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92" r:id="rId5"/>
    <p:sldId id="260" r:id="rId6"/>
    <p:sldId id="257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91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6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8BA-66AE-431C-A963-7E2F6A72746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C18-3FD9-49B2-BEFF-DEB2C702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7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8BA-66AE-431C-A963-7E2F6A72746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C18-3FD9-49B2-BEFF-DEB2C702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8BA-66AE-431C-A963-7E2F6A72746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C18-3FD9-49B2-BEFF-DEB2C702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8BA-66AE-431C-A963-7E2F6A72746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C18-3FD9-49B2-BEFF-DEB2C702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4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8BA-66AE-431C-A963-7E2F6A72746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C18-3FD9-49B2-BEFF-DEB2C702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7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8BA-66AE-431C-A963-7E2F6A72746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C18-3FD9-49B2-BEFF-DEB2C702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8BA-66AE-431C-A963-7E2F6A72746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C18-3FD9-49B2-BEFF-DEB2C702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9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8BA-66AE-431C-A963-7E2F6A72746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C18-3FD9-49B2-BEFF-DEB2C702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8BA-66AE-431C-A963-7E2F6A72746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C18-3FD9-49B2-BEFF-DEB2C702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8BA-66AE-431C-A963-7E2F6A72746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C18-3FD9-49B2-BEFF-DEB2C702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1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8BA-66AE-431C-A963-7E2F6A72746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C18-3FD9-49B2-BEFF-DEB2C702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5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558BA-66AE-431C-A963-7E2F6A72746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F2C18-3FD9-49B2-BEFF-DEB2C702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</a:t>
            </a:r>
          </a:p>
          <a:p>
            <a:pPr algn="r"/>
            <a:r>
              <a:rPr lang="en-US" dirty="0" smtClean="0"/>
              <a:t>Engr</a:t>
            </a:r>
            <a:r>
              <a:rPr lang="en-US" dirty="0"/>
              <a:t>.</a:t>
            </a:r>
            <a:r>
              <a:rPr lang="en-US" dirty="0" smtClean="0"/>
              <a:t> Sara Rehmat</a:t>
            </a:r>
          </a:p>
          <a:p>
            <a:pPr algn="r"/>
            <a:r>
              <a:rPr lang="en-US" dirty="0" smtClean="0"/>
              <a:t>MS (CS)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stories for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XP, a customer or user is part of the XP team and </a:t>
            </a:r>
            <a:r>
              <a:rPr lang="en-US" dirty="0" smtClean="0"/>
              <a:t>is responsible </a:t>
            </a:r>
            <a:r>
              <a:rPr lang="en-US" dirty="0"/>
              <a:t>for making decisions on requirements.</a:t>
            </a:r>
          </a:p>
          <a:p>
            <a:r>
              <a:rPr lang="en-US" dirty="0" smtClean="0"/>
              <a:t>User </a:t>
            </a:r>
            <a:r>
              <a:rPr lang="en-US" dirty="0"/>
              <a:t>requirements are expressed as user stories </a:t>
            </a:r>
            <a:r>
              <a:rPr lang="en-US" dirty="0" smtClean="0"/>
              <a:t>or scenarios</a:t>
            </a:r>
            <a:r>
              <a:rPr lang="en-US" dirty="0"/>
              <a:t>.</a:t>
            </a:r>
          </a:p>
          <a:p>
            <a:r>
              <a:rPr lang="en-US" dirty="0" smtClean="0"/>
              <a:t>These </a:t>
            </a:r>
            <a:r>
              <a:rPr lang="en-US" dirty="0"/>
              <a:t>are written on cards and the development </a:t>
            </a:r>
            <a:r>
              <a:rPr lang="en-US" dirty="0" smtClean="0"/>
              <a:t>team break </a:t>
            </a:r>
            <a:r>
              <a:rPr lang="en-US" dirty="0"/>
              <a:t>them down into implementation tasks. These </a:t>
            </a:r>
            <a:r>
              <a:rPr lang="en-US" dirty="0" smtClean="0"/>
              <a:t>tasks are </a:t>
            </a:r>
            <a:r>
              <a:rPr lang="en-US" dirty="0"/>
              <a:t>the basis of schedule and cost estimates.</a:t>
            </a:r>
          </a:p>
          <a:p>
            <a:r>
              <a:rPr lang="en-US" dirty="0" smtClean="0"/>
              <a:t>The </a:t>
            </a:r>
            <a:r>
              <a:rPr lang="en-US" dirty="0"/>
              <a:t>customer chooses the stories for inclusion in </a:t>
            </a:r>
            <a:r>
              <a:rPr lang="en-US" dirty="0" smtClean="0"/>
              <a:t>the next </a:t>
            </a:r>
            <a:r>
              <a:rPr lang="en-US" dirty="0"/>
              <a:t>release based on their priorities and the </a:t>
            </a:r>
            <a:r>
              <a:rPr lang="en-US" dirty="0" smtClean="0"/>
              <a:t>schedule estimates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94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Conventional wisdom in software engineering is </a:t>
            </a:r>
            <a:r>
              <a:rPr lang="en-US" dirty="0" smtClean="0"/>
              <a:t>to design </a:t>
            </a:r>
            <a:r>
              <a:rPr lang="en-US" dirty="0"/>
              <a:t>for change. It is worth spending time and </a:t>
            </a:r>
            <a:r>
              <a:rPr lang="en-US" dirty="0" smtClean="0"/>
              <a:t>effort anticipating </a:t>
            </a:r>
            <a:r>
              <a:rPr lang="en-US" dirty="0"/>
              <a:t>changes as this reduces costs later in the </a:t>
            </a:r>
            <a:r>
              <a:rPr lang="en-US" dirty="0" smtClean="0"/>
              <a:t>life cycle</a:t>
            </a:r>
            <a:r>
              <a:rPr lang="en-US" dirty="0"/>
              <a:t>.</a:t>
            </a:r>
          </a:p>
          <a:p>
            <a:r>
              <a:rPr lang="en-US" dirty="0" smtClean="0"/>
              <a:t>XP</a:t>
            </a:r>
            <a:r>
              <a:rPr lang="en-US" dirty="0"/>
              <a:t>, however, maintains that this is not worthwhile </a:t>
            </a:r>
            <a:r>
              <a:rPr lang="en-US" dirty="0" smtClean="0"/>
              <a:t>as changes </a:t>
            </a:r>
            <a:r>
              <a:rPr lang="en-US" dirty="0"/>
              <a:t>cannot be reliably anticipated.</a:t>
            </a:r>
          </a:p>
          <a:p>
            <a:r>
              <a:rPr lang="en-US" dirty="0" smtClean="0"/>
              <a:t>Rather</a:t>
            </a:r>
            <a:r>
              <a:rPr lang="en-US" dirty="0"/>
              <a:t>, it proposes constant code </a:t>
            </a:r>
            <a:r>
              <a:rPr lang="en-US" dirty="0" smtClean="0"/>
              <a:t>improvement (</a:t>
            </a:r>
            <a:r>
              <a:rPr lang="en-US" dirty="0"/>
              <a:t>refactoring) to make changes easier when they have </a:t>
            </a:r>
            <a:r>
              <a:rPr lang="en-US" dirty="0" smtClean="0"/>
              <a:t>to be </a:t>
            </a:r>
            <a:r>
              <a:rPr lang="en-US" dirty="0"/>
              <a:t>implemented.</a:t>
            </a:r>
          </a:p>
        </p:txBody>
      </p:sp>
    </p:spTree>
    <p:extLst>
      <p:ext uri="{BB962C8B-B14F-4D97-AF65-F5344CB8AC3E}">
        <p14:creationId xmlns:p14="http://schemas.microsoft.com/office/powerpoint/2010/main" val="29490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team look for possible </a:t>
            </a:r>
            <a:r>
              <a:rPr lang="en-US" dirty="0" smtClean="0"/>
              <a:t>software improvements </a:t>
            </a:r>
            <a:r>
              <a:rPr lang="en-US" dirty="0"/>
              <a:t>and make these improvements </a:t>
            </a:r>
            <a:r>
              <a:rPr lang="en-US" dirty="0" smtClean="0"/>
              <a:t>even where </a:t>
            </a:r>
            <a:r>
              <a:rPr lang="en-US" dirty="0"/>
              <a:t>there is no immediate need for them.</a:t>
            </a:r>
          </a:p>
          <a:p>
            <a:r>
              <a:rPr lang="en-US" dirty="0" smtClean="0"/>
              <a:t>This </a:t>
            </a:r>
            <a:r>
              <a:rPr lang="en-US" dirty="0"/>
              <a:t>improves the understandability of the software </a:t>
            </a:r>
            <a:r>
              <a:rPr lang="en-US" dirty="0" smtClean="0"/>
              <a:t>and so </a:t>
            </a:r>
            <a:r>
              <a:rPr lang="en-US" dirty="0"/>
              <a:t>reduces the need for documentation.</a:t>
            </a:r>
          </a:p>
          <a:p>
            <a:r>
              <a:rPr lang="en-US" dirty="0" smtClean="0"/>
              <a:t>Changes </a:t>
            </a:r>
            <a:r>
              <a:rPr lang="en-US" dirty="0"/>
              <a:t>are easier to make because the code is </a:t>
            </a:r>
            <a:r>
              <a:rPr lang="en-US" dirty="0" smtClean="0"/>
              <a:t>well structured and </a:t>
            </a:r>
            <a:r>
              <a:rPr lang="en-US" dirty="0"/>
              <a:t>clear.</a:t>
            </a:r>
          </a:p>
          <a:p>
            <a:r>
              <a:rPr lang="en-US" dirty="0" smtClean="0"/>
              <a:t>However</a:t>
            </a:r>
            <a:r>
              <a:rPr lang="en-US" dirty="0"/>
              <a:t>, some changes requires </a:t>
            </a:r>
            <a:r>
              <a:rPr lang="en-US" dirty="0" smtClean="0"/>
              <a:t>architecture refactoring </a:t>
            </a:r>
            <a:r>
              <a:rPr lang="en-US" dirty="0"/>
              <a:t>and this is much more expensive.</a:t>
            </a:r>
          </a:p>
        </p:txBody>
      </p:sp>
    </p:spTree>
    <p:extLst>
      <p:ext uri="{BB962C8B-B14F-4D97-AF65-F5344CB8AC3E}">
        <p14:creationId xmlns:p14="http://schemas.microsoft.com/office/powerpoint/2010/main" val="2051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 of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Re-organization of a class hierarchy to remove </a:t>
            </a:r>
            <a:r>
              <a:rPr lang="en-US" dirty="0" smtClean="0"/>
              <a:t>duplicate code</a:t>
            </a:r>
            <a:r>
              <a:rPr lang="en-US" dirty="0"/>
              <a:t>.</a:t>
            </a:r>
          </a:p>
          <a:p>
            <a:r>
              <a:rPr lang="en-US" dirty="0" smtClean="0"/>
              <a:t>Tidying </a:t>
            </a:r>
            <a:r>
              <a:rPr lang="en-US" dirty="0"/>
              <a:t>up and renaming attributes and methods to </a:t>
            </a:r>
            <a:r>
              <a:rPr lang="en-US" dirty="0" smtClean="0"/>
              <a:t>make them </a:t>
            </a:r>
            <a:r>
              <a:rPr lang="en-US" dirty="0"/>
              <a:t>easier to understand.</a:t>
            </a:r>
          </a:p>
          <a:p>
            <a:r>
              <a:rPr lang="en-US" dirty="0" smtClean="0"/>
              <a:t>The </a:t>
            </a:r>
            <a:r>
              <a:rPr lang="en-US" dirty="0"/>
              <a:t>replacement of inline code with calls to methods </a:t>
            </a:r>
            <a:r>
              <a:rPr lang="en-US" dirty="0" smtClean="0"/>
              <a:t>that have </a:t>
            </a:r>
            <a:r>
              <a:rPr lang="en-US" dirty="0"/>
              <a:t>been included in a program library.</a:t>
            </a:r>
          </a:p>
        </p:txBody>
      </p:sp>
    </p:spTree>
    <p:extLst>
      <p:ext uri="{BB962C8B-B14F-4D97-AF65-F5344CB8AC3E}">
        <p14:creationId xmlns:p14="http://schemas.microsoft.com/office/powerpoint/2010/main" val="22446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Test-first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is central to XP and XP has developed </a:t>
            </a:r>
            <a:r>
              <a:rPr lang="en-US" dirty="0" smtClean="0"/>
              <a:t>an approach </a:t>
            </a:r>
            <a:r>
              <a:rPr lang="en-US" dirty="0"/>
              <a:t>where the program is tested after </a:t>
            </a:r>
            <a:r>
              <a:rPr lang="en-US" dirty="0" smtClean="0"/>
              <a:t>every change </a:t>
            </a:r>
            <a:r>
              <a:rPr lang="en-US" dirty="0"/>
              <a:t>has been made.</a:t>
            </a:r>
          </a:p>
          <a:p>
            <a:r>
              <a:rPr lang="en-US" dirty="0" smtClean="0"/>
              <a:t>XP </a:t>
            </a:r>
            <a:r>
              <a:rPr lang="en-US" dirty="0"/>
              <a:t>testing features:</a:t>
            </a:r>
          </a:p>
          <a:p>
            <a:pPr lvl="1"/>
            <a:r>
              <a:rPr lang="en-US" dirty="0" smtClean="0"/>
              <a:t>Test-first </a:t>
            </a:r>
            <a:r>
              <a:rPr lang="en-US" dirty="0"/>
              <a:t>development.</a:t>
            </a:r>
          </a:p>
          <a:p>
            <a:pPr lvl="1"/>
            <a:r>
              <a:rPr lang="en-US" dirty="0" smtClean="0"/>
              <a:t>Incremental </a:t>
            </a:r>
            <a:r>
              <a:rPr lang="en-US" dirty="0"/>
              <a:t>test development from scenarios.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involvement in test development and validation.</a:t>
            </a:r>
          </a:p>
          <a:p>
            <a:pPr lvl="1"/>
            <a:r>
              <a:rPr lang="en-US" dirty="0" smtClean="0"/>
              <a:t>Automated </a:t>
            </a:r>
            <a:r>
              <a:rPr lang="en-US" dirty="0"/>
              <a:t>test harnesses are used to run all component </a:t>
            </a:r>
            <a:r>
              <a:rPr lang="en-US" dirty="0" smtClean="0"/>
              <a:t>tests each </a:t>
            </a:r>
            <a:r>
              <a:rPr lang="en-US" dirty="0"/>
              <a:t>time that a new release is built.</a:t>
            </a:r>
          </a:p>
        </p:txBody>
      </p:sp>
    </p:spTree>
    <p:extLst>
      <p:ext uri="{BB962C8B-B14F-4D97-AF65-F5344CB8AC3E}">
        <p14:creationId xmlns:p14="http://schemas.microsoft.com/office/powerpoint/2010/main" val="18742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Test-first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</a:t>
            </a:r>
            <a:r>
              <a:rPr lang="en-US" dirty="0"/>
              <a:t>tests before code clarifies the requirements to </a:t>
            </a:r>
            <a:r>
              <a:rPr lang="en-US" dirty="0" smtClean="0"/>
              <a:t>be implemented</a:t>
            </a:r>
            <a:r>
              <a:rPr lang="en-US" dirty="0"/>
              <a:t>.</a:t>
            </a:r>
          </a:p>
          <a:p>
            <a:r>
              <a:rPr lang="en-US" dirty="0" smtClean="0"/>
              <a:t>Tests </a:t>
            </a:r>
            <a:r>
              <a:rPr lang="en-US" dirty="0"/>
              <a:t>are written as programs rather than data so </a:t>
            </a:r>
            <a:r>
              <a:rPr lang="en-US" dirty="0" smtClean="0"/>
              <a:t>that they </a:t>
            </a:r>
            <a:r>
              <a:rPr lang="en-US" dirty="0"/>
              <a:t>can be executed automatically. The test includes </a:t>
            </a:r>
            <a:r>
              <a:rPr lang="en-US" dirty="0" smtClean="0"/>
              <a:t>a check </a:t>
            </a:r>
            <a:r>
              <a:rPr lang="en-US" dirty="0"/>
              <a:t>that it has executed correctly.</a:t>
            </a:r>
          </a:p>
          <a:p>
            <a:pPr lvl="1"/>
            <a:r>
              <a:rPr lang="en-US" dirty="0" smtClean="0"/>
              <a:t>Usually </a:t>
            </a:r>
            <a:r>
              <a:rPr lang="en-US" dirty="0"/>
              <a:t>relies on a testing framework such as Junit.</a:t>
            </a:r>
          </a:p>
          <a:p>
            <a:r>
              <a:rPr lang="en-US" dirty="0" smtClean="0"/>
              <a:t>All </a:t>
            </a:r>
            <a:r>
              <a:rPr lang="en-US" dirty="0"/>
              <a:t>previous and new tests are run automatically </a:t>
            </a:r>
            <a:r>
              <a:rPr lang="en-US" dirty="0" smtClean="0"/>
              <a:t>when new </a:t>
            </a:r>
            <a:r>
              <a:rPr lang="en-US" dirty="0"/>
              <a:t>functionality is added, thus checking that the </a:t>
            </a:r>
            <a:r>
              <a:rPr lang="en-US" dirty="0" smtClean="0"/>
              <a:t>new functionality </a:t>
            </a:r>
            <a:r>
              <a:rPr lang="en-US" dirty="0"/>
              <a:t>has not introduced errors.</a:t>
            </a:r>
          </a:p>
        </p:txBody>
      </p:sp>
    </p:spTree>
    <p:extLst>
      <p:ext uri="{BB962C8B-B14F-4D97-AF65-F5344CB8AC3E}">
        <p14:creationId xmlns:p14="http://schemas.microsoft.com/office/powerpoint/2010/main" val="6271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involvement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role of the customer in the testing process is to </a:t>
            </a:r>
            <a:r>
              <a:rPr lang="en-US" dirty="0" smtClean="0"/>
              <a:t>help develop </a:t>
            </a:r>
            <a:r>
              <a:rPr lang="en-US" dirty="0"/>
              <a:t>acceptance tests for the stories that are to </a:t>
            </a:r>
            <a:r>
              <a:rPr lang="en-US" dirty="0" smtClean="0"/>
              <a:t>be implemented </a:t>
            </a:r>
            <a:r>
              <a:rPr lang="en-US" dirty="0"/>
              <a:t>in the next release of the system.</a:t>
            </a:r>
          </a:p>
          <a:p>
            <a:r>
              <a:rPr lang="en-US" dirty="0" smtClean="0"/>
              <a:t>The </a:t>
            </a:r>
            <a:r>
              <a:rPr lang="en-US" dirty="0"/>
              <a:t>customer who is part of the team writes tests </a:t>
            </a:r>
            <a:r>
              <a:rPr lang="en-US" dirty="0" smtClean="0"/>
              <a:t>as development </a:t>
            </a:r>
            <a:r>
              <a:rPr lang="en-US" dirty="0"/>
              <a:t>proceeds. All new code is </a:t>
            </a:r>
            <a:r>
              <a:rPr lang="en-US" dirty="0" smtClean="0"/>
              <a:t>therefore validated </a:t>
            </a:r>
            <a:r>
              <a:rPr lang="en-US" dirty="0"/>
              <a:t>to ensure that it is what the customer needs.</a:t>
            </a:r>
          </a:p>
          <a:p>
            <a:r>
              <a:rPr lang="en-US" dirty="0" smtClean="0"/>
              <a:t>However</a:t>
            </a:r>
            <a:r>
              <a:rPr lang="en-US" dirty="0"/>
              <a:t>, people adopting the customer role have </a:t>
            </a:r>
            <a:r>
              <a:rPr lang="en-US" dirty="0" smtClean="0"/>
              <a:t>limited time </a:t>
            </a:r>
            <a:r>
              <a:rPr lang="en-US" dirty="0"/>
              <a:t>available and so cannot work full-time with </a:t>
            </a:r>
            <a:r>
              <a:rPr lang="en-US" dirty="0" smtClean="0"/>
              <a:t>the development </a:t>
            </a:r>
            <a:r>
              <a:rPr lang="en-US" dirty="0"/>
              <a:t>team. They may feel that providing </a:t>
            </a:r>
            <a:r>
              <a:rPr lang="en-US" dirty="0" smtClean="0"/>
              <a:t>the requirements </a:t>
            </a:r>
            <a:r>
              <a:rPr lang="en-US" dirty="0"/>
              <a:t>was enough of a contribution and so </a:t>
            </a:r>
            <a:r>
              <a:rPr lang="en-US" dirty="0" smtClean="0"/>
              <a:t>may be </a:t>
            </a:r>
            <a:r>
              <a:rPr lang="en-US" dirty="0"/>
              <a:t>reluctant to get involved in the testing process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automation means that tests are written </a:t>
            </a:r>
            <a:r>
              <a:rPr lang="en-US" dirty="0" smtClean="0"/>
              <a:t>as executable </a:t>
            </a:r>
            <a:r>
              <a:rPr lang="en-US" dirty="0"/>
              <a:t>components before the task is implemented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testing components should be stand-alone, </a:t>
            </a:r>
            <a:r>
              <a:rPr lang="en-US" dirty="0" smtClean="0"/>
              <a:t>should simulate </a:t>
            </a:r>
            <a:r>
              <a:rPr lang="en-US" dirty="0"/>
              <a:t>the submission of input to be tested and should </a:t>
            </a:r>
            <a:r>
              <a:rPr lang="en-US" dirty="0" smtClean="0"/>
              <a:t>check that </a:t>
            </a:r>
            <a:r>
              <a:rPr lang="en-US" dirty="0"/>
              <a:t>the result meets the output specification. An automated </a:t>
            </a:r>
            <a:r>
              <a:rPr lang="en-US" dirty="0" smtClean="0"/>
              <a:t>test framework </a:t>
            </a:r>
            <a:r>
              <a:rPr lang="en-US" dirty="0"/>
              <a:t>(e.g. Junit) is a system that makes it easy to </a:t>
            </a:r>
            <a:r>
              <a:rPr lang="en-US" dirty="0" smtClean="0"/>
              <a:t>write executable </a:t>
            </a:r>
            <a:r>
              <a:rPr lang="en-US" dirty="0"/>
              <a:t>tests and submit a set of tests for execution.</a:t>
            </a:r>
          </a:p>
          <a:p>
            <a:r>
              <a:rPr lang="en-US" dirty="0" smtClean="0"/>
              <a:t>As </a:t>
            </a:r>
            <a:r>
              <a:rPr lang="en-US" dirty="0"/>
              <a:t>testing is automated, there is always a set of </a:t>
            </a:r>
            <a:r>
              <a:rPr lang="en-US" dirty="0" smtClean="0"/>
              <a:t>tests that </a:t>
            </a:r>
            <a:r>
              <a:rPr lang="en-US" dirty="0"/>
              <a:t>can be quickly and easily executed</a:t>
            </a:r>
          </a:p>
          <a:p>
            <a:pPr lvl="1"/>
            <a:r>
              <a:rPr lang="en-US" dirty="0" smtClean="0"/>
              <a:t>Whenever </a:t>
            </a:r>
            <a:r>
              <a:rPr lang="en-US" dirty="0"/>
              <a:t>any functionality is added to the system, the tests </a:t>
            </a:r>
            <a:r>
              <a:rPr lang="en-US" dirty="0" smtClean="0"/>
              <a:t>can be </a:t>
            </a:r>
            <a:r>
              <a:rPr lang="en-US" dirty="0"/>
              <a:t>run and problems that the new code has introduced can </a:t>
            </a:r>
            <a:r>
              <a:rPr lang="en-US" dirty="0" smtClean="0"/>
              <a:t>be caught </a:t>
            </a:r>
            <a:r>
              <a:rPr lang="en-US" dirty="0"/>
              <a:t>immediately.</a:t>
            </a:r>
          </a:p>
        </p:txBody>
      </p:sp>
    </p:spTree>
    <p:extLst>
      <p:ext uri="{BB962C8B-B14F-4D97-AF65-F5344CB8AC3E}">
        <p14:creationId xmlns:p14="http://schemas.microsoft.com/office/powerpoint/2010/main" val="42531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with test-first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Programmers prefer programming to testing </a:t>
            </a:r>
            <a:r>
              <a:rPr lang="en-US" dirty="0" smtClean="0"/>
              <a:t>and sometimes </a:t>
            </a:r>
            <a:r>
              <a:rPr lang="en-US" dirty="0"/>
              <a:t>they take short cuts when writing tests. </a:t>
            </a:r>
            <a:r>
              <a:rPr lang="en-US" dirty="0" smtClean="0"/>
              <a:t>For example</a:t>
            </a:r>
            <a:r>
              <a:rPr lang="en-US" dirty="0"/>
              <a:t>, they may write incomplete tests that do </a:t>
            </a:r>
            <a:r>
              <a:rPr lang="en-US" dirty="0" smtClean="0"/>
              <a:t>not check </a:t>
            </a:r>
            <a:r>
              <a:rPr lang="en-US" dirty="0"/>
              <a:t>for all possible exceptions that may occur.</a:t>
            </a:r>
          </a:p>
          <a:p>
            <a:r>
              <a:rPr lang="en-US" dirty="0" smtClean="0"/>
              <a:t>Some </a:t>
            </a:r>
            <a:r>
              <a:rPr lang="en-US" dirty="0"/>
              <a:t>tests can be very difficult to write incrementally.</a:t>
            </a:r>
          </a:p>
          <a:p>
            <a:pPr lvl="1"/>
            <a:r>
              <a:rPr lang="en-US" dirty="0"/>
              <a:t>For example, in a complex user interface, it is </a:t>
            </a:r>
            <a:r>
              <a:rPr lang="en-US" dirty="0" smtClean="0"/>
              <a:t>often difficult </a:t>
            </a:r>
            <a:r>
              <a:rPr lang="en-US" dirty="0"/>
              <a:t>to write unit tests for the code that </a:t>
            </a:r>
            <a:r>
              <a:rPr lang="en-US" dirty="0" smtClean="0"/>
              <a:t>implements the </a:t>
            </a:r>
            <a:r>
              <a:rPr lang="en-US" dirty="0"/>
              <a:t>‘display logic’ and workflow between screens.</a:t>
            </a:r>
          </a:p>
          <a:p>
            <a:r>
              <a:rPr lang="en-US" dirty="0" smtClean="0"/>
              <a:t>It </a:t>
            </a:r>
            <a:r>
              <a:rPr lang="en-US" dirty="0"/>
              <a:t>difficult to judge the completeness of a set of tests</a:t>
            </a:r>
            <a:r>
              <a:rPr lang="en-US" dirty="0" smtClean="0"/>
              <a:t>. Although </a:t>
            </a:r>
            <a:r>
              <a:rPr lang="en-US" dirty="0"/>
              <a:t>you may have a lot of system tests, your </a:t>
            </a:r>
            <a:r>
              <a:rPr lang="en-US" dirty="0" smtClean="0"/>
              <a:t>test set </a:t>
            </a:r>
            <a:r>
              <a:rPr lang="en-US" dirty="0"/>
              <a:t>may not provide complete coverage.</a:t>
            </a:r>
          </a:p>
        </p:txBody>
      </p:sp>
    </p:spTree>
    <p:extLst>
      <p:ext uri="{BB962C8B-B14F-4D97-AF65-F5344CB8AC3E}">
        <p14:creationId xmlns:p14="http://schemas.microsoft.com/office/powerpoint/2010/main" val="35954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programming involves programmers working </a:t>
            </a:r>
            <a:r>
              <a:rPr lang="en-US" dirty="0" smtClean="0"/>
              <a:t>in pairs</a:t>
            </a:r>
            <a:r>
              <a:rPr lang="en-US" dirty="0"/>
              <a:t>, developing code together.</a:t>
            </a:r>
          </a:p>
          <a:p>
            <a:r>
              <a:rPr lang="en-US" dirty="0" smtClean="0"/>
              <a:t> </a:t>
            </a:r>
            <a:r>
              <a:rPr lang="en-US" dirty="0"/>
              <a:t>This helps develop common ownership of code </a:t>
            </a:r>
            <a:r>
              <a:rPr lang="en-US" dirty="0" smtClean="0"/>
              <a:t>and spreads </a:t>
            </a:r>
            <a:r>
              <a:rPr lang="en-US" dirty="0"/>
              <a:t>knowledge across the team.</a:t>
            </a:r>
          </a:p>
          <a:p>
            <a:r>
              <a:rPr lang="en-US" dirty="0" smtClean="0"/>
              <a:t>It </a:t>
            </a:r>
            <a:r>
              <a:rPr lang="en-US" dirty="0"/>
              <a:t>serves as an informal review process as each line </a:t>
            </a:r>
            <a:r>
              <a:rPr lang="en-US" dirty="0" smtClean="0"/>
              <a:t>of code </a:t>
            </a:r>
            <a:r>
              <a:rPr lang="en-US" dirty="0"/>
              <a:t>is looked at by more than 1 person.</a:t>
            </a:r>
          </a:p>
          <a:p>
            <a:r>
              <a:rPr lang="en-US" dirty="0" smtClean="0"/>
              <a:t>It </a:t>
            </a:r>
            <a:r>
              <a:rPr lang="en-US" dirty="0"/>
              <a:t>encourages refactoring as the whole team can </a:t>
            </a:r>
            <a:r>
              <a:rPr lang="en-US" dirty="0" smtClean="0"/>
              <a:t>benefit from </a:t>
            </a:r>
            <a:r>
              <a:rPr lang="en-US" dirty="0"/>
              <a:t>improving the system code.</a:t>
            </a:r>
          </a:p>
        </p:txBody>
      </p:sp>
    </p:spTree>
    <p:extLst>
      <p:ext uri="{BB962C8B-B14F-4D97-AF65-F5344CB8AC3E}">
        <p14:creationId xmlns:p14="http://schemas.microsoft.com/office/powerpoint/2010/main" val="3722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ED8227-3ED9-48AF-AE23-067FC36D2E20}" type="slidenum">
              <a:rPr lang="en-US" altLang="en-US" sz="1000">
                <a:latin typeface="Helvetica" panose="020B0604020202020204" pitchFamily="34" charset="0"/>
              </a:rPr>
              <a:pPr/>
              <a:t>2</a:t>
            </a:fld>
            <a:endParaRPr lang="en-US" altLang="en-US" sz="1000" dirty="0">
              <a:latin typeface="Helvetica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1" y="619918"/>
            <a:ext cx="7720013" cy="111601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Extreme Programming (XP) – An Agile Method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most widely used agile process, originally proposed by Kent Beck</a:t>
            </a:r>
          </a:p>
          <a:p>
            <a:pPr eaLnBrk="1" hangingPunct="1"/>
            <a:r>
              <a:rPr lang="en-US" altLang="en-US" dirty="0" smtClean="0"/>
              <a:t>XP Planning</a:t>
            </a:r>
          </a:p>
          <a:p>
            <a:pPr lvl="1" eaLnBrk="1" hangingPunct="1"/>
            <a:r>
              <a:rPr lang="en-US" altLang="en-US" dirty="0" smtClean="0"/>
              <a:t>Begins with the creation of “</a:t>
            </a:r>
            <a:r>
              <a:rPr lang="en-US" altLang="en-US" dirty="0" smtClean="0">
                <a:solidFill>
                  <a:schemeClr val="folHlink"/>
                </a:solidFill>
              </a:rPr>
              <a:t>user stories</a:t>
            </a:r>
            <a:r>
              <a:rPr lang="en-US" altLang="en-US" dirty="0" smtClean="0"/>
              <a:t>”</a:t>
            </a:r>
          </a:p>
          <a:p>
            <a:pPr lvl="1" eaLnBrk="1" hangingPunct="1"/>
            <a:r>
              <a:rPr lang="en-US" altLang="en-US" dirty="0" smtClean="0"/>
              <a:t>Agile team assesses each story and assigns a </a:t>
            </a:r>
            <a:r>
              <a:rPr lang="en-US" altLang="en-US" dirty="0" smtClean="0">
                <a:solidFill>
                  <a:schemeClr val="folHlink"/>
                </a:solidFill>
              </a:rPr>
              <a:t>cost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Stories are grouped to for a </a:t>
            </a:r>
            <a:r>
              <a:rPr lang="en-US" altLang="en-US" dirty="0" smtClean="0">
                <a:solidFill>
                  <a:schemeClr val="folHlink"/>
                </a:solidFill>
              </a:rPr>
              <a:t>deliverable increment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folHlink"/>
                </a:solidFill>
              </a:rPr>
              <a:t>commitment</a:t>
            </a:r>
            <a:r>
              <a:rPr lang="en-US" altLang="en-US" dirty="0" smtClean="0"/>
              <a:t> is made on delivery date</a:t>
            </a:r>
          </a:p>
          <a:p>
            <a:pPr lvl="1" eaLnBrk="1" hangingPunct="1"/>
            <a:r>
              <a:rPr lang="en-US" altLang="en-US" dirty="0" smtClean="0"/>
              <a:t>After the first increment “</a:t>
            </a:r>
            <a:r>
              <a:rPr lang="en-US" altLang="en-US" dirty="0" smtClean="0">
                <a:solidFill>
                  <a:schemeClr val="folHlink"/>
                </a:solidFill>
              </a:rPr>
              <a:t>project velocity</a:t>
            </a:r>
            <a:r>
              <a:rPr lang="en-US" altLang="en-US" dirty="0" smtClean="0"/>
              <a:t>” is used to help define subsequent delivery dates for other increments</a:t>
            </a:r>
          </a:p>
        </p:txBody>
      </p:sp>
    </p:spTree>
    <p:extLst>
      <p:ext uri="{BB962C8B-B14F-4D97-AF65-F5344CB8AC3E}">
        <p14:creationId xmlns:p14="http://schemas.microsoft.com/office/powerpoint/2010/main" val="14598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Pairs </a:t>
            </a:r>
            <a:r>
              <a:rPr lang="en-US" dirty="0"/>
              <a:t>are created dynamically so that all team </a:t>
            </a:r>
            <a:r>
              <a:rPr lang="en-US" dirty="0" smtClean="0"/>
              <a:t>members work </a:t>
            </a:r>
            <a:r>
              <a:rPr lang="en-US" dirty="0"/>
              <a:t>with each other during the development process.</a:t>
            </a:r>
          </a:p>
          <a:p>
            <a:r>
              <a:rPr lang="en-US" dirty="0" smtClean="0"/>
              <a:t>The </a:t>
            </a:r>
            <a:r>
              <a:rPr lang="en-US" dirty="0"/>
              <a:t>sharing of knowledge that happens during </a:t>
            </a:r>
            <a:r>
              <a:rPr lang="en-US" dirty="0" smtClean="0"/>
              <a:t>pair programming </a:t>
            </a:r>
            <a:r>
              <a:rPr lang="en-US" dirty="0"/>
              <a:t>is very important as it reduces the </a:t>
            </a:r>
            <a:r>
              <a:rPr lang="en-US" dirty="0" smtClean="0"/>
              <a:t>overall risks </a:t>
            </a:r>
            <a:r>
              <a:rPr lang="en-US" dirty="0"/>
              <a:t>to a project when team members leave.</a:t>
            </a:r>
          </a:p>
          <a:p>
            <a:r>
              <a:rPr lang="en-US" dirty="0" smtClean="0"/>
              <a:t>Pair </a:t>
            </a:r>
            <a:r>
              <a:rPr lang="en-US" dirty="0"/>
              <a:t>programming is not necessarily inefficient and </a:t>
            </a:r>
            <a:r>
              <a:rPr lang="en-US" dirty="0" smtClean="0"/>
              <a:t>there is </a:t>
            </a:r>
            <a:r>
              <a:rPr lang="en-US" dirty="0"/>
              <a:t>some evidence that suggests that a pair </a:t>
            </a:r>
            <a:r>
              <a:rPr lang="en-US" dirty="0" smtClean="0"/>
              <a:t>working together </a:t>
            </a:r>
            <a:r>
              <a:rPr lang="en-US" dirty="0"/>
              <a:t>is more efficient than 2 programmers </a:t>
            </a:r>
            <a:r>
              <a:rPr lang="en-US" dirty="0" smtClean="0"/>
              <a:t>working separately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5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principal responsibility of software project </a:t>
            </a:r>
            <a:r>
              <a:rPr lang="en-US" dirty="0" smtClean="0"/>
              <a:t>managers is </a:t>
            </a:r>
            <a:r>
              <a:rPr lang="en-US" dirty="0"/>
              <a:t>to manage the project so that the software is </a:t>
            </a:r>
            <a:r>
              <a:rPr lang="en-US" dirty="0" smtClean="0"/>
              <a:t>delivered on </a:t>
            </a:r>
            <a:r>
              <a:rPr lang="en-US" dirty="0"/>
              <a:t>time and within the planned budget for the project.</a:t>
            </a:r>
          </a:p>
          <a:p>
            <a:r>
              <a:rPr lang="en-US" dirty="0" smtClean="0"/>
              <a:t>The </a:t>
            </a:r>
            <a:r>
              <a:rPr lang="en-US" dirty="0"/>
              <a:t>standard approach to project management is </a:t>
            </a:r>
            <a:r>
              <a:rPr lang="en-US" dirty="0" smtClean="0"/>
              <a:t>plan driven. Managers </a:t>
            </a:r>
            <a:r>
              <a:rPr lang="en-US" dirty="0"/>
              <a:t>draw up a plan for the project </a:t>
            </a:r>
            <a:r>
              <a:rPr lang="en-US" dirty="0" smtClean="0"/>
              <a:t>showing what </a:t>
            </a:r>
            <a:r>
              <a:rPr lang="en-US" dirty="0"/>
              <a:t>should be delivered, when it should be </a:t>
            </a:r>
            <a:r>
              <a:rPr lang="en-US" dirty="0" smtClean="0"/>
              <a:t>delivered and </a:t>
            </a:r>
            <a:r>
              <a:rPr lang="en-US" dirty="0"/>
              <a:t>who will work on the development of the </a:t>
            </a:r>
            <a:r>
              <a:rPr lang="en-US" dirty="0" smtClean="0"/>
              <a:t>project deliverables</a:t>
            </a:r>
            <a:r>
              <a:rPr lang="en-US" dirty="0"/>
              <a:t>.</a:t>
            </a:r>
          </a:p>
          <a:p>
            <a:r>
              <a:rPr lang="en-US" dirty="0" smtClean="0"/>
              <a:t>Agile </a:t>
            </a:r>
            <a:r>
              <a:rPr lang="en-US" dirty="0"/>
              <a:t>project management requires a different approach</a:t>
            </a:r>
            <a:r>
              <a:rPr lang="en-US" dirty="0" smtClean="0"/>
              <a:t>, which </a:t>
            </a:r>
            <a:r>
              <a:rPr lang="en-US" dirty="0"/>
              <a:t>is adapted to incremental development and </a:t>
            </a:r>
            <a:r>
              <a:rPr lang="en-US" dirty="0" smtClean="0"/>
              <a:t>the practices </a:t>
            </a:r>
            <a:r>
              <a:rPr lang="en-US" dirty="0"/>
              <a:t>used in agile methods.</a:t>
            </a:r>
          </a:p>
        </p:txBody>
      </p:sp>
    </p:spTree>
    <p:extLst>
      <p:ext uri="{BB962C8B-B14F-4D97-AF65-F5344CB8AC3E}">
        <p14:creationId xmlns:p14="http://schemas.microsoft.com/office/powerpoint/2010/main" val="23050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is an agile method that focuses on </a:t>
            </a:r>
            <a:r>
              <a:rPr lang="en-US" dirty="0" smtClean="0"/>
              <a:t>managing iterative </a:t>
            </a:r>
            <a:r>
              <a:rPr lang="en-US" dirty="0"/>
              <a:t>development rather than specific agile practices</a:t>
            </a:r>
            <a:r>
              <a:rPr lang="en-US" dirty="0" smtClean="0"/>
              <a:t>.</a:t>
            </a:r>
          </a:p>
          <a:p>
            <a:r>
              <a:rPr lang="en-US" dirty="0"/>
              <a:t>A </a:t>
            </a:r>
            <a:r>
              <a:rPr lang="en-US" b="1" dirty="0"/>
              <a:t>scrum</a:t>
            </a:r>
            <a:r>
              <a:rPr lang="en-US" dirty="0"/>
              <a:t> (short for </a:t>
            </a:r>
            <a:r>
              <a:rPr lang="en-US" b="1" dirty="0"/>
              <a:t>scrummage</a:t>
            </a:r>
            <a:r>
              <a:rPr lang="en-US" dirty="0"/>
              <a:t>) is a method of restarting play in rugby football that involves players packing closely together with their heads down and attempting to gain possession of the ball</a:t>
            </a:r>
            <a:r>
              <a:rPr lang="en-US" dirty="0" smtClean="0"/>
              <a:t>.</a:t>
            </a:r>
            <a:endParaRPr lang="en-US" baseline="30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3917696"/>
            <a:ext cx="711200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three phases in Scrum.</a:t>
            </a:r>
          </a:p>
          <a:p>
            <a:pPr lvl="1"/>
            <a:r>
              <a:rPr lang="en-US" dirty="0"/>
              <a:t>The initial phase is an outline planning phase where you establish the general objectives for the project and design the software architecture.</a:t>
            </a:r>
          </a:p>
          <a:p>
            <a:pPr lvl="1"/>
            <a:r>
              <a:rPr lang="en-US" dirty="0"/>
              <a:t>This is followed by a series of sprint cycles, where each cycle develops an increment of the system.</a:t>
            </a:r>
          </a:p>
          <a:p>
            <a:pPr lvl="1"/>
            <a:r>
              <a:rPr lang="en-US" dirty="0"/>
              <a:t>The project closure phase wraps up the project, completes required documentation such as system help frames and user manuals and assesses the lessons learned from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Scrum sprint 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2258219"/>
            <a:ext cx="7334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Scrum sprint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Sprints are fixed length, normally 2–4 weeks.</a:t>
            </a:r>
          </a:p>
          <a:p>
            <a:r>
              <a:rPr lang="en-US" dirty="0" smtClean="0"/>
              <a:t>The </a:t>
            </a:r>
            <a:r>
              <a:rPr lang="en-US" dirty="0"/>
              <a:t>starting point for planning is the product backlog</a:t>
            </a:r>
            <a:r>
              <a:rPr lang="en-US" dirty="0" smtClean="0"/>
              <a:t>, which </a:t>
            </a:r>
            <a:r>
              <a:rPr lang="en-US" dirty="0"/>
              <a:t>is the list of work to be done on the project.</a:t>
            </a:r>
          </a:p>
          <a:p>
            <a:r>
              <a:rPr lang="en-US" dirty="0" smtClean="0"/>
              <a:t>The </a:t>
            </a:r>
            <a:r>
              <a:rPr lang="en-US" dirty="0"/>
              <a:t>selection phase involves all of the project team </a:t>
            </a:r>
            <a:r>
              <a:rPr lang="en-US" dirty="0" smtClean="0"/>
              <a:t>who work </a:t>
            </a:r>
            <a:r>
              <a:rPr lang="en-US" dirty="0"/>
              <a:t>with the customer to select the features </a:t>
            </a:r>
            <a:r>
              <a:rPr lang="en-US" dirty="0" smtClean="0"/>
              <a:t>and functionality </a:t>
            </a:r>
            <a:r>
              <a:rPr lang="en-US" dirty="0"/>
              <a:t>from the product backlog to be </a:t>
            </a:r>
            <a:r>
              <a:rPr lang="en-US" dirty="0" smtClean="0"/>
              <a:t>developed during </a:t>
            </a:r>
            <a:r>
              <a:rPr lang="en-US" dirty="0"/>
              <a:t>the sprint.</a:t>
            </a:r>
          </a:p>
        </p:txBody>
      </p:sp>
    </p:spTree>
    <p:extLst>
      <p:ext uri="{BB962C8B-B14F-4D97-AF65-F5344CB8AC3E}">
        <p14:creationId xmlns:p14="http://schemas.microsoft.com/office/powerpoint/2010/main" val="23011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Sprint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these are agreed, the team organize themselves </a:t>
            </a:r>
            <a:r>
              <a:rPr lang="en-US" dirty="0" smtClean="0"/>
              <a:t>to develop </a:t>
            </a:r>
            <a:r>
              <a:rPr lang="en-US" dirty="0"/>
              <a:t>the software.</a:t>
            </a:r>
          </a:p>
          <a:p>
            <a:r>
              <a:rPr lang="en-US" dirty="0" smtClean="0"/>
              <a:t>During </a:t>
            </a:r>
            <a:r>
              <a:rPr lang="en-US" dirty="0"/>
              <a:t>this stage the team is isolated from the </a:t>
            </a:r>
            <a:r>
              <a:rPr lang="en-US" dirty="0" smtClean="0"/>
              <a:t>customer and </a:t>
            </a:r>
            <a:r>
              <a:rPr lang="en-US" dirty="0"/>
              <a:t>the organization, with all </a:t>
            </a:r>
            <a:r>
              <a:rPr lang="en-US" dirty="0" smtClean="0"/>
              <a:t>communications </a:t>
            </a:r>
            <a:r>
              <a:rPr lang="en-US" dirty="0" err="1" smtClean="0"/>
              <a:t>channelled</a:t>
            </a:r>
            <a:r>
              <a:rPr lang="en-US" dirty="0" smtClean="0"/>
              <a:t> </a:t>
            </a:r>
            <a:r>
              <a:rPr lang="en-US" dirty="0"/>
              <a:t>through the so-called ‘</a:t>
            </a:r>
            <a:r>
              <a:rPr lang="en-US" b="1" dirty="0"/>
              <a:t>Scrum master</a:t>
            </a:r>
            <a:r>
              <a:rPr lang="en-US" dirty="0"/>
              <a:t>’.</a:t>
            </a:r>
          </a:p>
          <a:p>
            <a:r>
              <a:rPr lang="en-US" dirty="0" smtClean="0"/>
              <a:t>The </a:t>
            </a:r>
            <a:r>
              <a:rPr lang="en-US" dirty="0"/>
              <a:t>role of the Scrum master is to protect </a:t>
            </a:r>
            <a:r>
              <a:rPr lang="en-US" dirty="0" smtClean="0"/>
              <a:t>the development </a:t>
            </a:r>
            <a:r>
              <a:rPr lang="en-US" dirty="0"/>
              <a:t>team from external distractions.</a:t>
            </a:r>
          </a:p>
          <a:p>
            <a:r>
              <a:rPr lang="en-US" dirty="0" smtClean="0"/>
              <a:t>At </a:t>
            </a:r>
            <a:r>
              <a:rPr lang="en-US" dirty="0"/>
              <a:t>the end of the sprint, the work done is reviewed </a:t>
            </a:r>
            <a:r>
              <a:rPr lang="en-US" dirty="0" smtClean="0"/>
              <a:t>and presented </a:t>
            </a:r>
            <a:r>
              <a:rPr lang="en-US" dirty="0"/>
              <a:t>to stakeholders. The next sprint cycle </a:t>
            </a:r>
            <a:r>
              <a:rPr lang="en-US" dirty="0" smtClean="0"/>
              <a:t>then begins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0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Sprint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‘Scrum master’ is a facilitator who arranges </a:t>
            </a:r>
            <a:r>
              <a:rPr lang="en-US" dirty="0" smtClean="0"/>
              <a:t>daily meetings</a:t>
            </a:r>
            <a:r>
              <a:rPr lang="en-US" dirty="0"/>
              <a:t>, tracks the backlog of work to be done, </a:t>
            </a:r>
            <a:r>
              <a:rPr lang="en-US" dirty="0" smtClean="0"/>
              <a:t>records decisions</a:t>
            </a:r>
            <a:r>
              <a:rPr lang="en-US" dirty="0"/>
              <a:t>, measures progress against the backlog </a:t>
            </a:r>
            <a:r>
              <a:rPr lang="en-US" dirty="0" smtClean="0"/>
              <a:t>and communicates </a:t>
            </a:r>
            <a:r>
              <a:rPr lang="en-US" dirty="0"/>
              <a:t>with customers and management </a:t>
            </a:r>
            <a:r>
              <a:rPr lang="en-US" dirty="0" smtClean="0"/>
              <a:t>outside of </a:t>
            </a:r>
            <a:r>
              <a:rPr lang="en-US" dirty="0"/>
              <a:t>the team.</a:t>
            </a:r>
          </a:p>
          <a:p>
            <a:r>
              <a:rPr lang="en-US" dirty="0" smtClean="0"/>
              <a:t>The </a:t>
            </a:r>
            <a:r>
              <a:rPr lang="en-US" dirty="0"/>
              <a:t>whole team attends short daily meetings (Scrums</a:t>
            </a:r>
            <a:r>
              <a:rPr lang="en-US" dirty="0" smtClean="0"/>
              <a:t>) where </a:t>
            </a:r>
            <a:r>
              <a:rPr lang="en-US" dirty="0"/>
              <a:t>all team members share information, </a:t>
            </a:r>
            <a:r>
              <a:rPr lang="en-US" dirty="0" smtClean="0"/>
              <a:t>describe their </a:t>
            </a:r>
            <a:r>
              <a:rPr lang="en-US" dirty="0"/>
              <a:t>progress since the last meeting, problems that </a:t>
            </a:r>
            <a:r>
              <a:rPr lang="en-US" dirty="0" smtClean="0"/>
              <a:t>have arisen </a:t>
            </a:r>
            <a:r>
              <a:rPr lang="en-US" dirty="0"/>
              <a:t>and what is planned for the following day.</a:t>
            </a:r>
          </a:p>
          <a:p>
            <a:r>
              <a:rPr lang="en-US" dirty="0" smtClean="0"/>
              <a:t>This </a:t>
            </a:r>
            <a:r>
              <a:rPr lang="en-US" dirty="0"/>
              <a:t>means that everyone on the team knows what is going </a:t>
            </a:r>
            <a:r>
              <a:rPr lang="en-US" dirty="0" smtClean="0"/>
              <a:t>on and</a:t>
            </a:r>
            <a:r>
              <a:rPr lang="en-US" dirty="0"/>
              <a:t>, if problems arise, can re-plan short-term work to cope </a:t>
            </a:r>
            <a:r>
              <a:rPr lang="en-US" dirty="0" smtClean="0"/>
              <a:t>with them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2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Teamwork in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product is broken down into a set of </a:t>
            </a:r>
            <a:r>
              <a:rPr lang="en-US" dirty="0" smtClean="0"/>
              <a:t>manageable and </a:t>
            </a:r>
            <a:r>
              <a:rPr lang="en-US" dirty="0"/>
              <a:t>understandable chunks.</a:t>
            </a:r>
          </a:p>
          <a:p>
            <a:r>
              <a:rPr lang="en-US" dirty="0" smtClean="0"/>
              <a:t>Unstable </a:t>
            </a:r>
            <a:r>
              <a:rPr lang="en-US" dirty="0"/>
              <a:t>requirements do not hold up progress</a:t>
            </a:r>
            <a:r>
              <a:rPr lang="en-US" dirty="0" smtClean="0"/>
              <a:t>. The </a:t>
            </a:r>
            <a:r>
              <a:rPr lang="en-US" dirty="0"/>
              <a:t>whole team have visibility of everything </a:t>
            </a:r>
            <a:r>
              <a:rPr lang="en-US" dirty="0" smtClean="0"/>
              <a:t>and consequently </a:t>
            </a:r>
            <a:r>
              <a:rPr lang="en-US" dirty="0"/>
              <a:t>team communication is improved.</a:t>
            </a:r>
          </a:p>
          <a:p>
            <a:r>
              <a:rPr lang="en-US" dirty="0" smtClean="0"/>
              <a:t>Customers </a:t>
            </a:r>
            <a:r>
              <a:rPr lang="en-US" dirty="0"/>
              <a:t>see on-time delivery of increments and </a:t>
            </a:r>
            <a:r>
              <a:rPr lang="en-US" dirty="0" smtClean="0"/>
              <a:t>gain feedback </a:t>
            </a:r>
            <a:r>
              <a:rPr lang="en-US" dirty="0"/>
              <a:t>on how the product works.</a:t>
            </a:r>
          </a:p>
          <a:p>
            <a:r>
              <a:rPr lang="en-US" dirty="0" smtClean="0"/>
              <a:t>Trust </a:t>
            </a:r>
            <a:r>
              <a:rPr lang="en-US" dirty="0"/>
              <a:t>between customers and developers is </a:t>
            </a:r>
            <a:r>
              <a:rPr lang="en-US" dirty="0" smtClean="0"/>
              <a:t>established and </a:t>
            </a:r>
            <a:r>
              <a:rPr lang="en-US" dirty="0"/>
              <a:t>a positive culture is created in which </a:t>
            </a:r>
            <a:r>
              <a:rPr lang="en-US" dirty="0" smtClean="0"/>
              <a:t>everyone expects </a:t>
            </a:r>
            <a:r>
              <a:rPr lang="en-US" dirty="0"/>
              <a:t>the project to succeed.</a:t>
            </a:r>
          </a:p>
        </p:txBody>
      </p:sp>
    </p:spTree>
    <p:extLst>
      <p:ext uri="{BB962C8B-B14F-4D97-AF65-F5344CB8AC3E}">
        <p14:creationId xmlns:p14="http://schemas.microsoft.com/office/powerpoint/2010/main" val="14002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Agile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methods have proved to be successful for </a:t>
            </a:r>
            <a:r>
              <a:rPr lang="en-US" dirty="0" smtClean="0"/>
              <a:t>small and </a:t>
            </a:r>
            <a:r>
              <a:rPr lang="en-US" dirty="0"/>
              <a:t>medium sized projects that can be developed by </a:t>
            </a:r>
            <a:r>
              <a:rPr lang="en-US" dirty="0" smtClean="0"/>
              <a:t>a small </a:t>
            </a:r>
            <a:r>
              <a:rPr lang="en-US" dirty="0"/>
              <a:t>co-located team.</a:t>
            </a:r>
          </a:p>
          <a:p>
            <a:r>
              <a:rPr lang="en-US" dirty="0" smtClean="0"/>
              <a:t>It </a:t>
            </a:r>
            <a:r>
              <a:rPr lang="en-US" dirty="0"/>
              <a:t>is sometimes argued that the success of </a:t>
            </a:r>
            <a:r>
              <a:rPr lang="en-US" dirty="0" smtClean="0"/>
              <a:t>these methods </a:t>
            </a:r>
            <a:r>
              <a:rPr lang="en-US" dirty="0"/>
              <a:t>comes because of improved </a:t>
            </a:r>
            <a:r>
              <a:rPr lang="en-US" dirty="0" smtClean="0"/>
              <a:t>communications which </a:t>
            </a:r>
            <a:r>
              <a:rPr lang="en-US" dirty="0"/>
              <a:t>is possible when everyone is working together.</a:t>
            </a:r>
          </a:p>
          <a:p>
            <a:r>
              <a:rPr lang="en-US" dirty="0" smtClean="0"/>
              <a:t>Scaling </a:t>
            </a:r>
            <a:r>
              <a:rPr lang="en-US" dirty="0"/>
              <a:t>up agile methods involves changing these </a:t>
            </a:r>
            <a:r>
              <a:rPr lang="en-US" dirty="0" smtClean="0"/>
              <a:t>to cope </a:t>
            </a:r>
            <a:r>
              <a:rPr lang="en-US" dirty="0"/>
              <a:t>with larger, longer projects where there are </a:t>
            </a:r>
            <a:r>
              <a:rPr lang="en-US" dirty="0" smtClean="0"/>
              <a:t>multiple development </a:t>
            </a:r>
            <a:r>
              <a:rPr lang="en-US" dirty="0"/>
              <a:t>teams, perhaps working in </a:t>
            </a:r>
            <a:r>
              <a:rPr lang="en-US" dirty="0" smtClean="0"/>
              <a:t>different locations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80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24D621-2204-41F8-9632-303EEFEA9689}" type="slidenum">
              <a:rPr lang="en-US" altLang="en-US" sz="1000">
                <a:latin typeface="Helvetica" panose="020B0604020202020204" pitchFamily="34" charset="0"/>
              </a:rPr>
              <a:pPr/>
              <a:t>3</a:t>
            </a:fld>
            <a:endParaRPr lang="en-US" altLang="en-US" sz="1000" dirty="0">
              <a:latin typeface="Helvetica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1" y="1143001"/>
            <a:ext cx="7350125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Extreme Programming (XP)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0" y="1981200"/>
            <a:ext cx="6934200" cy="4191000"/>
          </a:xfrm>
        </p:spPr>
        <p:txBody>
          <a:bodyPr/>
          <a:lstStyle/>
          <a:p>
            <a:pPr marL="285750" indent="-285750"/>
            <a:r>
              <a:rPr lang="en-US" altLang="en-US" sz="2400" dirty="0"/>
              <a:t>XP Design</a:t>
            </a:r>
          </a:p>
          <a:p>
            <a:pPr lvl="1"/>
            <a:r>
              <a:rPr lang="en-US" altLang="en-US" dirty="0"/>
              <a:t>Follows the </a:t>
            </a:r>
            <a:r>
              <a:rPr lang="en-US" altLang="en-US" dirty="0">
                <a:solidFill>
                  <a:schemeClr val="folHlink"/>
                </a:solidFill>
              </a:rPr>
              <a:t>KIS principle</a:t>
            </a:r>
            <a:endParaRPr lang="en-US" altLang="en-US" dirty="0"/>
          </a:p>
          <a:p>
            <a:pPr lvl="1"/>
            <a:r>
              <a:rPr lang="en-US" altLang="en-US" dirty="0"/>
              <a:t>Encourage the use of </a:t>
            </a:r>
            <a:r>
              <a:rPr lang="en-US" altLang="en-US" dirty="0">
                <a:solidFill>
                  <a:schemeClr val="folHlink"/>
                </a:solidFill>
              </a:rPr>
              <a:t>CRC </a:t>
            </a:r>
            <a:r>
              <a:rPr lang="en-US" altLang="en-US" dirty="0" smtClean="0">
                <a:solidFill>
                  <a:schemeClr val="folHlink"/>
                </a:solidFill>
              </a:rPr>
              <a:t>cards</a:t>
            </a:r>
            <a:endParaRPr lang="en-US" altLang="en-US" dirty="0"/>
          </a:p>
          <a:p>
            <a:pPr lvl="1"/>
            <a:r>
              <a:rPr lang="en-US" altLang="en-US" dirty="0"/>
              <a:t>For difficult design problems, suggests the creation of “</a:t>
            </a:r>
            <a:r>
              <a:rPr lang="en-US" altLang="en-US" dirty="0">
                <a:solidFill>
                  <a:schemeClr val="folHlink"/>
                </a:solidFill>
              </a:rPr>
              <a:t>spike solutions</a:t>
            </a:r>
            <a:r>
              <a:rPr lang="en-US" altLang="en-US" dirty="0"/>
              <a:t>”—a design prototype</a:t>
            </a:r>
          </a:p>
          <a:p>
            <a:pPr lvl="1"/>
            <a:r>
              <a:rPr lang="en-US" altLang="en-US" dirty="0"/>
              <a:t>Encourages “</a:t>
            </a:r>
            <a:r>
              <a:rPr lang="en-US" altLang="en-US" dirty="0">
                <a:solidFill>
                  <a:schemeClr val="folHlink"/>
                </a:solidFill>
              </a:rPr>
              <a:t>refactoring</a:t>
            </a:r>
            <a:r>
              <a:rPr lang="en-US" altLang="en-US" dirty="0"/>
              <a:t>”—an iterative refinement of the internal program design</a:t>
            </a:r>
          </a:p>
          <a:p>
            <a:pPr lvl="1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74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Scaling out and scaling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‘Scaling up’ is concerned with using agile methods </a:t>
            </a:r>
            <a:r>
              <a:rPr lang="en-US" dirty="0" smtClean="0"/>
              <a:t>for developing </a:t>
            </a:r>
            <a:r>
              <a:rPr lang="en-US" dirty="0"/>
              <a:t>large software systems that cannot </a:t>
            </a:r>
            <a:r>
              <a:rPr lang="en-US" dirty="0" smtClean="0"/>
              <a:t>be developed </a:t>
            </a:r>
            <a:r>
              <a:rPr lang="en-US" dirty="0"/>
              <a:t>by a small team.</a:t>
            </a:r>
          </a:p>
          <a:p>
            <a:r>
              <a:rPr lang="en-US" dirty="0" smtClean="0"/>
              <a:t> </a:t>
            </a:r>
            <a:r>
              <a:rPr lang="en-US" dirty="0"/>
              <a:t>‘Scaling out’ is concerned with how agile methods </a:t>
            </a:r>
            <a:r>
              <a:rPr lang="en-US" dirty="0" smtClean="0"/>
              <a:t>can be </a:t>
            </a:r>
            <a:r>
              <a:rPr lang="en-US" dirty="0"/>
              <a:t>introduced across a large organization with </a:t>
            </a:r>
            <a:r>
              <a:rPr lang="en-US" dirty="0" smtClean="0"/>
              <a:t>many years </a:t>
            </a:r>
            <a:r>
              <a:rPr lang="en-US" dirty="0"/>
              <a:t>of software development experience.</a:t>
            </a:r>
          </a:p>
          <a:p>
            <a:r>
              <a:rPr lang="en-US" dirty="0" smtClean="0"/>
              <a:t>When </a:t>
            </a:r>
            <a:r>
              <a:rPr lang="en-US" dirty="0"/>
              <a:t>scaling agile methods it is </a:t>
            </a:r>
            <a:r>
              <a:rPr lang="en-US" dirty="0" smtClean="0"/>
              <a:t>important </a:t>
            </a:r>
            <a:r>
              <a:rPr lang="en-US" dirty="0"/>
              <a:t>to </a:t>
            </a:r>
            <a:r>
              <a:rPr lang="en-US" dirty="0" smtClean="0"/>
              <a:t>maintain agile </a:t>
            </a:r>
            <a:r>
              <a:rPr lang="en-US" dirty="0"/>
              <a:t>fundamentals:</a:t>
            </a:r>
          </a:p>
          <a:p>
            <a:pPr lvl="1"/>
            <a:r>
              <a:rPr lang="en-US" dirty="0" smtClean="0"/>
              <a:t>Flexible </a:t>
            </a:r>
            <a:r>
              <a:rPr lang="en-US" dirty="0"/>
              <a:t>planning, frequent system releases, </a:t>
            </a:r>
            <a:r>
              <a:rPr lang="en-US" dirty="0" smtClean="0"/>
              <a:t>continuous integration</a:t>
            </a:r>
            <a:r>
              <a:rPr lang="en-US" dirty="0"/>
              <a:t>, test-driven development and good </a:t>
            </a:r>
            <a:r>
              <a:rPr lang="en-US" dirty="0" smtClean="0"/>
              <a:t>team communications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3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Practical problems with agile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informality of agile development is incompatible </a:t>
            </a:r>
            <a:r>
              <a:rPr lang="en-US" dirty="0" smtClean="0"/>
              <a:t>with the </a:t>
            </a:r>
            <a:r>
              <a:rPr lang="en-US" dirty="0"/>
              <a:t>legal approach to contract definition that is </a:t>
            </a:r>
            <a:r>
              <a:rPr lang="en-US" dirty="0" smtClean="0"/>
              <a:t>commonly used </a:t>
            </a:r>
            <a:r>
              <a:rPr lang="en-US" dirty="0"/>
              <a:t>in large companies.</a:t>
            </a:r>
          </a:p>
          <a:p>
            <a:r>
              <a:rPr lang="en-US" dirty="0" smtClean="0"/>
              <a:t>Agile </a:t>
            </a:r>
            <a:r>
              <a:rPr lang="en-US" dirty="0"/>
              <a:t>methods are most appropriate for new </a:t>
            </a:r>
            <a:r>
              <a:rPr lang="en-US" dirty="0" smtClean="0"/>
              <a:t>software development </a:t>
            </a:r>
            <a:r>
              <a:rPr lang="en-US" dirty="0"/>
              <a:t>rather than software maintenance. Yet </a:t>
            </a:r>
            <a:r>
              <a:rPr lang="en-US" dirty="0" smtClean="0"/>
              <a:t>the majority </a:t>
            </a:r>
            <a:r>
              <a:rPr lang="en-US" dirty="0"/>
              <a:t>of software costs in large companies come </a:t>
            </a:r>
            <a:r>
              <a:rPr lang="en-US" dirty="0" smtClean="0"/>
              <a:t>from maintaining </a:t>
            </a:r>
            <a:r>
              <a:rPr lang="en-US" dirty="0"/>
              <a:t>their existing software systems.</a:t>
            </a:r>
          </a:p>
          <a:p>
            <a:r>
              <a:rPr lang="en-US" dirty="0" smtClean="0"/>
              <a:t>Agile </a:t>
            </a:r>
            <a:r>
              <a:rPr lang="en-US" dirty="0"/>
              <a:t>methods are designed for small co-located </a:t>
            </a:r>
            <a:r>
              <a:rPr lang="en-US" dirty="0" smtClean="0"/>
              <a:t>teams yet </a:t>
            </a:r>
            <a:r>
              <a:rPr lang="en-US" dirty="0"/>
              <a:t>much software development now involves </a:t>
            </a:r>
            <a:r>
              <a:rPr lang="en-US" dirty="0" smtClean="0"/>
              <a:t>worldwide distributed </a:t>
            </a:r>
            <a:r>
              <a:rPr lang="en-US" dirty="0"/>
              <a:t>teams.</a:t>
            </a:r>
          </a:p>
        </p:txBody>
      </p:sp>
    </p:spTree>
    <p:extLst>
      <p:ext uri="{BB962C8B-B14F-4D97-AF65-F5344CB8AC3E}">
        <p14:creationId xmlns:p14="http://schemas.microsoft.com/office/powerpoint/2010/main" val="4087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methods and software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organizations spend more on maintaining </a:t>
            </a:r>
            <a:r>
              <a:rPr lang="en-US" dirty="0" smtClean="0"/>
              <a:t>existing software </a:t>
            </a:r>
            <a:r>
              <a:rPr lang="en-US" dirty="0"/>
              <a:t>than they do on new software development. So</a:t>
            </a:r>
            <a:r>
              <a:rPr lang="en-US" dirty="0" smtClean="0"/>
              <a:t>, if </a:t>
            </a:r>
            <a:r>
              <a:rPr lang="en-US" dirty="0"/>
              <a:t>agile methods are to be successful, they have </a:t>
            </a:r>
            <a:r>
              <a:rPr lang="en-US" dirty="0" smtClean="0"/>
              <a:t>to support </a:t>
            </a:r>
            <a:r>
              <a:rPr lang="en-US" dirty="0"/>
              <a:t>maintenance as well as original development.</a:t>
            </a:r>
          </a:p>
          <a:p>
            <a:r>
              <a:rPr lang="en-US" dirty="0" smtClean="0"/>
              <a:t>Two </a:t>
            </a:r>
            <a:r>
              <a:rPr lang="en-US" dirty="0"/>
              <a:t>key issues: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systems that are developed using an agile </a:t>
            </a:r>
            <a:r>
              <a:rPr lang="en-US" dirty="0" smtClean="0"/>
              <a:t>approach maintainable</a:t>
            </a:r>
            <a:r>
              <a:rPr lang="en-US" dirty="0"/>
              <a:t>, given the emphasis in the development process </a:t>
            </a:r>
            <a:r>
              <a:rPr lang="en-US" dirty="0" smtClean="0"/>
              <a:t>of minimizing </a:t>
            </a:r>
            <a:r>
              <a:rPr lang="en-US" dirty="0"/>
              <a:t>formal documentation?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agile methods be used effectively for evolving a system </a:t>
            </a:r>
            <a:r>
              <a:rPr lang="en-US" dirty="0" smtClean="0"/>
              <a:t>in response </a:t>
            </a:r>
            <a:r>
              <a:rPr lang="en-US" dirty="0"/>
              <a:t>to customer change requests?</a:t>
            </a:r>
          </a:p>
          <a:p>
            <a:r>
              <a:rPr lang="en-US" dirty="0" smtClean="0"/>
              <a:t>Problems </a:t>
            </a:r>
            <a:r>
              <a:rPr lang="en-US" dirty="0"/>
              <a:t>may arise if original development team </a:t>
            </a:r>
            <a:r>
              <a:rPr lang="en-US" dirty="0" smtClean="0"/>
              <a:t>cannot be </a:t>
            </a:r>
            <a:r>
              <a:rPr lang="en-US" dirty="0"/>
              <a:t>maintained.</a:t>
            </a:r>
          </a:p>
        </p:txBody>
      </p:sp>
    </p:spTree>
    <p:extLst>
      <p:ext uri="{BB962C8B-B14F-4D97-AF65-F5344CB8AC3E}">
        <p14:creationId xmlns:p14="http://schemas.microsoft.com/office/powerpoint/2010/main" val="17114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problems are:</a:t>
            </a:r>
          </a:p>
          <a:p>
            <a:pPr lvl="1"/>
            <a:r>
              <a:rPr lang="en-US" dirty="0" smtClean="0"/>
              <a:t>Lack </a:t>
            </a:r>
            <a:r>
              <a:rPr lang="en-US" dirty="0"/>
              <a:t>of product documentation</a:t>
            </a:r>
          </a:p>
          <a:p>
            <a:pPr lvl="1"/>
            <a:r>
              <a:rPr lang="en-US" dirty="0" smtClean="0"/>
              <a:t>Keeping </a:t>
            </a:r>
            <a:r>
              <a:rPr lang="en-US" dirty="0"/>
              <a:t>customers involved in the development </a:t>
            </a:r>
            <a:r>
              <a:rPr lang="en-US" dirty="0" smtClean="0"/>
              <a:t>process </a:t>
            </a:r>
          </a:p>
          <a:p>
            <a:pPr lvl="1"/>
            <a:r>
              <a:rPr lang="en-US" dirty="0" smtClean="0"/>
              <a:t>Maintaining </a:t>
            </a:r>
            <a:r>
              <a:rPr lang="en-US" dirty="0"/>
              <a:t>the continuity of the development team</a:t>
            </a:r>
          </a:p>
          <a:p>
            <a:r>
              <a:rPr lang="en-US" dirty="0" smtClean="0"/>
              <a:t>Agile </a:t>
            </a:r>
            <a:r>
              <a:rPr lang="en-US" dirty="0"/>
              <a:t>development relies on the development </a:t>
            </a:r>
            <a:r>
              <a:rPr lang="en-US" dirty="0" smtClean="0"/>
              <a:t>team knowing </a:t>
            </a:r>
            <a:r>
              <a:rPr lang="en-US" dirty="0"/>
              <a:t>and understanding what has to be done.</a:t>
            </a:r>
          </a:p>
          <a:p>
            <a:r>
              <a:rPr lang="en-US" dirty="0" smtClean="0"/>
              <a:t>For </a:t>
            </a:r>
            <a:r>
              <a:rPr lang="en-US" dirty="0"/>
              <a:t>long-lifetime systems, this is a real problem as </a:t>
            </a:r>
            <a:r>
              <a:rPr lang="en-US" dirty="0" smtClean="0"/>
              <a:t>the original </a:t>
            </a:r>
            <a:r>
              <a:rPr lang="en-US" dirty="0"/>
              <a:t>developers will not always work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18358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en-US" sz="2400" dirty="0"/>
              <a:t>XP Coding</a:t>
            </a:r>
          </a:p>
          <a:p>
            <a:pPr lvl="1"/>
            <a:r>
              <a:rPr lang="en-US" altLang="en-US" dirty="0"/>
              <a:t>Recommends the </a:t>
            </a:r>
            <a:r>
              <a:rPr lang="en-US" altLang="en-US" dirty="0">
                <a:solidFill>
                  <a:schemeClr val="folHlink"/>
                </a:solidFill>
              </a:rPr>
              <a:t>construction of a unit test</a:t>
            </a:r>
            <a:r>
              <a:rPr lang="en-US" altLang="en-US" dirty="0"/>
              <a:t> for a store </a:t>
            </a:r>
            <a:r>
              <a:rPr lang="en-US" altLang="en-US" i="1" dirty="0"/>
              <a:t>before</a:t>
            </a:r>
            <a:r>
              <a:rPr lang="en-US" altLang="en-US" dirty="0"/>
              <a:t> coding commences</a:t>
            </a:r>
          </a:p>
          <a:p>
            <a:pPr lvl="1"/>
            <a:r>
              <a:rPr lang="en-US" altLang="en-US" dirty="0"/>
              <a:t>Encourages “</a:t>
            </a:r>
            <a:r>
              <a:rPr lang="en-US" altLang="en-US" dirty="0">
                <a:solidFill>
                  <a:schemeClr val="folHlink"/>
                </a:solidFill>
              </a:rPr>
              <a:t>pair programming</a:t>
            </a:r>
            <a:r>
              <a:rPr lang="en-US" altLang="en-US" dirty="0"/>
              <a:t>”</a:t>
            </a:r>
          </a:p>
          <a:p>
            <a:pPr marL="285750" indent="-285750"/>
            <a:r>
              <a:rPr lang="en-US" altLang="en-US" sz="2400" dirty="0"/>
              <a:t>XP Testing</a:t>
            </a:r>
          </a:p>
          <a:p>
            <a:pPr lvl="1"/>
            <a:r>
              <a:rPr lang="en-US" altLang="en-US" dirty="0"/>
              <a:t>All </a:t>
            </a:r>
            <a:r>
              <a:rPr lang="en-US" altLang="en-US" dirty="0">
                <a:solidFill>
                  <a:schemeClr val="folHlink"/>
                </a:solidFill>
              </a:rPr>
              <a:t>unit tests are executed daily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chemeClr val="folHlink"/>
                </a:solidFill>
              </a:rPr>
              <a:t>“Acceptance tests”</a:t>
            </a:r>
            <a:r>
              <a:rPr lang="en-US" altLang="en-US" dirty="0"/>
              <a:t> are defined by the customer and </a:t>
            </a:r>
            <a:r>
              <a:rPr lang="en-US" altLang="en-US" dirty="0" smtClean="0"/>
              <a:t>executed </a:t>
            </a:r>
            <a:r>
              <a:rPr lang="en-US" altLang="en-US" dirty="0"/>
              <a:t>to assess customer visible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6222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57B120-40FF-447B-B1E3-2C8CB33CE24B}" type="slidenum">
              <a:rPr lang="en-US" altLang="en-US" sz="1000">
                <a:latin typeface="Helvetica" panose="020B0604020202020204" pitchFamily="34" charset="0"/>
              </a:rPr>
              <a:pPr/>
              <a:t>5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xfrm>
            <a:off x="2743200" y="1066801"/>
            <a:ext cx="8116888" cy="600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Extreme Programming (XP)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05001"/>
            <a:ext cx="4692650" cy="43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0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very influential agile method, developed in the </a:t>
            </a:r>
            <a:r>
              <a:rPr lang="en-US" dirty="0" smtClean="0"/>
              <a:t>late 1990s</a:t>
            </a:r>
            <a:r>
              <a:rPr lang="en-US" dirty="0"/>
              <a:t>, that introduced a range of agile </a:t>
            </a:r>
            <a:r>
              <a:rPr lang="en-US" dirty="0" smtClean="0"/>
              <a:t>development techniques</a:t>
            </a:r>
            <a:r>
              <a:rPr lang="en-US" dirty="0"/>
              <a:t>.</a:t>
            </a:r>
          </a:p>
          <a:p>
            <a:r>
              <a:rPr lang="en-US" dirty="0" smtClean="0"/>
              <a:t>Extreme </a:t>
            </a:r>
            <a:r>
              <a:rPr lang="en-US" dirty="0"/>
              <a:t>Programming (XP) takes an ‘extreme’ </a:t>
            </a:r>
            <a:r>
              <a:rPr lang="en-US" dirty="0" smtClean="0"/>
              <a:t>approach to </a:t>
            </a:r>
            <a:r>
              <a:rPr lang="en-US" dirty="0"/>
              <a:t>iterative development.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versions may be built several times per day;</a:t>
            </a:r>
          </a:p>
          <a:p>
            <a:pPr lvl="1"/>
            <a:r>
              <a:rPr lang="en-US" dirty="0" smtClean="0"/>
              <a:t>Increments </a:t>
            </a:r>
            <a:r>
              <a:rPr lang="en-US" dirty="0"/>
              <a:t>are delivered to customers every 2 weeks;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tests must be run for every build and the build is </a:t>
            </a:r>
            <a:r>
              <a:rPr lang="en-US" dirty="0" smtClean="0"/>
              <a:t>only accepted </a:t>
            </a:r>
            <a:r>
              <a:rPr lang="en-US" dirty="0"/>
              <a:t>if tests run successfully.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US" b="1" dirty="0"/>
              <a:t>The extreme programming release 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103" y="1509212"/>
            <a:ext cx="9817443" cy="44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Method and 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Incremental development is supported through small</a:t>
            </a:r>
            <a:r>
              <a:rPr lang="en-US" dirty="0" smtClean="0"/>
              <a:t>, frequent </a:t>
            </a:r>
            <a:r>
              <a:rPr lang="en-US" dirty="0"/>
              <a:t>system releases.</a:t>
            </a:r>
          </a:p>
          <a:p>
            <a:r>
              <a:rPr lang="en-US" dirty="0" smtClean="0"/>
              <a:t>Customer </a:t>
            </a:r>
            <a:r>
              <a:rPr lang="en-US" dirty="0"/>
              <a:t>involvement means full-time </a:t>
            </a:r>
            <a:r>
              <a:rPr lang="en-US" dirty="0" smtClean="0"/>
              <a:t>customer engagement </a:t>
            </a:r>
            <a:r>
              <a:rPr lang="en-US" dirty="0"/>
              <a:t>with the team.</a:t>
            </a:r>
          </a:p>
          <a:p>
            <a:r>
              <a:rPr lang="en-US" dirty="0" smtClean="0"/>
              <a:t>People </a:t>
            </a:r>
            <a:r>
              <a:rPr lang="en-US" dirty="0"/>
              <a:t>not process through pair programming, </a:t>
            </a:r>
            <a:r>
              <a:rPr lang="en-US" dirty="0" smtClean="0"/>
              <a:t>collective ownership </a:t>
            </a:r>
            <a:r>
              <a:rPr lang="en-US" dirty="0"/>
              <a:t>and a process that avoids long working hours.</a:t>
            </a:r>
          </a:p>
          <a:p>
            <a:r>
              <a:rPr lang="en-US" dirty="0" smtClean="0"/>
              <a:t>Change </a:t>
            </a:r>
            <a:r>
              <a:rPr lang="en-US" dirty="0"/>
              <a:t>supported through regular system releases.</a:t>
            </a:r>
          </a:p>
          <a:p>
            <a:r>
              <a:rPr lang="en-US" dirty="0" smtClean="0"/>
              <a:t>Maintaining </a:t>
            </a:r>
            <a:r>
              <a:rPr lang="en-US" dirty="0"/>
              <a:t>simplicity through constant refactoring of</a:t>
            </a:r>
          </a:p>
          <a:p>
            <a:r>
              <a:rPr lang="en-US" dirty="0"/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24354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Influential XP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Extreme programming has a technical focus and is </a:t>
            </a:r>
            <a:r>
              <a:rPr lang="en-US" dirty="0" smtClean="0"/>
              <a:t>not easy </a:t>
            </a:r>
            <a:r>
              <a:rPr lang="en-US" dirty="0"/>
              <a:t>to integrate with management practice in </a:t>
            </a:r>
            <a:r>
              <a:rPr lang="en-US" dirty="0" smtClean="0"/>
              <a:t>most organizations</a:t>
            </a:r>
            <a:r>
              <a:rPr lang="en-US" dirty="0"/>
              <a:t>.</a:t>
            </a:r>
          </a:p>
          <a:p>
            <a:r>
              <a:rPr lang="en-US" dirty="0" smtClean="0"/>
              <a:t>Consequently</a:t>
            </a:r>
            <a:r>
              <a:rPr lang="en-US" dirty="0"/>
              <a:t>, while agile development uses </a:t>
            </a:r>
            <a:r>
              <a:rPr lang="en-US" dirty="0" smtClean="0"/>
              <a:t>practices from </a:t>
            </a:r>
            <a:r>
              <a:rPr lang="en-US" dirty="0"/>
              <a:t>XP, the method as originally defined is not </a:t>
            </a:r>
            <a:r>
              <a:rPr lang="en-US" dirty="0" smtClean="0"/>
              <a:t>widely used</a:t>
            </a:r>
            <a:r>
              <a:rPr lang="en-US" dirty="0"/>
              <a:t>.</a:t>
            </a:r>
          </a:p>
          <a:p>
            <a:r>
              <a:rPr lang="en-US" dirty="0" smtClean="0"/>
              <a:t>Key </a:t>
            </a:r>
            <a:r>
              <a:rPr lang="en-US" dirty="0"/>
              <a:t>practices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stories for specification</a:t>
            </a:r>
          </a:p>
          <a:p>
            <a:pPr lvl="1"/>
            <a:r>
              <a:rPr lang="en-US" dirty="0" smtClean="0"/>
              <a:t>Refactoring</a:t>
            </a:r>
            <a:endParaRPr lang="en-US" dirty="0"/>
          </a:p>
          <a:p>
            <a:pPr lvl="1"/>
            <a:r>
              <a:rPr lang="en-US" dirty="0" smtClean="0"/>
              <a:t>Test-first </a:t>
            </a:r>
            <a:r>
              <a:rPr lang="en-US" dirty="0"/>
              <a:t>development</a:t>
            </a:r>
          </a:p>
          <a:p>
            <a:pPr lvl="1"/>
            <a:r>
              <a:rPr lang="en-US" dirty="0" smtClean="0"/>
              <a:t>Pair </a:t>
            </a:r>
            <a:r>
              <a:rPr lang="en-US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42353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2182</Words>
  <Application>Microsoft Office PowerPoint</Application>
  <PresentationFormat>Widescreen</PresentationFormat>
  <Paragraphs>160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ＭＳ Ｐゴシック</vt:lpstr>
      <vt:lpstr>Arial</vt:lpstr>
      <vt:lpstr>Calibri</vt:lpstr>
      <vt:lpstr>Calibri Light</vt:lpstr>
      <vt:lpstr>Helvetica</vt:lpstr>
      <vt:lpstr>Office Theme</vt:lpstr>
      <vt:lpstr>Software Engineering Lecture 5</vt:lpstr>
      <vt:lpstr>Extreme Programming (XP) – An Agile Method</vt:lpstr>
      <vt:lpstr>Extreme Programming (XP)</vt:lpstr>
      <vt:lpstr>PowerPoint Presentation</vt:lpstr>
      <vt:lpstr>Extreme Programming (XP)</vt:lpstr>
      <vt:lpstr>XP Programming</vt:lpstr>
      <vt:lpstr>The extreme programming release cycle</vt:lpstr>
      <vt:lpstr>XP Method and Agile Principles</vt:lpstr>
      <vt:lpstr>Influential XP practices</vt:lpstr>
      <vt:lpstr>User stories for requirements</vt:lpstr>
      <vt:lpstr>Refactoring</vt:lpstr>
      <vt:lpstr>Refactoring</vt:lpstr>
      <vt:lpstr>Examples of Refactoring</vt:lpstr>
      <vt:lpstr>Test-first development</vt:lpstr>
      <vt:lpstr>Test-first development</vt:lpstr>
      <vt:lpstr>Customer involvement</vt:lpstr>
      <vt:lpstr>Test automation</vt:lpstr>
      <vt:lpstr>Problems with test-first development</vt:lpstr>
      <vt:lpstr>Pair programming</vt:lpstr>
      <vt:lpstr>Pair programming</vt:lpstr>
      <vt:lpstr>Agile Project Management</vt:lpstr>
      <vt:lpstr>Scrum</vt:lpstr>
      <vt:lpstr>Scrum</vt:lpstr>
      <vt:lpstr>Scrum sprint cycle</vt:lpstr>
      <vt:lpstr>The Scrum sprint cycle</vt:lpstr>
      <vt:lpstr>The Sprint cycle</vt:lpstr>
      <vt:lpstr>The Sprint cycle</vt:lpstr>
      <vt:lpstr>Teamwork in Scrum</vt:lpstr>
      <vt:lpstr>Scaling Agile Methods</vt:lpstr>
      <vt:lpstr>Scaling out and scaling up</vt:lpstr>
      <vt:lpstr>Practical problems with agile methods</vt:lpstr>
      <vt:lpstr>Agile methods and software maintenance</vt:lpstr>
      <vt:lpstr>Agile Maintenance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Rehmat</dc:creator>
  <cp:lastModifiedBy>Sara Rehmat</cp:lastModifiedBy>
  <cp:revision>38</cp:revision>
  <dcterms:created xsi:type="dcterms:W3CDTF">2020-02-02T07:44:32Z</dcterms:created>
  <dcterms:modified xsi:type="dcterms:W3CDTF">2020-02-05T06:04:39Z</dcterms:modified>
</cp:coreProperties>
</file>