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347" r:id="rId4"/>
    <p:sldId id="34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44" r:id="rId30"/>
    <p:sldId id="345" r:id="rId31"/>
    <p:sldId id="282" r:id="rId32"/>
    <p:sldId id="283" r:id="rId33"/>
    <p:sldId id="284" r:id="rId34"/>
    <p:sldId id="285" r:id="rId35"/>
    <p:sldId id="352" r:id="rId36"/>
    <p:sldId id="353" r:id="rId37"/>
    <p:sldId id="286" r:id="rId38"/>
    <p:sldId id="287" r:id="rId39"/>
    <p:sldId id="288" r:id="rId40"/>
    <p:sldId id="289" r:id="rId41"/>
    <p:sldId id="349" r:id="rId42"/>
    <p:sldId id="350" r:id="rId43"/>
    <p:sldId id="351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2" r:id="rId56"/>
    <p:sldId id="35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4065D-7ACC-419E-94B5-1B4C1B53B4A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D9137-ACC0-4770-9B5E-D5D7A733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D9137-ACC0-4770-9B5E-D5D7A733F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AAFF5ABE-71CE-4EAB-9948-27ECC937DD51}" type="datetime1">
              <a:rPr lang="en-US" smtClean="0"/>
              <a:t>2/12/2020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4CD673B6-F044-46D0-BD14-6FBB2AC2992D}" type="datetime1">
              <a:rPr lang="en-US" smtClean="0"/>
              <a:t>2/12/2020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15D929AE-4FFF-493B-BB79-FEFCC8CDDB4D}" type="datetime1">
              <a:rPr lang="en-US" smtClean="0"/>
              <a:t>2/12/2020</a:t>
            </a:fld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A941B5CA-B947-43A4-8615-1745958A9679}" type="datetime1">
              <a:rPr lang="en-US" smtClean="0"/>
              <a:t>2/12/2020</a:t>
            </a:fld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AA43A62-C29B-4CB1-AF2B-F8B14A691FEA}" type="datetime1">
              <a:rPr lang="en-US" smtClean="0"/>
              <a:t>2/12/2020</a:t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4527" y="1402588"/>
            <a:ext cx="7386079" cy="93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962" y="1419605"/>
            <a:ext cx="7306309" cy="1905"/>
          </a:xfrm>
          <a:custGeom>
            <a:avLst/>
            <a:gdLst/>
            <a:ahLst/>
            <a:cxnLst/>
            <a:rect l="l" t="t" r="r" b="b"/>
            <a:pathLst>
              <a:path w="7306309" h="1905">
                <a:moveTo>
                  <a:pt x="0" y="0"/>
                </a:moveTo>
                <a:lnTo>
                  <a:pt x="7305802" y="1651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51064" y="213359"/>
            <a:ext cx="923544" cy="1219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14527" y="1382267"/>
            <a:ext cx="8316468" cy="1127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962" y="1418082"/>
            <a:ext cx="8217534" cy="1905"/>
          </a:xfrm>
          <a:custGeom>
            <a:avLst/>
            <a:gdLst/>
            <a:ahLst/>
            <a:cxnLst/>
            <a:rect l="l" t="t" r="r" b="b"/>
            <a:pathLst>
              <a:path w="8217534" h="1905">
                <a:moveTo>
                  <a:pt x="0" y="1650"/>
                </a:moveTo>
                <a:lnTo>
                  <a:pt x="8217027" y="0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6085" y="2645790"/>
            <a:ext cx="321182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319" y="1628901"/>
            <a:ext cx="8087360" cy="404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3665" y="6464680"/>
            <a:ext cx="229616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680"/>
            <a:ext cx="7651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3AAD9B4D-4E9E-44FD-9488-14549814E42D}" type="datetime1">
              <a:rPr lang="en-US" smtClean="0"/>
              <a:t>2/12/2020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680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imes.com/archives/la-xpm-1999-oct-01-mn-17288-story.html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667000"/>
            <a:ext cx="56483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Lecture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pc="-5" dirty="0" smtClean="0"/>
              <a:t>Requirements </a:t>
            </a:r>
            <a:r>
              <a:rPr dirty="0" smtClean="0"/>
              <a:t>Engineering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EBA5544-28D5-4A13-8FD6-E940C11F541F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800600"/>
            <a:ext cx="187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Engr. Sara Rehmat</a:t>
            </a:r>
            <a:br>
              <a:rPr lang="en-US" dirty="0"/>
            </a:br>
            <a:r>
              <a:rPr lang="en-US" dirty="0"/>
              <a:t>MS (CS)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172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Readers </a:t>
            </a:r>
            <a:r>
              <a:rPr dirty="0"/>
              <a:t>of different </a:t>
            </a:r>
            <a:r>
              <a:rPr spc="-10" dirty="0"/>
              <a:t>types </a:t>
            </a:r>
            <a:r>
              <a:rPr dirty="0"/>
              <a:t>of </a:t>
            </a:r>
            <a:r>
              <a:rPr spc="-5" dirty="0"/>
              <a:t>requirements  specification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35252" y="2631614"/>
            <a:ext cx="2352675" cy="756920"/>
          </a:xfrm>
          <a:custGeom>
            <a:avLst/>
            <a:gdLst/>
            <a:ahLst/>
            <a:cxnLst/>
            <a:rect l="l" t="t" r="r" b="b"/>
            <a:pathLst>
              <a:path w="2352675" h="756920">
                <a:moveTo>
                  <a:pt x="0" y="756909"/>
                </a:moveTo>
                <a:lnTo>
                  <a:pt x="2352299" y="756909"/>
                </a:lnTo>
                <a:lnTo>
                  <a:pt x="2352299" y="0"/>
                </a:lnTo>
                <a:lnTo>
                  <a:pt x="0" y="0"/>
                </a:lnTo>
                <a:lnTo>
                  <a:pt x="0" y="756909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252" y="2631614"/>
            <a:ext cx="2352675" cy="756920"/>
          </a:xfrm>
          <a:custGeom>
            <a:avLst/>
            <a:gdLst/>
            <a:ahLst/>
            <a:cxnLst/>
            <a:rect l="l" t="t" r="r" b="b"/>
            <a:pathLst>
              <a:path w="2352675" h="756920">
                <a:moveTo>
                  <a:pt x="0" y="756909"/>
                </a:moveTo>
                <a:lnTo>
                  <a:pt x="2352299" y="756909"/>
                </a:lnTo>
                <a:lnTo>
                  <a:pt x="2352299" y="0"/>
                </a:lnTo>
                <a:lnTo>
                  <a:pt x="0" y="0"/>
                </a:lnTo>
                <a:lnTo>
                  <a:pt x="0" y="756909"/>
                </a:lnTo>
                <a:close/>
              </a:path>
            </a:pathLst>
          </a:custGeom>
          <a:ln w="2671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9933" y="2157638"/>
            <a:ext cx="3225165" cy="1705610"/>
          </a:xfrm>
          <a:custGeom>
            <a:avLst/>
            <a:gdLst/>
            <a:ahLst/>
            <a:cxnLst/>
            <a:rect l="l" t="t" r="r" b="b"/>
            <a:pathLst>
              <a:path w="3225165" h="1705610">
                <a:moveTo>
                  <a:pt x="0" y="1705010"/>
                </a:moveTo>
                <a:lnTo>
                  <a:pt x="3224878" y="1705011"/>
                </a:lnTo>
                <a:lnTo>
                  <a:pt x="3224878" y="0"/>
                </a:lnTo>
                <a:lnTo>
                  <a:pt x="0" y="0"/>
                </a:lnTo>
                <a:lnTo>
                  <a:pt x="0" y="170501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9933" y="2157638"/>
            <a:ext cx="3225165" cy="1705610"/>
          </a:xfrm>
          <a:custGeom>
            <a:avLst/>
            <a:gdLst/>
            <a:ahLst/>
            <a:cxnLst/>
            <a:rect l="l" t="t" r="r" b="b"/>
            <a:pathLst>
              <a:path w="3225165" h="1705610">
                <a:moveTo>
                  <a:pt x="0" y="1705010"/>
                </a:moveTo>
                <a:lnTo>
                  <a:pt x="3224878" y="1705011"/>
                </a:lnTo>
                <a:lnTo>
                  <a:pt x="3224878" y="0"/>
                </a:lnTo>
                <a:lnTo>
                  <a:pt x="0" y="0"/>
                </a:lnTo>
                <a:lnTo>
                  <a:pt x="0" y="1705010"/>
                </a:lnTo>
                <a:close/>
              </a:path>
            </a:pathLst>
          </a:custGeom>
          <a:ln w="267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9933" y="4241059"/>
            <a:ext cx="3225165" cy="1420495"/>
          </a:xfrm>
          <a:custGeom>
            <a:avLst/>
            <a:gdLst/>
            <a:ahLst/>
            <a:cxnLst/>
            <a:rect l="l" t="t" r="r" b="b"/>
            <a:pathLst>
              <a:path w="3225165" h="1420495">
                <a:moveTo>
                  <a:pt x="0" y="1420120"/>
                </a:moveTo>
                <a:lnTo>
                  <a:pt x="3224878" y="1420120"/>
                </a:lnTo>
                <a:lnTo>
                  <a:pt x="3224878" y="0"/>
                </a:lnTo>
                <a:lnTo>
                  <a:pt x="0" y="0"/>
                </a:lnTo>
                <a:lnTo>
                  <a:pt x="0" y="142012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9933" y="4241059"/>
            <a:ext cx="3225165" cy="1420495"/>
          </a:xfrm>
          <a:custGeom>
            <a:avLst/>
            <a:gdLst/>
            <a:ahLst/>
            <a:cxnLst/>
            <a:rect l="l" t="t" r="r" b="b"/>
            <a:pathLst>
              <a:path w="3225165" h="1420495">
                <a:moveTo>
                  <a:pt x="0" y="1420120"/>
                </a:moveTo>
                <a:lnTo>
                  <a:pt x="3224878" y="1420120"/>
                </a:lnTo>
                <a:lnTo>
                  <a:pt x="3224878" y="0"/>
                </a:lnTo>
                <a:lnTo>
                  <a:pt x="0" y="0"/>
                </a:lnTo>
                <a:lnTo>
                  <a:pt x="0" y="1420120"/>
                </a:lnTo>
                <a:close/>
              </a:path>
            </a:pathLst>
          </a:custGeom>
          <a:ln w="26723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5252" y="4572694"/>
            <a:ext cx="2352675" cy="777240"/>
          </a:xfrm>
          <a:custGeom>
            <a:avLst/>
            <a:gdLst/>
            <a:ahLst/>
            <a:cxnLst/>
            <a:rect l="l" t="t" r="r" b="b"/>
            <a:pathLst>
              <a:path w="2352675" h="777239">
                <a:moveTo>
                  <a:pt x="0" y="776870"/>
                </a:moveTo>
                <a:lnTo>
                  <a:pt x="2352299" y="776871"/>
                </a:lnTo>
                <a:lnTo>
                  <a:pt x="2352299" y="0"/>
                </a:lnTo>
                <a:lnTo>
                  <a:pt x="0" y="0"/>
                </a:lnTo>
                <a:lnTo>
                  <a:pt x="0" y="77687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5252" y="4572694"/>
            <a:ext cx="2352675" cy="777240"/>
          </a:xfrm>
          <a:custGeom>
            <a:avLst/>
            <a:gdLst/>
            <a:ahLst/>
            <a:cxnLst/>
            <a:rect l="l" t="t" r="r" b="b"/>
            <a:pathLst>
              <a:path w="2352675" h="777239">
                <a:moveTo>
                  <a:pt x="0" y="776870"/>
                </a:moveTo>
                <a:lnTo>
                  <a:pt x="2352299" y="776871"/>
                </a:lnTo>
                <a:lnTo>
                  <a:pt x="2352299" y="0"/>
                </a:lnTo>
                <a:lnTo>
                  <a:pt x="0" y="0"/>
                </a:lnTo>
                <a:lnTo>
                  <a:pt x="0" y="776870"/>
                </a:lnTo>
                <a:close/>
              </a:path>
            </a:pathLst>
          </a:custGeom>
          <a:ln w="2671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2742" y="2925522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474" y="0"/>
                </a:moveTo>
                <a:lnTo>
                  <a:pt x="707474" y="0"/>
                </a:lnTo>
                <a:lnTo>
                  <a:pt x="0" y="0"/>
                </a:lnTo>
              </a:path>
            </a:pathLst>
          </a:custGeom>
          <a:ln w="13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5368" y="2865420"/>
            <a:ext cx="198689" cy="122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2742" y="4866542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474" y="0"/>
                </a:moveTo>
                <a:lnTo>
                  <a:pt x="707474" y="0"/>
                </a:lnTo>
                <a:lnTo>
                  <a:pt x="0" y="0"/>
                </a:lnTo>
              </a:path>
            </a:pathLst>
          </a:custGeom>
          <a:ln w="13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5368" y="4806411"/>
            <a:ext cx="198689" cy="120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0446" y="2547082"/>
            <a:ext cx="2352675" cy="756920"/>
          </a:xfrm>
          <a:custGeom>
            <a:avLst/>
            <a:gdLst/>
            <a:ahLst/>
            <a:cxnLst/>
            <a:rect l="l" t="t" r="r" b="b"/>
            <a:pathLst>
              <a:path w="2352675" h="756920">
                <a:moveTo>
                  <a:pt x="0" y="756849"/>
                </a:moveTo>
                <a:lnTo>
                  <a:pt x="2352296" y="756850"/>
                </a:lnTo>
                <a:lnTo>
                  <a:pt x="2352296" y="0"/>
                </a:lnTo>
                <a:lnTo>
                  <a:pt x="0" y="0"/>
                </a:lnTo>
                <a:lnTo>
                  <a:pt x="0" y="75684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0446" y="2547082"/>
            <a:ext cx="2352675" cy="756920"/>
          </a:xfrm>
          <a:custGeom>
            <a:avLst/>
            <a:gdLst/>
            <a:ahLst/>
            <a:cxnLst/>
            <a:rect l="l" t="t" r="r" b="b"/>
            <a:pathLst>
              <a:path w="2352675" h="756920">
                <a:moveTo>
                  <a:pt x="0" y="756849"/>
                </a:moveTo>
                <a:lnTo>
                  <a:pt x="2352296" y="756850"/>
                </a:lnTo>
                <a:lnTo>
                  <a:pt x="2352296" y="0"/>
                </a:lnTo>
                <a:lnTo>
                  <a:pt x="0" y="0"/>
                </a:lnTo>
                <a:lnTo>
                  <a:pt x="0" y="756849"/>
                </a:lnTo>
                <a:close/>
              </a:path>
            </a:pathLst>
          </a:custGeom>
          <a:ln w="26718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5154" y="2075182"/>
            <a:ext cx="3227705" cy="1703070"/>
          </a:xfrm>
          <a:custGeom>
            <a:avLst/>
            <a:gdLst/>
            <a:ahLst/>
            <a:cxnLst/>
            <a:rect l="l" t="t" r="r" b="b"/>
            <a:pathLst>
              <a:path w="3227704" h="1703070">
                <a:moveTo>
                  <a:pt x="0" y="1702875"/>
                </a:moveTo>
                <a:lnTo>
                  <a:pt x="3227258" y="1702875"/>
                </a:lnTo>
                <a:lnTo>
                  <a:pt x="3227258" y="0"/>
                </a:lnTo>
                <a:lnTo>
                  <a:pt x="0" y="0"/>
                </a:lnTo>
                <a:lnTo>
                  <a:pt x="0" y="170287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5154" y="2075182"/>
            <a:ext cx="3227705" cy="1703070"/>
          </a:xfrm>
          <a:custGeom>
            <a:avLst/>
            <a:gdLst/>
            <a:ahLst/>
            <a:cxnLst/>
            <a:rect l="l" t="t" r="r" b="b"/>
            <a:pathLst>
              <a:path w="3227704" h="1703070">
                <a:moveTo>
                  <a:pt x="0" y="1702875"/>
                </a:moveTo>
                <a:lnTo>
                  <a:pt x="3227258" y="1702875"/>
                </a:lnTo>
                <a:lnTo>
                  <a:pt x="3227258" y="0"/>
                </a:lnTo>
                <a:lnTo>
                  <a:pt x="0" y="0"/>
                </a:lnTo>
                <a:lnTo>
                  <a:pt x="0" y="1702875"/>
                </a:lnTo>
                <a:close/>
              </a:path>
            </a:pathLst>
          </a:custGeom>
          <a:ln w="267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4057" y="2197680"/>
            <a:ext cx="131779" cy="173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5767" y="2179883"/>
            <a:ext cx="29209" cy="189230"/>
          </a:xfrm>
          <a:custGeom>
            <a:avLst/>
            <a:gdLst/>
            <a:ahLst/>
            <a:cxnLst/>
            <a:rect l="l" t="t" r="r" b="b"/>
            <a:pathLst>
              <a:path w="29210" h="189230">
                <a:moveTo>
                  <a:pt x="27069" y="0"/>
                </a:moveTo>
                <a:lnTo>
                  <a:pt x="15765" y="2076"/>
                </a:lnTo>
                <a:lnTo>
                  <a:pt x="13386" y="4449"/>
                </a:lnTo>
                <a:lnTo>
                  <a:pt x="2379" y="4449"/>
                </a:lnTo>
                <a:lnTo>
                  <a:pt x="0" y="6525"/>
                </a:lnTo>
                <a:lnTo>
                  <a:pt x="1375" y="30290"/>
                </a:lnTo>
                <a:lnTo>
                  <a:pt x="2082" y="54723"/>
                </a:lnTo>
                <a:lnTo>
                  <a:pt x="2267" y="72399"/>
                </a:lnTo>
                <a:lnTo>
                  <a:pt x="2379" y="189234"/>
                </a:lnTo>
                <a:lnTo>
                  <a:pt x="29152" y="189234"/>
                </a:lnTo>
                <a:lnTo>
                  <a:pt x="29152" y="186861"/>
                </a:lnTo>
                <a:lnTo>
                  <a:pt x="28826" y="170423"/>
                </a:lnTo>
                <a:lnTo>
                  <a:pt x="28110" y="152121"/>
                </a:lnTo>
                <a:lnTo>
                  <a:pt x="27395" y="128425"/>
                </a:lnTo>
                <a:lnTo>
                  <a:pt x="27158" y="104701"/>
                </a:lnTo>
                <a:lnTo>
                  <a:pt x="27102" y="72399"/>
                </a:lnTo>
                <a:lnTo>
                  <a:pt x="27330" y="48940"/>
                </a:lnTo>
                <a:lnTo>
                  <a:pt x="27948" y="25480"/>
                </a:lnTo>
                <a:lnTo>
                  <a:pt x="29152" y="2076"/>
                </a:lnTo>
                <a:lnTo>
                  <a:pt x="2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6153" y="2186409"/>
            <a:ext cx="29209" cy="182880"/>
          </a:xfrm>
          <a:custGeom>
            <a:avLst/>
            <a:gdLst/>
            <a:ahLst/>
            <a:cxnLst/>
            <a:rect l="l" t="t" r="r" b="b"/>
            <a:pathLst>
              <a:path w="29210" h="182880">
                <a:moveTo>
                  <a:pt x="26772" y="58134"/>
                </a:moveTo>
                <a:lnTo>
                  <a:pt x="15765" y="60211"/>
                </a:lnTo>
                <a:lnTo>
                  <a:pt x="11303" y="60211"/>
                </a:lnTo>
                <a:lnTo>
                  <a:pt x="2379" y="62583"/>
                </a:lnTo>
                <a:lnTo>
                  <a:pt x="0" y="64660"/>
                </a:lnTo>
                <a:lnTo>
                  <a:pt x="1375" y="74462"/>
                </a:lnTo>
                <a:lnTo>
                  <a:pt x="2082" y="86349"/>
                </a:lnTo>
                <a:lnTo>
                  <a:pt x="2342" y="104076"/>
                </a:lnTo>
                <a:lnTo>
                  <a:pt x="2342" y="148761"/>
                </a:lnTo>
                <a:lnTo>
                  <a:pt x="2082" y="161761"/>
                </a:lnTo>
                <a:lnTo>
                  <a:pt x="1375" y="171813"/>
                </a:lnTo>
                <a:lnTo>
                  <a:pt x="0" y="180336"/>
                </a:lnTo>
                <a:lnTo>
                  <a:pt x="2379" y="182709"/>
                </a:lnTo>
                <a:lnTo>
                  <a:pt x="26772" y="182709"/>
                </a:lnTo>
                <a:lnTo>
                  <a:pt x="29152" y="180336"/>
                </a:lnTo>
                <a:lnTo>
                  <a:pt x="28780" y="169658"/>
                </a:lnTo>
                <a:lnTo>
                  <a:pt x="27962" y="157868"/>
                </a:lnTo>
                <a:lnTo>
                  <a:pt x="27144" y="140628"/>
                </a:lnTo>
                <a:lnTo>
                  <a:pt x="26772" y="113600"/>
                </a:lnTo>
                <a:lnTo>
                  <a:pt x="27144" y="94705"/>
                </a:lnTo>
                <a:lnTo>
                  <a:pt x="27962" y="80343"/>
                </a:lnTo>
                <a:lnTo>
                  <a:pt x="28780" y="69262"/>
                </a:lnTo>
                <a:lnTo>
                  <a:pt x="29152" y="60211"/>
                </a:lnTo>
                <a:lnTo>
                  <a:pt x="26772" y="58134"/>
                </a:lnTo>
                <a:close/>
              </a:path>
              <a:path w="29210" h="182880">
                <a:moveTo>
                  <a:pt x="29152" y="0"/>
                </a:moveTo>
                <a:lnTo>
                  <a:pt x="20869" y="37"/>
                </a:lnTo>
                <a:lnTo>
                  <a:pt x="14873" y="296"/>
                </a:lnTo>
                <a:lnTo>
                  <a:pt x="9323" y="1001"/>
                </a:lnTo>
                <a:lnTo>
                  <a:pt x="2379" y="2372"/>
                </a:lnTo>
                <a:lnTo>
                  <a:pt x="0" y="2372"/>
                </a:lnTo>
                <a:lnTo>
                  <a:pt x="37" y="24650"/>
                </a:lnTo>
                <a:lnTo>
                  <a:pt x="2379" y="26694"/>
                </a:lnTo>
                <a:lnTo>
                  <a:pt x="9323" y="25494"/>
                </a:lnTo>
                <a:lnTo>
                  <a:pt x="14873" y="24877"/>
                </a:lnTo>
                <a:lnTo>
                  <a:pt x="20869" y="24650"/>
                </a:lnTo>
                <a:lnTo>
                  <a:pt x="29152" y="24618"/>
                </a:lnTo>
                <a:lnTo>
                  <a:pt x="29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32078" y="2242171"/>
            <a:ext cx="109171" cy="129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3560" y="2208654"/>
            <a:ext cx="196330" cy="160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47049" y="2242171"/>
            <a:ext cx="1164894" cy="425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4057" y="2496066"/>
            <a:ext cx="1698557" cy="5251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4057" y="3088032"/>
            <a:ext cx="1091419" cy="1736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4057" y="3386299"/>
            <a:ext cx="107314" cy="173990"/>
          </a:xfrm>
          <a:custGeom>
            <a:avLst/>
            <a:gdLst/>
            <a:ahLst/>
            <a:cxnLst/>
            <a:rect l="l" t="t" r="r" b="b"/>
            <a:pathLst>
              <a:path w="107314" h="173989">
                <a:moveTo>
                  <a:pt x="4462" y="138010"/>
                </a:moveTo>
                <a:lnTo>
                  <a:pt x="0" y="140235"/>
                </a:lnTo>
                <a:lnTo>
                  <a:pt x="0" y="162480"/>
                </a:lnTo>
                <a:lnTo>
                  <a:pt x="6758" y="165161"/>
                </a:lnTo>
                <a:lnTo>
                  <a:pt x="16807" y="168891"/>
                </a:lnTo>
                <a:lnTo>
                  <a:pt x="30202" y="172203"/>
                </a:lnTo>
                <a:lnTo>
                  <a:pt x="47000" y="173633"/>
                </a:lnTo>
                <a:lnTo>
                  <a:pt x="73331" y="169388"/>
                </a:lnTo>
                <a:lnTo>
                  <a:pt x="92104" y="158046"/>
                </a:lnTo>
                <a:lnTo>
                  <a:pt x="96704" y="151358"/>
                </a:lnTo>
                <a:lnTo>
                  <a:pt x="44620" y="151358"/>
                </a:lnTo>
                <a:lnTo>
                  <a:pt x="29561" y="149898"/>
                </a:lnTo>
                <a:lnTo>
                  <a:pt x="17848" y="146352"/>
                </a:lnTo>
                <a:lnTo>
                  <a:pt x="9481" y="141973"/>
                </a:lnTo>
                <a:lnTo>
                  <a:pt x="4462" y="138010"/>
                </a:lnTo>
                <a:close/>
              </a:path>
              <a:path w="107314" h="173989">
                <a:moveTo>
                  <a:pt x="55924" y="0"/>
                </a:moveTo>
                <a:lnTo>
                  <a:pt x="16644" y="10323"/>
                </a:lnTo>
                <a:lnTo>
                  <a:pt x="0" y="44520"/>
                </a:lnTo>
                <a:lnTo>
                  <a:pt x="3732" y="63086"/>
                </a:lnTo>
                <a:lnTo>
                  <a:pt x="13125" y="76235"/>
                </a:lnTo>
                <a:lnTo>
                  <a:pt x="25475" y="85213"/>
                </a:lnTo>
                <a:lnTo>
                  <a:pt x="38076" y="91265"/>
                </a:lnTo>
                <a:lnTo>
                  <a:pt x="51462" y="95714"/>
                </a:lnTo>
                <a:lnTo>
                  <a:pt x="62496" y="100859"/>
                </a:lnTo>
                <a:lnTo>
                  <a:pt x="71690" y="106841"/>
                </a:lnTo>
                <a:lnTo>
                  <a:pt x="77983" y="114496"/>
                </a:lnTo>
                <a:lnTo>
                  <a:pt x="80317" y="124663"/>
                </a:lnTo>
                <a:lnTo>
                  <a:pt x="78211" y="135403"/>
                </a:lnTo>
                <a:lnTo>
                  <a:pt x="71727" y="143850"/>
                </a:lnTo>
                <a:lnTo>
                  <a:pt x="60614" y="149376"/>
                </a:lnTo>
                <a:lnTo>
                  <a:pt x="44620" y="151358"/>
                </a:lnTo>
                <a:lnTo>
                  <a:pt x="96704" y="151358"/>
                </a:lnTo>
                <a:lnTo>
                  <a:pt x="103347" y="141699"/>
                </a:lnTo>
                <a:lnTo>
                  <a:pt x="107089" y="122439"/>
                </a:lnTo>
                <a:lnTo>
                  <a:pt x="103324" y="103860"/>
                </a:lnTo>
                <a:lnTo>
                  <a:pt x="93703" y="90713"/>
                </a:lnTo>
                <a:lnTo>
                  <a:pt x="80735" y="81742"/>
                </a:lnTo>
                <a:lnTo>
                  <a:pt x="66930" y="75693"/>
                </a:lnTo>
                <a:lnTo>
                  <a:pt x="55924" y="68990"/>
                </a:lnTo>
                <a:lnTo>
                  <a:pt x="42538" y="64541"/>
                </a:lnTo>
                <a:lnTo>
                  <a:pt x="40158" y="62316"/>
                </a:lnTo>
                <a:lnTo>
                  <a:pt x="38076" y="62316"/>
                </a:lnTo>
                <a:lnTo>
                  <a:pt x="33614" y="57867"/>
                </a:lnTo>
                <a:lnTo>
                  <a:pt x="24690" y="53418"/>
                </a:lnTo>
                <a:lnTo>
                  <a:pt x="24690" y="42296"/>
                </a:lnTo>
                <a:lnTo>
                  <a:pt x="27093" y="33184"/>
                </a:lnTo>
                <a:lnTo>
                  <a:pt x="33874" y="26153"/>
                </a:lnTo>
                <a:lnTo>
                  <a:pt x="44392" y="21624"/>
                </a:lnTo>
                <a:lnTo>
                  <a:pt x="58006" y="20020"/>
                </a:lnTo>
                <a:lnTo>
                  <a:pt x="98165" y="20020"/>
                </a:lnTo>
                <a:lnTo>
                  <a:pt x="98165" y="17796"/>
                </a:lnTo>
                <a:lnTo>
                  <a:pt x="69385" y="417"/>
                </a:lnTo>
                <a:lnTo>
                  <a:pt x="55924" y="0"/>
                </a:lnTo>
                <a:close/>
              </a:path>
              <a:path w="107314" h="173989">
                <a:moveTo>
                  <a:pt x="98165" y="20020"/>
                </a:moveTo>
                <a:lnTo>
                  <a:pt x="58006" y="20020"/>
                </a:lnTo>
                <a:lnTo>
                  <a:pt x="70230" y="20820"/>
                </a:lnTo>
                <a:lnTo>
                  <a:pt x="80391" y="23083"/>
                </a:lnTo>
                <a:lnTo>
                  <a:pt x="88878" y="26602"/>
                </a:lnTo>
                <a:lnTo>
                  <a:pt x="96082" y="31173"/>
                </a:lnTo>
                <a:lnTo>
                  <a:pt x="98165" y="28948"/>
                </a:lnTo>
                <a:lnTo>
                  <a:pt x="98165" y="2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75608" y="3430820"/>
            <a:ext cx="112395" cy="182880"/>
          </a:xfrm>
          <a:custGeom>
            <a:avLst/>
            <a:gdLst/>
            <a:ahLst/>
            <a:cxnLst/>
            <a:rect l="l" t="t" r="r" b="b"/>
            <a:pathLst>
              <a:path w="112395" h="182879">
                <a:moveTo>
                  <a:pt x="26772" y="0"/>
                </a:moveTo>
                <a:lnTo>
                  <a:pt x="19828" y="1286"/>
                </a:lnTo>
                <a:lnTo>
                  <a:pt x="14278" y="1946"/>
                </a:lnTo>
                <a:lnTo>
                  <a:pt x="8282" y="2189"/>
                </a:lnTo>
                <a:lnTo>
                  <a:pt x="0" y="2224"/>
                </a:lnTo>
                <a:lnTo>
                  <a:pt x="0" y="4449"/>
                </a:lnTo>
                <a:lnTo>
                  <a:pt x="26549" y="73999"/>
                </a:lnTo>
                <a:lnTo>
                  <a:pt x="39238" y="110247"/>
                </a:lnTo>
                <a:lnTo>
                  <a:pt x="44620" y="129112"/>
                </a:lnTo>
                <a:lnTo>
                  <a:pt x="42682" y="135438"/>
                </a:lnTo>
                <a:lnTo>
                  <a:pt x="40270" y="141347"/>
                </a:lnTo>
                <a:lnTo>
                  <a:pt x="37802" y="147256"/>
                </a:lnTo>
                <a:lnTo>
                  <a:pt x="35696" y="153582"/>
                </a:lnTo>
                <a:lnTo>
                  <a:pt x="22310" y="180306"/>
                </a:lnTo>
                <a:lnTo>
                  <a:pt x="22310" y="182531"/>
                </a:lnTo>
                <a:lnTo>
                  <a:pt x="49082" y="182531"/>
                </a:lnTo>
                <a:lnTo>
                  <a:pt x="49082" y="180306"/>
                </a:lnTo>
                <a:lnTo>
                  <a:pt x="54167" y="163952"/>
                </a:lnTo>
                <a:lnTo>
                  <a:pt x="64225" y="132089"/>
                </a:lnTo>
                <a:lnTo>
                  <a:pt x="69310" y="115735"/>
                </a:lnTo>
                <a:lnTo>
                  <a:pt x="76961" y="96474"/>
                </a:lnTo>
                <a:lnTo>
                  <a:pt x="78083" y="93490"/>
                </a:lnTo>
                <a:lnTo>
                  <a:pt x="58006" y="93490"/>
                </a:lnTo>
                <a:lnTo>
                  <a:pt x="42538" y="48969"/>
                </a:lnTo>
                <a:lnTo>
                  <a:pt x="36626" y="28099"/>
                </a:lnTo>
                <a:lnTo>
                  <a:pt x="33377" y="16723"/>
                </a:lnTo>
                <a:lnTo>
                  <a:pt x="29152" y="2224"/>
                </a:lnTo>
                <a:lnTo>
                  <a:pt x="26772" y="0"/>
                </a:lnTo>
                <a:close/>
              </a:path>
              <a:path w="112395" h="182879">
                <a:moveTo>
                  <a:pt x="111848" y="2224"/>
                </a:moveTo>
                <a:lnTo>
                  <a:pt x="79424" y="25875"/>
                </a:lnTo>
                <a:lnTo>
                  <a:pt x="71690" y="51194"/>
                </a:lnTo>
                <a:lnTo>
                  <a:pt x="58006" y="93490"/>
                </a:lnTo>
                <a:lnTo>
                  <a:pt x="78083" y="93490"/>
                </a:lnTo>
                <a:lnTo>
                  <a:pt x="100575" y="33586"/>
                </a:lnTo>
                <a:lnTo>
                  <a:pt x="111848" y="4449"/>
                </a:lnTo>
                <a:lnTo>
                  <a:pt x="111848" y="2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4001" y="3430820"/>
            <a:ext cx="89535" cy="127000"/>
          </a:xfrm>
          <a:custGeom>
            <a:avLst/>
            <a:gdLst/>
            <a:ahLst/>
            <a:cxnLst/>
            <a:rect l="l" t="t" r="r" b="b"/>
            <a:pathLst>
              <a:path w="89535" h="127000">
                <a:moveTo>
                  <a:pt x="4462" y="97939"/>
                </a:moveTo>
                <a:lnTo>
                  <a:pt x="2379" y="97939"/>
                </a:lnTo>
                <a:lnTo>
                  <a:pt x="2379" y="120184"/>
                </a:lnTo>
                <a:lnTo>
                  <a:pt x="4462" y="120184"/>
                </a:lnTo>
                <a:lnTo>
                  <a:pt x="4462" y="122409"/>
                </a:lnTo>
                <a:lnTo>
                  <a:pt x="6841" y="122409"/>
                </a:lnTo>
                <a:lnTo>
                  <a:pt x="13897" y="124047"/>
                </a:lnTo>
                <a:lnTo>
                  <a:pt x="21655" y="125494"/>
                </a:lnTo>
                <a:lnTo>
                  <a:pt x="29681" y="126501"/>
                </a:lnTo>
                <a:lnTo>
                  <a:pt x="38076" y="126888"/>
                </a:lnTo>
                <a:lnTo>
                  <a:pt x="46196" y="126713"/>
                </a:lnTo>
                <a:lnTo>
                  <a:pt x="82715" y="110000"/>
                </a:lnTo>
                <a:lnTo>
                  <a:pt x="83279" y="109062"/>
                </a:lnTo>
                <a:lnTo>
                  <a:pt x="38076" y="109062"/>
                </a:lnTo>
                <a:lnTo>
                  <a:pt x="25921" y="107636"/>
                </a:lnTo>
                <a:lnTo>
                  <a:pt x="16249" y="104334"/>
                </a:lnTo>
                <a:lnTo>
                  <a:pt x="9086" y="100615"/>
                </a:lnTo>
                <a:lnTo>
                  <a:pt x="4462" y="97939"/>
                </a:lnTo>
                <a:close/>
              </a:path>
              <a:path w="89535" h="127000">
                <a:moveTo>
                  <a:pt x="49082" y="0"/>
                </a:moveTo>
                <a:lnTo>
                  <a:pt x="30118" y="2120"/>
                </a:lnTo>
                <a:lnTo>
                  <a:pt x="14501" y="8623"/>
                </a:lnTo>
                <a:lnTo>
                  <a:pt x="3904" y="19720"/>
                </a:lnTo>
                <a:lnTo>
                  <a:pt x="0" y="35622"/>
                </a:lnTo>
                <a:lnTo>
                  <a:pt x="3625" y="50846"/>
                </a:lnTo>
                <a:lnTo>
                  <a:pt x="12270" y="60648"/>
                </a:lnTo>
                <a:lnTo>
                  <a:pt x="22589" y="66279"/>
                </a:lnTo>
                <a:lnTo>
                  <a:pt x="31234" y="68990"/>
                </a:lnTo>
                <a:lnTo>
                  <a:pt x="40158" y="71215"/>
                </a:lnTo>
                <a:lnTo>
                  <a:pt x="49663" y="75611"/>
                </a:lnTo>
                <a:lnTo>
                  <a:pt x="57523" y="79583"/>
                </a:lnTo>
                <a:lnTo>
                  <a:pt x="62873" y="84383"/>
                </a:lnTo>
                <a:lnTo>
                  <a:pt x="64848" y="91265"/>
                </a:lnTo>
                <a:lnTo>
                  <a:pt x="63468" y="96861"/>
                </a:lnTo>
                <a:lnTo>
                  <a:pt x="58936" y="102666"/>
                </a:lnTo>
                <a:lnTo>
                  <a:pt x="50667" y="107219"/>
                </a:lnTo>
                <a:lnTo>
                  <a:pt x="38076" y="109062"/>
                </a:lnTo>
                <a:lnTo>
                  <a:pt x="83279" y="109062"/>
                </a:lnTo>
                <a:lnTo>
                  <a:pt x="86787" y="103222"/>
                </a:lnTo>
                <a:lnTo>
                  <a:pt x="88739" y="96027"/>
                </a:lnTo>
                <a:lnTo>
                  <a:pt x="89241" y="89041"/>
                </a:lnTo>
                <a:lnTo>
                  <a:pt x="85950" y="73452"/>
                </a:lnTo>
                <a:lnTo>
                  <a:pt x="77862" y="62876"/>
                </a:lnTo>
                <a:lnTo>
                  <a:pt x="67655" y="56477"/>
                </a:lnTo>
                <a:lnTo>
                  <a:pt x="58006" y="53418"/>
                </a:lnTo>
                <a:lnTo>
                  <a:pt x="51462" y="51194"/>
                </a:lnTo>
                <a:lnTo>
                  <a:pt x="26772" y="24470"/>
                </a:lnTo>
                <a:lnTo>
                  <a:pt x="31234" y="20020"/>
                </a:lnTo>
                <a:lnTo>
                  <a:pt x="38076" y="17796"/>
                </a:lnTo>
                <a:lnTo>
                  <a:pt x="82696" y="17796"/>
                </a:lnTo>
                <a:lnTo>
                  <a:pt x="82696" y="15571"/>
                </a:lnTo>
                <a:lnTo>
                  <a:pt x="84779" y="6673"/>
                </a:lnTo>
                <a:lnTo>
                  <a:pt x="82696" y="6673"/>
                </a:lnTo>
                <a:lnTo>
                  <a:pt x="78072" y="4692"/>
                </a:lnTo>
                <a:lnTo>
                  <a:pt x="70909" y="2502"/>
                </a:lnTo>
                <a:lnTo>
                  <a:pt x="61237" y="729"/>
                </a:lnTo>
                <a:lnTo>
                  <a:pt x="49082" y="0"/>
                </a:lnTo>
                <a:close/>
              </a:path>
              <a:path w="89535" h="127000">
                <a:moveTo>
                  <a:pt x="82696" y="17796"/>
                </a:moveTo>
                <a:lnTo>
                  <a:pt x="49082" y="17796"/>
                </a:lnTo>
                <a:lnTo>
                  <a:pt x="59693" y="18561"/>
                </a:lnTo>
                <a:lnTo>
                  <a:pt x="68157" y="20577"/>
                </a:lnTo>
                <a:lnTo>
                  <a:pt x="74892" y="23427"/>
                </a:lnTo>
                <a:lnTo>
                  <a:pt x="80317" y="26694"/>
                </a:lnTo>
                <a:lnTo>
                  <a:pt x="82696" y="26694"/>
                </a:lnTo>
                <a:lnTo>
                  <a:pt x="82696" y="17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5373" y="3132553"/>
            <a:ext cx="1365984" cy="42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92167" y="3395198"/>
            <a:ext cx="69850" cy="162560"/>
          </a:xfrm>
          <a:custGeom>
            <a:avLst/>
            <a:gdLst/>
            <a:ahLst/>
            <a:cxnLst/>
            <a:rect l="l" t="t" r="r" b="b"/>
            <a:pathLst>
              <a:path w="69850" h="162560">
                <a:moveTo>
                  <a:pt x="69310" y="37846"/>
                </a:moveTo>
                <a:lnTo>
                  <a:pt x="2379" y="37846"/>
                </a:lnTo>
                <a:lnTo>
                  <a:pt x="0" y="40071"/>
                </a:lnTo>
                <a:lnTo>
                  <a:pt x="0" y="57867"/>
                </a:lnTo>
                <a:lnTo>
                  <a:pt x="17848" y="57867"/>
                </a:lnTo>
                <a:lnTo>
                  <a:pt x="17871" y="120214"/>
                </a:lnTo>
                <a:lnTo>
                  <a:pt x="35547" y="160838"/>
                </a:lnTo>
                <a:lnTo>
                  <a:pt x="58006" y="162510"/>
                </a:lnTo>
                <a:lnTo>
                  <a:pt x="62468" y="160256"/>
                </a:lnTo>
                <a:lnTo>
                  <a:pt x="66930" y="160256"/>
                </a:lnTo>
                <a:lnTo>
                  <a:pt x="66930" y="158031"/>
                </a:lnTo>
                <a:lnTo>
                  <a:pt x="69310" y="151358"/>
                </a:lnTo>
                <a:lnTo>
                  <a:pt x="69310" y="142459"/>
                </a:lnTo>
                <a:lnTo>
                  <a:pt x="42538" y="55643"/>
                </a:lnTo>
                <a:lnTo>
                  <a:pt x="69310" y="55643"/>
                </a:lnTo>
                <a:lnTo>
                  <a:pt x="69310" y="37846"/>
                </a:lnTo>
                <a:close/>
              </a:path>
              <a:path w="69850" h="162560">
                <a:moveTo>
                  <a:pt x="66930" y="140235"/>
                </a:moveTo>
                <a:lnTo>
                  <a:pt x="64848" y="142459"/>
                </a:lnTo>
                <a:lnTo>
                  <a:pt x="69310" y="142459"/>
                </a:lnTo>
                <a:lnTo>
                  <a:pt x="66930" y="140235"/>
                </a:lnTo>
                <a:close/>
              </a:path>
              <a:path w="69850" h="162560">
                <a:moveTo>
                  <a:pt x="69310" y="55643"/>
                </a:moveTo>
                <a:lnTo>
                  <a:pt x="55924" y="55643"/>
                </a:lnTo>
                <a:lnTo>
                  <a:pt x="66930" y="57867"/>
                </a:lnTo>
                <a:lnTo>
                  <a:pt x="69310" y="55643"/>
                </a:lnTo>
                <a:close/>
              </a:path>
              <a:path w="69850" h="162560">
                <a:moveTo>
                  <a:pt x="42538" y="0"/>
                </a:moveTo>
                <a:lnTo>
                  <a:pt x="35501" y="2606"/>
                </a:lnTo>
                <a:lnTo>
                  <a:pt x="30193" y="4171"/>
                </a:lnTo>
                <a:lnTo>
                  <a:pt x="24885" y="5318"/>
                </a:lnTo>
                <a:lnTo>
                  <a:pt x="17848" y="6673"/>
                </a:lnTo>
                <a:lnTo>
                  <a:pt x="15765" y="8898"/>
                </a:lnTo>
                <a:lnTo>
                  <a:pt x="15765" y="13347"/>
                </a:lnTo>
                <a:lnTo>
                  <a:pt x="17848" y="17826"/>
                </a:lnTo>
                <a:lnTo>
                  <a:pt x="17848" y="37846"/>
                </a:lnTo>
                <a:lnTo>
                  <a:pt x="42538" y="37846"/>
                </a:lnTo>
                <a:lnTo>
                  <a:pt x="42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4864" y="3430820"/>
            <a:ext cx="109220" cy="127000"/>
          </a:xfrm>
          <a:custGeom>
            <a:avLst/>
            <a:gdLst/>
            <a:ahLst/>
            <a:cxnLst/>
            <a:rect l="l" t="t" r="r" b="b"/>
            <a:pathLst>
              <a:path w="109220" h="127000">
                <a:moveTo>
                  <a:pt x="58006" y="0"/>
                </a:moveTo>
                <a:lnTo>
                  <a:pt x="35766" y="3823"/>
                </a:lnTo>
                <a:lnTo>
                  <a:pt x="17290" y="15575"/>
                </a:lnTo>
                <a:lnTo>
                  <a:pt x="4671" y="35674"/>
                </a:lnTo>
                <a:lnTo>
                  <a:pt x="0" y="64541"/>
                </a:lnTo>
                <a:lnTo>
                  <a:pt x="4438" y="91188"/>
                </a:lnTo>
                <a:lnTo>
                  <a:pt x="17216" y="110741"/>
                </a:lnTo>
                <a:lnTo>
                  <a:pt x="37523" y="122781"/>
                </a:lnTo>
                <a:lnTo>
                  <a:pt x="64551" y="126888"/>
                </a:lnTo>
                <a:lnTo>
                  <a:pt x="78406" y="125805"/>
                </a:lnTo>
                <a:lnTo>
                  <a:pt x="89501" y="123258"/>
                </a:lnTo>
                <a:lnTo>
                  <a:pt x="97640" y="120293"/>
                </a:lnTo>
                <a:lnTo>
                  <a:pt x="102627" y="117960"/>
                </a:lnTo>
                <a:lnTo>
                  <a:pt x="102627" y="109062"/>
                </a:lnTo>
                <a:lnTo>
                  <a:pt x="64551" y="109062"/>
                </a:lnTo>
                <a:lnTo>
                  <a:pt x="58536" y="108540"/>
                </a:lnTo>
                <a:lnTo>
                  <a:pt x="27887" y="81240"/>
                </a:lnTo>
                <a:lnTo>
                  <a:pt x="26772" y="66766"/>
                </a:lnTo>
                <a:lnTo>
                  <a:pt x="107089" y="66766"/>
                </a:lnTo>
                <a:lnTo>
                  <a:pt x="109171" y="64541"/>
                </a:lnTo>
                <a:lnTo>
                  <a:pt x="108962" y="55330"/>
                </a:lnTo>
                <a:lnTo>
                  <a:pt x="108232" y="48969"/>
                </a:lnTo>
                <a:lnTo>
                  <a:pt x="26772" y="48969"/>
                </a:lnTo>
                <a:lnTo>
                  <a:pt x="30648" y="33415"/>
                </a:lnTo>
                <a:lnTo>
                  <a:pt x="38150" y="23083"/>
                </a:lnTo>
                <a:lnTo>
                  <a:pt x="47771" y="17344"/>
                </a:lnTo>
                <a:lnTo>
                  <a:pt x="58006" y="15571"/>
                </a:lnTo>
                <a:lnTo>
                  <a:pt x="95785" y="15571"/>
                </a:lnTo>
                <a:lnTo>
                  <a:pt x="89631" y="9384"/>
                </a:lnTo>
                <a:lnTo>
                  <a:pt x="81135" y="4449"/>
                </a:lnTo>
                <a:lnTo>
                  <a:pt x="70519" y="1181"/>
                </a:lnTo>
                <a:lnTo>
                  <a:pt x="58006" y="0"/>
                </a:lnTo>
                <a:close/>
              </a:path>
              <a:path w="109220" h="127000">
                <a:moveTo>
                  <a:pt x="104709" y="95714"/>
                </a:moveTo>
                <a:lnTo>
                  <a:pt x="102627" y="95714"/>
                </a:lnTo>
                <a:lnTo>
                  <a:pt x="100247" y="97939"/>
                </a:lnTo>
                <a:lnTo>
                  <a:pt x="93703" y="102388"/>
                </a:lnTo>
                <a:lnTo>
                  <a:pt x="86861" y="104612"/>
                </a:lnTo>
                <a:lnTo>
                  <a:pt x="80317" y="106837"/>
                </a:lnTo>
                <a:lnTo>
                  <a:pt x="71392" y="109062"/>
                </a:lnTo>
                <a:lnTo>
                  <a:pt x="102627" y="109062"/>
                </a:lnTo>
                <a:lnTo>
                  <a:pt x="102627" y="104612"/>
                </a:lnTo>
                <a:lnTo>
                  <a:pt x="104709" y="95714"/>
                </a:lnTo>
                <a:close/>
              </a:path>
              <a:path w="109220" h="127000">
                <a:moveTo>
                  <a:pt x="95785" y="15571"/>
                </a:moveTo>
                <a:lnTo>
                  <a:pt x="58006" y="15571"/>
                </a:lnTo>
                <a:lnTo>
                  <a:pt x="64955" y="16823"/>
                </a:lnTo>
                <a:lnTo>
                  <a:pt x="71876" y="20580"/>
                </a:lnTo>
                <a:lnTo>
                  <a:pt x="77960" y="26846"/>
                </a:lnTo>
                <a:lnTo>
                  <a:pt x="82427" y="35674"/>
                </a:lnTo>
                <a:lnTo>
                  <a:pt x="84779" y="40071"/>
                </a:lnTo>
                <a:lnTo>
                  <a:pt x="84779" y="48969"/>
                </a:lnTo>
                <a:lnTo>
                  <a:pt x="108232" y="48969"/>
                </a:lnTo>
                <a:lnTo>
                  <a:pt x="107498" y="42570"/>
                </a:lnTo>
                <a:lnTo>
                  <a:pt x="103524" y="28553"/>
                </a:lnTo>
                <a:lnTo>
                  <a:pt x="95785" y="1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08725" y="3430820"/>
            <a:ext cx="180862" cy="1246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35154" y="4156467"/>
            <a:ext cx="3227705" cy="1420495"/>
          </a:xfrm>
          <a:custGeom>
            <a:avLst/>
            <a:gdLst/>
            <a:ahLst/>
            <a:cxnLst/>
            <a:rect l="l" t="t" r="r" b="b"/>
            <a:pathLst>
              <a:path w="3227704" h="1420495">
                <a:moveTo>
                  <a:pt x="0" y="1420126"/>
                </a:moveTo>
                <a:lnTo>
                  <a:pt x="3227258" y="1420126"/>
                </a:lnTo>
                <a:lnTo>
                  <a:pt x="3227258" y="0"/>
                </a:lnTo>
                <a:lnTo>
                  <a:pt x="0" y="0"/>
                </a:lnTo>
                <a:lnTo>
                  <a:pt x="0" y="142012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5154" y="4156467"/>
            <a:ext cx="3227705" cy="1420495"/>
          </a:xfrm>
          <a:custGeom>
            <a:avLst/>
            <a:gdLst/>
            <a:ahLst/>
            <a:cxnLst/>
            <a:rect l="l" t="t" r="r" b="b"/>
            <a:pathLst>
              <a:path w="3227704" h="1420495">
                <a:moveTo>
                  <a:pt x="0" y="1420126"/>
                </a:moveTo>
                <a:lnTo>
                  <a:pt x="3227258" y="1420126"/>
                </a:lnTo>
                <a:lnTo>
                  <a:pt x="3227258" y="0"/>
                </a:lnTo>
                <a:lnTo>
                  <a:pt x="0" y="0"/>
                </a:lnTo>
                <a:lnTo>
                  <a:pt x="0" y="1420126"/>
                </a:lnTo>
                <a:close/>
              </a:path>
            </a:pathLst>
          </a:custGeom>
          <a:ln w="26723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7753" y="4363468"/>
            <a:ext cx="109171" cy="126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1614" y="4363468"/>
            <a:ext cx="107089" cy="1246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55476" y="4298927"/>
            <a:ext cx="111551" cy="1914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89338" y="4410214"/>
            <a:ext cx="67310" cy="22860"/>
          </a:xfrm>
          <a:custGeom>
            <a:avLst/>
            <a:gdLst/>
            <a:ahLst/>
            <a:cxnLst/>
            <a:rect l="l" t="t" r="r" b="b"/>
            <a:pathLst>
              <a:path w="67310" h="22860">
                <a:moveTo>
                  <a:pt x="64848" y="0"/>
                </a:moveTo>
                <a:lnTo>
                  <a:pt x="55924" y="2224"/>
                </a:lnTo>
                <a:lnTo>
                  <a:pt x="2379" y="2224"/>
                </a:lnTo>
                <a:lnTo>
                  <a:pt x="2379" y="13347"/>
                </a:lnTo>
                <a:lnTo>
                  <a:pt x="0" y="20050"/>
                </a:lnTo>
                <a:lnTo>
                  <a:pt x="2379" y="22275"/>
                </a:lnTo>
                <a:lnTo>
                  <a:pt x="12047" y="21927"/>
                </a:lnTo>
                <a:lnTo>
                  <a:pt x="30490" y="20398"/>
                </a:lnTo>
                <a:lnTo>
                  <a:pt x="40158" y="20050"/>
                </a:lnTo>
                <a:lnTo>
                  <a:pt x="64848" y="20050"/>
                </a:lnTo>
                <a:lnTo>
                  <a:pt x="64848" y="11122"/>
                </a:lnTo>
                <a:lnTo>
                  <a:pt x="66930" y="2224"/>
                </a:lnTo>
                <a:lnTo>
                  <a:pt x="64848" y="0"/>
                </a:lnTo>
                <a:close/>
              </a:path>
              <a:path w="67310" h="22860">
                <a:moveTo>
                  <a:pt x="64848" y="20050"/>
                </a:moveTo>
                <a:lnTo>
                  <a:pt x="51462" y="20050"/>
                </a:lnTo>
                <a:lnTo>
                  <a:pt x="55924" y="22275"/>
                </a:lnTo>
                <a:lnTo>
                  <a:pt x="62468" y="22275"/>
                </a:lnTo>
                <a:lnTo>
                  <a:pt x="64848" y="2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78579" y="4363468"/>
            <a:ext cx="107089" cy="1268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10359" y="4363468"/>
            <a:ext cx="214178" cy="1268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9228" y="4363468"/>
            <a:ext cx="162716" cy="1268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64057" y="4318948"/>
            <a:ext cx="1805646" cy="7657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64057" y="4911033"/>
            <a:ext cx="904129" cy="471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57311" y="5189280"/>
            <a:ext cx="113931" cy="1914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98014" y="5253851"/>
            <a:ext cx="339116" cy="1268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61821" y="5189280"/>
            <a:ext cx="29209" cy="189230"/>
          </a:xfrm>
          <a:custGeom>
            <a:avLst/>
            <a:gdLst/>
            <a:ahLst/>
            <a:cxnLst/>
            <a:rect l="l" t="t" r="r" b="b"/>
            <a:pathLst>
              <a:path w="29210" h="189229">
                <a:moveTo>
                  <a:pt x="26772" y="0"/>
                </a:moveTo>
                <a:lnTo>
                  <a:pt x="19735" y="2606"/>
                </a:lnTo>
                <a:lnTo>
                  <a:pt x="14427" y="4171"/>
                </a:lnTo>
                <a:lnTo>
                  <a:pt x="9119" y="5318"/>
                </a:lnTo>
                <a:lnTo>
                  <a:pt x="2082" y="6673"/>
                </a:lnTo>
                <a:lnTo>
                  <a:pt x="0" y="6673"/>
                </a:lnTo>
                <a:lnTo>
                  <a:pt x="1203" y="30748"/>
                </a:lnTo>
                <a:lnTo>
                  <a:pt x="1822" y="55654"/>
                </a:lnTo>
                <a:lnTo>
                  <a:pt x="1974" y="72351"/>
                </a:lnTo>
                <a:lnTo>
                  <a:pt x="2082" y="189205"/>
                </a:lnTo>
                <a:lnTo>
                  <a:pt x="26772" y="189205"/>
                </a:lnTo>
                <a:lnTo>
                  <a:pt x="28854" y="186980"/>
                </a:lnTo>
                <a:lnTo>
                  <a:pt x="27650" y="170534"/>
                </a:lnTo>
                <a:lnTo>
                  <a:pt x="27032" y="152203"/>
                </a:lnTo>
                <a:lnTo>
                  <a:pt x="26804" y="128444"/>
                </a:lnTo>
                <a:lnTo>
                  <a:pt x="26804" y="72351"/>
                </a:lnTo>
                <a:lnTo>
                  <a:pt x="27032" y="48980"/>
                </a:lnTo>
                <a:lnTo>
                  <a:pt x="27650" y="25604"/>
                </a:lnTo>
                <a:lnTo>
                  <a:pt x="28854" y="2224"/>
                </a:lnTo>
                <a:lnTo>
                  <a:pt x="26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17508" y="5253851"/>
            <a:ext cx="115954" cy="1268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60234" y="5253851"/>
            <a:ext cx="111551" cy="1825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94096" y="5253851"/>
            <a:ext cx="109469" cy="12685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28255" y="5253851"/>
            <a:ext cx="160634" cy="12685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11909" y="2658309"/>
            <a:ext cx="127228" cy="16927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65909" y="2698351"/>
            <a:ext cx="215318" cy="1292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06950" y="2700724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24541" y="0"/>
                </a:moveTo>
                <a:lnTo>
                  <a:pt x="15617" y="2076"/>
                </a:lnTo>
                <a:lnTo>
                  <a:pt x="8924" y="2076"/>
                </a:lnTo>
                <a:lnTo>
                  <a:pt x="0" y="4449"/>
                </a:lnTo>
                <a:lnTo>
                  <a:pt x="0" y="124633"/>
                </a:lnTo>
                <a:lnTo>
                  <a:pt x="26772" y="124633"/>
                </a:lnTo>
                <a:lnTo>
                  <a:pt x="29003" y="122409"/>
                </a:lnTo>
                <a:lnTo>
                  <a:pt x="27713" y="112189"/>
                </a:lnTo>
                <a:lnTo>
                  <a:pt x="27051" y="100716"/>
                </a:lnTo>
                <a:lnTo>
                  <a:pt x="26807" y="86734"/>
                </a:lnTo>
                <a:lnTo>
                  <a:pt x="26772" y="68990"/>
                </a:lnTo>
                <a:lnTo>
                  <a:pt x="26911" y="53017"/>
                </a:lnTo>
                <a:lnTo>
                  <a:pt x="27887" y="41224"/>
                </a:lnTo>
                <a:lnTo>
                  <a:pt x="30537" y="32740"/>
                </a:lnTo>
                <a:lnTo>
                  <a:pt x="35696" y="26694"/>
                </a:lnTo>
                <a:lnTo>
                  <a:pt x="37927" y="26694"/>
                </a:lnTo>
                <a:lnTo>
                  <a:pt x="42389" y="24618"/>
                </a:lnTo>
                <a:lnTo>
                  <a:pt x="58006" y="24618"/>
                </a:lnTo>
                <a:lnTo>
                  <a:pt x="58006" y="22245"/>
                </a:lnTo>
                <a:lnTo>
                  <a:pt x="24541" y="22245"/>
                </a:lnTo>
                <a:lnTo>
                  <a:pt x="26772" y="2076"/>
                </a:lnTo>
                <a:lnTo>
                  <a:pt x="24541" y="0"/>
                </a:lnTo>
                <a:close/>
              </a:path>
              <a:path w="62864" h="125094">
                <a:moveTo>
                  <a:pt x="58006" y="24618"/>
                </a:moveTo>
                <a:lnTo>
                  <a:pt x="53544" y="24618"/>
                </a:lnTo>
                <a:lnTo>
                  <a:pt x="55775" y="26694"/>
                </a:lnTo>
                <a:lnTo>
                  <a:pt x="58006" y="24618"/>
                </a:lnTo>
                <a:close/>
              </a:path>
              <a:path w="62864" h="125094">
                <a:moveTo>
                  <a:pt x="62468" y="0"/>
                </a:moveTo>
                <a:lnTo>
                  <a:pt x="24541" y="22245"/>
                </a:lnTo>
                <a:lnTo>
                  <a:pt x="58006" y="22245"/>
                </a:lnTo>
                <a:lnTo>
                  <a:pt x="58006" y="15720"/>
                </a:lnTo>
                <a:lnTo>
                  <a:pt x="60237" y="13347"/>
                </a:lnTo>
                <a:lnTo>
                  <a:pt x="62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41013" y="2938899"/>
            <a:ext cx="1390407" cy="2403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50446" y="4488132"/>
            <a:ext cx="2352675" cy="777240"/>
          </a:xfrm>
          <a:custGeom>
            <a:avLst/>
            <a:gdLst/>
            <a:ahLst/>
            <a:cxnLst/>
            <a:rect l="l" t="t" r="r" b="b"/>
            <a:pathLst>
              <a:path w="2352675" h="777239">
                <a:moveTo>
                  <a:pt x="0" y="776841"/>
                </a:moveTo>
                <a:lnTo>
                  <a:pt x="2352296" y="776841"/>
                </a:lnTo>
                <a:lnTo>
                  <a:pt x="2352296" y="0"/>
                </a:lnTo>
                <a:lnTo>
                  <a:pt x="0" y="0"/>
                </a:lnTo>
                <a:lnTo>
                  <a:pt x="0" y="77684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50446" y="4488132"/>
            <a:ext cx="2352675" cy="777240"/>
          </a:xfrm>
          <a:custGeom>
            <a:avLst/>
            <a:gdLst/>
            <a:ahLst/>
            <a:cxnLst/>
            <a:rect l="l" t="t" r="r" b="b"/>
            <a:pathLst>
              <a:path w="2352675" h="777239">
                <a:moveTo>
                  <a:pt x="0" y="776841"/>
                </a:moveTo>
                <a:lnTo>
                  <a:pt x="2352296" y="776841"/>
                </a:lnTo>
                <a:lnTo>
                  <a:pt x="2352296" y="0"/>
                </a:lnTo>
                <a:lnTo>
                  <a:pt x="0" y="0"/>
                </a:lnTo>
                <a:lnTo>
                  <a:pt x="0" y="776841"/>
                </a:lnTo>
                <a:close/>
              </a:path>
            </a:pathLst>
          </a:custGeom>
          <a:ln w="26718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41013" y="4635041"/>
            <a:ext cx="1390407" cy="5253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71F28B0-F39D-46D0-9244-7BB1EAF482A0}" type="datetime1">
              <a:rPr lang="en-US" smtClean="0"/>
              <a:t>2/12/2020</a:t>
            </a:fld>
            <a:endParaRPr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075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System</a:t>
            </a:r>
            <a:r>
              <a:rPr spc="15" dirty="0"/>
              <a:t> </a:t>
            </a:r>
            <a:r>
              <a:rPr spc="-5" dirty="0"/>
              <a:t>stakeholders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0327208-4364-451D-B833-03195EDCAEC5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4659" cy="283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person or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organization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who is affected by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way and so who has a legitimate</a:t>
            </a:r>
            <a:r>
              <a:rPr sz="2400" spc="1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interest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Stakeholder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End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000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managers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owners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External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stakeholders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3892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Stakeholders </a:t>
            </a:r>
            <a:r>
              <a:rPr dirty="0"/>
              <a:t>in </a:t>
            </a:r>
            <a:r>
              <a:rPr spc="-5" dirty="0"/>
              <a:t>the </a:t>
            </a:r>
            <a:r>
              <a:rPr spc="-5" dirty="0" smtClean="0"/>
              <a:t>Ment</a:t>
            </a:r>
            <a:r>
              <a:rPr lang="en-US" spc="-5" dirty="0" smtClean="0"/>
              <a:t>al-</a:t>
            </a:r>
            <a:r>
              <a:rPr spc="-5" dirty="0" smtClean="0"/>
              <a:t>care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86ED55E-A3FB-441E-AB2E-B77FFB6AB2FE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3072"/>
            <a:ext cx="8066405" cy="40811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Patients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whose information is recorded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26098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Doctors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who are responsible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assessing and treating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patients.</a:t>
            </a:r>
            <a:endParaRPr sz="2400">
              <a:latin typeface="Arial"/>
              <a:cs typeface="Arial"/>
            </a:endParaRPr>
          </a:p>
          <a:p>
            <a:pPr marL="355600" marR="48577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Nurses who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coordinate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consultations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doctors  and administer some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treatments.</a:t>
            </a:r>
            <a:endParaRPr sz="2400">
              <a:latin typeface="Arial"/>
              <a:cs typeface="Arial"/>
            </a:endParaRPr>
          </a:p>
          <a:p>
            <a:pPr marL="355600" marR="1802764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Medical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receptionists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manage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patients’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appointments.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who are responsible 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installing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maintaining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23530" cy="423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Stakeholders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the Mentcare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medical ethics manager who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ensure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  system meets current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ethical guidelines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patient</a:t>
            </a:r>
            <a:r>
              <a:rPr sz="2400" spc="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care.</a:t>
            </a:r>
            <a:endParaRPr sz="2400">
              <a:latin typeface="Arial"/>
              <a:cs typeface="Arial"/>
            </a:endParaRPr>
          </a:p>
          <a:p>
            <a:pPr marL="355600" marR="113411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Health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managers who obtain management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information 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24447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Medical records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responsible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ensuring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system information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can be maintained and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preserved,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record keeping procedures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 been properly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implemented.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AAADBA1-2074-4907-AB5C-14917E46C063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76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 methods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1A31299-628B-4C06-A991-CFEE3232E976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25765" cy="4906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239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Many agile methods argue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producing detailed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is a waste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time 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 so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quickly.</a:t>
            </a:r>
            <a:endParaRPr sz="2400" dirty="0">
              <a:latin typeface="Arial"/>
              <a:cs typeface="Arial"/>
            </a:endParaRPr>
          </a:p>
          <a:p>
            <a:pPr marL="355600" marR="36258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requirements document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therefore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always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out of  date.</a:t>
            </a:r>
            <a:endParaRPr sz="2400" dirty="0">
              <a:latin typeface="Arial"/>
              <a:cs typeface="Arial"/>
            </a:endParaRPr>
          </a:p>
          <a:p>
            <a:pPr marL="355600" marR="581025" indent="-342900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Agile methods usually use incremental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 and may express requirements as ‘user  stories’ </a:t>
            </a:r>
            <a:endParaRPr lang="en-US" sz="2400" spc="-5" dirty="0" smtClean="0">
              <a:solidFill>
                <a:srgbClr val="46424D"/>
              </a:solidFill>
              <a:latin typeface="Arial"/>
              <a:cs typeface="Arial"/>
            </a:endParaRPr>
          </a:p>
          <a:p>
            <a:pPr marL="355600" marR="581025" indent="-342900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practical 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business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but problematic for  systems 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 pre-delivery analysis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(e.g.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critical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systems)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developed by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several</a:t>
            </a:r>
            <a:r>
              <a:rPr sz="2400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teams.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57" y="2645790"/>
            <a:ext cx="640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Functional and non-functional</a:t>
            </a:r>
            <a:r>
              <a:rPr spc="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86341EC-CF80-443E-A6A9-22D8F6566748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16077"/>
            <a:ext cx="640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Functional and non-functional</a:t>
            </a:r>
            <a:r>
              <a:rPr spc="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4E70396-ADBC-4F72-AC19-7949D3728819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6758"/>
            <a:ext cx="7700645" cy="46196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Functional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210820" lvl="1" indent="-287020">
              <a:lnSpc>
                <a:spcPts val="2160"/>
              </a:lnSpc>
              <a:spcBef>
                <a:spcPts val="9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Statements of services the system should provide, how the  system should react to particular inputs and how the</a:t>
            </a:r>
            <a:r>
              <a:rPr sz="2000" spc="-2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 should behave in particular</a:t>
            </a:r>
            <a:r>
              <a:rPr sz="2000" spc="-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situations.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May state what the system should not</a:t>
            </a:r>
            <a:r>
              <a:rPr sz="2000" spc="-1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do.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Non-functional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9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Constraints on the services or functions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offered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by the</a:t>
            </a:r>
            <a:r>
              <a:rPr sz="2000" spc="-2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 such as timing constraints, constraints on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development  process, standards,</a:t>
            </a:r>
            <a:r>
              <a:rPr sz="2000" spc="-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3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Often apply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system as a whole rather than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individual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features or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services.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Domain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Constraints on the system from the domain of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57184" cy="402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Functional</a:t>
            </a:r>
            <a:r>
              <a:rPr sz="2400" b="1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Describe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functionality or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services.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Depend on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 of software,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expected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the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 of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marR="117094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Functional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may be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high-level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statements of what the system should</a:t>
            </a:r>
            <a:r>
              <a:rPr sz="2400" spc="-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do.</a:t>
            </a:r>
            <a:endParaRPr sz="2400">
              <a:latin typeface="Arial"/>
              <a:cs typeface="Arial"/>
            </a:endParaRPr>
          </a:p>
          <a:p>
            <a:pPr marL="355600" marR="54102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Functional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should describe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services in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detail.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0F639C4-4F1A-48B4-B7A6-30AB3833E255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20355" cy="387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Mentcare system: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functional</a:t>
            </a:r>
            <a:r>
              <a:rPr sz="2400" b="1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685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shall be 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search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appointments lists for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clinics.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shall generate each </a:t>
            </a:r>
            <a:r>
              <a:rPr sz="2400" spc="-50" dirty="0">
                <a:solidFill>
                  <a:srgbClr val="46424D"/>
                </a:solidFill>
                <a:latin typeface="Arial"/>
                <a:cs typeface="Arial"/>
              </a:rPr>
              <a:t>day,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each clinic, a  list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patients who are expected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attend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appointments  that </a:t>
            </a:r>
            <a:r>
              <a:rPr sz="2400" spc="-50" dirty="0">
                <a:solidFill>
                  <a:srgbClr val="46424D"/>
                </a:solidFill>
                <a:latin typeface="Arial"/>
                <a:cs typeface="Arial"/>
              </a:rPr>
              <a:t>day.</a:t>
            </a:r>
            <a:endParaRPr sz="2400">
              <a:latin typeface="Arial"/>
              <a:cs typeface="Arial"/>
            </a:endParaRPr>
          </a:p>
          <a:p>
            <a:pPr marL="355600" marR="2667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Each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member using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shall be uniquely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identified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by his or her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8-digit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employee</a:t>
            </a:r>
            <a:r>
              <a:rPr sz="2400" spc="1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288E870-CD25-4C09-9D2F-BC7651203D9F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855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-30" dirty="0"/>
              <a:t> </a:t>
            </a:r>
            <a:r>
              <a:rPr dirty="0"/>
              <a:t>imprecision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42A3D84-052A-4B83-A69F-78EF4F0F46EF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01940" cy="3570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814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Problems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arise when functional requirements are not  precisely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stated.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Ambiguous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may 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interpreted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ways by developers and</a:t>
            </a:r>
            <a:r>
              <a:rPr sz="2400" spc="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users.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Consider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term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‘search’ in requirement</a:t>
            </a:r>
            <a:r>
              <a:rPr sz="24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756285" marR="1274445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 intention – search for a patient name across</a:t>
            </a:r>
            <a:r>
              <a:rPr sz="2000" spc="-2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all  appointments in all</a:t>
            </a:r>
            <a:r>
              <a:rPr sz="2000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clinics;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Developer interpretation – search for a patient name in</a:t>
            </a:r>
            <a:r>
              <a:rPr sz="2000" spc="-1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individual clinic. User chooses clinic then</a:t>
            </a:r>
            <a:r>
              <a:rPr sz="2000" spc="-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search.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6234430" cy="396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46424D"/>
                </a:solidFill>
                <a:latin typeface="Arial"/>
                <a:cs typeface="Arial"/>
              </a:rPr>
              <a:t>Topics</a:t>
            </a:r>
            <a:r>
              <a:rPr sz="2400" b="1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covered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Functional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non-functional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</a:t>
            </a:r>
            <a:r>
              <a:rPr sz="2400" spc="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elicitation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D54535B-0D5E-42C7-849D-DA4C19F7D53D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647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completeness </a:t>
            </a:r>
            <a:r>
              <a:rPr dirty="0"/>
              <a:t>and</a:t>
            </a:r>
            <a:r>
              <a:rPr spc="55" dirty="0"/>
              <a:t> </a:t>
            </a:r>
            <a:r>
              <a:rPr spc="-5" dirty="0"/>
              <a:t>consistency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7C131E9-DEB2-491A-8CBD-281FDC4E18AE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94650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177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principle,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be both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complete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consistent.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They should include descriptions of all facilities</a:t>
            </a:r>
            <a:r>
              <a:rPr sz="2000" spc="-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Consistent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There should be no conflicts or contradictions in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descriptions  of the system</a:t>
            </a:r>
            <a:r>
              <a:rPr sz="2000" spc="-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facilities.</a:t>
            </a:r>
            <a:endParaRPr sz="2000">
              <a:latin typeface="Arial"/>
              <a:cs typeface="Arial"/>
            </a:endParaRPr>
          </a:p>
          <a:p>
            <a:pPr marL="355600" marR="366395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practice,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because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environmental 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complexity,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impossible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produce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complete and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consistent requirements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document.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643254"/>
            <a:ext cx="7972425" cy="460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Non-functional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610870" indent="-342900">
              <a:lnSpc>
                <a:spcPct val="90000"/>
              </a:lnSpc>
              <a:spcBef>
                <a:spcPts val="1739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define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properties and constraints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e.g. 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reliability,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response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storage requirements.  Constraints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I/O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device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capability,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representations,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355600" marR="6350" indent="-342900">
              <a:lnSpc>
                <a:spcPts val="2590"/>
              </a:lnSpc>
              <a:spcBef>
                <a:spcPts val="124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also be specified mandating  a particular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IDE,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programming language or development  method.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2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Non-functional 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more critical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than  functional requirements.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met,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useless.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20F3B18-DFDC-4E2A-A279-A0BC1625E922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96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 </a:t>
            </a:r>
            <a:r>
              <a:rPr dirty="0"/>
              <a:t>of </a:t>
            </a:r>
            <a:r>
              <a:rPr spc="-5" dirty="0"/>
              <a:t>nonfunctional</a:t>
            </a:r>
            <a:r>
              <a:rPr spc="45" dirty="0"/>
              <a:t> </a:t>
            </a:r>
            <a:r>
              <a:rPr spc="-5" dirty="0"/>
              <a:t>requirement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135701" y="5382819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94"/>
                </a:moveTo>
                <a:lnTo>
                  <a:pt x="942552" y="384794"/>
                </a:lnTo>
                <a:lnTo>
                  <a:pt x="942552" y="0"/>
                </a:lnTo>
                <a:lnTo>
                  <a:pt x="0" y="0"/>
                </a:lnTo>
                <a:lnTo>
                  <a:pt x="0" y="38479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701" y="5382819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94"/>
                </a:moveTo>
                <a:lnTo>
                  <a:pt x="942552" y="384794"/>
                </a:lnTo>
                <a:lnTo>
                  <a:pt x="942552" y="0"/>
                </a:lnTo>
                <a:lnTo>
                  <a:pt x="0" y="0"/>
                </a:lnTo>
                <a:lnTo>
                  <a:pt x="0" y="384794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8961" y="5382819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94"/>
                </a:moveTo>
                <a:lnTo>
                  <a:pt x="942495" y="384794"/>
                </a:lnTo>
                <a:lnTo>
                  <a:pt x="942495" y="0"/>
                </a:lnTo>
                <a:lnTo>
                  <a:pt x="0" y="0"/>
                </a:lnTo>
                <a:lnTo>
                  <a:pt x="0" y="38479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8961" y="5382819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94"/>
                </a:moveTo>
                <a:lnTo>
                  <a:pt x="942495" y="384794"/>
                </a:lnTo>
                <a:lnTo>
                  <a:pt x="942495" y="0"/>
                </a:lnTo>
                <a:lnTo>
                  <a:pt x="0" y="0"/>
                </a:lnTo>
                <a:lnTo>
                  <a:pt x="0" y="384794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0347" y="4527976"/>
            <a:ext cx="941705" cy="384175"/>
          </a:xfrm>
          <a:custGeom>
            <a:avLst/>
            <a:gdLst/>
            <a:ahLst/>
            <a:cxnLst/>
            <a:rect l="l" t="t" r="r" b="b"/>
            <a:pathLst>
              <a:path w="941705" h="384175">
                <a:moveTo>
                  <a:pt x="0" y="383575"/>
                </a:moveTo>
                <a:lnTo>
                  <a:pt x="941325" y="383575"/>
                </a:lnTo>
                <a:lnTo>
                  <a:pt x="941325" y="0"/>
                </a:lnTo>
                <a:lnTo>
                  <a:pt x="0" y="0"/>
                </a:lnTo>
                <a:lnTo>
                  <a:pt x="0" y="383575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0347" y="4527976"/>
            <a:ext cx="941705" cy="384175"/>
          </a:xfrm>
          <a:custGeom>
            <a:avLst/>
            <a:gdLst/>
            <a:ahLst/>
            <a:cxnLst/>
            <a:rect l="l" t="t" r="r" b="b"/>
            <a:pathLst>
              <a:path w="941705" h="384175">
                <a:moveTo>
                  <a:pt x="0" y="383575"/>
                </a:moveTo>
                <a:lnTo>
                  <a:pt x="941325" y="383575"/>
                </a:lnTo>
                <a:lnTo>
                  <a:pt x="941325" y="0"/>
                </a:lnTo>
                <a:lnTo>
                  <a:pt x="0" y="0"/>
                </a:lnTo>
                <a:lnTo>
                  <a:pt x="0" y="383575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2936" y="3671947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5" h="384810">
                <a:moveTo>
                  <a:pt x="0" y="384728"/>
                </a:moveTo>
                <a:lnTo>
                  <a:pt x="941357" y="384728"/>
                </a:lnTo>
                <a:lnTo>
                  <a:pt x="941357" y="0"/>
                </a:lnTo>
                <a:lnTo>
                  <a:pt x="0" y="0"/>
                </a:lnTo>
                <a:lnTo>
                  <a:pt x="0" y="38472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2936" y="3671947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5" h="384810">
                <a:moveTo>
                  <a:pt x="0" y="384728"/>
                </a:moveTo>
                <a:lnTo>
                  <a:pt x="941357" y="384728"/>
                </a:lnTo>
                <a:lnTo>
                  <a:pt x="941357" y="0"/>
                </a:lnTo>
                <a:lnTo>
                  <a:pt x="0" y="0"/>
                </a:lnTo>
                <a:lnTo>
                  <a:pt x="0" y="384728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6254" y="3671947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227" y="384728"/>
                </a:lnTo>
                <a:lnTo>
                  <a:pt x="941227" y="0"/>
                </a:lnTo>
                <a:lnTo>
                  <a:pt x="0" y="0"/>
                </a:lnTo>
                <a:lnTo>
                  <a:pt x="0" y="38472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6254" y="3671947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227" y="384728"/>
                </a:lnTo>
                <a:lnTo>
                  <a:pt x="941227" y="0"/>
                </a:lnTo>
                <a:lnTo>
                  <a:pt x="0" y="0"/>
                </a:lnTo>
                <a:lnTo>
                  <a:pt x="0" y="384728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8303" y="3671947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28"/>
                </a:moveTo>
                <a:lnTo>
                  <a:pt x="942527" y="384728"/>
                </a:lnTo>
                <a:lnTo>
                  <a:pt x="942527" y="0"/>
                </a:lnTo>
                <a:lnTo>
                  <a:pt x="0" y="0"/>
                </a:lnTo>
                <a:lnTo>
                  <a:pt x="0" y="38472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8303" y="3671947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28"/>
                </a:moveTo>
                <a:lnTo>
                  <a:pt x="942527" y="384728"/>
                </a:lnTo>
                <a:lnTo>
                  <a:pt x="942527" y="0"/>
                </a:lnTo>
                <a:lnTo>
                  <a:pt x="0" y="0"/>
                </a:lnTo>
                <a:lnTo>
                  <a:pt x="0" y="384728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0704" y="3671947"/>
            <a:ext cx="1026794" cy="384810"/>
          </a:xfrm>
          <a:custGeom>
            <a:avLst/>
            <a:gdLst/>
            <a:ahLst/>
            <a:cxnLst/>
            <a:rect l="l" t="t" r="r" b="b"/>
            <a:pathLst>
              <a:path w="1026795" h="384810">
                <a:moveTo>
                  <a:pt x="0" y="384728"/>
                </a:moveTo>
                <a:lnTo>
                  <a:pt x="1026719" y="384728"/>
                </a:lnTo>
                <a:lnTo>
                  <a:pt x="1026719" y="0"/>
                </a:lnTo>
                <a:lnTo>
                  <a:pt x="0" y="0"/>
                </a:lnTo>
                <a:lnTo>
                  <a:pt x="0" y="38472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0704" y="3671947"/>
            <a:ext cx="1026794" cy="384810"/>
          </a:xfrm>
          <a:custGeom>
            <a:avLst/>
            <a:gdLst/>
            <a:ahLst/>
            <a:cxnLst/>
            <a:rect l="l" t="t" r="r" b="b"/>
            <a:pathLst>
              <a:path w="1026795" h="384810">
                <a:moveTo>
                  <a:pt x="0" y="384728"/>
                </a:moveTo>
                <a:lnTo>
                  <a:pt x="1026719" y="384728"/>
                </a:lnTo>
                <a:lnTo>
                  <a:pt x="1026719" y="0"/>
                </a:lnTo>
                <a:lnTo>
                  <a:pt x="0" y="0"/>
                </a:lnTo>
                <a:lnTo>
                  <a:pt x="0" y="384728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6638" y="3671947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390" y="384728"/>
                </a:lnTo>
                <a:lnTo>
                  <a:pt x="941390" y="0"/>
                </a:lnTo>
                <a:lnTo>
                  <a:pt x="0" y="0"/>
                </a:lnTo>
                <a:lnTo>
                  <a:pt x="0" y="38472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16638" y="3671947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390" y="384728"/>
                </a:lnTo>
                <a:lnTo>
                  <a:pt x="941390" y="0"/>
                </a:lnTo>
                <a:lnTo>
                  <a:pt x="0" y="0"/>
                </a:lnTo>
                <a:lnTo>
                  <a:pt x="0" y="384728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7992" y="4527976"/>
            <a:ext cx="942975" cy="384175"/>
          </a:xfrm>
          <a:custGeom>
            <a:avLst/>
            <a:gdLst/>
            <a:ahLst/>
            <a:cxnLst/>
            <a:rect l="l" t="t" r="r" b="b"/>
            <a:pathLst>
              <a:path w="942975" h="384175">
                <a:moveTo>
                  <a:pt x="0" y="383575"/>
                </a:moveTo>
                <a:lnTo>
                  <a:pt x="942527" y="383575"/>
                </a:lnTo>
                <a:lnTo>
                  <a:pt x="942527" y="0"/>
                </a:lnTo>
                <a:lnTo>
                  <a:pt x="0" y="0"/>
                </a:lnTo>
                <a:lnTo>
                  <a:pt x="0" y="383575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57992" y="4527976"/>
            <a:ext cx="942975" cy="384175"/>
          </a:xfrm>
          <a:custGeom>
            <a:avLst/>
            <a:gdLst/>
            <a:ahLst/>
            <a:cxnLst/>
            <a:rect l="l" t="t" r="r" b="b"/>
            <a:pathLst>
              <a:path w="942975" h="384175">
                <a:moveTo>
                  <a:pt x="0" y="383575"/>
                </a:moveTo>
                <a:lnTo>
                  <a:pt x="942527" y="383575"/>
                </a:lnTo>
                <a:lnTo>
                  <a:pt x="942527" y="0"/>
                </a:lnTo>
                <a:lnTo>
                  <a:pt x="0" y="0"/>
                </a:lnTo>
                <a:lnTo>
                  <a:pt x="0" y="383575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8212" y="4527976"/>
            <a:ext cx="1028065" cy="384175"/>
          </a:xfrm>
          <a:custGeom>
            <a:avLst/>
            <a:gdLst/>
            <a:ahLst/>
            <a:cxnLst/>
            <a:rect l="l" t="t" r="r" b="b"/>
            <a:pathLst>
              <a:path w="1028064" h="384175">
                <a:moveTo>
                  <a:pt x="0" y="383575"/>
                </a:moveTo>
                <a:lnTo>
                  <a:pt x="1027857" y="383575"/>
                </a:lnTo>
                <a:lnTo>
                  <a:pt x="1027857" y="0"/>
                </a:lnTo>
                <a:lnTo>
                  <a:pt x="0" y="0"/>
                </a:lnTo>
                <a:lnTo>
                  <a:pt x="0" y="383575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18212" y="4527976"/>
            <a:ext cx="1028065" cy="384175"/>
          </a:xfrm>
          <a:custGeom>
            <a:avLst/>
            <a:gdLst/>
            <a:ahLst/>
            <a:cxnLst/>
            <a:rect l="l" t="t" r="r" b="b"/>
            <a:pathLst>
              <a:path w="1028064" h="384175">
                <a:moveTo>
                  <a:pt x="0" y="383575"/>
                </a:moveTo>
                <a:lnTo>
                  <a:pt x="1027857" y="383575"/>
                </a:lnTo>
                <a:lnTo>
                  <a:pt x="1027857" y="0"/>
                </a:lnTo>
                <a:lnTo>
                  <a:pt x="0" y="0"/>
                </a:lnTo>
                <a:lnTo>
                  <a:pt x="0" y="383575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4145" y="4527976"/>
            <a:ext cx="941705" cy="384175"/>
          </a:xfrm>
          <a:custGeom>
            <a:avLst/>
            <a:gdLst/>
            <a:ahLst/>
            <a:cxnLst/>
            <a:rect l="l" t="t" r="r" b="b"/>
            <a:pathLst>
              <a:path w="941704" h="384175">
                <a:moveTo>
                  <a:pt x="0" y="383575"/>
                </a:moveTo>
                <a:lnTo>
                  <a:pt x="941227" y="383575"/>
                </a:lnTo>
                <a:lnTo>
                  <a:pt x="941227" y="0"/>
                </a:lnTo>
                <a:lnTo>
                  <a:pt x="0" y="0"/>
                </a:lnTo>
                <a:lnTo>
                  <a:pt x="0" y="383575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4145" y="4527976"/>
            <a:ext cx="941705" cy="384175"/>
          </a:xfrm>
          <a:custGeom>
            <a:avLst/>
            <a:gdLst/>
            <a:ahLst/>
            <a:cxnLst/>
            <a:rect l="l" t="t" r="r" b="b"/>
            <a:pathLst>
              <a:path w="941704" h="384175">
                <a:moveTo>
                  <a:pt x="0" y="383575"/>
                </a:moveTo>
                <a:lnTo>
                  <a:pt x="941227" y="383575"/>
                </a:lnTo>
                <a:lnTo>
                  <a:pt x="941227" y="0"/>
                </a:lnTo>
                <a:lnTo>
                  <a:pt x="0" y="0"/>
                </a:lnTo>
                <a:lnTo>
                  <a:pt x="0" y="383575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7608" y="4527976"/>
            <a:ext cx="942975" cy="384175"/>
          </a:xfrm>
          <a:custGeom>
            <a:avLst/>
            <a:gdLst/>
            <a:ahLst/>
            <a:cxnLst/>
            <a:rect l="l" t="t" r="r" b="b"/>
            <a:pathLst>
              <a:path w="942975" h="384175">
                <a:moveTo>
                  <a:pt x="0" y="383575"/>
                </a:moveTo>
                <a:lnTo>
                  <a:pt x="942527" y="383575"/>
                </a:lnTo>
                <a:lnTo>
                  <a:pt x="942527" y="0"/>
                </a:lnTo>
                <a:lnTo>
                  <a:pt x="0" y="0"/>
                </a:lnTo>
                <a:lnTo>
                  <a:pt x="0" y="383575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7608" y="4527976"/>
            <a:ext cx="942975" cy="384175"/>
          </a:xfrm>
          <a:custGeom>
            <a:avLst/>
            <a:gdLst/>
            <a:ahLst/>
            <a:cxnLst/>
            <a:rect l="l" t="t" r="r" b="b"/>
            <a:pathLst>
              <a:path w="942975" h="384175">
                <a:moveTo>
                  <a:pt x="0" y="383575"/>
                </a:moveTo>
                <a:lnTo>
                  <a:pt x="942527" y="383575"/>
                </a:lnTo>
                <a:lnTo>
                  <a:pt x="942527" y="0"/>
                </a:lnTo>
                <a:lnTo>
                  <a:pt x="0" y="0"/>
                </a:lnTo>
                <a:lnTo>
                  <a:pt x="0" y="383575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57992" y="5382819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94"/>
                </a:moveTo>
                <a:lnTo>
                  <a:pt x="942527" y="384794"/>
                </a:lnTo>
                <a:lnTo>
                  <a:pt x="942527" y="0"/>
                </a:lnTo>
                <a:lnTo>
                  <a:pt x="0" y="0"/>
                </a:lnTo>
                <a:lnTo>
                  <a:pt x="0" y="38479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57992" y="5382819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94"/>
                </a:moveTo>
                <a:lnTo>
                  <a:pt x="942527" y="384794"/>
                </a:lnTo>
                <a:lnTo>
                  <a:pt x="942527" y="0"/>
                </a:lnTo>
                <a:lnTo>
                  <a:pt x="0" y="0"/>
                </a:lnTo>
                <a:lnTo>
                  <a:pt x="0" y="384794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4805" y="5382819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94"/>
                </a:moveTo>
                <a:lnTo>
                  <a:pt x="942527" y="384794"/>
                </a:lnTo>
                <a:lnTo>
                  <a:pt x="942527" y="0"/>
                </a:lnTo>
                <a:lnTo>
                  <a:pt x="0" y="0"/>
                </a:lnTo>
                <a:lnTo>
                  <a:pt x="0" y="38479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44805" y="5382819"/>
            <a:ext cx="942975" cy="384810"/>
          </a:xfrm>
          <a:custGeom>
            <a:avLst/>
            <a:gdLst/>
            <a:ahLst/>
            <a:cxnLst/>
            <a:rect l="l" t="t" r="r" b="b"/>
            <a:pathLst>
              <a:path w="942975" h="384810">
                <a:moveTo>
                  <a:pt x="0" y="384794"/>
                </a:moveTo>
                <a:lnTo>
                  <a:pt x="942527" y="384794"/>
                </a:lnTo>
                <a:lnTo>
                  <a:pt x="942527" y="0"/>
                </a:lnTo>
                <a:lnTo>
                  <a:pt x="0" y="0"/>
                </a:lnTo>
                <a:lnTo>
                  <a:pt x="0" y="384794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06254" y="2817104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227" y="384728"/>
                </a:lnTo>
                <a:lnTo>
                  <a:pt x="941227" y="0"/>
                </a:lnTo>
                <a:lnTo>
                  <a:pt x="0" y="0"/>
                </a:lnTo>
                <a:lnTo>
                  <a:pt x="0" y="38472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6254" y="2817104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227" y="384728"/>
                </a:lnTo>
                <a:lnTo>
                  <a:pt x="941227" y="0"/>
                </a:lnTo>
                <a:lnTo>
                  <a:pt x="0" y="0"/>
                </a:lnTo>
                <a:lnTo>
                  <a:pt x="0" y="384728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0796" y="2817104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390" y="384728"/>
                </a:lnTo>
                <a:lnTo>
                  <a:pt x="941390" y="0"/>
                </a:lnTo>
                <a:lnTo>
                  <a:pt x="0" y="0"/>
                </a:lnTo>
                <a:lnTo>
                  <a:pt x="0" y="38472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0796" y="2817104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390" y="384728"/>
                </a:lnTo>
                <a:lnTo>
                  <a:pt x="941390" y="0"/>
                </a:lnTo>
                <a:lnTo>
                  <a:pt x="0" y="0"/>
                </a:lnTo>
                <a:lnTo>
                  <a:pt x="0" y="384728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16638" y="2817104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390" y="384728"/>
                </a:lnTo>
                <a:lnTo>
                  <a:pt x="941390" y="0"/>
                </a:lnTo>
                <a:lnTo>
                  <a:pt x="0" y="0"/>
                </a:lnTo>
                <a:lnTo>
                  <a:pt x="0" y="38472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16638" y="2817104"/>
            <a:ext cx="941705" cy="384810"/>
          </a:xfrm>
          <a:custGeom>
            <a:avLst/>
            <a:gdLst/>
            <a:ahLst/>
            <a:cxnLst/>
            <a:rect l="l" t="t" r="r" b="b"/>
            <a:pathLst>
              <a:path w="941704" h="384810">
                <a:moveTo>
                  <a:pt x="0" y="384728"/>
                </a:moveTo>
                <a:lnTo>
                  <a:pt x="941390" y="384728"/>
                </a:lnTo>
                <a:lnTo>
                  <a:pt x="941390" y="0"/>
                </a:lnTo>
                <a:lnTo>
                  <a:pt x="0" y="0"/>
                </a:lnTo>
                <a:lnTo>
                  <a:pt x="0" y="384728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8853" y="1962261"/>
            <a:ext cx="985519" cy="384810"/>
          </a:xfrm>
          <a:custGeom>
            <a:avLst/>
            <a:gdLst/>
            <a:ahLst/>
            <a:cxnLst/>
            <a:rect l="l" t="t" r="r" b="b"/>
            <a:pathLst>
              <a:path w="985520" h="384810">
                <a:moveTo>
                  <a:pt x="0" y="384728"/>
                </a:moveTo>
                <a:lnTo>
                  <a:pt x="985273" y="384728"/>
                </a:lnTo>
                <a:lnTo>
                  <a:pt x="985273" y="0"/>
                </a:lnTo>
                <a:lnTo>
                  <a:pt x="0" y="0"/>
                </a:lnTo>
                <a:lnTo>
                  <a:pt x="0" y="38472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8853" y="1962261"/>
            <a:ext cx="985519" cy="384810"/>
          </a:xfrm>
          <a:custGeom>
            <a:avLst/>
            <a:gdLst/>
            <a:ahLst/>
            <a:cxnLst/>
            <a:rect l="l" t="t" r="r" b="b"/>
            <a:pathLst>
              <a:path w="985520" h="384810">
                <a:moveTo>
                  <a:pt x="0" y="384728"/>
                </a:moveTo>
                <a:lnTo>
                  <a:pt x="985273" y="384728"/>
                </a:lnTo>
                <a:lnTo>
                  <a:pt x="985273" y="0"/>
                </a:lnTo>
                <a:lnTo>
                  <a:pt x="0" y="0"/>
                </a:lnTo>
                <a:lnTo>
                  <a:pt x="0" y="384728"/>
                </a:lnTo>
              </a:path>
            </a:pathLst>
          </a:custGeom>
          <a:ln w="1339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8744" y="2304458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4699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88744" y="3159301"/>
            <a:ext cx="0" cy="1325245"/>
          </a:xfrm>
          <a:custGeom>
            <a:avLst/>
            <a:gdLst/>
            <a:ahLst/>
            <a:cxnLst/>
            <a:rect l="l" t="t" r="r" b="b"/>
            <a:pathLst>
              <a:path h="1325245">
                <a:moveTo>
                  <a:pt x="0" y="0"/>
                </a:moveTo>
                <a:lnTo>
                  <a:pt x="0" y="13248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34202" y="2539353"/>
            <a:ext cx="3510915" cy="1282700"/>
          </a:xfrm>
          <a:custGeom>
            <a:avLst/>
            <a:gdLst/>
            <a:ahLst/>
            <a:cxnLst/>
            <a:rect l="l" t="t" r="r" b="b"/>
            <a:pathLst>
              <a:path w="3510915" h="1282700">
                <a:moveTo>
                  <a:pt x="3510383" y="1282265"/>
                </a:moveTo>
                <a:lnTo>
                  <a:pt x="3510383" y="0"/>
                </a:lnTo>
                <a:lnTo>
                  <a:pt x="0" y="0"/>
                </a:lnTo>
                <a:lnTo>
                  <a:pt x="0" y="1282265"/>
                </a:lnTo>
              </a:path>
            </a:pathLst>
          </a:custGeom>
          <a:ln w="6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78328" y="3394196"/>
            <a:ext cx="2869565" cy="1090295"/>
          </a:xfrm>
          <a:custGeom>
            <a:avLst/>
            <a:gdLst/>
            <a:ahLst/>
            <a:cxnLst/>
            <a:rect l="l" t="t" r="r" b="b"/>
            <a:pathLst>
              <a:path w="2869565" h="1090295">
                <a:moveTo>
                  <a:pt x="2869061" y="427421"/>
                </a:moveTo>
                <a:lnTo>
                  <a:pt x="2869061" y="0"/>
                </a:lnTo>
                <a:lnTo>
                  <a:pt x="0" y="0"/>
                </a:lnTo>
                <a:lnTo>
                  <a:pt x="0" y="1089933"/>
                </a:lnTo>
              </a:path>
            </a:pathLst>
          </a:custGeom>
          <a:ln w="6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1399" y="3394196"/>
            <a:ext cx="1755139" cy="1090295"/>
          </a:xfrm>
          <a:custGeom>
            <a:avLst/>
            <a:gdLst/>
            <a:ahLst/>
            <a:cxnLst/>
            <a:rect l="l" t="t" r="r" b="b"/>
            <a:pathLst>
              <a:path w="1755140" h="1090295">
                <a:moveTo>
                  <a:pt x="0" y="427421"/>
                </a:moveTo>
                <a:lnTo>
                  <a:pt x="0" y="0"/>
                </a:lnTo>
                <a:lnTo>
                  <a:pt x="1754704" y="0"/>
                </a:lnTo>
                <a:lnTo>
                  <a:pt x="1754704" y="1089933"/>
                </a:lnTo>
              </a:path>
            </a:pathLst>
          </a:custGeom>
          <a:ln w="6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86104" y="4868939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2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72753" y="5105165"/>
            <a:ext cx="1113790" cy="427990"/>
          </a:xfrm>
          <a:custGeom>
            <a:avLst/>
            <a:gdLst/>
            <a:ahLst/>
            <a:cxnLst/>
            <a:rect l="l" t="t" r="r" b="b"/>
            <a:pathLst>
              <a:path w="1113790" h="427989">
                <a:moveTo>
                  <a:pt x="0" y="427421"/>
                </a:moveTo>
                <a:lnTo>
                  <a:pt x="0" y="0"/>
                </a:lnTo>
                <a:lnTo>
                  <a:pt x="1113349" y="0"/>
                </a:lnTo>
              </a:path>
            </a:pathLst>
          </a:custGeom>
          <a:ln w="6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5557" y="4249104"/>
            <a:ext cx="2226945" cy="427990"/>
          </a:xfrm>
          <a:custGeom>
            <a:avLst/>
            <a:gdLst/>
            <a:ahLst/>
            <a:cxnLst/>
            <a:rect l="l" t="t" r="r" b="b"/>
            <a:pathLst>
              <a:path w="2226945" h="427989">
                <a:moveTo>
                  <a:pt x="2226537" y="427421"/>
                </a:moveTo>
                <a:lnTo>
                  <a:pt x="2226537" y="0"/>
                </a:lnTo>
                <a:lnTo>
                  <a:pt x="0" y="0"/>
                </a:lnTo>
                <a:lnTo>
                  <a:pt x="0" y="427421"/>
                </a:lnTo>
              </a:path>
            </a:pathLst>
          </a:custGeom>
          <a:ln w="6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0971" y="3394197"/>
            <a:ext cx="3353118" cy="2337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68858" y="3622555"/>
            <a:ext cx="955926" cy="398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10121" y="3622555"/>
            <a:ext cx="1041255" cy="398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66054" y="3622555"/>
            <a:ext cx="955926" cy="398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08709" y="4477430"/>
            <a:ext cx="954626" cy="398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8767" y="4477431"/>
            <a:ext cx="1040118" cy="3982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24700" y="4477430"/>
            <a:ext cx="954788" cy="3982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08709" y="5333491"/>
            <a:ext cx="954626" cy="398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95359" y="5333491"/>
            <a:ext cx="955926" cy="398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55670" y="2767711"/>
            <a:ext cx="955926" cy="398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1512" y="2767711"/>
            <a:ext cx="954626" cy="398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66054" y="2767711"/>
            <a:ext cx="955926" cy="398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89571" y="1912868"/>
            <a:ext cx="998509" cy="3982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EE40933-904F-4E8F-B5D8-6394D321B078}" type="datetime1">
              <a:rPr lang="en-US" smtClean="0"/>
              <a:t>2/12/2020</a:t>
            </a:fld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52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Non-functional requirements</a:t>
            </a:r>
            <a:r>
              <a:rPr dirty="0"/>
              <a:t> 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C796FA2-F6C5-4DAE-B233-2080A477DF3C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14640" cy="445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4485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Non-functional 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affect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overall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architecture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rather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than the individual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For example, to ensure that performance requirements are</a:t>
            </a:r>
            <a:r>
              <a:rPr sz="2000" spc="-2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met,  you may have to organize the system to minimize  communications between</a:t>
            </a:r>
            <a:r>
              <a:rPr sz="2000" spc="-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components.</a:t>
            </a:r>
            <a:endParaRPr sz="2000">
              <a:latin typeface="Arial"/>
              <a:cs typeface="Arial"/>
            </a:endParaRPr>
          </a:p>
          <a:p>
            <a:pPr marL="355600" marR="1397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single non-functional requirement, such as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security  requirement,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may generate a number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related  functional requirements 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define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services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 are required.</a:t>
            </a:r>
            <a:endParaRPr sz="2400">
              <a:latin typeface="Arial"/>
              <a:cs typeface="Arial"/>
            </a:endParaRPr>
          </a:p>
          <a:p>
            <a:pPr marL="756285" marR="10483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may also generate requirements that restrict</a:t>
            </a:r>
            <a:r>
              <a:rPr sz="2000" spc="-2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existing  requirements.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643254"/>
            <a:ext cx="4359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Non-functional</a:t>
            </a:r>
            <a:r>
              <a:rPr spc="-60" dirty="0"/>
              <a:t> </a:t>
            </a:r>
            <a:r>
              <a:rPr dirty="0"/>
              <a:t>classifications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DC3678B-1C05-42A0-99F3-4C0244977698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488353"/>
            <a:ext cx="7929880" cy="427101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Product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requirements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which specify that the delivered product</a:t>
            </a:r>
            <a:r>
              <a:rPr sz="2000" spc="-1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must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behave in a particular way e.g. execution speed, </a:t>
            </a: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reliability,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Organisational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70040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which are a consequence of</a:t>
            </a:r>
            <a:r>
              <a:rPr sz="2000" spc="-1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organisational  policies and procedures e.g. process standards used,  implementation requirements,</a:t>
            </a:r>
            <a:r>
              <a:rPr sz="2000" spc="-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External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which arise from factors which are external to</a:t>
            </a:r>
            <a:r>
              <a:rPr sz="2000" spc="-229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 system and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its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development process e.g. interoperability  requirements, legislative requirements,</a:t>
            </a:r>
            <a:r>
              <a:rPr sz="2000" spc="-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827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</a:t>
            </a:r>
            <a:r>
              <a:rPr dirty="0"/>
              <a:t>of </a:t>
            </a:r>
            <a:r>
              <a:rPr spc="-5" dirty="0"/>
              <a:t>nonfunctional requirements </a:t>
            </a:r>
            <a:r>
              <a:rPr dirty="0"/>
              <a:t>in </a:t>
            </a:r>
            <a:r>
              <a:rPr spc="-5" dirty="0"/>
              <a:t>the  Mentcare 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03CE712-15B9-4337-B9D1-7814FA793222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8628" y="1905000"/>
            <a:ext cx="6781800" cy="4495800"/>
          </a:xfrm>
          <a:prstGeom prst="rect">
            <a:avLst/>
          </a:prstGeom>
          <a:solidFill>
            <a:srgbClr val="E9ECF4"/>
          </a:solidFill>
          <a:ln w="12700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libri"/>
                <a:cs typeface="Calibri"/>
              </a:rPr>
              <a:t>Product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requirement</a:t>
            </a:r>
            <a:endParaRPr sz="1800">
              <a:latin typeface="Calibri"/>
              <a:cs typeface="Calibri"/>
            </a:endParaRPr>
          </a:p>
          <a:p>
            <a:pPr marL="91440" marR="5543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Mentcare </a:t>
            </a: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dirty="0">
                <a:latin typeface="Calibri"/>
                <a:cs typeface="Calibri"/>
              </a:rPr>
              <a:t>shall be </a:t>
            </a:r>
            <a:r>
              <a:rPr sz="1800" spc="-10" dirty="0">
                <a:latin typeface="Calibri"/>
                <a:cs typeface="Calibri"/>
              </a:rPr>
              <a:t>available to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clinics during normal  </a:t>
            </a:r>
            <a:r>
              <a:rPr sz="1800" spc="-10" dirty="0">
                <a:latin typeface="Calibri"/>
                <a:cs typeface="Calibri"/>
              </a:rPr>
              <a:t>working hours </a:t>
            </a:r>
            <a:r>
              <a:rPr sz="1800" spc="-5" dirty="0">
                <a:latin typeface="Calibri"/>
                <a:cs typeface="Calibri"/>
              </a:rPr>
              <a:t>(Mon–Fri, 0830–17.30). </a:t>
            </a:r>
            <a:r>
              <a:rPr sz="1800" spc="-10" dirty="0">
                <a:latin typeface="Calibri"/>
                <a:cs typeface="Calibri"/>
              </a:rPr>
              <a:t>Downtime </a:t>
            </a:r>
            <a:r>
              <a:rPr sz="1800" spc="-5" dirty="0">
                <a:latin typeface="Calibri"/>
                <a:cs typeface="Calibri"/>
              </a:rPr>
              <a:t>within normal  </a:t>
            </a:r>
            <a:r>
              <a:rPr sz="1800" spc="-10" dirty="0">
                <a:latin typeface="Calibri"/>
                <a:cs typeface="Calibri"/>
              </a:rPr>
              <a:t>working hours </a:t>
            </a:r>
            <a:r>
              <a:rPr sz="1800" dirty="0">
                <a:latin typeface="Calibri"/>
                <a:cs typeface="Calibri"/>
              </a:rPr>
              <a:t>shall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exceed </a:t>
            </a:r>
            <a:r>
              <a:rPr sz="1800" spc="-5" dirty="0">
                <a:latin typeface="Calibri"/>
                <a:cs typeface="Calibri"/>
              </a:rPr>
              <a:t>five seconds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any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day.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Organizational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requirement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Mentcare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shall authenticate </a:t>
            </a:r>
            <a:r>
              <a:rPr sz="1800" dirty="0">
                <a:latin typeface="Calibri"/>
                <a:cs typeface="Calibri"/>
              </a:rPr>
              <a:t>themselves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their health authority </a:t>
            </a:r>
            <a:r>
              <a:rPr sz="1800" spc="-5" dirty="0">
                <a:latin typeface="Calibri"/>
                <a:cs typeface="Calibri"/>
              </a:rPr>
              <a:t>identity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External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requirement</a:t>
            </a:r>
            <a:endParaRPr sz="1800">
              <a:latin typeface="Calibri"/>
              <a:cs typeface="Calibri"/>
            </a:endParaRPr>
          </a:p>
          <a:p>
            <a:pPr marL="91440" marR="4857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dirty="0">
                <a:latin typeface="Calibri"/>
                <a:cs typeface="Calibri"/>
              </a:rPr>
              <a:t>shall </a:t>
            </a:r>
            <a:r>
              <a:rPr sz="1800" spc="-5" dirty="0">
                <a:latin typeface="Calibri"/>
                <a:cs typeface="Calibri"/>
              </a:rPr>
              <a:t>implement patient privacy provisions </a:t>
            </a:r>
            <a:r>
              <a:rPr sz="1800" dirty="0">
                <a:latin typeface="Calibri"/>
                <a:cs typeface="Calibri"/>
              </a:rPr>
              <a:t>as set </a:t>
            </a:r>
            <a:r>
              <a:rPr sz="1800" spc="-5" dirty="0">
                <a:latin typeface="Calibri"/>
                <a:cs typeface="Calibri"/>
              </a:rPr>
              <a:t>out in  </a:t>
            </a:r>
            <a:r>
              <a:rPr sz="1800" spc="-15" dirty="0">
                <a:latin typeface="Calibri"/>
                <a:cs typeface="Calibri"/>
              </a:rPr>
              <a:t>HStan-03-2006-priv.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51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Goals </a:t>
            </a:r>
            <a:r>
              <a:rPr dirty="0"/>
              <a:t>and</a:t>
            </a:r>
            <a:r>
              <a:rPr spc="-4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A6D9EA3-014E-4676-B7F5-BAB823075727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57515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Non-functional 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very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difficult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state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precisely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imprecise 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may be difficult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verify.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Goal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general intention of the user such as ease of</a:t>
            </a:r>
            <a:r>
              <a:rPr sz="2000" spc="-3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Verifiable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non-functional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statement using some measure that can be objectively</a:t>
            </a:r>
            <a:r>
              <a:rPr sz="2000" spc="-3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tested.</a:t>
            </a:r>
            <a:endParaRPr sz="2000">
              <a:latin typeface="Arial"/>
              <a:cs typeface="Arial"/>
            </a:endParaRPr>
          </a:p>
          <a:p>
            <a:pPr marL="355600" marR="832485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Goals are helpful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developers as they convey the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intentions of the system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310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Usability</a:t>
            </a:r>
            <a:r>
              <a:rPr spc="-1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9475922-49B7-4E0D-A205-5CF7F442189F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53070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225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be easy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by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medical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 should be organized in such a way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errors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 minimized.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(Goal)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Medical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shall be 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all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functions  after four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hours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training. After this training, the  average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errors made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by experienced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users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exceed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per hour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system use. </a:t>
            </a: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(Testable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non-functional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527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Metrics for specifying nonfunctional  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25C707F-BB0F-4F42-B7FC-710E6743B9B3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593850"/>
          <a:ext cx="7620000" cy="4876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750"/>
                <a:gridCol w="4667250"/>
              </a:tblGrid>
              <a:tr h="42672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Property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Measure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73025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Speed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Processed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transactions/second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660" marR="22694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User/event response time  Screen refresh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time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Mbytes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Number of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ROM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chips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Ease 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85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Training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time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Number of help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frames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Reliability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2192655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Mean time to failure  Probability of unavailability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Rate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failure occurrence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Availability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Robustness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85"/>
                        </a:lnSpc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restart after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failure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660" marR="11055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Percentage of events causing failure  Probability of data corruption on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failure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Portability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674370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Percentage of target dependent statements  Number of target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319" y="1628901"/>
            <a:ext cx="8087360" cy="29546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software requirements document (sometimes called the software </a:t>
            </a:r>
            <a:r>
              <a:rPr lang="en-US" sz="2400" dirty="0" smtClean="0"/>
              <a:t>requirements specification </a:t>
            </a:r>
            <a:r>
              <a:rPr lang="en-US" sz="2400" dirty="0"/>
              <a:t>or SRS) is an official statement of what the system developers </a:t>
            </a:r>
            <a:r>
              <a:rPr lang="en-US" sz="2400" dirty="0" smtClean="0"/>
              <a:t>should implement</a:t>
            </a:r>
            <a:r>
              <a:rPr lang="en-US" sz="2400" dirty="0"/>
              <a:t>.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should include both the user requirements for a system and a </a:t>
            </a:r>
            <a:r>
              <a:rPr lang="en-US" sz="2400" dirty="0" smtClean="0"/>
              <a:t>detailed specification </a:t>
            </a:r>
            <a:r>
              <a:rPr lang="en-US" sz="2400" dirty="0"/>
              <a:t>of the system requirements.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4 </a:t>
            </a:r>
            <a:r>
              <a:rPr lang="en-US" spc="-5" smtClean="0"/>
              <a:t>Requirements</a:t>
            </a:r>
            <a:r>
              <a:rPr lang="en-US" spc="-70" smtClean="0"/>
              <a:t> </a:t>
            </a:r>
            <a:r>
              <a:rPr lang="en-US" spc="-5" smtClean="0"/>
              <a:t>Engineering</a:t>
            </a: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CD673B6-F044-46D0-BD14-6FBB2AC2992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762000"/>
            <a:ext cx="6598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AEF0"/>
                </a:solidFill>
                <a:latin typeface="MetaPlusBold-Roman"/>
              </a:rPr>
              <a:t>The software requirements document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8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4 </a:t>
            </a:r>
            <a:r>
              <a:rPr lang="en-US" spc="-5" smtClean="0"/>
              <a:t>Requirements</a:t>
            </a:r>
            <a:r>
              <a:rPr lang="en-US" spc="-70" smtClean="0"/>
              <a:t> </a:t>
            </a:r>
            <a:r>
              <a:rPr lang="en-US" spc="-5" smtClean="0"/>
              <a:t>Engineering</a:t>
            </a:r>
            <a:endParaRPr lang="en-US" spc="-5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AA43A62-C29B-4CB1-AF2B-F8B14A691FEA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1999" y="2057400"/>
            <a:ext cx="7652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6666"/>
                </a:solidFill>
                <a:latin typeface="proximanova"/>
              </a:rPr>
              <a:t>In September 1999, </a:t>
            </a:r>
            <a:r>
              <a:rPr lang="en-US" sz="2400" dirty="0">
                <a:solidFill>
                  <a:srgbClr val="666666"/>
                </a:solidFill>
                <a:latin typeface="proximanova"/>
                <a:hlinkClick r:id="rId2"/>
              </a:rPr>
              <a:t>NASA lost its $125-million Mars Climate Orbiter</a:t>
            </a:r>
            <a:r>
              <a:rPr lang="en-US" sz="2400" dirty="0">
                <a:solidFill>
                  <a:srgbClr val="666666"/>
                </a:solidFill>
                <a:latin typeface="proximanova"/>
              </a:rPr>
              <a:t> when it tried to enter the orbit, just 100 kilometers too close to Mars. The mission failed due to poor requirements management: it was not discussed earlier in the stage whether the ‘navigation software’ required metric units or imperial units.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1267" y="381000"/>
            <a:ext cx="4943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Motivation for Requirement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9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4 </a:t>
            </a:r>
            <a:r>
              <a:rPr lang="en-US" spc="-5" smtClean="0"/>
              <a:t>Requirements</a:t>
            </a:r>
            <a:r>
              <a:rPr lang="en-US" spc="-70" smtClean="0"/>
              <a:t> </a:t>
            </a:r>
            <a:r>
              <a:rPr lang="en-US" spc="-5" smtClean="0"/>
              <a:t>Engineering</a:t>
            </a: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CD673B6-F044-46D0-BD14-6FBB2AC2992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32" y="1422981"/>
            <a:ext cx="4695825" cy="5353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280" y="335627"/>
            <a:ext cx="62199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AEF0"/>
                </a:solidFill>
                <a:latin typeface="MetaPlusBold-Roman"/>
              </a:rPr>
              <a:t>Users of the software requirements</a:t>
            </a:r>
          </a:p>
          <a:p>
            <a:r>
              <a:rPr lang="en-US" sz="2800" b="1" i="0" u="none" strike="noStrike" baseline="0" dirty="0" smtClean="0">
                <a:solidFill>
                  <a:srgbClr val="00AEF0"/>
                </a:solidFill>
                <a:latin typeface="MetaPlusBold-Roman"/>
              </a:rPr>
              <a:t>document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6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897" y="2645790"/>
            <a:ext cx="545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engineering</a:t>
            </a:r>
            <a:r>
              <a:rPr spc="10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44C0FBA-9C02-441A-97D8-5C9F6A06BDEE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45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engineering</a:t>
            </a:r>
            <a:r>
              <a:rPr spc="10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7D8D450-93B8-49B3-9C81-82E7F404E8BE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7602855" cy="40741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38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processes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 vary widely depending on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domain,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people involved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and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organisation developing the</a:t>
            </a:r>
            <a:r>
              <a:rPr sz="2400" spc="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355600" marR="601980" indent="-342900">
              <a:lnSpc>
                <a:spcPts val="2590"/>
              </a:lnSpc>
              <a:spcBef>
                <a:spcPts val="124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However,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there are a number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generic activities  common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processes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elicitation;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analysis;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validation;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management.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6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practice, RE is an iterative activity in which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these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processes are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interleaved.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616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spiral view </a:t>
            </a:r>
            <a:r>
              <a:rPr dirty="0"/>
              <a:t>of </a:t>
            </a:r>
            <a:r>
              <a:rPr spc="-5" dirty="0"/>
              <a:t>the requirements</a:t>
            </a:r>
            <a:r>
              <a:rPr spc="-55" dirty="0"/>
              <a:t> </a:t>
            </a:r>
            <a:r>
              <a:rPr spc="-5" dirty="0"/>
              <a:t>engineering  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026652" y="1737311"/>
            <a:ext cx="5406516" cy="440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220" y="1425318"/>
            <a:ext cx="693408" cy="23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B9FD700-84ED-493F-B300-313EC1E72640}" type="datetime1">
              <a:rPr lang="en-US" smtClean="0"/>
              <a:t>2/12/2020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157" y="2645790"/>
            <a:ext cx="3568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15" dirty="0"/>
              <a:t> </a:t>
            </a:r>
            <a:r>
              <a:rPr spc="-5" dirty="0"/>
              <a:t>elicitation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D7670E3-BBBA-4655-9681-D7651283DCF3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4 </a:t>
            </a:r>
            <a:r>
              <a:rPr lang="en-US" spc="-5" smtClean="0"/>
              <a:t>Requirements</a:t>
            </a:r>
            <a:r>
              <a:rPr lang="en-US" spc="-70" smtClean="0"/>
              <a:t> </a:t>
            </a:r>
            <a:r>
              <a:rPr lang="en-US" spc="-5" smtClean="0"/>
              <a:t>Engineering</a:t>
            </a:r>
            <a:endParaRPr lang="en-US" spc="-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A941B5CA-B947-43A4-8615-1745958A967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9200"/>
            <a:ext cx="9220200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4 </a:t>
            </a:r>
            <a:r>
              <a:rPr lang="en-US" spc="-5" smtClean="0"/>
              <a:t>Requirements</a:t>
            </a:r>
            <a:r>
              <a:rPr lang="en-US" spc="-70" smtClean="0"/>
              <a:t> </a:t>
            </a:r>
            <a:r>
              <a:rPr lang="en-US" spc="-5" smtClean="0"/>
              <a:t>Engineering</a:t>
            </a:r>
            <a:endParaRPr lang="en-US" spc="-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A941B5CA-B947-43A4-8615-1745958A967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233612"/>
            <a:ext cx="8786813" cy="27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643254"/>
            <a:ext cx="7992109" cy="460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Requirements elicitation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1644014" indent="-342900">
              <a:lnSpc>
                <a:spcPct val="100000"/>
              </a:lnSpc>
              <a:spcBef>
                <a:spcPts val="1739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Sometimes called requirements elicitation or  requirements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discovery.</a:t>
            </a:r>
            <a:endParaRPr sz="2400">
              <a:latin typeface="Arial"/>
              <a:cs typeface="Arial"/>
            </a:endParaRPr>
          </a:p>
          <a:p>
            <a:pPr marL="355600" marR="32321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Involves technical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working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customers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find  out about the application domain, the services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  system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provide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system’s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operational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constraints.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involve end-users,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managers,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engineers involved in  maintenance, domain experts, trade unions,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etc.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 are called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stakeholders.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5D1CA34-0EF1-4298-8C6F-44A8AFCAFE32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157" y="2573782"/>
            <a:ext cx="3568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15" dirty="0"/>
              <a:t> </a:t>
            </a:r>
            <a:r>
              <a:rPr spc="-5" dirty="0"/>
              <a:t>elicitation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D8F10F2-57D6-4993-9225-167C9539E09F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568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15" dirty="0"/>
              <a:t> </a:t>
            </a:r>
            <a:r>
              <a:rPr spc="-5" dirty="0"/>
              <a:t>elicitation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9816411-EB35-4F96-AA10-711DBB9DAA28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20050" cy="393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engineers work with a range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system  stakeholders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find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out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about the application domain,  the services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provide, the required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performance,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hardware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constraints,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other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systems,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Stages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include: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discovery,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classification and</a:t>
            </a:r>
            <a:r>
              <a:rPr sz="2000" spc="-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organization,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prioritization and</a:t>
            </a:r>
            <a:r>
              <a:rPr sz="2000" spc="-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negotiation,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0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19" y="685800"/>
            <a:ext cx="3211829" cy="738664"/>
          </a:xfrm>
        </p:spPr>
        <p:txBody>
          <a:bodyPr/>
          <a:lstStyle/>
          <a:p>
            <a:r>
              <a:rPr lang="en-US" dirty="0" smtClean="0"/>
              <a:t>Requirement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319" y="1628901"/>
            <a:ext cx="8087360" cy="5047536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IEEE Standard Glossary of Software Engineering Terminology defines a requirement as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[</a:t>
            </a:r>
            <a:r>
              <a:rPr lang="en-US" sz="2400" dirty="0"/>
              <a:t>1</a:t>
            </a:r>
            <a:r>
              <a:rPr lang="en-US" sz="2400" dirty="0" smtClean="0"/>
              <a:t>] A  condition or capability needed by a user to solve a problem or achieve an objective.</a:t>
            </a:r>
          </a:p>
          <a:p>
            <a:endParaRPr lang="en-US" sz="2400" dirty="0" smtClean="0"/>
          </a:p>
          <a:p>
            <a:r>
              <a:rPr lang="en-US" sz="2400" dirty="0" smtClean="0"/>
              <a:t>[2]  A </a:t>
            </a:r>
            <a:r>
              <a:rPr lang="en-US" sz="2400" dirty="0"/>
              <a:t>condition or capability that must be met or possessed by a system or system component to satisfy a contract, standard, specification, or other formally imposed document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[3] A </a:t>
            </a:r>
            <a:r>
              <a:rPr lang="en-US" sz="2400" dirty="0"/>
              <a:t>documented representation of a condition or capability as in 1 or 2.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4 </a:t>
            </a:r>
            <a:r>
              <a:rPr lang="en-US" spc="-5" smtClean="0"/>
              <a:t>Requirements</a:t>
            </a:r>
            <a:r>
              <a:rPr lang="en-US" spc="-70" smtClean="0"/>
              <a:t> </a:t>
            </a:r>
            <a:r>
              <a:rPr lang="en-US" spc="-5" smtClean="0"/>
              <a:t>Engineering</a:t>
            </a: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CD673B6-F044-46D0-BD14-6FBB2AC2992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25" y="616077"/>
            <a:ext cx="531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Problems </a:t>
            </a:r>
            <a:r>
              <a:rPr dirty="0"/>
              <a:t>of </a:t>
            </a:r>
            <a:r>
              <a:rPr spc="-5" dirty="0"/>
              <a:t>requirements</a:t>
            </a:r>
            <a:r>
              <a:rPr spc="35" dirty="0"/>
              <a:t> </a:t>
            </a:r>
            <a:r>
              <a:rPr spc="-5" dirty="0"/>
              <a:t>elicitation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6FD3B1-DE25-4143-B758-54E89A5014FF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472767"/>
            <a:ext cx="7741920" cy="407987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Stakeholders don’t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know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really</a:t>
            </a:r>
            <a:r>
              <a:rPr sz="2400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want.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Stakeholders express 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their own</a:t>
            </a:r>
            <a:r>
              <a:rPr sz="2400" spc="11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terms.</a:t>
            </a:r>
            <a:endParaRPr sz="2400">
              <a:latin typeface="Arial"/>
              <a:cs typeface="Arial"/>
            </a:endParaRPr>
          </a:p>
          <a:p>
            <a:pPr marL="355600" marR="157416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stakeholders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conflicting  requirements.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Organisational and political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factors 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influence</a:t>
            </a:r>
            <a:r>
              <a:rPr sz="2400" spc="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marR="3873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change during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analysis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process.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New stakeholders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emerge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business  environment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70158"/>
            <a:ext cx="1834435" cy="3479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89" y="2370156"/>
            <a:ext cx="1791271" cy="3389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65" y="2442283"/>
            <a:ext cx="1754350" cy="3335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154" y="2370156"/>
            <a:ext cx="1787242" cy="33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6085" y="2645790"/>
            <a:ext cx="3211829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19" y="1628901"/>
            <a:ext cx="8087360" cy="2462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4" y="2125266"/>
            <a:ext cx="1787246" cy="3360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84" y="2125266"/>
            <a:ext cx="1776974" cy="3360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02" y="2262574"/>
            <a:ext cx="1714226" cy="3223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672" y="2154409"/>
            <a:ext cx="1757041" cy="33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6085" y="2645790"/>
            <a:ext cx="3211829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19" y="1628901"/>
            <a:ext cx="8087360" cy="24622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2478882" cy="47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8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5995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requirements </a:t>
            </a:r>
            <a:r>
              <a:rPr dirty="0"/>
              <a:t>elicitation </a:t>
            </a:r>
            <a:r>
              <a:rPr spc="-5" dirty="0"/>
              <a:t>and </a:t>
            </a:r>
            <a:r>
              <a:rPr spc="-10" dirty="0"/>
              <a:t>analysis 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5200811" y="3417165"/>
            <a:ext cx="2284095" cy="887730"/>
          </a:xfrm>
          <a:custGeom>
            <a:avLst/>
            <a:gdLst/>
            <a:ahLst/>
            <a:cxnLst/>
            <a:rect l="l" t="t" r="r" b="b"/>
            <a:pathLst>
              <a:path w="2284095" h="887729">
                <a:moveTo>
                  <a:pt x="0" y="887232"/>
                </a:moveTo>
                <a:lnTo>
                  <a:pt x="2283607" y="887232"/>
                </a:lnTo>
                <a:lnTo>
                  <a:pt x="2283607" y="0"/>
                </a:lnTo>
                <a:lnTo>
                  <a:pt x="0" y="0"/>
                </a:lnTo>
                <a:lnTo>
                  <a:pt x="0" y="887232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0811" y="3417165"/>
            <a:ext cx="2284095" cy="887730"/>
          </a:xfrm>
          <a:custGeom>
            <a:avLst/>
            <a:gdLst/>
            <a:ahLst/>
            <a:cxnLst/>
            <a:rect l="l" t="t" r="r" b="b"/>
            <a:pathLst>
              <a:path w="2284095" h="887729">
                <a:moveTo>
                  <a:pt x="0" y="887232"/>
                </a:moveTo>
                <a:lnTo>
                  <a:pt x="2283607" y="887232"/>
                </a:lnTo>
                <a:lnTo>
                  <a:pt x="2283607" y="0"/>
                </a:lnTo>
                <a:lnTo>
                  <a:pt x="0" y="0"/>
                </a:lnTo>
                <a:lnTo>
                  <a:pt x="0" y="887232"/>
                </a:lnTo>
                <a:close/>
              </a:path>
            </a:pathLst>
          </a:custGeom>
          <a:ln w="22414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8842" y="1997512"/>
            <a:ext cx="2224405" cy="810895"/>
          </a:xfrm>
          <a:custGeom>
            <a:avLst/>
            <a:gdLst/>
            <a:ahLst/>
            <a:cxnLst/>
            <a:rect l="l" t="t" r="r" b="b"/>
            <a:pathLst>
              <a:path w="2224404" h="810894">
                <a:moveTo>
                  <a:pt x="0" y="810603"/>
                </a:moveTo>
                <a:lnTo>
                  <a:pt x="2223891" y="810603"/>
                </a:lnTo>
                <a:lnTo>
                  <a:pt x="2223891" y="0"/>
                </a:lnTo>
                <a:lnTo>
                  <a:pt x="0" y="0"/>
                </a:lnTo>
                <a:lnTo>
                  <a:pt x="0" y="810603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8842" y="1997512"/>
            <a:ext cx="2224405" cy="810895"/>
          </a:xfrm>
          <a:custGeom>
            <a:avLst/>
            <a:gdLst/>
            <a:ahLst/>
            <a:cxnLst/>
            <a:rect l="l" t="t" r="r" b="b"/>
            <a:pathLst>
              <a:path w="2224404" h="810894">
                <a:moveTo>
                  <a:pt x="0" y="810603"/>
                </a:moveTo>
                <a:lnTo>
                  <a:pt x="2223891" y="810603"/>
                </a:lnTo>
                <a:lnTo>
                  <a:pt x="2223891" y="0"/>
                </a:lnTo>
                <a:lnTo>
                  <a:pt x="0" y="0"/>
                </a:lnTo>
                <a:lnTo>
                  <a:pt x="0" y="810603"/>
                </a:lnTo>
                <a:close/>
              </a:path>
            </a:pathLst>
          </a:custGeom>
          <a:ln w="22414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0363" y="2075934"/>
            <a:ext cx="3458210" cy="3459479"/>
          </a:xfrm>
          <a:custGeom>
            <a:avLst/>
            <a:gdLst/>
            <a:ahLst/>
            <a:cxnLst/>
            <a:rect l="l" t="t" r="r" b="b"/>
            <a:pathLst>
              <a:path w="3458210" h="3459479">
                <a:moveTo>
                  <a:pt x="0" y="1729752"/>
                </a:moveTo>
                <a:lnTo>
                  <a:pt x="664" y="1681376"/>
                </a:lnTo>
                <a:lnTo>
                  <a:pt x="2648" y="1633326"/>
                </a:lnTo>
                <a:lnTo>
                  <a:pt x="5932" y="1585619"/>
                </a:lnTo>
                <a:lnTo>
                  <a:pt x="10499" y="1538274"/>
                </a:lnTo>
                <a:lnTo>
                  <a:pt x="16333" y="1491307"/>
                </a:lnTo>
                <a:lnTo>
                  <a:pt x="23415" y="1444737"/>
                </a:lnTo>
                <a:lnTo>
                  <a:pt x="31729" y="1398580"/>
                </a:lnTo>
                <a:lnTo>
                  <a:pt x="41257" y="1352853"/>
                </a:lnTo>
                <a:lnTo>
                  <a:pt x="51981" y="1307575"/>
                </a:lnTo>
                <a:lnTo>
                  <a:pt x="63884" y="1262763"/>
                </a:lnTo>
                <a:lnTo>
                  <a:pt x="76948" y="1218434"/>
                </a:lnTo>
                <a:lnTo>
                  <a:pt x="91157" y="1174605"/>
                </a:lnTo>
                <a:lnTo>
                  <a:pt x="106493" y="1131294"/>
                </a:lnTo>
                <a:lnTo>
                  <a:pt x="122939" y="1088518"/>
                </a:lnTo>
                <a:lnTo>
                  <a:pt x="140476" y="1046295"/>
                </a:lnTo>
                <a:lnTo>
                  <a:pt x="159088" y="1004643"/>
                </a:lnTo>
                <a:lnTo>
                  <a:pt x="178758" y="963578"/>
                </a:lnTo>
                <a:lnTo>
                  <a:pt x="199467" y="923117"/>
                </a:lnTo>
                <a:lnTo>
                  <a:pt x="221199" y="883279"/>
                </a:lnTo>
                <a:lnTo>
                  <a:pt x="243936" y="844081"/>
                </a:lnTo>
                <a:lnTo>
                  <a:pt x="267661" y="805541"/>
                </a:lnTo>
                <a:lnTo>
                  <a:pt x="292355" y="767674"/>
                </a:lnTo>
                <a:lnTo>
                  <a:pt x="318003" y="730500"/>
                </a:lnTo>
                <a:lnTo>
                  <a:pt x="344587" y="694035"/>
                </a:lnTo>
                <a:lnTo>
                  <a:pt x="372088" y="658297"/>
                </a:lnTo>
                <a:lnTo>
                  <a:pt x="400490" y="623304"/>
                </a:lnTo>
                <a:lnTo>
                  <a:pt x="429775" y="589072"/>
                </a:lnTo>
                <a:lnTo>
                  <a:pt x="459926" y="555619"/>
                </a:lnTo>
                <a:lnTo>
                  <a:pt x="490926" y="522962"/>
                </a:lnTo>
                <a:lnTo>
                  <a:pt x="522757" y="491120"/>
                </a:lnTo>
                <a:lnTo>
                  <a:pt x="555401" y="460108"/>
                </a:lnTo>
                <a:lnTo>
                  <a:pt x="588842" y="429946"/>
                </a:lnTo>
                <a:lnTo>
                  <a:pt x="623062" y="400649"/>
                </a:lnTo>
                <a:lnTo>
                  <a:pt x="658043" y="372237"/>
                </a:lnTo>
                <a:lnTo>
                  <a:pt x="693768" y="344725"/>
                </a:lnTo>
                <a:lnTo>
                  <a:pt x="730220" y="318131"/>
                </a:lnTo>
                <a:lnTo>
                  <a:pt x="767381" y="292474"/>
                </a:lnTo>
                <a:lnTo>
                  <a:pt x="805234" y="267769"/>
                </a:lnTo>
                <a:lnTo>
                  <a:pt x="843762" y="244035"/>
                </a:lnTo>
                <a:lnTo>
                  <a:pt x="882946" y="221289"/>
                </a:lnTo>
                <a:lnTo>
                  <a:pt x="922771" y="199549"/>
                </a:lnTo>
                <a:lnTo>
                  <a:pt x="963217" y="178831"/>
                </a:lnTo>
                <a:lnTo>
                  <a:pt x="1004269" y="159154"/>
                </a:lnTo>
                <a:lnTo>
                  <a:pt x="1045908" y="140534"/>
                </a:lnTo>
                <a:lnTo>
                  <a:pt x="1088117" y="122990"/>
                </a:lnTo>
                <a:lnTo>
                  <a:pt x="1130878" y="106538"/>
                </a:lnTo>
                <a:lnTo>
                  <a:pt x="1174175" y="91195"/>
                </a:lnTo>
                <a:lnTo>
                  <a:pt x="1217990" y="76981"/>
                </a:lnTo>
                <a:lnTo>
                  <a:pt x="1262306" y="63910"/>
                </a:lnTo>
                <a:lnTo>
                  <a:pt x="1307104" y="52002"/>
                </a:lnTo>
                <a:lnTo>
                  <a:pt x="1352369" y="41274"/>
                </a:lnTo>
                <a:lnTo>
                  <a:pt x="1398081" y="31742"/>
                </a:lnTo>
                <a:lnTo>
                  <a:pt x="1444224" y="23425"/>
                </a:lnTo>
                <a:lnTo>
                  <a:pt x="1490781" y="16340"/>
                </a:lnTo>
                <a:lnTo>
                  <a:pt x="1537734" y="10504"/>
                </a:lnTo>
                <a:lnTo>
                  <a:pt x="1585066" y="5934"/>
                </a:lnTo>
                <a:lnTo>
                  <a:pt x="1632759" y="2649"/>
                </a:lnTo>
                <a:lnTo>
                  <a:pt x="1680796" y="665"/>
                </a:lnTo>
                <a:lnTo>
                  <a:pt x="1729159" y="0"/>
                </a:lnTo>
                <a:lnTo>
                  <a:pt x="1777601" y="665"/>
                </a:lnTo>
                <a:lnTo>
                  <a:pt x="1825712" y="2649"/>
                </a:lnTo>
                <a:lnTo>
                  <a:pt x="1873473" y="5934"/>
                </a:lnTo>
                <a:lnTo>
                  <a:pt x="1920867" y="10504"/>
                </a:lnTo>
                <a:lnTo>
                  <a:pt x="1967878" y="16340"/>
                </a:lnTo>
                <a:lnTo>
                  <a:pt x="2014487" y="23425"/>
                </a:lnTo>
                <a:lnTo>
                  <a:pt x="2060678" y="31742"/>
                </a:lnTo>
                <a:lnTo>
                  <a:pt x="2106433" y="41274"/>
                </a:lnTo>
                <a:lnTo>
                  <a:pt x="2151736" y="52002"/>
                </a:lnTo>
                <a:lnTo>
                  <a:pt x="2196568" y="63910"/>
                </a:lnTo>
                <a:lnTo>
                  <a:pt x="2240913" y="76981"/>
                </a:lnTo>
                <a:lnTo>
                  <a:pt x="2284753" y="91195"/>
                </a:lnTo>
                <a:lnTo>
                  <a:pt x="2328071" y="106538"/>
                </a:lnTo>
                <a:lnTo>
                  <a:pt x="2370850" y="122990"/>
                </a:lnTo>
                <a:lnTo>
                  <a:pt x="2413072" y="140534"/>
                </a:lnTo>
                <a:lnTo>
                  <a:pt x="2454721" y="159154"/>
                </a:lnTo>
                <a:lnTo>
                  <a:pt x="2495779" y="178831"/>
                </a:lnTo>
                <a:lnTo>
                  <a:pt x="2536229" y="199549"/>
                </a:lnTo>
                <a:lnTo>
                  <a:pt x="2576053" y="221289"/>
                </a:lnTo>
                <a:lnTo>
                  <a:pt x="2615235" y="244035"/>
                </a:lnTo>
                <a:lnTo>
                  <a:pt x="2653757" y="267769"/>
                </a:lnTo>
                <a:lnTo>
                  <a:pt x="2691602" y="292474"/>
                </a:lnTo>
                <a:lnTo>
                  <a:pt x="2728752" y="318131"/>
                </a:lnTo>
                <a:lnTo>
                  <a:pt x="2765190" y="344725"/>
                </a:lnTo>
                <a:lnTo>
                  <a:pt x="2800900" y="372237"/>
                </a:lnTo>
                <a:lnTo>
                  <a:pt x="2835864" y="400650"/>
                </a:lnTo>
                <a:lnTo>
                  <a:pt x="2870064" y="429946"/>
                </a:lnTo>
                <a:lnTo>
                  <a:pt x="2903483" y="460108"/>
                </a:lnTo>
                <a:lnTo>
                  <a:pt x="2936105" y="491120"/>
                </a:lnTo>
                <a:lnTo>
                  <a:pt x="2967911" y="522962"/>
                </a:lnTo>
                <a:lnTo>
                  <a:pt x="2998885" y="555619"/>
                </a:lnTo>
                <a:lnTo>
                  <a:pt x="3029010" y="589072"/>
                </a:lnTo>
                <a:lnTo>
                  <a:pt x="3058267" y="623304"/>
                </a:lnTo>
                <a:lnTo>
                  <a:pt x="3086640" y="658297"/>
                </a:lnTo>
                <a:lnTo>
                  <a:pt x="3114112" y="694035"/>
                </a:lnTo>
                <a:lnTo>
                  <a:pt x="3140666" y="730500"/>
                </a:lnTo>
                <a:lnTo>
                  <a:pt x="3166283" y="767674"/>
                </a:lnTo>
                <a:lnTo>
                  <a:pt x="3190947" y="805541"/>
                </a:lnTo>
                <a:lnTo>
                  <a:pt x="3214641" y="844081"/>
                </a:lnTo>
                <a:lnTo>
                  <a:pt x="3237347" y="883280"/>
                </a:lnTo>
                <a:lnTo>
                  <a:pt x="3259048" y="923117"/>
                </a:lnTo>
                <a:lnTo>
                  <a:pt x="3279727" y="963578"/>
                </a:lnTo>
                <a:lnTo>
                  <a:pt x="3299367" y="1004643"/>
                </a:lnTo>
                <a:lnTo>
                  <a:pt x="3317950" y="1046295"/>
                </a:lnTo>
                <a:lnTo>
                  <a:pt x="3335459" y="1088518"/>
                </a:lnTo>
                <a:lnTo>
                  <a:pt x="3351877" y="1131294"/>
                </a:lnTo>
                <a:lnTo>
                  <a:pt x="3367187" y="1174605"/>
                </a:lnTo>
                <a:lnTo>
                  <a:pt x="3381371" y="1218434"/>
                </a:lnTo>
                <a:lnTo>
                  <a:pt x="3394412" y="1262763"/>
                </a:lnTo>
                <a:lnTo>
                  <a:pt x="3406293" y="1307575"/>
                </a:lnTo>
                <a:lnTo>
                  <a:pt x="3416996" y="1352853"/>
                </a:lnTo>
                <a:lnTo>
                  <a:pt x="3426505" y="1398580"/>
                </a:lnTo>
                <a:lnTo>
                  <a:pt x="3434802" y="1444737"/>
                </a:lnTo>
                <a:lnTo>
                  <a:pt x="3441870" y="1491307"/>
                </a:lnTo>
                <a:lnTo>
                  <a:pt x="3447692" y="1538274"/>
                </a:lnTo>
                <a:lnTo>
                  <a:pt x="3452250" y="1585619"/>
                </a:lnTo>
                <a:lnTo>
                  <a:pt x="3455527" y="1633326"/>
                </a:lnTo>
                <a:lnTo>
                  <a:pt x="3457505" y="1681376"/>
                </a:lnTo>
                <a:lnTo>
                  <a:pt x="3458169" y="1729752"/>
                </a:lnTo>
                <a:lnTo>
                  <a:pt x="3457505" y="1778219"/>
                </a:lnTo>
                <a:lnTo>
                  <a:pt x="3455527" y="1826354"/>
                </a:lnTo>
                <a:lnTo>
                  <a:pt x="3452250" y="1874138"/>
                </a:lnTo>
                <a:lnTo>
                  <a:pt x="3447692" y="1921555"/>
                </a:lnTo>
                <a:lnTo>
                  <a:pt x="3441870" y="1968588"/>
                </a:lnTo>
                <a:lnTo>
                  <a:pt x="3434802" y="2015219"/>
                </a:lnTo>
                <a:lnTo>
                  <a:pt x="3426505" y="2061431"/>
                </a:lnTo>
                <a:lnTo>
                  <a:pt x="3416997" y="2107206"/>
                </a:lnTo>
                <a:lnTo>
                  <a:pt x="3406293" y="2152529"/>
                </a:lnTo>
                <a:lnTo>
                  <a:pt x="3394412" y="2197380"/>
                </a:lnTo>
                <a:lnTo>
                  <a:pt x="3381371" y="2241744"/>
                </a:lnTo>
                <a:lnTo>
                  <a:pt x="3367187" y="2285603"/>
                </a:lnTo>
                <a:lnTo>
                  <a:pt x="3351877" y="2328939"/>
                </a:lnTo>
                <a:lnTo>
                  <a:pt x="3335459" y="2371735"/>
                </a:lnTo>
                <a:lnTo>
                  <a:pt x="3317950" y="2413975"/>
                </a:lnTo>
                <a:lnTo>
                  <a:pt x="3299367" y="2455640"/>
                </a:lnTo>
                <a:lnTo>
                  <a:pt x="3279727" y="2496714"/>
                </a:lnTo>
                <a:lnTo>
                  <a:pt x="3259048" y="2537180"/>
                </a:lnTo>
                <a:lnTo>
                  <a:pt x="3237347" y="2577019"/>
                </a:lnTo>
                <a:lnTo>
                  <a:pt x="3214641" y="2616215"/>
                </a:lnTo>
                <a:lnTo>
                  <a:pt x="3190947" y="2654751"/>
                </a:lnTo>
                <a:lnTo>
                  <a:pt x="3166283" y="2692610"/>
                </a:lnTo>
                <a:lnTo>
                  <a:pt x="3140666" y="2729773"/>
                </a:lnTo>
                <a:lnTo>
                  <a:pt x="3114112" y="2766225"/>
                </a:lnTo>
                <a:lnTo>
                  <a:pt x="3086640" y="2801947"/>
                </a:lnTo>
                <a:lnTo>
                  <a:pt x="3058267" y="2836922"/>
                </a:lnTo>
                <a:lnTo>
                  <a:pt x="3029010" y="2871134"/>
                </a:lnTo>
                <a:lnTo>
                  <a:pt x="2998885" y="2904564"/>
                </a:lnTo>
                <a:lnTo>
                  <a:pt x="2967911" y="2937196"/>
                </a:lnTo>
                <a:lnTo>
                  <a:pt x="2936105" y="2969013"/>
                </a:lnTo>
                <a:lnTo>
                  <a:pt x="2903483" y="2999997"/>
                </a:lnTo>
                <a:lnTo>
                  <a:pt x="2870064" y="3030131"/>
                </a:lnTo>
                <a:lnTo>
                  <a:pt x="2835864" y="3059397"/>
                </a:lnTo>
                <a:lnTo>
                  <a:pt x="2800900" y="3087779"/>
                </a:lnTo>
                <a:lnTo>
                  <a:pt x="2765191" y="3115259"/>
                </a:lnTo>
                <a:lnTo>
                  <a:pt x="2728752" y="3141820"/>
                </a:lnTo>
                <a:lnTo>
                  <a:pt x="2691602" y="3167445"/>
                </a:lnTo>
                <a:lnTo>
                  <a:pt x="2653757" y="3192116"/>
                </a:lnTo>
                <a:lnTo>
                  <a:pt x="2615235" y="3215816"/>
                </a:lnTo>
                <a:lnTo>
                  <a:pt x="2576054" y="3238529"/>
                </a:lnTo>
                <a:lnTo>
                  <a:pt x="2536229" y="3260236"/>
                </a:lnTo>
                <a:lnTo>
                  <a:pt x="2495779" y="3280921"/>
                </a:lnTo>
                <a:lnTo>
                  <a:pt x="2454721" y="3300565"/>
                </a:lnTo>
                <a:lnTo>
                  <a:pt x="2413072" y="3319153"/>
                </a:lnTo>
                <a:lnTo>
                  <a:pt x="2370850" y="3336667"/>
                </a:lnTo>
                <a:lnTo>
                  <a:pt x="2328071" y="3353089"/>
                </a:lnTo>
                <a:lnTo>
                  <a:pt x="2284753" y="3368403"/>
                </a:lnTo>
                <a:lnTo>
                  <a:pt x="2240913" y="3382590"/>
                </a:lnTo>
                <a:lnTo>
                  <a:pt x="2196568" y="3395634"/>
                </a:lnTo>
                <a:lnTo>
                  <a:pt x="2151736" y="3407518"/>
                </a:lnTo>
                <a:lnTo>
                  <a:pt x="2106434" y="3418224"/>
                </a:lnTo>
                <a:lnTo>
                  <a:pt x="2060678" y="3427735"/>
                </a:lnTo>
                <a:lnTo>
                  <a:pt x="2014487" y="3436034"/>
                </a:lnTo>
                <a:lnTo>
                  <a:pt x="1967878" y="3443104"/>
                </a:lnTo>
                <a:lnTo>
                  <a:pt x="1920868" y="3448926"/>
                </a:lnTo>
                <a:lnTo>
                  <a:pt x="1873473" y="3453485"/>
                </a:lnTo>
                <a:lnTo>
                  <a:pt x="1825712" y="3456763"/>
                </a:lnTo>
                <a:lnTo>
                  <a:pt x="1777602" y="3458742"/>
                </a:lnTo>
                <a:lnTo>
                  <a:pt x="1729159" y="3459406"/>
                </a:lnTo>
                <a:lnTo>
                  <a:pt x="1680796" y="3458742"/>
                </a:lnTo>
                <a:lnTo>
                  <a:pt x="1632759" y="3456763"/>
                </a:lnTo>
                <a:lnTo>
                  <a:pt x="1585066" y="3453485"/>
                </a:lnTo>
                <a:lnTo>
                  <a:pt x="1537734" y="3448926"/>
                </a:lnTo>
                <a:lnTo>
                  <a:pt x="1490781" y="3443104"/>
                </a:lnTo>
                <a:lnTo>
                  <a:pt x="1444224" y="3436034"/>
                </a:lnTo>
                <a:lnTo>
                  <a:pt x="1398081" y="3427735"/>
                </a:lnTo>
                <a:lnTo>
                  <a:pt x="1352369" y="3418224"/>
                </a:lnTo>
                <a:lnTo>
                  <a:pt x="1307104" y="3407518"/>
                </a:lnTo>
                <a:lnTo>
                  <a:pt x="1262306" y="3395634"/>
                </a:lnTo>
                <a:lnTo>
                  <a:pt x="1217991" y="3382590"/>
                </a:lnTo>
                <a:lnTo>
                  <a:pt x="1174176" y="3368403"/>
                </a:lnTo>
                <a:lnTo>
                  <a:pt x="1130879" y="3353089"/>
                </a:lnTo>
                <a:lnTo>
                  <a:pt x="1088117" y="3336667"/>
                </a:lnTo>
                <a:lnTo>
                  <a:pt x="1045908" y="3319153"/>
                </a:lnTo>
                <a:lnTo>
                  <a:pt x="1004269" y="3300565"/>
                </a:lnTo>
                <a:lnTo>
                  <a:pt x="963217" y="3280920"/>
                </a:lnTo>
                <a:lnTo>
                  <a:pt x="922771" y="3260236"/>
                </a:lnTo>
                <a:lnTo>
                  <a:pt x="882946" y="3238529"/>
                </a:lnTo>
                <a:lnTo>
                  <a:pt x="843762" y="3215816"/>
                </a:lnTo>
                <a:lnTo>
                  <a:pt x="805234" y="3192116"/>
                </a:lnTo>
                <a:lnTo>
                  <a:pt x="767381" y="3167445"/>
                </a:lnTo>
                <a:lnTo>
                  <a:pt x="730220" y="3141820"/>
                </a:lnTo>
                <a:lnTo>
                  <a:pt x="693768" y="3115259"/>
                </a:lnTo>
                <a:lnTo>
                  <a:pt x="658043" y="3087779"/>
                </a:lnTo>
                <a:lnTo>
                  <a:pt x="623062" y="3059397"/>
                </a:lnTo>
                <a:lnTo>
                  <a:pt x="588842" y="3030130"/>
                </a:lnTo>
                <a:lnTo>
                  <a:pt x="555401" y="2999997"/>
                </a:lnTo>
                <a:lnTo>
                  <a:pt x="522757" y="2969013"/>
                </a:lnTo>
                <a:lnTo>
                  <a:pt x="490926" y="2937196"/>
                </a:lnTo>
                <a:lnTo>
                  <a:pt x="459926" y="2904564"/>
                </a:lnTo>
                <a:lnTo>
                  <a:pt x="429775" y="2871134"/>
                </a:lnTo>
                <a:lnTo>
                  <a:pt x="400490" y="2836922"/>
                </a:lnTo>
                <a:lnTo>
                  <a:pt x="372088" y="2801947"/>
                </a:lnTo>
                <a:lnTo>
                  <a:pt x="344587" y="2766225"/>
                </a:lnTo>
                <a:lnTo>
                  <a:pt x="318003" y="2729773"/>
                </a:lnTo>
                <a:lnTo>
                  <a:pt x="292356" y="2692610"/>
                </a:lnTo>
                <a:lnTo>
                  <a:pt x="267661" y="2654751"/>
                </a:lnTo>
                <a:lnTo>
                  <a:pt x="243936" y="2616215"/>
                </a:lnTo>
                <a:lnTo>
                  <a:pt x="221199" y="2577019"/>
                </a:lnTo>
                <a:lnTo>
                  <a:pt x="199467" y="2537179"/>
                </a:lnTo>
                <a:lnTo>
                  <a:pt x="178758" y="2496714"/>
                </a:lnTo>
                <a:lnTo>
                  <a:pt x="159088" y="2455640"/>
                </a:lnTo>
                <a:lnTo>
                  <a:pt x="140476" y="2413975"/>
                </a:lnTo>
                <a:lnTo>
                  <a:pt x="122939" y="2371735"/>
                </a:lnTo>
                <a:lnTo>
                  <a:pt x="106493" y="2328939"/>
                </a:lnTo>
                <a:lnTo>
                  <a:pt x="91157" y="2285603"/>
                </a:lnTo>
                <a:lnTo>
                  <a:pt x="76948" y="2241744"/>
                </a:lnTo>
                <a:lnTo>
                  <a:pt x="63884" y="2197380"/>
                </a:lnTo>
                <a:lnTo>
                  <a:pt x="51981" y="2152529"/>
                </a:lnTo>
                <a:lnTo>
                  <a:pt x="41257" y="2107206"/>
                </a:lnTo>
                <a:lnTo>
                  <a:pt x="31729" y="2061431"/>
                </a:lnTo>
                <a:lnTo>
                  <a:pt x="23415" y="2015219"/>
                </a:lnTo>
                <a:lnTo>
                  <a:pt x="16333" y="1968588"/>
                </a:lnTo>
                <a:lnTo>
                  <a:pt x="10499" y="1921555"/>
                </a:lnTo>
                <a:lnTo>
                  <a:pt x="5932" y="1874138"/>
                </a:lnTo>
                <a:lnTo>
                  <a:pt x="2648" y="1826354"/>
                </a:lnTo>
                <a:lnTo>
                  <a:pt x="664" y="1778219"/>
                </a:lnTo>
                <a:lnTo>
                  <a:pt x="0" y="1729752"/>
                </a:lnTo>
                <a:close/>
              </a:path>
            </a:pathLst>
          </a:custGeom>
          <a:ln w="11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3821" y="4965652"/>
            <a:ext cx="2007870" cy="842644"/>
          </a:xfrm>
          <a:custGeom>
            <a:avLst/>
            <a:gdLst/>
            <a:ahLst/>
            <a:cxnLst/>
            <a:rect l="l" t="t" r="r" b="b"/>
            <a:pathLst>
              <a:path w="2007870" h="842645">
                <a:moveTo>
                  <a:pt x="0" y="842408"/>
                </a:moveTo>
                <a:lnTo>
                  <a:pt x="2007428" y="842408"/>
                </a:lnTo>
                <a:lnTo>
                  <a:pt x="2007428" y="0"/>
                </a:lnTo>
                <a:lnTo>
                  <a:pt x="0" y="0"/>
                </a:lnTo>
                <a:lnTo>
                  <a:pt x="0" y="84240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3821" y="4965652"/>
            <a:ext cx="2007870" cy="842644"/>
          </a:xfrm>
          <a:custGeom>
            <a:avLst/>
            <a:gdLst/>
            <a:ahLst/>
            <a:cxnLst/>
            <a:rect l="l" t="t" r="r" b="b"/>
            <a:pathLst>
              <a:path w="2007870" h="842645">
                <a:moveTo>
                  <a:pt x="0" y="842408"/>
                </a:moveTo>
                <a:lnTo>
                  <a:pt x="2007428" y="842408"/>
                </a:lnTo>
                <a:lnTo>
                  <a:pt x="2007428" y="0"/>
                </a:lnTo>
                <a:lnTo>
                  <a:pt x="0" y="0"/>
                </a:lnTo>
                <a:lnTo>
                  <a:pt x="0" y="842408"/>
                </a:lnTo>
                <a:close/>
              </a:path>
            </a:pathLst>
          </a:custGeom>
          <a:ln w="24281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9145" y="4892782"/>
            <a:ext cx="2005964" cy="842644"/>
          </a:xfrm>
          <a:custGeom>
            <a:avLst/>
            <a:gdLst/>
            <a:ahLst/>
            <a:cxnLst/>
            <a:rect l="l" t="t" r="r" b="b"/>
            <a:pathLst>
              <a:path w="2005964" h="842645">
                <a:moveTo>
                  <a:pt x="0" y="842430"/>
                </a:moveTo>
                <a:lnTo>
                  <a:pt x="2005437" y="842430"/>
                </a:lnTo>
                <a:lnTo>
                  <a:pt x="2005437" y="0"/>
                </a:lnTo>
                <a:lnTo>
                  <a:pt x="0" y="0"/>
                </a:lnTo>
                <a:lnTo>
                  <a:pt x="0" y="84243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9145" y="4892782"/>
            <a:ext cx="2005964" cy="842644"/>
          </a:xfrm>
          <a:custGeom>
            <a:avLst/>
            <a:gdLst/>
            <a:ahLst/>
            <a:cxnLst/>
            <a:rect l="l" t="t" r="r" b="b"/>
            <a:pathLst>
              <a:path w="2005964" h="842645">
                <a:moveTo>
                  <a:pt x="0" y="842430"/>
                </a:moveTo>
                <a:lnTo>
                  <a:pt x="2005437" y="842430"/>
                </a:lnTo>
                <a:lnTo>
                  <a:pt x="2005437" y="0"/>
                </a:lnTo>
                <a:lnTo>
                  <a:pt x="0" y="0"/>
                </a:lnTo>
                <a:lnTo>
                  <a:pt x="0" y="842430"/>
                </a:lnTo>
                <a:close/>
              </a:path>
            </a:pathLst>
          </a:custGeom>
          <a:ln w="24281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9766" y="1926560"/>
            <a:ext cx="2222500" cy="812800"/>
          </a:xfrm>
          <a:custGeom>
            <a:avLst/>
            <a:gdLst/>
            <a:ahLst/>
            <a:cxnLst/>
            <a:rect l="l" t="t" r="r" b="b"/>
            <a:pathLst>
              <a:path w="2222500" h="812800">
                <a:moveTo>
                  <a:pt x="0" y="812595"/>
                </a:moveTo>
                <a:lnTo>
                  <a:pt x="2222024" y="812595"/>
                </a:lnTo>
                <a:lnTo>
                  <a:pt x="2222024" y="0"/>
                </a:lnTo>
                <a:lnTo>
                  <a:pt x="0" y="0"/>
                </a:lnTo>
                <a:lnTo>
                  <a:pt x="0" y="8125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9766" y="1926560"/>
            <a:ext cx="2222500" cy="812800"/>
          </a:xfrm>
          <a:custGeom>
            <a:avLst/>
            <a:gdLst/>
            <a:ahLst/>
            <a:cxnLst/>
            <a:rect l="l" t="t" r="r" b="b"/>
            <a:pathLst>
              <a:path w="2222500" h="812800">
                <a:moveTo>
                  <a:pt x="0" y="812595"/>
                </a:moveTo>
                <a:lnTo>
                  <a:pt x="2222024" y="812595"/>
                </a:lnTo>
                <a:lnTo>
                  <a:pt x="2222024" y="0"/>
                </a:lnTo>
                <a:lnTo>
                  <a:pt x="0" y="0"/>
                </a:lnTo>
                <a:lnTo>
                  <a:pt x="0" y="812595"/>
                </a:lnTo>
                <a:close/>
              </a:path>
            </a:pathLst>
          </a:custGeom>
          <a:ln w="22414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6828" y="2072199"/>
            <a:ext cx="43180" cy="136525"/>
          </a:xfrm>
          <a:custGeom>
            <a:avLst/>
            <a:gdLst/>
            <a:ahLst/>
            <a:cxnLst/>
            <a:rect l="l" t="t" r="r" b="b"/>
            <a:pathLst>
              <a:path w="43179" h="136525">
                <a:moveTo>
                  <a:pt x="42207" y="18671"/>
                </a:moveTo>
                <a:lnTo>
                  <a:pt x="20536" y="18671"/>
                </a:lnTo>
                <a:lnTo>
                  <a:pt x="20506" y="82731"/>
                </a:lnTo>
                <a:lnTo>
                  <a:pt x="20302" y="99271"/>
                </a:lnTo>
                <a:lnTo>
                  <a:pt x="19748" y="114784"/>
                </a:lnTo>
                <a:lnTo>
                  <a:pt x="18669" y="134685"/>
                </a:lnTo>
                <a:lnTo>
                  <a:pt x="20536" y="136428"/>
                </a:lnTo>
                <a:lnTo>
                  <a:pt x="41072" y="136428"/>
                </a:lnTo>
                <a:lnTo>
                  <a:pt x="42938" y="134685"/>
                </a:lnTo>
                <a:lnTo>
                  <a:pt x="41859" y="123766"/>
                </a:lnTo>
                <a:lnTo>
                  <a:pt x="41305" y="111937"/>
                </a:lnTo>
                <a:lnTo>
                  <a:pt x="41132" y="99271"/>
                </a:lnTo>
                <a:lnTo>
                  <a:pt x="41072" y="76678"/>
                </a:lnTo>
                <a:lnTo>
                  <a:pt x="41363" y="44217"/>
                </a:lnTo>
                <a:lnTo>
                  <a:pt x="42005" y="22935"/>
                </a:lnTo>
                <a:lnTo>
                  <a:pt x="42207" y="18671"/>
                </a:lnTo>
                <a:close/>
              </a:path>
              <a:path w="43179" h="136525">
                <a:moveTo>
                  <a:pt x="42938" y="0"/>
                </a:moveTo>
                <a:lnTo>
                  <a:pt x="41072" y="0"/>
                </a:lnTo>
                <a:lnTo>
                  <a:pt x="30220" y="1454"/>
                </a:lnTo>
                <a:lnTo>
                  <a:pt x="12718" y="4271"/>
                </a:lnTo>
                <a:lnTo>
                  <a:pt x="1866" y="5726"/>
                </a:lnTo>
                <a:lnTo>
                  <a:pt x="0" y="7468"/>
                </a:lnTo>
                <a:lnTo>
                  <a:pt x="0" y="22406"/>
                </a:lnTo>
                <a:lnTo>
                  <a:pt x="9334" y="20663"/>
                </a:lnTo>
                <a:lnTo>
                  <a:pt x="11201" y="20663"/>
                </a:lnTo>
                <a:lnTo>
                  <a:pt x="20536" y="18671"/>
                </a:lnTo>
                <a:lnTo>
                  <a:pt x="42207" y="18671"/>
                </a:lnTo>
                <a:lnTo>
                  <a:pt x="42647" y="9355"/>
                </a:lnTo>
                <a:lnTo>
                  <a:pt x="42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3908" y="218423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2427" y="0"/>
                </a:moveTo>
                <a:lnTo>
                  <a:pt x="1866" y="0"/>
                </a:lnTo>
                <a:lnTo>
                  <a:pt x="0" y="1991"/>
                </a:lnTo>
                <a:lnTo>
                  <a:pt x="0" y="22655"/>
                </a:lnTo>
                <a:lnTo>
                  <a:pt x="1866" y="24397"/>
                </a:lnTo>
                <a:lnTo>
                  <a:pt x="22427" y="24397"/>
                </a:lnTo>
                <a:lnTo>
                  <a:pt x="24294" y="22655"/>
                </a:lnTo>
                <a:lnTo>
                  <a:pt x="24294" y="1991"/>
                </a:lnTo>
                <a:lnTo>
                  <a:pt x="22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2214" y="2055519"/>
            <a:ext cx="1215534" cy="450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9869" y="3346187"/>
            <a:ext cx="2242820" cy="846455"/>
          </a:xfrm>
          <a:custGeom>
            <a:avLst/>
            <a:gdLst/>
            <a:ahLst/>
            <a:cxnLst/>
            <a:rect l="l" t="t" r="r" b="b"/>
            <a:pathLst>
              <a:path w="2242820" h="846454">
                <a:moveTo>
                  <a:pt x="0" y="846154"/>
                </a:moveTo>
                <a:lnTo>
                  <a:pt x="2242535" y="846154"/>
                </a:lnTo>
                <a:lnTo>
                  <a:pt x="2242535" y="0"/>
                </a:lnTo>
                <a:lnTo>
                  <a:pt x="0" y="0"/>
                </a:lnTo>
                <a:lnTo>
                  <a:pt x="0" y="84615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9869" y="3346187"/>
            <a:ext cx="2242820" cy="846455"/>
          </a:xfrm>
          <a:custGeom>
            <a:avLst/>
            <a:gdLst/>
            <a:ahLst/>
            <a:cxnLst/>
            <a:rect l="l" t="t" r="r" b="b"/>
            <a:pathLst>
              <a:path w="2242820" h="846454">
                <a:moveTo>
                  <a:pt x="0" y="846154"/>
                </a:moveTo>
                <a:lnTo>
                  <a:pt x="2242535" y="846154"/>
                </a:lnTo>
                <a:lnTo>
                  <a:pt x="2242535" y="0"/>
                </a:lnTo>
                <a:lnTo>
                  <a:pt x="0" y="0"/>
                </a:lnTo>
                <a:lnTo>
                  <a:pt x="0" y="846154"/>
                </a:lnTo>
                <a:close/>
              </a:path>
            </a:pathLst>
          </a:custGeom>
          <a:ln w="22414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38013" y="3417165"/>
            <a:ext cx="2258060" cy="672465"/>
          </a:xfrm>
          <a:custGeom>
            <a:avLst/>
            <a:gdLst/>
            <a:ahLst/>
            <a:cxnLst/>
            <a:rect l="l" t="t" r="r" b="b"/>
            <a:pathLst>
              <a:path w="2258060" h="672464">
                <a:moveTo>
                  <a:pt x="0" y="672432"/>
                </a:moveTo>
                <a:lnTo>
                  <a:pt x="2257528" y="672432"/>
                </a:lnTo>
                <a:lnTo>
                  <a:pt x="2257527" y="0"/>
                </a:lnTo>
                <a:lnTo>
                  <a:pt x="0" y="0"/>
                </a:lnTo>
                <a:lnTo>
                  <a:pt x="0" y="672432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8013" y="3417165"/>
            <a:ext cx="2258060" cy="672465"/>
          </a:xfrm>
          <a:custGeom>
            <a:avLst/>
            <a:gdLst/>
            <a:ahLst/>
            <a:cxnLst/>
            <a:rect l="l" t="t" r="r" b="b"/>
            <a:pathLst>
              <a:path w="2258060" h="672464">
                <a:moveTo>
                  <a:pt x="0" y="672432"/>
                </a:moveTo>
                <a:lnTo>
                  <a:pt x="2257528" y="672432"/>
                </a:lnTo>
                <a:lnTo>
                  <a:pt x="2257528" y="0"/>
                </a:lnTo>
                <a:lnTo>
                  <a:pt x="0" y="0"/>
                </a:lnTo>
                <a:lnTo>
                  <a:pt x="0" y="672432"/>
                </a:lnTo>
                <a:close/>
              </a:path>
            </a:pathLst>
          </a:custGeom>
          <a:ln w="22414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7056" y="3348054"/>
            <a:ext cx="2258060" cy="669290"/>
          </a:xfrm>
          <a:custGeom>
            <a:avLst/>
            <a:gdLst/>
            <a:ahLst/>
            <a:cxnLst/>
            <a:rect l="l" t="t" r="r" b="b"/>
            <a:pathLst>
              <a:path w="2258060" h="669289">
                <a:moveTo>
                  <a:pt x="0" y="668698"/>
                </a:moveTo>
                <a:lnTo>
                  <a:pt x="2257517" y="668698"/>
                </a:lnTo>
                <a:lnTo>
                  <a:pt x="2257517" y="0"/>
                </a:lnTo>
                <a:lnTo>
                  <a:pt x="0" y="0"/>
                </a:lnTo>
                <a:lnTo>
                  <a:pt x="0" y="66869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7056" y="3348054"/>
            <a:ext cx="2258060" cy="669290"/>
          </a:xfrm>
          <a:custGeom>
            <a:avLst/>
            <a:gdLst/>
            <a:ahLst/>
            <a:cxnLst/>
            <a:rect l="l" t="t" r="r" b="b"/>
            <a:pathLst>
              <a:path w="2258060" h="669289">
                <a:moveTo>
                  <a:pt x="0" y="668698"/>
                </a:moveTo>
                <a:lnTo>
                  <a:pt x="2257517" y="668698"/>
                </a:lnTo>
                <a:lnTo>
                  <a:pt x="2257517" y="0"/>
                </a:lnTo>
                <a:lnTo>
                  <a:pt x="0" y="0"/>
                </a:lnTo>
                <a:lnTo>
                  <a:pt x="0" y="668698"/>
                </a:lnTo>
                <a:close/>
              </a:path>
            </a:pathLst>
          </a:custGeom>
          <a:ln w="22414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33122" y="3439571"/>
            <a:ext cx="97079" cy="136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52604" y="355165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94" y="0"/>
                </a:moveTo>
                <a:lnTo>
                  <a:pt x="13192" y="0"/>
                </a:lnTo>
                <a:lnTo>
                  <a:pt x="1991" y="1867"/>
                </a:lnTo>
                <a:lnTo>
                  <a:pt x="0" y="3734"/>
                </a:lnTo>
                <a:lnTo>
                  <a:pt x="0" y="24273"/>
                </a:lnTo>
                <a:lnTo>
                  <a:pt x="24394" y="24273"/>
                </a:lnTo>
                <a:lnTo>
                  <a:pt x="24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8976" y="3422766"/>
            <a:ext cx="1488053" cy="405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8188" y="3921502"/>
            <a:ext cx="1067756" cy="201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5627" y="4997394"/>
            <a:ext cx="91478" cy="136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1375" y="510760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2427" y="0"/>
                </a:moveTo>
                <a:lnTo>
                  <a:pt x="1866" y="0"/>
                </a:lnTo>
                <a:lnTo>
                  <a:pt x="0" y="1867"/>
                </a:lnTo>
                <a:lnTo>
                  <a:pt x="0" y="22406"/>
                </a:lnTo>
                <a:lnTo>
                  <a:pt x="1866" y="24273"/>
                </a:lnTo>
                <a:lnTo>
                  <a:pt x="13068" y="24273"/>
                </a:lnTo>
                <a:lnTo>
                  <a:pt x="22427" y="22406"/>
                </a:lnTo>
                <a:lnTo>
                  <a:pt x="24294" y="20538"/>
                </a:lnTo>
                <a:lnTo>
                  <a:pt x="24294" y="1867"/>
                </a:lnTo>
                <a:lnTo>
                  <a:pt x="22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1332" y="4978722"/>
            <a:ext cx="1480810" cy="700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16240" y="3460110"/>
            <a:ext cx="145644" cy="1363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95488" y="3443305"/>
            <a:ext cx="1266015" cy="450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24117" y="3155534"/>
            <a:ext cx="104551" cy="1775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2713" y="5072104"/>
            <a:ext cx="158817" cy="1550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6627" y="4013017"/>
            <a:ext cx="102709" cy="1774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5426" y="2492562"/>
            <a:ext cx="156850" cy="1588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98712C7-60F0-4EA0-BE0F-994C4968FDBF}" type="datetime1">
              <a:rPr lang="en-US" smtClean="0"/>
              <a:t>2/12/2020</a:t>
            </a:fld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643254"/>
            <a:ext cx="2602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</a:t>
            </a:r>
            <a:r>
              <a:rPr spc="-60" dirty="0"/>
              <a:t> </a:t>
            </a:r>
            <a:r>
              <a:rPr dirty="0"/>
              <a:t>activities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068360C-F77E-4B5F-8D62-6799299B15F7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488236"/>
            <a:ext cx="7837170" cy="420052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discovery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Interacting with stakeholders to discover their</a:t>
            </a:r>
            <a:r>
              <a:rPr sz="2000" spc="-1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Domain requirements are also discovered at this</a:t>
            </a:r>
            <a:r>
              <a:rPr sz="2000" spc="-1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stage.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classification and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organisation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94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Groups related requirements and organises them into</a:t>
            </a:r>
            <a:r>
              <a:rPr sz="2000" spc="-1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coherent  clusters.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Prioritisation and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negotiation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Prioritising requirements and resolving requirements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conflicts.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are documented and input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next round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spiral.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72755" cy="350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b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discovery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17335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of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gathering information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required  and existing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distilling the user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 requirements 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Interaction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stakeholders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external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regulators.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normally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a range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stakeholders.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990632F-03C4-4282-9CF9-A585584C9F06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5" dirty="0"/>
              <a:t>t</a:t>
            </a:r>
            <a:r>
              <a:rPr spc="-5" dirty="0"/>
              <a:t>ervie</a:t>
            </a:r>
            <a:r>
              <a:rPr spc="20" dirty="0"/>
              <a:t>w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F514E53-B59B-4F50-BD34-6498F7A5891B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73365" cy="457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Formal or informal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interviews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stakeholders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part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most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processes.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400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interview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Closed interviews based on pre-determined list of</a:t>
            </a:r>
            <a:r>
              <a:rPr sz="2000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questions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Open interviews where various issues are explored</a:t>
            </a:r>
            <a:r>
              <a:rPr sz="2000" spc="-1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stakeholders.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Effective interviewing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Be open-minded, avoid pre-conceived ideas about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and are willing to listen to</a:t>
            </a:r>
            <a:r>
              <a:rPr sz="2000" spc="-1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stakeholders.</a:t>
            </a:r>
            <a:endParaRPr sz="2000">
              <a:latin typeface="Arial"/>
              <a:cs typeface="Arial"/>
            </a:endParaRPr>
          </a:p>
          <a:p>
            <a:pPr marL="756285" marR="211454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Prompt the interviewee to get discussions going using a  springboard question, a requirements proposal, or by</a:t>
            </a:r>
            <a:r>
              <a:rPr sz="2000" spc="-1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working  together on a prototype</a:t>
            </a:r>
            <a:r>
              <a:rPr sz="2000" spc="-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41005" cy="442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Interviews in</a:t>
            </a:r>
            <a:r>
              <a:rPr sz="2400" b="1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practice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Normally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mix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closed and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open-ended</a:t>
            </a:r>
            <a:r>
              <a:rPr sz="2400" spc="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interviewing.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24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Interviews 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good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getting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overall understanding 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stakeholders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 and how they might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interact with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system.</a:t>
            </a:r>
            <a:endParaRPr sz="2400">
              <a:latin typeface="Arial"/>
              <a:cs typeface="Arial"/>
            </a:endParaRPr>
          </a:p>
          <a:p>
            <a:pPr marL="355600" marR="961390" indent="-342900">
              <a:lnSpc>
                <a:spcPts val="259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Interviewers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open-minded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without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pre-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conceived ideas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</a:t>
            </a:r>
            <a:r>
              <a:rPr sz="2400" spc="1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355600" marR="86360" indent="-342900">
              <a:lnSpc>
                <a:spcPts val="259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75" dirty="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prompt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talk about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by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suggesting requirements rather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than simply asking them  what they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want.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D8A5C8-472C-4F51-AA8A-E37F0FF27DD5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68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Problems </a:t>
            </a:r>
            <a:r>
              <a:rPr spc="5" dirty="0"/>
              <a:t>with</a:t>
            </a:r>
            <a:r>
              <a:rPr spc="-80" dirty="0"/>
              <a:t> </a:t>
            </a:r>
            <a:r>
              <a:rPr dirty="0"/>
              <a:t>interviews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DBAD7AA-29DA-441A-B07C-B1F88F1BF9A8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8077834" cy="31496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38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 specialists may use language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describe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their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isn’t easy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engineer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understand.</a:t>
            </a:r>
            <a:endParaRPr sz="2400">
              <a:latin typeface="Arial"/>
              <a:cs typeface="Arial"/>
            </a:endParaRPr>
          </a:p>
          <a:p>
            <a:pPr marL="355600" marR="1002665" indent="-342900">
              <a:lnSpc>
                <a:spcPts val="2590"/>
              </a:lnSpc>
              <a:spcBef>
                <a:spcPts val="124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Interviews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good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understanding domain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6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engineers cannot understand specific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domain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terminology;</a:t>
            </a:r>
            <a:endParaRPr sz="2000">
              <a:latin typeface="Arial"/>
              <a:cs typeface="Arial"/>
            </a:endParaRPr>
          </a:p>
          <a:p>
            <a:pPr marL="756285" marR="119380" lvl="1" indent="-287020">
              <a:lnSpc>
                <a:spcPts val="2160"/>
              </a:lnSpc>
              <a:spcBef>
                <a:spcPts val="6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Some domain knowledge is so familiar that people find it hard</a:t>
            </a:r>
            <a:r>
              <a:rPr sz="2000" spc="-20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 articulate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think that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it isn’t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worth</a:t>
            </a:r>
            <a:r>
              <a:rPr sz="2000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articulating.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643254"/>
            <a:ext cx="387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5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18CCD3B-72FC-47E0-AD2B-683203969FCA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624710"/>
            <a:ext cx="7893050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requirements are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descriptions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of the  system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services and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constraints that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are generated  during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requirements engineering</a:t>
            </a:r>
            <a:r>
              <a:rPr lang="en-US" sz="2400" spc="80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lang="en-US" sz="2400" dirty="0" smtClean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endParaRPr lang="en-US" sz="2400" dirty="0" smtClean="0">
              <a:solidFill>
                <a:srgbClr val="46424D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lang="en-US" sz="2400" dirty="0" smtClean="0">
                <a:solidFill>
                  <a:srgbClr val="46424D"/>
                </a:solidFill>
                <a:latin typeface="Arial"/>
                <a:cs typeface="Arial"/>
              </a:rPr>
              <a:t>The process of finding out, analyzing, documenting and checking these services and constraints is called requirements engineering (RE).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643254"/>
            <a:ext cx="7818120" cy="439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Ethnography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39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social scientist spends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considerable time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observing  and analysing how people actually</a:t>
            </a:r>
            <a:r>
              <a:rPr sz="2400" spc="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People do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explain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 articulate their</a:t>
            </a:r>
            <a:r>
              <a:rPr sz="2400" spc="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  <a:p>
            <a:pPr marL="355600" marR="2984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Social and organisational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factors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importance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 observed.</a:t>
            </a:r>
            <a:endParaRPr sz="2400">
              <a:latin typeface="Arial"/>
              <a:cs typeface="Arial"/>
            </a:endParaRPr>
          </a:p>
          <a:p>
            <a:pPr marL="355600" marR="23558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Ethnographic studies have shown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work is usually  richer and more complex than suggested by simple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8AA57B9-A6E0-4CE3-B1D8-F667C94466B4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24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Scope </a:t>
            </a:r>
            <a:r>
              <a:rPr dirty="0"/>
              <a:t>of</a:t>
            </a:r>
            <a:r>
              <a:rPr spc="-45" dirty="0"/>
              <a:t> </a:t>
            </a:r>
            <a:r>
              <a:rPr spc="-5" dirty="0"/>
              <a:t>ethnography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AE6AD3D-D0C9-4275-A1FC-D3CABB0C03D6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02575" cy="394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derived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way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people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actually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rather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which process  definitions suggest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they ought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400" spc="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  <a:p>
            <a:pPr marL="355600" marR="45847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derived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cooperation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 awareness of other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people’s</a:t>
            </a:r>
            <a:r>
              <a:rPr sz="2400" spc="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activities.</a:t>
            </a:r>
            <a:endParaRPr sz="2400">
              <a:latin typeface="Arial"/>
              <a:cs typeface="Arial"/>
            </a:endParaRPr>
          </a:p>
          <a:p>
            <a:pPr marL="756285" marR="132715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Awareness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of what other people are doing leads to changes</a:t>
            </a:r>
            <a:r>
              <a:rPr sz="2000" spc="-2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  the ways in which we do</a:t>
            </a:r>
            <a:r>
              <a:rPr sz="2000" spc="-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things.</a:t>
            </a:r>
            <a:endParaRPr sz="2000">
              <a:latin typeface="Arial"/>
              <a:cs typeface="Arial"/>
            </a:endParaRPr>
          </a:p>
          <a:p>
            <a:pPr marL="355600" marR="17145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Ethnography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effective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understanding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existing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processes but cannot identify new features that should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added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643254"/>
            <a:ext cx="7945755" cy="409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Focused ethnography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70865" indent="-342900">
              <a:lnSpc>
                <a:spcPts val="2590"/>
              </a:lnSpc>
              <a:spcBef>
                <a:spcPts val="178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Developed in a project studying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air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traffic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control  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Combines ethnography with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prototyping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24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Prototype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 results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unanswered questions  which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focus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ethnographic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analysis.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90100"/>
              </a:lnSpc>
              <a:spcBef>
                <a:spcPts val="116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problem with ethnography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that 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studies existing  practices which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some historical basis which is  no longer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relevant.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DFBEBBF-7015-4F6E-AD57-90650AA83F34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8078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Ethnography </a:t>
            </a:r>
            <a:r>
              <a:rPr dirty="0"/>
              <a:t>and </a:t>
            </a:r>
            <a:r>
              <a:rPr spc="-5" dirty="0"/>
              <a:t>prototyping for requirements  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1158112" y="2810002"/>
            <a:ext cx="7372171" cy="1919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46B3D2C-6B38-4763-959F-70B7EA212157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64170" cy="387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Stories and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scenarios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Scenarios and user stories are real-life examples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how 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can be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marR="2794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Stories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scenarios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description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how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may be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particular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task.</a:t>
            </a:r>
            <a:endParaRPr sz="2400">
              <a:latin typeface="Arial"/>
              <a:cs typeface="Arial"/>
            </a:endParaRPr>
          </a:p>
          <a:p>
            <a:pPr marL="355600" marR="40195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Because they are based on a practical situation,  stakeholders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relate to them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can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comment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on  their situation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respect 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story.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62D52AB-1770-4275-9007-6DD81B9F0122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48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spc="-15" dirty="0"/>
              <a:t>c</a:t>
            </a:r>
            <a:r>
              <a:rPr spc="-5" dirty="0"/>
              <a:t>en</a:t>
            </a:r>
            <a:r>
              <a:rPr spc="-15" dirty="0"/>
              <a:t>a</a:t>
            </a:r>
            <a:r>
              <a:rPr spc="-5" dirty="0"/>
              <a:t>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388F414-ECFF-40CC-8729-5A537C1063FF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3072"/>
            <a:ext cx="6680834" cy="30067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structured form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</a:t>
            </a:r>
            <a:r>
              <a:rPr sz="2400" spc="-1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story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Scenarios should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include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description of the starting</a:t>
            </a:r>
            <a:r>
              <a:rPr sz="2000" spc="-2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situation;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description of the normal flow of</a:t>
            </a:r>
            <a:r>
              <a:rPr sz="2000" spc="-2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events;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description of what can go</a:t>
            </a:r>
            <a:r>
              <a:rPr sz="2000" spc="-2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wrong;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Information about other concurrent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activities;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description of the state when the scenario</a:t>
            </a:r>
            <a:r>
              <a:rPr sz="2000" spc="-2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finishes.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Chapter </a:t>
            </a:r>
            <a:r>
              <a:rPr lang="en-US" smtClean="0"/>
              <a:t>4 </a:t>
            </a:r>
            <a:r>
              <a:rPr lang="en-US" spc="-5" smtClean="0"/>
              <a:t>Requirements</a:t>
            </a:r>
            <a:r>
              <a:rPr lang="en-US" spc="-70" smtClean="0"/>
              <a:t> </a:t>
            </a:r>
            <a:r>
              <a:rPr lang="en-US" spc="-5" smtClean="0"/>
              <a:t>Engineering</a:t>
            </a: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CD673B6-F044-46D0-BD14-6FBB2AC2992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56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9" y="12700"/>
            <a:ext cx="8633112" cy="65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320" y="2645790"/>
            <a:ext cx="401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Requirements</a:t>
            </a:r>
            <a:r>
              <a:rPr spc="-45" dirty="0"/>
              <a:t> </a:t>
            </a:r>
            <a:r>
              <a:rPr dirty="0"/>
              <a:t>specification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3B30D30-1962-4870-A20D-4354CD27B810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00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15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E2EB160-BED4-4E7C-BC35-49BE1D86D95C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43520" cy="41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2169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of writing donw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 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document.</a:t>
            </a:r>
            <a:endParaRPr sz="2400">
              <a:latin typeface="Arial"/>
              <a:cs typeface="Arial"/>
            </a:endParaRPr>
          </a:p>
          <a:p>
            <a:pPr marL="355600" marR="17208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understandable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by 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end-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customers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who do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a technical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background.</a:t>
            </a:r>
            <a:endParaRPr sz="2400">
              <a:latin typeface="Arial"/>
              <a:cs typeface="Arial"/>
            </a:endParaRPr>
          </a:p>
          <a:p>
            <a:pPr marL="355600" marR="26606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detailed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may include more technical</a:t>
            </a:r>
            <a:r>
              <a:rPr sz="2400" spc="1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 marL="355600" marR="67627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may 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part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contract 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It is therefore important that these are as complete as</a:t>
            </a:r>
            <a:r>
              <a:rPr sz="2000" spc="-25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possible.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5667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Ways </a:t>
            </a:r>
            <a:r>
              <a:rPr dirty="0"/>
              <a:t>of writing </a:t>
            </a:r>
            <a:r>
              <a:rPr spc="-5" dirty="0"/>
              <a:t>a </a:t>
            </a:r>
            <a:r>
              <a:rPr spc="-10" dirty="0"/>
              <a:t>system </a:t>
            </a:r>
            <a:r>
              <a:rPr spc="-5" dirty="0"/>
              <a:t>requirements  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E87AE6B-01BC-4F3A-BB86-F4ABF97F4A6B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1589150"/>
          <a:ext cx="7924800" cy="4805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/>
                <a:gridCol w="6191250"/>
              </a:tblGrid>
              <a:tr h="39623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27761">
                <a:tc>
                  <a:txBody>
                    <a:bodyPr/>
                    <a:lstStyle/>
                    <a:p>
                      <a:pPr marL="7302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Natural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language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2865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 requirements are written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numbered sentences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natural language.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Each sentence should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express one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requirement.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73025" marR="63500">
                        <a:lnSpc>
                          <a:spcPts val="1680"/>
                        </a:lnSpc>
                        <a:spcBef>
                          <a:spcPts val="15"/>
                        </a:spcBef>
                        <a:tabLst>
                          <a:tab pos="1119505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	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  language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2230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 requirements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written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natural language 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standard form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or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template. Each field provides information about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aspect of the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requirement.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82090">
                <a:tc>
                  <a:txBody>
                    <a:bodyPr/>
                    <a:lstStyle/>
                    <a:p>
                      <a:pPr marL="73025" marR="64769">
                        <a:lnSpc>
                          <a:spcPts val="1680"/>
                        </a:lnSpc>
                        <a:spcBef>
                          <a:spcPts val="15"/>
                        </a:spcBef>
                        <a:tabLst>
                          <a:tab pos="804545" algn="l"/>
                        </a:tabLst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esi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	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cr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  languages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1594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This approach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uses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language like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programming language, but with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more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abstract features to specify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requirements by defining an operational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model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the system. This approach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now rarely used although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can be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useful for interface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specifications.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73025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Graphical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Graphical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models,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supplemented by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annotations,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used to define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functional requirements for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system; UML use case and sequence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diagrams are commonly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used.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336167">
                <a:tc>
                  <a:txBody>
                    <a:bodyPr/>
                    <a:lstStyle/>
                    <a:p>
                      <a:pPr marL="73025" marR="583565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Mathematical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1594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These notations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mathematical concepts such as finite-state  machines or sets. Although these unambiguous specifications can reduce  the ambiguity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requirements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document, most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customers don’t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understand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formal specification. They cannot check that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represents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want  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reluctant to accept it as 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643254"/>
            <a:ext cx="339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a</a:t>
            </a:r>
            <a:r>
              <a:rPr spc="-20" dirty="0"/>
              <a:t> </a:t>
            </a:r>
            <a:r>
              <a:rPr spc="-5" dirty="0"/>
              <a:t>requirement?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12CB458-3868-43AB-8C8C-DF08389B9116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588134"/>
            <a:ext cx="8067675" cy="3500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86409" indent="-342900">
              <a:lnSpc>
                <a:spcPts val="2590"/>
              </a:lnSpc>
              <a:spcBef>
                <a:spcPts val="42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range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high-level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abstract statement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 service or of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constraint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detailed  mathematical functional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specification.</a:t>
            </a:r>
            <a:endParaRPr sz="2400">
              <a:latin typeface="Arial"/>
              <a:cs typeface="Arial"/>
            </a:endParaRPr>
          </a:p>
          <a:p>
            <a:pPr marL="355600" marR="772160" indent="-342900">
              <a:lnSpc>
                <a:spcPts val="2590"/>
              </a:lnSpc>
              <a:spcBef>
                <a:spcPts val="12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This is inevitable as 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serve a dual  function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6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May be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basis for a bid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contract - therefore must be</a:t>
            </a:r>
            <a:r>
              <a:rPr sz="2000" spc="-2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open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interpretation;</a:t>
            </a:r>
            <a:endParaRPr sz="2000">
              <a:latin typeface="Arial"/>
              <a:cs typeface="Arial"/>
            </a:endParaRPr>
          </a:p>
          <a:p>
            <a:pPr marL="756285" marR="822960" lvl="1" indent="-287020">
              <a:lnSpc>
                <a:spcPts val="2160"/>
              </a:lnSpc>
              <a:spcBef>
                <a:spcPts val="6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May be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basis for the contract itself - therefore must</a:t>
            </a:r>
            <a:r>
              <a:rPr sz="2000" spc="-2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be  defined in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detail;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Both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these statements may be called</a:t>
            </a:r>
            <a:r>
              <a:rPr sz="2000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75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338796F-E2F5-4209-8324-4B3357EAFBA5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7875270" cy="37693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7785" indent="-342900">
              <a:lnSpc>
                <a:spcPct val="90100"/>
              </a:lnSpc>
              <a:spcBef>
                <a:spcPts val="38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principle,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state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 should do and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should describe how it does  this.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practice,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and design are</a:t>
            </a:r>
            <a:r>
              <a:rPr sz="2400" spc="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inseparable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system architecture may be designed to structure</a:t>
            </a:r>
            <a:r>
              <a:rPr sz="2000" spc="-3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requirements;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6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system may inter-operate with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other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systems that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generate  design</a:t>
            </a:r>
            <a:r>
              <a:rPr sz="2000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requirements;</a:t>
            </a:r>
            <a:endParaRPr sz="2000">
              <a:latin typeface="Arial"/>
              <a:cs typeface="Arial"/>
            </a:endParaRPr>
          </a:p>
          <a:p>
            <a:pPr marL="756285" marR="648335" lvl="1" indent="-287020">
              <a:lnSpc>
                <a:spcPts val="216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use of a specific architecture to satisfy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non-functional  requirements may be a domain</a:t>
            </a:r>
            <a:r>
              <a:rPr sz="2000" spc="-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may be the consequence of </a:t>
            </a:r>
            <a:r>
              <a:rPr sz="18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regulatory</a:t>
            </a:r>
            <a:r>
              <a:rPr sz="18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6424D"/>
                </a:solidFill>
                <a:latin typeface="Arial"/>
                <a:cs typeface="Arial"/>
              </a:rPr>
              <a:t>requirement.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27034" cy="299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Natural language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written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natural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language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sentences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supplemented by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diagrams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400" spc="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tables.</a:t>
            </a:r>
            <a:endParaRPr sz="2400">
              <a:latin typeface="Arial"/>
              <a:cs typeface="Arial"/>
            </a:endParaRPr>
          </a:p>
          <a:p>
            <a:pPr marL="355600" marR="127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writing 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because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expressive,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intuitive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universal.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This means that the requirements  can be understood by users and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customers.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11538E2-4E1A-45EC-B910-7AE540C0E8E3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16077"/>
            <a:ext cx="516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Guidelines </a:t>
            </a:r>
            <a:r>
              <a:rPr spc="-5" dirty="0"/>
              <a:t>for </a:t>
            </a:r>
            <a:r>
              <a:rPr dirty="0"/>
              <a:t>writing</a:t>
            </a:r>
            <a:r>
              <a:rPr spc="-9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E1322AC-DC2D-4B97-9A27-21D9413C320B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3072"/>
            <a:ext cx="7868920" cy="40811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Invent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standard format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requirements.</a:t>
            </a:r>
            <a:endParaRPr sz="2400">
              <a:latin typeface="Arial"/>
              <a:cs typeface="Arial"/>
            </a:endParaRPr>
          </a:p>
          <a:p>
            <a:pPr marL="355600" marR="110744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language in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consistent </a:t>
            </a:r>
            <a:r>
              <a:rPr sz="2400" spc="-45" dirty="0">
                <a:solidFill>
                  <a:srgbClr val="46424D"/>
                </a:solidFill>
                <a:latin typeface="Arial"/>
                <a:cs typeface="Arial"/>
              </a:rPr>
              <a:t>way.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shall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mandatory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requirements, should for desirable  requirements.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text highlighting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identify key parts of</a:t>
            </a:r>
            <a:r>
              <a:rPr sz="2400" spc="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Avoid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use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computer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jargon.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Include 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explanation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(rationale) of why a</a:t>
            </a:r>
            <a:r>
              <a:rPr sz="2400" spc="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necessary.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62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Problems </a:t>
            </a:r>
            <a:r>
              <a:rPr spc="5" dirty="0"/>
              <a:t>with </a:t>
            </a:r>
            <a:r>
              <a:rPr spc="-5"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B7082F0-33A2-4C9D-A15B-9981748E058C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510"/>
            <a:ext cx="8037830" cy="30524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Lack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clarity</a:t>
            </a:r>
            <a:endParaRPr sz="2400">
              <a:latin typeface="Arial"/>
              <a:cs typeface="Arial"/>
            </a:endParaRPr>
          </a:p>
          <a:p>
            <a:pPr marL="756285" marR="60896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Precision is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difficult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without making the document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difficult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 read.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confusion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Functional and non-functional requirements tend to be</a:t>
            </a:r>
            <a:r>
              <a:rPr sz="2000" spc="-1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mixed-up.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amalgamation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Several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 may be expressed</a:t>
            </a:r>
            <a:r>
              <a:rPr sz="2000" spc="-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together.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304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requirements for the </a:t>
            </a:r>
            <a:r>
              <a:rPr dirty="0"/>
              <a:t>insulin pump  software</a:t>
            </a:r>
            <a:r>
              <a:rPr spc="-4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2209800"/>
            <a:ext cx="6096000" cy="3383279"/>
          </a:xfrm>
          <a:custGeom>
            <a:avLst/>
            <a:gdLst/>
            <a:ahLst/>
            <a:cxnLst/>
            <a:rect l="l" t="t" r="r" b="b"/>
            <a:pathLst>
              <a:path w="6096000" h="3383279">
                <a:moveTo>
                  <a:pt x="0" y="3383279"/>
                </a:moveTo>
                <a:lnTo>
                  <a:pt x="6096000" y="3383279"/>
                </a:lnTo>
                <a:lnTo>
                  <a:pt x="6096000" y="0"/>
                </a:lnTo>
                <a:lnTo>
                  <a:pt x="0" y="0"/>
                </a:lnTo>
                <a:lnTo>
                  <a:pt x="0" y="33832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2203450"/>
            <a:ext cx="0" cy="3395979"/>
          </a:xfrm>
          <a:custGeom>
            <a:avLst/>
            <a:gdLst/>
            <a:ahLst/>
            <a:cxnLst/>
            <a:rect l="l" t="t" r="r" b="b"/>
            <a:pathLst>
              <a:path h="3395979">
                <a:moveTo>
                  <a:pt x="0" y="0"/>
                </a:moveTo>
                <a:lnTo>
                  <a:pt x="0" y="3395979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0" y="2203450"/>
            <a:ext cx="0" cy="3395979"/>
          </a:xfrm>
          <a:custGeom>
            <a:avLst/>
            <a:gdLst/>
            <a:ahLst/>
            <a:cxnLst/>
            <a:rect l="l" t="t" r="r" b="b"/>
            <a:pathLst>
              <a:path h="3395979">
                <a:moveTo>
                  <a:pt x="0" y="0"/>
                </a:moveTo>
                <a:lnTo>
                  <a:pt x="0" y="3395979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7650" y="2203450"/>
            <a:ext cx="6108700" cy="12700"/>
          </a:xfrm>
          <a:custGeom>
            <a:avLst/>
            <a:gdLst/>
            <a:ahLst/>
            <a:cxnLst/>
            <a:rect l="l" t="t" r="r" b="b"/>
            <a:pathLst>
              <a:path w="6108700" h="12700">
                <a:moveTo>
                  <a:pt x="0" y="12700"/>
                </a:moveTo>
                <a:lnTo>
                  <a:pt x="6108700" y="12700"/>
                </a:lnTo>
                <a:lnTo>
                  <a:pt x="6108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7650" y="5593079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994" y="2228215"/>
            <a:ext cx="579564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3.2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dirty="0">
                <a:latin typeface="Calibri"/>
                <a:cs typeface="Calibri"/>
              </a:rPr>
              <a:t>shall </a:t>
            </a:r>
            <a:r>
              <a:rPr sz="1800" spc="-5" dirty="0">
                <a:latin typeface="Calibri"/>
                <a:cs typeface="Calibri"/>
              </a:rPr>
              <a:t>measure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blood </a:t>
            </a:r>
            <a:r>
              <a:rPr sz="1800" spc="-10" dirty="0">
                <a:latin typeface="Calibri"/>
                <a:cs typeface="Calibri"/>
              </a:rPr>
              <a:t>sugar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deliver  insulin, if </a:t>
            </a:r>
            <a:r>
              <a:rPr sz="1800" spc="-10" dirty="0">
                <a:latin typeface="Calibri"/>
                <a:cs typeface="Calibri"/>
              </a:rPr>
              <a:t>required, </a:t>
            </a:r>
            <a:r>
              <a:rPr sz="1800" spc="-5" dirty="0">
                <a:latin typeface="Calibri"/>
                <a:cs typeface="Calibri"/>
              </a:rPr>
              <a:t>every </a:t>
            </a:r>
            <a:r>
              <a:rPr sz="1800" dirty="0">
                <a:latin typeface="Calibri"/>
                <a:cs typeface="Calibri"/>
              </a:rPr>
              <a:t>10 </a:t>
            </a:r>
            <a:r>
              <a:rPr sz="1800" spc="-5" dirty="0">
                <a:latin typeface="Calibri"/>
                <a:cs typeface="Calibri"/>
              </a:rPr>
              <a:t>minutes. </a:t>
            </a:r>
            <a:r>
              <a:rPr sz="1800" i="1" spc="-5" dirty="0">
                <a:latin typeface="Calibri"/>
                <a:cs typeface="Calibri"/>
              </a:rPr>
              <a:t>(Changes in blood </a:t>
            </a:r>
            <a:r>
              <a:rPr sz="1800" i="1" spc="-10" dirty="0">
                <a:latin typeface="Calibri"/>
                <a:cs typeface="Calibri"/>
              </a:rPr>
              <a:t>sugar  </a:t>
            </a:r>
            <a:r>
              <a:rPr sz="1800" i="1" spc="-5" dirty="0">
                <a:latin typeface="Calibri"/>
                <a:cs typeface="Calibri"/>
              </a:rPr>
              <a:t>are relatively </a:t>
            </a:r>
            <a:r>
              <a:rPr sz="1800" i="1" spc="-10" dirty="0">
                <a:latin typeface="Calibri"/>
                <a:cs typeface="Calibri"/>
              </a:rPr>
              <a:t>slow </a:t>
            </a:r>
            <a:r>
              <a:rPr sz="1800" i="1" spc="-5" dirty="0">
                <a:latin typeface="Calibri"/>
                <a:cs typeface="Calibri"/>
              </a:rPr>
              <a:t>so more frequent measurement is  unnecessary; less </a:t>
            </a:r>
            <a:r>
              <a:rPr sz="1800" i="1" spc="-10" dirty="0">
                <a:latin typeface="Calibri"/>
                <a:cs typeface="Calibri"/>
              </a:rPr>
              <a:t>frequent </a:t>
            </a:r>
            <a:r>
              <a:rPr sz="1800" i="1" spc="-5" dirty="0">
                <a:latin typeface="Calibri"/>
                <a:cs typeface="Calibri"/>
              </a:rPr>
              <a:t>measurement </a:t>
            </a:r>
            <a:r>
              <a:rPr sz="1800" i="1" spc="-10" dirty="0">
                <a:latin typeface="Calibri"/>
                <a:cs typeface="Calibri"/>
              </a:rPr>
              <a:t>could </a:t>
            </a:r>
            <a:r>
              <a:rPr sz="1800" i="1" spc="-5" dirty="0">
                <a:latin typeface="Calibri"/>
                <a:cs typeface="Calibri"/>
              </a:rPr>
              <a:t>lead </a:t>
            </a:r>
            <a:r>
              <a:rPr sz="1800" i="1" spc="-15" dirty="0">
                <a:latin typeface="Calibri"/>
                <a:cs typeface="Calibri"/>
              </a:rPr>
              <a:t>to  </a:t>
            </a:r>
            <a:r>
              <a:rPr sz="1800" i="1" spc="-5" dirty="0">
                <a:latin typeface="Calibri"/>
                <a:cs typeface="Calibri"/>
              </a:rPr>
              <a:t>unnecessarily high sugar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levels.)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3.6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dirty="0">
                <a:latin typeface="Calibri"/>
                <a:cs typeface="Calibri"/>
              </a:rPr>
              <a:t>shall run a </a:t>
            </a:r>
            <a:r>
              <a:rPr sz="1800" spc="-5" dirty="0">
                <a:latin typeface="Calibri"/>
                <a:cs typeface="Calibri"/>
              </a:rPr>
              <a:t>self-test </a:t>
            </a:r>
            <a:r>
              <a:rPr sz="1800" spc="-10" dirty="0">
                <a:latin typeface="Calibri"/>
                <a:cs typeface="Calibri"/>
              </a:rPr>
              <a:t>routine </a:t>
            </a:r>
            <a:r>
              <a:rPr sz="1800" spc="-5" dirty="0">
                <a:latin typeface="Calibri"/>
                <a:cs typeface="Calibri"/>
              </a:rPr>
              <a:t>every minute with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conditions to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5" dirty="0">
                <a:latin typeface="Calibri"/>
                <a:cs typeface="Calibri"/>
              </a:rPr>
              <a:t>tested </a:t>
            </a:r>
            <a:r>
              <a:rPr sz="1800" dirty="0">
                <a:latin typeface="Calibri"/>
                <a:cs typeface="Calibri"/>
              </a:rPr>
              <a:t>and the </a:t>
            </a:r>
            <a:r>
              <a:rPr sz="1800" spc="-10" dirty="0">
                <a:latin typeface="Calibri"/>
                <a:cs typeface="Calibri"/>
              </a:rPr>
              <a:t>associated </a:t>
            </a:r>
            <a:r>
              <a:rPr sz="1800" spc="-5" dirty="0">
                <a:latin typeface="Calibri"/>
                <a:cs typeface="Calibri"/>
              </a:rPr>
              <a:t>actions </a:t>
            </a:r>
            <a:r>
              <a:rPr sz="1800" spc="-10" dirty="0">
                <a:latin typeface="Calibri"/>
                <a:cs typeface="Calibri"/>
              </a:rPr>
              <a:t>defined 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0" dirty="0">
                <a:latin typeface="Calibri"/>
                <a:cs typeface="Calibri"/>
              </a:rPr>
              <a:t>Table </a:t>
            </a:r>
            <a:r>
              <a:rPr sz="1800" dirty="0">
                <a:latin typeface="Calibri"/>
                <a:cs typeface="Calibri"/>
              </a:rPr>
              <a:t>1. </a:t>
            </a:r>
            <a:r>
              <a:rPr sz="1800" i="1" spc="-5" dirty="0">
                <a:latin typeface="Calibri"/>
                <a:cs typeface="Calibri"/>
              </a:rPr>
              <a:t>(A </a:t>
            </a:r>
            <a:r>
              <a:rPr sz="1800" i="1" spc="-10" dirty="0">
                <a:latin typeface="Calibri"/>
                <a:cs typeface="Calibri"/>
              </a:rPr>
              <a:t>self-test </a:t>
            </a:r>
            <a:r>
              <a:rPr sz="1800" i="1" spc="-5" dirty="0">
                <a:latin typeface="Calibri"/>
                <a:cs typeface="Calibri"/>
              </a:rPr>
              <a:t>routine </a:t>
            </a:r>
            <a:r>
              <a:rPr sz="1800" i="1" spc="-10" dirty="0">
                <a:latin typeface="Calibri"/>
                <a:cs typeface="Calibri"/>
              </a:rPr>
              <a:t>can discover </a:t>
            </a:r>
            <a:r>
              <a:rPr sz="1800" i="1" spc="-5" dirty="0">
                <a:latin typeface="Calibri"/>
                <a:cs typeface="Calibri"/>
              </a:rPr>
              <a:t>hardware and  </a:t>
            </a:r>
            <a:r>
              <a:rPr sz="1800" i="1" spc="-10" dirty="0">
                <a:latin typeface="Calibri"/>
                <a:cs typeface="Calibri"/>
              </a:rPr>
              <a:t>software </a:t>
            </a:r>
            <a:r>
              <a:rPr sz="1800" i="1" spc="-5" dirty="0">
                <a:latin typeface="Calibri"/>
                <a:cs typeface="Calibri"/>
              </a:rPr>
              <a:t>problems and alert the user </a:t>
            </a:r>
            <a:r>
              <a:rPr sz="1800" i="1" spc="-15" dirty="0">
                <a:latin typeface="Calibri"/>
                <a:cs typeface="Calibri"/>
              </a:rPr>
              <a:t>to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10" dirty="0">
                <a:latin typeface="Calibri"/>
                <a:cs typeface="Calibri"/>
              </a:rPr>
              <a:t>fact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10" dirty="0">
                <a:latin typeface="Calibri"/>
                <a:cs typeface="Calibri"/>
              </a:rPr>
              <a:t>normal  operation </a:t>
            </a:r>
            <a:r>
              <a:rPr sz="1800" i="1" spc="-5" dirty="0">
                <a:latin typeface="Calibri"/>
                <a:cs typeface="Calibri"/>
              </a:rPr>
              <a:t>may be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impossible.)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B5B9C85-2BDF-45A2-B8EB-06763418950F}" type="datetime1">
              <a:rPr lang="en-US" smtClean="0"/>
              <a:t>2/12/2020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07020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Structured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specifications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approach 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writing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where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freedom 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writer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limited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written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standard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6424D"/>
                </a:solidFill>
                <a:latin typeface="Arial"/>
                <a:cs typeface="Arial"/>
              </a:rPr>
              <a:t>way.</a:t>
            </a:r>
            <a:endParaRPr sz="2400">
              <a:latin typeface="Arial"/>
              <a:cs typeface="Arial"/>
            </a:endParaRPr>
          </a:p>
          <a:p>
            <a:pPr marL="355600" marR="5842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This works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well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some types of requirements e.g.  requirements 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embedded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control system but is  sometimes too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rigid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writing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business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 requirements.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E01F0DC-D295-4471-9737-35E0E73B6887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643254"/>
            <a:ext cx="6911975" cy="484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Form-based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specifications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Definition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function or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entity.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Description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inputs and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come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Description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outputs and where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go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to.</a:t>
            </a:r>
            <a:endParaRPr sz="2400">
              <a:latin typeface="Arial"/>
              <a:cs typeface="Arial"/>
            </a:endParaRPr>
          </a:p>
          <a:p>
            <a:pPr marL="355600" marR="2476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Information about the information needed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the  computation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other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entities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Description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taken.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post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conditions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(if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appropriate).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side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effects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(if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any)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2DBBA78-C2B3-4AE5-BC15-AF5CDC5A697D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734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structured specification </a:t>
            </a:r>
            <a:r>
              <a:rPr dirty="0"/>
              <a:t>of </a:t>
            </a:r>
            <a:r>
              <a:rPr spc="-5" dirty="0"/>
              <a:t>a requirement for  an </a:t>
            </a:r>
            <a:r>
              <a:rPr dirty="0"/>
              <a:t>insulin</a:t>
            </a:r>
            <a:r>
              <a:rPr spc="-40" dirty="0"/>
              <a:t> </a:t>
            </a:r>
            <a:r>
              <a:rPr dirty="0"/>
              <a:t>pump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057400"/>
            <a:ext cx="5943600" cy="321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D1CFA8C-F27F-4B76-AB1D-CA7D9C1D081A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734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structured specification </a:t>
            </a:r>
            <a:r>
              <a:rPr dirty="0"/>
              <a:t>of </a:t>
            </a:r>
            <a:r>
              <a:rPr spc="-5" dirty="0"/>
              <a:t>a requirement for  an </a:t>
            </a:r>
            <a:r>
              <a:rPr dirty="0"/>
              <a:t>insulin</a:t>
            </a:r>
            <a:r>
              <a:rPr spc="-40" dirty="0"/>
              <a:t> </a:t>
            </a:r>
            <a:r>
              <a:rPr dirty="0"/>
              <a:t>pump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690116"/>
            <a:ext cx="5943600" cy="428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680B1BC-A4FA-4307-B591-904E76C2047F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91780" cy="387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46424D"/>
                </a:solidFill>
                <a:latin typeface="Arial"/>
                <a:cs typeface="Arial"/>
              </a:rPr>
              <a:t>Tabular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 specification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supplement natural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Particularly useful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when you have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define a number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possible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alternative courses of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action.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example, the insulin pump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bases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its  computations on the rate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change of blood sugar level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the tabular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specification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explains how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calculate  the insulin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 for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</a:t>
            </a:r>
            <a:r>
              <a:rPr sz="2400" spc="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scenarios.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1F9CB40-4396-4283-9069-F7C5F86F23EE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886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abstraction</a:t>
            </a:r>
            <a:r>
              <a:rPr spc="30" dirty="0"/>
              <a:t> </a:t>
            </a:r>
            <a:r>
              <a:rPr spc="-5" dirty="0"/>
              <a:t>(Davis)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8ADB297-9F2C-40DF-8C52-8BC7BD8989A1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77644"/>
            <a:ext cx="812101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“If a company </a:t>
            </a:r>
            <a:r>
              <a:rPr sz="2000" spc="-5" dirty="0">
                <a:latin typeface="Arial"/>
                <a:cs typeface="Arial"/>
              </a:rPr>
              <a:t>wishes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let </a:t>
            </a:r>
            <a:r>
              <a:rPr sz="2000" dirty="0">
                <a:latin typeface="Arial"/>
                <a:cs typeface="Arial"/>
              </a:rPr>
              <a:t>a contract for a </a:t>
            </a:r>
            <a:r>
              <a:rPr sz="2000" spc="-5" dirty="0">
                <a:latin typeface="Arial"/>
                <a:cs typeface="Arial"/>
              </a:rPr>
              <a:t>large </a:t>
            </a:r>
            <a:r>
              <a:rPr sz="2000" dirty="0">
                <a:latin typeface="Arial"/>
                <a:cs typeface="Arial"/>
              </a:rPr>
              <a:t>software </a:t>
            </a:r>
            <a:r>
              <a:rPr sz="2000" spc="-5" dirty="0">
                <a:latin typeface="Arial"/>
                <a:cs typeface="Arial"/>
              </a:rPr>
              <a:t>development  </a:t>
            </a:r>
            <a:r>
              <a:rPr sz="2000" dirty="0">
                <a:latin typeface="Arial"/>
                <a:cs typeface="Arial"/>
              </a:rPr>
              <a:t>project, it must define its needs in a </a:t>
            </a:r>
            <a:r>
              <a:rPr sz="2000" spc="-5" dirty="0">
                <a:latin typeface="Arial"/>
                <a:cs typeface="Arial"/>
              </a:rPr>
              <a:t>sufficiently </a:t>
            </a:r>
            <a:r>
              <a:rPr sz="2000" dirty="0">
                <a:latin typeface="Arial"/>
                <a:cs typeface="Arial"/>
              </a:rPr>
              <a:t>abstract way that a  solution is not pre-defined. The requirements must be written so that  several contractors can bid for the contract, </a:t>
            </a:r>
            <a:r>
              <a:rPr sz="2000" spc="-5" dirty="0">
                <a:latin typeface="Arial"/>
                <a:cs typeface="Arial"/>
              </a:rPr>
              <a:t>offering, </a:t>
            </a:r>
            <a:r>
              <a:rPr sz="2000" dirty="0">
                <a:latin typeface="Arial"/>
                <a:cs typeface="Arial"/>
              </a:rPr>
              <a:t>perhaps, </a:t>
            </a:r>
            <a:r>
              <a:rPr sz="2000" spc="-5" dirty="0">
                <a:latin typeface="Arial"/>
                <a:cs typeface="Arial"/>
              </a:rPr>
              <a:t>different  ways </a:t>
            </a:r>
            <a:r>
              <a:rPr sz="2000" dirty="0">
                <a:latin typeface="Arial"/>
                <a:cs typeface="Arial"/>
              </a:rPr>
              <a:t>of meeting the client </a:t>
            </a:r>
            <a:r>
              <a:rPr sz="2000" spc="-5" dirty="0">
                <a:latin typeface="Arial"/>
                <a:cs typeface="Arial"/>
              </a:rPr>
              <a:t>organization’s needs. </a:t>
            </a:r>
            <a:r>
              <a:rPr sz="2000" dirty="0">
                <a:latin typeface="Arial"/>
                <a:cs typeface="Arial"/>
              </a:rPr>
              <a:t>Once a contract </a:t>
            </a:r>
            <a:r>
              <a:rPr sz="2000" spc="-5" dirty="0">
                <a:latin typeface="Arial"/>
                <a:cs typeface="Arial"/>
              </a:rPr>
              <a:t>has  </a:t>
            </a:r>
            <a:r>
              <a:rPr sz="2000" dirty="0">
                <a:latin typeface="Arial"/>
                <a:cs typeface="Arial"/>
              </a:rPr>
              <a:t>been awarded, the contractor must write a system definition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the  client in more detail so that the client understands and can validate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what  the software will do. </a:t>
            </a:r>
            <a:r>
              <a:rPr sz="2000" spc="-5" dirty="0">
                <a:latin typeface="Arial"/>
                <a:cs typeface="Arial"/>
              </a:rPr>
              <a:t>Both </a:t>
            </a:r>
            <a:r>
              <a:rPr sz="2000" dirty="0">
                <a:latin typeface="Arial"/>
                <a:cs typeface="Arial"/>
              </a:rPr>
              <a:t>of these documents may be called </a:t>
            </a:r>
            <a:r>
              <a:rPr sz="2000" spc="-5" dirty="0">
                <a:latin typeface="Arial"/>
                <a:cs typeface="Arial"/>
              </a:rPr>
              <a:t>the  requirements document </a:t>
            </a:r>
            <a:r>
              <a:rPr sz="2000" dirty="0">
                <a:latin typeface="Arial"/>
                <a:cs typeface="Arial"/>
              </a:rPr>
              <a:t>for 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system.”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6261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Tabular </a:t>
            </a:r>
            <a:r>
              <a:rPr spc="-5" dirty="0"/>
              <a:t>specification </a:t>
            </a:r>
            <a:r>
              <a:rPr dirty="0"/>
              <a:t>of </a:t>
            </a:r>
            <a:r>
              <a:rPr spc="-5" dirty="0"/>
              <a:t>computation for an  insulin</a:t>
            </a:r>
            <a:r>
              <a:rPr spc="-35" dirty="0"/>
              <a:t> </a:t>
            </a:r>
            <a:r>
              <a:rPr dirty="0"/>
              <a:t>pump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2DD84ED-A0F2-4D65-96AA-3870417BD45D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1974850"/>
          <a:ext cx="6463029" cy="3481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640"/>
                <a:gridCol w="1356994"/>
                <a:gridCol w="2400935"/>
                <a:gridCol w="251460"/>
              </a:tblGrid>
              <a:tr h="449325">
                <a:tc gridSpan="2">
                  <a:txBody>
                    <a:bodyPr/>
                    <a:lstStyle/>
                    <a:p>
                      <a:pPr marL="73025">
                        <a:lnSpc>
                          <a:spcPts val="188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Condition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3660">
                        <a:lnSpc>
                          <a:spcPts val="1880"/>
                        </a:lnSpc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9199">
                <a:tc gridSpan="2"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Sugar level falling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(r2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3660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CompDose =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9325">
                <a:tc gridSpan="2"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Sugar level stable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(r2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3660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CompDose =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22960">
                <a:tc>
                  <a:txBody>
                    <a:bodyPr/>
                    <a:lstStyle/>
                    <a:p>
                      <a:pPr marL="73025" marR="120014">
                        <a:lnSpc>
                          <a:spcPts val="1920"/>
                        </a:lnSpc>
                        <a:spcBef>
                          <a:spcPts val="25"/>
                        </a:spcBef>
                        <a:tabLst>
                          <a:tab pos="798195" algn="l"/>
                          <a:tab pos="140017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Sugar	lev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	i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creas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increase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((r2 – r1) &lt; (r1 –</a:t>
                      </a:r>
                      <a:r>
                        <a:rPr sz="16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r0))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91465" marR="64135" indent="-234950">
                        <a:lnSpc>
                          <a:spcPts val="1920"/>
                        </a:lnSpc>
                        <a:spcBef>
                          <a:spcPts val="25"/>
                        </a:spcBef>
                        <a:tabLst>
                          <a:tab pos="579120" algn="l"/>
                          <a:tab pos="111315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and	rate	of  de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reas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660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CompDose =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8339">
                <a:tc>
                  <a:txBody>
                    <a:bodyPr/>
                    <a:lstStyle/>
                    <a:p>
                      <a:pPr marL="73025" marR="48895">
                        <a:lnSpc>
                          <a:spcPts val="1920"/>
                        </a:lnSpc>
                        <a:spcBef>
                          <a:spcPts val="30"/>
                        </a:spcBef>
                        <a:tabLst>
                          <a:tab pos="798195" algn="l"/>
                          <a:tab pos="1257300" algn="l"/>
                          <a:tab pos="1400175" algn="l"/>
                          <a:tab pos="221551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Sugar	level		increasing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increase	stab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or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((r2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– r1) ≥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(r1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6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r0))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58140" marR="64135" indent="-302260">
                        <a:lnSpc>
                          <a:spcPts val="1920"/>
                        </a:lnSpc>
                        <a:spcBef>
                          <a:spcPts val="30"/>
                        </a:spcBef>
                        <a:tabLst>
                          <a:tab pos="579120" algn="l"/>
                          <a:tab pos="111315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and	rate	of  increas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3660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CompDose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6559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round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((r2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r1)/4)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660" marR="508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If rounded result = 0 then  CompDose  MinimumDose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</a:tr>
              <a:tr h="57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83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</a:t>
            </a:r>
            <a:r>
              <a:rPr spc="-65" dirty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DBBE4CD-03FB-420A-9466-9B01965FA005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11159" cy="465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65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Use-cases are a kind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scenario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included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UML.</a:t>
            </a:r>
            <a:endParaRPr sz="2400">
              <a:latin typeface="Arial"/>
              <a:cs typeface="Arial"/>
            </a:endParaRPr>
          </a:p>
          <a:p>
            <a:pPr marL="355600" marR="558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 cases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identify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actors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 interaction and which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describe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interaction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itself.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set of use cases should describe all</a:t>
            </a:r>
            <a:r>
              <a:rPr sz="2400" spc="-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interactions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the</a:t>
            </a:r>
            <a:r>
              <a:rPr sz="2400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86233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High-level graphical model supplemented by more  detailed tabular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description (see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Chapter</a:t>
            </a:r>
            <a:r>
              <a:rPr sz="2400" spc="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5).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UML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sequence diagrams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may be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add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detail 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use-cases by showing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sequence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event processing 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0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cases for the Mentcare</a:t>
            </a:r>
            <a:r>
              <a:rPr spc="3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977798" y="4226331"/>
            <a:ext cx="86864" cy="111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742" y="4255774"/>
            <a:ext cx="70673" cy="8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9494" y="4254302"/>
            <a:ext cx="189141" cy="83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6078" y="2908313"/>
            <a:ext cx="291496" cy="126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8181" y="2912632"/>
            <a:ext cx="173728" cy="122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1046" y="2908313"/>
            <a:ext cx="19685" cy="125095"/>
          </a:xfrm>
          <a:custGeom>
            <a:avLst/>
            <a:gdLst/>
            <a:ahLst/>
            <a:cxnLst/>
            <a:rect l="l" t="t" r="r" b="b"/>
            <a:pathLst>
              <a:path w="19685" h="125094">
                <a:moveTo>
                  <a:pt x="19135" y="0"/>
                </a:moveTo>
                <a:lnTo>
                  <a:pt x="10303" y="1373"/>
                </a:lnTo>
                <a:lnTo>
                  <a:pt x="8831" y="1373"/>
                </a:lnTo>
                <a:lnTo>
                  <a:pt x="1471" y="2944"/>
                </a:lnTo>
                <a:lnTo>
                  <a:pt x="0" y="4318"/>
                </a:lnTo>
                <a:lnTo>
                  <a:pt x="850" y="19462"/>
                </a:lnTo>
                <a:lnTo>
                  <a:pt x="1287" y="35674"/>
                </a:lnTo>
                <a:lnTo>
                  <a:pt x="1404" y="47746"/>
                </a:lnTo>
                <a:lnTo>
                  <a:pt x="1471" y="125033"/>
                </a:lnTo>
                <a:lnTo>
                  <a:pt x="19135" y="125033"/>
                </a:lnTo>
                <a:lnTo>
                  <a:pt x="19135" y="123659"/>
                </a:lnTo>
                <a:lnTo>
                  <a:pt x="18905" y="112778"/>
                </a:lnTo>
                <a:lnTo>
                  <a:pt x="18399" y="100645"/>
                </a:lnTo>
                <a:lnTo>
                  <a:pt x="17893" y="84905"/>
                </a:lnTo>
                <a:lnTo>
                  <a:pt x="17725" y="69092"/>
                </a:lnTo>
                <a:lnTo>
                  <a:pt x="17847" y="32288"/>
                </a:lnTo>
                <a:lnTo>
                  <a:pt x="18284" y="16831"/>
                </a:lnTo>
                <a:lnTo>
                  <a:pt x="19048" y="2944"/>
                </a:lnTo>
                <a:lnTo>
                  <a:pt x="19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6438" y="2912632"/>
            <a:ext cx="803819" cy="1591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8022" y="2278041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0"/>
                </a:lnTo>
                <a:lnTo>
                  <a:pt x="0" y="403366"/>
                </a:lnTo>
              </a:path>
            </a:pathLst>
          </a:custGeom>
          <a:ln w="1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0417" y="2256495"/>
            <a:ext cx="188456" cy="182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5204" y="2492973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0" y="0"/>
                </a:lnTo>
                <a:lnTo>
                  <a:pt x="273840" y="0"/>
                </a:lnTo>
              </a:path>
            </a:pathLst>
          </a:custGeom>
          <a:ln w="1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3494" y="2668256"/>
            <a:ext cx="104775" cy="101600"/>
          </a:xfrm>
          <a:custGeom>
            <a:avLst/>
            <a:gdLst/>
            <a:ahLst/>
            <a:cxnLst/>
            <a:rect l="l" t="t" r="r" b="b"/>
            <a:pathLst>
              <a:path w="104775" h="101600">
                <a:moveTo>
                  <a:pt x="104527" y="0"/>
                </a:moveTo>
                <a:lnTo>
                  <a:pt x="104527" y="0"/>
                </a:lnTo>
                <a:lnTo>
                  <a:pt x="0" y="101479"/>
                </a:lnTo>
              </a:path>
            </a:pathLst>
          </a:custGeom>
          <a:ln w="1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8022" y="2668256"/>
            <a:ext cx="104775" cy="113664"/>
          </a:xfrm>
          <a:custGeom>
            <a:avLst/>
            <a:gdLst/>
            <a:ahLst/>
            <a:cxnLst/>
            <a:rect l="l" t="t" r="r" b="b"/>
            <a:pathLst>
              <a:path w="104775" h="113664">
                <a:moveTo>
                  <a:pt x="0" y="0"/>
                </a:moveTo>
                <a:lnTo>
                  <a:pt x="0" y="0"/>
                </a:lnTo>
                <a:lnTo>
                  <a:pt x="104527" y="113256"/>
                </a:lnTo>
              </a:path>
            </a:pathLst>
          </a:custGeom>
          <a:ln w="1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8022" y="3513461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0"/>
                </a:lnTo>
                <a:lnTo>
                  <a:pt x="0" y="403602"/>
                </a:lnTo>
              </a:path>
            </a:pathLst>
          </a:custGeom>
          <a:ln w="1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0417" y="3492112"/>
            <a:ext cx="188456" cy="1826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5204" y="3728591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0" y="0"/>
                </a:lnTo>
                <a:lnTo>
                  <a:pt x="273840" y="0"/>
                </a:lnTo>
              </a:path>
            </a:pathLst>
          </a:custGeom>
          <a:ln w="1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3494" y="3903814"/>
            <a:ext cx="104775" cy="102235"/>
          </a:xfrm>
          <a:custGeom>
            <a:avLst/>
            <a:gdLst/>
            <a:ahLst/>
            <a:cxnLst/>
            <a:rect l="l" t="t" r="r" b="b"/>
            <a:pathLst>
              <a:path w="104775" h="102235">
                <a:moveTo>
                  <a:pt x="104527" y="0"/>
                </a:moveTo>
                <a:lnTo>
                  <a:pt x="104527" y="0"/>
                </a:lnTo>
                <a:lnTo>
                  <a:pt x="0" y="101616"/>
                </a:lnTo>
              </a:path>
            </a:pathLst>
          </a:custGeom>
          <a:ln w="1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8022" y="3903814"/>
            <a:ext cx="104775" cy="113664"/>
          </a:xfrm>
          <a:custGeom>
            <a:avLst/>
            <a:gdLst/>
            <a:ahLst/>
            <a:cxnLst/>
            <a:rect l="l" t="t" r="r" b="b"/>
            <a:pathLst>
              <a:path w="104775" h="113664">
                <a:moveTo>
                  <a:pt x="0" y="0"/>
                </a:moveTo>
                <a:lnTo>
                  <a:pt x="0" y="0"/>
                </a:lnTo>
                <a:lnTo>
                  <a:pt x="104527" y="113394"/>
                </a:lnTo>
              </a:path>
            </a:pathLst>
          </a:custGeom>
          <a:ln w="1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2626" y="2086466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0"/>
                </a:lnTo>
                <a:lnTo>
                  <a:pt x="0" y="403562"/>
                </a:lnTo>
              </a:path>
            </a:pathLst>
          </a:custGeom>
          <a:ln w="1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54943" y="2065117"/>
            <a:ext cx="188515" cy="1826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99749" y="2300025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0" y="0"/>
                </a:lnTo>
                <a:lnTo>
                  <a:pt x="272408" y="0"/>
                </a:lnTo>
              </a:path>
            </a:pathLst>
          </a:custGeom>
          <a:ln w="1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8020" y="2476682"/>
            <a:ext cx="104775" cy="102235"/>
          </a:xfrm>
          <a:custGeom>
            <a:avLst/>
            <a:gdLst/>
            <a:ahLst/>
            <a:cxnLst/>
            <a:rect l="l" t="t" r="r" b="b"/>
            <a:pathLst>
              <a:path w="104775" h="102235">
                <a:moveTo>
                  <a:pt x="104606" y="0"/>
                </a:moveTo>
                <a:lnTo>
                  <a:pt x="104606" y="0"/>
                </a:lnTo>
                <a:lnTo>
                  <a:pt x="0" y="101675"/>
                </a:lnTo>
              </a:path>
            </a:pathLst>
          </a:custGeom>
          <a:ln w="1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42626" y="2476682"/>
            <a:ext cx="104775" cy="113664"/>
          </a:xfrm>
          <a:custGeom>
            <a:avLst/>
            <a:gdLst/>
            <a:ahLst/>
            <a:cxnLst/>
            <a:rect l="l" t="t" r="r" b="b"/>
            <a:pathLst>
              <a:path w="104775" h="113664">
                <a:moveTo>
                  <a:pt x="0" y="0"/>
                </a:moveTo>
                <a:lnTo>
                  <a:pt x="0" y="0"/>
                </a:lnTo>
                <a:lnTo>
                  <a:pt x="104410" y="113453"/>
                </a:lnTo>
              </a:path>
            </a:pathLst>
          </a:custGeom>
          <a:ln w="1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79828" y="1840517"/>
            <a:ext cx="5520883" cy="38599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20D70C2-ABED-459F-82F2-2EAD22DDFBBC}" type="datetime1">
              <a:rPr lang="en-US" smtClean="0"/>
              <a:t>2/12/2020</a:t>
            </a:fld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643254"/>
            <a:ext cx="7837170" cy="387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software requirements</a:t>
            </a:r>
            <a:r>
              <a:rPr sz="2400" b="1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39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software requirements document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official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statement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system</a:t>
            </a: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developers.</a:t>
            </a:r>
            <a:endParaRPr sz="2400">
              <a:latin typeface="Arial"/>
              <a:cs typeface="Arial"/>
            </a:endParaRPr>
          </a:p>
          <a:p>
            <a:pPr marL="355600" marR="35496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include both a definition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requirements  and a specification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system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marR="26924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design document.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As far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 possible,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set of </a:t>
            </a:r>
            <a:r>
              <a:rPr sz="2400" spc="-50" dirty="0">
                <a:solidFill>
                  <a:srgbClr val="46424D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do rather</a:t>
            </a:r>
            <a:r>
              <a:rPr sz="2400" spc="-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than  HOW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it should do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C86AF24-C8AB-4486-A8FB-BFDEEDEF3E1F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05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Users </a:t>
            </a:r>
            <a:r>
              <a:rPr dirty="0"/>
              <a:t>of </a:t>
            </a:r>
            <a:r>
              <a:rPr spc="-5" dirty="0"/>
              <a:t>a requirements</a:t>
            </a:r>
            <a:r>
              <a:rPr spc="20" dirty="0"/>
              <a:t> </a:t>
            </a:r>
            <a:r>
              <a:rPr spc="-5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2576818" y="4761019"/>
            <a:ext cx="1163955" cy="424180"/>
          </a:xfrm>
          <a:custGeom>
            <a:avLst/>
            <a:gdLst/>
            <a:ahLst/>
            <a:cxnLst/>
            <a:rect l="l" t="t" r="r" b="b"/>
            <a:pathLst>
              <a:path w="1163954" h="424179">
                <a:moveTo>
                  <a:pt x="0" y="424153"/>
                </a:moveTo>
                <a:lnTo>
                  <a:pt x="1163496" y="424153"/>
                </a:lnTo>
                <a:lnTo>
                  <a:pt x="1163496" y="0"/>
                </a:lnTo>
                <a:lnTo>
                  <a:pt x="0" y="0"/>
                </a:lnTo>
                <a:lnTo>
                  <a:pt x="0" y="424153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6818" y="4761019"/>
            <a:ext cx="1163955" cy="424180"/>
          </a:xfrm>
          <a:custGeom>
            <a:avLst/>
            <a:gdLst/>
            <a:ahLst/>
            <a:cxnLst/>
            <a:rect l="l" t="t" r="r" b="b"/>
            <a:pathLst>
              <a:path w="1163954" h="424179">
                <a:moveTo>
                  <a:pt x="0" y="424153"/>
                </a:moveTo>
                <a:lnTo>
                  <a:pt x="1163496" y="424153"/>
                </a:lnTo>
                <a:lnTo>
                  <a:pt x="1163496" y="0"/>
                </a:lnTo>
                <a:lnTo>
                  <a:pt x="0" y="0"/>
                </a:lnTo>
                <a:lnTo>
                  <a:pt x="0" y="424153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9877" y="4691327"/>
            <a:ext cx="1920239" cy="666750"/>
          </a:xfrm>
          <a:custGeom>
            <a:avLst/>
            <a:gdLst/>
            <a:ahLst/>
            <a:cxnLst/>
            <a:rect l="l" t="t" r="r" b="b"/>
            <a:pathLst>
              <a:path w="1920239" h="666750">
                <a:moveTo>
                  <a:pt x="0" y="666740"/>
                </a:moveTo>
                <a:lnTo>
                  <a:pt x="1920069" y="666740"/>
                </a:lnTo>
                <a:lnTo>
                  <a:pt x="1920069" y="0"/>
                </a:lnTo>
                <a:lnTo>
                  <a:pt x="0" y="0"/>
                </a:lnTo>
                <a:lnTo>
                  <a:pt x="0" y="66674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877" y="4691327"/>
            <a:ext cx="1920239" cy="666750"/>
          </a:xfrm>
          <a:custGeom>
            <a:avLst/>
            <a:gdLst/>
            <a:ahLst/>
            <a:cxnLst/>
            <a:rect l="l" t="t" r="r" b="b"/>
            <a:pathLst>
              <a:path w="1920239" h="666750">
                <a:moveTo>
                  <a:pt x="0" y="666740"/>
                </a:moveTo>
                <a:lnTo>
                  <a:pt x="1920069" y="666740"/>
                </a:lnTo>
                <a:lnTo>
                  <a:pt x="1920069" y="0"/>
                </a:lnTo>
                <a:lnTo>
                  <a:pt x="0" y="0"/>
                </a:lnTo>
                <a:lnTo>
                  <a:pt x="0" y="666740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9877" y="2739688"/>
            <a:ext cx="1920239" cy="837565"/>
          </a:xfrm>
          <a:custGeom>
            <a:avLst/>
            <a:gdLst/>
            <a:ahLst/>
            <a:cxnLst/>
            <a:rect l="l" t="t" r="r" b="b"/>
            <a:pathLst>
              <a:path w="1920239" h="837564">
                <a:moveTo>
                  <a:pt x="0" y="837198"/>
                </a:moveTo>
                <a:lnTo>
                  <a:pt x="1920069" y="837198"/>
                </a:lnTo>
                <a:lnTo>
                  <a:pt x="1920069" y="0"/>
                </a:lnTo>
                <a:lnTo>
                  <a:pt x="0" y="0"/>
                </a:lnTo>
                <a:lnTo>
                  <a:pt x="0" y="83719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9877" y="2739688"/>
            <a:ext cx="1920239" cy="837565"/>
          </a:xfrm>
          <a:custGeom>
            <a:avLst/>
            <a:gdLst/>
            <a:ahLst/>
            <a:cxnLst/>
            <a:rect l="l" t="t" r="r" b="b"/>
            <a:pathLst>
              <a:path w="1920239" h="837564">
                <a:moveTo>
                  <a:pt x="0" y="837198"/>
                </a:moveTo>
                <a:lnTo>
                  <a:pt x="1920069" y="837198"/>
                </a:lnTo>
                <a:lnTo>
                  <a:pt x="1920069" y="0"/>
                </a:lnTo>
                <a:lnTo>
                  <a:pt x="0" y="0"/>
                </a:lnTo>
                <a:lnTo>
                  <a:pt x="0" y="837198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877" y="3774703"/>
            <a:ext cx="1920239" cy="683260"/>
          </a:xfrm>
          <a:custGeom>
            <a:avLst/>
            <a:gdLst/>
            <a:ahLst/>
            <a:cxnLst/>
            <a:rect l="l" t="t" r="r" b="b"/>
            <a:pathLst>
              <a:path w="1920239" h="683260">
                <a:moveTo>
                  <a:pt x="0" y="682824"/>
                </a:moveTo>
                <a:lnTo>
                  <a:pt x="1920069" y="682824"/>
                </a:lnTo>
                <a:lnTo>
                  <a:pt x="1920069" y="0"/>
                </a:lnTo>
                <a:lnTo>
                  <a:pt x="0" y="0"/>
                </a:lnTo>
                <a:lnTo>
                  <a:pt x="0" y="68282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877" y="3774703"/>
            <a:ext cx="1920239" cy="683260"/>
          </a:xfrm>
          <a:custGeom>
            <a:avLst/>
            <a:gdLst/>
            <a:ahLst/>
            <a:cxnLst/>
            <a:rect l="l" t="t" r="r" b="b"/>
            <a:pathLst>
              <a:path w="1920239" h="683260">
                <a:moveTo>
                  <a:pt x="0" y="682824"/>
                </a:moveTo>
                <a:lnTo>
                  <a:pt x="1920069" y="682824"/>
                </a:lnTo>
                <a:lnTo>
                  <a:pt x="1920069" y="0"/>
                </a:lnTo>
                <a:lnTo>
                  <a:pt x="0" y="0"/>
                </a:lnTo>
                <a:lnTo>
                  <a:pt x="0" y="682824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6818" y="2925068"/>
            <a:ext cx="1163955" cy="423545"/>
          </a:xfrm>
          <a:custGeom>
            <a:avLst/>
            <a:gdLst/>
            <a:ahLst/>
            <a:cxnLst/>
            <a:rect l="l" t="t" r="r" b="b"/>
            <a:pathLst>
              <a:path w="1163954" h="423545">
                <a:moveTo>
                  <a:pt x="0" y="422993"/>
                </a:moveTo>
                <a:lnTo>
                  <a:pt x="1163496" y="422993"/>
                </a:lnTo>
                <a:lnTo>
                  <a:pt x="1163496" y="0"/>
                </a:lnTo>
                <a:lnTo>
                  <a:pt x="0" y="0"/>
                </a:lnTo>
                <a:lnTo>
                  <a:pt x="0" y="422993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6818" y="2925068"/>
            <a:ext cx="1163955" cy="423545"/>
          </a:xfrm>
          <a:custGeom>
            <a:avLst/>
            <a:gdLst/>
            <a:ahLst/>
            <a:cxnLst/>
            <a:rect l="l" t="t" r="r" b="b"/>
            <a:pathLst>
              <a:path w="1163954" h="423545">
                <a:moveTo>
                  <a:pt x="0" y="422993"/>
                </a:moveTo>
                <a:lnTo>
                  <a:pt x="1163496" y="422993"/>
                </a:lnTo>
                <a:lnTo>
                  <a:pt x="1163496" y="0"/>
                </a:lnTo>
                <a:lnTo>
                  <a:pt x="0" y="0"/>
                </a:lnTo>
                <a:lnTo>
                  <a:pt x="0" y="422993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6818" y="3880327"/>
            <a:ext cx="1163955" cy="423545"/>
          </a:xfrm>
          <a:custGeom>
            <a:avLst/>
            <a:gdLst/>
            <a:ahLst/>
            <a:cxnLst/>
            <a:rect l="l" t="t" r="r" b="b"/>
            <a:pathLst>
              <a:path w="1163954" h="423545">
                <a:moveTo>
                  <a:pt x="0" y="422993"/>
                </a:moveTo>
                <a:lnTo>
                  <a:pt x="1163496" y="422993"/>
                </a:lnTo>
                <a:lnTo>
                  <a:pt x="1163496" y="0"/>
                </a:lnTo>
                <a:lnTo>
                  <a:pt x="0" y="0"/>
                </a:lnTo>
                <a:lnTo>
                  <a:pt x="0" y="422993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6818" y="3880327"/>
            <a:ext cx="1163955" cy="423545"/>
          </a:xfrm>
          <a:custGeom>
            <a:avLst/>
            <a:gdLst/>
            <a:ahLst/>
            <a:cxnLst/>
            <a:rect l="l" t="t" r="r" b="b"/>
            <a:pathLst>
              <a:path w="1163954" h="423545">
                <a:moveTo>
                  <a:pt x="0" y="422993"/>
                </a:moveTo>
                <a:lnTo>
                  <a:pt x="1163496" y="422993"/>
                </a:lnTo>
                <a:lnTo>
                  <a:pt x="1163496" y="0"/>
                </a:lnTo>
                <a:lnTo>
                  <a:pt x="0" y="0"/>
                </a:lnTo>
                <a:lnTo>
                  <a:pt x="0" y="422993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76818" y="1805653"/>
            <a:ext cx="1163955" cy="422909"/>
          </a:xfrm>
          <a:custGeom>
            <a:avLst/>
            <a:gdLst/>
            <a:ahLst/>
            <a:cxnLst/>
            <a:rect l="l" t="t" r="r" b="b"/>
            <a:pathLst>
              <a:path w="1163954" h="422910">
                <a:moveTo>
                  <a:pt x="0" y="422827"/>
                </a:moveTo>
                <a:lnTo>
                  <a:pt x="1163496" y="422827"/>
                </a:lnTo>
                <a:lnTo>
                  <a:pt x="1163496" y="0"/>
                </a:lnTo>
                <a:lnTo>
                  <a:pt x="0" y="0"/>
                </a:lnTo>
                <a:lnTo>
                  <a:pt x="0" y="422827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76818" y="1805654"/>
            <a:ext cx="1163955" cy="422909"/>
          </a:xfrm>
          <a:custGeom>
            <a:avLst/>
            <a:gdLst/>
            <a:ahLst/>
            <a:cxnLst/>
            <a:rect l="l" t="t" r="r" b="b"/>
            <a:pathLst>
              <a:path w="1163954" h="422910">
                <a:moveTo>
                  <a:pt x="0" y="422827"/>
                </a:moveTo>
                <a:lnTo>
                  <a:pt x="1163496" y="422827"/>
                </a:lnTo>
                <a:lnTo>
                  <a:pt x="1163496" y="0"/>
                </a:lnTo>
                <a:lnTo>
                  <a:pt x="0" y="0"/>
                </a:lnTo>
                <a:lnTo>
                  <a:pt x="0" y="422827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9877" y="1540682"/>
            <a:ext cx="1916430" cy="988060"/>
          </a:xfrm>
          <a:custGeom>
            <a:avLst/>
            <a:gdLst/>
            <a:ahLst/>
            <a:cxnLst/>
            <a:rect l="l" t="t" r="r" b="b"/>
            <a:pathLst>
              <a:path w="1916429" h="988060">
                <a:moveTo>
                  <a:pt x="0" y="987592"/>
                </a:moveTo>
                <a:lnTo>
                  <a:pt x="1916253" y="987592"/>
                </a:lnTo>
                <a:lnTo>
                  <a:pt x="1916253" y="0"/>
                </a:lnTo>
                <a:lnTo>
                  <a:pt x="0" y="0"/>
                </a:lnTo>
                <a:lnTo>
                  <a:pt x="0" y="987592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9877" y="1540682"/>
            <a:ext cx="1916430" cy="988060"/>
          </a:xfrm>
          <a:custGeom>
            <a:avLst/>
            <a:gdLst/>
            <a:ahLst/>
            <a:cxnLst/>
            <a:rect l="l" t="t" r="r" b="b"/>
            <a:pathLst>
              <a:path w="1916429" h="988060">
                <a:moveTo>
                  <a:pt x="0" y="987592"/>
                </a:moveTo>
                <a:lnTo>
                  <a:pt x="1916253" y="987592"/>
                </a:lnTo>
                <a:lnTo>
                  <a:pt x="1916253" y="0"/>
                </a:lnTo>
                <a:lnTo>
                  <a:pt x="0" y="0"/>
                </a:lnTo>
                <a:lnTo>
                  <a:pt x="0" y="987592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6818" y="5636686"/>
            <a:ext cx="1152525" cy="612140"/>
          </a:xfrm>
          <a:custGeom>
            <a:avLst/>
            <a:gdLst/>
            <a:ahLst/>
            <a:cxnLst/>
            <a:rect l="l" t="t" r="r" b="b"/>
            <a:pathLst>
              <a:path w="1152525" h="612139">
                <a:moveTo>
                  <a:pt x="0" y="611988"/>
                </a:moveTo>
                <a:lnTo>
                  <a:pt x="1152298" y="611988"/>
                </a:lnTo>
                <a:lnTo>
                  <a:pt x="1152298" y="0"/>
                </a:lnTo>
                <a:lnTo>
                  <a:pt x="0" y="0"/>
                </a:lnTo>
                <a:lnTo>
                  <a:pt x="0" y="611988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6818" y="5636686"/>
            <a:ext cx="1152525" cy="612140"/>
          </a:xfrm>
          <a:custGeom>
            <a:avLst/>
            <a:gdLst/>
            <a:ahLst/>
            <a:cxnLst/>
            <a:rect l="l" t="t" r="r" b="b"/>
            <a:pathLst>
              <a:path w="1152525" h="612139">
                <a:moveTo>
                  <a:pt x="0" y="611988"/>
                </a:moveTo>
                <a:lnTo>
                  <a:pt x="1152298" y="611988"/>
                </a:lnTo>
                <a:lnTo>
                  <a:pt x="1152298" y="0"/>
                </a:lnTo>
                <a:lnTo>
                  <a:pt x="0" y="0"/>
                </a:lnTo>
                <a:lnTo>
                  <a:pt x="0" y="611988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9877" y="5608083"/>
            <a:ext cx="1920239" cy="726440"/>
          </a:xfrm>
          <a:custGeom>
            <a:avLst/>
            <a:gdLst/>
            <a:ahLst/>
            <a:cxnLst/>
            <a:rect l="l" t="t" r="r" b="b"/>
            <a:pathLst>
              <a:path w="1920239" h="726439">
                <a:moveTo>
                  <a:pt x="0" y="726419"/>
                </a:moveTo>
                <a:lnTo>
                  <a:pt x="1920069" y="726419"/>
                </a:lnTo>
                <a:lnTo>
                  <a:pt x="1920069" y="0"/>
                </a:lnTo>
                <a:lnTo>
                  <a:pt x="0" y="0"/>
                </a:lnTo>
                <a:lnTo>
                  <a:pt x="0" y="726419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9877" y="5608083"/>
            <a:ext cx="1920239" cy="726440"/>
          </a:xfrm>
          <a:custGeom>
            <a:avLst/>
            <a:gdLst/>
            <a:ahLst/>
            <a:cxnLst/>
            <a:rect l="l" t="t" r="r" b="b"/>
            <a:pathLst>
              <a:path w="1920239" h="726439">
                <a:moveTo>
                  <a:pt x="0" y="726419"/>
                </a:moveTo>
                <a:lnTo>
                  <a:pt x="1920069" y="726419"/>
                </a:lnTo>
                <a:lnTo>
                  <a:pt x="1920069" y="0"/>
                </a:lnTo>
                <a:lnTo>
                  <a:pt x="0" y="0"/>
                </a:lnTo>
                <a:lnTo>
                  <a:pt x="0" y="726419"/>
                </a:lnTo>
                <a:close/>
              </a:path>
            </a:pathLst>
          </a:custGeom>
          <a:ln w="149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0530" y="4926452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579902" y="0"/>
                </a:moveTo>
                <a:lnTo>
                  <a:pt x="579902" y="0"/>
                </a:lnTo>
                <a:lnTo>
                  <a:pt x="0" y="0"/>
                </a:lnTo>
              </a:path>
            </a:pathLst>
          </a:custGeom>
          <a:ln w="7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1956" y="4892857"/>
            <a:ext cx="110650" cy="67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3018" y="308922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579902" y="0"/>
                </a:moveTo>
                <a:lnTo>
                  <a:pt x="579902" y="0"/>
                </a:lnTo>
                <a:lnTo>
                  <a:pt x="0" y="0"/>
                </a:lnTo>
              </a:path>
            </a:pathLst>
          </a:custGeom>
          <a:ln w="7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4444" y="3055646"/>
            <a:ext cx="110650" cy="68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0484" y="4044484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578575" y="0"/>
                </a:moveTo>
                <a:lnTo>
                  <a:pt x="578575" y="0"/>
                </a:lnTo>
                <a:lnTo>
                  <a:pt x="0" y="0"/>
                </a:lnTo>
              </a:path>
            </a:pathLst>
          </a:custGeom>
          <a:ln w="7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0582" y="4010905"/>
            <a:ext cx="111977" cy="67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93018" y="1969810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579902" y="0"/>
                </a:moveTo>
                <a:lnTo>
                  <a:pt x="579902" y="0"/>
                </a:lnTo>
                <a:lnTo>
                  <a:pt x="0" y="0"/>
                </a:lnTo>
              </a:path>
            </a:pathLst>
          </a:custGeom>
          <a:ln w="7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14444" y="1936232"/>
            <a:ext cx="110650" cy="683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96751" y="5905372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579819" y="0"/>
                </a:moveTo>
                <a:lnTo>
                  <a:pt x="579819" y="0"/>
                </a:lnTo>
                <a:lnTo>
                  <a:pt x="0" y="0"/>
                </a:lnTo>
              </a:path>
            </a:pathLst>
          </a:custGeom>
          <a:ln w="7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8094" y="5871777"/>
            <a:ext cx="110816" cy="671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29532" y="4714988"/>
            <a:ext cx="1163955" cy="422909"/>
          </a:xfrm>
          <a:custGeom>
            <a:avLst/>
            <a:gdLst/>
            <a:ahLst/>
            <a:cxnLst/>
            <a:rect l="l" t="t" r="r" b="b"/>
            <a:pathLst>
              <a:path w="1163954" h="422910">
                <a:moveTo>
                  <a:pt x="0" y="422910"/>
                </a:moveTo>
                <a:lnTo>
                  <a:pt x="1163486" y="422910"/>
                </a:lnTo>
                <a:lnTo>
                  <a:pt x="1163486" y="0"/>
                </a:lnTo>
                <a:lnTo>
                  <a:pt x="0" y="0"/>
                </a:lnTo>
                <a:lnTo>
                  <a:pt x="0" y="42291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29532" y="4714988"/>
            <a:ext cx="1163955" cy="422909"/>
          </a:xfrm>
          <a:custGeom>
            <a:avLst/>
            <a:gdLst/>
            <a:ahLst/>
            <a:cxnLst/>
            <a:rect l="l" t="t" r="r" b="b"/>
            <a:pathLst>
              <a:path w="1163954" h="422910">
                <a:moveTo>
                  <a:pt x="0" y="422910"/>
                </a:moveTo>
                <a:lnTo>
                  <a:pt x="1163486" y="422910"/>
                </a:lnTo>
                <a:lnTo>
                  <a:pt x="1163486" y="0"/>
                </a:lnTo>
                <a:lnTo>
                  <a:pt x="0" y="0"/>
                </a:lnTo>
                <a:lnTo>
                  <a:pt x="0" y="422910"/>
                </a:lnTo>
                <a:close/>
              </a:path>
            </a:pathLst>
          </a:custGeom>
          <a:ln w="149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2597" y="4644070"/>
            <a:ext cx="1921510" cy="666750"/>
          </a:xfrm>
          <a:custGeom>
            <a:avLst/>
            <a:gdLst/>
            <a:ahLst/>
            <a:cxnLst/>
            <a:rect l="l" t="t" r="r" b="b"/>
            <a:pathLst>
              <a:path w="1921510" h="666750">
                <a:moveTo>
                  <a:pt x="0" y="666724"/>
                </a:moveTo>
                <a:lnTo>
                  <a:pt x="1921230" y="666724"/>
                </a:lnTo>
                <a:lnTo>
                  <a:pt x="1921230" y="0"/>
                </a:lnTo>
                <a:lnTo>
                  <a:pt x="0" y="0"/>
                </a:lnTo>
                <a:lnTo>
                  <a:pt x="0" y="66672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2597" y="4644070"/>
            <a:ext cx="1921510" cy="666750"/>
          </a:xfrm>
          <a:custGeom>
            <a:avLst/>
            <a:gdLst/>
            <a:ahLst/>
            <a:cxnLst/>
            <a:rect l="l" t="t" r="r" b="b"/>
            <a:pathLst>
              <a:path w="1921510" h="666750">
                <a:moveTo>
                  <a:pt x="0" y="666724"/>
                </a:moveTo>
                <a:lnTo>
                  <a:pt x="1921230" y="666724"/>
                </a:lnTo>
                <a:lnTo>
                  <a:pt x="1921230" y="0"/>
                </a:lnTo>
                <a:lnTo>
                  <a:pt x="0" y="0"/>
                </a:lnTo>
                <a:lnTo>
                  <a:pt x="0" y="666724"/>
                </a:lnTo>
                <a:close/>
              </a:path>
            </a:pathLst>
          </a:custGeom>
          <a:ln w="149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17250" y="4741104"/>
            <a:ext cx="1587781" cy="470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42597" y="2692431"/>
            <a:ext cx="1921510" cy="837565"/>
          </a:xfrm>
          <a:custGeom>
            <a:avLst/>
            <a:gdLst/>
            <a:ahLst/>
            <a:cxnLst/>
            <a:rect l="l" t="t" r="r" b="b"/>
            <a:pathLst>
              <a:path w="1921510" h="837564">
                <a:moveTo>
                  <a:pt x="0" y="837198"/>
                </a:moveTo>
                <a:lnTo>
                  <a:pt x="1921230" y="837198"/>
                </a:lnTo>
                <a:lnTo>
                  <a:pt x="1921230" y="0"/>
                </a:lnTo>
                <a:lnTo>
                  <a:pt x="0" y="0"/>
                </a:lnTo>
                <a:lnTo>
                  <a:pt x="0" y="83719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2597" y="2692431"/>
            <a:ext cx="1921510" cy="837565"/>
          </a:xfrm>
          <a:custGeom>
            <a:avLst/>
            <a:gdLst/>
            <a:ahLst/>
            <a:cxnLst/>
            <a:rect l="l" t="t" r="r" b="b"/>
            <a:pathLst>
              <a:path w="1921510" h="837564">
                <a:moveTo>
                  <a:pt x="0" y="837198"/>
                </a:moveTo>
                <a:lnTo>
                  <a:pt x="1921230" y="837198"/>
                </a:lnTo>
                <a:lnTo>
                  <a:pt x="1921230" y="0"/>
                </a:lnTo>
                <a:lnTo>
                  <a:pt x="0" y="0"/>
                </a:lnTo>
                <a:lnTo>
                  <a:pt x="0" y="837198"/>
                </a:lnTo>
                <a:close/>
              </a:path>
            </a:pathLst>
          </a:custGeom>
          <a:ln w="149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17250" y="2791919"/>
            <a:ext cx="1709714" cy="63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2597" y="3727280"/>
            <a:ext cx="1921510" cy="683260"/>
          </a:xfrm>
          <a:custGeom>
            <a:avLst/>
            <a:gdLst/>
            <a:ahLst/>
            <a:cxnLst/>
            <a:rect l="l" t="t" r="r" b="b"/>
            <a:pathLst>
              <a:path w="1921510" h="683260">
                <a:moveTo>
                  <a:pt x="0" y="682990"/>
                </a:moveTo>
                <a:lnTo>
                  <a:pt x="1921230" y="682990"/>
                </a:lnTo>
                <a:lnTo>
                  <a:pt x="1921230" y="0"/>
                </a:lnTo>
                <a:lnTo>
                  <a:pt x="0" y="0"/>
                </a:lnTo>
                <a:lnTo>
                  <a:pt x="0" y="68299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42597" y="3727280"/>
            <a:ext cx="1921510" cy="683260"/>
          </a:xfrm>
          <a:custGeom>
            <a:avLst/>
            <a:gdLst/>
            <a:ahLst/>
            <a:cxnLst/>
            <a:rect l="l" t="t" r="r" b="b"/>
            <a:pathLst>
              <a:path w="1921510" h="683260">
                <a:moveTo>
                  <a:pt x="0" y="682990"/>
                </a:moveTo>
                <a:lnTo>
                  <a:pt x="1921230" y="682990"/>
                </a:lnTo>
                <a:lnTo>
                  <a:pt x="1921230" y="0"/>
                </a:lnTo>
                <a:lnTo>
                  <a:pt x="0" y="0"/>
                </a:lnTo>
                <a:lnTo>
                  <a:pt x="0" y="682990"/>
                </a:lnTo>
                <a:close/>
              </a:path>
            </a:pathLst>
          </a:custGeom>
          <a:ln w="149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17250" y="3833070"/>
            <a:ext cx="1576666" cy="4689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65964" y="4783403"/>
            <a:ext cx="664492" cy="2935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29532" y="2877811"/>
            <a:ext cx="1163955" cy="422909"/>
          </a:xfrm>
          <a:custGeom>
            <a:avLst/>
            <a:gdLst/>
            <a:ahLst/>
            <a:cxnLst/>
            <a:rect l="l" t="t" r="r" b="b"/>
            <a:pathLst>
              <a:path w="1163954" h="422910">
                <a:moveTo>
                  <a:pt x="0" y="422827"/>
                </a:moveTo>
                <a:lnTo>
                  <a:pt x="1163486" y="422827"/>
                </a:lnTo>
                <a:lnTo>
                  <a:pt x="1163486" y="0"/>
                </a:lnTo>
                <a:lnTo>
                  <a:pt x="0" y="0"/>
                </a:lnTo>
                <a:lnTo>
                  <a:pt x="0" y="42282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29532" y="2877811"/>
            <a:ext cx="1163955" cy="422909"/>
          </a:xfrm>
          <a:custGeom>
            <a:avLst/>
            <a:gdLst/>
            <a:ahLst/>
            <a:cxnLst/>
            <a:rect l="l" t="t" r="r" b="b"/>
            <a:pathLst>
              <a:path w="1163954" h="422910">
                <a:moveTo>
                  <a:pt x="0" y="422827"/>
                </a:moveTo>
                <a:lnTo>
                  <a:pt x="1163486" y="422827"/>
                </a:lnTo>
                <a:lnTo>
                  <a:pt x="1163486" y="0"/>
                </a:lnTo>
                <a:lnTo>
                  <a:pt x="0" y="0"/>
                </a:lnTo>
                <a:lnTo>
                  <a:pt x="0" y="422827"/>
                </a:lnTo>
                <a:close/>
              </a:path>
            </a:pathLst>
          </a:custGeom>
          <a:ln w="149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23197" y="3030858"/>
            <a:ext cx="98425" cy="94615"/>
          </a:xfrm>
          <a:custGeom>
            <a:avLst/>
            <a:gdLst/>
            <a:ahLst/>
            <a:cxnLst/>
            <a:rect l="l" t="t" r="r" b="b"/>
            <a:pathLst>
              <a:path w="98425" h="94614">
                <a:moveTo>
                  <a:pt x="26145" y="0"/>
                </a:moveTo>
                <a:lnTo>
                  <a:pt x="17435" y="1160"/>
                </a:lnTo>
                <a:lnTo>
                  <a:pt x="4976" y="1160"/>
                </a:lnTo>
                <a:lnTo>
                  <a:pt x="4924" y="10529"/>
                </a:lnTo>
                <a:lnTo>
                  <a:pt x="4802" y="16104"/>
                </a:lnTo>
                <a:lnTo>
                  <a:pt x="4400" y="25452"/>
                </a:lnTo>
                <a:lnTo>
                  <a:pt x="3732" y="38469"/>
                </a:lnTo>
                <a:lnTo>
                  <a:pt x="2993" y="49886"/>
                </a:lnTo>
                <a:lnTo>
                  <a:pt x="1982" y="73655"/>
                </a:lnTo>
                <a:lnTo>
                  <a:pt x="1244" y="85726"/>
                </a:lnTo>
                <a:lnTo>
                  <a:pt x="0" y="88213"/>
                </a:lnTo>
                <a:lnTo>
                  <a:pt x="0" y="93187"/>
                </a:lnTo>
                <a:lnTo>
                  <a:pt x="1244" y="94514"/>
                </a:lnTo>
                <a:lnTo>
                  <a:pt x="6221" y="93187"/>
                </a:lnTo>
                <a:lnTo>
                  <a:pt x="13702" y="93187"/>
                </a:lnTo>
                <a:lnTo>
                  <a:pt x="13815" y="82078"/>
                </a:lnTo>
                <a:lnTo>
                  <a:pt x="13858" y="80192"/>
                </a:lnTo>
                <a:lnTo>
                  <a:pt x="14208" y="73655"/>
                </a:lnTo>
                <a:lnTo>
                  <a:pt x="14881" y="64248"/>
                </a:lnTo>
                <a:lnTo>
                  <a:pt x="14947" y="39795"/>
                </a:lnTo>
                <a:lnTo>
                  <a:pt x="15678" y="31605"/>
                </a:lnTo>
                <a:lnTo>
                  <a:pt x="16035" y="25452"/>
                </a:lnTo>
                <a:lnTo>
                  <a:pt x="16126" y="21224"/>
                </a:lnTo>
                <a:lnTo>
                  <a:pt x="16191" y="11109"/>
                </a:lnTo>
                <a:lnTo>
                  <a:pt x="29569" y="11109"/>
                </a:lnTo>
                <a:lnTo>
                  <a:pt x="29068" y="8925"/>
                </a:lnTo>
                <a:lnTo>
                  <a:pt x="27389" y="1160"/>
                </a:lnTo>
                <a:lnTo>
                  <a:pt x="26145" y="0"/>
                </a:lnTo>
                <a:close/>
              </a:path>
              <a:path w="98425" h="94614">
                <a:moveTo>
                  <a:pt x="29569" y="11109"/>
                </a:moveTo>
                <a:lnTo>
                  <a:pt x="16191" y="11109"/>
                </a:lnTo>
                <a:lnTo>
                  <a:pt x="17707" y="16104"/>
                </a:lnTo>
                <a:lnTo>
                  <a:pt x="18990" y="21224"/>
                </a:lnTo>
                <a:lnTo>
                  <a:pt x="28633" y="58366"/>
                </a:lnTo>
                <a:lnTo>
                  <a:pt x="35632" y="81171"/>
                </a:lnTo>
                <a:lnTo>
                  <a:pt x="37342" y="87052"/>
                </a:lnTo>
                <a:lnTo>
                  <a:pt x="38587" y="88213"/>
                </a:lnTo>
                <a:lnTo>
                  <a:pt x="38587" y="90700"/>
                </a:lnTo>
                <a:lnTo>
                  <a:pt x="39831" y="93187"/>
                </a:lnTo>
                <a:lnTo>
                  <a:pt x="39831" y="94514"/>
                </a:lnTo>
                <a:lnTo>
                  <a:pt x="47296" y="93187"/>
                </a:lnTo>
                <a:lnTo>
                  <a:pt x="56006" y="93187"/>
                </a:lnTo>
                <a:lnTo>
                  <a:pt x="58606" y="85726"/>
                </a:lnTo>
                <a:lnTo>
                  <a:pt x="59763" y="82078"/>
                </a:lnTo>
                <a:lnTo>
                  <a:pt x="48540" y="82078"/>
                </a:lnTo>
                <a:lnTo>
                  <a:pt x="34831" y="28457"/>
                </a:lnTo>
                <a:lnTo>
                  <a:pt x="32463" y="22193"/>
                </a:lnTo>
                <a:lnTo>
                  <a:pt x="30612" y="15648"/>
                </a:lnTo>
                <a:lnTo>
                  <a:pt x="29569" y="11109"/>
                </a:lnTo>
                <a:close/>
              </a:path>
              <a:path w="98425" h="94614">
                <a:moveTo>
                  <a:pt x="94676" y="11109"/>
                </a:moveTo>
                <a:lnTo>
                  <a:pt x="80890" y="11109"/>
                </a:lnTo>
                <a:lnTo>
                  <a:pt x="80890" y="44769"/>
                </a:lnTo>
                <a:lnTo>
                  <a:pt x="82024" y="58366"/>
                </a:lnTo>
                <a:lnTo>
                  <a:pt x="82134" y="93187"/>
                </a:lnTo>
                <a:lnTo>
                  <a:pt x="83378" y="94514"/>
                </a:lnTo>
                <a:lnTo>
                  <a:pt x="89599" y="94514"/>
                </a:lnTo>
                <a:lnTo>
                  <a:pt x="90844" y="93187"/>
                </a:lnTo>
                <a:lnTo>
                  <a:pt x="98309" y="93187"/>
                </a:lnTo>
                <a:lnTo>
                  <a:pt x="96676" y="70111"/>
                </a:lnTo>
                <a:lnTo>
                  <a:pt x="95509" y="47236"/>
                </a:lnTo>
                <a:lnTo>
                  <a:pt x="94810" y="24330"/>
                </a:lnTo>
                <a:lnTo>
                  <a:pt x="94676" y="11109"/>
                </a:lnTo>
                <a:close/>
              </a:path>
              <a:path w="98425" h="94614">
                <a:moveTo>
                  <a:pt x="93332" y="0"/>
                </a:moveTo>
                <a:lnTo>
                  <a:pt x="84623" y="1160"/>
                </a:lnTo>
                <a:lnTo>
                  <a:pt x="73425" y="1160"/>
                </a:lnTo>
                <a:lnTo>
                  <a:pt x="71908" y="5953"/>
                </a:lnTo>
                <a:lnTo>
                  <a:pt x="70625" y="10529"/>
                </a:lnTo>
                <a:lnTo>
                  <a:pt x="68875" y="16970"/>
                </a:lnTo>
                <a:lnTo>
                  <a:pt x="65959" y="27359"/>
                </a:lnTo>
                <a:lnTo>
                  <a:pt x="48540" y="82078"/>
                </a:lnTo>
                <a:lnTo>
                  <a:pt x="59763" y="82078"/>
                </a:lnTo>
                <a:lnTo>
                  <a:pt x="62829" y="72411"/>
                </a:lnTo>
                <a:lnTo>
                  <a:pt x="65959" y="63341"/>
                </a:lnTo>
                <a:lnTo>
                  <a:pt x="72180" y="43443"/>
                </a:lnTo>
                <a:lnTo>
                  <a:pt x="75466" y="31605"/>
                </a:lnTo>
                <a:lnTo>
                  <a:pt x="77935" y="23110"/>
                </a:lnTo>
                <a:lnTo>
                  <a:pt x="79704" y="16698"/>
                </a:lnTo>
                <a:lnTo>
                  <a:pt x="80890" y="11109"/>
                </a:lnTo>
                <a:lnTo>
                  <a:pt x="94676" y="11109"/>
                </a:lnTo>
                <a:lnTo>
                  <a:pt x="94576" y="1160"/>
                </a:lnTo>
                <a:lnTo>
                  <a:pt x="93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35193" y="3054404"/>
            <a:ext cx="55244" cy="72390"/>
          </a:xfrm>
          <a:custGeom>
            <a:avLst/>
            <a:gdLst/>
            <a:ahLst/>
            <a:cxnLst/>
            <a:rect l="l" t="t" r="r" b="b"/>
            <a:pathLst>
              <a:path w="55244" h="72389">
                <a:moveTo>
                  <a:pt x="51625" y="9948"/>
                </a:moveTo>
                <a:lnTo>
                  <a:pt x="34854" y="9948"/>
                </a:lnTo>
                <a:lnTo>
                  <a:pt x="39831" y="14923"/>
                </a:lnTo>
                <a:lnTo>
                  <a:pt x="39831" y="23711"/>
                </a:lnTo>
                <a:lnTo>
                  <a:pt x="38587" y="23711"/>
                </a:lnTo>
                <a:lnTo>
                  <a:pt x="22577" y="26380"/>
                </a:lnTo>
                <a:lnTo>
                  <a:pt x="10422" y="31131"/>
                </a:lnTo>
                <a:lnTo>
                  <a:pt x="2702" y="38681"/>
                </a:lnTo>
                <a:lnTo>
                  <a:pt x="0" y="49744"/>
                </a:lnTo>
                <a:lnTo>
                  <a:pt x="1574" y="59048"/>
                </a:lnTo>
                <a:lnTo>
                  <a:pt x="6065" y="66097"/>
                </a:lnTo>
                <a:lnTo>
                  <a:pt x="13122" y="70567"/>
                </a:lnTo>
                <a:lnTo>
                  <a:pt x="22395" y="72129"/>
                </a:lnTo>
                <a:lnTo>
                  <a:pt x="32366" y="72129"/>
                </a:lnTo>
                <a:lnTo>
                  <a:pt x="38587" y="67154"/>
                </a:lnTo>
                <a:lnTo>
                  <a:pt x="41075" y="64667"/>
                </a:lnTo>
                <a:lnTo>
                  <a:pt x="54584" y="64667"/>
                </a:lnTo>
                <a:lnTo>
                  <a:pt x="54567" y="64198"/>
                </a:lnTo>
                <a:lnTo>
                  <a:pt x="54282" y="61019"/>
                </a:lnTo>
                <a:lnTo>
                  <a:pt x="13686" y="61019"/>
                </a:lnTo>
                <a:lnTo>
                  <a:pt x="13686" y="48583"/>
                </a:lnTo>
                <a:lnTo>
                  <a:pt x="15846" y="41658"/>
                </a:lnTo>
                <a:lnTo>
                  <a:pt x="21626" y="37329"/>
                </a:lnTo>
                <a:lnTo>
                  <a:pt x="29972" y="34896"/>
                </a:lnTo>
                <a:lnTo>
                  <a:pt x="39831" y="33660"/>
                </a:lnTo>
                <a:lnTo>
                  <a:pt x="53517" y="33660"/>
                </a:lnTo>
                <a:lnTo>
                  <a:pt x="53517" y="13762"/>
                </a:lnTo>
                <a:lnTo>
                  <a:pt x="51625" y="9948"/>
                </a:lnTo>
                <a:close/>
              </a:path>
              <a:path w="55244" h="72389">
                <a:moveTo>
                  <a:pt x="54584" y="64667"/>
                </a:moveTo>
                <a:lnTo>
                  <a:pt x="41075" y="64667"/>
                </a:lnTo>
                <a:lnTo>
                  <a:pt x="39831" y="69642"/>
                </a:lnTo>
                <a:lnTo>
                  <a:pt x="41075" y="70968"/>
                </a:lnTo>
                <a:lnTo>
                  <a:pt x="47296" y="70968"/>
                </a:lnTo>
                <a:lnTo>
                  <a:pt x="48540" y="69642"/>
                </a:lnTo>
                <a:lnTo>
                  <a:pt x="54761" y="69642"/>
                </a:lnTo>
                <a:lnTo>
                  <a:pt x="54584" y="64667"/>
                </a:lnTo>
                <a:close/>
              </a:path>
              <a:path w="55244" h="72389">
                <a:moveTo>
                  <a:pt x="53517" y="33660"/>
                </a:moveTo>
                <a:lnTo>
                  <a:pt x="41075" y="33660"/>
                </a:lnTo>
                <a:lnTo>
                  <a:pt x="41075" y="54718"/>
                </a:lnTo>
                <a:lnTo>
                  <a:pt x="38587" y="56045"/>
                </a:lnTo>
                <a:lnTo>
                  <a:pt x="34854" y="61019"/>
                </a:lnTo>
                <a:lnTo>
                  <a:pt x="54282" y="61019"/>
                </a:lnTo>
                <a:lnTo>
                  <a:pt x="54113" y="59048"/>
                </a:lnTo>
                <a:lnTo>
                  <a:pt x="53712" y="53249"/>
                </a:lnTo>
                <a:lnTo>
                  <a:pt x="53618" y="48583"/>
                </a:lnTo>
                <a:lnTo>
                  <a:pt x="53517" y="33660"/>
                </a:lnTo>
                <a:close/>
              </a:path>
              <a:path w="55244" h="72389">
                <a:moveTo>
                  <a:pt x="31121" y="0"/>
                </a:moveTo>
                <a:lnTo>
                  <a:pt x="23640" y="0"/>
                </a:lnTo>
                <a:lnTo>
                  <a:pt x="16174" y="1326"/>
                </a:lnTo>
                <a:lnTo>
                  <a:pt x="8709" y="3813"/>
                </a:lnTo>
                <a:lnTo>
                  <a:pt x="7465" y="4974"/>
                </a:lnTo>
                <a:lnTo>
                  <a:pt x="7465" y="14923"/>
                </a:lnTo>
                <a:lnTo>
                  <a:pt x="8709" y="14923"/>
                </a:lnTo>
                <a:lnTo>
                  <a:pt x="13686" y="12436"/>
                </a:lnTo>
                <a:lnTo>
                  <a:pt x="19907" y="9948"/>
                </a:lnTo>
                <a:lnTo>
                  <a:pt x="51625" y="9948"/>
                </a:lnTo>
                <a:lnTo>
                  <a:pt x="50368" y="7415"/>
                </a:lnTo>
                <a:lnTo>
                  <a:pt x="45119" y="3150"/>
                </a:lnTo>
                <a:lnTo>
                  <a:pt x="38470" y="751"/>
                </a:lnTo>
                <a:lnTo>
                  <a:pt x="31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07374" y="3054404"/>
            <a:ext cx="60325" cy="71120"/>
          </a:xfrm>
          <a:custGeom>
            <a:avLst/>
            <a:gdLst/>
            <a:ahLst/>
            <a:cxnLst/>
            <a:rect l="l" t="t" r="r" b="b"/>
            <a:pathLst>
              <a:path w="60325" h="71119">
                <a:moveTo>
                  <a:pt x="14930" y="1326"/>
                </a:moveTo>
                <a:lnTo>
                  <a:pt x="8709" y="2487"/>
                </a:lnTo>
                <a:lnTo>
                  <a:pt x="7465" y="2487"/>
                </a:lnTo>
                <a:lnTo>
                  <a:pt x="0" y="3813"/>
                </a:lnTo>
                <a:lnTo>
                  <a:pt x="194" y="11632"/>
                </a:lnTo>
                <a:lnTo>
                  <a:pt x="641" y="21224"/>
                </a:lnTo>
                <a:lnTo>
                  <a:pt x="1049" y="31934"/>
                </a:lnTo>
                <a:lnTo>
                  <a:pt x="1210" y="43609"/>
                </a:lnTo>
                <a:lnTo>
                  <a:pt x="1244" y="70968"/>
                </a:lnTo>
                <a:lnTo>
                  <a:pt x="7465" y="69642"/>
                </a:lnTo>
                <a:lnTo>
                  <a:pt x="16174" y="69642"/>
                </a:lnTo>
                <a:lnTo>
                  <a:pt x="15455" y="58213"/>
                </a:lnTo>
                <a:lnTo>
                  <a:pt x="15086" y="46987"/>
                </a:lnTo>
                <a:lnTo>
                  <a:pt x="15049" y="43609"/>
                </a:lnTo>
                <a:lnTo>
                  <a:pt x="14930" y="18737"/>
                </a:lnTo>
                <a:lnTo>
                  <a:pt x="18663" y="16249"/>
                </a:lnTo>
                <a:lnTo>
                  <a:pt x="24884" y="11275"/>
                </a:lnTo>
                <a:lnTo>
                  <a:pt x="57233" y="11275"/>
                </a:lnTo>
                <a:lnTo>
                  <a:pt x="56422" y="8788"/>
                </a:lnTo>
                <a:lnTo>
                  <a:pt x="14930" y="8788"/>
                </a:lnTo>
                <a:lnTo>
                  <a:pt x="14930" y="1326"/>
                </a:lnTo>
                <a:close/>
              </a:path>
              <a:path w="60325" h="71119">
                <a:moveTo>
                  <a:pt x="57233" y="11275"/>
                </a:moveTo>
                <a:lnTo>
                  <a:pt x="42303" y="11275"/>
                </a:lnTo>
                <a:lnTo>
                  <a:pt x="44667" y="20726"/>
                </a:lnTo>
                <a:lnTo>
                  <a:pt x="44791" y="69642"/>
                </a:lnTo>
                <a:lnTo>
                  <a:pt x="46035" y="70968"/>
                </a:lnTo>
                <a:lnTo>
                  <a:pt x="52256" y="69642"/>
                </a:lnTo>
                <a:lnTo>
                  <a:pt x="59722" y="69642"/>
                </a:lnTo>
                <a:lnTo>
                  <a:pt x="59702" y="65574"/>
                </a:lnTo>
                <a:lnTo>
                  <a:pt x="59566" y="60356"/>
                </a:lnTo>
                <a:lnTo>
                  <a:pt x="59197" y="53273"/>
                </a:lnTo>
                <a:lnTo>
                  <a:pt x="58478" y="43609"/>
                </a:lnTo>
                <a:lnTo>
                  <a:pt x="58478" y="14923"/>
                </a:lnTo>
                <a:lnTo>
                  <a:pt x="57233" y="11275"/>
                </a:lnTo>
                <a:close/>
              </a:path>
              <a:path w="60325" h="71119">
                <a:moveTo>
                  <a:pt x="42303" y="0"/>
                </a:moveTo>
                <a:lnTo>
                  <a:pt x="27372" y="0"/>
                </a:lnTo>
                <a:lnTo>
                  <a:pt x="18663" y="6300"/>
                </a:lnTo>
                <a:lnTo>
                  <a:pt x="14930" y="8788"/>
                </a:lnTo>
                <a:lnTo>
                  <a:pt x="56422" y="8788"/>
                </a:lnTo>
                <a:lnTo>
                  <a:pt x="55989" y="7461"/>
                </a:lnTo>
                <a:lnTo>
                  <a:pt x="52256" y="4974"/>
                </a:lnTo>
                <a:lnTo>
                  <a:pt x="49768" y="2487"/>
                </a:lnTo>
                <a:lnTo>
                  <a:pt x="46035" y="1326"/>
                </a:lnTo>
                <a:lnTo>
                  <a:pt x="42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80783" y="3054404"/>
            <a:ext cx="56515" cy="72390"/>
          </a:xfrm>
          <a:custGeom>
            <a:avLst/>
            <a:gdLst/>
            <a:ahLst/>
            <a:cxnLst/>
            <a:rect l="l" t="t" r="r" b="b"/>
            <a:pathLst>
              <a:path w="56514" h="72389">
                <a:moveTo>
                  <a:pt x="52554" y="9948"/>
                </a:moveTo>
                <a:lnTo>
                  <a:pt x="36098" y="9948"/>
                </a:lnTo>
                <a:lnTo>
                  <a:pt x="38587" y="12436"/>
                </a:lnTo>
                <a:lnTo>
                  <a:pt x="41075" y="17410"/>
                </a:lnTo>
                <a:lnTo>
                  <a:pt x="41075" y="23711"/>
                </a:lnTo>
                <a:lnTo>
                  <a:pt x="38587" y="23711"/>
                </a:lnTo>
                <a:lnTo>
                  <a:pt x="22584" y="26380"/>
                </a:lnTo>
                <a:lnTo>
                  <a:pt x="10428" y="31131"/>
                </a:lnTo>
                <a:lnTo>
                  <a:pt x="2704" y="38681"/>
                </a:lnTo>
                <a:lnTo>
                  <a:pt x="0" y="49744"/>
                </a:lnTo>
                <a:lnTo>
                  <a:pt x="1752" y="59048"/>
                </a:lnTo>
                <a:lnTo>
                  <a:pt x="6540" y="66097"/>
                </a:lnTo>
                <a:lnTo>
                  <a:pt x="13661" y="70567"/>
                </a:lnTo>
                <a:lnTo>
                  <a:pt x="22412" y="72129"/>
                </a:lnTo>
                <a:lnTo>
                  <a:pt x="33610" y="72129"/>
                </a:lnTo>
                <a:lnTo>
                  <a:pt x="41075" y="64667"/>
                </a:lnTo>
                <a:lnTo>
                  <a:pt x="55348" y="64667"/>
                </a:lnTo>
                <a:lnTo>
                  <a:pt x="55286" y="64198"/>
                </a:lnTo>
                <a:lnTo>
                  <a:pt x="55040" y="61019"/>
                </a:lnTo>
                <a:lnTo>
                  <a:pt x="14947" y="61019"/>
                </a:lnTo>
                <a:lnTo>
                  <a:pt x="39831" y="33660"/>
                </a:lnTo>
                <a:lnTo>
                  <a:pt x="54761" y="33660"/>
                </a:lnTo>
                <a:lnTo>
                  <a:pt x="54761" y="13762"/>
                </a:lnTo>
                <a:lnTo>
                  <a:pt x="52554" y="9948"/>
                </a:lnTo>
                <a:close/>
              </a:path>
              <a:path w="56514" h="72389">
                <a:moveTo>
                  <a:pt x="55348" y="64667"/>
                </a:moveTo>
                <a:lnTo>
                  <a:pt x="41075" y="64667"/>
                </a:lnTo>
                <a:lnTo>
                  <a:pt x="41075" y="69642"/>
                </a:lnTo>
                <a:lnTo>
                  <a:pt x="42319" y="70968"/>
                </a:lnTo>
                <a:lnTo>
                  <a:pt x="48540" y="70968"/>
                </a:lnTo>
                <a:lnTo>
                  <a:pt x="48540" y="69642"/>
                </a:lnTo>
                <a:lnTo>
                  <a:pt x="56006" y="69642"/>
                </a:lnTo>
                <a:lnTo>
                  <a:pt x="55348" y="64667"/>
                </a:lnTo>
                <a:close/>
              </a:path>
              <a:path w="56514" h="72389">
                <a:moveTo>
                  <a:pt x="54761" y="33660"/>
                </a:moveTo>
                <a:lnTo>
                  <a:pt x="41075" y="33660"/>
                </a:lnTo>
                <a:lnTo>
                  <a:pt x="41075" y="54718"/>
                </a:lnTo>
                <a:lnTo>
                  <a:pt x="39831" y="56045"/>
                </a:lnTo>
                <a:lnTo>
                  <a:pt x="34854" y="61019"/>
                </a:lnTo>
                <a:lnTo>
                  <a:pt x="55040" y="61019"/>
                </a:lnTo>
                <a:lnTo>
                  <a:pt x="54917" y="59423"/>
                </a:lnTo>
                <a:lnTo>
                  <a:pt x="54813" y="54718"/>
                </a:lnTo>
                <a:lnTo>
                  <a:pt x="54761" y="33660"/>
                </a:lnTo>
                <a:close/>
              </a:path>
              <a:path w="56514" h="72389">
                <a:moveTo>
                  <a:pt x="32366" y="0"/>
                </a:moveTo>
                <a:lnTo>
                  <a:pt x="24900" y="0"/>
                </a:lnTo>
                <a:lnTo>
                  <a:pt x="16191" y="1326"/>
                </a:lnTo>
                <a:lnTo>
                  <a:pt x="8726" y="3813"/>
                </a:lnTo>
                <a:lnTo>
                  <a:pt x="8726" y="14923"/>
                </a:lnTo>
                <a:lnTo>
                  <a:pt x="21168" y="9948"/>
                </a:lnTo>
                <a:lnTo>
                  <a:pt x="52554" y="9948"/>
                </a:lnTo>
                <a:lnTo>
                  <a:pt x="51087" y="7415"/>
                </a:lnTo>
                <a:lnTo>
                  <a:pt x="45896" y="3150"/>
                </a:lnTo>
                <a:lnTo>
                  <a:pt x="39539" y="751"/>
                </a:lnTo>
                <a:lnTo>
                  <a:pt x="32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9231" y="3055730"/>
            <a:ext cx="63500" cy="102235"/>
          </a:xfrm>
          <a:custGeom>
            <a:avLst/>
            <a:gdLst/>
            <a:ahLst/>
            <a:cxnLst/>
            <a:rect l="l" t="t" r="r" b="b"/>
            <a:pathLst>
              <a:path w="63500" h="102235">
                <a:moveTo>
                  <a:pt x="62210" y="0"/>
                </a:moveTo>
                <a:lnTo>
                  <a:pt x="31105" y="0"/>
                </a:lnTo>
                <a:lnTo>
                  <a:pt x="25273" y="357"/>
                </a:lnTo>
                <a:lnTo>
                  <a:pt x="18041" y="1989"/>
                </a:lnTo>
                <a:lnTo>
                  <a:pt x="10809" y="5736"/>
                </a:lnTo>
                <a:lnTo>
                  <a:pt x="4976" y="12436"/>
                </a:lnTo>
                <a:lnTo>
                  <a:pt x="2488" y="16084"/>
                </a:lnTo>
                <a:lnTo>
                  <a:pt x="2488" y="32333"/>
                </a:lnTo>
                <a:lnTo>
                  <a:pt x="6221" y="40956"/>
                </a:lnTo>
                <a:lnTo>
                  <a:pt x="14930" y="44769"/>
                </a:lnTo>
                <a:lnTo>
                  <a:pt x="11197" y="49744"/>
                </a:lnTo>
                <a:lnTo>
                  <a:pt x="9953" y="52231"/>
                </a:lnTo>
                <a:lnTo>
                  <a:pt x="6221" y="57206"/>
                </a:lnTo>
                <a:lnTo>
                  <a:pt x="6221" y="59693"/>
                </a:lnTo>
                <a:lnTo>
                  <a:pt x="8709" y="60853"/>
                </a:lnTo>
                <a:lnTo>
                  <a:pt x="9953" y="60853"/>
                </a:lnTo>
                <a:lnTo>
                  <a:pt x="12442" y="62180"/>
                </a:lnTo>
                <a:lnTo>
                  <a:pt x="7465" y="65828"/>
                </a:lnTo>
                <a:lnTo>
                  <a:pt x="0" y="72129"/>
                </a:lnTo>
                <a:lnTo>
                  <a:pt x="0" y="80751"/>
                </a:lnTo>
                <a:lnTo>
                  <a:pt x="2041" y="88824"/>
                </a:lnTo>
                <a:lnTo>
                  <a:pt x="7931" y="95592"/>
                </a:lnTo>
                <a:lnTo>
                  <a:pt x="17321" y="100245"/>
                </a:lnTo>
                <a:lnTo>
                  <a:pt x="29861" y="101976"/>
                </a:lnTo>
                <a:lnTo>
                  <a:pt x="43644" y="99856"/>
                </a:lnTo>
                <a:lnTo>
                  <a:pt x="53345" y="94348"/>
                </a:lnTo>
                <a:lnTo>
                  <a:pt x="54218" y="93187"/>
                </a:lnTo>
                <a:lnTo>
                  <a:pt x="17418" y="93187"/>
                </a:lnTo>
                <a:lnTo>
                  <a:pt x="13686" y="84565"/>
                </a:lnTo>
                <a:lnTo>
                  <a:pt x="13686" y="74616"/>
                </a:lnTo>
                <a:lnTo>
                  <a:pt x="16174" y="70802"/>
                </a:lnTo>
                <a:lnTo>
                  <a:pt x="21151" y="65828"/>
                </a:lnTo>
                <a:lnTo>
                  <a:pt x="60966" y="65828"/>
                </a:lnTo>
                <a:lnTo>
                  <a:pt x="60966" y="64667"/>
                </a:lnTo>
                <a:lnTo>
                  <a:pt x="48524" y="59693"/>
                </a:lnTo>
                <a:lnTo>
                  <a:pt x="44791" y="59693"/>
                </a:lnTo>
                <a:lnTo>
                  <a:pt x="41059" y="58366"/>
                </a:lnTo>
                <a:lnTo>
                  <a:pt x="24884" y="53392"/>
                </a:lnTo>
                <a:lnTo>
                  <a:pt x="21151" y="53392"/>
                </a:lnTo>
                <a:lnTo>
                  <a:pt x="24884" y="47257"/>
                </a:lnTo>
                <a:lnTo>
                  <a:pt x="31105" y="47257"/>
                </a:lnTo>
                <a:lnTo>
                  <a:pt x="41817" y="45508"/>
                </a:lnTo>
                <a:lnTo>
                  <a:pt x="49612" y="40728"/>
                </a:lnTo>
                <a:lnTo>
                  <a:pt x="51126" y="38469"/>
                </a:lnTo>
                <a:lnTo>
                  <a:pt x="18663" y="38469"/>
                </a:lnTo>
                <a:lnTo>
                  <a:pt x="16174" y="31007"/>
                </a:lnTo>
                <a:lnTo>
                  <a:pt x="16174" y="14923"/>
                </a:lnTo>
                <a:lnTo>
                  <a:pt x="21151" y="8622"/>
                </a:lnTo>
                <a:lnTo>
                  <a:pt x="62210" y="8622"/>
                </a:lnTo>
                <a:lnTo>
                  <a:pt x="62210" y="4974"/>
                </a:lnTo>
                <a:lnTo>
                  <a:pt x="63454" y="1160"/>
                </a:lnTo>
                <a:lnTo>
                  <a:pt x="62210" y="0"/>
                </a:lnTo>
                <a:close/>
              </a:path>
              <a:path w="63500" h="102235">
                <a:moveTo>
                  <a:pt x="60966" y="65828"/>
                </a:moveTo>
                <a:lnTo>
                  <a:pt x="21151" y="65828"/>
                </a:lnTo>
                <a:lnTo>
                  <a:pt x="31105" y="68315"/>
                </a:lnTo>
                <a:lnTo>
                  <a:pt x="38570" y="70802"/>
                </a:lnTo>
                <a:lnTo>
                  <a:pt x="47280" y="72129"/>
                </a:lnTo>
                <a:lnTo>
                  <a:pt x="47280" y="87052"/>
                </a:lnTo>
                <a:lnTo>
                  <a:pt x="42303" y="93187"/>
                </a:lnTo>
                <a:lnTo>
                  <a:pt x="54218" y="93187"/>
                </a:lnTo>
                <a:lnTo>
                  <a:pt x="59080" y="86726"/>
                </a:lnTo>
                <a:lnTo>
                  <a:pt x="60966" y="78264"/>
                </a:lnTo>
                <a:lnTo>
                  <a:pt x="60966" y="65828"/>
                </a:lnTo>
                <a:close/>
              </a:path>
              <a:path w="63500" h="102235">
                <a:moveTo>
                  <a:pt x="62210" y="8622"/>
                </a:moveTo>
                <a:lnTo>
                  <a:pt x="39814" y="8622"/>
                </a:lnTo>
                <a:lnTo>
                  <a:pt x="43547" y="17410"/>
                </a:lnTo>
                <a:lnTo>
                  <a:pt x="43547" y="29846"/>
                </a:lnTo>
                <a:lnTo>
                  <a:pt x="41059" y="38469"/>
                </a:lnTo>
                <a:lnTo>
                  <a:pt x="51126" y="38469"/>
                </a:lnTo>
                <a:lnTo>
                  <a:pt x="54375" y="33616"/>
                </a:lnTo>
                <a:lnTo>
                  <a:pt x="55989" y="24872"/>
                </a:lnTo>
                <a:lnTo>
                  <a:pt x="55989" y="19897"/>
                </a:lnTo>
                <a:lnTo>
                  <a:pt x="54745" y="13596"/>
                </a:lnTo>
                <a:lnTo>
                  <a:pt x="49768" y="9948"/>
                </a:lnTo>
                <a:lnTo>
                  <a:pt x="62210" y="9948"/>
                </a:lnTo>
                <a:lnTo>
                  <a:pt x="62210" y="8622"/>
                </a:lnTo>
                <a:close/>
              </a:path>
              <a:path w="63500" h="102235">
                <a:moveTo>
                  <a:pt x="62210" y="9948"/>
                </a:moveTo>
                <a:lnTo>
                  <a:pt x="49768" y="9948"/>
                </a:lnTo>
                <a:lnTo>
                  <a:pt x="60966" y="11109"/>
                </a:lnTo>
                <a:lnTo>
                  <a:pt x="62210" y="9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0168" y="3054404"/>
            <a:ext cx="61594" cy="72390"/>
          </a:xfrm>
          <a:custGeom>
            <a:avLst/>
            <a:gdLst/>
            <a:ahLst/>
            <a:cxnLst/>
            <a:rect l="l" t="t" r="r" b="b"/>
            <a:pathLst>
              <a:path w="61595" h="72389">
                <a:moveTo>
                  <a:pt x="42303" y="0"/>
                </a:moveTo>
                <a:lnTo>
                  <a:pt x="32349" y="0"/>
                </a:lnTo>
                <a:lnTo>
                  <a:pt x="19946" y="2313"/>
                </a:lnTo>
                <a:lnTo>
                  <a:pt x="9642" y="9181"/>
                </a:lnTo>
                <a:lnTo>
                  <a:pt x="2605" y="20496"/>
                </a:lnTo>
                <a:lnTo>
                  <a:pt x="0" y="36147"/>
                </a:lnTo>
                <a:lnTo>
                  <a:pt x="2468" y="51703"/>
                </a:lnTo>
                <a:lnTo>
                  <a:pt x="9487" y="62968"/>
                </a:lnTo>
                <a:lnTo>
                  <a:pt x="20471" y="69818"/>
                </a:lnTo>
                <a:lnTo>
                  <a:pt x="34837" y="72129"/>
                </a:lnTo>
                <a:lnTo>
                  <a:pt x="47280" y="72129"/>
                </a:lnTo>
                <a:lnTo>
                  <a:pt x="54745" y="68481"/>
                </a:lnTo>
                <a:lnTo>
                  <a:pt x="55989" y="67154"/>
                </a:lnTo>
                <a:lnTo>
                  <a:pt x="57233" y="65994"/>
                </a:lnTo>
                <a:lnTo>
                  <a:pt x="57233" y="61019"/>
                </a:lnTo>
                <a:lnTo>
                  <a:pt x="24884" y="61019"/>
                </a:lnTo>
                <a:lnTo>
                  <a:pt x="19907" y="54718"/>
                </a:lnTo>
                <a:lnTo>
                  <a:pt x="14930" y="48583"/>
                </a:lnTo>
                <a:lnTo>
                  <a:pt x="14930" y="42282"/>
                </a:lnTo>
                <a:lnTo>
                  <a:pt x="13686" y="37308"/>
                </a:lnTo>
                <a:lnTo>
                  <a:pt x="60966" y="37308"/>
                </a:lnTo>
                <a:lnTo>
                  <a:pt x="60849" y="31476"/>
                </a:lnTo>
                <a:lnTo>
                  <a:pt x="60401" y="27359"/>
                </a:lnTo>
                <a:lnTo>
                  <a:pt x="13686" y="27359"/>
                </a:lnTo>
                <a:lnTo>
                  <a:pt x="16174" y="14923"/>
                </a:lnTo>
                <a:lnTo>
                  <a:pt x="24884" y="9948"/>
                </a:lnTo>
                <a:lnTo>
                  <a:pt x="54193" y="9948"/>
                </a:lnTo>
                <a:lnTo>
                  <a:pt x="53501" y="8788"/>
                </a:lnTo>
                <a:lnTo>
                  <a:pt x="49768" y="3813"/>
                </a:lnTo>
                <a:lnTo>
                  <a:pt x="42303" y="0"/>
                </a:lnTo>
                <a:close/>
              </a:path>
              <a:path w="61595" h="72389">
                <a:moveTo>
                  <a:pt x="57233" y="53558"/>
                </a:moveTo>
                <a:lnTo>
                  <a:pt x="55989" y="54718"/>
                </a:lnTo>
                <a:lnTo>
                  <a:pt x="52256" y="57206"/>
                </a:lnTo>
                <a:lnTo>
                  <a:pt x="47280" y="59693"/>
                </a:lnTo>
                <a:lnTo>
                  <a:pt x="43547" y="61019"/>
                </a:lnTo>
                <a:lnTo>
                  <a:pt x="57233" y="61019"/>
                </a:lnTo>
                <a:lnTo>
                  <a:pt x="57233" y="59693"/>
                </a:lnTo>
                <a:lnTo>
                  <a:pt x="58478" y="54718"/>
                </a:lnTo>
                <a:lnTo>
                  <a:pt x="57233" y="53558"/>
                </a:lnTo>
                <a:close/>
              </a:path>
              <a:path w="61595" h="72389">
                <a:moveTo>
                  <a:pt x="54193" y="9948"/>
                </a:moveTo>
                <a:lnTo>
                  <a:pt x="37326" y="9948"/>
                </a:lnTo>
                <a:lnTo>
                  <a:pt x="43547" y="12436"/>
                </a:lnTo>
                <a:lnTo>
                  <a:pt x="46035" y="19897"/>
                </a:lnTo>
                <a:lnTo>
                  <a:pt x="47280" y="22384"/>
                </a:lnTo>
                <a:lnTo>
                  <a:pt x="47280" y="27359"/>
                </a:lnTo>
                <a:lnTo>
                  <a:pt x="60401" y="27359"/>
                </a:lnTo>
                <a:lnTo>
                  <a:pt x="60033" y="23980"/>
                </a:lnTo>
                <a:lnTo>
                  <a:pt x="57817" y="16019"/>
                </a:lnTo>
                <a:lnTo>
                  <a:pt x="54193" y="9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94820" y="3054404"/>
            <a:ext cx="34925" cy="71120"/>
          </a:xfrm>
          <a:custGeom>
            <a:avLst/>
            <a:gdLst/>
            <a:ahLst/>
            <a:cxnLst/>
            <a:rect l="l" t="t" r="r" b="b"/>
            <a:pathLst>
              <a:path w="34925" h="71119">
                <a:moveTo>
                  <a:pt x="14930" y="1326"/>
                </a:moveTo>
                <a:lnTo>
                  <a:pt x="8709" y="1326"/>
                </a:lnTo>
                <a:lnTo>
                  <a:pt x="6221" y="2487"/>
                </a:lnTo>
                <a:lnTo>
                  <a:pt x="1244" y="3813"/>
                </a:lnTo>
                <a:lnTo>
                  <a:pt x="0" y="3813"/>
                </a:lnTo>
                <a:lnTo>
                  <a:pt x="719" y="9907"/>
                </a:lnTo>
                <a:lnTo>
                  <a:pt x="1074" y="16249"/>
                </a:lnTo>
                <a:lnTo>
                  <a:pt x="1140" y="19897"/>
                </a:lnTo>
                <a:lnTo>
                  <a:pt x="1244" y="70968"/>
                </a:lnTo>
                <a:lnTo>
                  <a:pt x="7465" y="70968"/>
                </a:lnTo>
                <a:lnTo>
                  <a:pt x="9953" y="69642"/>
                </a:lnTo>
                <a:lnTo>
                  <a:pt x="16174" y="69642"/>
                </a:lnTo>
                <a:lnTo>
                  <a:pt x="15980" y="63929"/>
                </a:lnTo>
                <a:lnTo>
                  <a:pt x="15552" y="57516"/>
                </a:lnTo>
                <a:lnTo>
                  <a:pt x="15124" y="49705"/>
                </a:lnTo>
                <a:lnTo>
                  <a:pt x="14930" y="39795"/>
                </a:lnTo>
                <a:lnTo>
                  <a:pt x="14930" y="19897"/>
                </a:lnTo>
                <a:lnTo>
                  <a:pt x="21151" y="16249"/>
                </a:lnTo>
                <a:lnTo>
                  <a:pt x="22395" y="14923"/>
                </a:lnTo>
                <a:lnTo>
                  <a:pt x="23640" y="13762"/>
                </a:lnTo>
                <a:lnTo>
                  <a:pt x="32584" y="13762"/>
                </a:lnTo>
                <a:lnTo>
                  <a:pt x="32853" y="12436"/>
                </a:lnTo>
                <a:lnTo>
                  <a:pt x="14930" y="12436"/>
                </a:lnTo>
                <a:lnTo>
                  <a:pt x="14930" y="1326"/>
                </a:lnTo>
                <a:close/>
              </a:path>
              <a:path w="34925" h="71119">
                <a:moveTo>
                  <a:pt x="32584" y="13762"/>
                </a:moveTo>
                <a:lnTo>
                  <a:pt x="28616" y="13762"/>
                </a:lnTo>
                <a:lnTo>
                  <a:pt x="29861" y="14923"/>
                </a:lnTo>
                <a:lnTo>
                  <a:pt x="32349" y="14923"/>
                </a:lnTo>
                <a:lnTo>
                  <a:pt x="32584" y="13762"/>
                </a:lnTo>
                <a:close/>
              </a:path>
              <a:path w="34925" h="71119">
                <a:moveTo>
                  <a:pt x="34837" y="0"/>
                </a:moveTo>
                <a:lnTo>
                  <a:pt x="19907" y="0"/>
                </a:lnTo>
                <a:lnTo>
                  <a:pt x="16174" y="8788"/>
                </a:lnTo>
                <a:lnTo>
                  <a:pt x="14930" y="12436"/>
                </a:lnTo>
                <a:lnTo>
                  <a:pt x="32853" y="12436"/>
                </a:lnTo>
                <a:lnTo>
                  <a:pt x="33593" y="8788"/>
                </a:lnTo>
                <a:lnTo>
                  <a:pt x="33593" y="7461"/>
                </a:lnTo>
                <a:lnTo>
                  <a:pt x="34837" y="1326"/>
                </a:lnTo>
                <a:lnTo>
                  <a:pt x="34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35880" y="3054404"/>
            <a:ext cx="48895" cy="72390"/>
          </a:xfrm>
          <a:custGeom>
            <a:avLst/>
            <a:gdLst/>
            <a:ahLst/>
            <a:cxnLst/>
            <a:rect l="l" t="t" r="r" b="b"/>
            <a:pathLst>
              <a:path w="48895" h="72389">
                <a:moveTo>
                  <a:pt x="2488" y="54718"/>
                </a:moveTo>
                <a:lnTo>
                  <a:pt x="1244" y="56045"/>
                </a:lnTo>
                <a:lnTo>
                  <a:pt x="0" y="61019"/>
                </a:lnTo>
                <a:lnTo>
                  <a:pt x="0" y="67154"/>
                </a:lnTo>
                <a:lnTo>
                  <a:pt x="1244" y="68481"/>
                </a:lnTo>
                <a:lnTo>
                  <a:pt x="2488" y="68481"/>
                </a:lnTo>
                <a:lnTo>
                  <a:pt x="7481" y="70968"/>
                </a:lnTo>
                <a:lnTo>
                  <a:pt x="13702" y="72129"/>
                </a:lnTo>
                <a:lnTo>
                  <a:pt x="24900" y="72129"/>
                </a:lnTo>
                <a:lnTo>
                  <a:pt x="34854" y="70968"/>
                </a:lnTo>
                <a:lnTo>
                  <a:pt x="42319" y="65994"/>
                </a:lnTo>
                <a:lnTo>
                  <a:pt x="47296" y="61019"/>
                </a:lnTo>
                <a:lnTo>
                  <a:pt x="9970" y="61019"/>
                </a:lnTo>
                <a:lnTo>
                  <a:pt x="4976" y="57206"/>
                </a:lnTo>
                <a:lnTo>
                  <a:pt x="2488" y="54718"/>
                </a:lnTo>
                <a:close/>
              </a:path>
              <a:path w="48895" h="72389">
                <a:moveTo>
                  <a:pt x="36098" y="0"/>
                </a:moveTo>
                <a:lnTo>
                  <a:pt x="26145" y="0"/>
                </a:lnTo>
                <a:lnTo>
                  <a:pt x="15761" y="1196"/>
                </a:lnTo>
                <a:lnTo>
                  <a:pt x="7473" y="4850"/>
                </a:lnTo>
                <a:lnTo>
                  <a:pt x="1985" y="11052"/>
                </a:lnTo>
                <a:lnTo>
                  <a:pt x="0" y="19897"/>
                </a:lnTo>
                <a:lnTo>
                  <a:pt x="1830" y="28463"/>
                </a:lnTo>
                <a:lnTo>
                  <a:pt x="6229" y="34074"/>
                </a:lnTo>
                <a:lnTo>
                  <a:pt x="11561" y="37572"/>
                </a:lnTo>
                <a:lnTo>
                  <a:pt x="16191" y="39795"/>
                </a:lnTo>
                <a:lnTo>
                  <a:pt x="21168" y="41122"/>
                </a:lnTo>
                <a:lnTo>
                  <a:pt x="28633" y="43609"/>
                </a:lnTo>
                <a:lnTo>
                  <a:pt x="34854" y="46096"/>
                </a:lnTo>
                <a:lnTo>
                  <a:pt x="34854" y="56045"/>
                </a:lnTo>
                <a:lnTo>
                  <a:pt x="31121" y="61019"/>
                </a:lnTo>
                <a:lnTo>
                  <a:pt x="47296" y="61019"/>
                </a:lnTo>
                <a:lnTo>
                  <a:pt x="48540" y="54718"/>
                </a:lnTo>
                <a:lnTo>
                  <a:pt x="48540" y="49744"/>
                </a:lnTo>
                <a:lnTo>
                  <a:pt x="46713" y="41248"/>
                </a:lnTo>
                <a:lnTo>
                  <a:pt x="42319" y="35629"/>
                </a:lnTo>
                <a:lnTo>
                  <a:pt x="36993" y="32092"/>
                </a:lnTo>
                <a:lnTo>
                  <a:pt x="32366" y="29846"/>
                </a:lnTo>
                <a:lnTo>
                  <a:pt x="27389" y="28685"/>
                </a:lnTo>
                <a:lnTo>
                  <a:pt x="18679" y="26198"/>
                </a:lnTo>
                <a:lnTo>
                  <a:pt x="13702" y="24872"/>
                </a:lnTo>
                <a:lnTo>
                  <a:pt x="13702" y="14923"/>
                </a:lnTo>
                <a:lnTo>
                  <a:pt x="17435" y="12436"/>
                </a:lnTo>
                <a:lnTo>
                  <a:pt x="21168" y="11275"/>
                </a:lnTo>
                <a:lnTo>
                  <a:pt x="22412" y="9948"/>
                </a:lnTo>
                <a:lnTo>
                  <a:pt x="44808" y="9948"/>
                </a:lnTo>
                <a:lnTo>
                  <a:pt x="46052" y="4974"/>
                </a:lnTo>
                <a:lnTo>
                  <a:pt x="44808" y="3813"/>
                </a:lnTo>
                <a:lnTo>
                  <a:pt x="42319" y="2487"/>
                </a:lnTo>
                <a:lnTo>
                  <a:pt x="36098" y="0"/>
                </a:lnTo>
                <a:close/>
              </a:path>
              <a:path w="48895" h="72389">
                <a:moveTo>
                  <a:pt x="44808" y="9948"/>
                </a:moveTo>
                <a:lnTo>
                  <a:pt x="34854" y="9948"/>
                </a:lnTo>
                <a:lnTo>
                  <a:pt x="39831" y="13762"/>
                </a:lnTo>
                <a:lnTo>
                  <a:pt x="43564" y="14923"/>
                </a:lnTo>
                <a:lnTo>
                  <a:pt x="44808" y="14923"/>
                </a:lnTo>
                <a:lnTo>
                  <a:pt x="44808" y="9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22068" y="3825606"/>
            <a:ext cx="1178413" cy="437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29532" y="1758396"/>
            <a:ext cx="1163955" cy="422909"/>
          </a:xfrm>
          <a:custGeom>
            <a:avLst/>
            <a:gdLst/>
            <a:ahLst/>
            <a:cxnLst/>
            <a:rect l="l" t="t" r="r" b="b"/>
            <a:pathLst>
              <a:path w="1163954" h="422910">
                <a:moveTo>
                  <a:pt x="0" y="422827"/>
                </a:moveTo>
                <a:lnTo>
                  <a:pt x="1163486" y="422827"/>
                </a:lnTo>
                <a:lnTo>
                  <a:pt x="1163486" y="0"/>
                </a:lnTo>
                <a:lnTo>
                  <a:pt x="0" y="0"/>
                </a:lnTo>
                <a:lnTo>
                  <a:pt x="0" y="42282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29532" y="1758396"/>
            <a:ext cx="1163955" cy="422909"/>
          </a:xfrm>
          <a:custGeom>
            <a:avLst/>
            <a:gdLst/>
            <a:ahLst/>
            <a:cxnLst/>
            <a:rect l="l" t="t" r="r" b="b"/>
            <a:pathLst>
              <a:path w="1163954" h="422910">
                <a:moveTo>
                  <a:pt x="0" y="422827"/>
                </a:moveTo>
                <a:lnTo>
                  <a:pt x="1163486" y="422827"/>
                </a:lnTo>
                <a:lnTo>
                  <a:pt x="1163486" y="0"/>
                </a:lnTo>
                <a:lnTo>
                  <a:pt x="0" y="0"/>
                </a:lnTo>
                <a:lnTo>
                  <a:pt x="0" y="422827"/>
                </a:lnTo>
                <a:close/>
              </a:path>
            </a:pathLst>
          </a:custGeom>
          <a:ln w="149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42597" y="1494585"/>
            <a:ext cx="1916430" cy="986790"/>
          </a:xfrm>
          <a:custGeom>
            <a:avLst/>
            <a:gdLst/>
            <a:ahLst/>
            <a:cxnLst/>
            <a:rect l="l" t="t" r="r" b="b"/>
            <a:pathLst>
              <a:path w="1916429" h="986789">
                <a:moveTo>
                  <a:pt x="0" y="986431"/>
                </a:moveTo>
                <a:lnTo>
                  <a:pt x="1916253" y="986431"/>
                </a:lnTo>
                <a:lnTo>
                  <a:pt x="1916253" y="0"/>
                </a:lnTo>
                <a:lnTo>
                  <a:pt x="0" y="0"/>
                </a:lnTo>
                <a:lnTo>
                  <a:pt x="0" y="98643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42597" y="1494585"/>
            <a:ext cx="1916430" cy="986790"/>
          </a:xfrm>
          <a:custGeom>
            <a:avLst/>
            <a:gdLst/>
            <a:ahLst/>
            <a:cxnLst/>
            <a:rect l="l" t="t" r="r" b="b"/>
            <a:pathLst>
              <a:path w="1916429" h="986789">
                <a:moveTo>
                  <a:pt x="0" y="986431"/>
                </a:moveTo>
                <a:lnTo>
                  <a:pt x="1916253" y="986431"/>
                </a:lnTo>
                <a:lnTo>
                  <a:pt x="1916253" y="0"/>
                </a:lnTo>
                <a:lnTo>
                  <a:pt x="0" y="0"/>
                </a:lnTo>
                <a:lnTo>
                  <a:pt x="0" y="986431"/>
                </a:lnTo>
                <a:close/>
              </a:path>
            </a:pathLst>
          </a:custGeom>
          <a:ln w="149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0899" y="1585452"/>
            <a:ext cx="1719834" cy="8010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04534" y="1826712"/>
            <a:ext cx="598549" cy="262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29532" y="5590672"/>
            <a:ext cx="1152525" cy="610870"/>
          </a:xfrm>
          <a:custGeom>
            <a:avLst/>
            <a:gdLst/>
            <a:ahLst/>
            <a:cxnLst/>
            <a:rect l="l" t="t" r="r" b="b"/>
            <a:pathLst>
              <a:path w="1152525" h="610870">
                <a:moveTo>
                  <a:pt x="0" y="610735"/>
                </a:moveTo>
                <a:lnTo>
                  <a:pt x="1152288" y="610735"/>
                </a:lnTo>
                <a:lnTo>
                  <a:pt x="1152288" y="0"/>
                </a:lnTo>
                <a:lnTo>
                  <a:pt x="0" y="0"/>
                </a:lnTo>
                <a:lnTo>
                  <a:pt x="0" y="61073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29532" y="5590672"/>
            <a:ext cx="1152525" cy="610870"/>
          </a:xfrm>
          <a:custGeom>
            <a:avLst/>
            <a:gdLst/>
            <a:ahLst/>
            <a:cxnLst/>
            <a:rect l="l" t="t" r="r" b="b"/>
            <a:pathLst>
              <a:path w="1152525" h="610870">
                <a:moveTo>
                  <a:pt x="0" y="610735"/>
                </a:moveTo>
                <a:lnTo>
                  <a:pt x="1152288" y="610735"/>
                </a:lnTo>
                <a:lnTo>
                  <a:pt x="1152288" y="0"/>
                </a:lnTo>
                <a:lnTo>
                  <a:pt x="0" y="0"/>
                </a:lnTo>
                <a:lnTo>
                  <a:pt x="0" y="610735"/>
                </a:lnTo>
                <a:close/>
              </a:path>
            </a:pathLst>
          </a:custGeom>
          <a:ln w="149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42597" y="5560826"/>
            <a:ext cx="1921510" cy="726440"/>
          </a:xfrm>
          <a:custGeom>
            <a:avLst/>
            <a:gdLst/>
            <a:ahLst/>
            <a:cxnLst/>
            <a:rect l="l" t="t" r="r" b="b"/>
            <a:pathLst>
              <a:path w="1921510" h="726439">
                <a:moveTo>
                  <a:pt x="0" y="726409"/>
                </a:moveTo>
                <a:lnTo>
                  <a:pt x="1921230" y="726409"/>
                </a:lnTo>
                <a:lnTo>
                  <a:pt x="1921230" y="0"/>
                </a:lnTo>
                <a:lnTo>
                  <a:pt x="0" y="0"/>
                </a:lnTo>
                <a:lnTo>
                  <a:pt x="0" y="72640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42597" y="5560826"/>
            <a:ext cx="1921510" cy="726440"/>
          </a:xfrm>
          <a:custGeom>
            <a:avLst/>
            <a:gdLst/>
            <a:ahLst/>
            <a:cxnLst/>
            <a:rect l="l" t="t" r="r" b="b"/>
            <a:pathLst>
              <a:path w="1921510" h="726439">
                <a:moveTo>
                  <a:pt x="0" y="726409"/>
                </a:moveTo>
                <a:lnTo>
                  <a:pt x="1921230" y="726409"/>
                </a:lnTo>
                <a:lnTo>
                  <a:pt x="1921230" y="0"/>
                </a:lnTo>
                <a:lnTo>
                  <a:pt x="0" y="0"/>
                </a:lnTo>
                <a:lnTo>
                  <a:pt x="0" y="726409"/>
                </a:lnTo>
                <a:close/>
              </a:path>
            </a:pathLst>
          </a:custGeom>
          <a:ln w="14927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17250" y="5605596"/>
            <a:ext cx="1704737" cy="6343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32370" y="5670280"/>
            <a:ext cx="755336" cy="4589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96A943B-C6C9-4449-B3D1-5D81B6A9232D}" type="datetime1">
              <a:rPr lang="en-US" smtClean="0"/>
              <a:t>2/12/2020</a:t>
            </a:fld>
            <a:endParaRPr dirty="0"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0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document</a:t>
            </a:r>
            <a:r>
              <a:rPr spc="40" dirty="0"/>
              <a:t> </a:t>
            </a:r>
            <a:r>
              <a:rPr spc="-5" dirty="0"/>
              <a:t>variability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8C0DC32-914C-4273-AC14-29567712F174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56855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Information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document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depends 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type  of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the approach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r>
              <a:rPr sz="2400" spc="1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marR="36576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developed incrementally will,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typically,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have  less detail 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requirements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document.</a:t>
            </a:r>
            <a:endParaRPr sz="2400">
              <a:latin typeface="Arial"/>
              <a:cs typeface="Arial"/>
            </a:endParaRPr>
          </a:p>
          <a:p>
            <a:pPr marL="355600" marR="98806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documents standards have been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e.g. IEEE standard.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 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mostly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requirements 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large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projects.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14" y="547878"/>
            <a:ext cx="615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structure of a requirements</a:t>
            </a:r>
            <a:r>
              <a:rPr spc="65" dirty="0"/>
              <a:t> </a:t>
            </a:r>
            <a:r>
              <a:rPr spc="-5" dirty="0"/>
              <a:t>document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8D4F81C-2B6F-4D0B-9B90-9D7DAEB39F23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822450"/>
          <a:ext cx="7924800" cy="4480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6019800"/>
              </a:tblGrid>
              <a:tr h="396239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Chapter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5461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Preface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4450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This should define the expected readership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document and describe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version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history,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including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rationale for the creation of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new version  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summary of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changes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made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each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version.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5461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Introduction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4450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This should describe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need for the system. It should briefly describe the 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system’s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functions and explain how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will work with other systems.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It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should also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how the system fits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overall business or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strategic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objectives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the organization commissioning the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software.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54610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Glossary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4450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This should define the technical terms used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document.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should  not make assumptions about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experience or expertise of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reader.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marL="54610" marR="45720">
                        <a:lnSpc>
                          <a:spcPts val="1680"/>
                        </a:lnSpc>
                        <a:spcBef>
                          <a:spcPts val="20"/>
                        </a:spcBef>
                        <a:tabLst>
                          <a:tab pos="817880" algn="l"/>
                        </a:tabLst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ser	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  definition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4450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Here, you describe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services provided for the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user.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nonfunctional  system requirements should also be described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this section. This  description may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natural language, diagrams, or other notations that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understandable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customers. Product and process standards that must</a:t>
                      </a:r>
                      <a:r>
                        <a:rPr sz="1400" spc="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4610" algn="just">
                        <a:lnSpc>
                          <a:spcPts val="162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followed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specified.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54610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architecture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4450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This chapter should present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high-level overview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anticipated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system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architecture, showing the distribution of functions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across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 modules.  Architectural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components that are reused should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highlighted.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15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structure of a requirements</a:t>
            </a:r>
            <a:r>
              <a:rPr spc="65" dirty="0"/>
              <a:t> </a:t>
            </a:r>
            <a:r>
              <a:rPr spc="-5" dirty="0"/>
              <a:t>document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B26E32D-DBAF-4E4D-BA11-66D2CD375205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670050"/>
          <a:ext cx="8229600" cy="4680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553200"/>
              </a:tblGrid>
              <a:tr h="319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Chapter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53975" marR="577850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System  re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em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  specification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6990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functional and nonfunctional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requirements in more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detail.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necessary,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further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detail may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also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added to the nonfunctional requirements.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Interfaces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may be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defined.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15339">
                <a:tc>
                  <a:txBody>
                    <a:bodyPr/>
                    <a:lstStyle/>
                    <a:p>
                      <a:pPr marL="53975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models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5085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This might include graphical system models showing the relationships between  the system components and the system and its environment. Examples of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possible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models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models,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data-flow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models,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semantic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models.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99363">
                <a:tc>
                  <a:txBody>
                    <a:bodyPr/>
                    <a:lstStyle/>
                    <a:p>
                      <a:pPr marL="53975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evolution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5085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This should describe the fundamental assumptions on which the system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based,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any anticipated changes due to hardware evolution, changing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needs,  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on. This section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useful for system designers as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may help them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avoid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design decisions that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constrain likely future changes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183487">
                <a:tc>
                  <a:txBody>
                    <a:bodyPr/>
                    <a:lstStyle/>
                    <a:p>
                      <a:pPr marL="53975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Appendices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just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These should provide detailed, specific information that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related</a:t>
                      </a:r>
                      <a:r>
                        <a:rPr sz="14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the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4610" marR="44450" algn="just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application being developed; for example, hardware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database descriptions.  Hardware requirements define the minimal and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optimal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configurations for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system. Database requirements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define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logical organization of the data used  by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 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relationships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31190">
                <a:tc>
                  <a:txBody>
                    <a:bodyPr/>
                    <a:lstStyle/>
                    <a:p>
                      <a:pPr marL="53975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Index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5720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Several indexes to the document may be included. As well as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normal alphabetic  index,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may be an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index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diagrams,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index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functions,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585" y="2717672"/>
            <a:ext cx="3567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-30" dirty="0"/>
              <a:t> </a:t>
            </a:r>
            <a:r>
              <a:rPr dirty="0"/>
              <a:t>validation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67277E5-9AED-4792-8820-AF4008F18586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643254"/>
            <a:ext cx="3567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-30" dirty="0"/>
              <a:t> </a:t>
            </a:r>
            <a:r>
              <a:rPr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CBD8E69-3A64-4E13-A0CD-5FF29389ECB9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624710"/>
            <a:ext cx="772477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Concerned with demonstrating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 define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system that the customer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really</a:t>
            </a:r>
            <a:r>
              <a:rPr sz="24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wants.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error costs are high so validation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very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important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Fixing a requirements error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after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delivery may cost up to</a:t>
            </a:r>
            <a:r>
              <a:rPr sz="2000" spc="-204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times the cost of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fixing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 implementation</a:t>
            </a:r>
            <a:r>
              <a:rPr sz="2000" spc="-1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error.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225" y="654177"/>
            <a:ext cx="3100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requirement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1E07689-09A2-491E-AC70-CA552A71A5C3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488353"/>
            <a:ext cx="8061959" cy="337121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</a:t>
            </a:r>
            <a:r>
              <a:rPr sz="2400" spc="-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Statements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 natural language plus diagrams of the services</a:t>
            </a:r>
            <a:r>
              <a:rPr sz="2000" spc="-1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 system provides and its operational constraints.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Written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for  customers.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requirements</a:t>
            </a:r>
            <a:endParaRPr sz="2400">
              <a:latin typeface="Arial"/>
              <a:cs typeface="Arial"/>
            </a:endParaRPr>
          </a:p>
          <a:p>
            <a:pPr marL="756285" marR="3619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 structured document setting out detailed descriptions of the 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system’s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functions, services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and operational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constraints.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Defines  what should be implemented so may be part of a contract  between client and</a:t>
            </a:r>
            <a:r>
              <a:rPr sz="2000" spc="-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"/>
                <a:cs typeface="Arial"/>
              </a:rPr>
              <a:t>contractor.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643254"/>
            <a:ext cx="7640955" cy="454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b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139700" indent="-342900">
              <a:lnSpc>
                <a:spcPct val="100000"/>
              </a:lnSpc>
              <a:spcBef>
                <a:spcPts val="1739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45" dirty="0">
                <a:latin typeface="Arial"/>
                <a:cs typeface="Arial"/>
              </a:rPr>
              <a:t>Validity. </a:t>
            </a:r>
            <a:r>
              <a:rPr sz="2400" spc="-5" dirty="0">
                <a:latin typeface="Arial"/>
                <a:cs typeface="Arial"/>
              </a:rPr>
              <a:t>Does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 provide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functions which  best support </a:t>
            </a:r>
            <a:r>
              <a:rPr sz="2400" dirty="0">
                <a:latin typeface="Arial"/>
                <a:cs typeface="Arial"/>
              </a:rPr>
              <a:t>the customer’s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Consistency.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there any requirements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conflicts?</a:t>
            </a:r>
            <a:endParaRPr sz="2400">
              <a:latin typeface="Arial"/>
              <a:cs typeface="Arial"/>
            </a:endParaRPr>
          </a:p>
          <a:p>
            <a:pPr marL="355600" marR="88519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Completeness.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all functions required by the  customer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included?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Realism. Can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requirements be implemented given  available budget and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25" dirty="0">
                <a:latin typeface="Arial"/>
                <a:cs typeface="Arial"/>
              </a:rPr>
              <a:t>Verifiability. </a:t>
            </a:r>
            <a:r>
              <a:rPr sz="2400" spc="-5" dirty="0">
                <a:latin typeface="Arial"/>
                <a:cs typeface="Arial"/>
              </a:rPr>
              <a:t>Can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requirements be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checked?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4E4F061-EAFD-4869-9959-D19F5F240FFC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16077"/>
            <a:ext cx="525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</a:t>
            </a:r>
            <a:r>
              <a:rPr dirty="0"/>
              <a:t>validation</a:t>
            </a:r>
            <a:r>
              <a:rPr spc="-30" dirty="0"/>
              <a:t> </a:t>
            </a:r>
            <a:r>
              <a:rPr spc="-5" dirty="0"/>
              <a:t>techniques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287B424-B85A-413C-974D-405F0B024B35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439"/>
            <a:ext cx="8049259" cy="282067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reviews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Systematic manual analysis of the</a:t>
            </a:r>
            <a:r>
              <a:rPr sz="2000" spc="-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Prototyping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9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Using an executable model of the system to check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  Covered in Chapter</a:t>
            </a:r>
            <a:r>
              <a:rPr sz="2000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30" dirty="0">
                <a:solidFill>
                  <a:srgbClr val="46424D"/>
                </a:solidFill>
                <a:latin typeface="Arial"/>
                <a:cs typeface="Arial"/>
              </a:rPr>
              <a:t>Test-case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generation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Developing tests for requirements to check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testability.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643254"/>
            <a:ext cx="7790815" cy="423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b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reviews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17780" indent="-342900">
              <a:lnSpc>
                <a:spcPct val="100000"/>
              </a:lnSpc>
              <a:spcBef>
                <a:spcPts val="1739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Regular reviews should be held while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 definition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being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formulated.</a:t>
            </a:r>
            <a:endParaRPr sz="2400">
              <a:latin typeface="Arial"/>
              <a:cs typeface="Arial"/>
            </a:endParaRPr>
          </a:p>
          <a:p>
            <a:pPr marL="355600" marR="38417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Both client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contractor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be involved in  reviews.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Reviews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formal (with completed documents) or  informal.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Good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communications between developers,  customers and users can resolve problems at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early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921A2EC-7F3D-49DE-A377-E5FE64ED1E82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643254"/>
            <a:ext cx="219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</a:t>
            </a:r>
            <a:r>
              <a:rPr spc="-50" dirty="0"/>
              <a:t> </a:t>
            </a:r>
            <a:r>
              <a:rPr spc="-5" dirty="0"/>
              <a:t>checks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4AE18D8-C040-4599-9B5A-83EC4844F15E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488236"/>
            <a:ext cx="8018780" cy="36518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Verifiability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 the requirement realistically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testable?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Comprehensibility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 the requirement properly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understood?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Traceability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 the origin of the requirement clearly</a:t>
            </a:r>
            <a:r>
              <a:rPr sz="2000" spc="-1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stated?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Adaptability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9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Can the requirement be changed without a large impact on</a:t>
            </a:r>
            <a:r>
              <a:rPr sz="2000" spc="-2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other  requirements?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-15" dirty="0"/>
              <a:t> </a:t>
            </a:r>
            <a:r>
              <a:rPr spc="-5" dirty="0"/>
              <a:t>change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3827D2E-E8E8-469C-B147-503280E83FFA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436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Changing</a:t>
            </a:r>
            <a:r>
              <a:rPr spc="-3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CC00C2B-08CF-4EF6-B146-99FE9F551176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55609" cy="488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21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business and technical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environment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always changes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after</a:t>
            </a:r>
            <a:r>
              <a:rPr sz="2400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installation.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New hardware may be introduced, it may be necessary to  interface the system with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other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systems, business priorities may  change (with consequent changes in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support  required), and new legislation and regulations may be</a:t>
            </a:r>
            <a:r>
              <a:rPr sz="2000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introduced  that the system must necessarily abide</a:t>
            </a:r>
            <a:r>
              <a:rPr sz="2000" spc="-1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6424D"/>
                </a:solidFill>
                <a:latin typeface="Arial"/>
                <a:cs typeface="Arial"/>
              </a:rPr>
              <a:t>by.</a:t>
            </a:r>
            <a:endParaRPr sz="2000">
              <a:latin typeface="Arial"/>
              <a:cs typeface="Arial"/>
            </a:endParaRPr>
          </a:p>
          <a:p>
            <a:pPr marL="355600" marR="32639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people who pay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the users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that 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rarely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same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people.</a:t>
            </a:r>
            <a:endParaRPr sz="2400">
              <a:latin typeface="Arial"/>
              <a:cs typeface="Arial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customers impose requirements because of  organizational and budgetary constraints. These may conflict  with end-user requirements and,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after 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delivery,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new features</a:t>
            </a:r>
            <a:r>
              <a:rPr sz="2000" spc="-1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may  have to be added for user support if the system is to meet its  goals.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436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Changing</a:t>
            </a:r>
            <a:r>
              <a:rPr spc="-3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48D7AAC-322C-48DB-875E-BA9B575B46C4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764780" cy="245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Large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usually have a diverse user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community,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many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having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priorities that may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conflicting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</a:t>
            </a:r>
            <a:r>
              <a:rPr sz="2400" spc="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contradictory.</a:t>
            </a:r>
            <a:endParaRPr sz="2400">
              <a:latin typeface="Arial"/>
              <a:cs typeface="Arial"/>
            </a:endParaRPr>
          </a:p>
          <a:p>
            <a:pPr marL="756285" marR="61594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final system requirements are inevitably a compromise  between them and, with experience, it is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often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discovered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that  the balance of support given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to different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users has to be  changed.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9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dirty="0"/>
              <a:t> </a:t>
            </a:r>
            <a:r>
              <a:rPr spc="-5" dirty="0"/>
              <a:t>evolution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5192081" y="2595038"/>
            <a:ext cx="1490345" cy="891540"/>
          </a:xfrm>
          <a:custGeom>
            <a:avLst/>
            <a:gdLst/>
            <a:ahLst/>
            <a:cxnLst/>
            <a:rect l="l" t="t" r="r" b="b"/>
            <a:pathLst>
              <a:path w="1490345" h="891539">
                <a:moveTo>
                  <a:pt x="0" y="891214"/>
                </a:moveTo>
                <a:lnTo>
                  <a:pt x="1489801" y="891214"/>
                </a:lnTo>
                <a:lnTo>
                  <a:pt x="1489801" y="0"/>
                </a:lnTo>
                <a:lnTo>
                  <a:pt x="0" y="0"/>
                </a:lnTo>
                <a:lnTo>
                  <a:pt x="0" y="89121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92081" y="2595038"/>
            <a:ext cx="1490345" cy="891540"/>
          </a:xfrm>
          <a:custGeom>
            <a:avLst/>
            <a:gdLst/>
            <a:ahLst/>
            <a:cxnLst/>
            <a:rect l="l" t="t" r="r" b="b"/>
            <a:pathLst>
              <a:path w="1490345" h="891539">
                <a:moveTo>
                  <a:pt x="0" y="891214"/>
                </a:moveTo>
                <a:lnTo>
                  <a:pt x="1489801" y="891214"/>
                </a:lnTo>
                <a:lnTo>
                  <a:pt x="1489801" y="0"/>
                </a:lnTo>
                <a:lnTo>
                  <a:pt x="0" y="0"/>
                </a:lnTo>
                <a:lnTo>
                  <a:pt x="0" y="891214"/>
                </a:lnTo>
                <a:close/>
              </a:path>
            </a:pathLst>
          </a:custGeom>
          <a:ln w="20983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5884" y="2595038"/>
            <a:ext cx="1488440" cy="891540"/>
          </a:xfrm>
          <a:custGeom>
            <a:avLst/>
            <a:gdLst/>
            <a:ahLst/>
            <a:cxnLst/>
            <a:rect l="l" t="t" r="r" b="b"/>
            <a:pathLst>
              <a:path w="1488439" h="891539">
                <a:moveTo>
                  <a:pt x="0" y="891214"/>
                </a:moveTo>
                <a:lnTo>
                  <a:pt x="1488121" y="891214"/>
                </a:lnTo>
                <a:lnTo>
                  <a:pt x="1488121" y="0"/>
                </a:lnTo>
                <a:lnTo>
                  <a:pt x="0" y="0"/>
                </a:lnTo>
                <a:lnTo>
                  <a:pt x="0" y="89121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5884" y="2595038"/>
            <a:ext cx="1488440" cy="891540"/>
          </a:xfrm>
          <a:custGeom>
            <a:avLst/>
            <a:gdLst/>
            <a:ahLst/>
            <a:cxnLst/>
            <a:rect l="l" t="t" r="r" b="b"/>
            <a:pathLst>
              <a:path w="1488439" h="891539">
                <a:moveTo>
                  <a:pt x="0" y="891214"/>
                </a:moveTo>
                <a:lnTo>
                  <a:pt x="1488121" y="891214"/>
                </a:lnTo>
                <a:lnTo>
                  <a:pt x="1488121" y="0"/>
                </a:lnTo>
                <a:lnTo>
                  <a:pt x="0" y="0"/>
                </a:lnTo>
                <a:lnTo>
                  <a:pt x="0" y="891214"/>
                </a:lnTo>
                <a:close/>
              </a:path>
            </a:pathLst>
          </a:custGeom>
          <a:ln w="20983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8508" y="3982561"/>
            <a:ext cx="1490345" cy="594360"/>
          </a:xfrm>
          <a:custGeom>
            <a:avLst/>
            <a:gdLst/>
            <a:ahLst/>
            <a:cxnLst/>
            <a:rect l="l" t="t" r="r" b="b"/>
            <a:pathLst>
              <a:path w="1490345" h="594360">
                <a:moveTo>
                  <a:pt x="0" y="594150"/>
                </a:moveTo>
                <a:lnTo>
                  <a:pt x="1489801" y="594150"/>
                </a:lnTo>
                <a:lnTo>
                  <a:pt x="1489801" y="0"/>
                </a:lnTo>
                <a:lnTo>
                  <a:pt x="0" y="0"/>
                </a:lnTo>
                <a:lnTo>
                  <a:pt x="0" y="59415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8508" y="3982561"/>
            <a:ext cx="1490345" cy="594360"/>
          </a:xfrm>
          <a:custGeom>
            <a:avLst/>
            <a:gdLst/>
            <a:ahLst/>
            <a:cxnLst/>
            <a:rect l="l" t="t" r="r" b="b"/>
            <a:pathLst>
              <a:path w="1490345" h="594360">
                <a:moveTo>
                  <a:pt x="0" y="594150"/>
                </a:moveTo>
                <a:lnTo>
                  <a:pt x="1489801" y="594150"/>
                </a:lnTo>
                <a:lnTo>
                  <a:pt x="1489801" y="0"/>
                </a:lnTo>
                <a:lnTo>
                  <a:pt x="0" y="0"/>
                </a:lnTo>
                <a:lnTo>
                  <a:pt x="0" y="594150"/>
                </a:lnTo>
                <a:close/>
              </a:path>
            </a:pathLst>
          </a:custGeom>
          <a:ln w="2097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5884" y="3982561"/>
            <a:ext cx="1488440" cy="594360"/>
          </a:xfrm>
          <a:custGeom>
            <a:avLst/>
            <a:gdLst/>
            <a:ahLst/>
            <a:cxnLst/>
            <a:rect l="l" t="t" r="r" b="b"/>
            <a:pathLst>
              <a:path w="1488439" h="594360">
                <a:moveTo>
                  <a:pt x="0" y="594150"/>
                </a:moveTo>
                <a:lnTo>
                  <a:pt x="1488121" y="594150"/>
                </a:lnTo>
                <a:lnTo>
                  <a:pt x="1488121" y="0"/>
                </a:lnTo>
                <a:lnTo>
                  <a:pt x="0" y="0"/>
                </a:lnTo>
                <a:lnTo>
                  <a:pt x="0" y="59415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5884" y="3982561"/>
            <a:ext cx="1488440" cy="594360"/>
          </a:xfrm>
          <a:custGeom>
            <a:avLst/>
            <a:gdLst/>
            <a:ahLst/>
            <a:cxnLst/>
            <a:rect l="l" t="t" r="r" b="b"/>
            <a:pathLst>
              <a:path w="1488439" h="594360">
                <a:moveTo>
                  <a:pt x="0" y="594150"/>
                </a:moveTo>
                <a:lnTo>
                  <a:pt x="1488121" y="594150"/>
                </a:lnTo>
                <a:lnTo>
                  <a:pt x="1488121" y="0"/>
                </a:lnTo>
                <a:lnTo>
                  <a:pt x="0" y="0"/>
                </a:lnTo>
                <a:lnTo>
                  <a:pt x="0" y="594150"/>
                </a:lnTo>
                <a:close/>
              </a:path>
            </a:pathLst>
          </a:custGeom>
          <a:ln w="2097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3412" y="3421591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0"/>
                </a:lnTo>
                <a:lnTo>
                  <a:pt x="0" y="396697"/>
                </a:lnTo>
              </a:path>
            </a:pathLst>
          </a:custGeom>
          <a:ln w="105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6155" y="3736129"/>
            <a:ext cx="94537" cy="155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7833" y="3421591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0"/>
                </a:lnTo>
                <a:lnTo>
                  <a:pt x="0" y="396697"/>
                </a:lnTo>
              </a:path>
            </a:pathLst>
          </a:custGeom>
          <a:ln w="105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8709" y="3736129"/>
            <a:ext cx="96381" cy="157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7473" y="3515963"/>
            <a:ext cx="1787525" cy="697865"/>
          </a:xfrm>
          <a:custGeom>
            <a:avLst/>
            <a:gdLst/>
            <a:ahLst/>
            <a:cxnLst/>
            <a:rect l="l" t="t" r="r" b="b"/>
            <a:pathLst>
              <a:path w="1787525" h="697864">
                <a:moveTo>
                  <a:pt x="0" y="697254"/>
                </a:moveTo>
                <a:lnTo>
                  <a:pt x="1787505" y="697254"/>
                </a:lnTo>
                <a:lnTo>
                  <a:pt x="1787505" y="0"/>
                </a:lnTo>
              </a:path>
            </a:pathLst>
          </a:custGeom>
          <a:ln w="10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77722" y="3442558"/>
            <a:ext cx="94514" cy="1555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49356" y="4716512"/>
            <a:ext cx="4885055" cy="0"/>
          </a:xfrm>
          <a:custGeom>
            <a:avLst/>
            <a:gdLst/>
            <a:ahLst/>
            <a:cxnLst/>
            <a:rect l="l" t="t" r="r" b="b"/>
            <a:pathLst>
              <a:path w="4885055">
                <a:moveTo>
                  <a:pt x="0" y="0"/>
                </a:moveTo>
                <a:lnTo>
                  <a:pt x="0" y="0"/>
                </a:lnTo>
                <a:lnTo>
                  <a:pt x="4884440" y="0"/>
                </a:lnTo>
              </a:path>
            </a:pathLst>
          </a:custGeom>
          <a:ln w="10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51541" y="4669331"/>
            <a:ext cx="155877" cy="96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2886" y="4821376"/>
            <a:ext cx="124383" cy="14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4661" y="4865065"/>
            <a:ext cx="85644" cy="101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1772" y="4865065"/>
            <a:ext cx="141885" cy="996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6947" y="2518186"/>
            <a:ext cx="1508918" cy="9138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8864" y="2518186"/>
            <a:ext cx="1509100" cy="9138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3377" y="3905665"/>
            <a:ext cx="1508912" cy="6151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8867" y="3905665"/>
            <a:ext cx="1509094" cy="6151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9D26C1D-CC72-4FC2-9E7E-E6A8EC602778}" type="datetime1">
              <a:rPr lang="en-US" smtClean="0"/>
              <a:t>2/12/2020</a:t>
            </a:fld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70825" cy="533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b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management is the 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managing  changing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during the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 process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1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355600" marR="10591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emerge as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being  developed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and after it has gone into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355600" marR="1587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75" dirty="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keep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track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individual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 maintain links between dependent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you can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assess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impact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changes.  </a:t>
            </a:r>
            <a:r>
              <a:rPr sz="2400" spc="-75" dirty="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need to establish a formal process for making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 proposals and linking these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system  requirements.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CEA6B82-7AB3-40FC-81FF-1409798E1D77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377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management</a:t>
            </a:r>
            <a:r>
              <a:rPr spc="35" dirty="0"/>
              <a:t> </a:t>
            </a:r>
            <a:r>
              <a:rPr spc="-5" dirty="0"/>
              <a:t>planning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2F0B5B4-96E2-49C0-A530-55D51C88434A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49653"/>
            <a:ext cx="8415020" cy="497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989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Establishes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level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management detail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required.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management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decisions: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Requirements identification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Each requirement must be uniquely  identified so that it can be cross-referenced with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other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  <a:p>
            <a:pPr marL="756285" marR="46291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A change </a:t>
            </a:r>
            <a:r>
              <a:rPr sz="2000" i="1" spc="-5" dirty="0">
                <a:latin typeface="Arial"/>
                <a:cs typeface="Arial"/>
              </a:rPr>
              <a:t>management </a:t>
            </a:r>
            <a:r>
              <a:rPr sz="2000" i="1" dirty="0">
                <a:latin typeface="Arial"/>
                <a:cs typeface="Arial"/>
              </a:rPr>
              <a:t>process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This is the set of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activities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that  assess the impact and cost of changes. I discuss this process</a:t>
            </a:r>
            <a:r>
              <a:rPr sz="2000" spc="-2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  more detail in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following</a:t>
            </a:r>
            <a:r>
              <a:rPr sz="20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section.</a:t>
            </a:r>
            <a:endParaRPr sz="2000">
              <a:latin typeface="Arial"/>
              <a:cs typeface="Arial"/>
            </a:endParaRPr>
          </a:p>
          <a:p>
            <a:pPr marL="756285" marR="4572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spc="-15" dirty="0">
                <a:latin typeface="Arial"/>
                <a:cs typeface="Arial"/>
              </a:rPr>
              <a:t>Traceability </a:t>
            </a:r>
            <a:r>
              <a:rPr sz="2000" i="1" dirty="0">
                <a:latin typeface="Arial"/>
                <a:cs typeface="Arial"/>
              </a:rPr>
              <a:t>policies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These policies define the relationships</a:t>
            </a:r>
            <a:r>
              <a:rPr sz="2000" spc="-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between  each requirement and between the requirements and the system  design that should be</a:t>
            </a:r>
            <a:r>
              <a:rPr sz="2000" spc="-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recorded.</a:t>
            </a:r>
            <a:endParaRPr sz="2000">
              <a:latin typeface="Arial"/>
              <a:cs typeface="Arial"/>
            </a:endParaRPr>
          </a:p>
          <a:p>
            <a:pPr marL="756285" marR="44577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spc="-45" dirty="0">
                <a:latin typeface="Arial"/>
                <a:cs typeface="Arial"/>
              </a:rPr>
              <a:t>Tool </a:t>
            </a:r>
            <a:r>
              <a:rPr sz="2000" i="1" dirty="0">
                <a:latin typeface="Arial"/>
                <a:cs typeface="Arial"/>
              </a:rPr>
              <a:t>support </a:t>
            </a:r>
            <a:r>
              <a:rPr sz="2000" spc="-45" dirty="0">
                <a:solidFill>
                  <a:srgbClr val="46424D"/>
                </a:solidFill>
                <a:latin typeface="Arial"/>
                <a:cs typeface="Arial"/>
              </a:rPr>
              <a:t>Tools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that may be used range from specialist  requirements management systems to spreadsheets and</a:t>
            </a:r>
            <a:r>
              <a:rPr sz="2000" spc="-2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simple  database</a:t>
            </a:r>
            <a:r>
              <a:rPr sz="20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481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 </a:t>
            </a:r>
            <a:r>
              <a:rPr dirty="0"/>
              <a:t>and </a:t>
            </a:r>
            <a:r>
              <a:rPr spc="-10" dirty="0"/>
              <a:t>system</a:t>
            </a:r>
            <a:r>
              <a:rPr spc="2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335675" y="3521970"/>
            <a:ext cx="6172835" cy="2854325"/>
          </a:xfrm>
          <a:custGeom>
            <a:avLst/>
            <a:gdLst/>
            <a:ahLst/>
            <a:cxnLst/>
            <a:rect l="l" t="t" r="r" b="b"/>
            <a:pathLst>
              <a:path w="6172834" h="2854325">
                <a:moveTo>
                  <a:pt x="0" y="0"/>
                </a:moveTo>
                <a:lnTo>
                  <a:pt x="6172683" y="0"/>
                </a:lnTo>
                <a:lnTo>
                  <a:pt x="6172684" y="2853756"/>
                </a:lnTo>
                <a:lnTo>
                  <a:pt x="0" y="2853756"/>
                </a:lnTo>
                <a:lnTo>
                  <a:pt x="0" y="0"/>
                </a:lnTo>
                <a:close/>
              </a:path>
            </a:pathLst>
          </a:custGeom>
          <a:solidFill>
            <a:srgbClr val="7D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675" y="3521971"/>
            <a:ext cx="6172835" cy="2854325"/>
          </a:xfrm>
          <a:custGeom>
            <a:avLst/>
            <a:gdLst/>
            <a:ahLst/>
            <a:cxnLst/>
            <a:rect l="l" t="t" r="r" b="b"/>
            <a:pathLst>
              <a:path w="6172834" h="2854325">
                <a:moveTo>
                  <a:pt x="0" y="0"/>
                </a:moveTo>
                <a:lnTo>
                  <a:pt x="6172684" y="0"/>
                </a:lnTo>
                <a:lnTo>
                  <a:pt x="6172684" y="2853756"/>
                </a:lnTo>
                <a:lnTo>
                  <a:pt x="0" y="2853756"/>
                </a:lnTo>
                <a:lnTo>
                  <a:pt x="0" y="0"/>
                </a:lnTo>
              </a:path>
            </a:pathLst>
          </a:custGeom>
          <a:ln w="20131">
            <a:solidFill>
              <a:srgbClr val="7D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5675" y="1966764"/>
            <a:ext cx="6172835" cy="713105"/>
          </a:xfrm>
          <a:custGeom>
            <a:avLst/>
            <a:gdLst/>
            <a:ahLst/>
            <a:cxnLst/>
            <a:rect l="l" t="t" r="r" b="b"/>
            <a:pathLst>
              <a:path w="6172834" h="713105">
                <a:moveTo>
                  <a:pt x="0" y="0"/>
                </a:moveTo>
                <a:lnTo>
                  <a:pt x="6172683" y="0"/>
                </a:lnTo>
                <a:lnTo>
                  <a:pt x="6172684" y="713091"/>
                </a:lnTo>
                <a:lnTo>
                  <a:pt x="0" y="713091"/>
                </a:lnTo>
                <a:lnTo>
                  <a:pt x="0" y="0"/>
                </a:lnTo>
                <a:close/>
              </a:path>
            </a:pathLst>
          </a:custGeom>
          <a:solidFill>
            <a:srgbClr val="7D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5675" y="1966764"/>
            <a:ext cx="6172835" cy="713105"/>
          </a:xfrm>
          <a:custGeom>
            <a:avLst/>
            <a:gdLst/>
            <a:ahLst/>
            <a:cxnLst/>
            <a:rect l="l" t="t" r="r" b="b"/>
            <a:pathLst>
              <a:path w="6172834" h="713105">
                <a:moveTo>
                  <a:pt x="0" y="0"/>
                </a:moveTo>
                <a:lnTo>
                  <a:pt x="6172684" y="0"/>
                </a:lnTo>
                <a:lnTo>
                  <a:pt x="6172684" y="713091"/>
                </a:lnTo>
                <a:lnTo>
                  <a:pt x="0" y="713091"/>
                </a:lnTo>
                <a:lnTo>
                  <a:pt x="0" y="0"/>
                </a:lnTo>
              </a:path>
            </a:pathLst>
          </a:custGeom>
          <a:ln w="20131">
            <a:solidFill>
              <a:srgbClr val="7D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1936" y="3460031"/>
            <a:ext cx="6172835" cy="2852420"/>
          </a:xfrm>
          <a:custGeom>
            <a:avLst/>
            <a:gdLst/>
            <a:ahLst/>
            <a:cxnLst/>
            <a:rect l="l" t="t" r="r" b="b"/>
            <a:pathLst>
              <a:path w="6172834" h="2852420">
                <a:moveTo>
                  <a:pt x="0" y="0"/>
                </a:moveTo>
                <a:lnTo>
                  <a:pt x="6172697" y="0"/>
                </a:lnTo>
                <a:lnTo>
                  <a:pt x="6172697" y="2851944"/>
                </a:lnTo>
                <a:lnTo>
                  <a:pt x="0" y="2851944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1936" y="3460031"/>
            <a:ext cx="6172835" cy="2852420"/>
          </a:xfrm>
          <a:custGeom>
            <a:avLst/>
            <a:gdLst/>
            <a:ahLst/>
            <a:cxnLst/>
            <a:rect l="l" t="t" r="r" b="b"/>
            <a:pathLst>
              <a:path w="6172834" h="2852420">
                <a:moveTo>
                  <a:pt x="0" y="0"/>
                </a:moveTo>
                <a:lnTo>
                  <a:pt x="6172697" y="0"/>
                </a:lnTo>
                <a:lnTo>
                  <a:pt x="6172697" y="2851944"/>
                </a:lnTo>
                <a:lnTo>
                  <a:pt x="0" y="2851944"/>
                </a:lnTo>
                <a:lnTo>
                  <a:pt x="0" y="0"/>
                </a:lnTo>
              </a:path>
            </a:pathLst>
          </a:custGeom>
          <a:ln w="20131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1936" y="1903035"/>
            <a:ext cx="6172835" cy="713105"/>
          </a:xfrm>
          <a:custGeom>
            <a:avLst/>
            <a:gdLst/>
            <a:ahLst/>
            <a:cxnLst/>
            <a:rect l="l" t="t" r="r" b="b"/>
            <a:pathLst>
              <a:path w="6172834" h="713105">
                <a:moveTo>
                  <a:pt x="0" y="0"/>
                </a:moveTo>
                <a:lnTo>
                  <a:pt x="6172697" y="0"/>
                </a:lnTo>
                <a:lnTo>
                  <a:pt x="6172697" y="713091"/>
                </a:lnTo>
                <a:lnTo>
                  <a:pt x="0" y="713091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1936" y="1903035"/>
            <a:ext cx="6172835" cy="713105"/>
          </a:xfrm>
          <a:custGeom>
            <a:avLst/>
            <a:gdLst/>
            <a:ahLst/>
            <a:cxnLst/>
            <a:rect l="l" t="t" r="r" b="b"/>
            <a:pathLst>
              <a:path w="6172834" h="713105">
                <a:moveTo>
                  <a:pt x="0" y="0"/>
                </a:moveTo>
                <a:lnTo>
                  <a:pt x="6172697" y="0"/>
                </a:lnTo>
                <a:lnTo>
                  <a:pt x="6172697" y="713091"/>
                </a:lnTo>
                <a:lnTo>
                  <a:pt x="0" y="713091"/>
                </a:lnTo>
                <a:lnTo>
                  <a:pt x="0" y="0"/>
                </a:lnTo>
              </a:path>
            </a:pathLst>
          </a:custGeom>
          <a:ln w="20131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8313" y="2062469"/>
            <a:ext cx="182815" cy="142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1275" y="2109427"/>
            <a:ext cx="81308" cy="95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0550" y="2077674"/>
            <a:ext cx="132505" cy="127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3202" y="2084383"/>
            <a:ext cx="412608" cy="120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9311" y="2109427"/>
            <a:ext cx="137536" cy="957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6104" y="2062469"/>
            <a:ext cx="258235" cy="142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6253" y="2062469"/>
            <a:ext cx="22225" cy="142875"/>
          </a:xfrm>
          <a:custGeom>
            <a:avLst/>
            <a:gdLst/>
            <a:ahLst/>
            <a:cxnLst/>
            <a:rect l="l" t="t" r="r" b="b"/>
            <a:pathLst>
              <a:path w="22225" h="142875">
                <a:moveTo>
                  <a:pt x="21689" y="0"/>
                </a:moveTo>
                <a:lnTo>
                  <a:pt x="20123" y="0"/>
                </a:lnTo>
                <a:lnTo>
                  <a:pt x="11627" y="1788"/>
                </a:lnTo>
                <a:lnTo>
                  <a:pt x="10061" y="1788"/>
                </a:lnTo>
                <a:lnTo>
                  <a:pt x="1565" y="3354"/>
                </a:lnTo>
                <a:lnTo>
                  <a:pt x="0" y="3354"/>
                </a:lnTo>
                <a:lnTo>
                  <a:pt x="904" y="21487"/>
                </a:lnTo>
                <a:lnTo>
                  <a:pt x="1369" y="40249"/>
                </a:lnTo>
                <a:lnTo>
                  <a:pt x="1484" y="52827"/>
                </a:lnTo>
                <a:lnTo>
                  <a:pt x="1565" y="142663"/>
                </a:lnTo>
                <a:lnTo>
                  <a:pt x="10061" y="140874"/>
                </a:lnTo>
                <a:lnTo>
                  <a:pt x="20123" y="140874"/>
                </a:lnTo>
                <a:lnTo>
                  <a:pt x="21689" y="139308"/>
                </a:lnTo>
                <a:lnTo>
                  <a:pt x="21444" y="126912"/>
                </a:lnTo>
                <a:lnTo>
                  <a:pt x="20906" y="113090"/>
                </a:lnTo>
                <a:lnTo>
                  <a:pt x="20368" y="95159"/>
                </a:lnTo>
                <a:lnTo>
                  <a:pt x="20190" y="77145"/>
                </a:lnTo>
                <a:lnTo>
                  <a:pt x="20270" y="40249"/>
                </a:lnTo>
                <a:lnTo>
                  <a:pt x="20319" y="35218"/>
                </a:lnTo>
                <a:lnTo>
                  <a:pt x="20784" y="17609"/>
                </a:lnTo>
                <a:lnTo>
                  <a:pt x="21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21420" y="2062469"/>
            <a:ext cx="22225" cy="142875"/>
          </a:xfrm>
          <a:custGeom>
            <a:avLst/>
            <a:gdLst/>
            <a:ahLst/>
            <a:cxnLst/>
            <a:rect l="l" t="t" r="r" b="b"/>
            <a:pathLst>
              <a:path w="22225" h="142875">
                <a:moveTo>
                  <a:pt x="21912" y="0"/>
                </a:moveTo>
                <a:lnTo>
                  <a:pt x="20123" y="0"/>
                </a:lnTo>
                <a:lnTo>
                  <a:pt x="11850" y="1788"/>
                </a:lnTo>
                <a:lnTo>
                  <a:pt x="10061" y="1788"/>
                </a:lnTo>
                <a:lnTo>
                  <a:pt x="0" y="3354"/>
                </a:lnTo>
                <a:lnTo>
                  <a:pt x="1034" y="21487"/>
                </a:lnTo>
                <a:lnTo>
                  <a:pt x="1565" y="40249"/>
                </a:lnTo>
                <a:lnTo>
                  <a:pt x="1696" y="52827"/>
                </a:lnTo>
                <a:lnTo>
                  <a:pt x="1760" y="100121"/>
                </a:lnTo>
                <a:lnTo>
                  <a:pt x="1565" y="117227"/>
                </a:lnTo>
                <a:lnTo>
                  <a:pt x="1034" y="130224"/>
                </a:lnTo>
                <a:lnTo>
                  <a:pt x="0" y="140874"/>
                </a:lnTo>
                <a:lnTo>
                  <a:pt x="1788" y="142663"/>
                </a:lnTo>
                <a:lnTo>
                  <a:pt x="10061" y="140874"/>
                </a:lnTo>
                <a:lnTo>
                  <a:pt x="20123" y="140874"/>
                </a:lnTo>
                <a:lnTo>
                  <a:pt x="21912" y="139308"/>
                </a:lnTo>
                <a:lnTo>
                  <a:pt x="20878" y="126912"/>
                </a:lnTo>
                <a:lnTo>
                  <a:pt x="20347" y="113090"/>
                </a:lnTo>
                <a:lnTo>
                  <a:pt x="20206" y="100121"/>
                </a:lnTo>
                <a:lnTo>
                  <a:pt x="20151" y="52827"/>
                </a:lnTo>
                <a:lnTo>
                  <a:pt x="20347" y="35218"/>
                </a:lnTo>
                <a:lnTo>
                  <a:pt x="20878" y="17609"/>
                </a:lnTo>
                <a:lnTo>
                  <a:pt x="21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89953" y="2084383"/>
            <a:ext cx="1007988" cy="379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5021" y="2277134"/>
            <a:ext cx="967829" cy="186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5022" y="2062469"/>
            <a:ext cx="3436954" cy="4009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2101" y="239631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21912" y="0"/>
                </a:moveTo>
                <a:lnTo>
                  <a:pt x="13415" y="1788"/>
                </a:lnTo>
                <a:lnTo>
                  <a:pt x="1788" y="1788"/>
                </a:lnTo>
                <a:lnTo>
                  <a:pt x="0" y="3354"/>
                </a:lnTo>
                <a:lnTo>
                  <a:pt x="0" y="21913"/>
                </a:lnTo>
                <a:lnTo>
                  <a:pt x="1788" y="23479"/>
                </a:lnTo>
                <a:lnTo>
                  <a:pt x="11850" y="21913"/>
                </a:lnTo>
                <a:lnTo>
                  <a:pt x="21912" y="21913"/>
                </a:lnTo>
                <a:lnTo>
                  <a:pt x="23477" y="20124"/>
                </a:lnTo>
                <a:lnTo>
                  <a:pt x="21912" y="13416"/>
                </a:lnTo>
                <a:lnTo>
                  <a:pt x="21912" y="10062"/>
                </a:lnTo>
                <a:lnTo>
                  <a:pt x="23477" y="1788"/>
                </a:lnTo>
                <a:lnTo>
                  <a:pt x="21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1605" y="3711592"/>
            <a:ext cx="52069" cy="124460"/>
          </a:xfrm>
          <a:custGeom>
            <a:avLst/>
            <a:gdLst/>
            <a:ahLst/>
            <a:cxnLst/>
            <a:rect l="l" t="t" r="r" b="b"/>
            <a:pathLst>
              <a:path w="52069" h="124460">
                <a:moveTo>
                  <a:pt x="50330" y="0"/>
                </a:moveTo>
                <a:lnTo>
                  <a:pt x="1676" y="6708"/>
                </a:lnTo>
                <a:lnTo>
                  <a:pt x="0" y="8497"/>
                </a:lnTo>
                <a:lnTo>
                  <a:pt x="0" y="30187"/>
                </a:lnTo>
                <a:lnTo>
                  <a:pt x="15090" y="30187"/>
                </a:lnTo>
                <a:lnTo>
                  <a:pt x="15798" y="56716"/>
                </a:lnTo>
                <a:lnTo>
                  <a:pt x="15719" y="77229"/>
                </a:lnTo>
                <a:lnTo>
                  <a:pt x="15326" y="97700"/>
                </a:lnTo>
                <a:lnTo>
                  <a:pt x="15090" y="124103"/>
                </a:lnTo>
                <a:lnTo>
                  <a:pt x="52007" y="124103"/>
                </a:lnTo>
                <a:lnTo>
                  <a:pt x="52007" y="1788"/>
                </a:lnTo>
                <a:lnTo>
                  <a:pt x="50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2183" y="3805508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59" h="30479">
                <a:moveTo>
                  <a:pt x="35216" y="0"/>
                </a:moveTo>
                <a:lnTo>
                  <a:pt x="0" y="0"/>
                </a:lnTo>
                <a:lnTo>
                  <a:pt x="0" y="30187"/>
                </a:lnTo>
                <a:lnTo>
                  <a:pt x="35216" y="30187"/>
                </a:lnTo>
                <a:lnTo>
                  <a:pt x="35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4255" y="3711592"/>
            <a:ext cx="53975" cy="124460"/>
          </a:xfrm>
          <a:custGeom>
            <a:avLst/>
            <a:gdLst/>
            <a:ahLst/>
            <a:cxnLst/>
            <a:rect l="l" t="t" r="r" b="b"/>
            <a:pathLst>
              <a:path w="53975" h="124460">
                <a:moveTo>
                  <a:pt x="50309" y="0"/>
                </a:moveTo>
                <a:lnTo>
                  <a:pt x="1676" y="6708"/>
                </a:lnTo>
                <a:lnTo>
                  <a:pt x="0" y="8497"/>
                </a:lnTo>
                <a:lnTo>
                  <a:pt x="0" y="30187"/>
                </a:lnTo>
                <a:lnTo>
                  <a:pt x="16769" y="30187"/>
                </a:lnTo>
                <a:lnTo>
                  <a:pt x="16743" y="56716"/>
                </a:lnTo>
                <a:lnTo>
                  <a:pt x="16560" y="77229"/>
                </a:lnTo>
                <a:lnTo>
                  <a:pt x="16062" y="97700"/>
                </a:lnTo>
                <a:lnTo>
                  <a:pt x="15092" y="124103"/>
                </a:lnTo>
                <a:lnTo>
                  <a:pt x="51986" y="124103"/>
                </a:lnTo>
                <a:lnTo>
                  <a:pt x="53663" y="122538"/>
                </a:lnTo>
                <a:lnTo>
                  <a:pt x="52694" y="112538"/>
                </a:lnTo>
                <a:lnTo>
                  <a:pt x="52196" y="101742"/>
                </a:lnTo>
                <a:lnTo>
                  <a:pt x="52013" y="88766"/>
                </a:lnTo>
                <a:lnTo>
                  <a:pt x="51986" y="1788"/>
                </a:lnTo>
                <a:lnTo>
                  <a:pt x="50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2163" y="3708237"/>
            <a:ext cx="115757" cy="130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8045" y="3741779"/>
            <a:ext cx="82195" cy="939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5643" y="3693255"/>
            <a:ext cx="145943" cy="144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1711" y="3741779"/>
            <a:ext cx="82195" cy="957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6015" y="3741779"/>
            <a:ext cx="73787" cy="957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8187" y="3693255"/>
            <a:ext cx="5746585" cy="23352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5996" y="2077674"/>
            <a:ext cx="53975" cy="124460"/>
          </a:xfrm>
          <a:custGeom>
            <a:avLst/>
            <a:gdLst/>
            <a:ahLst/>
            <a:cxnLst/>
            <a:rect l="l" t="t" r="r" b="b"/>
            <a:pathLst>
              <a:path w="53975" h="124460">
                <a:moveTo>
                  <a:pt x="51998" y="0"/>
                </a:moveTo>
                <a:lnTo>
                  <a:pt x="1676" y="6708"/>
                </a:lnTo>
                <a:lnTo>
                  <a:pt x="1676" y="8273"/>
                </a:lnTo>
                <a:lnTo>
                  <a:pt x="0" y="28398"/>
                </a:lnTo>
                <a:lnTo>
                  <a:pt x="1676" y="30187"/>
                </a:lnTo>
                <a:lnTo>
                  <a:pt x="16774" y="30187"/>
                </a:lnTo>
                <a:lnTo>
                  <a:pt x="16748" y="56590"/>
                </a:lnTo>
                <a:lnTo>
                  <a:pt x="16564" y="77061"/>
                </a:lnTo>
                <a:lnTo>
                  <a:pt x="16066" y="97574"/>
                </a:lnTo>
                <a:lnTo>
                  <a:pt x="15095" y="124103"/>
                </a:lnTo>
                <a:lnTo>
                  <a:pt x="51998" y="124103"/>
                </a:lnTo>
                <a:lnTo>
                  <a:pt x="53675" y="122314"/>
                </a:lnTo>
                <a:lnTo>
                  <a:pt x="52705" y="112346"/>
                </a:lnTo>
                <a:lnTo>
                  <a:pt x="52207" y="101602"/>
                </a:lnTo>
                <a:lnTo>
                  <a:pt x="52024" y="88636"/>
                </a:lnTo>
                <a:lnTo>
                  <a:pt x="51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6574" y="2171590"/>
            <a:ext cx="37465" cy="30480"/>
          </a:xfrm>
          <a:custGeom>
            <a:avLst/>
            <a:gdLst/>
            <a:ahLst/>
            <a:cxnLst/>
            <a:rect l="l" t="t" r="r" b="b"/>
            <a:pathLst>
              <a:path w="37465" h="30480">
                <a:moveTo>
                  <a:pt x="36891" y="0"/>
                </a:moveTo>
                <a:lnTo>
                  <a:pt x="1676" y="0"/>
                </a:lnTo>
                <a:lnTo>
                  <a:pt x="0" y="1565"/>
                </a:lnTo>
                <a:lnTo>
                  <a:pt x="1676" y="30187"/>
                </a:lnTo>
                <a:lnTo>
                  <a:pt x="35214" y="30187"/>
                </a:lnTo>
                <a:lnTo>
                  <a:pt x="36891" y="28398"/>
                </a:lnTo>
                <a:lnTo>
                  <a:pt x="36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1610" y="1649685"/>
            <a:ext cx="97288" cy="1292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9022" y="1681661"/>
            <a:ext cx="226439" cy="972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60887" y="1639622"/>
            <a:ext cx="1044971" cy="1813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1374" y="1634703"/>
            <a:ext cx="83849" cy="1442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5348" y="1638057"/>
            <a:ext cx="174407" cy="1408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73234" y="1681661"/>
            <a:ext cx="80495" cy="9570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77208" y="1639622"/>
            <a:ext cx="122532" cy="1377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19865" y="1681661"/>
            <a:ext cx="87203" cy="9727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27192" y="1681661"/>
            <a:ext cx="80495" cy="9570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78857" y="3225016"/>
            <a:ext cx="82550" cy="131445"/>
          </a:xfrm>
          <a:custGeom>
            <a:avLst/>
            <a:gdLst/>
            <a:ahLst/>
            <a:cxnLst/>
            <a:rect l="l" t="t" r="r" b="b"/>
            <a:pathLst>
              <a:path w="82550" h="131445">
                <a:moveTo>
                  <a:pt x="3354" y="105767"/>
                </a:moveTo>
                <a:lnTo>
                  <a:pt x="1677" y="105767"/>
                </a:lnTo>
                <a:lnTo>
                  <a:pt x="1677" y="112475"/>
                </a:lnTo>
                <a:lnTo>
                  <a:pt x="0" y="115829"/>
                </a:lnTo>
                <a:lnTo>
                  <a:pt x="35216" y="131035"/>
                </a:lnTo>
                <a:lnTo>
                  <a:pt x="55996" y="128097"/>
                </a:lnTo>
                <a:lnTo>
                  <a:pt x="70643" y="120106"/>
                </a:lnTo>
                <a:lnTo>
                  <a:pt x="73785" y="115829"/>
                </a:lnTo>
                <a:lnTo>
                  <a:pt x="35216" y="115829"/>
                </a:lnTo>
                <a:lnTo>
                  <a:pt x="23871" y="114477"/>
                </a:lnTo>
                <a:lnTo>
                  <a:pt x="14883" y="111385"/>
                </a:lnTo>
                <a:lnTo>
                  <a:pt x="8096" y="108000"/>
                </a:lnTo>
                <a:lnTo>
                  <a:pt x="3354" y="105767"/>
                </a:lnTo>
                <a:close/>
              </a:path>
              <a:path w="82550" h="131445">
                <a:moveTo>
                  <a:pt x="43601" y="0"/>
                </a:moveTo>
                <a:lnTo>
                  <a:pt x="5030" y="16770"/>
                </a:lnTo>
                <a:lnTo>
                  <a:pt x="0" y="28622"/>
                </a:lnTo>
                <a:lnTo>
                  <a:pt x="0" y="35330"/>
                </a:lnTo>
                <a:lnTo>
                  <a:pt x="30185" y="70437"/>
                </a:lnTo>
                <a:lnTo>
                  <a:pt x="38570" y="73791"/>
                </a:lnTo>
                <a:lnTo>
                  <a:pt x="46929" y="77498"/>
                </a:lnTo>
                <a:lnTo>
                  <a:pt x="53873" y="81645"/>
                </a:lnTo>
                <a:lnTo>
                  <a:pt x="58616" y="87344"/>
                </a:lnTo>
                <a:lnTo>
                  <a:pt x="60371" y="95705"/>
                </a:lnTo>
                <a:lnTo>
                  <a:pt x="59035" y="103094"/>
                </a:lnTo>
                <a:lnTo>
                  <a:pt x="54712" y="109540"/>
                </a:lnTo>
                <a:lnTo>
                  <a:pt x="46929" y="114100"/>
                </a:lnTo>
                <a:lnTo>
                  <a:pt x="35216" y="115829"/>
                </a:lnTo>
                <a:lnTo>
                  <a:pt x="73785" y="115829"/>
                </a:lnTo>
                <a:lnTo>
                  <a:pt x="79316" y="108300"/>
                </a:lnTo>
                <a:lnTo>
                  <a:pt x="82172" y="93916"/>
                </a:lnTo>
                <a:lnTo>
                  <a:pt x="79107" y="79189"/>
                </a:lnTo>
                <a:lnTo>
                  <a:pt x="71482" y="69179"/>
                </a:lnTo>
                <a:lnTo>
                  <a:pt x="61655" y="62313"/>
                </a:lnTo>
                <a:lnTo>
                  <a:pt x="51986" y="57020"/>
                </a:lnTo>
                <a:lnTo>
                  <a:pt x="41924" y="53666"/>
                </a:lnTo>
                <a:lnTo>
                  <a:pt x="31862" y="48746"/>
                </a:lnTo>
                <a:lnTo>
                  <a:pt x="28508" y="46958"/>
                </a:lnTo>
                <a:lnTo>
                  <a:pt x="25154" y="45392"/>
                </a:lnTo>
                <a:lnTo>
                  <a:pt x="20123" y="40249"/>
                </a:lnTo>
                <a:lnTo>
                  <a:pt x="43601" y="15205"/>
                </a:lnTo>
                <a:lnTo>
                  <a:pt x="75464" y="15205"/>
                </a:lnTo>
                <a:lnTo>
                  <a:pt x="75464" y="6708"/>
                </a:lnTo>
                <a:lnTo>
                  <a:pt x="68128" y="4245"/>
                </a:lnTo>
                <a:lnTo>
                  <a:pt x="60791" y="2096"/>
                </a:lnTo>
                <a:lnTo>
                  <a:pt x="52825" y="576"/>
                </a:lnTo>
                <a:lnTo>
                  <a:pt x="43601" y="0"/>
                </a:lnTo>
                <a:close/>
              </a:path>
              <a:path w="82550" h="131445">
                <a:moveTo>
                  <a:pt x="75464" y="15205"/>
                </a:moveTo>
                <a:lnTo>
                  <a:pt x="43601" y="15205"/>
                </a:lnTo>
                <a:lnTo>
                  <a:pt x="52799" y="16026"/>
                </a:lnTo>
                <a:lnTo>
                  <a:pt x="60581" y="18084"/>
                </a:lnTo>
                <a:lnTo>
                  <a:pt x="67420" y="20771"/>
                </a:lnTo>
                <a:lnTo>
                  <a:pt x="73787" y="23479"/>
                </a:lnTo>
                <a:lnTo>
                  <a:pt x="75464" y="16770"/>
                </a:lnTo>
                <a:lnTo>
                  <a:pt x="75464" y="15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62707" y="3260347"/>
            <a:ext cx="85725" cy="137795"/>
          </a:xfrm>
          <a:custGeom>
            <a:avLst/>
            <a:gdLst/>
            <a:ahLst/>
            <a:cxnLst/>
            <a:rect l="l" t="t" r="r" b="b"/>
            <a:pathLst>
              <a:path w="85725" h="137795">
                <a:moveTo>
                  <a:pt x="21823" y="0"/>
                </a:moveTo>
                <a:lnTo>
                  <a:pt x="10061" y="0"/>
                </a:lnTo>
                <a:lnTo>
                  <a:pt x="1676" y="1565"/>
                </a:lnTo>
                <a:lnTo>
                  <a:pt x="0" y="3354"/>
                </a:lnTo>
                <a:lnTo>
                  <a:pt x="9043" y="25047"/>
                </a:lnTo>
                <a:lnTo>
                  <a:pt x="20764" y="55147"/>
                </a:lnTo>
                <a:lnTo>
                  <a:pt x="30912" y="82438"/>
                </a:lnTo>
                <a:lnTo>
                  <a:pt x="35239" y="95705"/>
                </a:lnTo>
                <a:lnTo>
                  <a:pt x="35239" y="97270"/>
                </a:lnTo>
                <a:lnTo>
                  <a:pt x="31885" y="102413"/>
                </a:lnTo>
                <a:lnTo>
                  <a:pt x="30208" y="109121"/>
                </a:lnTo>
                <a:lnTo>
                  <a:pt x="26854" y="114041"/>
                </a:lnTo>
                <a:lnTo>
                  <a:pt x="23500" y="120749"/>
                </a:lnTo>
                <a:lnTo>
                  <a:pt x="21823" y="127457"/>
                </a:lnTo>
                <a:lnTo>
                  <a:pt x="18446" y="134165"/>
                </a:lnTo>
                <a:lnTo>
                  <a:pt x="16769" y="135954"/>
                </a:lnTo>
                <a:lnTo>
                  <a:pt x="18446" y="137520"/>
                </a:lnTo>
                <a:lnTo>
                  <a:pt x="28531" y="137520"/>
                </a:lnTo>
                <a:lnTo>
                  <a:pt x="36916" y="135954"/>
                </a:lnTo>
                <a:lnTo>
                  <a:pt x="38593" y="135954"/>
                </a:lnTo>
                <a:lnTo>
                  <a:pt x="41423" y="123376"/>
                </a:lnTo>
                <a:lnTo>
                  <a:pt x="44882" y="110798"/>
                </a:lnTo>
                <a:lnTo>
                  <a:pt x="48969" y="98220"/>
                </a:lnTo>
                <a:lnTo>
                  <a:pt x="53686" y="85642"/>
                </a:lnTo>
                <a:lnTo>
                  <a:pt x="58429" y="71059"/>
                </a:lnTo>
                <a:lnTo>
                  <a:pt x="58652" y="70437"/>
                </a:lnTo>
                <a:lnTo>
                  <a:pt x="45301" y="70437"/>
                </a:lnTo>
                <a:lnTo>
                  <a:pt x="33562" y="35106"/>
                </a:lnTo>
                <a:lnTo>
                  <a:pt x="31020" y="27074"/>
                </a:lnTo>
                <a:lnTo>
                  <a:pt x="25308" y="10925"/>
                </a:lnTo>
                <a:lnTo>
                  <a:pt x="21823" y="0"/>
                </a:lnTo>
                <a:close/>
              </a:path>
              <a:path w="85725" h="137795">
                <a:moveTo>
                  <a:pt x="83872" y="0"/>
                </a:moveTo>
                <a:lnTo>
                  <a:pt x="67102" y="0"/>
                </a:lnTo>
                <a:lnTo>
                  <a:pt x="65425" y="1565"/>
                </a:lnTo>
                <a:lnTo>
                  <a:pt x="62909" y="9940"/>
                </a:lnTo>
                <a:lnTo>
                  <a:pt x="60394" y="19426"/>
                </a:lnTo>
                <a:lnTo>
                  <a:pt x="57878" y="29205"/>
                </a:lnTo>
                <a:lnTo>
                  <a:pt x="55363" y="38460"/>
                </a:lnTo>
                <a:lnTo>
                  <a:pt x="45301" y="70437"/>
                </a:lnTo>
                <a:lnTo>
                  <a:pt x="58652" y="70437"/>
                </a:lnTo>
                <a:lnTo>
                  <a:pt x="66473" y="48635"/>
                </a:lnTo>
                <a:lnTo>
                  <a:pt x="76090" y="23695"/>
                </a:lnTo>
                <a:lnTo>
                  <a:pt x="85549" y="1565"/>
                </a:lnTo>
                <a:lnTo>
                  <a:pt x="83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53287" y="3258558"/>
            <a:ext cx="67310" cy="97790"/>
          </a:xfrm>
          <a:custGeom>
            <a:avLst/>
            <a:gdLst/>
            <a:ahLst/>
            <a:cxnLst/>
            <a:rect l="l" t="t" r="r" b="b"/>
            <a:pathLst>
              <a:path w="67310" h="97789">
                <a:moveTo>
                  <a:pt x="3353" y="73791"/>
                </a:moveTo>
                <a:lnTo>
                  <a:pt x="1677" y="75580"/>
                </a:lnTo>
                <a:lnTo>
                  <a:pt x="1677" y="84077"/>
                </a:lnTo>
                <a:lnTo>
                  <a:pt x="0" y="90785"/>
                </a:lnTo>
                <a:lnTo>
                  <a:pt x="1677" y="92350"/>
                </a:lnTo>
                <a:lnTo>
                  <a:pt x="3354" y="92350"/>
                </a:lnTo>
                <a:lnTo>
                  <a:pt x="8699" y="94569"/>
                </a:lnTo>
                <a:lnTo>
                  <a:pt x="14673" y="96180"/>
                </a:lnTo>
                <a:lnTo>
                  <a:pt x="21276" y="97161"/>
                </a:lnTo>
                <a:lnTo>
                  <a:pt x="28508" y="97493"/>
                </a:lnTo>
                <a:lnTo>
                  <a:pt x="34391" y="97361"/>
                </a:lnTo>
                <a:lnTo>
                  <a:pt x="41525" y="96431"/>
                </a:lnTo>
                <a:lnTo>
                  <a:pt x="49283" y="93909"/>
                </a:lnTo>
                <a:lnTo>
                  <a:pt x="57040" y="88996"/>
                </a:lnTo>
                <a:lnTo>
                  <a:pt x="61959" y="84077"/>
                </a:lnTo>
                <a:lnTo>
                  <a:pt x="28508" y="84077"/>
                </a:lnTo>
                <a:lnTo>
                  <a:pt x="18682" y="82941"/>
                </a:lnTo>
                <a:lnTo>
                  <a:pt x="11529" y="80192"/>
                </a:lnTo>
                <a:lnTo>
                  <a:pt x="6576" y="76813"/>
                </a:lnTo>
                <a:lnTo>
                  <a:pt x="3353" y="73791"/>
                </a:lnTo>
                <a:close/>
              </a:path>
              <a:path w="67310" h="97789">
                <a:moveTo>
                  <a:pt x="35239" y="0"/>
                </a:moveTo>
                <a:lnTo>
                  <a:pt x="21233" y="1834"/>
                </a:lnTo>
                <a:lnTo>
                  <a:pt x="10064" y="7127"/>
                </a:lnTo>
                <a:lnTo>
                  <a:pt x="2673" y="15565"/>
                </a:lnTo>
                <a:lnTo>
                  <a:pt x="0" y="26833"/>
                </a:lnTo>
                <a:lnTo>
                  <a:pt x="2489" y="38384"/>
                </a:lnTo>
                <a:lnTo>
                  <a:pt x="40270" y="58809"/>
                </a:lnTo>
                <a:lnTo>
                  <a:pt x="46978" y="62163"/>
                </a:lnTo>
                <a:lnTo>
                  <a:pt x="46978" y="75580"/>
                </a:lnTo>
                <a:lnTo>
                  <a:pt x="41947" y="84077"/>
                </a:lnTo>
                <a:lnTo>
                  <a:pt x="61959" y="84077"/>
                </a:lnTo>
                <a:lnTo>
                  <a:pt x="63748" y="82288"/>
                </a:lnTo>
                <a:lnTo>
                  <a:pt x="67102" y="75580"/>
                </a:lnTo>
                <a:lnTo>
                  <a:pt x="67102" y="67082"/>
                </a:lnTo>
                <a:lnTo>
                  <a:pt x="36916" y="38684"/>
                </a:lnTo>
                <a:lnTo>
                  <a:pt x="25154" y="35330"/>
                </a:lnTo>
                <a:lnTo>
                  <a:pt x="18446" y="33541"/>
                </a:lnTo>
                <a:lnTo>
                  <a:pt x="18446" y="20124"/>
                </a:lnTo>
                <a:lnTo>
                  <a:pt x="23477" y="16770"/>
                </a:lnTo>
                <a:lnTo>
                  <a:pt x="28508" y="15205"/>
                </a:lnTo>
                <a:lnTo>
                  <a:pt x="31862" y="13416"/>
                </a:lnTo>
                <a:lnTo>
                  <a:pt x="62071" y="13416"/>
                </a:lnTo>
                <a:lnTo>
                  <a:pt x="62071" y="6708"/>
                </a:lnTo>
                <a:lnTo>
                  <a:pt x="60394" y="5143"/>
                </a:lnTo>
                <a:lnTo>
                  <a:pt x="57643" y="3584"/>
                </a:lnTo>
                <a:lnTo>
                  <a:pt x="52218" y="1900"/>
                </a:lnTo>
                <a:lnTo>
                  <a:pt x="44593" y="552"/>
                </a:lnTo>
                <a:lnTo>
                  <a:pt x="35239" y="0"/>
                </a:lnTo>
                <a:close/>
              </a:path>
              <a:path w="67310" h="97789">
                <a:moveTo>
                  <a:pt x="60394" y="13416"/>
                </a:moveTo>
                <a:lnTo>
                  <a:pt x="46978" y="13416"/>
                </a:lnTo>
                <a:lnTo>
                  <a:pt x="55363" y="18559"/>
                </a:lnTo>
                <a:lnTo>
                  <a:pt x="58717" y="21913"/>
                </a:lnTo>
                <a:lnTo>
                  <a:pt x="60394" y="20124"/>
                </a:lnTo>
                <a:lnTo>
                  <a:pt x="60394" y="13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25420" y="3233514"/>
            <a:ext cx="53975" cy="121285"/>
          </a:xfrm>
          <a:custGeom>
            <a:avLst/>
            <a:gdLst/>
            <a:ahLst/>
            <a:cxnLst/>
            <a:rect l="l" t="t" r="r" b="b"/>
            <a:pathLst>
              <a:path w="53975" h="121285">
                <a:moveTo>
                  <a:pt x="31862" y="41815"/>
                </a:moveTo>
                <a:lnTo>
                  <a:pt x="13415" y="41815"/>
                </a:lnTo>
                <a:lnTo>
                  <a:pt x="13468" y="94583"/>
                </a:lnTo>
                <a:lnTo>
                  <a:pt x="13835" y="102888"/>
                </a:lnTo>
                <a:lnTo>
                  <a:pt x="14830" y="108384"/>
                </a:lnTo>
                <a:lnTo>
                  <a:pt x="16769" y="112475"/>
                </a:lnTo>
                <a:lnTo>
                  <a:pt x="21800" y="120749"/>
                </a:lnTo>
                <a:lnTo>
                  <a:pt x="46955" y="120749"/>
                </a:lnTo>
                <a:lnTo>
                  <a:pt x="50309" y="119184"/>
                </a:lnTo>
                <a:lnTo>
                  <a:pt x="51986" y="119184"/>
                </a:lnTo>
                <a:lnTo>
                  <a:pt x="51986" y="107332"/>
                </a:lnTo>
                <a:lnTo>
                  <a:pt x="33539" y="107332"/>
                </a:lnTo>
                <a:lnTo>
                  <a:pt x="31862" y="102189"/>
                </a:lnTo>
                <a:lnTo>
                  <a:pt x="31862" y="41815"/>
                </a:lnTo>
                <a:close/>
              </a:path>
              <a:path w="53975" h="121285">
                <a:moveTo>
                  <a:pt x="51986" y="105767"/>
                </a:moveTo>
                <a:lnTo>
                  <a:pt x="48632" y="105767"/>
                </a:lnTo>
                <a:lnTo>
                  <a:pt x="46955" y="107332"/>
                </a:lnTo>
                <a:lnTo>
                  <a:pt x="51986" y="107332"/>
                </a:lnTo>
                <a:lnTo>
                  <a:pt x="51986" y="105767"/>
                </a:lnTo>
                <a:close/>
              </a:path>
              <a:path w="53975" h="121285">
                <a:moveTo>
                  <a:pt x="5030" y="26833"/>
                </a:moveTo>
                <a:lnTo>
                  <a:pt x="1676" y="26833"/>
                </a:lnTo>
                <a:lnTo>
                  <a:pt x="0" y="28398"/>
                </a:lnTo>
                <a:lnTo>
                  <a:pt x="0" y="41815"/>
                </a:lnTo>
                <a:lnTo>
                  <a:pt x="51986" y="41815"/>
                </a:lnTo>
                <a:lnTo>
                  <a:pt x="51986" y="35106"/>
                </a:lnTo>
                <a:lnTo>
                  <a:pt x="53663" y="33541"/>
                </a:lnTo>
                <a:lnTo>
                  <a:pt x="53663" y="28398"/>
                </a:lnTo>
                <a:lnTo>
                  <a:pt x="8384" y="28398"/>
                </a:lnTo>
                <a:lnTo>
                  <a:pt x="5030" y="26833"/>
                </a:lnTo>
                <a:close/>
              </a:path>
              <a:path w="53975" h="121285">
                <a:moveTo>
                  <a:pt x="33539" y="0"/>
                </a:moveTo>
                <a:lnTo>
                  <a:pt x="31862" y="0"/>
                </a:lnTo>
                <a:lnTo>
                  <a:pt x="23477" y="1565"/>
                </a:lnTo>
                <a:lnTo>
                  <a:pt x="21800" y="3354"/>
                </a:lnTo>
                <a:lnTo>
                  <a:pt x="13415" y="4919"/>
                </a:lnTo>
                <a:lnTo>
                  <a:pt x="13415" y="26833"/>
                </a:lnTo>
                <a:lnTo>
                  <a:pt x="8384" y="28398"/>
                </a:lnTo>
                <a:lnTo>
                  <a:pt x="33539" y="28398"/>
                </a:lnTo>
                <a:lnTo>
                  <a:pt x="33539" y="0"/>
                </a:lnTo>
                <a:close/>
              </a:path>
              <a:path w="53975" h="121285">
                <a:moveTo>
                  <a:pt x="51986" y="26833"/>
                </a:moveTo>
                <a:lnTo>
                  <a:pt x="40247" y="26833"/>
                </a:lnTo>
                <a:lnTo>
                  <a:pt x="33539" y="28398"/>
                </a:lnTo>
                <a:lnTo>
                  <a:pt x="53663" y="28398"/>
                </a:lnTo>
                <a:lnTo>
                  <a:pt x="51986" y="26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89169" y="3258558"/>
            <a:ext cx="82550" cy="97790"/>
          </a:xfrm>
          <a:custGeom>
            <a:avLst/>
            <a:gdLst/>
            <a:ahLst/>
            <a:cxnLst/>
            <a:rect l="l" t="t" r="r" b="b"/>
            <a:pathLst>
              <a:path w="82550" h="97789">
                <a:moveTo>
                  <a:pt x="41924" y="0"/>
                </a:moveTo>
                <a:lnTo>
                  <a:pt x="26176" y="3120"/>
                </a:lnTo>
                <a:lnTo>
                  <a:pt x="12787" y="12382"/>
                </a:lnTo>
                <a:lnTo>
                  <a:pt x="3485" y="27640"/>
                </a:lnTo>
                <a:lnTo>
                  <a:pt x="0" y="48746"/>
                </a:lnTo>
                <a:lnTo>
                  <a:pt x="3327" y="69853"/>
                </a:lnTo>
                <a:lnTo>
                  <a:pt x="12787" y="85111"/>
                </a:lnTo>
                <a:lnTo>
                  <a:pt x="27591" y="94373"/>
                </a:lnTo>
                <a:lnTo>
                  <a:pt x="46955" y="97493"/>
                </a:lnTo>
                <a:lnTo>
                  <a:pt x="57306" y="96665"/>
                </a:lnTo>
                <a:lnTo>
                  <a:pt x="65612" y="94726"/>
                </a:lnTo>
                <a:lnTo>
                  <a:pt x="71717" y="92494"/>
                </a:lnTo>
                <a:lnTo>
                  <a:pt x="75464" y="90785"/>
                </a:lnTo>
                <a:lnTo>
                  <a:pt x="77141" y="88996"/>
                </a:lnTo>
                <a:lnTo>
                  <a:pt x="77141" y="82288"/>
                </a:lnTo>
                <a:lnTo>
                  <a:pt x="31862" y="82288"/>
                </a:lnTo>
                <a:lnTo>
                  <a:pt x="25154" y="73791"/>
                </a:lnTo>
                <a:lnTo>
                  <a:pt x="20123" y="65517"/>
                </a:lnTo>
                <a:lnTo>
                  <a:pt x="18446" y="57020"/>
                </a:lnTo>
                <a:lnTo>
                  <a:pt x="18446" y="50312"/>
                </a:lnTo>
                <a:lnTo>
                  <a:pt x="82172" y="50312"/>
                </a:lnTo>
                <a:lnTo>
                  <a:pt x="82015" y="42699"/>
                </a:lnTo>
                <a:lnTo>
                  <a:pt x="81356" y="36895"/>
                </a:lnTo>
                <a:lnTo>
                  <a:pt x="18446" y="36895"/>
                </a:lnTo>
                <a:lnTo>
                  <a:pt x="21407" y="26151"/>
                </a:lnTo>
                <a:lnTo>
                  <a:pt x="27041" y="18867"/>
                </a:lnTo>
                <a:lnTo>
                  <a:pt x="34247" y="14726"/>
                </a:lnTo>
                <a:lnTo>
                  <a:pt x="41924" y="13416"/>
                </a:lnTo>
                <a:lnTo>
                  <a:pt x="72977" y="13416"/>
                </a:lnTo>
                <a:lnTo>
                  <a:pt x="72110" y="11851"/>
                </a:lnTo>
                <a:lnTo>
                  <a:pt x="67394" y="7829"/>
                </a:lnTo>
                <a:lnTo>
                  <a:pt x="60791" y="3997"/>
                </a:lnTo>
                <a:lnTo>
                  <a:pt x="52301" y="1128"/>
                </a:lnTo>
                <a:lnTo>
                  <a:pt x="41924" y="0"/>
                </a:lnTo>
                <a:close/>
              </a:path>
              <a:path w="82550" h="97789">
                <a:moveTo>
                  <a:pt x="77141" y="72225"/>
                </a:moveTo>
                <a:lnTo>
                  <a:pt x="73787" y="73791"/>
                </a:lnTo>
                <a:lnTo>
                  <a:pt x="70433" y="77145"/>
                </a:lnTo>
                <a:lnTo>
                  <a:pt x="63725" y="80723"/>
                </a:lnTo>
                <a:lnTo>
                  <a:pt x="58694" y="82288"/>
                </a:lnTo>
                <a:lnTo>
                  <a:pt x="77141" y="82288"/>
                </a:lnTo>
                <a:lnTo>
                  <a:pt x="77141" y="72225"/>
                </a:lnTo>
                <a:close/>
              </a:path>
              <a:path w="82550" h="97789">
                <a:moveTo>
                  <a:pt x="72977" y="13416"/>
                </a:moveTo>
                <a:lnTo>
                  <a:pt x="50309" y="13416"/>
                </a:lnTo>
                <a:lnTo>
                  <a:pt x="58694" y="16770"/>
                </a:lnTo>
                <a:lnTo>
                  <a:pt x="62048" y="26833"/>
                </a:lnTo>
                <a:lnTo>
                  <a:pt x="62048" y="30187"/>
                </a:lnTo>
                <a:lnTo>
                  <a:pt x="63725" y="35330"/>
                </a:lnTo>
                <a:lnTo>
                  <a:pt x="63725" y="36895"/>
                </a:lnTo>
                <a:lnTo>
                  <a:pt x="81356" y="36895"/>
                </a:lnTo>
                <a:lnTo>
                  <a:pt x="80915" y="33010"/>
                </a:lnTo>
                <a:lnTo>
                  <a:pt x="77928" y="22357"/>
                </a:lnTo>
                <a:lnTo>
                  <a:pt x="72977" y="13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89789" y="3258558"/>
            <a:ext cx="135890" cy="95885"/>
          </a:xfrm>
          <a:custGeom>
            <a:avLst/>
            <a:gdLst/>
            <a:ahLst/>
            <a:cxnLst/>
            <a:rect l="l" t="t" r="r" b="b"/>
            <a:pathLst>
              <a:path w="135889" h="95885">
                <a:moveTo>
                  <a:pt x="20146" y="1788"/>
                </a:moveTo>
                <a:lnTo>
                  <a:pt x="13438" y="1788"/>
                </a:lnTo>
                <a:lnTo>
                  <a:pt x="10084" y="3354"/>
                </a:lnTo>
                <a:lnTo>
                  <a:pt x="0" y="5143"/>
                </a:lnTo>
                <a:lnTo>
                  <a:pt x="106" y="9244"/>
                </a:lnTo>
                <a:lnTo>
                  <a:pt x="288" y="13416"/>
                </a:lnTo>
                <a:lnTo>
                  <a:pt x="838" y="22696"/>
                </a:lnTo>
                <a:lnTo>
                  <a:pt x="1414" y="37461"/>
                </a:lnTo>
                <a:lnTo>
                  <a:pt x="1531" y="46958"/>
                </a:lnTo>
                <a:lnTo>
                  <a:pt x="1590" y="74294"/>
                </a:lnTo>
                <a:lnTo>
                  <a:pt x="1510" y="78570"/>
                </a:lnTo>
                <a:lnTo>
                  <a:pt x="1389" y="82019"/>
                </a:lnTo>
                <a:lnTo>
                  <a:pt x="969" y="88367"/>
                </a:lnTo>
                <a:lnTo>
                  <a:pt x="0" y="94139"/>
                </a:lnTo>
                <a:lnTo>
                  <a:pt x="1677" y="95705"/>
                </a:lnTo>
                <a:lnTo>
                  <a:pt x="20146" y="95705"/>
                </a:lnTo>
                <a:lnTo>
                  <a:pt x="21823" y="94139"/>
                </a:lnTo>
                <a:lnTo>
                  <a:pt x="20853" y="86680"/>
                </a:lnTo>
                <a:lnTo>
                  <a:pt x="20355" y="78570"/>
                </a:lnTo>
                <a:lnTo>
                  <a:pt x="20277" y="74294"/>
                </a:lnTo>
                <a:lnTo>
                  <a:pt x="20153" y="58809"/>
                </a:lnTo>
                <a:lnTo>
                  <a:pt x="20146" y="25267"/>
                </a:lnTo>
                <a:lnTo>
                  <a:pt x="28531" y="18559"/>
                </a:lnTo>
                <a:lnTo>
                  <a:pt x="36916" y="15205"/>
                </a:lnTo>
                <a:lnTo>
                  <a:pt x="131553" y="15205"/>
                </a:lnTo>
                <a:lnTo>
                  <a:pt x="130864" y="13416"/>
                </a:lnTo>
                <a:lnTo>
                  <a:pt x="72133" y="13416"/>
                </a:lnTo>
                <a:lnTo>
                  <a:pt x="71386" y="11851"/>
                </a:lnTo>
                <a:lnTo>
                  <a:pt x="20146" y="11851"/>
                </a:lnTo>
                <a:lnTo>
                  <a:pt x="20146" y="1788"/>
                </a:lnTo>
                <a:close/>
              </a:path>
              <a:path w="135889" h="95885">
                <a:moveTo>
                  <a:pt x="131553" y="15205"/>
                </a:moveTo>
                <a:lnTo>
                  <a:pt x="53686" y="15205"/>
                </a:lnTo>
                <a:lnTo>
                  <a:pt x="55363" y="23479"/>
                </a:lnTo>
                <a:lnTo>
                  <a:pt x="57040" y="28622"/>
                </a:lnTo>
                <a:lnTo>
                  <a:pt x="58717" y="33541"/>
                </a:lnTo>
                <a:lnTo>
                  <a:pt x="58695" y="55455"/>
                </a:lnTo>
                <a:lnTo>
                  <a:pt x="58518" y="68574"/>
                </a:lnTo>
                <a:lnTo>
                  <a:pt x="58009" y="82019"/>
                </a:lnTo>
                <a:lnTo>
                  <a:pt x="57040" y="94139"/>
                </a:lnTo>
                <a:lnTo>
                  <a:pt x="58717" y="95705"/>
                </a:lnTo>
                <a:lnTo>
                  <a:pt x="77164" y="95705"/>
                </a:lnTo>
                <a:lnTo>
                  <a:pt x="78841" y="94139"/>
                </a:lnTo>
                <a:lnTo>
                  <a:pt x="77871" y="85289"/>
                </a:lnTo>
                <a:lnTo>
                  <a:pt x="77373" y="77508"/>
                </a:lnTo>
                <a:lnTo>
                  <a:pt x="77306" y="74294"/>
                </a:lnTo>
                <a:lnTo>
                  <a:pt x="77181" y="64769"/>
                </a:lnTo>
                <a:lnTo>
                  <a:pt x="77164" y="25267"/>
                </a:lnTo>
                <a:lnTo>
                  <a:pt x="87226" y="16770"/>
                </a:lnTo>
                <a:lnTo>
                  <a:pt x="132155" y="16770"/>
                </a:lnTo>
                <a:lnTo>
                  <a:pt x="131553" y="15205"/>
                </a:lnTo>
                <a:close/>
              </a:path>
              <a:path w="135889" h="95885">
                <a:moveTo>
                  <a:pt x="132155" y="16770"/>
                </a:moveTo>
                <a:lnTo>
                  <a:pt x="109049" y="16770"/>
                </a:lnTo>
                <a:lnTo>
                  <a:pt x="114080" y="21913"/>
                </a:lnTo>
                <a:lnTo>
                  <a:pt x="115757" y="30187"/>
                </a:lnTo>
                <a:lnTo>
                  <a:pt x="115757" y="95705"/>
                </a:lnTo>
                <a:lnTo>
                  <a:pt x="134204" y="95705"/>
                </a:lnTo>
                <a:lnTo>
                  <a:pt x="135881" y="94139"/>
                </a:lnTo>
                <a:lnTo>
                  <a:pt x="134912" y="83231"/>
                </a:lnTo>
                <a:lnTo>
                  <a:pt x="134414" y="74294"/>
                </a:lnTo>
                <a:lnTo>
                  <a:pt x="134304" y="68574"/>
                </a:lnTo>
                <a:lnTo>
                  <a:pt x="134204" y="36895"/>
                </a:lnTo>
                <a:lnTo>
                  <a:pt x="134073" y="27053"/>
                </a:lnTo>
                <a:lnTo>
                  <a:pt x="133156" y="19370"/>
                </a:lnTo>
                <a:lnTo>
                  <a:pt x="132155" y="16770"/>
                </a:lnTo>
                <a:close/>
              </a:path>
              <a:path w="135889" h="95885">
                <a:moveTo>
                  <a:pt x="114080" y="0"/>
                </a:moveTo>
                <a:lnTo>
                  <a:pt x="107350" y="0"/>
                </a:lnTo>
                <a:lnTo>
                  <a:pt x="95480" y="1624"/>
                </a:lnTo>
                <a:lnTo>
                  <a:pt x="85339" y="5450"/>
                </a:lnTo>
                <a:lnTo>
                  <a:pt x="77400" y="9905"/>
                </a:lnTo>
                <a:lnTo>
                  <a:pt x="72133" y="13416"/>
                </a:lnTo>
                <a:lnTo>
                  <a:pt x="130864" y="13416"/>
                </a:lnTo>
                <a:lnTo>
                  <a:pt x="130667" y="12902"/>
                </a:lnTo>
                <a:lnTo>
                  <a:pt x="125819" y="6708"/>
                </a:lnTo>
                <a:lnTo>
                  <a:pt x="120788" y="1788"/>
                </a:lnTo>
                <a:lnTo>
                  <a:pt x="114080" y="0"/>
                </a:lnTo>
                <a:close/>
              </a:path>
              <a:path w="135889" h="95885">
                <a:moveTo>
                  <a:pt x="50332" y="0"/>
                </a:moveTo>
                <a:lnTo>
                  <a:pt x="40899" y="1128"/>
                </a:lnTo>
                <a:lnTo>
                  <a:pt x="32723" y="3997"/>
                </a:lnTo>
                <a:lnTo>
                  <a:pt x="25806" y="7829"/>
                </a:lnTo>
                <a:lnTo>
                  <a:pt x="20146" y="11851"/>
                </a:lnTo>
                <a:lnTo>
                  <a:pt x="71386" y="11851"/>
                </a:lnTo>
                <a:lnTo>
                  <a:pt x="70141" y="9244"/>
                </a:lnTo>
                <a:lnTo>
                  <a:pt x="66263" y="4863"/>
                </a:lnTo>
                <a:lnTo>
                  <a:pt x="59870" y="1404"/>
                </a:lnTo>
                <a:lnTo>
                  <a:pt x="50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1225" y="3216743"/>
            <a:ext cx="1046671" cy="1811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11622" y="3214954"/>
            <a:ext cx="969529" cy="1829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A97472B-2B93-4650-8F59-F997927A0733}" type="datetime1">
              <a:rPr lang="en-US" smtClean="0"/>
              <a:t>2/12/2020</a:t>
            </a:fld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7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change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86480AA-5229-4DAD-9119-FE4BD719DE88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510"/>
            <a:ext cx="7911465" cy="49326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Deciding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requirements </a:t>
            </a:r>
            <a:r>
              <a:rPr sz="2400" spc="-5" dirty="0">
                <a:latin typeface="Arial"/>
                <a:cs typeface="Arial"/>
              </a:rPr>
              <a:t>change should be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accepted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Problem analysis and change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specification</a:t>
            </a:r>
            <a:endParaRPr sz="2000">
              <a:latin typeface="Arial"/>
              <a:cs typeface="Arial"/>
            </a:endParaRPr>
          </a:p>
          <a:p>
            <a:pPr marL="1155700" marR="98425" lvl="2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During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stage, the problem or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change proposal is </a:t>
            </a:r>
            <a:r>
              <a:rPr sz="1800" spc="-10" dirty="0">
                <a:latin typeface="Arial"/>
                <a:cs typeface="Arial"/>
              </a:rPr>
              <a:t>analyzed 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check that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valid. This </a:t>
            </a:r>
            <a:r>
              <a:rPr sz="1800" spc="-10" dirty="0">
                <a:latin typeface="Arial"/>
                <a:cs typeface="Arial"/>
              </a:rPr>
              <a:t>analysis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fed </a:t>
            </a:r>
            <a:r>
              <a:rPr sz="1800" spc="-5" dirty="0">
                <a:latin typeface="Arial"/>
                <a:cs typeface="Arial"/>
              </a:rPr>
              <a:t>back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change  requestor </a:t>
            </a:r>
            <a:r>
              <a:rPr sz="1800" spc="-15" dirty="0">
                <a:latin typeface="Arial"/>
                <a:cs typeface="Arial"/>
              </a:rPr>
              <a:t>who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respond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more specific requirements  change proposal, or decide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withdraw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request.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Change analysis and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costing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effect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proposed change is assessed using traceability  information and general </a:t>
            </a:r>
            <a:r>
              <a:rPr sz="1800" spc="-10" dirty="0">
                <a:latin typeface="Arial"/>
                <a:cs typeface="Arial"/>
              </a:rPr>
              <a:t>knowledge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system requirements.  Once this </a:t>
            </a:r>
            <a:r>
              <a:rPr sz="1800" spc="-10" dirty="0">
                <a:latin typeface="Arial"/>
                <a:cs typeface="Arial"/>
              </a:rPr>
              <a:t>analysis </a:t>
            </a:r>
            <a:r>
              <a:rPr sz="1800" spc="-5" dirty="0">
                <a:latin typeface="Arial"/>
                <a:cs typeface="Arial"/>
              </a:rPr>
              <a:t>is completed, a decision is made </a:t>
            </a:r>
            <a:r>
              <a:rPr sz="1800" spc="-10" dirty="0">
                <a:latin typeface="Arial"/>
                <a:cs typeface="Arial"/>
              </a:rPr>
              <a:t>whether </a:t>
            </a:r>
            <a:r>
              <a:rPr sz="1800" spc="-5" dirty="0">
                <a:latin typeface="Arial"/>
                <a:cs typeface="Arial"/>
              </a:rPr>
              <a:t>or not 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proceed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requirements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change.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Change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  <a:p>
            <a:pPr marL="1155700" marR="186055" lvl="2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requirements document and,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20" dirty="0">
                <a:latin typeface="Arial"/>
                <a:cs typeface="Arial"/>
              </a:rPr>
              <a:t>necessary,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  design and implementation, are modified. </a:t>
            </a:r>
            <a:r>
              <a:rPr sz="1800" spc="-25" dirty="0">
                <a:latin typeface="Arial"/>
                <a:cs typeface="Arial"/>
              </a:rPr>
              <a:t>Ideally,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document  should be organized so that changes can be easily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implemented.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7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change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321996" y="3366713"/>
            <a:ext cx="2070100" cy="746125"/>
          </a:xfrm>
          <a:custGeom>
            <a:avLst/>
            <a:gdLst/>
            <a:ahLst/>
            <a:cxnLst/>
            <a:rect l="l" t="t" r="r" b="b"/>
            <a:pathLst>
              <a:path w="2070100" h="746125">
                <a:moveTo>
                  <a:pt x="0" y="745814"/>
                </a:moveTo>
                <a:lnTo>
                  <a:pt x="2069978" y="745814"/>
                </a:lnTo>
                <a:lnTo>
                  <a:pt x="2069978" y="0"/>
                </a:lnTo>
                <a:lnTo>
                  <a:pt x="0" y="0"/>
                </a:lnTo>
                <a:lnTo>
                  <a:pt x="0" y="74581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1996" y="3366713"/>
            <a:ext cx="2070100" cy="746125"/>
          </a:xfrm>
          <a:custGeom>
            <a:avLst/>
            <a:gdLst/>
            <a:ahLst/>
            <a:cxnLst/>
            <a:rect l="l" t="t" r="r" b="b"/>
            <a:pathLst>
              <a:path w="2070100" h="746125">
                <a:moveTo>
                  <a:pt x="0" y="745814"/>
                </a:moveTo>
                <a:lnTo>
                  <a:pt x="2069979" y="745814"/>
                </a:lnTo>
                <a:lnTo>
                  <a:pt x="2069979" y="0"/>
                </a:lnTo>
                <a:lnTo>
                  <a:pt x="0" y="0"/>
                </a:lnTo>
                <a:lnTo>
                  <a:pt x="0" y="745814"/>
                </a:lnTo>
                <a:close/>
              </a:path>
            </a:pathLst>
          </a:custGeom>
          <a:ln w="20625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4736" y="3335775"/>
            <a:ext cx="1490980" cy="806450"/>
          </a:xfrm>
          <a:custGeom>
            <a:avLst/>
            <a:gdLst/>
            <a:ahLst/>
            <a:cxnLst/>
            <a:rect l="l" t="t" r="r" b="b"/>
            <a:pathLst>
              <a:path w="1490979" h="806450">
                <a:moveTo>
                  <a:pt x="0" y="805966"/>
                </a:moveTo>
                <a:lnTo>
                  <a:pt x="1490359" y="805966"/>
                </a:lnTo>
                <a:lnTo>
                  <a:pt x="1490359" y="0"/>
                </a:lnTo>
                <a:lnTo>
                  <a:pt x="0" y="0"/>
                </a:lnTo>
                <a:lnTo>
                  <a:pt x="0" y="805966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4736" y="3335775"/>
            <a:ext cx="1490980" cy="806450"/>
          </a:xfrm>
          <a:custGeom>
            <a:avLst/>
            <a:gdLst/>
            <a:ahLst/>
            <a:cxnLst/>
            <a:rect l="l" t="t" r="r" b="b"/>
            <a:pathLst>
              <a:path w="1490979" h="806450">
                <a:moveTo>
                  <a:pt x="0" y="805966"/>
                </a:moveTo>
                <a:lnTo>
                  <a:pt x="1490359" y="805966"/>
                </a:lnTo>
                <a:lnTo>
                  <a:pt x="1490359" y="0"/>
                </a:lnTo>
                <a:lnTo>
                  <a:pt x="0" y="0"/>
                </a:lnTo>
                <a:lnTo>
                  <a:pt x="0" y="805966"/>
                </a:lnTo>
                <a:close/>
              </a:path>
            </a:pathLst>
          </a:custGeom>
          <a:ln w="20628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1381" y="3366713"/>
            <a:ext cx="1582420" cy="746125"/>
          </a:xfrm>
          <a:custGeom>
            <a:avLst/>
            <a:gdLst/>
            <a:ahLst/>
            <a:cxnLst/>
            <a:rect l="l" t="t" r="r" b="b"/>
            <a:pathLst>
              <a:path w="1582420" h="746125">
                <a:moveTo>
                  <a:pt x="0" y="745814"/>
                </a:moveTo>
                <a:lnTo>
                  <a:pt x="1581802" y="745814"/>
                </a:lnTo>
                <a:lnTo>
                  <a:pt x="1581802" y="0"/>
                </a:lnTo>
                <a:lnTo>
                  <a:pt x="0" y="0"/>
                </a:lnTo>
                <a:lnTo>
                  <a:pt x="0" y="74581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1381" y="3366713"/>
            <a:ext cx="1582420" cy="746125"/>
          </a:xfrm>
          <a:custGeom>
            <a:avLst/>
            <a:gdLst/>
            <a:ahLst/>
            <a:cxnLst/>
            <a:rect l="l" t="t" r="r" b="b"/>
            <a:pathLst>
              <a:path w="1582420" h="746125">
                <a:moveTo>
                  <a:pt x="0" y="745814"/>
                </a:moveTo>
                <a:lnTo>
                  <a:pt x="1581802" y="745814"/>
                </a:lnTo>
                <a:lnTo>
                  <a:pt x="1581802" y="0"/>
                </a:lnTo>
                <a:lnTo>
                  <a:pt x="0" y="0"/>
                </a:lnTo>
                <a:lnTo>
                  <a:pt x="0" y="745814"/>
                </a:lnTo>
                <a:close/>
              </a:path>
            </a:pathLst>
          </a:custGeom>
          <a:ln w="20627">
            <a:solidFill>
              <a:srgbClr val="7ED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3217" y="3674305"/>
            <a:ext cx="1315720" cy="0"/>
          </a:xfrm>
          <a:custGeom>
            <a:avLst/>
            <a:gdLst/>
            <a:ahLst/>
            <a:cxnLst/>
            <a:rect l="l" t="t" r="r" b="b"/>
            <a:pathLst>
              <a:path w="1315720">
                <a:moveTo>
                  <a:pt x="0" y="0"/>
                </a:moveTo>
                <a:lnTo>
                  <a:pt x="0" y="0"/>
                </a:lnTo>
                <a:lnTo>
                  <a:pt x="1315265" y="0"/>
                </a:lnTo>
              </a:path>
            </a:pathLst>
          </a:custGeom>
          <a:ln w="10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7695" y="3627912"/>
            <a:ext cx="152865" cy="92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3534" y="367430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0" y="0"/>
                </a:lnTo>
                <a:lnTo>
                  <a:pt x="426275" y="0"/>
                </a:lnTo>
              </a:path>
            </a:pathLst>
          </a:custGeom>
          <a:ln w="10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9022" y="3627912"/>
            <a:ext cx="153094" cy="92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867" y="3674304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68" y="0"/>
                </a:lnTo>
              </a:path>
            </a:pathLst>
          </a:custGeom>
          <a:ln w="10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2148" y="3627912"/>
            <a:ext cx="153094" cy="92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668" y="3674304"/>
            <a:ext cx="908050" cy="0"/>
          </a:xfrm>
          <a:custGeom>
            <a:avLst/>
            <a:gdLst/>
            <a:ahLst/>
            <a:cxnLst/>
            <a:rect l="l" t="t" r="r" b="b"/>
            <a:pathLst>
              <a:path w="908050">
                <a:moveTo>
                  <a:pt x="0" y="0"/>
                </a:moveTo>
                <a:lnTo>
                  <a:pt x="0" y="0"/>
                </a:lnTo>
                <a:lnTo>
                  <a:pt x="907732" y="0"/>
                </a:lnTo>
              </a:path>
            </a:pathLst>
          </a:custGeom>
          <a:ln w="10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9591" y="3627912"/>
            <a:ext cx="154744" cy="92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6679" y="3301405"/>
            <a:ext cx="2070100" cy="746125"/>
          </a:xfrm>
          <a:custGeom>
            <a:avLst/>
            <a:gdLst/>
            <a:ahLst/>
            <a:cxnLst/>
            <a:rect l="l" t="t" r="r" b="b"/>
            <a:pathLst>
              <a:path w="2070100" h="746125">
                <a:moveTo>
                  <a:pt x="0" y="745819"/>
                </a:moveTo>
                <a:lnTo>
                  <a:pt x="2069978" y="745819"/>
                </a:lnTo>
                <a:lnTo>
                  <a:pt x="2069978" y="0"/>
                </a:lnTo>
                <a:lnTo>
                  <a:pt x="0" y="0"/>
                </a:lnTo>
                <a:lnTo>
                  <a:pt x="0" y="74581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6679" y="3301405"/>
            <a:ext cx="2070100" cy="746125"/>
          </a:xfrm>
          <a:custGeom>
            <a:avLst/>
            <a:gdLst/>
            <a:ahLst/>
            <a:cxnLst/>
            <a:rect l="l" t="t" r="r" b="b"/>
            <a:pathLst>
              <a:path w="2070100" h="746125">
                <a:moveTo>
                  <a:pt x="0" y="745819"/>
                </a:moveTo>
                <a:lnTo>
                  <a:pt x="2069979" y="745819"/>
                </a:lnTo>
                <a:lnTo>
                  <a:pt x="2069979" y="0"/>
                </a:lnTo>
                <a:lnTo>
                  <a:pt x="0" y="0"/>
                </a:lnTo>
                <a:lnTo>
                  <a:pt x="0" y="745819"/>
                </a:lnTo>
                <a:close/>
              </a:path>
            </a:pathLst>
          </a:custGeom>
          <a:ln w="20625">
            <a:solidFill>
              <a:srgbClr val="00A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8876" y="3261869"/>
            <a:ext cx="1513050" cy="824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5751" y="3291091"/>
            <a:ext cx="1602429" cy="7664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0306" y="3473255"/>
            <a:ext cx="252739" cy="132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3672" y="3457787"/>
            <a:ext cx="85965" cy="1460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10264" y="3457787"/>
            <a:ext cx="22860" cy="146685"/>
          </a:xfrm>
          <a:custGeom>
            <a:avLst/>
            <a:gdLst/>
            <a:ahLst/>
            <a:cxnLst/>
            <a:rect l="l" t="t" r="r" b="b"/>
            <a:pathLst>
              <a:path w="22860" h="146685">
                <a:moveTo>
                  <a:pt x="20626" y="0"/>
                </a:moveTo>
                <a:lnTo>
                  <a:pt x="12031" y="1716"/>
                </a:lnTo>
                <a:lnTo>
                  <a:pt x="10313" y="1716"/>
                </a:lnTo>
                <a:lnTo>
                  <a:pt x="1718" y="3432"/>
                </a:lnTo>
                <a:lnTo>
                  <a:pt x="0" y="5148"/>
                </a:lnTo>
                <a:lnTo>
                  <a:pt x="993" y="22760"/>
                </a:lnTo>
                <a:lnTo>
                  <a:pt x="1503" y="41663"/>
                </a:lnTo>
                <a:lnTo>
                  <a:pt x="1633" y="55123"/>
                </a:lnTo>
                <a:lnTo>
                  <a:pt x="1718" y="146061"/>
                </a:lnTo>
                <a:lnTo>
                  <a:pt x="12031" y="146061"/>
                </a:lnTo>
                <a:lnTo>
                  <a:pt x="20626" y="144345"/>
                </a:lnTo>
                <a:lnTo>
                  <a:pt x="22345" y="144345"/>
                </a:lnTo>
                <a:lnTo>
                  <a:pt x="21351" y="131616"/>
                </a:lnTo>
                <a:lnTo>
                  <a:pt x="20841" y="117277"/>
                </a:lnTo>
                <a:lnTo>
                  <a:pt x="20653" y="98428"/>
                </a:lnTo>
                <a:lnTo>
                  <a:pt x="20653" y="55123"/>
                </a:lnTo>
                <a:lnTo>
                  <a:pt x="20841" y="37587"/>
                </a:lnTo>
                <a:lnTo>
                  <a:pt x="21351" y="19730"/>
                </a:lnTo>
                <a:lnTo>
                  <a:pt x="22345" y="1716"/>
                </a:lnTo>
                <a:lnTo>
                  <a:pt x="20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53235" y="3505910"/>
            <a:ext cx="242403" cy="99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7297" y="3505910"/>
            <a:ext cx="75629" cy="996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6990" y="3505910"/>
            <a:ext cx="82504" cy="979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0121" y="3457787"/>
            <a:ext cx="85942" cy="1477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8144" y="3686341"/>
            <a:ext cx="266467" cy="147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8676" y="3734463"/>
            <a:ext cx="283679" cy="1426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09390" y="3457787"/>
            <a:ext cx="993588" cy="4193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625" y="3167357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615"/>
                </a:lnTo>
              </a:path>
            </a:pathLst>
          </a:custGeom>
          <a:ln w="22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431" y="3151889"/>
            <a:ext cx="87668" cy="147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7748" y="3155321"/>
            <a:ext cx="388529" cy="1443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6904" y="3151889"/>
            <a:ext cx="185681" cy="147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272" y="3428565"/>
            <a:ext cx="254445" cy="1426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9343" y="3380442"/>
            <a:ext cx="85965" cy="146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5935" y="3380442"/>
            <a:ext cx="22860" cy="146685"/>
          </a:xfrm>
          <a:custGeom>
            <a:avLst/>
            <a:gdLst/>
            <a:ahLst/>
            <a:cxnLst/>
            <a:rect l="l" t="t" r="r" b="b"/>
            <a:pathLst>
              <a:path w="22859" h="146685">
                <a:moveTo>
                  <a:pt x="20626" y="0"/>
                </a:moveTo>
                <a:lnTo>
                  <a:pt x="12031" y="1716"/>
                </a:lnTo>
                <a:lnTo>
                  <a:pt x="10313" y="3455"/>
                </a:lnTo>
                <a:lnTo>
                  <a:pt x="1718" y="3455"/>
                </a:lnTo>
                <a:lnTo>
                  <a:pt x="0" y="5171"/>
                </a:lnTo>
                <a:lnTo>
                  <a:pt x="993" y="23507"/>
                </a:lnTo>
                <a:lnTo>
                  <a:pt x="1503" y="42330"/>
                </a:lnTo>
                <a:lnTo>
                  <a:pt x="1636" y="55860"/>
                </a:lnTo>
                <a:lnTo>
                  <a:pt x="1718" y="146084"/>
                </a:lnTo>
                <a:lnTo>
                  <a:pt x="20626" y="146084"/>
                </a:lnTo>
                <a:lnTo>
                  <a:pt x="22345" y="144368"/>
                </a:lnTo>
                <a:lnTo>
                  <a:pt x="21351" y="131666"/>
                </a:lnTo>
                <a:lnTo>
                  <a:pt x="20841" y="117514"/>
                </a:lnTo>
                <a:lnTo>
                  <a:pt x="20653" y="99175"/>
                </a:lnTo>
                <a:lnTo>
                  <a:pt x="20653" y="55860"/>
                </a:lnTo>
                <a:lnTo>
                  <a:pt x="20841" y="37813"/>
                </a:lnTo>
                <a:lnTo>
                  <a:pt x="21351" y="19767"/>
                </a:lnTo>
                <a:lnTo>
                  <a:pt x="22345" y="1716"/>
                </a:lnTo>
                <a:lnTo>
                  <a:pt x="20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907" y="3428565"/>
            <a:ext cx="242403" cy="99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99721" y="3167358"/>
            <a:ext cx="94615" cy="130810"/>
          </a:xfrm>
          <a:custGeom>
            <a:avLst/>
            <a:gdLst/>
            <a:ahLst/>
            <a:cxnLst/>
            <a:rect l="l" t="t" r="r" b="b"/>
            <a:pathLst>
              <a:path w="94615" h="130810">
                <a:moveTo>
                  <a:pt x="34377" y="0"/>
                </a:moveTo>
                <a:lnTo>
                  <a:pt x="24063" y="1716"/>
                </a:lnTo>
                <a:lnTo>
                  <a:pt x="0" y="1716"/>
                </a:lnTo>
                <a:lnTo>
                  <a:pt x="247" y="15254"/>
                </a:lnTo>
                <a:lnTo>
                  <a:pt x="802" y="30285"/>
                </a:lnTo>
                <a:lnTo>
                  <a:pt x="1353" y="49321"/>
                </a:lnTo>
                <a:lnTo>
                  <a:pt x="1448" y="59298"/>
                </a:lnTo>
                <a:lnTo>
                  <a:pt x="1568" y="77462"/>
                </a:lnTo>
                <a:lnTo>
                  <a:pt x="1327" y="89393"/>
                </a:lnTo>
                <a:lnTo>
                  <a:pt x="260" y="115487"/>
                </a:lnTo>
                <a:lnTo>
                  <a:pt x="0" y="128876"/>
                </a:lnTo>
                <a:lnTo>
                  <a:pt x="1604" y="130615"/>
                </a:lnTo>
                <a:lnTo>
                  <a:pt x="20626" y="130615"/>
                </a:lnTo>
                <a:lnTo>
                  <a:pt x="22230" y="128876"/>
                </a:lnTo>
                <a:lnTo>
                  <a:pt x="21319" y="115719"/>
                </a:lnTo>
                <a:lnTo>
                  <a:pt x="20860" y="101393"/>
                </a:lnTo>
                <a:lnTo>
                  <a:pt x="20762" y="95138"/>
                </a:lnTo>
                <a:lnTo>
                  <a:pt x="20644" y="83136"/>
                </a:lnTo>
                <a:lnTo>
                  <a:pt x="20626" y="75604"/>
                </a:lnTo>
                <a:lnTo>
                  <a:pt x="57721" y="75604"/>
                </a:lnTo>
                <a:lnTo>
                  <a:pt x="55003" y="72172"/>
                </a:lnTo>
                <a:lnTo>
                  <a:pt x="69216" y="65813"/>
                </a:lnTo>
                <a:lnTo>
                  <a:pt x="75629" y="60159"/>
                </a:lnTo>
                <a:lnTo>
                  <a:pt x="20626" y="60159"/>
                </a:lnTo>
                <a:lnTo>
                  <a:pt x="20626" y="15468"/>
                </a:lnTo>
                <a:lnTo>
                  <a:pt x="79974" y="15468"/>
                </a:lnTo>
                <a:lnTo>
                  <a:pt x="79869" y="15254"/>
                </a:lnTo>
                <a:lnTo>
                  <a:pt x="72793" y="8299"/>
                </a:lnTo>
                <a:lnTo>
                  <a:pt x="63482" y="3432"/>
                </a:lnTo>
                <a:lnTo>
                  <a:pt x="56034" y="1448"/>
                </a:lnTo>
                <a:lnTo>
                  <a:pt x="48929" y="429"/>
                </a:lnTo>
                <a:lnTo>
                  <a:pt x="41825" y="53"/>
                </a:lnTo>
                <a:lnTo>
                  <a:pt x="34377" y="0"/>
                </a:lnTo>
                <a:close/>
              </a:path>
              <a:path w="94615" h="130810">
                <a:moveTo>
                  <a:pt x="57721" y="75604"/>
                </a:moveTo>
                <a:lnTo>
                  <a:pt x="34377" y="75604"/>
                </a:lnTo>
                <a:lnTo>
                  <a:pt x="37481" y="79131"/>
                </a:lnTo>
                <a:lnTo>
                  <a:pt x="40307" y="83136"/>
                </a:lnTo>
                <a:lnTo>
                  <a:pt x="44464" y="89393"/>
                </a:lnTo>
                <a:lnTo>
                  <a:pt x="51565" y="99677"/>
                </a:lnTo>
                <a:lnTo>
                  <a:pt x="55637" y="106117"/>
                </a:lnTo>
                <a:lnTo>
                  <a:pt x="60073" y="112560"/>
                </a:lnTo>
                <a:lnTo>
                  <a:pt x="64553" y="119004"/>
                </a:lnTo>
                <a:lnTo>
                  <a:pt x="68754" y="125443"/>
                </a:lnTo>
                <a:lnTo>
                  <a:pt x="68754" y="128876"/>
                </a:lnTo>
                <a:lnTo>
                  <a:pt x="70358" y="130615"/>
                </a:lnTo>
                <a:lnTo>
                  <a:pt x="94422" y="130615"/>
                </a:lnTo>
                <a:lnTo>
                  <a:pt x="94422" y="128876"/>
                </a:lnTo>
                <a:lnTo>
                  <a:pt x="87844" y="119272"/>
                </a:lnTo>
                <a:lnTo>
                  <a:pt x="83049" y="112560"/>
                </a:lnTo>
                <a:lnTo>
                  <a:pt x="79242" y="107136"/>
                </a:lnTo>
                <a:lnTo>
                  <a:pt x="75629" y="101393"/>
                </a:lnTo>
                <a:lnTo>
                  <a:pt x="71439" y="95138"/>
                </a:lnTo>
                <a:lnTo>
                  <a:pt x="65295" y="86110"/>
                </a:lnTo>
                <a:lnTo>
                  <a:pt x="59192" y="77462"/>
                </a:lnTo>
                <a:lnTo>
                  <a:pt x="57721" y="75604"/>
                </a:lnTo>
                <a:close/>
              </a:path>
              <a:path w="94615" h="130810">
                <a:moveTo>
                  <a:pt x="79974" y="15468"/>
                </a:moveTo>
                <a:lnTo>
                  <a:pt x="32543" y="15468"/>
                </a:lnTo>
                <a:lnTo>
                  <a:pt x="42187" y="15630"/>
                </a:lnTo>
                <a:lnTo>
                  <a:pt x="50391" y="16758"/>
                </a:lnTo>
                <a:lnTo>
                  <a:pt x="57005" y="19822"/>
                </a:lnTo>
                <a:lnTo>
                  <a:pt x="61878" y="25788"/>
                </a:lnTo>
                <a:lnTo>
                  <a:pt x="65316" y="29221"/>
                </a:lnTo>
                <a:lnTo>
                  <a:pt x="41424" y="59298"/>
                </a:lnTo>
                <a:lnTo>
                  <a:pt x="20626" y="60159"/>
                </a:lnTo>
                <a:lnTo>
                  <a:pt x="75629" y="60159"/>
                </a:lnTo>
                <a:lnTo>
                  <a:pt x="78809" y="57355"/>
                </a:lnTo>
                <a:lnTo>
                  <a:pt x="84234" y="47285"/>
                </a:lnTo>
                <a:lnTo>
                  <a:pt x="85942" y="36086"/>
                </a:lnTo>
                <a:lnTo>
                  <a:pt x="84366" y="24461"/>
                </a:lnTo>
                <a:lnTo>
                  <a:pt x="79974" y="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04457" y="3200011"/>
            <a:ext cx="84455" cy="99695"/>
          </a:xfrm>
          <a:custGeom>
            <a:avLst/>
            <a:gdLst/>
            <a:ahLst/>
            <a:cxnLst/>
            <a:rect l="l" t="t" r="r" b="b"/>
            <a:pathLst>
              <a:path w="84454" h="99695">
                <a:moveTo>
                  <a:pt x="44690" y="0"/>
                </a:moveTo>
                <a:lnTo>
                  <a:pt x="27555" y="3195"/>
                </a:lnTo>
                <a:lnTo>
                  <a:pt x="13321" y="12674"/>
                </a:lnTo>
                <a:lnTo>
                  <a:pt x="3598" y="28275"/>
                </a:lnTo>
                <a:lnTo>
                  <a:pt x="0" y="49838"/>
                </a:lnTo>
                <a:lnTo>
                  <a:pt x="3426" y="71402"/>
                </a:lnTo>
                <a:lnTo>
                  <a:pt x="13149" y="87003"/>
                </a:lnTo>
                <a:lnTo>
                  <a:pt x="28328" y="96482"/>
                </a:lnTo>
                <a:lnTo>
                  <a:pt x="48127" y="99677"/>
                </a:lnTo>
                <a:lnTo>
                  <a:pt x="59479" y="98842"/>
                </a:lnTo>
                <a:lnTo>
                  <a:pt x="67951" y="96877"/>
                </a:lnTo>
                <a:lnTo>
                  <a:pt x="73846" y="94590"/>
                </a:lnTo>
                <a:lnTo>
                  <a:pt x="77462" y="92790"/>
                </a:lnTo>
                <a:lnTo>
                  <a:pt x="79067" y="91073"/>
                </a:lnTo>
                <a:lnTo>
                  <a:pt x="79067" y="84208"/>
                </a:lnTo>
                <a:lnTo>
                  <a:pt x="49961" y="84208"/>
                </a:lnTo>
                <a:lnTo>
                  <a:pt x="45169" y="84074"/>
                </a:lnTo>
                <a:lnTo>
                  <a:pt x="19021" y="51555"/>
                </a:lnTo>
                <a:lnTo>
                  <a:pt x="84338" y="51555"/>
                </a:lnTo>
                <a:lnTo>
                  <a:pt x="84177" y="43681"/>
                </a:lnTo>
                <a:lnTo>
                  <a:pt x="83511" y="37802"/>
                </a:lnTo>
                <a:lnTo>
                  <a:pt x="19021" y="37802"/>
                </a:lnTo>
                <a:lnTo>
                  <a:pt x="22008" y="26794"/>
                </a:lnTo>
                <a:lnTo>
                  <a:pt x="27788" y="19333"/>
                </a:lnTo>
                <a:lnTo>
                  <a:pt x="35200" y="15093"/>
                </a:lnTo>
                <a:lnTo>
                  <a:pt x="43085" y="13752"/>
                </a:lnTo>
                <a:lnTo>
                  <a:pt x="74976" y="13752"/>
                </a:lnTo>
                <a:lnTo>
                  <a:pt x="74025" y="12036"/>
                </a:lnTo>
                <a:lnTo>
                  <a:pt x="69151" y="7973"/>
                </a:lnTo>
                <a:lnTo>
                  <a:pt x="62537" y="4078"/>
                </a:lnTo>
                <a:lnTo>
                  <a:pt x="54333" y="1153"/>
                </a:lnTo>
                <a:lnTo>
                  <a:pt x="44690" y="0"/>
                </a:lnTo>
                <a:close/>
              </a:path>
              <a:path w="84454" h="99695">
                <a:moveTo>
                  <a:pt x="79067" y="73888"/>
                </a:moveTo>
                <a:lnTo>
                  <a:pt x="77462" y="75604"/>
                </a:lnTo>
                <a:lnTo>
                  <a:pt x="72191" y="79037"/>
                </a:lnTo>
                <a:lnTo>
                  <a:pt x="65316" y="82492"/>
                </a:lnTo>
                <a:lnTo>
                  <a:pt x="60274" y="84208"/>
                </a:lnTo>
                <a:lnTo>
                  <a:pt x="79067" y="84208"/>
                </a:lnTo>
                <a:lnTo>
                  <a:pt x="79067" y="82492"/>
                </a:lnTo>
                <a:lnTo>
                  <a:pt x="80900" y="75604"/>
                </a:lnTo>
                <a:lnTo>
                  <a:pt x="79067" y="73888"/>
                </a:lnTo>
                <a:close/>
              </a:path>
              <a:path w="84454" h="99695">
                <a:moveTo>
                  <a:pt x="74976" y="13752"/>
                </a:moveTo>
                <a:lnTo>
                  <a:pt x="51565" y="13752"/>
                </a:lnTo>
                <a:lnTo>
                  <a:pt x="60274" y="17185"/>
                </a:lnTo>
                <a:lnTo>
                  <a:pt x="63712" y="27505"/>
                </a:lnTo>
                <a:lnTo>
                  <a:pt x="65316" y="30937"/>
                </a:lnTo>
                <a:lnTo>
                  <a:pt x="65316" y="37802"/>
                </a:lnTo>
                <a:lnTo>
                  <a:pt x="83511" y="37802"/>
                </a:lnTo>
                <a:lnTo>
                  <a:pt x="83049" y="33717"/>
                </a:lnTo>
                <a:lnTo>
                  <a:pt x="79987" y="22793"/>
                </a:lnTo>
                <a:lnTo>
                  <a:pt x="74976" y="13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95670" y="3201728"/>
            <a:ext cx="84455" cy="96520"/>
          </a:xfrm>
          <a:custGeom>
            <a:avLst/>
            <a:gdLst/>
            <a:ahLst/>
            <a:cxnLst/>
            <a:rect l="l" t="t" r="r" b="b"/>
            <a:pathLst>
              <a:path w="84454" h="96520">
                <a:moveTo>
                  <a:pt x="22230" y="0"/>
                </a:moveTo>
                <a:lnTo>
                  <a:pt x="8479" y="0"/>
                </a:lnTo>
                <a:lnTo>
                  <a:pt x="0" y="1716"/>
                </a:lnTo>
                <a:lnTo>
                  <a:pt x="7448" y="24919"/>
                </a:lnTo>
                <a:lnTo>
                  <a:pt x="21657" y="71316"/>
                </a:lnTo>
                <a:lnTo>
                  <a:pt x="29105" y="94506"/>
                </a:lnTo>
                <a:lnTo>
                  <a:pt x="29105" y="96245"/>
                </a:lnTo>
                <a:lnTo>
                  <a:pt x="42856" y="96245"/>
                </a:lnTo>
                <a:lnTo>
                  <a:pt x="53169" y="94506"/>
                </a:lnTo>
                <a:lnTo>
                  <a:pt x="55003" y="94506"/>
                </a:lnTo>
                <a:lnTo>
                  <a:pt x="58955" y="80776"/>
                </a:lnTo>
                <a:lnTo>
                  <a:pt x="42856" y="80776"/>
                </a:lnTo>
                <a:lnTo>
                  <a:pt x="31941" y="41031"/>
                </a:lnTo>
                <a:lnTo>
                  <a:pt x="26710" y="20598"/>
                </a:lnTo>
                <a:lnTo>
                  <a:pt x="22230" y="0"/>
                </a:lnTo>
                <a:close/>
              </a:path>
              <a:path w="84454" h="96520">
                <a:moveTo>
                  <a:pt x="84109" y="0"/>
                </a:moveTo>
                <a:lnTo>
                  <a:pt x="59934" y="22741"/>
                </a:lnTo>
                <a:lnTo>
                  <a:pt x="56607" y="36086"/>
                </a:lnTo>
                <a:lnTo>
                  <a:pt x="54039" y="45006"/>
                </a:lnTo>
                <a:lnTo>
                  <a:pt x="49818" y="58431"/>
                </a:lnTo>
                <a:lnTo>
                  <a:pt x="45553" y="71856"/>
                </a:lnTo>
                <a:lnTo>
                  <a:pt x="42856" y="80776"/>
                </a:lnTo>
                <a:lnTo>
                  <a:pt x="58955" y="80776"/>
                </a:lnTo>
                <a:lnTo>
                  <a:pt x="61678" y="71316"/>
                </a:lnTo>
                <a:lnTo>
                  <a:pt x="68868" y="48119"/>
                </a:lnTo>
                <a:lnTo>
                  <a:pt x="76402" y="24919"/>
                </a:lnTo>
                <a:lnTo>
                  <a:pt x="84109" y="1716"/>
                </a:lnTo>
                <a:lnTo>
                  <a:pt x="84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1926" y="3155321"/>
            <a:ext cx="22225" cy="142875"/>
          </a:xfrm>
          <a:custGeom>
            <a:avLst/>
            <a:gdLst/>
            <a:ahLst/>
            <a:cxnLst/>
            <a:rect l="l" t="t" r="r" b="b"/>
            <a:pathLst>
              <a:path w="22225" h="142875">
                <a:moveTo>
                  <a:pt x="22230" y="46406"/>
                </a:moveTo>
                <a:lnTo>
                  <a:pt x="20626" y="46406"/>
                </a:lnTo>
                <a:lnTo>
                  <a:pt x="10313" y="48122"/>
                </a:lnTo>
                <a:lnTo>
                  <a:pt x="8479" y="48122"/>
                </a:lnTo>
                <a:lnTo>
                  <a:pt x="0" y="49838"/>
                </a:lnTo>
                <a:lnTo>
                  <a:pt x="91" y="54331"/>
                </a:lnTo>
                <a:lnTo>
                  <a:pt x="250" y="59131"/>
                </a:lnTo>
                <a:lnTo>
                  <a:pt x="802" y="68313"/>
                </a:lnTo>
                <a:lnTo>
                  <a:pt x="1353" y="82006"/>
                </a:lnTo>
                <a:lnTo>
                  <a:pt x="1604" y="103110"/>
                </a:lnTo>
                <a:lnTo>
                  <a:pt x="1353" y="116266"/>
                </a:lnTo>
                <a:lnTo>
                  <a:pt x="802" y="125881"/>
                </a:lnTo>
                <a:lnTo>
                  <a:pt x="250" y="133561"/>
                </a:lnTo>
                <a:lnTo>
                  <a:pt x="0" y="140912"/>
                </a:lnTo>
                <a:lnTo>
                  <a:pt x="1604" y="142651"/>
                </a:lnTo>
                <a:lnTo>
                  <a:pt x="11917" y="142651"/>
                </a:lnTo>
                <a:lnTo>
                  <a:pt x="20626" y="140912"/>
                </a:lnTo>
                <a:lnTo>
                  <a:pt x="22230" y="140912"/>
                </a:lnTo>
                <a:lnTo>
                  <a:pt x="21303" y="132622"/>
                </a:lnTo>
                <a:lnTo>
                  <a:pt x="20826" y="123521"/>
                </a:lnTo>
                <a:lnTo>
                  <a:pt x="20730" y="116266"/>
                </a:lnTo>
                <a:lnTo>
                  <a:pt x="20826" y="63379"/>
                </a:lnTo>
                <a:lnTo>
                  <a:pt x="21303" y="54331"/>
                </a:lnTo>
                <a:lnTo>
                  <a:pt x="22230" y="46406"/>
                </a:lnTo>
                <a:close/>
              </a:path>
              <a:path w="22225" h="142875">
                <a:moveTo>
                  <a:pt x="20626" y="0"/>
                </a:moveTo>
                <a:lnTo>
                  <a:pt x="11917" y="1716"/>
                </a:lnTo>
                <a:lnTo>
                  <a:pt x="10313" y="1716"/>
                </a:lnTo>
                <a:lnTo>
                  <a:pt x="0" y="3455"/>
                </a:lnTo>
                <a:lnTo>
                  <a:pt x="0" y="22356"/>
                </a:lnTo>
                <a:lnTo>
                  <a:pt x="10313" y="20640"/>
                </a:lnTo>
                <a:lnTo>
                  <a:pt x="20626" y="20640"/>
                </a:lnTo>
                <a:lnTo>
                  <a:pt x="22230" y="18901"/>
                </a:lnTo>
                <a:lnTo>
                  <a:pt x="22230" y="1716"/>
                </a:lnTo>
                <a:lnTo>
                  <a:pt x="20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31344" y="3200011"/>
            <a:ext cx="69215" cy="99695"/>
          </a:xfrm>
          <a:custGeom>
            <a:avLst/>
            <a:gdLst/>
            <a:ahLst/>
            <a:cxnLst/>
            <a:rect l="l" t="t" r="r" b="b"/>
            <a:pathLst>
              <a:path w="69215" h="99695">
                <a:moveTo>
                  <a:pt x="3437" y="75604"/>
                </a:moveTo>
                <a:lnTo>
                  <a:pt x="1833" y="77321"/>
                </a:lnTo>
                <a:lnTo>
                  <a:pt x="1833" y="94506"/>
                </a:lnTo>
                <a:lnTo>
                  <a:pt x="5271" y="94506"/>
                </a:lnTo>
                <a:lnTo>
                  <a:pt x="12146" y="97961"/>
                </a:lnTo>
                <a:lnTo>
                  <a:pt x="20626" y="99677"/>
                </a:lnTo>
                <a:lnTo>
                  <a:pt x="29335" y="99677"/>
                </a:lnTo>
                <a:lnTo>
                  <a:pt x="35590" y="99301"/>
                </a:lnTo>
                <a:lnTo>
                  <a:pt x="43286" y="97958"/>
                </a:lnTo>
                <a:lnTo>
                  <a:pt x="51282" y="95323"/>
                </a:lnTo>
                <a:lnTo>
                  <a:pt x="58440" y="91073"/>
                </a:lnTo>
                <a:lnTo>
                  <a:pt x="67149" y="84208"/>
                </a:lnTo>
                <a:lnTo>
                  <a:pt x="29335" y="84208"/>
                </a:lnTo>
                <a:lnTo>
                  <a:pt x="19970" y="83347"/>
                </a:lnTo>
                <a:lnTo>
                  <a:pt x="12518" y="81194"/>
                </a:lnTo>
                <a:lnTo>
                  <a:pt x="7000" y="78397"/>
                </a:lnTo>
                <a:lnTo>
                  <a:pt x="3437" y="75604"/>
                </a:lnTo>
                <a:close/>
              </a:path>
              <a:path w="69215" h="99695">
                <a:moveTo>
                  <a:pt x="37814" y="0"/>
                </a:moveTo>
                <a:lnTo>
                  <a:pt x="23204" y="1636"/>
                </a:lnTo>
                <a:lnTo>
                  <a:pt x="11172" y="6656"/>
                </a:lnTo>
                <a:lnTo>
                  <a:pt x="3007" y="15223"/>
                </a:lnTo>
                <a:lnTo>
                  <a:pt x="0" y="27505"/>
                </a:lnTo>
                <a:lnTo>
                  <a:pt x="2793" y="39290"/>
                </a:lnTo>
                <a:lnTo>
                  <a:pt x="9453" y="47047"/>
                </a:lnTo>
                <a:lnTo>
                  <a:pt x="17403" y="51903"/>
                </a:lnTo>
                <a:lnTo>
                  <a:pt x="24063" y="54987"/>
                </a:lnTo>
                <a:lnTo>
                  <a:pt x="30939" y="56703"/>
                </a:lnTo>
                <a:lnTo>
                  <a:pt x="41252" y="60136"/>
                </a:lnTo>
                <a:lnTo>
                  <a:pt x="49961" y="63591"/>
                </a:lnTo>
                <a:lnTo>
                  <a:pt x="49961" y="77321"/>
                </a:lnTo>
                <a:lnTo>
                  <a:pt x="44690" y="84208"/>
                </a:lnTo>
                <a:lnTo>
                  <a:pt x="67149" y="84208"/>
                </a:lnTo>
                <a:lnTo>
                  <a:pt x="68754" y="75604"/>
                </a:lnTo>
                <a:lnTo>
                  <a:pt x="68754" y="68740"/>
                </a:lnTo>
                <a:lnTo>
                  <a:pt x="66218" y="56954"/>
                </a:lnTo>
                <a:lnTo>
                  <a:pt x="27501" y="36086"/>
                </a:lnTo>
                <a:lnTo>
                  <a:pt x="20626" y="34370"/>
                </a:lnTo>
                <a:lnTo>
                  <a:pt x="20626" y="20617"/>
                </a:lnTo>
                <a:lnTo>
                  <a:pt x="24063" y="17185"/>
                </a:lnTo>
                <a:lnTo>
                  <a:pt x="30939" y="15468"/>
                </a:lnTo>
                <a:lnTo>
                  <a:pt x="32772" y="13752"/>
                </a:lnTo>
                <a:lnTo>
                  <a:pt x="63712" y="13752"/>
                </a:lnTo>
                <a:lnTo>
                  <a:pt x="65316" y="6864"/>
                </a:lnTo>
                <a:lnTo>
                  <a:pt x="63712" y="5148"/>
                </a:lnTo>
                <a:lnTo>
                  <a:pt x="60149" y="3620"/>
                </a:lnTo>
                <a:lnTo>
                  <a:pt x="54630" y="1930"/>
                </a:lnTo>
                <a:lnTo>
                  <a:pt x="47178" y="563"/>
                </a:lnTo>
                <a:lnTo>
                  <a:pt x="37814" y="0"/>
                </a:lnTo>
                <a:close/>
              </a:path>
              <a:path w="69215" h="99695">
                <a:moveTo>
                  <a:pt x="63712" y="13752"/>
                </a:moveTo>
                <a:lnTo>
                  <a:pt x="37814" y="13752"/>
                </a:lnTo>
                <a:lnTo>
                  <a:pt x="45990" y="14610"/>
                </a:lnTo>
                <a:lnTo>
                  <a:pt x="52510" y="16755"/>
                </a:lnTo>
                <a:lnTo>
                  <a:pt x="57699" y="19544"/>
                </a:lnTo>
                <a:lnTo>
                  <a:pt x="61878" y="22333"/>
                </a:lnTo>
                <a:lnTo>
                  <a:pt x="63712" y="20617"/>
                </a:lnTo>
                <a:lnTo>
                  <a:pt x="63712" y="13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13849" y="3200011"/>
            <a:ext cx="84455" cy="99695"/>
          </a:xfrm>
          <a:custGeom>
            <a:avLst/>
            <a:gdLst/>
            <a:ahLst/>
            <a:cxnLst/>
            <a:rect l="l" t="t" r="r" b="b"/>
            <a:pathLst>
              <a:path w="84454" h="99695">
                <a:moveTo>
                  <a:pt x="44919" y="0"/>
                </a:moveTo>
                <a:lnTo>
                  <a:pt x="27748" y="3195"/>
                </a:lnTo>
                <a:lnTo>
                  <a:pt x="13435" y="12674"/>
                </a:lnTo>
                <a:lnTo>
                  <a:pt x="3634" y="28275"/>
                </a:lnTo>
                <a:lnTo>
                  <a:pt x="0" y="49838"/>
                </a:lnTo>
                <a:lnTo>
                  <a:pt x="3430" y="71402"/>
                </a:lnTo>
                <a:lnTo>
                  <a:pt x="13177" y="87003"/>
                </a:lnTo>
                <a:lnTo>
                  <a:pt x="28425" y="96482"/>
                </a:lnTo>
                <a:lnTo>
                  <a:pt x="48357" y="99677"/>
                </a:lnTo>
                <a:lnTo>
                  <a:pt x="59672" y="98842"/>
                </a:lnTo>
                <a:lnTo>
                  <a:pt x="68066" y="96877"/>
                </a:lnTo>
                <a:lnTo>
                  <a:pt x="73881" y="94590"/>
                </a:lnTo>
                <a:lnTo>
                  <a:pt x="77462" y="92790"/>
                </a:lnTo>
                <a:lnTo>
                  <a:pt x="79296" y="91073"/>
                </a:lnTo>
                <a:lnTo>
                  <a:pt x="79296" y="84208"/>
                </a:lnTo>
                <a:lnTo>
                  <a:pt x="49961" y="84208"/>
                </a:lnTo>
                <a:lnTo>
                  <a:pt x="45298" y="84074"/>
                </a:lnTo>
                <a:lnTo>
                  <a:pt x="19021" y="51555"/>
                </a:lnTo>
                <a:lnTo>
                  <a:pt x="84338" y="51555"/>
                </a:lnTo>
                <a:lnTo>
                  <a:pt x="84177" y="43681"/>
                </a:lnTo>
                <a:lnTo>
                  <a:pt x="83511" y="37802"/>
                </a:lnTo>
                <a:lnTo>
                  <a:pt x="19021" y="37802"/>
                </a:lnTo>
                <a:lnTo>
                  <a:pt x="22105" y="26794"/>
                </a:lnTo>
                <a:lnTo>
                  <a:pt x="27874" y="19333"/>
                </a:lnTo>
                <a:lnTo>
                  <a:pt x="35232" y="15093"/>
                </a:lnTo>
                <a:lnTo>
                  <a:pt x="43085" y="13752"/>
                </a:lnTo>
                <a:lnTo>
                  <a:pt x="74976" y="13752"/>
                </a:lnTo>
                <a:lnTo>
                  <a:pt x="74025" y="12036"/>
                </a:lnTo>
                <a:lnTo>
                  <a:pt x="69284" y="7973"/>
                </a:lnTo>
                <a:lnTo>
                  <a:pt x="62738" y="4078"/>
                </a:lnTo>
                <a:lnTo>
                  <a:pt x="54559" y="1153"/>
                </a:lnTo>
                <a:lnTo>
                  <a:pt x="44919" y="0"/>
                </a:lnTo>
                <a:close/>
              </a:path>
              <a:path w="84454" h="99695">
                <a:moveTo>
                  <a:pt x="79296" y="73888"/>
                </a:moveTo>
                <a:lnTo>
                  <a:pt x="75858" y="75604"/>
                </a:lnTo>
                <a:lnTo>
                  <a:pt x="72420" y="79037"/>
                </a:lnTo>
                <a:lnTo>
                  <a:pt x="65545" y="82492"/>
                </a:lnTo>
                <a:lnTo>
                  <a:pt x="60274" y="84208"/>
                </a:lnTo>
                <a:lnTo>
                  <a:pt x="79296" y="84208"/>
                </a:lnTo>
                <a:lnTo>
                  <a:pt x="79296" y="82492"/>
                </a:lnTo>
                <a:lnTo>
                  <a:pt x="80900" y="75604"/>
                </a:lnTo>
                <a:lnTo>
                  <a:pt x="79296" y="73888"/>
                </a:lnTo>
                <a:close/>
              </a:path>
              <a:path w="84454" h="99695">
                <a:moveTo>
                  <a:pt x="74976" y="13752"/>
                </a:moveTo>
                <a:lnTo>
                  <a:pt x="51794" y="13752"/>
                </a:lnTo>
                <a:lnTo>
                  <a:pt x="60274" y="17185"/>
                </a:lnTo>
                <a:lnTo>
                  <a:pt x="63712" y="27505"/>
                </a:lnTo>
                <a:lnTo>
                  <a:pt x="65545" y="30937"/>
                </a:lnTo>
                <a:lnTo>
                  <a:pt x="65545" y="37802"/>
                </a:lnTo>
                <a:lnTo>
                  <a:pt x="83511" y="37802"/>
                </a:lnTo>
                <a:lnTo>
                  <a:pt x="83049" y="33717"/>
                </a:lnTo>
                <a:lnTo>
                  <a:pt x="79987" y="22793"/>
                </a:lnTo>
                <a:lnTo>
                  <a:pt x="74976" y="13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13772" y="3151889"/>
            <a:ext cx="86360" cy="147955"/>
          </a:xfrm>
          <a:custGeom>
            <a:avLst/>
            <a:gdLst/>
            <a:ahLst/>
            <a:cxnLst/>
            <a:rect l="l" t="t" r="r" b="b"/>
            <a:pathLst>
              <a:path w="86359" h="147954">
                <a:moveTo>
                  <a:pt x="84109" y="0"/>
                </a:moveTo>
                <a:lnTo>
                  <a:pt x="75629" y="1716"/>
                </a:lnTo>
                <a:lnTo>
                  <a:pt x="73796" y="1716"/>
                </a:lnTo>
                <a:lnTo>
                  <a:pt x="65316" y="3432"/>
                </a:lnTo>
                <a:lnTo>
                  <a:pt x="63482" y="5148"/>
                </a:lnTo>
                <a:lnTo>
                  <a:pt x="64768" y="13076"/>
                </a:lnTo>
                <a:lnTo>
                  <a:pt x="65688" y="22130"/>
                </a:lnTo>
                <a:lnTo>
                  <a:pt x="65964" y="33437"/>
                </a:lnTo>
                <a:lnTo>
                  <a:pt x="65316" y="48122"/>
                </a:lnTo>
                <a:lnTo>
                  <a:pt x="55003" y="48122"/>
                </a:lnTo>
                <a:lnTo>
                  <a:pt x="47067" y="48578"/>
                </a:lnTo>
                <a:lnTo>
                  <a:pt x="10055" y="67296"/>
                </a:lnTo>
                <a:lnTo>
                  <a:pt x="0" y="99677"/>
                </a:lnTo>
                <a:lnTo>
                  <a:pt x="2775" y="118791"/>
                </a:lnTo>
                <a:lnTo>
                  <a:pt x="10685" y="134044"/>
                </a:lnTo>
                <a:lnTo>
                  <a:pt x="23107" y="144145"/>
                </a:lnTo>
                <a:lnTo>
                  <a:pt x="39419" y="147800"/>
                </a:lnTo>
                <a:lnTo>
                  <a:pt x="48783" y="146670"/>
                </a:lnTo>
                <a:lnTo>
                  <a:pt x="56235" y="143927"/>
                </a:lnTo>
                <a:lnTo>
                  <a:pt x="61753" y="140540"/>
                </a:lnTo>
                <a:lnTo>
                  <a:pt x="65316" y="137480"/>
                </a:lnTo>
                <a:lnTo>
                  <a:pt x="85751" y="137480"/>
                </a:lnTo>
                <a:lnTo>
                  <a:pt x="85654" y="134044"/>
                </a:lnTo>
                <a:lnTo>
                  <a:pt x="85465" y="130615"/>
                </a:lnTo>
                <a:lnTo>
                  <a:pt x="35981" y="130615"/>
                </a:lnTo>
                <a:lnTo>
                  <a:pt x="29105" y="127160"/>
                </a:lnTo>
                <a:lnTo>
                  <a:pt x="25668" y="122011"/>
                </a:lnTo>
                <a:lnTo>
                  <a:pt x="22230" y="118579"/>
                </a:lnTo>
                <a:lnTo>
                  <a:pt x="18792" y="109975"/>
                </a:lnTo>
                <a:lnTo>
                  <a:pt x="29105" y="72172"/>
                </a:lnTo>
                <a:lnTo>
                  <a:pt x="56607" y="63591"/>
                </a:lnTo>
                <a:lnTo>
                  <a:pt x="84207" y="63591"/>
                </a:lnTo>
                <a:lnTo>
                  <a:pt x="84338" y="48119"/>
                </a:lnTo>
                <a:lnTo>
                  <a:pt x="84882" y="23149"/>
                </a:lnTo>
                <a:lnTo>
                  <a:pt x="85942" y="1716"/>
                </a:lnTo>
                <a:lnTo>
                  <a:pt x="84109" y="0"/>
                </a:lnTo>
                <a:close/>
              </a:path>
              <a:path w="86359" h="147954">
                <a:moveTo>
                  <a:pt x="85751" y="137480"/>
                </a:moveTo>
                <a:lnTo>
                  <a:pt x="65316" y="137480"/>
                </a:lnTo>
                <a:lnTo>
                  <a:pt x="65316" y="144345"/>
                </a:lnTo>
                <a:lnTo>
                  <a:pt x="66920" y="146084"/>
                </a:lnTo>
                <a:lnTo>
                  <a:pt x="84109" y="146084"/>
                </a:lnTo>
                <a:lnTo>
                  <a:pt x="85942" y="144345"/>
                </a:lnTo>
                <a:lnTo>
                  <a:pt x="85751" y="137480"/>
                </a:lnTo>
                <a:close/>
              </a:path>
              <a:path w="86359" h="147954">
                <a:moveTo>
                  <a:pt x="84207" y="63591"/>
                </a:moveTo>
                <a:lnTo>
                  <a:pt x="65316" y="63591"/>
                </a:lnTo>
                <a:lnTo>
                  <a:pt x="65316" y="122011"/>
                </a:lnTo>
                <a:lnTo>
                  <a:pt x="63482" y="125443"/>
                </a:lnTo>
                <a:lnTo>
                  <a:pt x="56607" y="130615"/>
                </a:lnTo>
                <a:lnTo>
                  <a:pt x="85465" y="130615"/>
                </a:lnTo>
                <a:lnTo>
                  <a:pt x="84997" y="122011"/>
                </a:lnTo>
                <a:lnTo>
                  <a:pt x="84395" y="108346"/>
                </a:lnTo>
                <a:lnTo>
                  <a:pt x="84109" y="89357"/>
                </a:lnTo>
                <a:lnTo>
                  <a:pt x="84207" y="63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65728" y="3385614"/>
            <a:ext cx="1072792" cy="1855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4888E08-8DA8-4948-AD56-E21A94BDDBB7}" type="datetime1">
              <a:rPr lang="en-US" smtClean="0"/>
              <a:t>2/12/2020</a:t>
            </a:fld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58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75" dirty="0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0CF26C0-003D-49E4-BA51-707F35F09000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89570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system set out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what the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should do and define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constraints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its operation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implementation.</a:t>
            </a:r>
            <a:endParaRPr sz="2400">
              <a:latin typeface="Arial"/>
              <a:cs typeface="Arial"/>
            </a:endParaRPr>
          </a:p>
          <a:p>
            <a:pPr marL="355600" marR="14097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Functional 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statements of the services  that the system must provide or are descriptions of how  some computations must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carried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out.</a:t>
            </a:r>
            <a:endParaRPr sz="2400">
              <a:latin typeface="Arial"/>
              <a:cs typeface="Arial"/>
            </a:endParaRPr>
          </a:p>
          <a:p>
            <a:pPr marL="355600" marR="15113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Non-functional requirements often constrain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 being developed and the development process being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marR="41592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often relate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emergent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properties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therefore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 a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whole.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40345" cy="570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Key</a:t>
            </a:r>
            <a:r>
              <a:rPr sz="2400" b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36131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engineering process is 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iterative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that includes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elicitation,  specification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validation.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elicitation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iterative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that can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be represented as a spiral of activities –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discovery,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classification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organization,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negotiation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 documentation.</a:t>
            </a:r>
            <a:endParaRPr sz="2400">
              <a:latin typeface="Arial"/>
              <a:cs typeface="Arial"/>
            </a:endParaRPr>
          </a:p>
          <a:p>
            <a:pPr marL="355600" marR="30797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75" dirty="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can use a range of techniques for requirements  elicitation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including interviews and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ethnography.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stories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scenarios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may be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facilitate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discussions.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EC5EF7B-5C73-4900-AE9F-01F682C59EB1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58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75" dirty="0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DECB6BD-3D42-411A-B20E-96DFE7FDA687}" type="datetime1">
              <a:rPr lang="en-US" smtClean="0"/>
              <a:t>2/12/2020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769225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432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specification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is the process of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formally  documenting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user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creating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requirements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document.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requirements document is an agreed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statement of the system requirements. It should be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organized so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both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customers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developers can use</a:t>
            </a:r>
            <a:r>
              <a:rPr sz="2400" spc="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755890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Key</a:t>
            </a:r>
            <a:r>
              <a:rPr sz="2400" b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validation is the process of checking the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requirements for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validity,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consistency,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completeness,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realism and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verifiability.</a:t>
            </a:r>
            <a:endParaRPr sz="2400">
              <a:latin typeface="Arial"/>
              <a:cs typeface="Arial"/>
            </a:endParaRPr>
          </a:p>
          <a:p>
            <a:pPr marL="355600" marR="32829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Business, organizational and technical changes  inevitably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lead to changes to the requirements for a  software system. Requirements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management is the  process of managing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controlling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these</a:t>
            </a:r>
            <a:r>
              <a:rPr sz="2400" spc="1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A7F9B02-A3BF-4A02-AB15-3636B95DBA3E}" type="datetime1">
              <a:rPr lang="en-US" smtClean="0"/>
              <a:t>2/12/2020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7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5513</Words>
  <Application>Microsoft Office PowerPoint</Application>
  <PresentationFormat>On-screen Show (4:3)</PresentationFormat>
  <Paragraphs>760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Calibri</vt:lpstr>
      <vt:lpstr>MetaPlusBold-Roman</vt:lpstr>
      <vt:lpstr>proximanova</vt:lpstr>
      <vt:lpstr>Times New Roman</vt:lpstr>
      <vt:lpstr>Wingdings</vt:lpstr>
      <vt:lpstr>Office Theme</vt:lpstr>
      <vt:lpstr>Software Engineering Lecture 6 Requirements Engineering </vt:lpstr>
      <vt:lpstr>PowerPoint Presentation</vt:lpstr>
      <vt:lpstr>PowerPoint Presentation</vt:lpstr>
      <vt:lpstr>Requirement Definition</vt:lpstr>
      <vt:lpstr>Requirements engineering</vt:lpstr>
      <vt:lpstr>What is a requirement?</vt:lpstr>
      <vt:lpstr>Requirements abstraction (Davis)</vt:lpstr>
      <vt:lpstr>Types of requirement</vt:lpstr>
      <vt:lpstr>User and system requirements</vt:lpstr>
      <vt:lpstr>Readers of different types of requirements  specification</vt:lpstr>
      <vt:lpstr>System stakeholders</vt:lpstr>
      <vt:lpstr>Stakeholders in the Mental-care system</vt:lpstr>
      <vt:lpstr>PowerPoint Presentation</vt:lpstr>
      <vt:lpstr>Agile methods and requirements</vt:lpstr>
      <vt:lpstr>Functional and non-functional requirements</vt:lpstr>
      <vt:lpstr>Functional and non-functional requirements</vt:lpstr>
      <vt:lpstr>PowerPoint Presentation</vt:lpstr>
      <vt:lpstr>PowerPoint Presentation</vt:lpstr>
      <vt:lpstr>Requirements imprecision</vt:lpstr>
      <vt:lpstr>Requirements completeness and consistency</vt:lpstr>
      <vt:lpstr>PowerPoint Presentation</vt:lpstr>
      <vt:lpstr>Types of nonfunctional requirement</vt:lpstr>
      <vt:lpstr>Non-functional requirements implementation</vt:lpstr>
      <vt:lpstr>Non-functional classifications</vt:lpstr>
      <vt:lpstr>Examples of nonfunctional requirements in the  Mentcare system</vt:lpstr>
      <vt:lpstr>Goals and requirements</vt:lpstr>
      <vt:lpstr>Usability requirements</vt:lpstr>
      <vt:lpstr>Metrics for specifying nonfunctional  requirements</vt:lpstr>
      <vt:lpstr>PowerPoint Presentation</vt:lpstr>
      <vt:lpstr>PowerPoint Presentation</vt:lpstr>
      <vt:lpstr>Requirements engineering processes</vt:lpstr>
      <vt:lpstr>Requirements engineering processes</vt:lpstr>
      <vt:lpstr>A spiral view of the requirements engineering  process</vt:lpstr>
      <vt:lpstr>Requirements elicitation</vt:lpstr>
      <vt:lpstr>PowerPoint Presentation</vt:lpstr>
      <vt:lpstr>PowerPoint Presentation</vt:lpstr>
      <vt:lpstr>PowerPoint Presentation</vt:lpstr>
      <vt:lpstr>Requirements elicitation</vt:lpstr>
      <vt:lpstr>Requirements elicitation</vt:lpstr>
      <vt:lpstr>Problems of requirements elicitation</vt:lpstr>
      <vt:lpstr>PowerPoint Presentation</vt:lpstr>
      <vt:lpstr>PowerPoint Presentation</vt:lpstr>
      <vt:lpstr>PowerPoint Presentation</vt:lpstr>
      <vt:lpstr>The requirements elicitation and analysis  process</vt:lpstr>
      <vt:lpstr>Process activities</vt:lpstr>
      <vt:lpstr>PowerPoint Presentation</vt:lpstr>
      <vt:lpstr>Interviewing</vt:lpstr>
      <vt:lpstr>PowerPoint Presentation</vt:lpstr>
      <vt:lpstr>Problems with interviews</vt:lpstr>
      <vt:lpstr>PowerPoint Presentation</vt:lpstr>
      <vt:lpstr>Scope of ethnography</vt:lpstr>
      <vt:lpstr>PowerPoint Presentation</vt:lpstr>
      <vt:lpstr>Ethnography and prototyping for requirements  analysis</vt:lpstr>
      <vt:lpstr>PowerPoint Presentation</vt:lpstr>
      <vt:lpstr>Scenarios</vt:lpstr>
      <vt:lpstr>PowerPoint Presentation</vt:lpstr>
      <vt:lpstr>Requirements specification</vt:lpstr>
      <vt:lpstr>Requirements specification</vt:lpstr>
      <vt:lpstr>Ways of writing a system requirements  specification</vt:lpstr>
      <vt:lpstr>Requirements and design</vt:lpstr>
      <vt:lpstr>PowerPoint Presentation</vt:lpstr>
      <vt:lpstr>Guidelines for writing requirements</vt:lpstr>
      <vt:lpstr>Problems with natural language</vt:lpstr>
      <vt:lpstr>Example requirements for the insulin pump  software system</vt:lpstr>
      <vt:lpstr>PowerPoint Presentation</vt:lpstr>
      <vt:lpstr>PowerPoint Presentation</vt:lpstr>
      <vt:lpstr>A structured specification of a requirement for  an insulin pump</vt:lpstr>
      <vt:lpstr>A structured specification of a requirement for  an insulin pump</vt:lpstr>
      <vt:lpstr>PowerPoint Presentation</vt:lpstr>
      <vt:lpstr>Tabular specification of computation for an  insulin pump</vt:lpstr>
      <vt:lpstr>Use cases</vt:lpstr>
      <vt:lpstr>Use cases for the Mentcare system</vt:lpstr>
      <vt:lpstr>PowerPoint Presentation</vt:lpstr>
      <vt:lpstr>Users of a requirements document</vt:lpstr>
      <vt:lpstr>Requirements document variability</vt:lpstr>
      <vt:lpstr>The structure of a requirements document</vt:lpstr>
      <vt:lpstr>The structure of a requirements document</vt:lpstr>
      <vt:lpstr>Requirements validation</vt:lpstr>
      <vt:lpstr>Requirements validation</vt:lpstr>
      <vt:lpstr>PowerPoint Presentation</vt:lpstr>
      <vt:lpstr>Requirements validation techniques</vt:lpstr>
      <vt:lpstr>PowerPoint Presentation</vt:lpstr>
      <vt:lpstr>Review checks</vt:lpstr>
      <vt:lpstr>Requirements change</vt:lpstr>
      <vt:lpstr>Changing requirements</vt:lpstr>
      <vt:lpstr>Changing requirements</vt:lpstr>
      <vt:lpstr>Requirements evolution</vt:lpstr>
      <vt:lpstr>PowerPoint Presentation</vt:lpstr>
      <vt:lpstr>Requirements management planning</vt:lpstr>
      <vt:lpstr>Requirements change management</vt:lpstr>
      <vt:lpstr>Requirements change management</vt:lpstr>
      <vt:lpstr>Key points</vt:lpstr>
      <vt:lpstr>PowerPoint Presentation</vt:lpstr>
      <vt:lpstr>Key points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Requirements Engineering</dc:title>
  <dc:creator>Sara Rehmat</dc:creator>
  <cp:lastModifiedBy>Sara Rehmat</cp:lastModifiedBy>
  <cp:revision>12</cp:revision>
  <dcterms:created xsi:type="dcterms:W3CDTF">2020-02-07T04:21:07Z</dcterms:created>
  <dcterms:modified xsi:type="dcterms:W3CDTF">2020-02-12T07:26:01Z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2020-02-07T00:00:00Z</vt:filetime>
  </property>
</Properties>
</file>