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4"/>
  </p:notesMasterIdLst>
  <p:handoutMasterIdLst>
    <p:handoutMasterId r:id="rId55"/>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0" r:id="rId28"/>
    <p:sldId id="301" r:id="rId29"/>
    <p:sldId id="267" r:id="rId30"/>
    <p:sldId id="268" r:id="rId31"/>
    <p:sldId id="293" r:id="rId32"/>
    <p:sldId id="269" r:id="rId33"/>
    <p:sldId id="294" r:id="rId34"/>
    <p:sldId id="295" r:id="rId35"/>
    <p:sldId id="270" r:id="rId36"/>
    <p:sldId id="271" r:id="rId37"/>
    <p:sldId id="302" r:id="rId38"/>
    <p:sldId id="278" r:id="rId39"/>
    <p:sldId id="272" r:id="rId40"/>
    <p:sldId id="273" r:id="rId41"/>
    <p:sldId id="277" r:id="rId42"/>
    <p:sldId id="274" r:id="rId43"/>
    <p:sldId id="303" r:id="rId44"/>
    <p:sldId id="304" r:id="rId45"/>
    <p:sldId id="297" r:id="rId46"/>
    <p:sldId id="305" r:id="rId47"/>
    <p:sldId id="275" r:id="rId48"/>
    <p:sldId id="276" r:id="rId49"/>
    <p:sldId id="306" r:id="rId50"/>
    <p:sldId id="307" r:id="rId51"/>
    <p:sldId id="308" r:id="rId52"/>
    <p:sldId id="298" r:id="rId5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3/2/2020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917564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3/2/2020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4039290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3/2/2020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3/2/2020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3/2/2020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3/2/2020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3/2/2020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3/2/2020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3/2/2020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3/2/2020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3/2/2020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3/2/2020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3/2/2020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3/2/2020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pd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pPr algn="ctr"/>
            <a:r>
              <a:rPr lang="en-US" dirty="0" smtClean="0"/>
              <a:t>Software Engineering</a:t>
            </a:r>
            <a:br>
              <a:rPr lang="en-US" dirty="0" smtClean="0"/>
            </a:br>
            <a:r>
              <a:rPr lang="en-US" dirty="0"/>
              <a:t/>
            </a:r>
            <a:br>
              <a:rPr lang="en-US" dirty="0"/>
            </a:br>
            <a:r>
              <a:rPr lang="en-US" dirty="0" smtClean="0"/>
              <a:t>System </a:t>
            </a:r>
            <a:r>
              <a:rPr lang="en-US" dirty="0" smtClean="0"/>
              <a:t>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smtClean="0"/>
              <a:t>Lecture </a:t>
            </a:r>
            <a:r>
              <a:rPr lang="en-US" dirty="0" smtClean="0"/>
              <a:t>8</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r>
              <a:rPr lang="en-GB" dirty="0" smtClean="0"/>
              <a:t> </a:t>
            </a:r>
            <a:endParaRPr lang="en-US" dirty="0" smtClean="0"/>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503206" y="2046858"/>
            <a:ext cx="7247225" cy="4565181"/>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r>
              <a:rPr lang="en-GB" dirty="0" smtClean="0"/>
              <a:t> </a:t>
            </a:r>
            <a:endParaRPr lang="en-US" dirty="0" smtClean="0"/>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models</a:t>
            </a:r>
            <a:endParaRPr lang="en-US" dirty="0"/>
          </a:p>
        </p:txBody>
      </p:sp>
      <p:sp>
        <p:nvSpPr>
          <p:cNvPr id="3" name="Content Placeholder 2"/>
          <p:cNvSpPr>
            <a:spLocks noGrp="1"/>
          </p:cNvSpPr>
          <p:nvPr>
            <p:ph idx="1"/>
          </p:nvPr>
        </p:nvSpPr>
        <p:spPr/>
        <p:txBody>
          <a:bodyPr/>
          <a:lstStyle/>
          <a:p>
            <a:r>
              <a:rPr lang="en-US" dirty="0" smtClean="0"/>
              <a:t>Modeling user interaction is important as it helps to identify user requirements.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modeling</a:t>
            </a:r>
            <a:endParaRPr lang="en-US" dirty="0"/>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a:t>
            </a:r>
            <a:r>
              <a:rPr lang="en-US" dirty="0" err="1" smtClean="0"/>
              <a:t>diagramatically</a:t>
            </a:r>
            <a:r>
              <a:rPr lang="en-US" dirty="0" smtClean="0"/>
              <a:t> to provide an overview of the use case and in a more detailed textual form.</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Transfer-data use case</a:t>
            </a:r>
            <a:r>
              <a:rPr lang="en-GB" dirty="0" smtClean="0"/>
              <a:t> </a:t>
            </a:r>
            <a:endParaRPr lang="en-US" dirty="0" smtClean="0"/>
          </a:p>
        </p:txBody>
      </p:sp>
      <p:sp>
        <p:nvSpPr>
          <p:cNvPr id="5" name="Content Placeholder 4"/>
          <p:cNvSpPr>
            <a:spLocks noGrp="1"/>
          </p:cNvSpPr>
          <p:nvPr>
            <p:ph idx="1"/>
          </p:nvPr>
        </p:nvSpPr>
        <p:spPr/>
        <p:txBody>
          <a:bodyPr/>
          <a:lstStyle/>
          <a:p>
            <a:r>
              <a:rPr lang="en-US" dirty="0" smtClean="0"/>
              <a:t>A use case in the MHC-PMS</a:t>
            </a:r>
            <a:endParaRPr lang="en-US" dirty="0"/>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Tabular description of the ‘Transfer data’ use-case</a:t>
            </a:r>
            <a:r>
              <a:rPr lang="en-GB" dirty="0" smtClean="0"/>
              <a:t> </a:t>
            </a:r>
            <a:endParaRPr lang="en-US" dirty="0" smtClean="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gridCol w="5270500"/>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Actors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Use cases in the MHC-PMS involving the role ‘Medical Receptionist’</a:t>
            </a:r>
            <a:r>
              <a:rPr lang="en-GB" dirty="0" smtClean="0"/>
              <a:t> </a:t>
            </a:r>
            <a:endParaRPr lang="en-US" dirty="0" smtClean="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Sequence diagram for View patient information</a:t>
            </a:r>
            <a:r>
              <a:rPr lang="en-GB" dirty="0" smtClean="0"/>
              <a:t> </a:t>
            </a:r>
            <a:endParaRPr lang="en-US" dirty="0" smtClean="0"/>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Context models</a:t>
            </a:r>
            <a:endParaRPr lang="en-GB"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a:p>
            <a:r>
              <a:rPr lang="en-US" dirty="0" smtClean="0"/>
              <a:t>Model-driven engineering</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Sequence diagram for Transfer Data</a:t>
            </a:r>
            <a:r>
              <a:rPr lang="en-GB" dirty="0" smtClean="0"/>
              <a:t> </a:t>
            </a:r>
            <a:endParaRPr lang="en-US" dirty="0" smtClean="0"/>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models</a:t>
            </a:r>
            <a:endParaRPr lang="en-US" dirty="0"/>
          </a:p>
        </p:txBody>
      </p:sp>
      <p:sp>
        <p:nvSpPr>
          <p:cNvPr id="3" name="Content Placeholder 2"/>
          <p:cNvSpPr>
            <a:spLocks noGrp="1"/>
          </p:cNvSpPr>
          <p:nvPr>
            <p:ph idx="1"/>
          </p:nvPr>
        </p:nvSpPr>
        <p:spPr/>
        <p:txBody>
          <a:bodyPr/>
          <a:lstStyle/>
          <a:p>
            <a:r>
              <a:rPr lang="en-US" dirty="0" smtClean="0"/>
              <a:t>Structural models of software display the organization of a system in terms of the components that make up that system and their relationships. </a:t>
            </a:r>
          </a:p>
          <a:p>
            <a:r>
              <a:rPr lang="en-US" dirty="0" smtClean="0"/>
              <a:t>Structural models may be static models, which show the structure of the system design, or dynamic models, which show the organization of the system when it is executing. </a:t>
            </a:r>
          </a:p>
          <a:p>
            <a:r>
              <a:rPr lang="en-US" dirty="0" smtClean="0"/>
              <a:t>You create structural models of a system when you are discussing and designing the system architecture.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UML classes and association</a:t>
            </a:r>
            <a:r>
              <a:rPr lang="en-GB" dirty="0" smtClean="0"/>
              <a:t> </a:t>
            </a:r>
            <a:endParaRPr lang="en-US" dirty="0" smtClean="0"/>
          </a:p>
        </p:txBody>
      </p:sp>
      <p:pic>
        <p:nvPicPr>
          <p:cNvPr id="4" name="Picture 3" descr="5.8 ClassAsso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pic>
        <p:nvPicPr>
          <p:cNvPr id="4" name="Picture 3" descr="5.10 Consultation Cla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5" name="Content Placeholder 4"/>
          <p:cNvSpPr>
            <a:spLocks noGrp="1"/>
          </p:cNvSpPr>
          <p:nvPr>
            <p:ph idx="1"/>
          </p:nvPr>
        </p:nvSpPr>
        <p:spPr/>
        <p:txBody>
          <a:bodyPr/>
          <a:lstStyle/>
          <a:p>
            <a:r>
              <a:rPr lang="en-GB" sz="2000" dirty="0" smtClean="0"/>
              <a:t>A model is an abstract view of a system that ignores system details. Complementary system models can be developed to show the system’s context, interactions, structure and </a:t>
            </a:r>
            <a:r>
              <a:rPr lang="en-GB" sz="2000" dirty="0" err="1" smtClean="0"/>
              <a:t>behavior</a:t>
            </a:r>
            <a:r>
              <a:rPr lang="en-GB" sz="2000" dirty="0" smtClean="0"/>
              <a:t>.</a:t>
            </a:r>
          </a:p>
          <a:p>
            <a:r>
              <a:rPr lang="en-GB" sz="2000" dirty="0" smtClean="0"/>
              <a:t>Context models show how a system that is being </a:t>
            </a:r>
            <a:r>
              <a:rPr lang="en-US" sz="2000" dirty="0" smtClean="0"/>
              <a:t>modeled is positioned in an environment with other systems and processes. </a:t>
            </a:r>
            <a:endParaRPr lang="en-GB" sz="2000" dirty="0" smtClean="0"/>
          </a:p>
          <a:p>
            <a:r>
              <a:rPr lang="en-US" sz="2000" dirty="0" smtClean="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smtClean="0"/>
          </a:p>
          <a:p>
            <a:r>
              <a:rPr lang="en-US" sz="2000" dirty="0" smtClean="0"/>
              <a:t>Structural models show the organization and architecture of a system. Class diagrams are used to define the static structure of classes in a system and their associations.</a:t>
            </a:r>
            <a:endParaRPr lang="en-GB" sz="20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smtClean="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smtClean="0"/>
              <a:t>In object-oriented languages, such as Java, generalization is implemented using the class inheritance mechanisms built into the language.</a:t>
            </a:r>
            <a:r>
              <a:rPr lang="en-GB" sz="2100" dirty="0" smtClean="0"/>
              <a:t> </a:t>
            </a:r>
          </a:p>
          <a:p>
            <a:r>
              <a:rPr lang="en-US" sz="2100" dirty="0" smtClean="0"/>
              <a:t>In a generalization, the attributes and operations associated with higher-level classes are also associated with the lower-level classes.</a:t>
            </a:r>
          </a:p>
          <a:p>
            <a:r>
              <a:rPr lang="en-US" sz="2100" dirty="0" smtClean="0"/>
              <a:t> The lower-level classes are subclasses inherit the attributes and operations from their </a:t>
            </a:r>
            <a:r>
              <a:rPr lang="en-US" sz="2100" dirty="0" err="1" smtClean="0"/>
              <a:t>superclasses</a:t>
            </a:r>
            <a:r>
              <a:rPr lang="en-US" sz="2100" dirty="0" smtClean="0"/>
              <a:t>.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dirty="0"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pic>
        <p:nvPicPr>
          <p:cNvPr id="4" name="Picture 3" descr="5.11 GeneralizationHierarch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pic>
        <p:nvPicPr>
          <p:cNvPr id="4" name="Picture 3"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a:t>
            </a:r>
            <a:r>
              <a:rPr lang="en-GB" dirty="0" smtClean="0"/>
              <a:t> class aggregation models</a:t>
            </a:r>
            <a:endParaRPr lang="en-GB" dirty="0"/>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The aggregation association</a:t>
            </a:r>
            <a:r>
              <a:rPr lang="en-GB" dirty="0" smtClean="0"/>
              <a:t> </a:t>
            </a:r>
            <a:endParaRPr lang="en-US" dirty="0" smtClean="0"/>
          </a:p>
        </p:txBody>
      </p:sp>
      <p:pic>
        <p:nvPicPr>
          <p:cNvPr id="4" name="Picture 3"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models</a:t>
            </a:r>
            <a:endParaRPr lang="en-US" dirty="0"/>
          </a:p>
        </p:txBody>
      </p:sp>
      <p:sp>
        <p:nvSpPr>
          <p:cNvPr id="3" name="Content Placeholder 2"/>
          <p:cNvSpPr>
            <a:spLocks noGrp="1"/>
          </p:cNvSpPr>
          <p:nvPr>
            <p:ph idx="1"/>
          </p:nvPr>
        </p:nvSpPr>
        <p:spPr/>
        <p:txBody>
          <a:bodyPr/>
          <a:lstStyle/>
          <a:p>
            <a:r>
              <a:rPr lang="en-US" dirty="0" smtClean="0"/>
              <a:t>Behavioral models are models of the dynamic behavior of a system as it is executing. They show what happens or what is supposed to happen when a system responds to a stimulus from its environment. </a:t>
            </a:r>
          </a:p>
          <a:p>
            <a:r>
              <a:rPr lang="en-US" dirty="0" smtClean="0"/>
              <a:t>You can think of these stimuli as being of two types:</a:t>
            </a:r>
            <a:endParaRPr lang="en-GB" dirty="0" smtClean="0"/>
          </a:p>
          <a:p>
            <a:pPr lvl="1"/>
            <a:r>
              <a:rPr lang="en-US" dirty="0" smtClean="0">
                <a:solidFill>
                  <a:srgbClr val="FF0000"/>
                </a:solidFill>
              </a:rPr>
              <a:t>Data </a:t>
            </a:r>
            <a:r>
              <a:rPr lang="en-US" dirty="0" smtClean="0"/>
              <a:t>Some data arrives that has to be processed by the system.</a:t>
            </a:r>
            <a:endParaRPr lang="en-GB" dirty="0" smtClean="0"/>
          </a:p>
          <a:p>
            <a:pPr lvl="1"/>
            <a:r>
              <a:rPr lang="en-US" dirty="0" smtClean="0">
                <a:solidFill>
                  <a:srgbClr val="FF0000"/>
                </a:solidFill>
              </a:rPr>
              <a:t>Events </a:t>
            </a:r>
            <a:r>
              <a:rPr lang="en-US" dirty="0" smtClean="0"/>
              <a:t>Some event happens that triggers system processing. Events may have associated data, although this is not always the case.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modeling</a:t>
            </a:r>
            <a:endParaRPr lang="en-US" dirty="0"/>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They are controlled by the data input to the system, with relatively little external event processing. </a:t>
            </a:r>
          </a:p>
          <a:p>
            <a:r>
              <a:rPr lang="en-US" dirty="0" smtClean="0"/>
              <a:t>Data-driven models show the sequence of actions involved in processing input data and generating an associated output. </a:t>
            </a:r>
          </a:p>
          <a:p>
            <a:r>
              <a:rPr lang="en-US" dirty="0" smtClean="0"/>
              <a:t>They are particularly useful during the analysis of requirements as they can be used to show end-to-end processing in a system.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An activity model of the insulin pump’s operation</a:t>
            </a:r>
            <a:r>
              <a:rPr lang="en-GB" dirty="0" smtClean="0"/>
              <a:t> </a:t>
            </a:r>
            <a:endParaRPr lang="en-US" dirty="0" smtClean="0"/>
          </a:p>
        </p:txBody>
      </p:sp>
      <p:pic>
        <p:nvPicPr>
          <p:cNvPr id="4" name="Picture 3" descr="5.14 PumpDF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pic>
        <p:nvPicPr>
          <p:cNvPr id="4" name="Picture 3" descr="5.15 OrderS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modeling</a:t>
            </a:r>
            <a:endParaRPr lang="en-US" dirty="0"/>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hook’ by</a:t>
            </a:r>
            <a:r>
              <a:rPr lang="en-GB" dirty="0" smtClean="0"/>
              <a:t> </a:t>
            </a:r>
            <a:r>
              <a:rPr lang="en-US" dirty="0" smtClean="0"/>
              <a:t>generating a dial tone.</a:t>
            </a:r>
            <a:r>
              <a:rPr lang="en-GB" dirty="0" smtClean="0"/>
              <a:t> </a:t>
            </a:r>
            <a:endParaRPr lang="en-US" dirty="0" smtClean="0"/>
          </a:p>
          <a:p>
            <a:r>
              <a:rPr lang="en-US" dirty="0" smtClean="0"/>
              <a:t>Event-driven modeling 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State diagram of a microwave oven</a:t>
            </a:r>
            <a:r>
              <a:rPr lang="en-GB" dirty="0" smtClean="0"/>
              <a:t> </a:t>
            </a:r>
            <a:endParaRPr lang="en-US" dirty="0" smtClean="0"/>
          </a:p>
        </p:txBody>
      </p:sp>
      <p:pic>
        <p:nvPicPr>
          <p:cNvPr id="4" name="Picture 3" descr="5.16 MWOvenState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smtClean="0"/>
              <a:t>In a model-driven engineering process, it is possible to generate a complete or partial system implementation from the system model.</a:t>
            </a:r>
            <a:r>
              <a:rPr lang="en-US" dirty="0" smtClean="0"/>
              <a:t> </a:t>
            </a:r>
            <a:endParaRPr lang="en-GB" dirty="0" smtClean="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States and stimuli for the microwave oven (a)</a:t>
            </a:r>
            <a:r>
              <a:rPr lang="en-GB" dirty="0" smtClean="0"/>
              <a:t> </a:t>
            </a:r>
            <a:endParaRPr lang="en-US" dirty="0" smtClean="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gridCol w="6273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Waiting</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States and stimuli for the microwave oven (</a:t>
            </a:r>
            <a:r>
              <a:rPr lang="en-US" dirty="0" err="1" smtClean="0"/>
              <a:t>b</a:t>
            </a:r>
            <a:r>
              <a:rPr lang="en-US" dirty="0" smtClean="0"/>
              <a:t>)</a:t>
            </a:r>
            <a:r>
              <a:rPr lang="en-GB" dirty="0" smtClean="0"/>
              <a:t> </a:t>
            </a:r>
            <a:endParaRPr lang="en-US" dirty="0" smtClean="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gridCol w="4489450"/>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charset="0"/>
                          <a:ea typeface="Times New Roman" charset="0"/>
                        </a:rPr>
                        <a:t>Half </a:t>
                      </a:r>
                      <a:r>
                        <a:rPr kumimoji="0" lang="en-GB" sz="1600" b="0"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Microwave oven operation</a:t>
            </a:r>
            <a:r>
              <a:rPr lang="en-GB" dirty="0" smtClean="0"/>
              <a:t> </a:t>
            </a:r>
            <a:endParaRPr lang="en-US" dirty="0" smtClean="0"/>
          </a:p>
        </p:txBody>
      </p:sp>
      <p:pic>
        <p:nvPicPr>
          <p:cNvPr id="4" name="Picture 3" descr="5.18 Operate-state-m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5" name="Content Placeholder 4"/>
          <p:cNvSpPr>
            <a:spLocks noGrp="1"/>
          </p:cNvSpPr>
          <p:nvPr>
            <p:ph idx="1"/>
          </p:nvPr>
        </p:nvSpPr>
        <p:spPr/>
        <p:txBody>
          <a:bodyPr/>
          <a:lstStyle/>
          <a:p>
            <a:r>
              <a:rPr lang="en-US" dirty="0" smtClean="0"/>
              <a:t>Model-driven engineering (MDE) is an approach to software development where models rather than programs are the principal outputs of the development process. </a:t>
            </a:r>
          </a:p>
          <a:p>
            <a:r>
              <a:rPr lang="en-US" dirty="0" smtClean="0"/>
              <a:t>The programs that execute on a hardware/software platform are then generated automatically from the models. </a:t>
            </a:r>
          </a:p>
          <a:p>
            <a:r>
              <a:rPr lang="en-US" dirty="0" smtClean="0"/>
              <a:t>Proponents of MDE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model-driven engineering</a:t>
            </a:r>
            <a:endParaRPr lang="en-US" dirty="0"/>
          </a:p>
        </p:txBody>
      </p:sp>
      <p:sp>
        <p:nvSpPr>
          <p:cNvPr id="3" name="Content Placeholder 2"/>
          <p:cNvSpPr>
            <a:spLocks noGrp="1"/>
          </p:cNvSpPr>
          <p:nvPr>
            <p:ph idx="1"/>
          </p:nvPr>
        </p:nvSpPr>
        <p:spPr/>
        <p:txBody>
          <a:bodyPr/>
          <a:lstStyle/>
          <a:p>
            <a:r>
              <a:rPr lang="en-US" dirty="0" smtClean="0"/>
              <a:t>Model-driven engineering is still at an early stage of development, and it is unclear whether or not it will have a significant effect on software engineering practice.</a:t>
            </a:r>
            <a:r>
              <a:rPr lang="en-GB" dirty="0" smtClean="0"/>
              <a:t> </a:t>
            </a:r>
          </a:p>
          <a:p>
            <a:r>
              <a:rPr lang="en-GB" dirty="0" smtClean="0"/>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dirty="0" smtClean="0"/>
              <a:t>Cons</a:t>
            </a:r>
          </a:p>
          <a:p>
            <a:pPr lvl="1"/>
            <a:r>
              <a:rPr lang="en-GB" dirty="0" smtClean="0"/>
              <a:t>Models for </a:t>
            </a:r>
            <a:r>
              <a:rPr lang="en-GB" smtClean="0"/>
              <a:t>abstraction are </a:t>
            </a:r>
            <a:r>
              <a:rPr lang="en-GB" dirty="0" smtClean="0"/>
              <a:t>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architecture</a:t>
            </a:r>
            <a:endParaRPr lang="en-US" dirty="0"/>
          </a:p>
        </p:txBody>
      </p:sp>
      <p:sp>
        <p:nvSpPr>
          <p:cNvPr id="5" name="Content Placeholder 4"/>
          <p:cNvSpPr>
            <a:spLocks noGrp="1"/>
          </p:cNvSpPr>
          <p:nvPr>
            <p:ph idx="1"/>
          </p:nvPr>
        </p:nvSpPr>
        <p:spPr/>
        <p:txBody>
          <a:bodyPr/>
          <a:lstStyle/>
          <a:p>
            <a:r>
              <a:rPr lang="en-US" dirty="0" smtClean="0"/>
              <a:t>Model-driven architecture (MDA) was the precursor of more general model-driven engineering</a:t>
            </a:r>
          </a:p>
          <a:p>
            <a:r>
              <a:rPr lang="en-US" dirty="0" smtClean="0"/>
              <a:t>MDA is a model-focused approach to software design and implementation that uses a subset of UML models to describe a system. </a:t>
            </a:r>
          </a:p>
          <a:p>
            <a:r>
              <a:rPr lang="en-US" dirty="0" smtClean="0"/>
              <a:t>Models at different levels of abstraction are created. From a high-level, platform independent model, it is possible, in principle, to generate a working program without manual intervention.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model</a:t>
            </a:r>
            <a:endParaRPr lang="en-US" dirty="0"/>
          </a:p>
        </p:txBody>
      </p:sp>
      <p:sp>
        <p:nvSpPr>
          <p:cNvPr id="3" name="Content Placeholder 2"/>
          <p:cNvSpPr>
            <a:spLocks noGrp="1"/>
          </p:cNvSpPr>
          <p:nvPr>
            <p:ph idx="1"/>
          </p:nvPr>
        </p:nvSpPr>
        <p:spPr>
          <a:xfrm>
            <a:off x="457200" y="1536700"/>
            <a:ext cx="8229600" cy="4525963"/>
          </a:xfrm>
        </p:spPr>
        <p:txBody>
          <a:bodyPr/>
          <a:lstStyle/>
          <a:p>
            <a:r>
              <a:rPr lang="en-US" dirty="0" smtClean="0"/>
              <a:t>A computation independent model (CIM) </a:t>
            </a:r>
          </a:p>
          <a:p>
            <a:pPr lvl="1"/>
            <a:r>
              <a:rPr lang="en-US" dirty="0" smtClean="0"/>
              <a:t>These model the important domain abstractions used in a system. </a:t>
            </a:r>
            <a:r>
              <a:rPr lang="en-US" dirty="0" err="1" smtClean="0"/>
              <a:t>CIMs</a:t>
            </a:r>
            <a:r>
              <a:rPr lang="en-US" dirty="0" smtClean="0"/>
              <a:t> are sometimes called domain models. </a:t>
            </a:r>
          </a:p>
          <a:p>
            <a:r>
              <a:rPr lang="en-US" dirty="0" smtClean="0"/>
              <a:t>A platform independent model (PIM) </a:t>
            </a:r>
          </a:p>
          <a:p>
            <a:pPr lvl="1"/>
            <a:r>
              <a:rPr lang="en-US" dirty="0" smtClean="0"/>
              <a:t>These model the operation of the system without reference to its implementation. The PIM is usually described using UML models that show the static system structure and how it responds to external and internal events.</a:t>
            </a:r>
          </a:p>
          <a:p>
            <a:r>
              <a:rPr lang="en-US" i="1" dirty="0" smtClean="0"/>
              <a:t>Platform specific models (PSM)</a:t>
            </a:r>
            <a:r>
              <a:rPr lang="en-US" dirty="0" smtClean="0"/>
              <a:t> </a:t>
            </a:r>
          </a:p>
          <a:p>
            <a:pPr lvl="1"/>
            <a:r>
              <a:rPr lang="en-US" dirty="0" smtClean="0"/>
              <a:t>These are transformations of the platform-independent model with a separate PSM for each application platform. In principle, there may be layers of PSM, with each layer adding some platform-specific detail.</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MDA transformations</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Multiple platform-specific models </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765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MDA</a:t>
            </a:r>
            <a:endParaRPr lang="en-US" dirty="0"/>
          </a:p>
        </p:txBody>
      </p:sp>
      <p:sp>
        <p:nvSpPr>
          <p:cNvPr id="5" name="Content Placeholder 4"/>
          <p:cNvSpPr>
            <a:spLocks noGrp="1"/>
          </p:cNvSpPr>
          <p:nvPr>
            <p:ph idx="1"/>
          </p:nvPr>
        </p:nvSpPr>
        <p:spPr/>
        <p:txBody>
          <a:bodyPr/>
          <a:lstStyle/>
          <a:p>
            <a:r>
              <a:rPr lang="en-US" dirty="0" smtClean="0"/>
              <a:t>The developers of MDA claim that it is intended to support an iterative approach to development and so can be used within agile methods. </a:t>
            </a:r>
          </a:p>
          <a:p>
            <a:r>
              <a:rPr lang="en-US" dirty="0" smtClean="0"/>
              <a:t>The notion of extensive up-front modeling contradicts the fundamental ideas in the agile manifesto and I suspect that few agile developers feel comfortable with model-driven engineering.  </a:t>
            </a:r>
          </a:p>
          <a:p>
            <a:r>
              <a:rPr lang="en-US" dirty="0" smtClean="0"/>
              <a:t>If transformations can be completely automated and a complete program generated from a PIM, then, in principle, MDA could be used in an agile development process as no separate coding would be required.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UML</a:t>
            </a:r>
            <a:endParaRPr lang="en-US" dirty="0"/>
          </a:p>
        </p:txBody>
      </p:sp>
      <p:sp>
        <p:nvSpPr>
          <p:cNvPr id="3" name="Content Placeholder 2"/>
          <p:cNvSpPr>
            <a:spLocks noGrp="1"/>
          </p:cNvSpPr>
          <p:nvPr>
            <p:ph idx="1"/>
          </p:nvPr>
        </p:nvSpPr>
        <p:spPr/>
        <p:txBody>
          <a:bodyPr/>
          <a:lstStyle/>
          <a:p>
            <a:r>
              <a:rPr lang="en-US" dirty="0" smtClean="0"/>
              <a:t>The fundamental notion behind model-driven engineering is that completely automated transformation of models to code should be possible. </a:t>
            </a:r>
          </a:p>
          <a:p>
            <a:r>
              <a:rPr lang="en-US" dirty="0" smtClean="0"/>
              <a:t>This is possible using a subset of UML 2, called Executable UML or </a:t>
            </a:r>
            <a:r>
              <a:rPr lang="en-US" dirty="0" err="1" smtClean="0"/>
              <a:t>xUML</a:t>
            </a:r>
            <a:r>
              <a:rPr lang="en-GB"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executable UML</a:t>
            </a:r>
            <a:endParaRPr lang="en-US" dirty="0"/>
          </a:p>
        </p:txBody>
      </p:sp>
      <p:sp>
        <p:nvSpPr>
          <p:cNvPr id="3" name="Content Placeholder 2"/>
          <p:cNvSpPr>
            <a:spLocks noGrp="1"/>
          </p:cNvSpPr>
          <p:nvPr>
            <p:ph idx="1"/>
          </p:nvPr>
        </p:nvSpPr>
        <p:spPr/>
        <p:txBody>
          <a:bodyPr/>
          <a:lstStyle/>
          <a:p>
            <a:r>
              <a:rPr lang="en-US" dirty="0" smtClean="0"/>
              <a:t>To create an executable subset of UML, the number of model types has therefore been dramatically reduced to these 3 key types:</a:t>
            </a:r>
            <a:endParaRPr lang="en-GB" dirty="0" smtClean="0"/>
          </a:p>
          <a:p>
            <a:pPr lvl="1"/>
            <a:r>
              <a:rPr lang="en-US" dirty="0" smtClean="0"/>
              <a:t>Domain models that identify the principal concerns in a system. They are defined using UML class diagrams and include objects, attributes and associations. </a:t>
            </a:r>
            <a:endParaRPr lang="en-GB" dirty="0" smtClean="0"/>
          </a:p>
          <a:p>
            <a:pPr lvl="1"/>
            <a:r>
              <a:rPr lang="en-US" dirty="0" smtClean="0"/>
              <a:t>Class models in which classes are defined, along with their attributes and operations.</a:t>
            </a:r>
            <a:endParaRPr lang="en-GB" dirty="0" smtClean="0"/>
          </a:p>
          <a:p>
            <a:pPr lvl="1"/>
            <a:r>
              <a:rPr lang="en-GB" dirty="0" smtClean="0"/>
              <a:t>State models in which a state diagram is associated with each class and is used to describe the life cycle of the class. </a:t>
            </a:r>
          </a:p>
          <a:p>
            <a:r>
              <a:rPr lang="en-GB" dirty="0" smtClean="0"/>
              <a:t>The dynamic </a:t>
            </a:r>
            <a:r>
              <a:rPr lang="en-GB" dirty="0" err="1" smtClean="0"/>
              <a:t>behavior</a:t>
            </a:r>
            <a:r>
              <a:rPr lang="en-GB" dirty="0" smtClean="0"/>
              <a:t> of the system may be specified declaratively using the object constraint language (OCL), or may be expressed using </a:t>
            </a:r>
            <a:r>
              <a:rPr lang="en-GB" dirty="0" err="1" smtClean="0"/>
              <a:t>UML’s</a:t>
            </a:r>
            <a:r>
              <a:rPr lang="en-GB" dirty="0" smtClean="0"/>
              <a:t> action language. </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5" name="Content Placeholder 4"/>
          <p:cNvSpPr>
            <a:spLocks noGrp="1"/>
          </p:cNvSpPr>
          <p:nvPr>
            <p:ph idx="1"/>
          </p:nvPr>
        </p:nvSpPr>
        <p:spPr/>
        <p:txBody>
          <a:bodyPr/>
          <a:lstStyle/>
          <a:p>
            <a:r>
              <a:rPr lang="en-US" sz="2200" dirty="0" smtClean="0"/>
              <a:t>Behavioral models are used to describe the dynamic behavior of an executing system. This behavior can be modeled from the perspective of the data processed by the system, or by the events that stimulate responses from a system.</a:t>
            </a:r>
            <a:endParaRPr lang="en-GB" sz="2200" dirty="0" smtClean="0"/>
          </a:p>
          <a:p>
            <a:r>
              <a:rPr lang="en-US" sz="2200" dirty="0" smtClean="0"/>
              <a:t>Activity diagrams may be used to model the processing of data, where each activity represents one process step.</a:t>
            </a:r>
            <a:endParaRPr lang="en-GB" sz="2200" dirty="0" smtClean="0"/>
          </a:p>
          <a:p>
            <a:r>
              <a:rPr lang="en-US" sz="2200" dirty="0" smtClean="0"/>
              <a:t>State diagrams are used to model a system’s behavior in response to internal or external events. </a:t>
            </a:r>
            <a:endParaRPr lang="en-GB" sz="2200" dirty="0" smtClean="0"/>
          </a:p>
          <a:p>
            <a:r>
              <a:rPr lang="en-US" sz="2200" dirty="0" smtClean="0"/>
              <a:t>Model-driven engineering is an approach to software development in which a system is represented as a set of models that can be automatically transformed to executable code. </a:t>
            </a:r>
            <a:endParaRPr lang="en-US" sz="22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1007</TotalTime>
  <Words>3120</Words>
  <Application>Microsoft Office PowerPoint</Application>
  <PresentationFormat>On-screen Show (4:3)</PresentationFormat>
  <Paragraphs>321</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ＭＳ Ｐゴシック</vt:lpstr>
      <vt:lpstr>Arial</vt:lpstr>
      <vt:lpstr>Calibri</vt:lpstr>
      <vt:lpstr>Times New Roman</vt:lpstr>
      <vt:lpstr>Wingdings</vt:lpstr>
      <vt:lpstr>SE9</vt:lpstr>
      <vt:lpstr>Software Engineering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Sara Rehmat</cp:lastModifiedBy>
  <cp:revision>22</cp:revision>
  <dcterms:created xsi:type="dcterms:W3CDTF">2010-01-15T13:50:47Z</dcterms:created>
  <dcterms:modified xsi:type="dcterms:W3CDTF">2020-03-02T04:00:06Z</dcterms:modified>
</cp:coreProperties>
</file>