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4" r:id="rId4"/>
    <p:sldId id="260" r:id="rId5"/>
    <p:sldId id="261" r:id="rId6"/>
    <p:sldId id="270" r:id="rId7"/>
    <p:sldId id="271" r:id="rId8"/>
    <p:sldId id="272" r:id="rId9"/>
    <p:sldId id="274" r:id="rId10"/>
    <p:sldId id="273" r:id="rId11"/>
    <p:sldId id="265" r:id="rId12"/>
    <p:sldId id="263" r:id="rId13"/>
    <p:sldId id="259" r:id="rId14"/>
    <p:sldId id="266" r:id="rId15"/>
    <p:sldId id="257" r:id="rId16"/>
    <p:sldId id="258" r:id="rId17"/>
    <p:sldId id="276" r:id="rId18"/>
    <p:sldId id="277" r:id="rId19"/>
    <p:sldId id="278" r:id="rId20"/>
    <p:sldId id="267" r:id="rId21"/>
    <p:sldId id="262" r:id="rId22"/>
    <p:sldId id="269"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BCF761-9B49-4448-9D94-4D96F69DCF32}"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B529-81D1-406C-AEC8-DF5CEDDD8F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BCF761-9B49-4448-9D94-4D96F69DCF32}"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B529-81D1-406C-AEC8-DF5CEDDD8F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BCF761-9B49-4448-9D94-4D96F69DCF32}"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B529-81D1-406C-AEC8-DF5CEDDD8F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BCF761-9B49-4448-9D94-4D96F69DCF32}"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B529-81D1-406C-AEC8-DF5CEDDD8F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BCF761-9B49-4448-9D94-4D96F69DCF32}" type="datetimeFigureOut">
              <a:rPr lang="en-US" smtClean="0"/>
              <a:pPr/>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B529-81D1-406C-AEC8-DF5CEDDD8F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BCF761-9B49-4448-9D94-4D96F69DCF32}" type="datetimeFigureOut">
              <a:rPr lang="en-US" smtClean="0"/>
              <a:pPr/>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B529-81D1-406C-AEC8-DF5CEDDD8F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BCF761-9B49-4448-9D94-4D96F69DCF32}" type="datetimeFigureOut">
              <a:rPr lang="en-US" smtClean="0"/>
              <a:pPr/>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7B529-81D1-406C-AEC8-DF5CEDDD8F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BCF761-9B49-4448-9D94-4D96F69DCF32}" type="datetimeFigureOut">
              <a:rPr lang="en-US" smtClean="0"/>
              <a:pPr/>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7B529-81D1-406C-AEC8-DF5CEDDD8F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CF761-9B49-4448-9D94-4D96F69DCF32}" type="datetimeFigureOut">
              <a:rPr lang="en-US" smtClean="0"/>
              <a:pPr/>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7B529-81D1-406C-AEC8-DF5CEDDD8F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CF761-9B49-4448-9D94-4D96F69DCF32}" type="datetimeFigureOut">
              <a:rPr lang="en-US" smtClean="0"/>
              <a:pPr/>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B529-81D1-406C-AEC8-DF5CEDDD8F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CF761-9B49-4448-9D94-4D96F69DCF32}" type="datetimeFigureOut">
              <a:rPr lang="en-US" smtClean="0"/>
              <a:pPr/>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B529-81D1-406C-AEC8-DF5CEDDD8F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CF761-9B49-4448-9D94-4D96F69DCF32}" type="datetimeFigureOut">
              <a:rPr lang="en-US" smtClean="0"/>
              <a:pPr/>
              <a:t>5/19/2020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7B529-81D1-406C-AEC8-DF5CEDDD8F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Behavioral Design Patterns</a:t>
            </a:r>
            <a:endParaRPr lang="en-US" dirty="0"/>
          </a:p>
        </p:txBody>
      </p:sp>
      <p:sp>
        <p:nvSpPr>
          <p:cNvPr id="3" name="Content Placeholder 2"/>
          <p:cNvSpPr>
            <a:spLocks noGrp="1"/>
          </p:cNvSpPr>
          <p:nvPr>
            <p:ph idx="1"/>
          </p:nvPr>
        </p:nvSpPr>
        <p:spPr/>
        <p:txBody>
          <a:bodyPr>
            <a:normAutofit fontScale="92500" lnSpcReduction="10000"/>
          </a:bodyPr>
          <a:lstStyle/>
          <a:p>
            <a:pPr marL="342900" lvl="1" indent="-342900">
              <a:buFont typeface="Arial" pitchFamily="34" charset="0"/>
              <a:buChar char="•"/>
            </a:pPr>
            <a:r>
              <a:rPr lang="en-US" dirty="0" smtClean="0"/>
              <a:t>Behavioral Design Patterns</a:t>
            </a:r>
          </a:p>
          <a:p>
            <a:pPr marL="342900" lvl="1" indent="-342900"/>
            <a:r>
              <a:rPr lang="en-US" dirty="0" smtClean="0"/>
              <a:t>that identify common communication patterns between objects and realize these patterns. By doing so, these patterns increase flexibility in carrying out this communication.</a:t>
            </a:r>
          </a:p>
          <a:p>
            <a:pPr lvl="1"/>
            <a:r>
              <a:rPr lang="en-US" dirty="0" err="1" smtClean="0"/>
              <a:t>Iterator</a:t>
            </a:r>
            <a:endParaRPr lang="en-US" dirty="0" smtClean="0"/>
          </a:p>
          <a:p>
            <a:pPr lvl="2"/>
            <a:r>
              <a:rPr lang="en-US" dirty="0" smtClean="0"/>
              <a:t>that lets you traverse elements of a collection without exposing its underlying representation (list, stack, tree, etc.).</a:t>
            </a:r>
          </a:p>
          <a:p>
            <a:pPr lvl="1"/>
            <a:r>
              <a:rPr lang="en-US" dirty="0" smtClean="0"/>
              <a:t>Observer</a:t>
            </a:r>
          </a:p>
          <a:p>
            <a:pPr lvl="2"/>
            <a:r>
              <a:rPr lang="en-US" dirty="0" smtClean="0"/>
              <a:t>pattern that lets you define a subscription mechanism to notify multiple objects about any events that happen to the object they’re observing.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Software Testing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a:bodyPr>
          <a:lstStyle/>
          <a:p>
            <a:r>
              <a:rPr lang="en-US" sz="2400" dirty="0" smtClean="0"/>
              <a:t>Testing can only show the presence of errors in a program. It cannot demonstrate that there are no remaining faults.</a:t>
            </a:r>
            <a:endParaRPr lang="en-GB" sz="2400" dirty="0" smtClean="0"/>
          </a:p>
          <a:p>
            <a:r>
              <a:rPr lang="en-US" sz="2400" dirty="0" smtClean="0"/>
              <a:t>Development testing is the responsibility of the software development team. A separate team should be responsible for testing a system before it is released to customers. </a:t>
            </a:r>
            <a:endParaRPr lang="en-GB" sz="2400" dirty="0" smtClean="0"/>
          </a:p>
          <a:p>
            <a:r>
              <a:rPr lang="en-US" sz="2400" dirty="0" smtClean="0"/>
              <a:t>Development testing includes unit testing, in which you test individual objects and methods  component testing in which you test related groups of objects  and system testing, in which you test partial or complete systems.</a:t>
            </a:r>
            <a:endParaRPr lang="en-GB" sz="2400" dirty="0" smtClean="0"/>
          </a:p>
          <a:p>
            <a:endParaRPr lang="en-US" sz="24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4" name="Slide Number Placeholder 3"/>
          <p:cNvSpPr>
            <a:spLocks noGrp="1"/>
          </p:cNvSpPr>
          <p:nvPr>
            <p:ph type="sldNum" sz="quarter" idx="12"/>
          </p:nvPr>
        </p:nvSpPr>
        <p:spPr/>
        <p:txBody>
          <a:bodyPr/>
          <a:lstStyle/>
          <a:p>
            <a:fld id="{CB105B8D-1C36-1C40-961B-CAAB1DD98B28}"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0"/>
            <a:ext cx="8229600" cy="1143000"/>
          </a:xfrm>
        </p:spPr>
        <p:txBody>
          <a:bodyPr/>
          <a:lstStyle/>
          <a:p>
            <a:r>
              <a:rPr lang="en-US" dirty="0" smtClean="0"/>
              <a:t>Software Evolution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Software development and evolution can be thought of as an integrated, iterative process that can be represented using a spiral model.</a:t>
            </a:r>
            <a:endParaRPr lang="en-GB" dirty="0" smtClean="0"/>
          </a:p>
          <a:p>
            <a:r>
              <a:rPr lang="en-US" dirty="0" smtClean="0"/>
              <a:t>For custom systems, the costs of software maintenance usually exceed the software development costs.</a:t>
            </a:r>
            <a:endParaRPr lang="en-GB" dirty="0" smtClean="0"/>
          </a:p>
          <a:p>
            <a:r>
              <a:rPr lang="en-US" dirty="0" smtClean="0"/>
              <a:t>The process of software evolution is driven by requests for changes and includes change impact analysis, release planning and change implementation. </a:t>
            </a:r>
            <a:endParaRPr lang="en-GB" dirty="0" smtClean="0"/>
          </a:p>
          <a:p>
            <a:r>
              <a:rPr lang="en-US" dirty="0" smtClean="0"/>
              <a:t>Lehman’s laws, such as the notion that change is continuous, describe a number of insights derived from long-term studies of system evolution.</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are 3 types of software maintenance, namely bug fixing, modifying software to work in a new environment, and implementing new or changed requirements.</a:t>
            </a:r>
            <a:endParaRPr lang="en-GB" dirty="0" smtClean="0"/>
          </a:p>
          <a:p>
            <a:r>
              <a:rPr lang="en-US" dirty="0" smtClean="0"/>
              <a:t>Software re-engineering is concerned with re-structuring and re-documenting software to make it easier to understand and change. </a:t>
            </a:r>
            <a:endParaRPr lang="en-GB" dirty="0" smtClean="0"/>
          </a:p>
          <a:p>
            <a:r>
              <a:rPr lang="en-US" dirty="0" smtClean="0"/>
              <a:t>Refactoring, making program changes that preserve functionality, is a form of preventative maintenance.</a:t>
            </a:r>
            <a:endParaRPr lang="en-GB" dirty="0" smtClean="0"/>
          </a:p>
          <a:p>
            <a:r>
              <a:rPr lang="en-US" dirty="0" smtClean="0"/>
              <a:t>The business value of a legacy system and the quality of the application should be assessed to help decide if a system should be replaced, transformed or maintained.</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smtClean="0"/>
              <a:t>Product Metrics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Software Metrics help </a:t>
            </a:r>
            <a:r>
              <a:rPr lang="en-US" dirty="0" smtClean="0"/>
              <a:t>software engineers to better understand the attributes of models and assess the quality of the software</a:t>
            </a:r>
          </a:p>
          <a:p>
            <a:r>
              <a:rPr lang="en-US" dirty="0" smtClean="0"/>
              <a:t>A software </a:t>
            </a:r>
            <a:r>
              <a:rPr lang="en-US" b="1" dirty="0" smtClean="0"/>
              <a:t>process</a:t>
            </a:r>
            <a:r>
              <a:rPr lang="en-US" dirty="0" smtClean="0"/>
              <a:t> specifies the abstract set of activities that should be performed to go from user needs to final product. The actual act of executing the activities for some specific user needs is a software </a:t>
            </a:r>
            <a:r>
              <a:rPr lang="en-US" b="1" dirty="0" smtClean="0"/>
              <a:t>project</a:t>
            </a:r>
            <a:r>
              <a:rPr lang="en-US" dirty="0" smtClean="0"/>
              <a:t>. And all the outputs that are produced while the activities are being executed are the </a:t>
            </a:r>
            <a:r>
              <a:rPr lang="en-US" b="1" dirty="0" smtClean="0"/>
              <a:t>products</a:t>
            </a:r>
            <a:r>
              <a:rPr lang="en-US" dirty="0" smtClean="0"/>
              <a:t>.</a:t>
            </a:r>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342900" lvl="1" indent="-342900">
              <a:buFont typeface="Arial" pitchFamily="34" charset="0"/>
              <a:buChar char="•"/>
            </a:pPr>
            <a:r>
              <a:rPr lang="en-US" dirty="0" smtClean="0"/>
              <a:t>A metric is quantitative </a:t>
            </a:r>
            <a:r>
              <a:rPr lang="en-US" dirty="0" smtClean="0"/>
              <a:t>measure of the degree to which a system, component, or process possesses a given attribute</a:t>
            </a:r>
            <a:r>
              <a:rPr lang="en-US" dirty="0" smtClean="0"/>
              <a:t>.</a:t>
            </a:r>
          </a:p>
          <a:p>
            <a:pPr marL="342900" lvl="1" indent="-342900">
              <a:buFont typeface="Arial" pitchFamily="34" charset="0"/>
              <a:buChar char="•"/>
            </a:pPr>
            <a:r>
              <a:rPr lang="en-US" dirty="0" smtClean="0"/>
              <a:t>Each metric should be validated empirically in a wide variety of contexts before being published or used to make decisions</a:t>
            </a:r>
            <a:r>
              <a:rPr lang="en-US" dirty="0" smtClean="0"/>
              <a:t>.</a:t>
            </a:r>
          </a:p>
          <a:p>
            <a:r>
              <a:rPr lang="en-US" dirty="0" smtClean="0"/>
              <a:t>Goal/Question/Metric </a:t>
            </a:r>
            <a:r>
              <a:rPr lang="en-US" dirty="0" smtClean="0"/>
              <a:t>technique identifies meaningful metrics for any part of the software process</a:t>
            </a:r>
            <a:r>
              <a:rPr lang="en-US" dirty="0" smtClean="0"/>
              <a:t>.</a:t>
            </a:r>
          </a:p>
          <a:p>
            <a:r>
              <a:rPr lang="en-US" dirty="0" smtClean="0"/>
              <a:t>Metrics for Analysis Models</a:t>
            </a:r>
          </a:p>
          <a:p>
            <a:pPr lvl="1"/>
            <a:r>
              <a:rPr lang="en-US" dirty="0" smtClean="0"/>
              <a:t>Function Points</a:t>
            </a:r>
          </a:p>
          <a:p>
            <a:r>
              <a:rPr lang="en-US" dirty="0" smtClean="0"/>
              <a:t>Metrics for </a:t>
            </a:r>
            <a:r>
              <a:rPr lang="en-US" dirty="0" smtClean="0"/>
              <a:t>Design Models</a:t>
            </a:r>
          </a:p>
          <a:p>
            <a:pPr lvl="1"/>
            <a:r>
              <a:rPr lang="en-US" dirty="0" smtClean="0"/>
              <a:t>Architectural Design Metrics</a:t>
            </a:r>
          </a:p>
          <a:p>
            <a:r>
              <a:rPr lang="en-US" dirty="0" smtClean="0"/>
              <a:t>Metrics for OO Design</a:t>
            </a:r>
          </a:p>
          <a:p>
            <a:pPr lvl="1"/>
            <a:r>
              <a:rPr lang="en-US" dirty="0" err="1" smtClean="0"/>
              <a:t>Cyclomatic</a:t>
            </a:r>
            <a:r>
              <a:rPr lang="en-US" dirty="0" smtClean="0"/>
              <a:t> Complexity</a:t>
            </a:r>
          </a:p>
          <a:p>
            <a:r>
              <a:rPr lang="en-US" dirty="0" smtClean="0"/>
              <a:t>Metrics </a:t>
            </a:r>
            <a:r>
              <a:rPr lang="en-US" smtClean="0"/>
              <a:t>for Maintenance</a:t>
            </a:r>
            <a:endParaRPr lang="en-US" dirty="0" smtClean="0"/>
          </a:p>
          <a:p>
            <a:endParaRPr lang="en-US" dirty="0" smtClean="0"/>
          </a:p>
          <a:p>
            <a:pPr lvl="1"/>
            <a:endParaRPr lang="en-US" dirty="0" smtClean="0"/>
          </a:p>
          <a:p>
            <a:pPr marL="342900" lvl="1" indent="-342900">
              <a:buFont typeface="Arial" pitchFamily="34" charset="0"/>
              <a:buChar char="•"/>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 after Sessional-1</a:t>
            </a:r>
            <a:endParaRPr lang="en-US" dirty="0"/>
          </a:p>
        </p:txBody>
      </p:sp>
      <p:sp>
        <p:nvSpPr>
          <p:cNvPr id="3" name="Content Placeholder 2"/>
          <p:cNvSpPr>
            <a:spLocks noGrp="1"/>
          </p:cNvSpPr>
          <p:nvPr>
            <p:ph idx="1"/>
          </p:nvPr>
        </p:nvSpPr>
        <p:spPr/>
        <p:txBody>
          <a:bodyPr/>
          <a:lstStyle/>
          <a:p>
            <a:r>
              <a:rPr lang="en-US" dirty="0" smtClean="0"/>
              <a:t>Architectural Design</a:t>
            </a:r>
          </a:p>
          <a:p>
            <a:r>
              <a:rPr lang="en-US" dirty="0" smtClean="0"/>
              <a:t>Design Patterns</a:t>
            </a:r>
          </a:p>
          <a:p>
            <a:r>
              <a:rPr lang="en-US" dirty="0" smtClean="0"/>
              <a:t>Software Testing</a:t>
            </a:r>
          </a:p>
          <a:p>
            <a:r>
              <a:rPr lang="en-US" dirty="0" smtClean="0"/>
              <a:t>Software Evolution</a:t>
            </a:r>
          </a:p>
          <a:p>
            <a:r>
              <a:rPr lang="en-US" dirty="0" smtClean="0"/>
              <a:t>Product Metrics</a:t>
            </a:r>
          </a:p>
          <a:p>
            <a:r>
              <a:rPr lang="en-US" dirty="0" smtClean="0"/>
              <a:t>Software Reuse</a:t>
            </a:r>
          </a:p>
          <a:p>
            <a:r>
              <a:rPr lang="en-US" dirty="0" smtClean="0"/>
              <a:t>Component-based Development</a:t>
            </a:r>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smtClean="0"/>
              <a:t>Software Reuse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85000" lnSpcReduction="10000"/>
          </a:bodyPr>
          <a:lstStyle/>
          <a:p>
            <a:pPr>
              <a:spcAft>
                <a:spcPts val="0"/>
              </a:spcAft>
            </a:pPr>
            <a:r>
              <a:rPr lang="en-GB" sz="2000" dirty="0" smtClean="0"/>
              <a:t>Most new business software systems are now developed by reusing knowledge and code from previously implemented systems.</a:t>
            </a:r>
          </a:p>
          <a:p>
            <a:pPr>
              <a:spcAft>
                <a:spcPts val="0"/>
              </a:spcAft>
            </a:pPr>
            <a:r>
              <a:rPr lang="en-GB" sz="2000" dirty="0" smtClean="0"/>
              <a:t>There are many different ways to reuse software. These range from the reuse of classes and methods in libraries to the reuse of complete application systems.</a:t>
            </a:r>
          </a:p>
          <a:p>
            <a:pPr>
              <a:spcAft>
                <a:spcPts val="0"/>
              </a:spcAft>
            </a:pPr>
            <a:r>
              <a:rPr lang="en-GB" sz="2000" dirty="0" smtClean="0"/>
              <a:t>The advantages of software reuse are lower costs, faster software development and lower risks. System dependability is increased. Specialists can be used more effectively by concentrating their expertise on the design of reusable components.</a:t>
            </a:r>
          </a:p>
          <a:p>
            <a:pPr>
              <a:spcAft>
                <a:spcPts val="0"/>
              </a:spcAft>
            </a:pPr>
            <a:r>
              <a:rPr lang="en-GB" sz="2000" dirty="0" smtClean="0"/>
              <a:t>Application frameworks are collections of concrete and abstract objects that are designed for reuse through specialization and the addition of new objects. They usually incorporate good design practice through design patterns.</a:t>
            </a:r>
          </a:p>
          <a:p>
            <a:pPr>
              <a:spcAft>
                <a:spcPts val="0"/>
              </a:spcAft>
            </a:pPr>
            <a:r>
              <a:rPr lang="en-GB" sz="2000" dirty="0" smtClean="0"/>
              <a:t>Software product lines are related applications that are developed from a common base. This generic system is adapted to meet specific requirements for functionality, target platform or operational configuration.</a:t>
            </a:r>
          </a:p>
          <a:p>
            <a:pPr>
              <a:spcAft>
                <a:spcPts val="0"/>
              </a:spcAft>
            </a:pPr>
            <a:r>
              <a:rPr lang="en-GB" sz="2000" dirty="0" smtClean="0"/>
              <a:t>COTS product reuse is concerned with the reuse of large-scale, off-the-shelf systems. These provide a lot of functionality and their reuse can radically reduce costs and development time.  Systems may be developed by configuring a single, generic COTS product or by integrating two or more COTS products.</a:t>
            </a:r>
          </a:p>
          <a:p>
            <a:pPr>
              <a:spcAft>
                <a:spcPts val="0"/>
              </a:spcAft>
            </a:pPr>
            <a:endParaRPr lang="en-GB" sz="2000" dirty="0" smtClean="0"/>
          </a:p>
          <a:p>
            <a:endParaRPr lang="en-US" dirty="0"/>
          </a:p>
        </p:txBody>
      </p:sp>
      <p:sp>
        <p:nvSpPr>
          <p:cNvPr id="4" name="Footer Placeholder 3"/>
          <p:cNvSpPr>
            <a:spLocks noGrp="1"/>
          </p:cNvSpPr>
          <p:nvPr>
            <p:ph type="ftr" sz="quarter" idx="11"/>
          </p:nvPr>
        </p:nvSpPr>
        <p:spPr/>
        <p:txBody>
          <a:bodyPr/>
          <a:lstStyle/>
          <a:p>
            <a:r>
              <a:rPr lang="en-US" smtClean="0"/>
              <a:t>Chapter 16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normAutofit fontScale="90000"/>
          </a:bodyPr>
          <a:lstStyle/>
          <a:p>
            <a:r>
              <a:rPr lang="en-US" dirty="0" smtClean="0"/>
              <a:t>Component-Based Software Engineering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Key points</a:t>
            </a:r>
          </a:p>
        </p:txBody>
      </p:sp>
      <p:sp>
        <p:nvSpPr>
          <p:cNvPr id="38915" name="Rectangle 3"/>
          <p:cNvSpPr>
            <a:spLocks noGrp="1" noChangeArrowheads="1"/>
          </p:cNvSpPr>
          <p:nvPr>
            <p:ph type="body" idx="1"/>
          </p:nvPr>
        </p:nvSpPr>
        <p:spPr/>
        <p:txBody>
          <a:bodyPr>
            <a:noAutofit/>
          </a:bodyPr>
          <a:lstStyle/>
          <a:p>
            <a:pPr>
              <a:lnSpc>
                <a:spcPct val="90000"/>
              </a:lnSpc>
            </a:pPr>
            <a:r>
              <a:rPr lang="en-US" dirty="0"/>
              <a:t>CBSE is a reuse-based approach to defining and implementing loosely coupled components into systems.</a:t>
            </a:r>
          </a:p>
          <a:p>
            <a:pPr>
              <a:lnSpc>
                <a:spcPct val="90000"/>
              </a:lnSpc>
            </a:pPr>
            <a:r>
              <a:rPr lang="en-US" dirty="0"/>
              <a:t>A component is a software unit whose functionality and dependencies are completely defined by its interfaces.</a:t>
            </a:r>
          </a:p>
          <a:p>
            <a:pPr>
              <a:lnSpc>
                <a:spcPct val="90000"/>
              </a:lnSpc>
            </a:pPr>
            <a:r>
              <a:rPr lang="en-US" dirty="0"/>
              <a:t>A component model defines a set of standards that component providers and composers should follow</a:t>
            </a:r>
            <a:r>
              <a:rPr lang="en-US" dirty="0" smtClean="0"/>
              <a:t>.</a:t>
            </a:r>
          </a:p>
          <a:p>
            <a:pPr>
              <a:lnSpc>
                <a:spcPct val="90000"/>
              </a:lnSpc>
            </a:pPr>
            <a:r>
              <a:rPr lang="en-US" dirty="0" smtClean="0"/>
              <a:t>The key CBSE processes are CBSE for reuse and CBSE with reuse.</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lstStyle/>
          <a:p>
            <a:r>
              <a:rPr lang="en-US" dirty="0" smtClean="0"/>
              <a:t>Architectural Design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noAutofit/>
          </a:bodyPr>
          <a:lstStyle/>
          <a:p>
            <a:r>
              <a:rPr lang="en-US" sz="2400" dirty="0" smtClean="0"/>
              <a:t>A software architecture is a description of how a software system is organized. </a:t>
            </a:r>
            <a:endParaRPr lang="en-GB" sz="2400" dirty="0" smtClean="0"/>
          </a:p>
          <a:p>
            <a:r>
              <a:rPr lang="en-US" sz="2400" dirty="0" smtClean="0"/>
              <a:t>Architectures </a:t>
            </a:r>
            <a:r>
              <a:rPr lang="en-US" sz="2400" dirty="0" smtClean="0"/>
              <a:t>may be documented from several different perspectives or views such as a </a:t>
            </a:r>
            <a:r>
              <a:rPr lang="en-US" sz="2400" dirty="0" smtClean="0"/>
              <a:t>physical </a:t>
            </a:r>
            <a:r>
              <a:rPr lang="en-US" sz="2400" dirty="0" smtClean="0"/>
              <a:t>view, a logical view, a process view, and a development view.</a:t>
            </a:r>
            <a:endParaRPr lang="en-GB" sz="2400" dirty="0" smtClean="0"/>
          </a:p>
          <a:p>
            <a:r>
              <a:rPr lang="en-US" sz="2400" dirty="0" smtClean="0"/>
              <a:t>Architectural patterns are a means of reusing knowledge about generic system architectures. They describe the architecture, explain when it may be used and describe its advantages and disadvantages.</a:t>
            </a:r>
            <a:endParaRPr lang="en-GB" sz="2400" dirty="0" smtClean="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Design Patterns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and Types of Design Patterns</a:t>
            </a:r>
            <a:endParaRPr lang="en-US" dirty="0"/>
          </a:p>
        </p:txBody>
      </p:sp>
      <p:sp>
        <p:nvSpPr>
          <p:cNvPr id="3" name="Content Placeholder 2"/>
          <p:cNvSpPr>
            <a:spLocks noGrp="1"/>
          </p:cNvSpPr>
          <p:nvPr>
            <p:ph idx="1"/>
          </p:nvPr>
        </p:nvSpPr>
        <p:spPr/>
        <p:txBody>
          <a:bodyPr>
            <a:normAutofit/>
          </a:bodyPr>
          <a:lstStyle/>
          <a:p>
            <a:r>
              <a:rPr lang="en-US" dirty="0" smtClean="0"/>
              <a:t>A </a:t>
            </a:r>
            <a:r>
              <a:rPr lang="en-US" b="1" dirty="0" smtClean="0"/>
              <a:t>design pattern</a:t>
            </a:r>
            <a:r>
              <a:rPr lang="en-US" dirty="0" smtClean="0"/>
              <a:t> is a general repeatable solution to a commonly occurring problem in software design. </a:t>
            </a:r>
          </a:p>
          <a:p>
            <a:r>
              <a:rPr lang="en-US" dirty="0" smtClean="0"/>
              <a:t>Types</a:t>
            </a:r>
          </a:p>
          <a:p>
            <a:pPr lvl="1"/>
            <a:r>
              <a:rPr lang="en-US" dirty="0" smtClean="0"/>
              <a:t>Creational Design Patterns</a:t>
            </a:r>
          </a:p>
          <a:p>
            <a:pPr lvl="1"/>
            <a:r>
              <a:rPr lang="en-US" dirty="0" smtClean="0"/>
              <a:t>Structural Design Patterns</a:t>
            </a:r>
          </a:p>
          <a:p>
            <a:pPr lvl="1"/>
            <a:r>
              <a:rPr lang="en-US" dirty="0" smtClean="0"/>
              <a:t>Behavioral Design Patterns</a:t>
            </a:r>
          </a:p>
          <a:p>
            <a:r>
              <a:rPr lang="en-US" dirty="0" smtClean="0"/>
              <a:t>Based on OOP concepts</a:t>
            </a:r>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Creational Design Patterns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Creational Design Patterns</a:t>
            </a:r>
          </a:p>
          <a:p>
            <a:pPr lvl="1"/>
            <a:r>
              <a:rPr lang="en-US" dirty="0" smtClean="0"/>
              <a:t>are all about class instantiation.</a:t>
            </a:r>
          </a:p>
          <a:p>
            <a:pPr lvl="1"/>
            <a:r>
              <a:rPr lang="en-US" dirty="0" smtClean="0"/>
              <a:t>Singleton</a:t>
            </a:r>
          </a:p>
          <a:p>
            <a:pPr lvl="2"/>
            <a:r>
              <a:rPr lang="en-US" dirty="0" smtClean="0"/>
              <a:t>that lets you ensure that a class has only one instance, while providing a global access point to this instance.</a:t>
            </a:r>
          </a:p>
          <a:p>
            <a:pPr lvl="1"/>
            <a:r>
              <a:rPr lang="en-US" dirty="0" smtClean="0"/>
              <a:t>Factory</a:t>
            </a:r>
          </a:p>
          <a:p>
            <a:pPr lvl="2"/>
            <a:r>
              <a:rPr lang="en-US" dirty="0" smtClean="0"/>
              <a:t>that provides an interface for creating objects in a </a:t>
            </a:r>
            <a:r>
              <a:rPr lang="en-US" dirty="0" err="1" smtClean="0"/>
              <a:t>superclass</a:t>
            </a:r>
            <a:r>
              <a:rPr lang="en-US" dirty="0" smtClean="0"/>
              <a:t>, but allows subclasses to alter the type of objects that will be created.</a:t>
            </a:r>
          </a:p>
          <a:p>
            <a:pPr lvl="1"/>
            <a:r>
              <a:rPr lang="en-US" dirty="0" smtClean="0"/>
              <a:t>Abstract Factory</a:t>
            </a:r>
          </a:p>
          <a:p>
            <a:pPr lvl="2"/>
            <a:r>
              <a:rPr lang="en-US" dirty="0" smtClean="0"/>
              <a:t>that lets you produce families of related objects without specifying their concrete classes.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Design Patterns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Structural Design Patterns</a:t>
            </a:r>
          </a:p>
          <a:p>
            <a:r>
              <a:rPr lang="en-US" dirty="0" smtClean="0"/>
              <a:t>explain how to assemble objects and classes into larger structures while keeping these structures flexible and efficient.</a:t>
            </a:r>
          </a:p>
          <a:p>
            <a:pPr lvl="1"/>
            <a:r>
              <a:rPr lang="en-US" dirty="0" smtClean="0"/>
              <a:t>Adapter</a:t>
            </a:r>
          </a:p>
          <a:p>
            <a:pPr lvl="2"/>
            <a:r>
              <a:rPr lang="en-US" dirty="0" smtClean="0"/>
              <a:t>pattern that allows objects with incompatible interfaces to collaborate.</a:t>
            </a:r>
          </a:p>
          <a:p>
            <a:pPr lvl="1"/>
            <a:r>
              <a:rPr lang="en-US" dirty="0" smtClean="0"/>
              <a:t>Bridge</a:t>
            </a:r>
          </a:p>
          <a:p>
            <a:pPr lvl="2"/>
            <a:r>
              <a:rPr lang="en-US" dirty="0" smtClean="0"/>
              <a:t>that lets you split a large class or a set of closely related classes into two separate hierarchies—abstraction and implementation—which can be developed independently of each other.</a:t>
            </a:r>
          </a:p>
          <a:p>
            <a:pPr lvl="1"/>
            <a:r>
              <a:rPr lang="en-US" dirty="0" smtClean="0"/>
              <a:t>Decorator</a:t>
            </a:r>
          </a:p>
          <a:p>
            <a:pPr lvl="2"/>
            <a:r>
              <a:rPr lang="en-US" dirty="0" smtClean="0"/>
              <a:t>that lets you attach new behaviors to objects by placing these objects inside special wrapper objects that contain the behaviors.</a:t>
            </a:r>
          </a:p>
          <a:p>
            <a:pPr lvl="2">
              <a:buNone/>
            </a:pP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1281</Words>
  <Application>Microsoft Office PowerPoint</Application>
  <PresentationFormat>On-screen Show (4:3)</PresentationFormat>
  <Paragraphs>118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Topics covered after Sessional-1</vt:lpstr>
      <vt:lpstr>Architectural Design</vt:lpstr>
      <vt:lpstr>Key points</vt:lpstr>
      <vt:lpstr>Key points</vt:lpstr>
      <vt:lpstr>Design Patterns</vt:lpstr>
      <vt:lpstr>Definition and Types of Design Patterns</vt:lpstr>
      <vt:lpstr>Creational Design Patterns</vt:lpstr>
      <vt:lpstr>Structural Design Patterns</vt:lpstr>
      <vt:lpstr>Behavioral Design Patterns</vt:lpstr>
      <vt:lpstr>Software Testing</vt:lpstr>
      <vt:lpstr>Key points</vt:lpstr>
      <vt:lpstr>Key points</vt:lpstr>
      <vt:lpstr>Software Evolution</vt:lpstr>
      <vt:lpstr>Key points</vt:lpstr>
      <vt:lpstr>Key points</vt:lpstr>
      <vt:lpstr>Product Metrics</vt:lpstr>
      <vt:lpstr>Slide 18</vt:lpstr>
      <vt:lpstr>Slide 19</vt:lpstr>
      <vt:lpstr>Software Reuse</vt:lpstr>
      <vt:lpstr>Key points</vt:lpstr>
      <vt:lpstr>Component-Based Software Engineering</vt:lpstr>
      <vt:lpstr>Key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 computer</dc:creator>
  <cp:lastModifiedBy>prince computer</cp:lastModifiedBy>
  <cp:revision>6</cp:revision>
  <dcterms:created xsi:type="dcterms:W3CDTF">2020-05-17T18:24:20Z</dcterms:created>
  <dcterms:modified xsi:type="dcterms:W3CDTF">2020-05-19T06:49:55Z</dcterms:modified>
</cp:coreProperties>
</file>