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5203150" cy="36026725"/>
  <p:notesSz cx="6797675" cy="9926638"/>
  <p:defaultTextStyle>
    <a:defPPr>
      <a:defRPr lang="en-US"/>
    </a:defPPr>
    <a:lvl1pPr marL="0" algn="l" defTabSz="3704509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52254" algn="l" defTabSz="3704509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704509" algn="l" defTabSz="3704509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56763" algn="l" defTabSz="3704509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409017" algn="l" defTabSz="3704509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61272" algn="l" defTabSz="3704509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113526" algn="l" defTabSz="3704509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965781" algn="l" defTabSz="3704509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818035" algn="l" defTabSz="3704509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7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0C"/>
    <a:srgbClr val="9BE5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5" autoAdjust="0"/>
  </p:normalViewPr>
  <p:slideViewPr>
    <p:cSldViewPr>
      <p:cViewPr>
        <p:scale>
          <a:sx n="30" d="100"/>
          <a:sy n="30" d="100"/>
        </p:scale>
        <p:origin x="1080" y="-2154"/>
      </p:cViewPr>
      <p:guideLst>
        <p:guide orient="horz" pos="11347"/>
        <p:guide pos="7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44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7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68F1944-E8B8-4B47-B1BE-8B0A69F596F8}" type="datetimeFigureOut">
              <a:rPr lang="he-IL" smtClean="0"/>
              <a:t>כ"ב/אייר/תשע"ז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2016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7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FEF611E-754A-470E-9512-008CEB1116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573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2F7FC-D859-4A68-86CC-C06AF815249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7088" y="744538"/>
            <a:ext cx="26035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4E786-5F34-4369-BDC9-D2EA3F60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0450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52254" algn="l" defTabSz="370450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04509" algn="l" defTabSz="370450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556763" algn="l" defTabSz="370450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09017" algn="l" defTabSz="370450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261272" algn="l" defTabSz="370450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113526" algn="l" defTabSz="370450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2965781" algn="l" defTabSz="370450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818035" algn="l" defTabSz="370450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7088" y="744538"/>
            <a:ext cx="26035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4E786-5F34-4369-BDC9-D2EA3F60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236" y="11191639"/>
            <a:ext cx="21422678" cy="77223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473" y="20415144"/>
            <a:ext cx="17642205" cy="9206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2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6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61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13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5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8" y="1442740"/>
            <a:ext cx="22682835" cy="60044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60322" y="7580627"/>
            <a:ext cx="17860982" cy="16147811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622" y="7580627"/>
            <a:ext cx="53171646" cy="161478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5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8" y="1442740"/>
            <a:ext cx="22682835" cy="60044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875" y="23150509"/>
            <a:ext cx="21422678" cy="7155308"/>
          </a:xfrm>
          <a:prstGeom prst="rect">
            <a:avLst/>
          </a:prstGeom>
        </p:spPr>
        <p:txBody>
          <a:bodyPr anchor="t"/>
          <a:lstStyle>
            <a:lvl1pPr algn="l">
              <a:defRPr sz="1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875" y="15269667"/>
            <a:ext cx="21422678" cy="7880843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522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704509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5676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0901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26127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1352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96578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81803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8" y="1442740"/>
            <a:ext cx="22682835" cy="60044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624" y="44157762"/>
            <a:ext cx="35516313" cy="124900984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04988" y="44157762"/>
            <a:ext cx="35516316" cy="124900984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8" y="1442740"/>
            <a:ext cx="22682835" cy="60044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158" y="8064318"/>
            <a:ext cx="11135768" cy="336082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2254" indent="0">
              <a:buNone/>
              <a:defRPr sz="8100" b="1"/>
            </a:lvl2pPr>
            <a:lvl3pPr marL="3704509" indent="0">
              <a:buNone/>
              <a:defRPr sz="7300" b="1"/>
            </a:lvl3pPr>
            <a:lvl4pPr marL="5556763" indent="0">
              <a:buNone/>
              <a:defRPr sz="6500" b="1"/>
            </a:lvl4pPr>
            <a:lvl5pPr marL="7409017" indent="0">
              <a:buNone/>
              <a:defRPr sz="6500" b="1"/>
            </a:lvl5pPr>
            <a:lvl6pPr marL="9261272" indent="0">
              <a:buNone/>
              <a:defRPr sz="6500" b="1"/>
            </a:lvl6pPr>
            <a:lvl7pPr marL="11113526" indent="0">
              <a:buNone/>
              <a:defRPr sz="6500" b="1"/>
            </a:lvl7pPr>
            <a:lvl8pPr marL="12965781" indent="0">
              <a:buNone/>
              <a:defRPr sz="6500" b="1"/>
            </a:lvl8pPr>
            <a:lvl9pPr marL="14818035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158" y="11425143"/>
            <a:ext cx="11135768" cy="20757067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852" y="8064318"/>
            <a:ext cx="11140142" cy="336082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2254" indent="0">
              <a:buNone/>
              <a:defRPr sz="8100" b="1"/>
            </a:lvl2pPr>
            <a:lvl3pPr marL="3704509" indent="0">
              <a:buNone/>
              <a:defRPr sz="7300" b="1"/>
            </a:lvl3pPr>
            <a:lvl4pPr marL="5556763" indent="0">
              <a:buNone/>
              <a:defRPr sz="6500" b="1"/>
            </a:lvl4pPr>
            <a:lvl5pPr marL="7409017" indent="0">
              <a:buNone/>
              <a:defRPr sz="6500" b="1"/>
            </a:lvl5pPr>
            <a:lvl6pPr marL="9261272" indent="0">
              <a:buNone/>
              <a:defRPr sz="6500" b="1"/>
            </a:lvl6pPr>
            <a:lvl7pPr marL="11113526" indent="0">
              <a:buNone/>
              <a:defRPr sz="6500" b="1"/>
            </a:lvl7pPr>
            <a:lvl8pPr marL="12965781" indent="0">
              <a:buNone/>
              <a:defRPr sz="6500" b="1"/>
            </a:lvl8pPr>
            <a:lvl9pPr marL="14818035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852" y="11425143"/>
            <a:ext cx="11140142" cy="20757067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8" y="1442740"/>
            <a:ext cx="22682835" cy="600445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7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9" y="1434398"/>
            <a:ext cx="8291663" cy="6104528"/>
          </a:xfrm>
          <a:prstGeom prst="rect">
            <a:avLst/>
          </a:prstGeo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732" y="1434400"/>
            <a:ext cx="14089261" cy="30747812"/>
          </a:xfrm>
        </p:spPr>
        <p:txBody>
          <a:bodyPr/>
          <a:lstStyle>
            <a:lvl1pPr>
              <a:defRPr sz="130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159" y="7538930"/>
            <a:ext cx="8291663" cy="24643283"/>
          </a:xfrm>
        </p:spPr>
        <p:txBody>
          <a:bodyPr/>
          <a:lstStyle>
            <a:lvl1pPr marL="0" indent="0">
              <a:buNone/>
              <a:defRPr sz="5700"/>
            </a:lvl1pPr>
            <a:lvl2pPr marL="1852254" indent="0">
              <a:buNone/>
              <a:defRPr sz="4900"/>
            </a:lvl2pPr>
            <a:lvl3pPr marL="3704509" indent="0">
              <a:buNone/>
              <a:defRPr sz="4100"/>
            </a:lvl3pPr>
            <a:lvl4pPr marL="5556763" indent="0">
              <a:buNone/>
              <a:defRPr sz="3600"/>
            </a:lvl4pPr>
            <a:lvl5pPr marL="7409017" indent="0">
              <a:buNone/>
              <a:defRPr sz="3600"/>
            </a:lvl5pPr>
            <a:lvl6pPr marL="9261272" indent="0">
              <a:buNone/>
              <a:defRPr sz="3600"/>
            </a:lvl6pPr>
            <a:lvl7pPr marL="11113526" indent="0">
              <a:buNone/>
              <a:defRPr sz="3600"/>
            </a:lvl7pPr>
            <a:lvl8pPr marL="12965781" indent="0">
              <a:buNone/>
              <a:defRPr sz="3600"/>
            </a:lvl8pPr>
            <a:lvl9pPr marL="1481803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994" y="25218709"/>
            <a:ext cx="15121890" cy="2977211"/>
          </a:xfrm>
          <a:prstGeom prst="rect">
            <a:avLst/>
          </a:prstGeo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994" y="3219056"/>
            <a:ext cx="15121890" cy="21616035"/>
          </a:xfrm>
        </p:spPr>
        <p:txBody>
          <a:bodyPr/>
          <a:lstStyle>
            <a:lvl1pPr marL="0" indent="0">
              <a:buNone/>
              <a:defRPr sz="13000"/>
            </a:lvl1pPr>
            <a:lvl2pPr marL="1852254" indent="0">
              <a:buNone/>
              <a:defRPr sz="11300"/>
            </a:lvl2pPr>
            <a:lvl3pPr marL="3704509" indent="0">
              <a:buNone/>
              <a:defRPr sz="9700"/>
            </a:lvl3pPr>
            <a:lvl4pPr marL="5556763" indent="0">
              <a:buNone/>
              <a:defRPr sz="8100"/>
            </a:lvl4pPr>
            <a:lvl5pPr marL="7409017" indent="0">
              <a:buNone/>
              <a:defRPr sz="8100"/>
            </a:lvl5pPr>
            <a:lvl6pPr marL="9261272" indent="0">
              <a:buNone/>
              <a:defRPr sz="8100"/>
            </a:lvl6pPr>
            <a:lvl7pPr marL="11113526" indent="0">
              <a:buNone/>
              <a:defRPr sz="8100"/>
            </a:lvl7pPr>
            <a:lvl8pPr marL="12965781" indent="0">
              <a:buNone/>
              <a:defRPr sz="8100"/>
            </a:lvl8pPr>
            <a:lvl9pPr marL="14818035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994" y="28195919"/>
            <a:ext cx="15121890" cy="4228134"/>
          </a:xfrm>
        </p:spPr>
        <p:txBody>
          <a:bodyPr/>
          <a:lstStyle>
            <a:lvl1pPr marL="0" indent="0">
              <a:buNone/>
              <a:defRPr sz="5700"/>
            </a:lvl1pPr>
            <a:lvl2pPr marL="1852254" indent="0">
              <a:buNone/>
              <a:defRPr sz="4900"/>
            </a:lvl2pPr>
            <a:lvl3pPr marL="3704509" indent="0">
              <a:buNone/>
              <a:defRPr sz="4100"/>
            </a:lvl3pPr>
            <a:lvl4pPr marL="5556763" indent="0">
              <a:buNone/>
              <a:defRPr sz="3600"/>
            </a:lvl4pPr>
            <a:lvl5pPr marL="7409017" indent="0">
              <a:buNone/>
              <a:defRPr sz="3600"/>
            </a:lvl5pPr>
            <a:lvl6pPr marL="9261272" indent="0">
              <a:buNone/>
              <a:defRPr sz="3600"/>
            </a:lvl6pPr>
            <a:lvl7pPr marL="11113526" indent="0">
              <a:buNone/>
              <a:defRPr sz="3600"/>
            </a:lvl7pPr>
            <a:lvl8pPr marL="12965781" indent="0">
              <a:buNone/>
              <a:defRPr sz="3600"/>
            </a:lvl8pPr>
            <a:lvl9pPr marL="1481803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6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158" y="8406240"/>
            <a:ext cx="22682835" cy="23775973"/>
          </a:xfrm>
          <a:prstGeom prst="rect">
            <a:avLst/>
          </a:prstGeom>
        </p:spPr>
        <p:txBody>
          <a:bodyPr vert="horz" lIns="370451" tIns="185225" rIns="370451" bIns="1852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0158" y="33391439"/>
            <a:ext cx="5880735" cy="1918090"/>
          </a:xfrm>
          <a:prstGeom prst="rect">
            <a:avLst/>
          </a:prstGeom>
        </p:spPr>
        <p:txBody>
          <a:bodyPr vert="horz" lIns="370451" tIns="185225" rIns="370451" bIns="185225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D769-56D5-401D-91AA-C38AF2C329B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1076" y="33391439"/>
            <a:ext cx="7980998" cy="1918090"/>
          </a:xfrm>
          <a:prstGeom prst="rect">
            <a:avLst/>
          </a:prstGeom>
        </p:spPr>
        <p:txBody>
          <a:bodyPr vert="horz" lIns="370451" tIns="185225" rIns="370451" bIns="185225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62258" y="33391439"/>
            <a:ext cx="5880735" cy="1918090"/>
          </a:xfrm>
          <a:prstGeom prst="rect">
            <a:avLst/>
          </a:prstGeom>
        </p:spPr>
        <p:txBody>
          <a:bodyPr vert="horz" lIns="370451" tIns="185225" rIns="370451" bIns="185225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E8934-2EF4-4A0E-BF96-5F3EDF2CC5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933575" y="258762"/>
            <a:ext cx="21422678" cy="371289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704509" rtl="0" eaLnBrk="1" latinLnBrk="0" hangingPunct="1">
              <a:spcBef>
                <a:spcPct val="0"/>
              </a:spcBef>
              <a:buNone/>
              <a:defRPr sz="1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320540" rtl="1">
              <a:spcBef>
                <a:spcPts val="0"/>
              </a:spcBef>
              <a:defRPr/>
            </a:pPr>
            <a:r>
              <a:rPr lang="he-IL" sz="66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המכללה האקדמית ספיר</a:t>
            </a:r>
            <a:br>
              <a:rPr lang="he-IL" sz="66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66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המחלקה למדעי המחשב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 descr="SapirAcad cop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05" y="607396"/>
            <a:ext cx="2963335" cy="3657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58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704509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9191" indent="-1389191" algn="l" defTabSz="3704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9913" indent="-1157659" algn="l" defTabSz="3704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30636" indent="-926127" algn="l" defTabSz="3704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2890" indent="-926127" algn="l" defTabSz="3704509" rtl="0" eaLnBrk="1" latinLnBrk="0" hangingPunct="1">
        <a:spcBef>
          <a:spcPct val="20000"/>
        </a:spcBef>
        <a:buFont typeface="Arial" panose="020B0604020202020204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5145" indent="-926127" algn="l" defTabSz="3704509" rtl="0" eaLnBrk="1" latinLnBrk="0" hangingPunct="1">
        <a:spcBef>
          <a:spcPct val="20000"/>
        </a:spcBef>
        <a:buFont typeface="Arial" panose="020B0604020202020204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7399" indent="-926127" algn="l" defTabSz="3704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9653" indent="-926127" algn="l" defTabSz="3704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91908" indent="-926127" algn="l" defTabSz="3704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44162" indent="-926127" algn="l" defTabSz="3704509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4509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2254" algn="l" defTabSz="3704509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4509" algn="l" defTabSz="3704509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6763" algn="l" defTabSz="3704509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9017" algn="l" defTabSz="3704509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61272" algn="l" defTabSz="3704509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13526" algn="l" defTabSz="3704509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5781" algn="l" defTabSz="3704509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8035" algn="l" defTabSz="3704509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0"/>
          <p:cNvSpPr txBox="1">
            <a:spLocks noChangeArrowheads="1"/>
          </p:cNvSpPr>
          <p:nvPr/>
        </p:nvSpPr>
        <p:spPr bwMode="auto">
          <a:xfrm>
            <a:off x="345349" y="4457839"/>
            <a:ext cx="248097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he-IL" sz="4400" b="1" dirty="0" smtClean="0">
                <a:solidFill>
                  <a:srgbClr val="000099"/>
                </a:solidFill>
              </a:rPr>
              <a:t>מנחה: ד"ר עמי האופטמן</a:t>
            </a:r>
            <a:endParaRPr lang="en-US" sz="4400" b="1" dirty="0" smtClean="0">
              <a:solidFill>
                <a:srgbClr val="000099"/>
              </a:solidFill>
            </a:endParaRPr>
          </a:p>
        </p:txBody>
      </p:sp>
      <p:sp>
        <p:nvSpPr>
          <p:cNvPr id="143" name="TextBox 10"/>
          <p:cNvSpPr txBox="1">
            <a:spLocks noChangeArrowheads="1"/>
          </p:cNvSpPr>
          <p:nvPr/>
        </p:nvSpPr>
        <p:spPr bwMode="auto">
          <a:xfrm>
            <a:off x="-23191" y="3680321"/>
            <a:ext cx="252648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he-IL" sz="4800" b="1" dirty="0" smtClean="0">
                <a:solidFill>
                  <a:srgbClr val="000099"/>
                </a:solidFill>
              </a:rPr>
              <a:t>ספיר דדון ועופר שושן</a:t>
            </a:r>
            <a:endParaRPr lang="en-US" sz="4800" b="1" dirty="0" smtClean="0">
              <a:solidFill>
                <a:srgbClr val="000099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5523453" y="6008766"/>
            <a:ext cx="67890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6600" dirty="0">
                <a:solidFill>
                  <a:schemeClr val="bg1"/>
                </a:solidFill>
                <a:latin typeface="Comic Sans MS" pitchFamily="66" charset="0"/>
              </a:rPr>
              <a:t>רקע - </a:t>
            </a:r>
            <a:r>
              <a:rPr lang="en-US" sz="6600" dirty="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background</a:t>
            </a:r>
          </a:p>
        </p:txBody>
      </p:sp>
      <p:sp>
        <p:nvSpPr>
          <p:cNvPr id="4" name="מלבן 3"/>
          <p:cNvSpPr/>
          <p:nvPr/>
        </p:nvSpPr>
        <p:spPr>
          <a:xfrm>
            <a:off x="345349" y="5932566"/>
            <a:ext cx="124380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6600" dirty="0">
                <a:solidFill>
                  <a:schemeClr val="bg1"/>
                </a:solidFill>
                <a:latin typeface="Comic Sans MS" pitchFamily="66" charset="0"/>
              </a:rPr>
              <a:t>הבעיה – </a:t>
            </a:r>
            <a:r>
              <a:rPr lang="en-US" sz="6600" dirty="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problem description</a:t>
            </a:r>
          </a:p>
        </p:txBody>
      </p:sp>
      <p:sp>
        <p:nvSpPr>
          <p:cNvPr id="5" name="מלבן 4"/>
          <p:cNvSpPr/>
          <p:nvPr/>
        </p:nvSpPr>
        <p:spPr>
          <a:xfrm>
            <a:off x="12684190" y="15778499"/>
            <a:ext cx="12337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6000" dirty="0" smtClean="0">
                <a:solidFill>
                  <a:schemeClr val="bg1"/>
                </a:solidFill>
                <a:latin typeface="Comic Sans MS" pitchFamily="66" charset="0"/>
              </a:rPr>
              <a:t>תיאור </a:t>
            </a:r>
            <a:r>
              <a:rPr lang="he-IL" sz="6000" dirty="0">
                <a:solidFill>
                  <a:schemeClr val="bg1"/>
                </a:solidFill>
                <a:latin typeface="Comic Sans MS" pitchFamily="66" charset="0"/>
              </a:rPr>
              <a:t>המערכת – </a:t>
            </a:r>
            <a:r>
              <a:rPr lang="en-US" sz="6000" dirty="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system description</a:t>
            </a:r>
          </a:p>
        </p:txBody>
      </p:sp>
      <p:sp>
        <p:nvSpPr>
          <p:cNvPr id="6" name="מלבן 5"/>
          <p:cNvSpPr/>
          <p:nvPr/>
        </p:nvSpPr>
        <p:spPr>
          <a:xfrm>
            <a:off x="2955217" y="15803562"/>
            <a:ext cx="78165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6000" dirty="0">
                <a:solidFill>
                  <a:schemeClr val="bg1"/>
                </a:solidFill>
                <a:latin typeface="Comic Sans MS" pitchFamily="66" charset="0"/>
              </a:rPr>
              <a:t>הרצה לדוגמא - </a:t>
            </a:r>
            <a:r>
              <a:rPr lang="en-US" sz="6000" dirty="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example</a:t>
            </a:r>
          </a:p>
        </p:txBody>
      </p:sp>
      <p:sp>
        <p:nvSpPr>
          <p:cNvPr id="7" name="מלבן 6"/>
          <p:cNvSpPr/>
          <p:nvPr/>
        </p:nvSpPr>
        <p:spPr>
          <a:xfrm>
            <a:off x="13816519" y="25592166"/>
            <a:ext cx="97337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6600" dirty="0">
                <a:solidFill>
                  <a:schemeClr val="bg1"/>
                </a:solidFill>
                <a:latin typeface="Comic Sans MS" pitchFamily="66" charset="0"/>
              </a:rPr>
              <a:t>כווני הרחבה – </a:t>
            </a:r>
            <a:r>
              <a:rPr lang="en-US" sz="6600" dirty="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future work</a:t>
            </a:r>
          </a:p>
        </p:txBody>
      </p:sp>
      <p:sp>
        <p:nvSpPr>
          <p:cNvPr id="8" name="מלבן 7"/>
          <p:cNvSpPr/>
          <p:nvPr/>
        </p:nvSpPr>
        <p:spPr>
          <a:xfrm>
            <a:off x="152400" y="25592166"/>
            <a:ext cx="12601575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he-IL" sz="6600" dirty="0">
                <a:solidFill>
                  <a:schemeClr val="bg1"/>
                </a:solidFill>
                <a:latin typeface="Comic Sans MS" pitchFamily="66" charset="0"/>
              </a:rPr>
              <a:t>אמצעים טכנולוגיים - </a:t>
            </a:r>
            <a:r>
              <a:rPr lang="en-US" sz="6600" dirty="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technology</a:t>
            </a:r>
          </a:p>
        </p:txBody>
      </p:sp>
      <p:cxnSp>
        <p:nvCxnSpPr>
          <p:cNvPr id="14" name="מחבר ישר 13"/>
          <p:cNvCxnSpPr/>
          <p:nvPr/>
        </p:nvCxnSpPr>
        <p:spPr>
          <a:xfrm flipV="1">
            <a:off x="-61720" y="5745162"/>
            <a:ext cx="25312495" cy="14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61720" y="5745162"/>
            <a:ext cx="25312497" cy="302815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20575" y="5821362"/>
            <a:ext cx="6171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chemeClr val="bg1"/>
                </a:solidFill>
                <a:latin typeface="Bradley Hand ITC" panose="03070402050302030203" pitchFamily="66" charset="0"/>
                <a:ea typeface="+mj-ea"/>
                <a:cs typeface="+mj-cs"/>
              </a:rPr>
              <a:t>Team</a:t>
            </a:r>
          </a:p>
          <a:p>
            <a:endParaRPr lang="en-US" dirty="0"/>
          </a:p>
        </p:txBody>
      </p:sp>
      <p:sp>
        <p:nvSpPr>
          <p:cNvPr id="18" name="כותרת משנה 2"/>
          <p:cNvSpPr>
            <a:spLocks noGrp="1"/>
          </p:cNvSpPr>
          <p:nvPr>
            <p:ph type="subTitle" idx="1"/>
          </p:nvPr>
        </p:nvSpPr>
        <p:spPr>
          <a:xfrm>
            <a:off x="4420363" y="8107362"/>
            <a:ext cx="15572612" cy="2267345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4800C"/>
                </a:solidFill>
                <a:latin typeface="Bradley Hand ITC" panose="03070402050302030203" pitchFamily="66" charset="0"/>
                <a:ea typeface="+mj-ea"/>
                <a:cs typeface="+mj-cs"/>
              </a:rPr>
              <a:t>Learn together</a:t>
            </a:r>
            <a:endParaRPr lang="en-US" sz="9600" b="1" dirty="0">
              <a:solidFill>
                <a:srgbClr val="F4800C"/>
              </a:solidFill>
              <a:latin typeface="Bradley Hand ITC" panose="03070402050302030203" pitchFamily="66" charset="0"/>
              <a:ea typeface="+mj-ea"/>
              <a:cs typeface="+mj-cs"/>
            </a:endParaRP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-270267" y="2545586"/>
            <a:ext cx="252648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en-US" sz="6000" b="1" dirty="0" smtClean="0">
                <a:solidFill>
                  <a:srgbClr val="000099"/>
                </a:solidFill>
              </a:rPr>
              <a:t>Team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57905" y="9464124"/>
            <a:ext cx="13947034" cy="3970318"/>
          </a:xfrm>
          <a:prstGeom prst="rect">
            <a:avLst/>
          </a:prstGeom>
          <a:noFill/>
          <a:ln w="3175"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 rtl="1"/>
            <a:r>
              <a:rPr lang="he-IL" sz="6000" b="1" dirty="0">
                <a:solidFill>
                  <a:srgbClr val="00B0F0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רקע:</a:t>
            </a:r>
            <a:endParaRPr lang="en-US" sz="6000" b="1" dirty="0">
              <a:solidFill>
                <a:srgbClr val="00B0F0"/>
              </a:solidFill>
              <a:cs typeface="Petel" panose="00000400000000000000" pitchFamily="2" charset="-79"/>
            </a:endParaRPr>
          </a:p>
          <a:p>
            <a:pPr algn="ctr" rtl="1"/>
            <a:r>
              <a:rPr lang="he-IL" sz="4800" dirty="0">
                <a:solidFill>
                  <a:schemeClr val="bg1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Team</a:t>
            </a:r>
            <a:r>
              <a:rPr lang="he-IL" sz="4800" dirty="0">
                <a:solidFill>
                  <a:schemeClr val="bg1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 הוא כיתת לימוד </a:t>
            </a:r>
            <a:r>
              <a:rPr lang="he-IL" sz="4800" dirty="0" smtClean="0">
                <a:solidFill>
                  <a:schemeClr val="bg1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וירטואלית</a:t>
            </a:r>
            <a:r>
              <a:rPr lang="he-IL" sz="4800" dirty="0">
                <a:solidFill>
                  <a:schemeClr val="bg1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, יישומון לאתר אינטרנט </a:t>
            </a:r>
            <a:r>
              <a:rPr lang="he-IL" sz="4800" dirty="0" smtClean="0">
                <a:solidFill>
                  <a:schemeClr val="bg1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לשיתוף </a:t>
            </a:r>
          </a:p>
          <a:p>
            <a:pPr algn="ctr" rtl="1"/>
            <a:r>
              <a:rPr lang="he-IL" sz="4800" dirty="0" smtClean="0">
                <a:solidFill>
                  <a:schemeClr val="bg1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חברתי-מקצועי </a:t>
            </a:r>
            <a:r>
              <a:rPr lang="he-IL" sz="4800" dirty="0">
                <a:solidFill>
                  <a:schemeClr val="bg1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במגוון תחומי עניין ומקצועות, בטכנולוגיית </a:t>
            </a:r>
            <a:r>
              <a:rPr lang="en-US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WEB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.</a:t>
            </a:r>
            <a:endParaRPr lang="en-US" sz="48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487" y="11027686"/>
            <a:ext cx="11282084" cy="3323987"/>
          </a:xfrm>
          <a:prstGeom prst="rect">
            <a:avLst/>
          </a:prstGeom>
          <a:noFill/>
          <a:ln w="3175"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 rtl="1"/>
            <a:r>
              <a:rPr lang="he-IL" sz="6000" b="1" dirty="0" smtClean="0">
                <a:solidFill>
                  <a:srgbClr val="00B0F0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תיאור הבעיה:</a:t>
            </a:r>
            <a:endParaRPr lang="en-US" sz="6000" b="1" dirty="0">
              <a:solidFill>
                <a:srgbClr val="00B0F0"/>
              </a:solidFill>
              <a:cs typeface="Petel" panose="00000400000000000000" pitchFamily="2" charset="-79"/>
            </a:endParaRPr>
          </a:p>
          <a:p>
            <a:pPr algn="ctr" rtl="1"/>
            <a:r>
              <a:rPr lang="he-IL" sz="5400" dirty="0">
                <a:solidFill>
                  <a:schemeClr val="bg1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סטודנטים המעוניינים ללמוד יחד אך גרים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בריחוק זה מזה, מתקשים במציאת מקום ללמידה משותפת. </a:t>
            </a:r>
          </a:p>
          <a:p>
            <a:pPr algn="ctr" rtl="1"/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Team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מאפשרת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למידה משותפת מרחוק.</a:t>
            </a:r>
            <a:endParaRPr lang="en-US" sz="54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67657" y="14050962"/>
            <a:ext cx="12278318" cy="14311610"/>
          </a:xfrm>
          <a:prstGeom prst="rect">
            <a:avLst/>
          </a:prstGeom>
          <a:noFill/>
          <a:ln w="3175"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 rtl="1"/>
            <a:r>
              <a:rPr lang="he-IL" sz="6000" b="1" dirty="0" smtClean="0">
                <a:solidFill>
                  <a:srgbClr val="00B0F0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תיאור המערכת:</a:t>
            </a:r>
            <a:endParaRPr lang="en-US" sz="6000" b="1" dirty="0">
              <a:solidFill>
                <a:srgbClr val="00B0F0"/>
              </a:solidFill>
              <a:cs typeface="Petel" panose="00000400000000000000" pitchFamily="2" charset="-79"/>
            </a:endParaRPr>
          </a:p>
          <a:p>
            <a:pPr algn="ctr" rtl="1"/>
            <a:r>
              <a:rPr lang="he-IL" sz="4800" dirty="0">
                <a:solidFill>
                  <a:srgbClr val="9BE5FF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הרשמה והתחברות למערכת –</a:t>
            </a:r>
            <a:r>
              <a:rPr lang="he-IL" sz="4800" dirty="0">
                <a:solidFill>
                  <a:srgbClr val="00B0F0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 </a:t>
            </a:r>
            <a:endParaRPr lang="he-IL" sz="4800" dirty="0" smtClean="0">
              <a:solidFill>
                <a:srgbClr val="00B0F0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  <a:p>
            <a:pPr algn="r" rtl="1"/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רישום באמצעות סיסמה, ושחזור סיסמה. שמירת מידע לוקאלי באמצעות 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cookies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 לאגירת מידע אודות המשתמש. </a:t>
            </a:r>
            <a:endParaRPr lang="en-US" sz="48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  <a:p>
            <a:pPr algn="ctr" rtl="1"/>
            <a:endParaRPr lang="he-IL" sz="4800" dirty="0" smtClean="0">
              <a:solidFill>
                <a:srgbClr val="9BE5FF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  <a:p>
            <a:pPr algn="ctr" rtl="1"/>
            <a:r>
              <a:rPr lang="he-IL" sz="4800" dirty="0" smtClean="0">
                <a:solidFill>
                  <a:srgbClr val="9BE5FF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חדרי קורס – </a:t>
            </a:r>
          </a:p>
          <a:p>
            <a:pPr marL="685800" indent="-685800" algn="r" rtl="1">
              <a:buFont typeface="Wingdings" panose="05000000000000000000" pitchFamily="2" charset="2"/>
              <a:buChar char="ü"/>
            </a:pP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לכל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אחד מהקורסים הנלמדים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.</a:t>
            </a:r>
          </a:p>
          <a:p>
            <a:pPr marL="685800" indent="-685800" algn="r" rtl="1">
              <a:buFont typeface="Wingdings" panose="05000000000000000000" pitchFamily="2" charset="2"/>
              <a:buChar char="ü"/>
            </a:pP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נבנים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ע"י מנהל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המערכת.</a:t>
            </a:r>
          </a:p>
          <a:p>
            <a:pPr marL="685800" indent="-685800" algn="r" rtl="1">
              <a:buFont typeface="Wingdings" panose="05000000000000000000" pitchFamily="2" charset="2"/>
              <a:buChar char="ü"/>
            </a:pP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כניסה למשתמשים הרשומים לקורס בלבד. </a:t>
            </a:r>
          </a:p>
          <a:p>
            <a:pPr marL="685800" indent="-685800" algn="r" rtl="1">
              <a:buFont typeface="Wingdings" panose="05000000000000000000" pitchFamily="2" charset="2"/>
              <a:buChar char="ü"/>
            </a:pP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מסך ובו רשימת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המשתמשים הקיימים בחדר, חלון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הודעות עם ריענון אוטומטי, ותיקיית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שיתוף מסמכים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מאגר ידע לכל קורס.  </a:t>
            </a:r>
          </a:p>
          <a:p>
            <a:pPr marL="685800" indent="-685800" algn="r" rtl="1">
              <a:buFont typeface="Wingdings" panose="05000000000000000000" pitchFamily="2" charset="2"/>
              <a:buChar char="ü"/>
            </a:pP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ניהול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גרסאות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קוד ע"י חיבור ל-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GitHub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 באמצעות 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API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. </a:t>
            </a:r>
          </a:p>
          <a:p>
            <a:pPr marL="685800" indent="-685800" algn="r" rtl="1">
              <a:buFont typeface="Wingdings" panose="05000000000000000000" pitchFamily="2" charset="2"/>
              <a:buChar char="ü"/>
            </a:pP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לוח שנה אוטומטי - הוספת משימות ויעדים לפי תאריכים. </a:t>
            </a:r>
          </a:p>
          <a:p>
            <a:pPr marL="685800" indent="-685800" algn="r" rtl="1">
              <a:buFont typeface="Wingdings" panose="05000000000000000000" pitchFamily="2" charset="2"/>
              <a:buChar char="ü"/>
            </a:pP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חלון מנוע חיפוש של גוגל.</a:t>
            </a:r>
            <a:endParaRPr lang="en-US" sz="48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  <a:p>
            <a:pPr algn="ctr" rtl="1"/>
            <a:endParaRPr lang="he-IL" sz="4800" dirty="0" smtClean="0">
              <a:solidFill>
                <a:srgbClr val="9BE5FF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  <a:p>
            <a:pPr algn="ctr" rtl="1"/>
            <a:r>
              <a:rPr lang="he-IL" sz="4800" dirty="0" smtClean="0">
                <a:solidFill>
                  <a:srgbClr val="9BE5FF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חדרי לימוד </a:t>
            </a:r>
            <a:r>
              <a:rPr lang="he-IL" sz="4800" dirty="0">
                <a:solidFill>
                  <a:srgbClr val="9BE5FF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פרטיים </a:t>
            </a:r>
            <a:r>
              <a:rPr lang="he-IL" sz="4800" dirty="0" smtClean="0">
                <a:solidFill>
                  <a:srgbClr val="9BE5FF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–</a:t>
            </a:r>
          </a:p>
          <a:p>
            <a:pPr algn="r" rtl="1"/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זהים פונקציונאלית, אך יכולים להיפתח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ע"י כל משתמש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הרשום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במערכת. פותח החדר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יוכל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לשלוח הזמנות למשתמשים אחרים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במייל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. </a:t>
            </a:r>
            <a:endParaRPr lang="en-US" sz="48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96014" y="28270289"/>
            <a:ext cx="11456860" cy="6186309"/>
          </a:xfrm>
          <a:prstGeom prst="rect">
            <a:avLst/>
          </a:prstGeom>
          <a:noFill/>
          <a:ln w="3175"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 rtl="1"/>
            <a:r>
              <a:rPr lang="he-IL" sz="6000" b="1" dirty="0" smtClean="0">
                <a:solidFill>
                  <a:srgbClr val="00B0F0"/>
                </a:solidFill>
                <a:latin typeface="Petel" panose="00000400000000000000" pitchFamily="2" charset="-79"/>
                <a:cs typeface="Petel" panose="00000400000000000000" pitchFamily="2" charset="-79"/>
              </a:rPr>
              <a:t>אמצעים טכנולוגיים:</a:t>
            </a:r>
            <a:endParaRPr lang="en-US" sz="6000" b="1" dirty="0">
              <a:solidFill>
                <a:srgbClr val="00B0F0"/>
              </a:solidFill>
              <a:cs typeface="Petel" panose="00000400000000000000" pitchFamily="2" charset="-79"/>
            </a:endParaRPr>
          </a:p>
          <a:p>
            <a:pPr algn="ctr" rtl="1"/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הקמת שרת 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APACHE</a:t>
            </a:r>
          </a:p>
          <a:p>
            <a:pPr algn="ctr" rtl="1"/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לקוח: 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HTML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, 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CSS, JavaScript</a:t>
            </a:r>
            <a:endParaRPr lang="en-US" sz="48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  <a:p>
            <a:pPr algn="ctr" rtl="1"/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תכנות השרת: 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PHP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 </a:t>
            </a:r>
            <a:endParaRPr lang="en-US" sz="48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  <a:p>
            <a:pPr algn="ctr" rtl="1"/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הנתונים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במסד 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MySQL</a:t>
            </a:r>
            <a:endParaRPr lang="en-US" sz="48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  <a:p>
            <a:pPr algn="ctr" rtl="1"/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העברת המידע: </a:t>
            </a:r>
            <a:r>
              <a:rPr lang="en-US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JSON (AJAX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)</a:t>
            </a:r>
            <a:endParaRPr lang="en-US" sz="48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  <a:p>
            <a:pPr algn="ctr" rtl="1"/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ניהול </a:t>
            </a:r>
            <a:r>
              <a:rPr lang="he-IL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גרסאות קוד: שימוש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ב- </a:t>
            </a:r>
            <a:r>
              <a:rPr lang="en-US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API </a:t>
            </a:r>
            <a:r>
              <a:rPr lang="he-IL" sz="4800" dirty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 של </a:t>
            </a:r>
            <a:r>
              <a:rPr lang="en-US" sz="4800" dirty="0" smtClean="0">
                <a:solidFill>
                  <a:schemeClr val="bg1"/>
                </a:solidFill>
                <a:latin typeface="Bradley Hand ITC" panose="03070402050302030203" pitchFamily="66" charset="0"/>
                <a:cs typeface="Petel" panose="00000400000000000000" pitchFamily="2" charset="-79"/>
              </a:rPr>
              <a:t>GitHub</a:t>
            </a:r>
            <a:endParaRPr lang="en-US" sz="4800" dirty="0">
              <a:solidFill>
                <a:schemeClr val="bg1"/>
              </a:solidFill>
              <a:latin typeface="Bradley Hand ITC" panose="03070402050302030203" pitchFamily="66" charset="0"/>
              <a:cs typeface="Petel" panose="00000400000000000000" pitchFamily="2" charset="-79"/>
            </a:endParaRPr>
          </a:p>
        </p:txBody>
      </p:sp>
      <p:pic>
        <p:nvPicPr>
          <p:cNvPr id="17" name="תמונה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35" y="34091562"/>
            <a:ext cx="2929350" cy="1716416"/>
          </a:xfrm>
          <a:prstGeom prst="rect">
            <a:avLst/>
          </a:prstGeom>
        </p:spPr>
      </p:pic>
      <p:pic>
        <p:nvPicPr>
          <p:cNvPr id="24" name="תמונה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7" b="18855"/>
          <a:stretch/>
        </p:blipFill>
        <p:spPr>
          <a:xfrm>
            <a:off x="6561214" y="33551065"/>
            <a:ext cx="3528053" cy="2216897"/>
          </a:xfrm>
          <a:prstGeom prst="rect">
            <a:avLst/>
          </a:prstGeom>
        </p:spPr>
      </p:pic>
      <p:pic>
        <p:nvPicPr>
          <p:cNvPr id="25" name="תמונה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444" y="34217812"/>
            <a:ext cx="3878531" cy="1854950"/>
          </a:xfrm>
          <a:prstGeom prst="rect">
            <a:avLst/>
          </a:prstGeom>
        </p:spPr>
      </p:pic>
      <p:pic>
        <p:nvPicPr>
          <p:cNvPr id="27" name="תמונה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67" y="34396362"/>
            <a:ext cx="2370861" cy="1422517"/>
          </a:xfrm>
          <a:prstGeom prst="rect">
            <a:avLst/>
          </a:prstGeom>
        </p:spPr>
      </p:pic>
      <p:pic>
        <p:nvPicPr>
          <p:cNvPr id="29" name="תמונה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997" y="34243962"/>
            <a:ext cx="1508017" cy="1508017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422" y="-10886"/>
            <a:ext cx="5928542" cy="5195444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932" y="34095285"/>
            <a:ext cx="5034443" cy="2053677"/>
          </a:xfrm>
          <a:prstGeom prst="rect">
            <a:avLst/>
          </a:prstGeom>
        </p:spPr>
      </p:pic>
      <p:pic>
        <p:nvPicPr>
          <p:cNvPr id="1028" name="Picture 4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9" t="34875" r="36774" b="38175"/>
          <a:stretch/>
        </p:blipFill>
        <p:spPr bwMode="auto">
          <a:xfrm rot="1317243">
            <a:off x="415070" y="21701463"/>
            <a:ext cx="1510059" cy="14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7" b="66504"/>
          <a:stretch/>
        </p:blipFill>
        <p:spPr bwMode="auto">
          <a:xfrm flipH="1">
            <a:off x="-352425" y="24905636"/>
            <a:ext cx="3942797" cy="396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7" b="66504"/>
          <a:stretch/>
        </p:blipFill>
        <p:spPr bwMode="auto">
          <a:xfrm>
            <a:off x="9851378" y="22856848"/>
            <a:ext cx="2997716" cy="30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925" r="70016"/>
          <a:stretch/>
        </p:blipFill>
        <p:spPr bwMode="auto">
          <a:xfrm>
            <a:off x="3081115" y="15798701"/>
            <a:ext cx="1713521" cy="166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925" r="70016"/>
          <a:stretch/>
        </p:blipFill>
        <p:spPr bwMode="auto">
          <a:xfrm>
            <a:off x="2847893" y="16937334"/>
            <a:ext cx="1152454" cy="11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9" t="70698"/>
          <a:stretch/>
        </p:blipFill>
        <p:spPr bwMode="auto">
          <a:xfrm rot="13068394">
            <a:off x="8272476" y="22518516"/>
            <a:ext cx="2992521" cy="117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9" t="34875" r="36774" b="38175"/>
          <a:stretch/>
        </p:blipFill>
        <p:spPr bwMode="auto">
          <a:xfrm>
            <a:off x="10058899" y="19510546"/>
            <a:ext cx="1425761" cy="135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תמונה קשורה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3479" b="34125"/>
          <a:stretch/>
        </p:blipFill>
        <p:spPr bwMode="auto">
          <a:xfrm>
            <a:off x="853122" y="16272607"/>
            <a:ext cx="3200911" cy="298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תמונה קשורה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4" b="70394"/>
          <a:stretch/>
        </p:blipFill>
        <p:spPr bwMode="auto">
          <a:xfrm rot="1079242" flipH="1">
            <a:off x="7550368" y="15886843"/>
            <a:ext cx="2075526" cy="190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תמונה קשורה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09" r="69144"/>
          <a:stretch/>
        </p:blipFill>
        <p:spPr bwMode="auto">
          <a:xfrm>
            <a:off x="10213225" y="20574454"/>
            <a:ext cx="2022438" cy="17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t="36922" r="69669" b="34709"/>
          <a:stretch/>
        </p:blipFill>
        <p:spPr bwMode="auto">
          <a:xfrm rot="20437428">
            <a:off x="5092334" y="16848336"/>
            <a:ext cx="2318776" cy="220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7" t="65258" r="34093"/>
          <a:stretch/>
        </p:blipFill>
        <p:spPr bwMode="auto">
          <a:xfrm>
            <a:off x="2506556" y="23700429"/>
            <a:ext cx="2711551" cy="316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4" t="34950" b="33844"/>
          <a:stretch/>
        </p:blipFill>
        <p:spPr bwMode="auto">
          <a:xfrm rot="17383410" flipH="1" flipV="1">
            <a:off x="7641991" y="18119481"/>
            <a:ext cx="2588430" cy="20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תמונה קשורה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56554" r="80676" b="22957"/>
          <a:stretch/>
        </p:blipFill>
        <p:spPr bwMode="auto">
          <a:xfrm>
            <a:off x="1710177" y="21299929"/>
            <a:ext cx="1646891" cy="18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תמונה קשורה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93" t="55641" b="23869"/>
          <a:stretch/>
        </p:blipFill>
        <p:spPr bwMode="auto">
          <a:xfrm rot="1079242">
            <a:off x="9313006" y="15539892"/>
            <a:ext cx="2148369" cy="20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תמונה קשורה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4" b="70394"/>
          <a:stretch/>
        </p:blipFill>
        <p:spPr bwMode="auto">
          <a:xfrm>
            <a:off x="4167637" y="25262840"/>
            <a:ext cx="1581742" cy="14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7" b="66504"/>
          <a:stretch/>
        </p:blipFill>
        <p:spPr bwMode="auto">
          <a:xfrm rot="1079242">
            <a:off x="10357560" y="17145937"/>
            <a:ext cx="1848696" cy="185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תמונה קשורה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80117" r="23628" b="-1630"/>
          <a:stretch/>
        </p:blipFill>
        <p:spPr bwMode="auto">
          <a:xfrm>
            <a:off x="1991893" y="15108617"/>
            <a:ext cx="1905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תמונה קשורה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51" r="82244"/>
          <a:stretch/>
        </p:blipFill>
        <p:spPr bwMode="auto">
          <a:xfrm>
            <a:off x="9397940" y="20634519"/>
            <a:ext cx="1142220" cy="108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9" t="33929" r="38830" b="34865"/>
          <a:stretch/>
        </p:blipFill>
        <p:spPr bwMode="auto">
          <a:xfrm rot="1226965">
            <a:off x="939785" y="20138867"/>
            <a:ext cx="1577800" cy="177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תוצאת תמונה עבור ‪hand drawn computer icon‬‏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2250">
            <a:off x="7351402" y="24521722"/>
            <a:ext cx="1445176" cy="144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4" t="34950" b="33844"/>
          <a:stretch/>
        </p:blipFill>
        <p:spPr bwMode="auto">
          <a:xfrm rot="20307645" flipV="1">
            <a:off x="4560323" y="22948666"/>
            <a:ext cx="2206952" cy="221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תוצאת תמונה עבור ‪hand drawn learn icon‬‏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9" t="70698"/>
          <a:stretch/>
        </p:blipFill>
        <p:spPr bwMode="auto">
          <a:xfrm rot="3006170">
            <a:off x="2305741" y="18822632"/>
            <a:ext cx="2294679" cy="8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תוצאת תמונה עבור ‪hand drawn student icon‬‏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605">
            <a:off x="7914713" y="23697364"/>
            <a:ext cx="1207216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תוצאת תמונה עבור ‪hand drawn student icon‬‏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2410">
            <a:off x="5938226" y="25016321"/>
            <a:ext cx="1502621" cy="150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תמונה קשורה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4" b="70394"/>
          <a:stretch/>
        </p:blipFill>
        <p:spPr bwMode="auto">
          <a:xfrm>
            <a:off x="3692131" y="26330366"/>
            <a:ext cx="1581742" cy="14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תמונה קשורה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8938">
            <a:off x="8859135" y="25345131"/>
            <a:ext cx="1119611" cy="111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 rot="20465228">
            <a:off x="6571955" y="18486191"/>
            <a:ext cx="2290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orn Addict" pitchFamily="2" charset="0"/>
              </a:rPr>
              <a:t>AJAX</a:t>
            </a:r>
            <a:endParaRPr lang="en-US" sz="6000" dirty="0">
              <a:latin typeface="Born Addict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246724">
            <a:off x="7985626" y="21189545"/>
            <a:ext cx="229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Born Addict" pitchFamily="2" charset="0"/>
              </a:rPr>
              <a:t>Github</a:t>
            </a:r>
            <a:endParaRPr lang="en-US" sz="6000" dirty="0">
              <a:latin typeface="Born Addict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 rot="898703">
            <a:off x="3852937" y="18985026"/>
            <a:ext cx="229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orn Addict" pitchFamily="2" charset="0"/>
              </a:rPr>
              <a:t>student</a:t>
            </a:r>
            <a:endParaRPr lang="en-US" sz="4800" dirty="0">
              <a:latin typeface="Born Addict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rot="20104834">
            <a:off x="6042190" y="23691132"/>
            <a:ext cx="197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orn Addict" pitchFamily="2" charset="0"/>
              </a:rPr>
              <a:t>Team learning</a:t>
            </a:r>
            <a:endParaRPr lang="en-US" sz="4400" dirty="0">
              <a:latin typeface="Born Addict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969502">
            <a:off x="2347266" y="23273035"/>
            <a:ext cx="2290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rn Addict" pitchFamily="2" charset="0"/>
              </a:rPr>
              <a:t>cookies</a:t>
            </a:r>
            <a:endParaRPr lang="en-US" sz="4400" dirty="0">
              <a:latin typeface="Born Addict" pitchFamily="2" charset="0"/>
            </a:endParaRPr>
          </a:p>
        </p:txBody>
      </p:sp>
      <p:pic>
        <p:nvPicPr>
          <p:cNvPr id="28" name="תמונה 2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80" y="20081661"/>
            <a:ext cx="2672538" cy="2096272"/>
          </a:xfrm>
          <a:prstGeom prst="rect">
            <a:avLst/>
          </a:prstGeom>
        </p:spPr>
      </p:pic>
      <p:pic>
        <p:nvPicPr>
          <p:cNvPr id="1038" name="Picture 14" descr="תוצאת תמונה עבור ‪hand drawn computer icon‬‏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48" y="1891780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תמונה 2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90"/>
          <a:stretch/>
        </p:blipFill>
        <p:spPr>
          <a:xfrm rot="677306">
            <a:off x="17461089" y="29039969"/>
            <a:ext cx="6000717" cy="47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9460</TotalTime>
  <Words>245</Words>
  <Application>Microsoft Office PowerPoint</Application>
  <PresentationFormat>מותאם אישית</PresentationFormat>
  <Paragraphs>45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Arial</vt:lpstr>
      <vt:lpstr>Born Addict</vt:lpstr>
      <vt:lpstr>Bradley Hand ITC</vt:lpstr>
      <vt:lpstr>Calibri</vt:lpstr>
      <vt:lpstr>Comic Sans MS</vt:lpstr>
      <vt:lpstr>Petel</vt:lpstr>
      <vt:lpstr>Wingdings</vt:lpstr>
      <vt:lpstr>Office Theme</vt:lpstr>
      <vt:lpstr>מצגת של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המכללה האקדמית ספיר המחלקה למדעי המחשב</dc:title>
  <dc:creator>Nurit GalOz</dc:creator>
  <cp:lastModifiedBy>User</cp:lastModifiedBy>
  <cp:revision>79</cp:revision>
  <cp:lastPrinted>2017-03-13T11:33:03Z</cp:lastPrinted>
  <dcterms:created xsi:type="dcterms:W3CDTF">2014-04-29T12:12:38Z</dcterms:created>
  <dcterms:modified xsi:type="dcterms:W3CDTF">2017-05-18T16:56:19Z</dcterms:modified>
</cp:coreProperties>
</file>