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slideMasters/slideMaster8.xml" ContentType="application/vnd.openxmlformats-officedocument.presentationml.slideMaster+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 id="2147483775" r:id="rId2"/>
    <p:sldMasterId id="2147483778" r:id="rId3"/>
    <p:sldMasterId id="2147483782" r:id="rId4"/>
    <p:sldMasterId id="2147483786" r:id="rId5"/>
    <p:sldMasterId id="2147483797" r:id="rId6"/>
    <p:sldMasterId id="2147483799" r:id="rId7"/>
    <p:sldMasterId id="2147483801" r:id="rId8"/>
    <p:sldMasterId id="2147483803" r:id="rId9"/>
    <p:sldMasterId id="2147483805" r:id="rId10"/>
  </p:sldMasterIdLst>
  <p:notesMasterIdLst>
    <p:notesMasterId r:id="rId47"/>
  </p:notesMasterIdLst>
  <p:handoutMasterIdLst>
    <p:handoutMasterId r:id="rId48"/>
  </p:handoutMasterIdLst>
  <p:sldIdLst>
    <p:sldId id="389" r:id="rId11"/>
    <p:sldId id="398" r:id="rId12"/>
    <p:sldId id="399" r:id="rId13"/>
    <p:sldId id="391" r:id="rId14"/>
    <p:sldId id="393" r:id="rId15"/>
    <p:sldId id="396" r:id="rId16"/>
    <p:sldId id="397" r:id="rId17"/>
    <p:sldId id="402" r:id="rId18"/>
    <p:sldId id="403" r:id="rId19"/>
    <p:sldId id="406" r:id="rId20"/>
    <p:sldId id="404" r:id="rId21"/>
    <p:sldId id="407" r:id="rId22"/>
    <p:sldId id="413" r:id="rId23"/>
    <p:sldId id="408" r:id="rId24"/>
    <p:sldId id="429" r:id="rId25"/>
    <p:sldId id="430" r:id="rId26"/>
    <p:sldId id="431" r:id="rId27"/>
    <p:sldId id="436" r:id="rId28"/>
    <p:sldId id="433" r:id="rId29"/>
    <p:sldId id="435" r:id="rId30"/>
    <p:sldId id="437" r:id="rId31"/>
    <p:sldId id="419" r:id="rId32"/>
    <p:sldId id="421" r:id="rId33"/>
    <p:sldId id="422" r:id="rId34"/>
    <p:sldId id="440" r:id="rId35"/>
    <p:sldId id="388" r:id="rId36"/>
    <p:sldId id="426" r:id="rId37"/>
    <p:sldId id="425" r:id="rId38"/>
    <p:sldId id="427" r:id="rId39"/>
    <p:sldId id="438" r:id="rId40"/>
    <p:sldId id="439" r:id="rId41"/>
    <p:sldId id="441" r:id="rId42"/>
    <p:sldId id="442" r:id="rId43"/>
    <p:sldId id="443" r:id="rId44"/>
    <p:sldId id="444" r:id="rId45"/>
    <p:sldId id="445" r:id="rId46"/>
  </p:sldIdLst>
  <p:sldSz cx="9144000" cy="6858000" type="screen4x3"/>
  <p:notesSz cx="7315200" cy="9601200"/>
  <p:custDataLst>
    <p:tags r:id="rId49"/>
  </p:custDataLst>
  <p:defaultTextStyle>
    <a:defPPr>
      <a:defRPr lang="en-US"/>
    </a:defPPr>
    <a:lvl1pPr algn="l" rtl="0" eaLnBrk="0" fontAlgn="base" hangingPunct="0">
      <a:spcBef>
        <a:spcPct val="0"/>
      </a:spcBef>
      <a:spcAft>
        <a:spcPct val="0"/>
      </a:spcAft>
      <a:defRPr sz="2400"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Heather Smith" initials="" lastIdx="4" clrIdx="0"/>
  <p:cmAuthor id="1" name="Dr. Robert H. King" initials="RHK" lastIdx="19" clrIdx="1"/>
  <p:cmAuthor id="2" name="Customer Education" initials="CE" lastIdx="7" clrIdx="2"/>
  <p:cmAuthor id="3" name="motis" initials="m" lastIdx="0" clrIdx="3"/>
  <p:cmAuthor id="4" name="H. Smith" initials="NOTE" lastIdx="1" clrIdx="4"/>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3" clrMode="bw" hiddenSlides="1" frameSlides="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9" autoAdjust="0"/>
    <p:restoredTop sz="64780" autoAdjust="0"/>
  </p:normalViewPr>
  <p:slideViewPr>
    <p:cSldViewPr>
      <p:cViewPr>
        <p:scale>
          <a:sx n="60" d="100"/>
          <a:sy n="60" d="100"/>
        </p:scale>
        <p:origin x="-684" y="396"/>
      </p:cViewPr>
      <p:guideLst>
        <p:guide orient="horz" pos="2160"/>
        <p:guide pos="2880"/>
      </p:guideLst>
    </p:cSldViewPr>
  </p:slideViewPr>
  <p:notesTextViewPr>
    <p:cViewPr>
      <p:scale>
        <a:sx n="100" d="100"/>
        <a:sy n="100" d="100"/>
      </p:scale>
      <p:origin x="0" y="0"/>
    </p:cViewPr>
  </p:notesTextViewPr>
  <p:sorterViewPr>
    <p:cViewPr>
      <p:scale>
        <a:sx n="88" d="100"/>
        <a:sy n="88" d="100"/>
      </p:scale>
      <p:origin x="0" y="1170"/>
    </p:cViewPr>
  </p:sorterViewPr>
  <p:notesViewPr>
    <p:cSldViewPr>
      <p:cViewPr varScale="1">
        <p:scale>
          <a:sx n="56" d="100"/>
          <a:sy n="56" d="100"/>
        </p:scale>
        <p:origin x="-1746"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tags" Target="tags/tag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583" cy="480226"/>
          </a:xfrm>
          <a:prstGeom prst="rect">
            <a:avLst/>
          </a:prstGeom>
          <a:noFill/>
          <a:ln w="9525">
            <a:noFill/>
            <a:miter lim="800000"/>
            <a:headEnd/>
            <a:tailEnd/>
          </a:ln>
          <a:effectLst/>
        </p:spPr>
        <p:txBody>
          <a:bodyPr vert="horz" wrap="square" lIns="97016" tIns="48508" rIns="97016" bIns="48508" numCol="1" anchor="t" anchorCtr="0" compatLnSpc="1">
            <a:prstTxWarp prst="textNoShape">
              <a:avLst/>
            </a:prstTxWarp>
          </a:bodyPr>
          <a:lstStyle>
            <a:lvl1pPr defTabSz="970256" eaLnBrk="1" hangingPunct="1">
              <a:defRPr sz="1200">
                <a:latin typeface="Arial" charset="0"/>
              </a:defRPr>
            </a:lvl1pPr>
          </a:lstStyle>
          <a:p>
            <a:endParaRPr lang="en-US" dirty="0"/>
          </a:p>
        </p:txBody>
      </p:sp>
      <p:sp>
        <p:nvSpPr>
          <p:cNvPr id="7171" name="Rectangle 3"/>
          <p:cNvSpPr>
            <a:spLocks noGrp="1" noChangeArrowheads="1"/>
          </p:cNvSpPr>
          <p:nvPr>
            <p:ph type="dt" idx="1"/>
          </p:nvPr>
        </p:nvSpPr>
        <p:spPr bwMode="auto">
          <a:xfrm>
            <a:off x="4142962" y="0"/>
            <a:ext cx="3170583" cy="480226"/>
          </a:xfrm>
          <a:prstGeom prst="rect">
            <a:avLst/>
          </a:prstGeom>
          <a:noFill/>
          <a:ln w="9525">
            <a:noFill/>
            <a:miter lim="800000"/>
            <a:headEnd/>
            <a:tailEnd/>
          </a:ln>
          <a:effectLst/>
        </p:spPr>
        <p:txBody>
          <a:bodyPr vert="horz" wrap="square" lIns="97016" tIns="48508" rIns="97016" bIns="48508" numCol="1" anchor="t" anchorCtr="0" compatLnSpc="1">
            <a:prstTxWarp prst="textNoShape">
              <a:avLst/>
            </a:prstTxWarp>
          </a:bodyPr>
          <a:lstStyle>
            <a:lvl1pPr algn="r" defTabSz="970256" eaLnBrk="1" hangingPunct="1">
              <a:defRPr sz="1200">
                <a:latin typeface="Arial" charset="0"/>
              </a:defRPr>
            </a:lvl1pPr>
          </a:lstStyle>
          <a:p>
            <a:endParaRPr lang="en-US" dirty="0"/>
          </a:p>
        </p:txBody>
      </p:sp>
      <p:sp>
        <p:nvSpPr>
          <p:cNvPr id="7172" name="Rectangle 4"/>
          <p:cNvSpPr>
            <a:spLocks noGrp="1" noRot="1" noChangeAspect="1" noChangeArrowheads="1" noTextEdit="1"/>
          </p:cNvSpPr>
          <p:nvPr>
            <p:ph type="sldImg" idx="2"/>
          </p:nvPr>
        </p:nvSpPr>
        <p:spPr bwMode="auto">
          <a:xfrm>
            <a:off x="1257300" y="719138"/>
            <a:ext cx="4800600" cy="3600450"/>
          </a:xfrm>
          <a:prstGeom prst="rect">
            <a:avLst/>
          </a:prstGeom>
          <a:noFill/>
          <a:ln w="9525">
            <a:noFill/>
            <a:miter lim="800000"/>
            <a:headEnd/>
            <a:tailEnd/>
          </a:ln>
          <a:effectLst/>
        </p:spPr>
      </p:sp>
      <p:sp>
        <p:nvSpPr>
          <p:cNvPr id="7173" name="Rectangle 5"/>
          <p:cNvSpPr>
            <a:spLocks noGrp="1" noChangeArrowheads="1"/>
          </p:cNvSpPr>
          <p:nvPr>
            <p:ph type="body" sz="quarter" idx="3"/>
          </p:nvPr>
        </p:nvSpPr>
        <p:spPr bwMode="auto">
          <a:xfrm>
            <a:off x="732183" y="4561313"/>
            <a:ext cx="5850835" cy="4320375"/>
          </a:xfrm>
          <a:prstGeom prst="rect">
            <a:avLst/>
          </a:prstGeom>
          <a:noFill/>
          <a:ln w="9525">
            <a:noFill/>
            <a:miter lim="800000"/>
            <a:headEnd/>
            <a:tailEnd/>
          </a:ln>
          <a:effectLst/>
        </p:spPr>
        <p:txBody>
          <a:bodyPr vert="horz" wrap="square" lIns="97016" tIns="48508" rIns="97016" bIns="4850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9119325"/>
            <a:ext cx="3170583" cy="480226"/>
          </a:xfrm>
          <a:prstGeom prst="rect">
            <a:avLst/>
          </a:prstGeom>
          <a:noFill/>
          <a:ln w="9525">
            <a:noFill/>
            <a:miter lim="800000"/>
            <a:headEnd/>
            <a:tailEnd/>
          </a:ln>
          <a:effectLst/>
        </p:spPr>
        <p:txBody>
          <a:bodyPr vert="horz" wrap="square" lIns="97016" tIns="48508" rIns="97016" bIns="48508" numCol="1" anchor="b" anchorCtr="0" compatLnSpc="1">
            <a:prstTxWarp prst="textNoShape">
              <a:avLst/>
            </a:prstTxWarp>
          </a:bodyPr>
          <a:lstStyle>
            <a:lvl1pPr defTabSz="970256" eaLnBrk="1" hangingPunct="1">
              <a:defRPr sz="1200">
                <a:latin typeface="Arial" charset="0"/>
              </a:defRPr>
            </a:lvl1pPr>
          </a:lstStyle>
          <a:p>
            <a:endParaRPr lang="en-US" dirty="0"/>
          </a:p>
        </p:txBody>
      </p:sp>
      <p:sp>
        <p:nvSpPr>
          <p:cNvPr id="7175" name="Rectangle 7"/>
          <p:cNvSpPr>
            <a:spLocks noGrp="1" noChangeArrowheads="1"/>
          </p:cNvSpPr>
          <p:nvPr>
            <p:ph type="sldNum" sz="quarter" idx="5"/>
          </p:nvPr>
        </p:nvSpPr>
        <p:spPr bwMode="auto">
          <a:xfrm>
            <a:off x="4142962" y="9119325"/>
            <a:ext cx="3170583" cy="480226"/>
          </a:xfrm>
          <a:prstGeom prst="rect">
            <a:avLst/>
          </a:prstGeom>
          <a:noFill/>
          <a:ln w="9525">
            <a:noFill/>
            <a:miter lim="800000"/>
            <a:headEnd/>
            <a:tailEnd/>
          </a:ln>
          <a:effectLst/>
        </p:spPr>
        <p:txBody>
          <a:bodyPr vert="horz" wrap="square" lIns="97016" tIns="48508" rIns="97016" bIns="48508" numCol="1" anchor="b" anchorCtr="0" compatLnSpc="1">
            <a:prstTxWarp prst="textNoShape">
              <a:avLst/>
            </a:prstTxWarp>
          </a:bodyPr>
          <a:lstStyle>
            <a:lvl1pPr algn="r" defTabSz="970256" eaLnBrk="1" hangingPunct="1">
              <a:defRPr sz="1200">
                <a:latin typeface="Arial" charset="0"/>
              </a:defRPr>
            </a:lvl1pPr>
          </a:lstStyle>
          <a:p>
            <a:fld id="{BA41B701-F27F-4E0E-B010-6844E1E7DAE3}"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350838" algn="l" rtl="0" fontAlgn="base">
      <a:spcBef>
        <a:spcPct val="30000"/>
      </a:spcBef>
      <a:spcAft>
        <a:spcPct val="0"/>
      </a:spcAft>
      <a:defRPr sz="1100" kern="1200">
        <a:solidFill>
          <a:schemeClr val="tx1"/>
        </a:solidFill>
        <a:latin typeface="Arial" charset="0"/>
        <a:ea typeface="+mn-ea"/>
        <a:cs typeface="+mn-cs"/>
      </a:defRPr>
    </a:lvl2pPr>
    <a:lvl3pPr marL="685800" algn="l" rtl="0" fontAlgn="base">
      <a:spcBef>
        <a:spcPct val="30000"/>
      </a:spcBef>
      <a:spcAft>
        <a:spcPct val="0"/>
      </a:spcAft>
      <a:defRPr sz="1100" kern="1200">
        <a:solidFill>
          <a:schemeClr val="tx1"/>
        </a:solidFill>
        <a:latin typeface="Arial" charset="0"/>
        <a:ea typeface="+mn-ea"/>
        <a:cs typeface="+mn-cs"/>
      </a:defRPr>
    </a:lvl3pPr>
    <a:lvl4pPr marL="1036638" algn="l" rtl="0" fontAlgn="base">
      <a:spcBef>
        <a:spcPct val="30000"/>
      </a:spcBef>
      <a:spcAft>
        <a:spcPct val="0"/>
      </a:spcAft>
      <a:defRPr sz="1100" kern="1200">
        <a:solidFill>
          <a:schemeClr val="tx1"/>
        </a:solidFill>
        <a:latin typeface="Arial" charset="0"/>
        <a:ea typeface="+mn-ea"/>
        <a:cs typeface="+mn-cs"/>
      </a:defRPr>
    </a:lvl4pPr>
    <a:lvl5pPr marL="1371600" algn="l" rtl="0" fontAlgn="base">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lvfpga.chm::/FPGAClockConst.html" TargetMode="External"/><Relationship Id="rId3" Type="http://schemas.openxmlformats.org/officeDocument/2006/relationships/hyperlink" Target="lvfpgaconcepts.chm::/SubVIs_on_FPGA.html" TargetMode="External"/><Relationship Id="rId7" Type="http://schemas.openxmlformats.org/officeDocument/2006/relationships/hyperlink" Target="lvfpga.chm::/fpga_fifo_name_constant.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lvfpgahelp.chm::/Creating_Memory_Blocks.html" TargetMode="External"/><Relationship Id="rId5" Type="http://schemas.openxmlformats.org/officeDocument/2006/relationships/hyperlink" Target="lvfpgaconcepts.chm::/Performing_Basic_I_O.html" TargetMode="External"/><Relationship Id="rId10" Type="http://schemas.openxmlformats.org/officeDocument/2006/relationships/hyperlink" Target="lvfpga.chm::/fpga_memory_name_constant.html" TargetMode="External"/><Relationship Id="rId4" Type="http://schemas.openxmlformats.org/officeDocument/2006/relationships/hyperlink" Target="lvfpgahelp.chm::/Creating_FPGA_FIFOs.html" TargetMode="External"/><Relationship Id="rId9" Type="http://schemas.openxmlformats.org/officeDocument/2006/relationships/hyperlink" Target="lvfpga.chm::/IO_Name_Const.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lvfpgahelp.chm::/Creating_Memory_Blocks.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lvfpgahelp.chm::/Creating_FPGA_FIFO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ni.com/fpga"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zone.ni.com/devzone/cda/tut/p/id/4799"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 </a:t>
            </a:r>
            <a:r>
              <a:rPr lang="en-US" b="1" dirty="0" smtClean="0"/>
              <a:t>LV Help»FPGA Module»Creating</a:t>
            </a:r>
            <a:r>
              <a:rPr lang="en-US" b="1" baseline="0" dirty="0" smtClean="0"/>
              <a:t> FPGA VIs»Using SubVIs on the FPGA</a:t>
            </a:r>
          </a:p>
          <a:p>
            <a:endParaRPr lang="en-US" baseline="0" dirty="0" smtClean="0"/>
          </a:p>
          <a:p>
            <a:pPr marL="0" lvl="2" defTabSz="952073">
              <a:defRPr/>
            </a:pPr>
            <a:r>
              <a:rPr lang="en-US" dirty="0" smtClean="0"/>
              <a:t>Generally improves speed because instances of the subVI execute in parallel</a:t>
            </a:r>
          </a:p>
          <a:p>
            <a:pPr marL="0" lvl="2" defTabSz="952073">
              <a:defRPr/>
            </a:pPr>
            <a:r>
              <a:rPr lang="en-US" dirty="0" smtClean="0"/>
              <a:t>Each instance of the subVI on the block diagram becomes a separate hardware resource.</a:t>
            </a:r>
            <a:r>
              <a:rPr lang="en-US" baseline="0" dirty="0" smtClean="0"/>
              <a:t> </a:t>
            </a:r>
            <a:r>
              <a:rPr lang="en-US" dirty="0" smtClean="0"/>
              <a:t>For example, if you have five instances of an event counter configured as a reentrant subVI on the block diagram, LV implements five independent copies of the event counter hardware on the FPGA.</a:t>
            </a:r>
          </a:p>
          <a:p>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2073">
              <a:defRPr/>
            </a:pPr>
            <a:r>
              <a:rPr lang="en-US" dirty="0" smtClean="0"/>
              <a:t>From </a:t>
            </a:r>
            <a:r>
              <a:rPr lang="en-US" b="1" dirty="0" smtClean="0"/>
              <a:t>LV Help»FPGA Module»Creating</a:t>
            </a:r>
            <a:r>
              <a:rPr lang="en-US" b="1" baseline="0" dirty="0" smtClean="0"/>
              <a:t> FPGA VIs»Using SubVIs on the FPGA</a:t>
            </a:r>
            <a:endParaRPr lang="en-US" b="1" dirty="0" smtClean="0"/>
          </a:p>
          <a:p>
            <a:endParaRPr lang="en-US" dirty="0" smtClean="0"/>
          </a:p>
          <a:p>
            <a:pPr marL="0" lvl="2" defTabSz="952073">
              <a:defRPr/>
            </a:pPr>
            <a:r>
              <a:rPr lang="en-US" dirty="0" smtClean="0"/>
              <a:t>Generally saves FPGA space because each instance of the subVI shares the same FPGA hardware… see arbitration caveat.</a:t>
            </a:r>
          </a:p>
          <a:p>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2073">
              <a:defRPr/>
            </a:pPr>
            <a:r>
              <a:rPr lang="en-US" dirty="0" smtClean="0"/>
              <a:t>From </a:t>
            </a:r>
            <a:r>
              <a:rPr lang="en-US" b="1" dirty="0" smtClean="0"/>
              <a:t>LV Help»FPGA Module»Creating</a:t>
            </a:r>
            <a:r>
              <a:rPr lang="en-US" b="1" baseline="0" dirty="0" smtClean="0"/>
              <a:t> FPGA VIs»Using SubVIs on the FPGA</a:t>
            </a:r>
            <a:endParaRPr lang="en-US" b="1" dirty="0" smtClean="0"/>
          </a:p>
          <a:p>
            <a:endParaRPr lang="en-US" dirty="0" smtClean="0"/>
          </a:p>
          <a:p>
            <a:pPr marL="0" lvl="2" defTabSz="952073">
              <a:defRPr/>
            </a:pPr>
            <a:r>
              <a:rPr lang="en-US" dirty="0" smtClean="0"/>
              <a:t>Generally saves FPGA space because each instance of the subVI shares the same FPGA hardware… see arbitration caveat.</a:t>
            </a:r>
          </a:p>
          <a:p>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Using Name Controls and Constants (FPGA Module)</a:t>
            </a:r>
            <a:endParaRPr lang="en-US" dirty="0" smtClean="0"/>
          </a:p>
          <a:p>
            <a:r>
              <a:rPr lang="en-US" dirty="0" smtClean="0"/>
              <a:t>The FPGA Module includes the following controls you can use to create VIs with reusable I/O, memory, FIFO, and clocks. These controls are located on the </a:t>
            </a:r>
            <a:r>
              <a:rPr lang="en-US" b="1" dirty="0" smtClean="0"/>
              <a:t>Modern»Name Controls</a:t>
            </a:r>
            <a:r>
              <a:rPr lang="en-US" dirty="0" smtClean="0"/>
              <a:t> palette. Use the Name Controls to </a:t>
            </a:r>
            <a:r>
              <a:rPr lang="en-US" dirty="0" smtClean="0">
                <a:hlinkClick r:id="rId3"/>
              </a:rPr>
              <a:t>reference FIFOs, memory, clocks, and I/O in subVIs</a:t>
            </a:r>
            <a:r>
              <a:rPr lang="en-US" dirty="0" smtClean="0"/>
              <a:t>. </a:t>
            </a:r>
          </a:p>
          <a:p>
            <a:pPr lvl="0"/>
            <a:r>
              <a:rPr lang="en-US" b="1" dirty="0" smtClean="0"/>
              <a:t>FIFO control</a:t>
            </a:r>
            <a:r>
              <a:rPr lang="en-US" dirty="0" smtClean="0"/>
              <a:t>—Use FIFO controls to specify a </a:t>
            </a:r>
            <a:r>
              <a:rPr lang="en-US" dirty="0" smtClean="0">
                <a:hlinkClick r:id="rId4"/>
              </a:rPr>
              <a:t>FIFO item</a:t>
            </a:r>
            <a:r>
              <a:rPr lang="en-US" dirty="0" smtClean="0"/>
              <a:t> on the block diagram. </a:t>
            </a:r>
          </a:p>
          <a:p>
            <a:pPr lvl="0"/>
            <a:r>
              <a:rPr lang="en-US" b="1" dirty="0" smtClean="0"/>
              <a:t>FPGA Clock control</a:t>
            </a:r>
            <a:r>
              <a:rPr lang="en-US" dirty="0" smtClean="0"/>
              <a:t>—Use FPGA clock controls to pass FPGA I/O clocks to a subVI.</a:t>
            </a:r>
          </a:p>
          <a:p>
            <a:pPr lvl="0"/>
            <a:r>
              <a:rPr lang="en-US" b="1" dirty="0" smtClean="0"/>
              <a:t>FPGA I/O control</a:t>
            </a:r>
            <a:r>
              <a:rPr lang="en-US" dirty="0" smtClean="0"/>
              <a:t>—Use FPGA I/O controls to create reentrant subVIs with configurable </a:t>
            </a:r>
            <a:r>
              <a:rPr lang="en-US" dirty="0" smtClean="0">
                <a:hlinkClick r:id="rId5"/>
              </a:rPr>
              <a:t>I/O items</a:t>
            </a:r>
            <a:r>
              <a:rPr lang="en-US" dirty="0" smtClean="0"/>
              <a:t>.</a:t>
            </a:r>
          </a:p>
          <a:p>
            <a:pPr lvl="0"/>
            <a:r>
              <a:rPr lang="en-US" b="1" dirty="0" smtClean="0"/>
              <a:t>Memory control</a:t>
            </a:r>
            <a:r>
              <a:rPr lang="en-US" dirty="0" smtClean="0"/>
              <a:t>—Use memory controls to specify a </a:t>
            </a:r>
            <a:r>
              <a:rPr lang="en-US" dirty="0" smtClean="0">
                <a:hlinkClick r:id="rId6"/>
              </a:rPr>
              <a:t>memory item</a:t>
            </a:r>
            <a:r>
              <a:rPr lang="en-US" dirty="0" smtClean="0"/>
              <a:t> on the block diagram.</a:t>
            </a:r>
          </a:p>
          <a:p>
            <a:r>
              <a:rPr lang="en-US" dirty="0" smtClean="0"/>
              <a:t>The FPGA Module includes the following constants you can use to create VIs with reusable I/O, memory, FIFO, and clocks. </a:t>
            </a:r>
          </a:p>
          <a:p>
            <a:pPr lvl="0"/>
            <a:r>
              <a:rPr lang="en-US" dirty="0" smtClean="0">
                <a:hlinkClick r:id="rId7"/>
              </a:rPr>
              <a:t>FIFO constant</a:t>
            </a:r>
            <a:r>
              <a:rPr lang="en-US" dirty="0" smtClean="0"/>
              <a:t> </a:t>
            </a:r>
          </a:p>
          <a:p>
            <a:pPr lvl="0"/>
            <a:r>
              <a:rPr lang="en-US" dirty="0" smtClean="0">
                <a:hlinkClick r:id="rId8"/>
              </a:rPr>
              <a:t>FPGA Clock constant</a:t>
            </a:r>
            <a:r>
              <a:rPr lang="en-US" dirty="0" smtClean="0"/>
              <a:t> </a:t>
            </a:r>
          </a:p>
          <a:p>
            <a:pPr lvl="0"/>
            <a:r>
              <a:rPr lang="en-US" dirty="0" smtClean="0">
                <a:hlinkClick r:id="rId9"/>
              </a:rPr>
              <a:t>FPGA I/O constant</a:t>
            </a:r>
            <a:r>
              <a:rPr lang="en-US" dirty="0" smtClean="0"/>
              <a:t> </a:t>
            </a:r>
          </a:p>
          <a:p>
            <a:pPr lvl="0"/>
            <a:r>
              <a:rPr lang="en-US" dirty="0" smtClean="0">
                <a:hlinkClick r:id="rId10"/>
              </a:rPr>
              <a:t>Memory constant</a:t>
            </a:r>
            <a:r>
              <a:rPr lang="en-US" dirty="0" smtClean="0"/>
              <a:t> </a:t>
            </a:r>
          </a:p>
          <a:p>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2073">
              <a:defRPr/>
            </a:pPr>
            <a:r>
              <a:rPr lang="en-US" dirty="0" smtClean="0"/>
              <a:t>Use the FPGA I/O control to pass FPGA I/O items to the block diagram. You can use FPGA I/O controls to create VIs that can be used as </a:t>
            </a:r>
            <a:r>
              <a:rPr lang="en-US" dirty="0" smtClean="0">
                <a:hlinkClick r:id="" action="ppaction://hlinkfile"/>
              </a:rPr>
              <a:t>reentrant</a:t>
            </a:r>
            <a:r>
              <a:rPr lang="en-US" dirty="0" smtClean="0"/>
              <a:t> subVIs with configurable I/O items. When you use an FPGA I/O control as an input on a subVI, the input accepts only I/O items that match the specific data type you define for the FPGA I/O control.</a:t>
            </a:r>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FPGA clock control to pass FPGA I/O clocks to the block diagram. For example, the pulse train generator shown in the following block diagram uses an FPGA clock control, </a:t>
            </a:r>
            <a:r>
              <a:rPr lang="en-US" b="1" dirty="0" smtClean="0"/>
              <a:t>Clock</a:t>
            </a:r>
            <a:r>
              <a:rPr lang="en-US" dirty="0" smtClean="0"/>
              <a:t>, wired to the </a:t>
            </a:r>
            <a:r>
              <a:rPr lang="en-US" b="1" dirty="0" smtClean="0"/>
              <a:t>Source Name</a:t>
            </a:r>
            <a:r>
              <a:rPr lang="en-US" dirty="0" smtClean="0"/>
              <a:t> input of a Timed Loop.</a:t>
            </a:r>
          </a:p>
          <a:p>
            <a:r>
              <a:rPr lang="en-US" dirty="0" smtClean="0"/>
              <a:t>In the block diagram, the pulse train generator is configured as a reentrant subVI with an FPGA clock input. FPGA clock constants specify the clocks used in each instance of the subVI.</a:t>
            </a:r>
          </a:p>
        </p:txBody>
      </p:sp>
      <p:sp>
        <p:nvSpPr>
          <p:cNvPr id="4" name="Slide Number Placeholder 3"/>
          <p:cNvSpPr>
            <a:spLocks noGrp="1"/>
          </p:cNvSpPr>
          <p:nvPr>
            <p:ph type="sldNum" sz="quarter" idx="10"/>
          </p:nvPr>
        </p:nvSpPr>
        <p:spPr/>
        <p:txBody>
          <a:bodyPr/>
          <a:lstStyle/>
          <a:p>
            <a:fld id="{BA41B701-F27F-4E0E-B010-6844E1E7DAE3}"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b="1" dirty="0" smtClean="0"/>
              <a:t>Memory control</a:t>
            </a:r>
            <a:r>
              <a:rPr lang="en-US" dirty="0" smtClean="0"/>
              <a:t>—Use memory controls to specify a </a:t>
            </a:r>
            <a:r>
              <a:rPr lang="en-US" dirty="0" smtClean="0">
                <a:hlinkClick r:id="rId3"/>
              </a:rPr>
              <a:t>memory item</a:t>
            </a:r>
            <a:r>
              <a:rPr lang="en-US" dirty="0" smtClean="0"/>
              <a:t> on the block diagram.</a:t>
            </a:r>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4294967295"/>
          </p:nvPr>
        </p:nvSpPr>
        <p:spPr bwMode="auto">
          <a:xfrm>
            <a:off x="4142963" y="9119172"/>
            <a:ext cx="3170583" cy="480389"/>
          </a:xfrm>
          <a:prstGeom prst="rect">
            <a:avLst/>
          </a:prstGeom>
          <a:noFill/>
          <a:ln>
            <a:miter lim="800000"/>
            <a:headEnd/>
            <a:tailEnd/>
          </a:ln>
        </p:spPr>
        <p:txBody>
          <a:bodyPr/>
          <a:lstStyle/>
          <a:p>
            <a:fld id="{3E8D836D-600F-4C8D-ADDD-10F8AA5EEA43}" type="slidenum">
              <a:rPr lang="en-US"/>
              <a:pPr/>
              <a:t>2</a:t>
            </a:fld>
            <a:endParaRPr lang="en-US" dirty="0"/>
          </a:p>
        </p:txBody>
      </p:sp>
      <p:sp>
        <p:nvSpPr>
          <p:cNvPr id="35843" name="Rectangle 2"/>
          <p:cNvSpPr>
            <a:spLocks noGrp="1" noRot="1" noChangeAspect="1" noChangeArrowheads="1" noTextEdit="1"/>
          </p:cNvSpPr>
          <p:nvPr>
            <p:ph type="sldImg"/>
          </p:nvPr>
        </p:nvSpPr>
        <p:spPr>
          <a:xfrm>
            <a:off x="906463" y="471488"/>
            <a:ext cx="5349875" cy="4013200"/>
          </a:xfrm>
          <a:ln/>
        </p:spPr>
      </p:sp>
      <p:sp>
        <p:nvSpPr>
          <p:cNvPr id="35844" name="Rectangle 3"/>
          <p:cNvSpPr>
            <a:spLocks noGrp="1" noChangeArrowheads="1"/>
          </p:cNvSpPr>
          <p:nvPr>
            <p:ph type="body" idx="1"/>
          </p:nvPr>
        </p:nvSpPr>
        <p:spPr>
          <a:xfrm>
            <a:off x="732183" y="4731741"/>
            <a:ext cx="5850835" cy="4318572"/>
          </a:xfrm>
          <a:noFill/>
          <a:ln/>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Use FIFO controls to specify a </a:t>
            </a:r>
            <a:r>
              <a:rPr lang="en-US" dirty="0" smtClean="0">
                <a:hlinkClick r:id="rId3"/>
              </a:rPr>
              <a:t>FIFO item</a:t>
            </a:r>
            <a:r>
              <a:rPr lang="en-US" dirty="0" smtClean="0"/>
              <a:t> on the block diagram.</a:t>
            </a:r>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You can change the value of an FPGA control on the front panel only when the VI is not running. This is because FPGA control refnums must be constant references during run-time.</a:t>
            </a:r>
            <a:endParaRPr lang="en-US" dirty="0" smtClean="0"/>
          </a:p>
        </p:txBody>
      </p:sp>
      <p:sp>
        <p:nvSpPr>
          <p:cNvPr id="4" name="Slide Number Placeholder 3"/>
          <p:cNvSpPr>
            <a:spLocks noGrp="1"/>
          </p:cNvSpPr>
          <p:nvPr>
            <p:ph type="sldNum" sz="quarter" idx="10"/>
          </p:nvPr>
        </p:nvSpPr>
        <p:spPr/>
        <p:txBody>
          <a:bodyPr/>
          <a:lstStyle/>
          <a:p>
            <a:fld id="{BA41B701-F27F-4E0E-B010-6844E1E7DAE3}"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2073">
              <a:defRPr/>
            </a:pPr>
            <a:r>
              <a:rPr lang="en-US" dirty="0" smtClean="0"/>
              <a:t>The </a:t>
            </a:r>
            <a:r>
              <a:rPr lang="en-US" dirty="0" smtClean="0">
                <a:hlinkClick r:id="rId3"/>
              </a:rPr>
              <a:t>LabVIEW FPGA</a:t>
            </a:r>
            <a:r>
              <a:rPr lang="en-US" dirty="0" smtClean="0"/>
              <a:t> IPNet is your one-stop resource for browsing, understanding, and downloading LabVIEW FPGA functions or IP (intellectual property). The table below is a collection of FPGA IP and examples gathered from the LabVIEW FPGA function palette, internal National Instruments developers, and the LabVIEW FPGA community. You should use this resource to acquire IP that you need for your application, download examples to help learn programming techniques, and explore the depth of IP offered by the LabVIEW FPGA platform. In addition to exploring what is offered here, you can also </a:t>
            </a:r>
            <a:r>
              <a:rPr lang="en-US" dirty="0" smtClean="0">
                <a:hlinkClick r:id="rId4"/>
              </a:rPr>
              <a:t>share your LabVIEW FPGA IP</a:t>
            </a:r>
            <a:r>
              <a:rPr lang="en-US" b="1" dirty="0" smtClean="0"/>
              <a:t> </a:t>
            </a:r>
            <a:r>
              <a:rPr lang="en-US" dirty="0" smtClean="0"/>
              <a:t>or submit an update to existing IP for the LabVIEW community by clicking the link below.</a:t>
            </a:r>
          </a:p>
          <a:p>
            <a:endParaRPr lang="en-US" dirty="0" smtClean="0"/>
          </a:p>
          <a:p>
            <a:r>
              <a:rPr lang="en-US" dirty="0" smtClean="0"/>
              <a:t>www.ni.com/ipnet</a:t>
            </a:r>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Prep discussion:</a:t>
            </a:r>
          </a:p>
          <a:p>
            <a:r>
              <a:rPr lang="en-US" b="0" dirty="0" smtClean="0"/>
              <a:t>In this exercise,</a:t>
            </a:r>
            <a:r>
              <a:rPr lang="en-US" b="0" baseline="0" dirty="0" smtClean="0"/>
              <a:t> the student will create a reentrant FPGA subVI that monitors an AI channel and controls a DIO line. The student will create a FPGA I/O name control in the subVI.</a:t>
            </a:r>
          </a:p>
          <a:p>
            <a:endParaRPr lang="en-US" b="0" baseline="0" dirty="0" smtClean="0"/>
          </a:p>
          <a:p>
            <a:r>
              <a:rPr lang="en-US" b="0" baseline="0" dirty="0" smtClean="0"/>
              <a:t>The student will then create a FPGA main VI that monitors three AI channels and controls DIO lines simultaneously by calling three instances of the FPGA subVI in parallel While Loops.</a:t>
            </a:r>
            <a:endParaRPr lang="en-US" b="0" dirty="0" smtClean="0"/>
          </a:p>
        </p:txBody>
      </p:sp>
      <p:sp>
        <p:nvSpPr>
          <p:cNvPr id="4" name="Slide Number Placeholder 3"/>
          <p:cNvSpPr>
            <a:spLocks noGrp="1"/>
          </p:cNvSpPr>
          <p:nvPr>
            <p:ph type="sldNum" sz="quarter" idx="10"/>
          </p:nvPr>
        </p:nvSpPr>
        <p:spPr/>
        <p:txBody>
          <a:bodyPr/>
          <a:lstStyle/>
          <a:p>
            <a:fld id="{BA41B701-F27F-4E0E-B010-6844E1E7DAE3}"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Make an additional While</a:t>
            </a:r>
            <a:r>
              <a:rPr lang="en-US" baseline="0" dirty="0" smtClean="0"/>
              <a:t> Loop containing the reentrant subVI for each AI/DIO pair you need to monitor and control.</a:t>
            </a:r>
          </a:p>
          <a:p>
            <a:pPr marL="0" lvl="1" defTabSz="952073">
              <a:buFont typeface="Arial" pitchFamily="34" charset="0"/>
              <a:buChar char="•"/>
              <a:defRPr/>
            </a:pPr>
            <a:r>
              <a:rPr lang="en-US" dirty="0" smtClean="0"/>
              <a:t>Each call to the subVI waits until the previous call ends instead of executing in</a:t>
            </a:r>
            <a:r>
              <a:rPr lang="en-US" baseline="0" dirty="0" smtClean="0"/>
              <a:t> parallel.</a:t>
            </a:r>
          </a:p>
          <a:p>
            <a:pPr marL="0" lvl="1" defTabSz="952073">
              <a:defRPr/>
            </a:pPr>
            <a:endParaRPr lang="en-US" dirty="0" smtClean="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7697DC-CA07-480C-A67D-BD3520AB6BF0}" type="slidenum">
              <a:rPr lang="en-US"/>
              <a:pPr/>
              <a:t>26</a:t>
            </a:fld>
            <a:endParaRPr lang="en-US" dirty="0"/>
          </a:p>
        </p:txBody>
      </p:sp>
      <p:sp>
        <p:nvSpPr>
          <p:cNvPr id="1012738" name="Rectangle 2"/>
          <p:cNvSpPr>
            <a:spLocks noGrp="1" noRot="1" noChangeAspect="1" noChangeArrowheads="1" noTextEdit="1"/>
          </p:cNvSpPr>
          <p:nvPr>
            <p:ph type="sldImg"/>
          </p:nvPr>
        </p:nvSpPr>
        <p:spPr>
          <a:xfrm>
            <a:off x="906463" y="471488"/>
            <a:ext cx="5349875" cy="4013200"/>
          </a:xfrm>
          <a:ln/>
        </p:spPr>
      </p:sp>
      <p:sp>
        <p:nvSpPr>
          <p:cNvPr id="1012739"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7697DC-CA07-480C-A67D-BD3520AB6BF0}" type="slidenum">
              <a:rPr lang="en-US"/>
              <a:pPr/>
              <a:t>27</a:t>
            </a:fld>
            <a:endParaRPr lang="en-US" dirty="0"/>
          </a:p>
        </p:txBody>
      </p:sp>
      <p:sp>
        <p:nvSpPr>
          <p:cNvPr id="1012738" name="Rectangle 2"/>
          <p:cNvSpPr>
            <a:spLocks noGrp="1" noRot="1" noChangeAspect="1" noChangeArrowheads="1" noTextEdit="1"/>
          </p:cNvSpPr>
          <p:nvPr>
            <p:ph type="sldImg"/>
          </p:nvPr>
        </p:nvSpPr>
        <p:spPr>
          <a:xfrm>
            <a:off x="906463" y="471488"/>
            <a:ext cx="5349875" cy="4013200"/>
          </a:xfrm>
          <a:ln/>
        </p:spPr>
      </p:sp>
      <p:sp>
        <p:nvSpPr>
          <p:cNvPr id="1012739" name="Rectangle 3"/>
          <p:cNvSpPr>
            <a:spLocks noGrp="1" noChangeArrowheads="1"/>
          </p:cNvSpPr>
          <p:nvPr>
            <p:ph type="body" idx="1"/>
          </p:nvPr>
        </p:nvSpPr>
        <p:spPr>
          <a:xfrm>
            <a:off x="732183" y="4731290"/>
            <a:ext cx="5850835" cy="4318724"/>
          </a:xfrm>
        </p:spPr>
        <p:txBody>
          <a:bodyPr/>
          <a:lstStyle/>
          <a:p>
            <a:r>
              <a:rPr lang="en-US" dirty="0" smtClean="0"/>
              <a:t>Answer is false.</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DCC1DB-C274-4EF8-8283-83B5ABCE3A81}" type="slidenum">
              <a:rPr lang="en-US"/>
              <a:pPr/>
              <a:t>28</a:t>
            </a:fld>
            <a:endParaRPr lang="en-US" dirty="0"/>
          </a:p>
        </p:txBody>
      </p:sp>
      <p:sp>
        <p:nvSpPr>
          <p:cNvPr id="1009666" name="Rectangle 2"/>
          <p:cNvSpPr>
            <a:spLocks noGrp="1" noRot="1" noChangeAspect="1" noChangeArrowheads="1" noTextEdit="1"/>
          </p:cNvSpPr>
          <p:nvPr>
            <p:ph type="sldImg"/>
          </p:nvPr>
        </p:nvSpPr>
        <p:spPr>
          <a:xfrm>
            <a:off x="906463" y="471488"/>
            <a:ext cx="5349875" cy="4013200"/>
          </a:xfrm>
          <a:ln/>
        </p:spPr>
      </p:sp>
      <p:sp>
        <p:nvSpPr>
          <p:cNvPr id="1009667"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DCC1DB-C274-4EF8-8283-83B5ABCE3A81}" type="slidenum">
              <a:rPr lang="en-US"/>
              <a:pPr/>
              <a:t>29</a:t>
            </a:fld>
            <a:endParaRPr lang="en-US" dirty="0"/>
          </a:p>
        </p:txBody>
      </p:sp>
      <p:sp>
        <p:nvSpPr>
          <p:cNvPr id="1009666" name="Rectangle 2"/>
          <p:cNvSpPr>
            <a:spLocks noGrp="1" noRot="1" noChangeAspect="1" noChangeArrowheads="1" noTextEdit="1"/>
          </p:cNvSpPr>
          <p:nvPr>
            <p:ph type="sldImg"/>
          </p:nvPr>
        </p:nvSpPr>
        <p:spPr>
          <a:xfrm>
            <a:off x="906463" y="471488"/>
            <a:ext cx="5349875" cy="4013200"/>
          </a:xfrm>
          <a:ln/>
        </p:spPr>
      </p:sp>
      <p:sp>
        <p:nvSpPr>
          <p:cNvPr id="1009667" name="Rectangle 3"/>
          <p:cNvSpPr>
            <a:spLocks noGrp="1" noChangeArrowheads="1"/>
          </p:cNvSpPr>
          <p:nvPr>
            <p:ph type="body" idx="1"/>
          </p:nvPr>
        </p:nvSpPr>
        <p:spPr>
          <a:xfrm>
            <a:off x="732183" y="4731290"/>
            <a:ext cx="5850835" cy="4318724"/>
          </a:xfrm>
        </p:spPr>
        <p:txBody>
          <a:bodyPr/>
          <a:lstStyle/>
          <a:p>
            <a:r>
              <a:rPr lang="en-US" dirty="0" smtClean="0"/>
              <a:t>The answer is a, b, and</a:t>
            </a:r>
            <a:r>
              <a:rPr lang="en-US" baseline="0" dirty="0" smtClean="0"/>
              <a:t> 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4294967295"/>
          </p:nvPr>
        </p:nvSpPr>
        <p:spPr bwMode="auto">
          <a:xfrm>
            <a:off x="4142963" y="9119172"/>
            <a:ext cx="3170583" cy="480389"/>
          </a:xfrm>
          <a:prstGeom prst="rect">
            <a:avLst/>
          </a:prstGeom>
          <a:noFill/>
          <a:ln>
            <a:miter lim="800000"/>
            <a:headEnd/>
            <a:tailEnd/>
          </a:ln>
        </p:spPr>
        <p:txBody>
          <a:bodyPr/>
          <a:lstStyle/>
          <a:p>
            <a:fld id="{7C5DD2FD-AC35-4836-9544-E4D9186D112F}" type="slidenum">
              <a:rPr lang="en-US"/>
              <a:pPr/>
              <a:t>3</a:t>
            </a:fld>
            <a:endParaRPr lang="en-US" dirty="0"/>
          </a:p>
        </p:txBody>
      </p:sp>
      <p:sp>
        <p:nvSpPr>
          <p:cNvPr id="36867" name="Rectangle 2"/>
          <p:cNvSpPr>
            <a:spLocks noGrp="1" noRot="1" noChangeAspect="1" noChangeArrowheads="1" noTextEdit="1"/>
          </p:cNvSpPr>
          <p:nvPr>
            <p:ph type="sldImg"/>
          </p:nvPr>
        </p:nvSpPr>
        <p:spPr>
          <a:xfrm>
            <a:off x="906463" y="471488"/>
            <a:ext cx="5349875" cy="4013200"/>
          </a:xfrm>
          <a:ln/>
        </p:spPr>
      </p:sp>
      <p:sp>
        <p:nvSpPr>
          <p:cNvPr id="36868" name="Rectangle 3"/>
          <p:cNvSpPr>
            <a:spLocks noGrp="1" noChangeArrowheads="1"/>
          </p:cNvSpPr>
          <p:nvPr>
            <p:ph type="body" idx="1"/>
          </p:nvPr>
        </p:nvSpPr>
        <p:spPr>
          <a:xfrm>
            <a:off x="732183" y="4731741"/>
            <a:ext cx="5850835" cy="4318572"/>
          </a:xfrm>
          <a:noFill/>
          <a:ln/>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DCC1DB-C274-4EF8-8283-83B5ABCE3A81}" type="slidenum">
              <a:rPr lang="en-US"/>
              <a:pPr/>
              <a:t>30</a:t>
            </a:fld>
            <a:endParaRPr lang="en-US" dirty="0"/>
          </a:p>
        </p:txBody>
      </p:sp>
      <p:sp>
        <p:nvSpPr>
          <p:cNvPr id="1009666" name="Rectangle 2"/>
          <p:cNvSpPr>
            <a:spLocks noGrp="1" noRot="1" noChangeAspect="1" noChangeArrowheads="1" noTextEdit="1"/>
          </p:cNvSpPr>
          <p:nvPr>
            <p:ph type="sldImg"/>
          </p:nvPr>
        </p:nvSpPr>
        <p:spPr>
          <a:xfrm>
            <a:off x="906463" y="471488"/>
            <a:ext cx="5349875" cy="4013200"/>
          </a:xfrm>
          <a:ln/>
        </p:spPr>
      </p:sp>
      <p:sp>
        <p:nvSpPr>
          <p:cNvPr id="1009667"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DCC1DB-C274-4EF8-8283-83B5ABCE3A81}" type="slidenum">
              <a:rPr lang="en-US"/>
              <a:pPr/>
              <a:t>31</a:t>
            </a:fld>
            <a:endParaRPr lang="en-US" dirty="0"/>
          </a:p>
        </p:txBody>
      </p:sp>
      <p:sp>
        <p:nvSpPr>
          <p:cNvPr id="1009666" name="Rectangle 2"/>
          <p:cNvSpPr>
            <a:spLocks noGrp="1" noRot="1" noChangeAspect="1" noChangeArrowheads="1" noTextEdit="1"/>
          </p:cNvSpPr>
          <p:nvPr>
            <p:ph type="sldImg"/>
          </p:nvPr>
        </p:nvSpPr>
        <p:spPr>
          <a:xfrm>
            <a:off x="906463" y="471488"/>
            <a:ext cx="5349875" cy="4013200"/>
          </a:xfrm>
          <a:ln/>
        </p:spPr>
      </p:sp>
      <p:sp>
        <p:nvSpPr>
          <p:cNvPr id="1009667" name="Rectangle 3"/>
          <p:cNvSpPr>
            <a:spLocks noGrp="1" noChangeArrowheads="1"/>
          </p:cNvSpPr>
          <p:nvPr>
            <p:ph type="body" idx="1"/>
          </p:nvPr>
        </p:nvSpPr>
        <p:spPr>
          <a:xfrm>
            <a:off x="732183" y="4731290"/>
            <a:ext cx="5850835" cy="4318724"/>
          </a:xfrm>
        </p:spPr>
        <p:txBody>
          <a:bodyPr/>
          <a:lstStyle/>
          <a:p>
            <a:pPr defTabSz="952073">
              <a:spcBef>
                <a:spcPct val="0"/>
              </a:spcBef>
            </a:pPr>
            <a:endParaRPr lang="en-US" sz="3700" dirty="0">
              <a:latin typeface="+mj-lt"/>
              <a:ea typeface="+mj-ea"/>
              <a:cs typeface="+mj-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2" y="1"/>
            <a:ext cx="3171359" cy="481046"/>
          </a:xfrm>
          <a:prstGeom prst="rect">
            <a:avLst/>
          </a:prstGeom>
          <a:ln/>
        </p:spPr>
        <p:txBody>
          <a:bodyPr/>
          <a:lstStyle/>
          <a:p>
            <a:pPr fontAlgn="auto">
              <a:spcBef>
                <a:spcPts val="0"/>
              </a:spcBef>
              <a:spcAft>
                <a:spcPts val="0"/>
              </a:spcAft>
            </a:pPr>
            <a:endParaRPr lang="en-US" sz="1900" dirty="0">
              <a:solidFill>
                <a:prstClr val="black"/>
              </a:solidFill>
              <a:latin typeface="Calibri"/>
            </a:endParaRPr>
          </a:p>
          <a:p>
            <a:pPr fontAlgn="auto">
              <a:spcBef>
                <a:spcPts val="0"/>
              </a:spcBef>
              <a:spcAft>
                <a:spcPts val="0"/>
              </a:spcAft>
            </a:pPr>
            <a:r>
              <a:rPr lang="en-US" sz="1900" dirty="0">
                <a:solidFill>
                  <a:prstClr val="black"/>
                </a:solidFill>
                <a:latin typeface="Calibri"/>
              </a:rPr>
              <a:t>	</a:t>
            </a:r>
            <a:r>
              <a:rPr lang="en-US" sz="800" dirty="0">
                <a:solidFill>
                  <a:prstClr val="black"/>
                </a:solidFill>
              </a:rPr>
              <a:t>Lesson # Lesson Title</a:t>
            </a:r>
            <a:endParaRPr lang="en-US" sz="1900" dirty="0">
              <a:solidFill>
                <a:prstClr val="black"/>
              </a:solidFill>
            </a:endParaRPr>
          </a:p>
        </p:txBody>
      </p:sp>
      <p:sp>
        <p:nvSpPr>
          <p:cNvPr id="197636" name="Rectangle 4"/>
          <p:cNvSpPr>
            <a:spLocks noGrp="1" noRot="1" noChangeAspect="1" noChangeArrowheads="1" noTextEdit="1"/>
          </p:cNvSpPr>
          <p:nvPr>
            <p:ph type="sldImg"/>
          </p:nvPr>
        </p:nvSpPr>
        <p:spPr>
          <a:xfrm>
            <a:off x="1373188" y="544513"/>
            <a:ext cx="4608512" cy="3455987"/>
          </a:xfrm>
        </p:spPr>
      </p:sp>
      <p:sp>
        <p:nvSpPr>
          <p:cNvPr id="197637" name="Rectangle 5"/>
          <p:cNvSpPr>
            <a:spLocks noGrp="1" noChangeArrowheads="1"/>
          </p:cNvSpPr>
          <p:nvPr>
            <p:ph type="body" idx="1"/>
          </p:nvPr>
        </p:nvSpPr>
        <p:spPr/>
        <p:txBody>
          <a:bodyPr/>
          <a:lstStyle/>
          <a:p>
            <a:r>
              <a:rPr lang="en-US" dirty="0" smtClean="0"/>
              <a:t>Customize this</a:t>
            </a:r>
            <a:r>
              <a:rPr lang="en-US" baseline="0" dirty="0" smtClean="0"/>
              <a:t> list according to the software and the level of your course. </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2" y="1"/>
            <a:ext cx="3171359" cy="481046"/>
          </a:xfrm>
          <a:prstGeom prst="rect">
            <a:avLst/>
          </a:prstGeom>
          <a:ln/>
        </p:spPr>
        <p:txBody>
          <a:bodyPr/>
          <a:lstStyle/>
          <a:p>
            <a:pPr fontAlgn="auto">
              <a:spcBef>
                <a:spcPts val="0"/>
              </a:spcBef>
              <a:spcAft>
                <a:spcPts val="0"/>
              </a:spcAft>
            </a:pPr>
            <a:endParaRPr lang="en-US" sz="1900" dirty="0">
              <a:solidFill>
                <a:prstClr val="black"/>
              </a:solidFill>
              <a:latin typeface="Calibri"/>
            </a:endParaRPr>
          </a:p>
          <a:p>
            <a:pPr fontAlgn="auto">
              <a:spcBef>
                <a:spcPts val="0"/>
              </a:spcBef>
              <a:spcAft>
                <a:spcPts val="0"/>
              </a:spcAft>
            </a:pPr>
            <a:r>
              <a:rPr lang="en-US" sz="1900" dirty="0">
                <a:solidFill>
                  <a:prstClr val="black"/>
                </a:solidFill>
                <a:latin typeface="Calibri"/>
              </a:rPr>
              <a:t>	</a:t>
            </a:r>
            <a:r>
              <a:rPr lang="en-US" sz="800" dirty="0">
                <a:solidFill>
                  <a:prstClr val="black"/>
                </a:solidFill>
              </a:rPr>
              <a:t>Lesson # Lesson Title</a:t>
            </a:r>
            <a:endParaRPr lang="en-US" sz="1900" dirty="0">
              <a:solidFill>
                <a:prstClr val="black"/>
              </a:solidFill>
            </a:endParaRPr>
          </a:p>
        </p:txBody>
      </p:sp>
      <p:sp>
        <p:nvSpPr>
          <p:cNvPr id="197636" name="Rectangle 4"/>
          <p:cNvSpPr>
            <a:spLocks noGrp="1" noRot="1" noChangeAspect="1" noChangeArrowheads="1" noTextEdit="1"/>
          </p:cNvSpPr>
          <p:nvPr>
            <p:ph type="sldImg"/>
          </p:nvPr>
        </p:nvSpPr>
        <p:spPr>
          <a:xfrm>
            <a:off x="1337734" y="545069"/>
            <a:ext cx="4678681" cy="3455431"/>
          </a:xfrm>
        </p:spPr>
      </p:sp>
      <p:sp>
        <p:nvSpPr>
          <p:cNvPr id="197637" name="Rectangle 5"/>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2" y="1"/>
            <a:ext cx="3171359" cy="481046"/>
          </a:xfrm>
          <a:prstGeom prst="rect">
            <a:avLst/>
          </a:prstGeom>
          <a:ln/>
        </p:spPr>
        <p:txBody>
          <a:bodyPr/>
          <a:lstStyle/>
          <a:p>
            <a:pPr fontAlgn="auto">
              <a:spcBef>
                <a:spcPts val="0"/>
              </a:spcBef>
              <a:spcAft>
                <a:spcPts val="0"/>
              </a:spcAft>
            </a:pPr>
            <a:endParaRPr lang="en-US" sz="1900" dirty="0">
              <a:solidFill>
                <a:prstClr val="black"/>
              </a:solidFill>
              <a:latin typeface="Calibri"/>
            </a:endParaRPr>
          </a:p>
          <a:p>
            <a:pPr fontAlgn="auto">
              <a:spcBef>
                <a:spcPts val="0"/>
              </a:spcBef>
              <a:spcAft>
                <a:spcPts val="0"/>
              </a:spcAft>
            </a:pPr>
            <a:r>
              <a:rPr lang="en-US" sz="1900" dirty="0">
                <a:solidFill>
                  <a:prstClr val="black"/>
                </a:solidFill>
                <a:latin typeface="Calibri"/>
              </a:rPr>
              <a:t>	</a:t>
            </a:r>
            <a:r>
              <a:rPr lang="en-US" sz="800" dirty="0">
                <a:solidFill>
                  <a:prstClr val="black"/>
                </a:solidFill>
              </a:rPr>
              <a:t>Lesson # Lesson Title</a:t>
            </a:r>
            <a:endParaRPr lang="en-US" sz="1900" dirty="0">
              <a:solidFill>
                <a:prstClr val="black"/>
              </a:solidFill>
            </a:endParaRPr>
          </a:p>
        </p:txBody>
      </p:sp>
      <p:sp>
        <p:nvSpPr>
          <p:cNvPr id="196612" name="Rectangle 4"/>
          <p:cNvSpPr>
            <a:spLocks noGrp="1" noRot="1" noChangeAspect="1" noChangeArrowheads="1" noTextEdit="1"/>
          </p:cNvSpPr>
          <p:nvPr>
            <p:ph type="sldImg"/>
          </p:nvPr>
        </p:nvSpPr>
        <p:spPr>
          <a:xfrm>
            <a:off x="1337734" y="545069"/>
            <a:ext cx="4678681" cy="3455431"/>
          </a:xfrm>
        </p:spPr>
      </p:sp>
      <p:sp>
        <p:nvSpPr>
          <p:cNvPr id="196613" name="Rectangle 5"/>
          <p:cNvSpPr>
            <a:spLocks noGrp="1" noChangeArrowheads="1"/>
          </p:cNvSpPr>
          <p:nvPr>
            <p:ph type="body" idx="1"/>
          </p:nvPr>
        </p:nvSpPr>
        <p:spPr/>
        <p:txBody>
          <a:bodyPr/>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2" y="1"/>
            <a:ext cx="3171359" cy="481046"/>
          </a:xfrm>
          <a:prstGeom prst="rect">
            <a:avLst/>
          </a:prstGeom>
          <a:ln/>
        </p:spPr>
        <p:txBody>
          <a:bodyPr/>
          <a:lstStyle/>
          <a:p>
            <a:pPr fontAlgn="auto">
              <a:spcBef>
                <a:spcPts val="0"/>
              </a:spcBef>
              <a:spcAft>
                <a:spcPts val="0"/>
              </a:spcAft>
            </a:pPr>
            <a:endParaRPr lang="en-US" sz="1900" dirty="0">
              <a:solidFill>
                <a:prstClr val="black"/>
              </a:solidFill>
              <a:latin typeface="Calibri"/>
            </a:endParaRPr>
          </a:p>
          <a:p>
            <a:pPr fontAlgn="auto">
              <a:spcBef>
                <a:spcPts val="0"/>
              </a:spcBef>
              <a:spcAft>
                <a:spcPts val="0"/>
              </a:spcAft>
            </a:pPr>
            <a:r>
              <a:rPr lang="en-US" sz="1900" dirty="0">
                <a:solidFill>
                  <a:prstClr val="black"/>
                </a:solidFill>
                <a:latin typeface="Calibri"/>
              </a:rPr>
              <a:t>	</a:t>
            </a:r>
            <a:r>
              <a:rPr lang="en-US" sz="800" dirty="0">
                <a:solidFill>
                  <a:prstClr val="black"/>
                </a:solidFill>
              </a:rPr>
              <a:t>Lesson # Lesson Title</a:t>
            </a:r>
            <a:endParaRPr lang="en-US" sz="1900" dirty="0">
              <a:solidFill>
                <a:prstClr val="black"/>
              </a:solidFill>
            </a:endParaRPr>
          </a:p>
        </p:txBody>
      </p:sp>
      <p:sp>
        <p:nvSpPr>
          <p:cNvPr id="199684" name="Rectangle 4"/>
          <p:cNvSpPr>
            <a:spLocks noGrp="1" noRot="1" noChangeAspect="1" noChangeArrowheads="1" noTextEdit="1"/>
          </p:cNvSpPr>
          <p:nvPr>
            <p:ph type="sldImg"/>
          </p:nvPr>
        </p:nvSpPr>
        <p:spPr>
          <a:xfrm>
            <a:off x="1337734" y="545069"/>
            <a:ext cx="4678681" cy="3455431"/>
          </a:xfrm>
        </p:spPr>
      </p:sp>
      <p:sp>
        <p:nvSpPr>
          <p:cNvPr id="199685" name="Rectangle 5"/>
          <p:cNvSpPr>
            <a:spLocks noGrp="1" noChangeArrowheads="1"/>
          </p:cNvSpPr>
          <p:nvPr>
            <p:ph type="body" idx="1"/>
          </p:nvPr>
        </p:nvSpPr>
        <p:spPr/>
        <p:txBody>
          <a:bodyPr/>
          <a:lstStyle/>
          <a:p>
            <a:pPr lvl="1">
              <a:tabLst/>
              <a:defRPr/>
            </a:pPr>
            <a:r>
              <a:rPr lang="en-US" dirty="0" smtClean="0"/>
              <a:t>&lt;Remove this slide if your class is not in</a:t>
            </a:r>
            <a:r>
              <a:rPr lang="en-US" baseline="0" dirty="0" smtClean="0"/>
              <a:t> the LabVIEW series.&gt;</a:t>
            </a:r>
            <a:endParaRPr lang="en-US" dirty="0" smtClean="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2" y="1"/>
            <a:ext cx="3171359" cy="481046"/>
          </a:xfrm>
          <a:prstGeom prst="rect">
            <a:avLst/>
          </a:prstGeom>
          <a:ln/>
        </p:spPr>
        <p:txBody>
          <a:bodyPr/>
          <a:lstStyle/>
          <a:p>
            <a:pPr fontAlgn="auto">
              <a:spcBef>
                <a:spcPts val="0"/>
              </a:spcBef>
              <a:spcAft>
                <a:spcPts val="0"/>
              </a:spcAft>
            </a:pPr>
            <a:endParaRPr lang="en-US" sz="1900" dirty="0">
              <a:solidFill>
                <a:prstClr val="black"/>
              </a:solidFill>
              <a:latin typeface="Calibri"/>
            </a:endParaRPr>
          </a:p>
          <a:p>
            <a:pPr fontAlgn="auto">
              <a:spcBef>
                <a:spcPts val="0"/>
              </a:spcBef>
              <a:spcAft>
                <a:spcPts val="0"/>
              </a:spcAft>
            </a:pPr>
            <a:r>
              <a:rPr lang="en-US" sz="1900" dirty="0">
                <a:solidFill>
                  <a:prstClr val="black"/>
                </a:solidFill>
                <a:latin typeface="Calibri"/>
              </a:rPr>
              <a:t>	</a:t>
            </a:r>
            <a:r>
              <a:rPr lang="en-US" sz="800" dirty="0">
                <a:solidFill>
                  <a:prstClr val="black"/>
                </a:solidFill>
              </a:rPr>
              <a:t>Lesson # Lesson Title</a:t>
            </a:r>
            <a:endParaRPr lang="en-US" sz="1900" dirty="0">
              <a:solidFill>
                <a:prstClr val="black"/>
              </a:solidFill>
            </a:endParaRPr>
          </a:p>
        </p:txBody>
      </p:sp>
      <p:sp>
        <p:nvSpPr>
          <p:cNvPr id="194564" name="Rectangle 4"/>
          <p:cNvSpPr>
            <a:spLocks noGrp="1" noRot="1" noChangeAspect="1" noChangeArrowheads="1" noTextEdit="1"/>
          </p:cNvSpPr>
          <p:nvPr>
            <p:ph type="sldImg"/>
          </p:nvPr>
        </p:nvSpPr>
        <p:spPr>
          <a:xfrm>
            <a:off x="1337734" y="545069"/>
            <a:ext cx="4678681" cy="3455431"/>
          </a:xfrm>
        </p:spPr>
      </p:sp>
      <p:sp>
        <p:nvSpPr>
          <p:cNvPr id="194565" name="Rectangle 5"/>
          <p:cNvSpPr>
            <a:spLocks noGrp="1" noChangeArrowheads="1"/>
          </p:cNvSpPr>
          <p:nvPr>
            <p:ph type="body" idx="1"/>
          </p:nvPr>
        </p:nvSpPr>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LabVIEW allows you to encapsulate common sections of code as subVIs to facilitate their reuse on the block diagram. While you can run only one top-level FPGA VI, you can use multiple VIs on the FPGA by placing subVIs on the block diagram of the top-level FPGA VI.</a:t>
            </a:r>
          </a:p>
          <a:p>
            <a:endParaRPr lang="en-US" dirty="0" smtClean="0"/>
          </a:p>
          <a:p>
            <a:r>
              <a:rPr lang="en-US" dirty="0" smtClean="0"/>
              <a:t>Front panel objects in subVIs do not communicate directly with the host VI and therefore do not consume additional space on the FPGA. SubVI controls and indicators that must hold state information from one call to another use registers to store data. SubVI controls and indicators that only pass data into and out of a subVI consume no logic resources on the FPGA.</a:t>
            </a:r>
          </a:p>
          <a:p>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 note: The two radio buttons underneath the Reentrant</a:t>
            </a:r>
            <a:r>
              <a:rPr lang="en-US" baseline="0" dirty="0" smtClean="0"/>
              <a:t> execution checkbox are not used by LabVIEW FPGA (even though they still show up in this window).</a:t>
            </a:r>
          </a:p>
          <a:p>
            <a:endParaRPr lang="en-US" dirty="0" smtClean="0"/>
          </a:p>
          <a:p>
            <a:r>
              <a:rPr lang="en-US" dirty="0" smtClean="0"/>
              <a:t>From </a:t>
            </a:r>
            <a:r>
              <a:rPr lang="en-US" b="1" dirty="0" smtClean="0"/>
              <a:t>LV Help»FPGA Module»Creating</a:t>
            </a:r>
            <a:r>
              <a:rPr lang="en-US" b="1" baseline="0" dirty="0" smtClean="0"/>
              <a:t> FPGA VIs»Using SubVIs on the FPGA</a:t>
            </a:r>
          </a:p>
        </p:txBody>
      </p:sp>
      <p:sp>
        <p:nvSpPr>
          <p:cNvPr id="4" name="Slide Number Placeholder 3"/>
          <p:cNvSpPr>
            <a:spLocks noGrp="1"/>
          </p:cNvSpPr>
          <p:nvPr>
            <p:ph type="sldNum" sz="quarter" idx="10"/>
          </p:nvPr>
        </p:nvSpPr>
        <p:spPr/>
        <p:txBody>
          <a:bodyPr/>
          <a:lstStyle/>
          <a:p>
            <a:fld id="{BA41B701-F27F-4E0E-B010-6844E1E7DAE3}"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4" descr="7784_static"/>
          <p:cNvPicPr>
            <a:picLocks noChangeAspect="1" noChangeArrowheads="1"/>
          </p:cNvPicPr>
          <p:nvPr/>
        </p:nvPicPr>
        <p:blipFill>
          <a:blip r:embed="rId2" cstate="print"/>
          <a:srcRect l="1610"/>
          <a:stretch>
            <a:fillRect/>
          </a:stretch>
        </p:blipFill>
        <p:spPr bwMode="auto">
          <a:xfrm>
            <a:off x="0" y="381000"/>
            <a:ext cx="9144000" cy="6483350"/>
          </a:xfrm>
          <a:prstGeom prst="rect">
            <a:avLst/>
          </a:prstGeom>
          <a:noFill/>
        </p:spPr>
      </p:pic>
      <p:sp>
        <p:nvSpPr>
          <p:cNvPr id="2" name="Title 1"/>
          <p:cNvSpPr>
            <a:spLocks noGrp="1"/>
          </p:cNvSpPr>
          <p:nvPr>
            <p:ph type="ctrTitle"/>
          </p:nvPr>
        </p:nvSpPr>
        <p:spPr>
          <a:xfrm>
            <a:off x="2438400" y="228600"/>
            <a:ext cx="6248400" cy="1143000"/>
          </a:xfrm>
        </p:spPr>
        <p:txBody>
          <a:bodyPr>
            <a:normAutofit/>
          </a:bodyPr>
          <a:lstStyle>
            <a:lvl1pPr algn="r">
              <a:defRPr sz="3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648200" y="5105400"/>
            <a:ext cx="4495800" cy="17526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e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8229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lvl1pPr algn="l">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514475"/>
            <a:ext cx="3962400" cy="4286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14475"/>
            <a:ext cx="3962400" cy="4286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934200" y="6534150"/>
            <a:ext cx="2133600" cy="476250"/>
          </a:xfrm>
          <a:prstGeom prst="rect">
            <a:avLst/>
          </a:prstGeom>
        </p:spPr>
        <p:txBody>
          <a:bodyPr/>
          <a:lstStyle>
            <a:lvl1pPr>
              <a:defRPr/>
            </a:lvl1pPr>
          </a:lstStyle>
          <a:p>
            <a:fld id="{A630B738-5B52-4BA9-9A59-C352048360E8}"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35125"/>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45757"/>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286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71800" y="1600200"/>
            <a:ext cx="5715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Reverse 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5791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1600200"/>
            <a:ext cx="213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971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57600" y="1600200"/>
            <a:ext cx="5029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atching 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09800"/>
            <a:ext cx="4038600" cy="3916363"/>
          </a:xfrm>
        </p:spPr>
        <p:txBody>
          <a:bodyPr/>
          <a:lstStyle>
            <a:lvl1pPr marL="514350" indent="-514350">
              <a:buFont typeface="+mj-lt"/>
              <a:buAutoNum type="arabicPeriod"/>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2209800"/>
            <a:ext cx="4038600" cy="3916363"/>
          </a:xfrm>
        </p:spPr>
        <p:txBody>
          <a:bodyPr/>
          <a:lstStyle>
            <a:lvl1pPr marL="514350" indent="-514350">
              <a:buFont typeface="+mj-lt"/>
              <a:buAutoNum type="alphaLcPeriod"/>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Text Placeholder 2"/>
          <p:cNvSpPr>
            <a:spLocks noGrp="1"/>
          </p:cNvSpPr>
          <p:nvPr>
            <p:ph type="body" idx="10"/>
          </p:nvPr>
        </p:nvSpPr>
        <p:spPr>
          <a:xfrm>
            <a:off x="457200" y="1535113"/>
            <a:ext cx="8229600" cy="63976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Quiz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3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1.jpe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31.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nilogo.jpg"/>
          <p:cNvPicPr>
            <a:picLocks noChangeAspect="1"/>
          </p:cNvPicPr>
          <p:nvPr/>
        </p:nvPicPr>
        <p:blipFill>
          <a:blip r:embed="rId20" cstate="print"/>
          <a:stretch>
            <a:fillRect/>
          </a:stretch>
        </p:blipFill>
        <p:spPr>
          <a:xfrm>
            <a:off x="4191000" y="6248400"/>
            <a:ext cx="2133600" cy="516987"/>
          </a:xfrm>
          <a:prstGeom prst="rect">
            <a:avLst/>
          </a:prstGeom>
        </p:spPr>
      </p:pic>
      <p:sp>
        <p:nvSpPr>
          <p:cNvPr id="9" name="TextBox 8"/>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0" name="Straight Connector 9"/>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95" r:id="rId17"/>
    <p:sldLayoutId id="2147483796" r:id="rId18"/>
  </p:sldLayoutIdLst>
  <p:timing>
    <p:tnLst>
      <p:par>
        <p:cTn id="1" dur="indefinite" restart="never" nodeType="tmRoot"/>
      </p:par>
    </p:tnLst>
  </p:timing>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nilogo.jpg"/>
          <p:cNvPicPr>
            <a:picLocks noChangeAspect="1"/>
          </p:cNvPicPr>
          <p:nvPr/>
        </p:nvPicPr>
        <p:blipFill>
          <a:blip r:embed="rId3" cstate="print"/>
          <a:stretch>
            <a:fillRect/>
          </a:stretch>
        </p:blipFill>
        <p:spPr>
          <a:xfrm>
            <a:off x="4191000" y="6248400"/>
            <a:ext cx="2133600" cy="516987"/>
          </a:xfrm>
          <a:prstGeom prst="rect">
            <a:avLst/>
          </a:prstGeom>
        </p:spPr>
      </p:pic>
      <p:sp>
        <p:nvSpPr>
          <p:cNvPr id="9" name="TextBox 8"/>
          <p:cNvSpPr txBox="1"/>
          <p:nvPr/>
        </p:nvSpPr>
        <p:spPr>
          <a:xfrm>
            <a:off x="7010400" y="6305490"/>
            <a:ext cx="1981200" cy="400110"/>
          </a:xfrm>
          <a:prstGeom prst="rect">
            <a:avLst/>
          </a:prstGeom>
          <a:noFill/>
        </p:spPr>
        <p:txBody>
          <a:bodyPr wrap="square" rtlCol="0">
            <a:spAutoFit/>
          </a:bodyPr>
          <a:lstStyle/>
          <a:p>
            <a:pPr algn="ctr" eaLnBrk="1" fontAlgn="auto" hangingPunct="1">
              <a:spcBef>
                <a:spcPts val="0"/>
              </a:spcBef>
              <a:spcAft>
                <a:spcPts val="0"/>
              </a:spcAft>
            </a:pPr>
            <a:r>
              <a:rPr lang="en-US" sz="2000" b="1" dirty="0" smtClean="0">
                <a:solidFill>
                  <a:srgbClr val="5E84B8"/>
                </a:solidFill>
              </a:rPr>
              <a:t>ni.com/training</a:t>
            </a:r>
            <a:endParaRPr lang="en-US" sz="2000" b="1" dirty="0">
              <a:solidFill>
                <a:srgbClr val="5E84B8"/>
              </a:solidFill>
            </a:endParaRPr>
          </a:p>
        </p:txBody>
      </p:sp>
      <p:cxnSp>
        <p:nvCxnSpPr>
          <p:cNvPr id="10" name="Straight Connector 9"/>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06" r:id="rId1"/>
  </p:sldLayoutIdLst>
  <p:timing>
    <p:tnLst>
      <p:par>
        <p:cTn id="1" dur="indefinite" restart="never" nodeType="tmRoot"/>
      </p:par>
    </p:tnLst>
  </p:timing>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0" descr="Defining_the_Application"/>
          <p:cNvPicPr>
            <a:picLocks noChangeAspect="1" noChangeArrowheads="1"/>
          </p:cNvPicPr>
          <p:nvPr/>
        </p:nvPicPr>
        <p:blipFill>
          <a:blip r:embed="rId4" cstate="print">
            <a:lum bright="5000"/>
          </a:blip>
          <a:srcRect r="2055" b="12500"/>
          <a:stretch>
            <a:fillRect/>
          </a:stretch>
        </p:blipFill>
        <p:spPr bwMode="auto">
          <a:xfrm>
            <a:off x="1881188" y="1371600"/>
            <a:ext cx="7262812" cy="5334000"/>
          </a:xfrm>
          <a:prstGeom prst="rect">
            <a:avLst/>
          </a:prstGeom>
          <a:noFill/>
        </p:spPr>
      </p:pic>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352800"/>
            <a:ext cx="8229600" cy="2773363"/>
          </a:xfrm>
          <a:prstGeom prst="rect">
            <a:avLst/>
          </a:prstGeom>
        </p:spPr>
        <p:txBody>
          <a:bodyPr vert="horz" lIns="91440" tIns="45720" rIns="91440" bIns="45720" rtlCol="0">
            <a:normAutofit/>
          </a:bodyPr>
          <a:lstStyle/>
          <a:p>
            <a:pPr lvl="0"/>
            <a:r>
              <a:rPr lang="en-US" dirty="0" smtClean="0"/>
              <a:t>Click to edit Master text styles</a:t>
            </a:r>
          </a:p>
        </p:txBody>
      </p:sp>
      <p:sp>
        <p:nvSpPr>
          <p:cNvPr id="8" name="Text Box 9"/>
          <p:cNvSpPr txBox="1">
            <a:spLocks noChangeArrowheads="1"/>
          </p:cNvSpPr>
          <p:nvPr/>
        </p:nvSpPr>
        <p:spPr bwMode="auto">
          <a:xfrm>
            <a:off x="533400" y="2743200"/>
            <a:ext cx="1793875" cy="579438"/>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3200" b="1" dirty="0">
                <a:solidFill>
                  <a:schemeClr val="hlink"/>
                </a:solidFill>
              </a:rPr>
              <a:t>TOPICS</a:t>
            </a:r>
          </a:p>
        </p:txBody>
      </p:sp>
      <p:pic>
        <p:nvPicPr>
          <p:cNvPr id="9" name="Picture 8" descr="nilogo.jpg"/>
          <p:cNvPicPr>
            <a:picLocks noChangeAspect="1"/>
          </p:cNvPicPr>
          <p:nvPr/>
        </p:nvPicPr>
        <p:blipFill>
          <a:blip r:embed="rId5" cstate="print"/>
          <a:stretch>
            <a:fillRect/>
          </a:stretch>
        </p:blipFill>
        <p:spPr>
          <a:xfrm>
            <a:off x="4191000" y="6248400"/>
            <a:ext cx="2133600" cy="516987"/>
          </a:xfrm>
          <a:prstGeom prst="rect">
            <a:avLst/>
          </a:prstGeom>
        </p:spPr>
      </p:pic>
      <p:sp>
        <p:nvSpPr>
          <p:cNvPr id="10" name="TextBox 9"/>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1" name="Straight Connector 10"/>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76" r:id="rId1"/>
    <p:sldLayoutId id="2147483777" r:id="rId2"/>
  </p:sldLayoutIdLst>
  <p:txStyles>
    <p:titleStyle>
      <a:lvl1pPr algn="ctr" defTabSz="914400" rtl="0" eaLnBrk="1" latinLnBrk="0" hangingPunct="1">
        <a:spcBef>
          <a:spcPct val="0"/>
        </a:spcBef>
        <a:buNone/>
        <a:defRPr sz="4000" b="1" kern="1200">
          <a:solidFill>
            <a:schemeClr val="tx1"/>
          </a:solidFill>
          <a:latin typeface="+mj-lt"/>
          <a:ea typeface="+mj-ea"/>
          <a:cs typeface="+mj-cs"/>
        </a:defRPr>
      </a:lvl1pPr>
    </p:titleStyle>
    <p:bodyStyle>
      <a:lvl1pPr marL="514350" indent="-514350" algn="l" defTabSz="914400" rtl="0" eaLnBrk="1" latinLnBrk="0" hangingPunct="1">
        <a:spcBef>
          <a:spcPct val="20000"/>
        </a:spcBef>
        <a:buFont typeface="+mj-lt"/>
        <a:buAutoNum type="alphaUcPeriod"/>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962400"/>
            <a:ext cx="8229600" cy="1981200"/>
          </a:xfrm>
          <a:prstGeom prst="rect">
            <a:avLst/>
          </a:prstGeom>
        </p:spPr>
        <p:txBody>
          <a:bodyPr vert="horz" lIns="91440" tIns="45720" rIns="91440" bIns="45720" rtlCol="0" anchor="b">
            <a:normAutofit/>
          </a:bodyPr>
          <a:lstStyle/>
          <a:p>
            <a:pPr lvl="0"/>
            <a:r>
              <a:rPr lang="en-US" dirty="0" smtClean="0"/>
              <a:t>Click to edit Master text styles</a:t>
            </a:r>
          </a:p>
        </p:txBody>
      </p:sp>
      <p:sp>
        <p:nvSpPr>
          <p:cNvPr id="11" name="Rectangle 10"/>
          <p:cNvSpPr/>
          <p:nvPr/>
        </p:nvSpPr>
        <p:spPr>
          <a:xfrm>
            <a:off x="457200" y="6096000"/>
            <a:ext cx="8229600" cy="559981"/>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2" name="TextBox 11"/>
          <p:cNvSpPr txBox="1"/>
          <p:nvPr/>
        </p:nvSpPr>
        <p:spPr>
          <a:xfrm>
            <a:off x="567068" y="6106180"/>
            <a:ext cx="1033132" cy="523220"/>
          </a:xfrm>
          <a:prstGeom prst="rect">
            <a:avLst/>
          </a:prstGeom>
          <a:noFill/>
        </p:spPr>
        <p:txBody>
          <a:bodyPr wrap="square" rtlCol="0">
            <a:spAutoFit/>
          </a:bodyPr>
          <a:lstStyle/>
          <a:p>
            <a:r>
              <a:rPr lang="en-US" sz="2800" b="1" dirty="0" smtClean="0">
                <a:solidFill>
                  <a:schemeClr val="bg1"/>
                </a:solidFill>
              </a:rPr>
              <a:t>GOAL</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6553200" y="6106180"/>
            <a:ext cx="2252332" cy="523220"/>
          </a:xfrm>
          <a:prstGeom prst="rect">
            <a:avLst/>
          </a:prstGeom>
          <a:noFill/>
        </p:spPr>
        <p:txBody>
          <a:bodyPr wrap="square" rtlCol="0">
            <a:spAutoFit/>
          </a:bodyPr>
          <a:lstStyle/>
          <a:p>
            <a:r>
              <a:rPr lang="en-US" sz="2800" b="1" dirty="0" smtClean="0">
                <a:solidFill>
                  <a:schemeClr val="bg1"/>
                </a:solidFill>
              </a:rPr>
              <a:t>DISCUSSION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457200" y="6106180"/>
            <a:ext cx="8229600" cy="523220"/>
          </a:xfrm>
          <a:prstGeom prst="rect">
            <a:avLst/>
          </a:prstGeom>
          <a:noFill/>
        </p:spPr>
        <p:txBody>
          <a:bodyPr wrap="square" rtlCol="0">
            <a:spAutoFit/>
          </a:bodyPr>
          <a:lstStyle/>
          <a:p>
            <a:pPr algn="ctr"/>
            <a:r>
              <a:rPr lang="en-US" sz="2800" b="1" dirty="0" smtClean="0">
                <a:solidFill>
                  <a:schemeClr val="bg1"/>
                </a:solidFill>
              </a:rPr>
              <a:t>DEMONSTRATION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nilogo.jpg"/>
          <p:cNvPicPr>
            <a:picLocks noChangeAspect="1"/>
          </p:cNvPicPr>
          <p:nvPr/>
        </p:nvPicPr>
        <p:blipFill>
          <a:blip r:embed="rId3" cstate="print"/>
          <a:stretch>
            <a:fillRect/>
          </a:stretch>
        </p:blipFill>
        <p:spPr>
          <a:xfrm>
            <a:off x="4191000" y="6248400"/>
            <a:ext cx="2133600" cy="516987"/>
          </a:xfrm>
          <a:prstGeom prst="rect">
            <a:avLst/>
          </a:prstGeom>
        </p:spPr>
      </p:pic>
      <p:sp>
        <p:nvSpPr>
          <p:cNvPr id="9" name="TextBox 8"/>
          <p:cNvSpPr txBox="1"/>
          <p:nvPr/>
        </p:nvSpPr>
        <p:spPr>
          <a:xfrm>
            <a:off x="7010400" y="6305490"/>
            <a:ext cx="1981200" cy="400110"/>
          </a:xfrm>
          <a:prstGeom prst="rect">
            <a:avLst/>
          </a:prstGeom>
          <a:noFill/>
        </p:spPr>
        <p:txBody>
          <a:bodyPr wrap="square" rtlCol="0">
            <a:spAutoFit/>
          </a:bodyPr>
          <a:lstStyle/>
          <a:p>
            <a:pPr algn="ctr" eaLnBrk="1" fontAlgn="auto" hangingPunct="1">
              <a:spcBef>
                <a:spcPts val="0"/>
              </a:spcBef>
              <a:spcAft>
                <a:spcPts val="0"/>
              </a:spcAft>
            </a:pPr>
            <a:r>
              <a:rPr lang="en-US" sz="2000" b="1" dirty="0" smtClean="0">
                <a:solidFill>
                  <a:srgbClr val="5E84B8"/>
                </a:solidFill>
              </a:rPr>
              <a:t>ni.com/training</a:t>
            </a:r>
            <a:endParaRPr lang="en-US" sz="2000" b="1" dirty="0">
              <a:solidFill>
                <a:srgbClr val="5E84B8"/>
              </a:solidFill>
            </a:endParaRPr>
          </a:p>
        </p:txBody>
      </p:sp>
      <p:cxnSp>
        <p:nvCxnSpPr>
          <p:cNvPr id="10" name="Straight Connector 9"/>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98" r:id="rId1"/>
  </p:sldLayoutIdLst>
  <p:timing>
    <p:tnLst>
      <p:par>
        <p:cTn id="1" dur="indefinite" restart="never" nodeType="tmRoot"/>
      </p:par>
    </p:tnLst>
  </p:timing>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nilogo.jpg"/>
          <p:cNvPicPr>
            <a:picLocks noChangeAspect="1"/>
          </p:cNvPicPr>
          <p:nvPr/>
        </p:nvPicPr>
        <p:blipFill>
          <a:blip r:embed="rId3" cstate="print"/>
          <a:stretch>
            <a:fillRect/>
          </a:stretch>
        </p:blipFill>
        <p:spPr>
          <a:xfrm>
            <a:off x="4191000" y="6248400"/>
            <a:ext cx="2133600" cy="516987"/>
          </a:xfrm>
          <a:prstGeom prst="rect">
            <a:avLst/>
          </a:prstGeom>
        </p:spPr>
      </p:pic>
      <p:sp>
        <p:nvSpPr>
          <p:cNvPr id="9" name="TextBox 8"/>
          <p:cNvSpPr txBox="1"/>
          <p:nvPr/>
        </p:nvSpPr>
        <p:spPr>
          <a:xfrm>
            <a:off x="7010400" y="6305490"/>
            <a:ext cx="1981200" cy="400110"/>
          </a:xfrm>
          <a:prstGeom prst="rect">
            <a:avLst/>
          </a:prstGeom>
          <a:noFill/>
        </p:spPr>
        <p:txBody>
          <a:bodyPr wrap="square" rtlCol="0">
            <a:spAutoFit/>
          </a:bodyPr>
          <a:lstStyle/>
          <a:p>
            <a:pPr algn="ctr" eaLnBrk="1" fontAlgn="auto" hangingPunct="1">
              <a:spcBef>
                <a:spcPts val="0"/>
              </a:spcBef>
              <a:spcAft>
                <a:spcPts val="0"/>
              </a:spcAft>
            </a:pPr>
            <a:r>
              <a:rPr lang="en-US" sz="2000" b="1" dirty="0" smtClean="0">
                <a:solidFill>
                  <a:srgbClr val="5E84B8"/>
                </a:solidFill>
              </a:rPr>
              <a:t>ni.com/training</a:t>
            </a:r>
            <a:endParaRPr lang="en-US" sz="2000" b="1" dirty="0">
              <a:solidFill>
                <a:srgbClr val="5E84B8"/>
              </a:solidFill>
            </a:endParaRPr>
          </a:p>
        </p:txBody>
      </p:sp>
      <p:cxnSp>
        <p:nvCxnSpPr>
          <p:cNvPr id="10" name="Straight Connector 9"/>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00" r:id="rId1"/>
  </p:sldLayoutIdLst>
  <p:timing>
    <p:tnLst>
      <p:par>
        <p:cTn id="1" dur="indefinite" restart="never" nodeType="tmRoot"/>
      </p:par>
    </p:tnLst>
  </p:timing>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nilogo.jpg"/>
          <p:cNvPicPr>
            <a:picLocks noChangeAspect="1"/>
          </p:cNvPicPr>
          <p:nvPr/>
        </p:nvPicPr>
        <p:blipFill>
          <a:blip r:embed="rId3" cstate="print"/>
          <a:stretch>
            <a:fillRect/>
          </a:stretch>
        </p:blipFill>
        <p:spPr>
          <a:xfrm>
            <a:off x="4191000" y="6248400"/>
            <a:ext cx="2133600" cy="516987"/>
          </a:xfrm>
          <a:prstGeom prst="rect">
            <a:avLst/>
          </a:prstGeom>
        </p:spPr>
      </p:pic>
      <p:sp>
        <p:nvSpPr>
          <p:cNvPr id="9" name="TextBox 8"/>
          <p:cNvSpPr txBox="1"/>
          <p:nvPr/>
        </p:nvSpPr>
        <p:spPr>
          <a:xfrm>
            <a:off x="7010400" y="6305490"/>
            <a:ext cx="1981200" cy="400110"/>
          </a:xfrm>
          <a:prstGeom prst="rect">
            <a:avLst/>
          </a:prstGeom>
          <a:noFill/>
        </p:spPr>
        <p:txBody>
          <a:bodyPr wrap="square" rtlCol="0">
            <a:spAutoFit/>
          </a:bodyPr>
          <a:lstStyle/>
          <a:p>
            <a:pPr algn="ctr" eaLnBrk="1" fontAlgn="auto" hangingPunct="1">
              <a:spcBef>
                <a:spcPts val="0"/>
              </a:spcBef>
              <a:spcAft>
                <a:spcPts val="0"/>
              </a:spcAft>
            </a:pPr>
            <a:r>
              <a:rPr lang="en-US" sz="2000" b="1" dirty="0" smtClean="0">
                <a:solidFill>
                  <a:srgbClr val="5E84B8"/>
                </a:solidFill>
              </a:rPr>
              <a:t>ni.com/training</a:t>
            </a:r>
            <a:endParaRPr lang="en-US" sz="2000" b="1" dirty="0">
              <a:solidFill>
                <a:srgbClr val="5E84B8"/>
              </a:solidFill>
            </a:endParaRPr>
          </a:p>
        </p:txBody>
      </p:sp>
      <p:cxnSp>
        <p:nvCxnSpPr>
          <p:cNvPr id="10" name="Straight Connector 9"/>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02" r:id="rId1"/>
  </p:sldLayoutIdLst>
  <p:timing>
    <p:tnLst>
      <p:par>
        <p:cTn id="1" dur="indefinite" restart="never" nodeType="tmRoot"/>
      </p:par>
    </p:tnLst>
  </p:timing>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nilogo.jpg"/>
          <p:cNvPicPr>
            <a:picLocks noChangeAspect="1"/>
          </p:cNvPicPr>
          <p:nvPr/>
        </p:nvPicPr>
        <p:blipFill>
          <a:blip r:embed="rId3" cstate="print"/>
          <a:stretch>
            <a:fillRect/>
          </a:stretch>
        </p:blipFill>
        <p:spPr>
          <a:xfrm>
            <a:off x="4191000" y="6248400"/>
            <a:ext cx="2133600" cy="516987"/>
          </a:xfrm>
          <a:prstGeom prst="rect">
            <a:avLst/>
          </a:prstGeom>
        </p:spPr>
      </p:pic>
      <p:sp>
        <p:nvSpPr>
          <p:cNvPr id="9" name="TextBox 8"/>
          <p:cNvSpPr txBox="1"/>
          <p:nvPr/>
        </p:nvSpPr>
        <p:spPr>
          <a:xfrm>
            <a:off x="7010400" y="6305490"/>
            <a:ext cx="1981200" cy="400110"/>
          </a:xfrm>
          <a:prstGeom prst="rect">
            <a:avLst/>
          </a:prstGeom>
          <a:noFill/>
        </p:spPr>
        <p:txBody>
          <a:bodyPr wrap="square" rtlCol="0">
            <a:spAutoFit/>
          </a:bodyPr>
          <a:lstStyle/>
          <a:p>
            <a:pPr algn="ctr" eaLnBrk="1" fontAlgn="auto" hangingPunct="1">
              <a:spcBef>
                <a:spcPts val="0"/>
              </a:spcBef>
              <a:spcAft>
                <a:spcPts val="0"/>
              </a:spcAft>
            </a:pPr>
            <a:r>
              <a:rPr lang="en-US" sz="2000" b="1" dirty="0" smtClean="0">
                <a:solidFill>
                  <a:srgbClr val="5E84B8"/>
                </a:solidFill>
              </a:rPr>
              <a:t>ni.com/training</a:t>
            </a:r>
            <a:endParaRPr lang="en-US" sz="2000" b="1" dirty="0">
              <a:solidFill>
                <a:srgbClr val="5E84B8"/>
              </a:solidFill>
            </a:endParaRPr>
          </a:p>
        </p:txBody>
      </p:sp>
      <p:cxnSp>
        <p:nvCxnSpPr>
          <p:cNvPr id="10" name="Straight Connector 9"/>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04" r:id="rId1"/>
  </p:sldLayoutIdLst>
  <p:timing>
    <p:tnLst>
      <p:par>
        <p:cTn id="1" dur="indefinite" restart="never" nodeType="tmRoot"/>
      </p:par>
    </p:tnLst>
  </p:timing>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8" Type="http://schemas.openxmlformats.org/officeDocument/2006/relationships/hyperlink" Target="http://www.ni.com/devzone/reference/books/" TargetMode="External"/><Relationship Id="rId3" Type="http://schemas.openxmlformats.org/officeDocument/2006/relationships/hyperlink" Target="http://ni.com/support" TargetMode="External"/><Relationship Id="rId7" Type="http://schemas.openxmlformats.org/officeDocument/2006/relationships/hyperlink" Target="http://www.ni.com/alliance" TargetMode="External"/><Relationship Id="rId2" Type="http://schemas.openxmlformats.org/officeDocument/2006/relationships/notesSlide" Target="../notesSlides/notesSlide34.xml"/><Relationship Id="rId1" Type="http://schemas.openxmlformats.org/officeDocument/2006/relationships/slideLayout" Target="../slideLayouts/slideLayout32.xml"/><Relationship Id="rId6" Type="http://schemas.openxmlformats.org/officeDocument/2006/relationships/hyperlink" Target="http://ni.com/usergroups" TargetMode="External"/><Relationship Id="rId5" Type="http://schemas.openxmlformats.org/officeDocument/2006/relationships/hyperlink" Target="http://www.info-labview.org/" TargetMode="External"/><Relationship Id="rId4" Type="http://schemas.openxmlformats.org/officeDocument/2006/relationships/hyperlink" Target="http://ni.com/src"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Lesson 10</a:t>
            </a:r>
            <a:br>
              <a:rPr lang="en-US" dirty="0" smtClean="0"/>
            </a:br>
            <a:r>
              <a:rPr lang="en-US" dirty="0" smtClean="0"/>
              <a:t>Modular Programming</a:t>
            </a:r>
            <a:endParaRPr lang="en-US" dirty="0"/>
          </a:p>
        </p:txBody>
      </p:sp>
      <p:sp>
        <p:nvSpPr>
          <p:cNvPr id="3" name="Content Placeholder 2"/>
          <p:cNvSpPr>
            <a:spLocks noGrp="1"/>
          </p:cNvSpPr>
          <p:nvPr>
            <p:ph sz="half" idx="1"/>
          </p:nvPr>
        </p:nvSpPr>
        <p:spPr/>
        <p:txBody>
          <a:bodyPr/>
          <a:lstStyle/>
          <a:p>
            <a:r>
              <a:rPr lang="en-US" dirty="0" smtClean="0"/>
              <a:t>Review of SubVIs</a:t>
            </a:r>
          </a:p>
          <a:p>
            <a:r>
              <a:rPr lang="en-US" dirty="0" smtClean="0"/>
              <a:t>Using SubVIs on the FPGA</a:t>
            </a:r>
          </a:p>
          <a:p>
            <a:r>
              <a:rPr lang="en-US" dirty="0" smtClean="0"/>
              <a:t>Reentrancy and Non-reentrancy in FPGA</a:t>
            </a:r>
          </a:p>
        </p:txBody>
      </p:sp>
      <p:sp>
        <p:nvSpPr>
          <p:cNvPr id="4" name="Content Placeholder 3"/>
          <p:cNvSpPr>
            <a:spLocks noGrp="1"/>
          </p:cNvSpPr>
          <p:nvPr>
            <p:ph sz="half" idx="2"/>
          </p:nvPr>
        </p:nvSpPr>
        <p:spPr/>
        <p:txBody>
          <a:bodyPr/>
          <a:lstStyle/>
          <a:p>
            <a:pPr marL="514350" indent="-514350">
              <a:buFont typeface="+mj-lt"/>
              <a:buAutoNum type="alphaUcPeriod" startAt="4"/>
            </a:pPr>
            <a:r>
              <a:rPr lang="en-US" dirty="0" smtClean="0"/>
              <a:t>Using Name Controls and Constants</a:t>
            </a:r>
          </a:p>
          <a:p>
            <a:pPr>
              <a:buAutoNum type="alphaUcPeriod" startAt="4"/>
            </a:pPr>
            <a:r>
              <a:rPr lang="en-US" dirty="0" smtClean="0"/>
              <a:t>Testing FPGA SubVIs</a:t>
            </a:r>
          </a:p>
          <a:p>
            <a:pPr>
              <a:buAutoNum type="alphaUcPeriod" startAt="4"/>
            </a:pPr>
            <a:r>
              <a:rPr lang="en-US" dirty="0" smtClean="0"/>
              <a:t>LabVIEW FPGA IPNet</a:t>
            </a:r>
          </a:p>
          <a:p>
            <a:pPr>
              <a:buAutoNum type="alphaUcPeriod" startAt="4"/>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8" name="Picture 70" descr="noloc_missing_art_imagefile"/>
          <p:cNvPicPr>
            <a:picLocks noChangeAspect="1" noChangeArrowheads="1"/>
          </p:cNvPicPr>
          <p:nvPr/>
        </p:nvPicPr>
        <p:blipFill>
          <a:blip r:embed="rId3" cstate="print"/>
          <a:srcRect/>
          <a:stretch>
            <a:fillRect/>
          </a:stretch>
        </p:blipFill>
        <p:spPr bwMode="auto">
          <a:xfrm>
            <a:off x="4876800" y="2743200"/>
            <a:ext cx="3181350" cy="3028950"/>
          </a:xfrm>
          <a:prstGeom prst="rect">
            <a:avLst/>
          </a:prstGeom>
          <a:noFill/>
          <a:ln w="9525">
            <a:noFill/>
            <a:miter lim="800000"/>
            <a:headEnd/>
            <a:tailEnd/>
          </a:ln>
          <a:effectLst/>
        </p:spPr>
      </p:pic>
      <p:sp>
        <p:nvSpPr>
          <p:cNvPr id="30722" name="Rectangle 6"/>
          <p:cNvSpPr>
            <a:spLocks noGrp="1" noChangeArrowheads="1"/>
          </p:cNvSpPr>
          <p:nvPr>
            <p:ph type="title"/>
          </p:nvPr>
        </p:nvSpPr>
        <p:spPr/>
        <p:txBody>
          <a:bodyPr/>
          <a:lstStyle/>
          <a:p>
            <a:r>
              <a:rPr lang="en-US" dirty="0" smtClean="0"/>
              <a:t>Reentrant FPGA SubVI</a:t>
            </a:r>
          </a:p>
        </p:txBody>
      </p:sp>
      <p:sp>
        <p:nvSpPr>
          <p:cNvPr id="30723" name="Rectangle 7"/>
          <p:cNvSpPr>
            <a:spLocks noGrp="1" noChangeArrowheads="1"/>
          </p:cNvSpPr>
          <p:nvPr>
            <p:ph idx="1"/>
          </p:nvPr>
        </p:nvSpPr>
        <p:spPr/>
        <p:txBody>
          <a:bodyPr/>
          <a:lstStyle/>
          <a:p>
            <a:pPr lvl="1"/>
            <a:r>
              <a:rPr lang="en-US" dirty="0" smtClean="0"/>
              <a:t>Each instance of the reentrant FPGA subVI on the block diagram becomes a separate hardware resource</a:t>
            </a:r>
          </a:p>
        </p:txBody>
      </p:sp>
      <p:sp>
        <p:nvSpPr>
          <p:cNvPr id="76" name="Right Arrow 75"/>
          <p:cNvSpPr/>
          <p:nvPr/>
        </p:nvSpPr>
        <p:spPr bwMode="auto">
          <a:xfrm>
            <a:off x="2819400" y="3810000"/>
            <a:ext cx="1981200" cy="685800"/>
          </a:xfrm>
          <a:prstGeom prst="rightArrow">
            <a:avLst/>
          </a:prstGeom>
          <a:solidFill>
            <a:schemeClr val="accent1"/>
          </a:solidFill>
          <a:ln w="952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Narrow" pitchFamily="34" charset="0"/>
            </a:endParaRPr>
          </a:p>
        </p:txBody>
      </p:sp>
      <p:pic>
        <p:nvPicPr>
          <p:cNvPr id="2119" name="Picture 71" descr="loc_missing_art_imagefile"/>
          <p:cNvPicPr>
            <a:picLocks noChangeAspect="1" noChangeArrowheads="1"/>
          </p:cNvPicPr>
          <p:nvPr/>
        </p:nvPicPr>
        <p:blipFill>
          <a:blip r:embed="rId4" cstate="print"/>
          <a:srcRect/>
          <a:stretch>
            <a:fillRect/>
          </a:stretch>
        </p:blipFill>
        <p:spPr bwMode="auto">
          <a:xfrm>
            <a:off x="361950" y="2895600"/>
            <a:ext cx="2381250" cy="3419475"/>
          </a:xfrm>
          <a:prstGeom prst="rect">
            <a:avLst/>
          </a:prstGeom>
          <a:noFill/>
          <a:ln w="9525">
            <a:noFill/>
            <a:miter lim="800000"/>
            <a:headEnd/>
            <a:tailEnd/>
          </a:ln>
          <a:effectLst/>
        </p:spPr>
      </p:pic>
      <p:pic>
        <p:nvPicPr>
          <p:cNvPr id="2120" name="Picture 72" descr="noloc_missing_art_imagefile"/>
          <p:cNvPicPr>
            <a:picLocks noChangeAspect="1" noChangeArrowheads="1"/>
          </p:cNvPicPr>
          <p:nvPr/>
        </p:nvPicPr>
        <p:blipFill>
          <a:blip r:embed="rId5" cstate="print"/>
          <a:srcRect/>
          <a:stretch>
            <a:fillRect/>
          </a:stretch>
        </p:blipFill>
        <p:spPr bwMode="auto">
          <a:xfrm>
            <a:off x="5943600" y="3200400"/>
            <a:ext cx="457200" cy="457200"/>
          </a:xfrm>
          <a:prstGeom prst="rect">
            <a:avLst/>
          </a:prstGeom>
          <a:noFill/>
          <a:ln w="9525">
            <a:noFill/>
            <a:miter lim="800000"/>
            <a:headEnd/>
            <a:tailEnd/>
          </a:ln>
          <a:effectLst/>
        </p:spPr>
      </p:pic>
      <p:pic>
        <p:nvPicPr>
          <p:cNvPr id="79" name="Picture 72" descr="noloc_missing_art_imagefile"/>
          <p:cNvPicPr>
            <a:picLocks noChangeAspect="1" noChangeArrowheads="1"/>
          </p:cNvPicPr>
          <p:nvPr/>
        </p:nvPicPr>
        <p:blipFill>
          <a:blip r:embed="rId5" cstate="print"/>
          <a:srcRect/>
          <a:stretch>
            <a:fillRect/>
          </a:stretch>
        </p:blipFill>
        <p:spPr bwMode="auto">
          <a:xfrm>
            <a:off x="5943600" y="3733800"/>
            <a:ext cx="457200" cy="457200"/>
          </a:xfrm>
          <a:prstGeom prst="rect">
            <a:avLst/>
          </a:prstGeom>
          <a:noFill/>
          <a:ln w="9525">
            <a:noFill/>
            <a:miter lim="800000"/>
            <a:headEnd/>
            <a:tailEnd/>
          </a:ln>
          <a:effectLst/>
        </p:spPr>
      </p:pic>
      <p:pic>
        <p:nvPicPr>
          <p:cNvPr id="80" name="Picture 72" descr="noloc_missing_art_imagefile"/>
          <p:cNvPicPr>
            <a:picLocks noChangeAspect="1" noChangeArrowheads="1"/>
          </p:cNvPicPr>
          <p:nvPr/>
        </p:nvPicPr>
        <p:blipFill>
          <a:blip r:embed="rId5" cstate="print"/>
          <a:srcRect/>
          <a:stretch>
            <a:fillRect/>
          </a:stretch>
        </p:blipFill>
        <p:spPr bwMode="auto">
          <a:xfrm>
            <a:off x="5943600" y="4267200"/>
            <a:ext cx="457200" cy="45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r>
              <a:rPr lang="en-US" dirty="0" smtClean="0"/>
              <a:t>Nonreentrant FPGA SubVI</a:t>
            </a:r>
          </a:p>
        </p:txBody>
      </p:sp>
      <p:sp>
        <p:nvSpPr>
          <p:cNvPr id="30723" name="Rectangle 7"/>
          <p:cNvSpPr>
            <a:spLocks noGrp="1" noChangeArrowheads="1"/>
          </p:cNvSpPr>
          <p:nvPr>
            <p:ph idx="1"/>
          </p:nvPr>
        </p:nvSpPr>
        <p:spPr>
          <a:xfrm>
            <a:off x="457200" y="1600201"/>
            <a:ext cx="3657600" cy="4343400"/>
          </a:xfrm>
        </p:spPr>
        <p:txBody>
          <a:bodyPr/>
          <a:lstStyle/>
          <a:p>
            <a:pPr lvl="1"/>
            <a:r>
              <a:rPr lang="en-US" sz="2400" dirty="0" smtClean="0"/>
              <a:t>Single instance shared among multiple callers</a:t>
            </a:r>
          </a:p>
          <a:p>
            <a:pPr lvl="1"/>
            <a:r>
              <a:rPr lang="en-US" sz="2400" dirty="0" smtClean="0"/>
              <a:t>Each call to the subVI waits until the previous call ends</a:t>
            </a:r>
          </a:p>
          <a:p>
            <a:pPr lvl="1"/>
            <a:r>
              <a:rPr lang="en-US" sz="2400" dirty="0" smtClean="0"/>
              <a:t>Does not allow parallel execution</a:t>
            </a:r>
          </a:p>
          <a:p>
            <a:pPr lvl="2"/>
            <a:endParaRPr lang="en-US" dirty="0" smtClean="0"/>
          </a:p>
        </p:txBody>
      </p:sp>
      <p:pic>
        <p:nvPicPr>
          <p:cNvPr id="6" name="Picture 2" descr="loc_env_vi properties.bmp"/>
          <p:cNvPicPr>
            <a:picLocks noChangeAspect="1" noChangeArrowheads="1"/>
          </p:cNvPicPr>
          <p:nvPr/>
        </p:nvPicPr>
        <p:blipFill>
          <a:blip r:embed="rId3" cstate="print"/>
          <a:srcRect/>
          <a:stretch>
            <a:fillRect/>
          </a:stretch>
        </p:blipFill>
        <p:spPr bwMode="auto">
          <a:xfrm>
            <a:off x="4330234" y="1752600"/>
            <a:ext cx="6185366" cy="3657600"/>
          </a:xfrm>
          <a:prstGeom prst="rect">
            <a:avLst/>
          </a:prstGeom>
          <a:noFill/>
        </p:spPr>
      </p:pic>
      <p:sp>
        <p:nvSpPr>
          <p:cNvPr id="7" name="Oval 6"/>
          <p:cNvSpPr/>
          <p:nvPr/>
        </p:nvSpPr>
        <p:spPr bwMode="auto">
          <a:xfrm>
            <a:off x="4496158" y="3154368"/>
            <a:ext cx="1510476" cy="274632"/>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Narrow"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r>
              <a:rPr lang="en-US" dirty="0" smtClean="0"/>
              <a:t>Nonreentrant FPGA SubVI</a:t>
            </a:r>
          </a:p>
        </p:txBody>
      </p:sp>
      <p:sp>
        <p:nvSpPr>
          <p:cNvPr id="30723" name="Rectangle 7"/>
          <p:cNvSpPr>
            <a:spLocks noGrp="1" noChangeArrowheads="1"/>
          </p:cNvSpPr>
          <p:nvPr>
            <p:ph idx="1"/>
          </p:nvPr>
        </p:nvSpPr>
        <p:spPr/>
        <p:txBody>
          <a:bodyPr/>
          <a:lstStyle/>
          <a:p>
            <a:pPr lvl="1"/>
            <a:r>
              <a:rPr lang="en-US" dirty="0" smtClean="0"/>
              <a:t>Only a single copy of the nonreentrant FPGA subVI becomes hardware and all callers share the hardware resource</a:t>
            </a:r>
          </a:p>
          <a:p>
            <a:pPr lvl="2"/>
            <a:endParaRPr lang="en-US" dirty="0" smtClean="0"/>
          </a:p>
        </p:txBody>
      </p:sp>
      <p:pic>
        <p:nvPicPr>
          <p:cNvPr id="5" name="Picture 70" descr="noloc_missing_art_imagefile"/>
          <p:cNvPicPr>
            <a:picLocks noChangeAspect="1" noChangeArrowheads="1"/>
          </p:cNvPicPr>
          <p:nvPr/>
        </p:nvPicPr>
        <p:blipFill>
          <a:blip r:embed="rId3" cstate="print"/>
          <a:srcRect/>
          <a:stretch>
            <a:fillRect/>
          </a:stretch>
        </p:blipFill>
        <p:spPr bwMode="auto">
          <a:xfrm>
            <a:off x="5486400" y="2819400"/>
            <a:ext cx="3181350" cy="3028950"/>
          </a:xfrm>
          <a:prstGeom prst="rect">
            <a:avLst/>
          </a:prstGeom>
          <a:noFill/>
          <a:ln w="9525">
            <a:noFill/>
            <a:miter lim="800000"/>
            <a:headEnd/>
            <a:tailEnd/>
          </a:ln>
          <a:effectLst/>
        </p:spPr>
      </p:pic>
      <p:pic>
        <p:nvPicPr>
          <p:cNvPr id="3075" name="Picture 3" descr="noloc_missing_art_imagefile"/>
          <p:cNvPicPr>
            <a:picLocks noChangeAspect="1" noChangeArrowheads="1"/>
          </p:cNvPicPr>
          <p:nvPr/>
        </p:nvPicPr>
        <p:blipFill>
          <a:blip r:embed="rId4" cstate="print"/>
          <a:srcRect/>
          <a:stretch>
            <a:fillRect/>
          </a:stretch>
        </p:blipFill>
        <p:spPr bwMode="auto">
          <a:xfrm>
            <a:off x="6553200" y="3810000"/>
            <a:ext cx="533400" cy="533400"/>
          </a:xfrm>
          <a:prstGeom prst="rect">
            <a:avLst/>
          </a:prstGeom>
          <a:noFill/>
          <a:ln w="9525">
            <a:noFill/>
            <a:miter lim="800000"/>
            <a:headEnd/>
            <a:tailEnd/>
          </a:ln>
          <a:effectLst/>
        </p:spPr>
      </p:pic>
      <p:pic>
        <p:nvPicPr>
          <p:cNvPr id="3076" name="Picture 4" descr="loc_missing_art_imagefile"/>
          <p:cNvPicPr>
            <a:picLocks noChangeAspect="1" noChangeArrowheads="1"/>
          </p:cNvPicPr>
          <p:nvPr/>
        </p:nvPicPr>
        <p:blipFill>
          <a:blip r:embed="rId5" cstate="print"/>
          <a:srcRect/>
          <a:stretch>
            <a:fillRect/>
          </a:stretch>
        </p:blipFill>
        <p:spPr bwMode="auto">
          <a:xfrm>
            <a:off x="533400" y="2971800"/>
            <a:ext cx="2419350" cy="3429000"/>
          </a:xfrm>
          <a:prstGeom prst="rect">
            <a:avLst/>
          </a:prstGeom>
          <a:noFill/>
          <a:ln w="9525">
            <a:noFill/>
            <a:miter lim="800000"/>
            <a:headEnd/>
            <a:tailEnd/>
          </a:ln>
          <a:effectLst/>
        </p:spPr>
      </p:pic>
      <p:sp>
        <p:nvSpPr>
          <p:cNvPr id="9" name="Right Arrow 8"/>
          <p:cNvSpPr/>
          <p:nvPr/>
        </p:nvSpPr>
        <p:spPr bwMode="auto">
          <a:xfrm>
            <a:off x="3124200" y="3886200"/>
            <a:ext cx="2209800" cy="685800"/>
          </a:xfrm>
          <a:prstGeom prst="rightArrow">
            <a:avLst/>
          </a:prstGeom>
          <a:solidFill>
            <a:schemeClr val="accent1"/>
          </a:solidFill>
          <a:ln w="952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Narrow"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r>
              <a:rPr lang="en-US" dirty="0" smtClean="0"/>
              <a:t>Reentrancy and Non-reentrancy in FPGA</a:t>
            </a:r>
          </a:p>
        </p:txBody>
      </p:sp>
      <p:sp>
        <p:nvSpPr>
          <p:cNvPr id="30723" name="Rectangle 7"/>
          <p:cNvSpPr>
            <a:spLocks noGrp="1" noChangeArrowheads="1"/>
          </p:cNvSpPr>
          <p:nvPr>
            <p:ph idx="1"/>
          </p:nvPr>
        </p:nvSpPr>
        <p:spPr/>
        <p:txBody>
          <a:bodyPr/>
          <a:lstStyle/>
          <a:p>
            <a:pPr lvl="1">
              <a:buNone/>
            </a:pPr>
            <a:r>
              <a:rPr lang="en-US" dirty="0" smtClean="0"/>
              <a:t>Tradeoffs</a:t>
            </a:r>
          </a:p>
          <a:p>
            <a:pPr lvl="1"/>
            <a:r>
              <a:rPr lang="en-US" dirty="0" smtClean="0"/>
              <a:t>Reentrant is the default VI Type for FPGA VIs</a:t>
            </a:r>
          </a:p>
          <a:p>
            <a:pPr lvl="2"/>
            <a:endParaRPr lang="en-US" dirty="0" smtClean="0"/>
          </a:p>
          <a:p>
            <a:pPr lvl="2"/>
            <a:endParaRPr lang="en-US" dirty="0" smtClean="0"/>
          </a:p>
        </p:txBody>
      </p:sp>
      <p:graphicFrame>
        <p:nvGraphicFramePr>
          <p:cNvPr id="6" name="Table 5"/>
          <p:cNvGraphicFramePr>
            <a:graphicFrameLocks noGrp="1"/>
          </p:cNvGraphicFramePr>
          <p:nvPr/>
        </p:nvGraphicFramePr>
        <p:xfrm>
          <a:off x="762000" y="2819400"/>
          <a:ext cx="7772400" cy="3228435"/>
        </p:xfrm>
        <a:graphic>
          <a:graphicData uri="http://schemas.openxmlformats.org/drawingml/2006/table">
            <a:tbl>
              <a:tblPr firstRow="1" firstCol="1" bandRow="1">
                <a:tableStyleId>{5C22544A-7EE6-4342-B048-85BDC9FD1C3A}</a:tableStyleId>
              </a:tblPr>
              <a:tblGrid>
                <a:gridCol w="2751292"/>
                <a:gridCol w="2338598"/>
                <a:gridCol w="2682510"/>
              </a:tblGrid>
              <a:tr h="467720">
                <a:tc>
                  <a:txBody>
                    <a:bodyPr/>
                    <a:lstStyle/>
                    <a:p>
                      <a:r>
                        <a:rPr lang="en-US" sz="2500" dirty="0" smtClean="0">
                          <a:solidFill>
                            <a:schemeClr val="tx1"/>
                          </a:solidFill>
                        </a:rPr>
                        <a:t>Comparison</a:t>
                      </a:r>
                      <a:endParaRPr lang="en-US" sz="2500" dirty="0">
                        <a:solidFill>
                          <a:schemeClr val="tx1"/>
                        </a:solidFill>
                      </a:endParaRPr>
                    </a:p>
                  </a:txBody>
                  <a:tcPr marL="82539" marR="82539" marT="41269" marB="41269"/>
                </a:tc>
                <a:tc>
                  <a:txBody>
                    <a:bodyPr/>
                    <a:lstStyle/>
                    <a:p>
                      <a:r>
                        <a:rPr lang="en-US" sz="2500" dirty="0" smtClean="0">
                          <a:solidFill>
                            <a:schemeClr val="tx1"/>
                          </a:solidFill>
                        </a:rPr>
                        <a:t>Reentrant SubVI</a:t>
                      </a:r>
                      <a:endParaRPr lang="en-US" sz="2500" dirty="0">
                        <a:solidFill>
                          <a:schemeClr val="tx1"/>
                        </a:solidFill>
                      </a:endParaRPr>
                    </a:p>
                  </a:txBody>
                  <a:tcPr marL="82539" marR="82539" marT="41269" marB="41269"/>
                </a:tc>
                <a:tc>
                  <a:txBody>
                    <a:bodyPr/>
                    <a:lstStyle/>
                    <a:p>
                      <a:r>
                        <a:rPr lang="en-US" sz="2500" dirty="0" smtClean="0">
                          <a:solidFill>
                            <a:schemeClr val="tx1"/>
                          </a:solidFill>
                        </a:rPr>
                        <a:t>Nonreentrant SubVI</a:t>
                      </a:r>
                      <a:endParaRPr lang="en-US" sz="2500" dirty="0">
                        <a:solidFill>
                          <a:schemeClr val="tx1"/>
                        </a:solidFill>
                      </a:endParaRPr>
                    </a:p>
                  </a:txBody>
                  <a:tcPr marL="82539" marR="82539" marT="41269" marB="41269"/>
                </a:tc>
              </a:tr>
              <a:tr h="891030">
                <a:tc>
                  <a:txBody>
                    <a:bodyPr/>
                    <a:lstStyle/>
                    <a:p>
                      <a:r>
                        <a:rPr lang="en-US" sz="2500" dirty="0" smtClean="0">
                          <a:solidFill>
                            <a:schemeClr val="tx1"/>
                          </a:solidFill>
                        </a:rPr>
                        <a:t>FPGA Resources for VI</a:t>
                      </a:r>
                      <a:r>
                        <a:rPr lang="en-US" sz="2500" baseline="0" dirty="0" smtClean="0">
                          <a:solidFill>
                            <a:schemeClr val="tx1"/>
                          </a:solidFill>
                        </a:rPr>
                        <a:t> Logic</a:t>
                      </a:r>
                      <a:endParaRPr lang="en-US" sz="2500" dirty="0">
                        <a:solidFill>
                          <a:schemeClr val="tx1"/>
                        </a:solidFill>
                      </a:endParaRPr>
                    </a:p>
                  </a:txBody>
                  <a:tcPr marL="82539" marR="82539" marT="41269" marB="41269"/>
                </a:tc>
                <a:tc>
                  <a:txBody>
                    <a:bodyPr/>
                    <a:lstStyle/>
                    <a:p>
                      <a:r>
                        <a:rPr lang="en-US" sz="2500" dirty="0" smtClean="0">
                          <a:solidFill>
                            <a:schemeClr val="tx1"/>
                          </a:solidFill>
                        </a:rPr>
                        <a:t>Separate for each instantiation</a:t>
                      </a:r>
                      <a:endParaRPr lang="en-US" sz="2500" dirty="0">
                        <a:solidFill>
                          <a:schemeClr val="tx1"/>
                        </a:solidFill>
                      </a:endParaRPr>
                    </a:p>
                  </a:txBody>
                  <a:tcPr marL="82539" marR="82539" marT="41269" marB="41269"/>
                </a:tc>
                <a:tc>
                  <a:txBody>
                    <a:bodyPr/>
                    <a:lstStyle/>
                    <a:p>
                      <a:r>
                        <a:rPr lang="en-US" sz="2500" dirty="0" smtClean="0">
                          <a:solidFill>
                            <a:schemeClr val="tx1"/>
                          </a:solidFill>
                        </a:rPr>
                        <a:t>Single set</a:t>
                      </a:r>
                      <a:r>
                        <a:rPr lang="en-US" sz="2500" baseline="0" dirty="0" smtClean="0">
                          <a:solidFill>
                            <a:schemeClr val="tx1"/>
                          </a:solidFill>
                        </a:rPr>
                        <a:t> for all instantiations</a:t>
                      </a:r>
                      <a:endParaRPr lang="en-US" sz="2500" dirty="0">
                        <a:solidFill>
                          <a:schemeClr val="tx1"/>
                        </a:solidFill>
                      </a:endParaRPr>
                    </a:p>
                  </a:txBody>
                  <a:tcPr marL="82539" marR="82539" marT="41269" marB="41269"/>
                </a:tc>
              </a:tr>
              <a:tr h="508392">
                <a:tc>
                  <a:txBody>
                    <a:bodyPr/>
                    <a:lstStyle/>
                    <a:p>
                      <a:r>
                        <a:rPr lang="en-US" sz="2500" dirty="0" smtClean="0">
                          <a:solidFill>
                            <a:schemeClr val="tx1"/>
                          </a:solidFill>
                        </a:rPr>
                        <a:t>Parallel Execution</a:t>
                      </a:r>
                      <a:endParaRPr lang="en-US" sz="2500" dirty="0">
                        <a:solidFill>
                          <a:schemeClr val="tx1"/>
                        </a:solidFill>
                      </a:endParaRPr>
                    </a:p>
                  </a:txBody>
                  <a:tcPr marL="82539" marR="82539" marT="41269" marB="41269"/>
                </a:tc>
                <a:tc>
                  <a:txBody>
                    <a:bodyPr/>
                    <a:lstStyle/>
                    <a:p>
                      <a:r>
                        <a:rPr lang="en-US" sz="2500" dirty="0" smtClean="0">
                          <a:solidFill>
                            <a:schemeClr val="tx1"/>
                          </a:solidFill>
                        </a:rPr>
                        <a:t>Yes</a:t>
                      </a:r>
                      <a:endParaRPr lang="en-US" sz="2500" dirty="0">
                        <a:solidFill>
                          <a:schemeClr val="tx1"/>
                        </a:solidFill>
                      </a:endParaRPr>
                    </a:p>
                  </a:txBody>
                  <a:tcPr marL="82539" marR="82539" marT="41269" marB="41269"/>
                </a:tc>
                <a:tc>
                  <a:txBody>
                    <a:bodyPr/>
                    <a:lstStyle/>
                    <a:p>
                      <a:r>
                        <a:rPr lang="en-US" sz="2500" dirty="0" smtClean="0">
                          <a:solidFill>
                            <a:schemeClr val="tx1"/>
                          </a:solidFill>
                        </a:rPr>
                        <a:t>No</a:t>
                      </a:r>
                      <a:endParaRPr lang="en-US" sz="2500" dirty="0">
                        <a:solidFill>
                          <a:schemeClr val="tx1"/>
                        </a:solidFill>
                      </a:endParaRPr>
                    </a:p>
                  </a:txBody>
                  <a:tcPr marL="82539" marR="82539" marT="41269" marB="41269"/>
                </a:tc>
              </a:tr>
              <a:tr h="508392">
                <a:tc>
                  <a:txBody>
                    <a:bodyPr/>
                    <a:lstStyle/>
                    <a:p>
                      <a:r>
                        <a:rPr lang="en-US" sz="2500" dirty="0" smtClean="0">
                          <a:solidFill>
                            <a:schemeClr val="tx1"/>
                          </a:solidFill>
                        </a:rPr>
                        <a:t>Optimized</a:t>
                      </a:r>
                      <a:r>
                        <a:rPr lang="en-US" sz="2500" baseline="0" dirty="0" smtClean="0">
                          <a:solidFill>
                            <a:schemeClr val="tx1"/>
                          </a:solidFill>
                        </a:rPr>
                        <a:t> for…</a:t>
                      </a:r>
                      <a:endParaRPr lang="en-US" sz="2500" dirty="0">
                        <a:solidFill>
                          <a:schemeClr val="tx1"/>
                        </a:solidFill>
                      </a:endParaRPr>
                    </a:p>
                  </a:txBody>
                  <a:tcPr marL="82539" marR="82539" marT="41269" marB="41269"/>
                </a:tc>
                <a:tc>
                  <a:txBody>
                    <a:bodyPr/>
                    <a:lstStyle/>
                    <a:p>
                      <a:r>
                        <a:rPr lang="en-US" sz="2500" dirty="0" smtClean="0">
                          <a:solidFill>
                            <a:schemeClr val="tx1"/>
                          </a:solidFill>
                        </a:rPr>
                        <a:t>Speed</a:t>
                      </a:r>
                      <a:endParaRPr lang="en-US" sz="2500" dirty="0">
                        <a:solidFill>
                          <a:schemeClr val="tx1"/>
                        </a:solidFill>
                      </a:endParaRPr>
                    </a:p>
                  </a:txBody>
                  <a:tcPr marL="82539" marR="82539" marT="41269" marB="41269"/>
                </a:tc>
                <a:tc>
                  <a:txBody>
                    <a:bodyPr/>
                    <a:lstStyle/>
                    <a:p>
                      <a:r>
                        <a:rPr lang="en-US" sz="2500" dirty="0" smtClean="0">
                          <a:solidFill>
                            <a:schemeClr val="tx1"/>
                          </a:solidFill>
                        </a:rPr>
                        <a:t>Size (Typically)</a:t>
                      </a:r>
                      <a:endParaRPr lang="en-US" sz="2500" dirty="0">
                        <a:solidFill>
                          <a:schemeClr val="tx1"/>
                        </a:solidFill>
                      </a:endParaRPr>
                    </a:p>
                  </a:txBody>
                  <a:tcPr marL="82539" marR="82539" marT="41269" marB="41269"/>
                </a:tc>
              </a:tr>
              <a:tr h="852901">
                <a:tc>
                  <a:txBody>
                    <a:bodyPr/>
                    <a:lstStyle/>
                    <a:p>
                      <a:r>
                        <a:rPr lang="en-US" sz="2500" dirty="0" smtClean="0">
                          <a:solidFill>
                            <a:schemeClr val="tx1"/>
                          </a:solidFill>
                        </a:rPr>
                        <a:t>Use in Single-Cycle Timed Loop</a:t>
                      </a:r>
                      <a:endParaRPr lang="en-US" sz="2500" dirty="0">
                        <a:solidFill>
                          <a:schemeClr val="tx1"/>
                        </a:solidFill>
                      </a:endParaRPr>
                    </a:p>
                  </a:txBody>
                  <a:tcPr marL="82539" marR="82539" marT="41269" marB="41269"/>
                </a:tc>
                <a:tc>
                  <a:txBody>
                    <a:bodyPr/>
                    <a:lstStyle/>
                    <a:p>
                      <a:r>
                        <a:rPr lang="en-US" sz="2500" dirty="0" smtClean="0">
                          <a:solidFill>
                            <a:schemeClr val="tx1"/>
                          </a:solidFill>
                        </a:rPr>
                        <a:t>Yes</a:t>
                      </a:r>
                      <a:endParaRPr lang="en-US" sz="2500" dirty="0">
                        <a:solidFill>
                          <a:schemeClr val="tx1"/>
                        </a:solidFill>
                      </a:endParaRPr>
                    </a:p>
                  </a:txBody>
                  <a:tcPr marL="82539" marR="82539" marT="41269" marB="41269"/>
                </a:tc>
                <a:tc>
                  <a:txBody>
                    <a:bodyPr/>
                    <a:lstStyle/>
                    <a:p>
                      <a:r>
                        <a:rPr lang="en-US" sz="2500" baseline="0" dirty="0" smtClean="0">
                          <a:solidFill>
                            <a:schemeClr val="tx1"/>
                          </a:solidFill>
                        </a:rPr>
                        <a:t>Only if called from one place</a:t>
                      </a:r>
                      <a:endParaRPr lang="en-US" sz="2500" dirty="0">
                        <a:solidFill>
                          <a:schemeClr val="tx1"/>
                        </a:solidFill>
                      </a:endParaRPr>
                    </a:p>
                  </a:txBody>
                  <a:tcPr marL="82539" marR="82539" marT="41269" marB="41269"/>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r>
              <a:rPr lang="en-US" dirty="0" smtClean="0"/>
              <a:t>D. Using Name Controls and Constants</a:t>
            </a:r>
          </a:p>
        </p:txBody>
      </p:sp>
      <p:sp>
        <p:nvSpPr>
          <p:cNvPr id="30723" name="Rectangle 7"/>
          <p:cNvSpPr>
            <a:spLocks noGrp="1" noChangeArrowheads="1"/>
          </p:cNvSpPr>
          <p:nvPr>
            <p:ph idx="1"/>
          </p:nvPr>
        </p:nvSpPr>
        <p:spPr/>
        <p:txBody>
          <a:bodyPr/>
          <a:lstStyle/>
          <a:p>
            <a:pPr lvl="1">
              <a:buNone/>
            </a:pPr>
            <a:r>
              <a:rPr lang="en-US" dirty="0" smtClean="0"/>
              <a:t>Using FPGA Name Controls in SubVIs</a:t>
            </a:r>
          </a:p>
          <a:p>
            <a:pPr lvl="1"/>
            <a:r>
              <a:rPr lang="en-US" dirty="0" smtClean="0"/>
              <a:t>FPGA I/O control</a:t>
            </a:r>
          </a:p>
          <a:p>
            <a:pPr lvl="1"/>
            <a:r>
              <a:rPr lang="en-US" dirty="0" smtClean="0"/>
              <a:t>FPGA Clock control</a:t>
            </a:r>
          </a:p>
          <a:p>
            <a:pPr lvl="1"/>
            <a:r>
              <a:rPr lang="en-US" dirty="0" smtClean="0"/>
              <a:t>Memory control</a:t>
            </a:r>
          </a:p>
          <a:p>
            <a:pPr lvl="1"/>
            <a:r>
              <a:rPr lang="en-US" dirty="0" smtClean="0"/>
              <a:t>FIFO control</a:t>
            </a:r>
          </a:p>
          <a:p>
            <a:pPr lvl="1"/>
            <a:endParaRPr lang="en-US" dirty="0" smtClean="0"/>
          </a:p>
          <a:p>
            <a:pPr lvl="2"/>
            <a:endParaRPr lang="en-US" dirty="0" smtClean="0"/>
          </a:p>
          <a:p>
            <a:pPr lvl="2"/>
            <a:endParaRPr lang="en-US" dirty="0" smtClean="0"/>
          </a:p>
        </p:txBody>
      </p:sp>
      <p:pic>
        <p:nvPicPr>
          <p:cNvPr id="1029" name="Picture 5" descr="loc_missing_art_imagefile"/>
          <p:cNvPicPr>
            <a:picLocks noChangeAspect="1" noChangeArrowheads="1"/>
          </p:cNvPicPr>
          <p:nvPr/>
        </p:nvPicPr>
        <p:blipFill>
          <a:blip r:embed="rId3" cstate="print"/>
          <a:srcRect/>
          <a:stretch>
            <a:fillRect/>
          </a:stretch>
        </p:blipFill>
        <p:spPr bwMode="auto">
          <a:xfrm>
            <a:off x="1726580" y="4419600"/>
            <a:ext cx="520762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normAutofit/>
          </a:bodyPr>
          <a:lstStyle/>
          <a:p>
            <a:pPr lvl="1" algn="l" rtl="0">
              <a:spcBef>
                <a:spcPct val="0"/>
              </a:spcBef>
            </a:pPr>
            <a:r>
              <a:rPr lang="en-US" sz="3600" b="1" kern="1200" dirty="0">
                <a:solidFill>
                  <a:schemeClr val="tx1"/>
                </a:solidFill>
                <a:latin typeface="+mj-lt"/>
                <a:ea typeface="+mj-ea"/>
                <a:cs typeface="+mj-cs"/>
              </a:rPr>
              <a:t>FPGA I/O Control</a:t>
            </a:r>
          </a:p>
        </p:txBody>
      </p:sp>
      <p:sp>
        <p:nvSpPr>
          <p:cNvPr id="30723" name="Rectangle 7"/>
          <p:cNvSpPr>
            <a:spLocks noGrp="1" noChangeArrowheads="1"/>
          </p:cNvSpPr>
          <p:nvPr>
            <p:ph idx="1"/>
          </p:nvPr>
        </p:nvSpPr>
        <p:spPr/>
        <p:txBody>
          <a:bodyPr/>
          <a:lstStyle/>
          <a:p>
            <a:pPr lvl="1"/>
            <a:r>
              <a:rPr lang="en-US" dirty="0" smtClean="0"/>
              <a:t>Passes FPGA I/O items to subVIs</a:t>
            </a:r>
          </a:p>
          <a:p>
            <a:pPr lvl="1"/>
            <a:r>
              <a:rPr lang="en-US" dirty="0" smtClean="0"/>
              <a:t>Create VIs that can be used as reentrant subVIs with configurable I/O items</a:t>
            </a:r>
          </a:p>
          <a:p>
            <a:pPr lvl="2"/>
            <a:endParaRPr lang="en-US" dirty="0" smtClean="0"/>
          </a:p>
          <a:p>
            <a:pPr lvl="2"/>
            <a:endParaRPr lang="en-US" dirty="0" smtClean="0"/>
          </a:p>
        </p:txBody>
      </p:sp>
      <p:pic>
        <p:nvPicPr>
          <p:cNvPr id="4098" name="Picture 2" descr="loc_missing_art_imagefile"/>
          <p:cNvPicPr>
            <a:picLocks noChangeAspect="1" noChangeArrowheads="1"/>
          </p:cNvPicPr>
          <p:nvPr/>
        </p:nvPicPr>
        <p:blipFill>
          <a:blip r:embed="rId3" cstate="print"/>
          <a:srcRect/>
          <a:stretch>
            <a:fillRect/>
          </a:stretch>
        </p:blipFill>
        <p:spPr bwMode="auto">
          <a:xfrm>
            <a:off x="152400" y="3429000"/>
            <a:ext cx="2962275" cy="3171825"/>
          </a:xfrm>
          <a:prstGeom prst="rect">
            <a:avLst/>
          </a:prstGeom>
          <a:noFill/>
          <a:ln w="9525">
            <a:noFill/>
            <a:miter lim="800000"/>
            <a:headEnd/>
            <a:tailEnd/>
          </a:ln>
          <a:effectLst/>
        </p:spPr>
      </p:pic>
      <p:pic>
        <p:nvPicPr>
          <p:cNvPr id="4099" name="Picture 3" descr="loc_missing_art_imagefile"/>
          <p:cNvPicPr>
            <a:picLocks noChangeAspect="1" noChangeArrowheads="1"/>
          </p:cNvPicPr>
          <p:nvPr/>
        </p:nvPicPr>
        <p:blipFill>
          <a:blip r:embed="rId4" cstate="print"/>
          <a:srcRect/>
          <a:stretch>
            <a:fillRect/>
          </a:stretch>
        </p:blipFill>
        <p:spPr bwMode="auto">
          <a:xfrm>
            <a:off x="3581400" y="3787916"/>
            <a:ext cx="5334000" cy="1622284"/>
          </a:xfrm>
          <a:prstGeom prst="rect">
            <a:avLst/>
          </a:prstGeom>
          <a:noFill/>
          <a:ln w="9525">
            <a:noFill/>
            <a:miter lim="800000"/>
            <a:headEnd/>
            <a:tailEnd/>
          </a:ln>
          <a:effectLst/>
        </p:spPr>
      </p:pic>
      <p:sp>
        <p:nvSpPr>
          <p:cNvPr id="8" name="Trapezoid 7"/>
          <p:cNvSpPr/>
          <p:nvPr/>
        </p:nvSpPr>
        <p:spPr>
          <a:xfrm rot="16200000">
            <a:off x="1981199" y="3810000"/>
            <a:ext cx="1600200" cy="1600200"/>
          </a:xfrm>
          <a:prstGeom prst="trapezoid">
            <a:avLst>
              <a:gd name="adj" fmla="val 38096"/>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normAutofit/>
          </a:bodyPr>
          <a:lstStyle/>
          <a:p>
            <a:pPr lvl="1" algn="l" rtl="0">
              <a:spcBef>
                <a:spcPct val="0"/>
              </a:spcBef>
            </a:pPr>
            <a:r>
              <a:rPr lang="en-US" sz="3600" b="1" kern="1200" dirty="0">
                <a:solidFill>
                  <a:schemeClr val="tx1"/>
                </a:solidFill>
                <a:latin typeface="+mj-lt"/>
                <a:ea typeface="+mj-ea"/>
                <a:cs typeface="+mj-cs"/>
              </a:rPr>
              <a:t>FPGA I/O Control</a:t>
            </a:r>
          </a:p>
        </p:txBody>
      </p:sp>
      <p:sp>
        <p:nvSpPr>
          <p:cNvPr id="30723" name="Rectangle 7"/>
          <p:cNvSpPr>
            <a:spLocks noGrp="1" noChangeArrowheads="1"/>
          </p:cNvSpPr>
          <p:nvPr>
            <p:ph idx="1"/>
          </p:nvPr>
        </p:nvSpPr>
        <p:spPr/>
        <p:txBody>
          <a:bodyPr/>
          <a:lstStyle/>
          <a:p>
            <a:pPr lvl="1"/>
            <a:r>
              <a:rPr lang="en-US" dirty="0" smtClean="0"/>
              <a:t>Place FPGA I/O Node in subVI</a:t>
            </a:r>
          </a:p>
          <a:p>
            <a:pPr lvl="1"/>
            <a:r>
              <a:rPr lang="en-US" dirty="0" smtClean="0"/>
              <a:t>Right-click </a:t>
            </a:r>
            <a:r>
              <a:rPr lang="en-US" b="1" dirty="0" smtClean="0"/>
              <a:t>FPGA I/O In</a:t>
            </a:r>
            <a:r>
              <a:rPr lang="en-US" dirty="0" smtClean="0"/>
              <a:t> input and select </a:t>
            </a:r>
            <a:r>
              <a:rPr lang="en-US" b="1" dirty="0" smtClean="0"/>
              <a:t>Create»Control</a:t>
            </a:r>
          </a:p>
          <a:p>
            <a:pPr lvl="1"/>
            <a:r>
              <a:rPr lang="en-US" dirty="0" smtClean="0"/>
              <a:t>Wire the FPGA I/O control to the subVI connector pane</a:t>
            </a:r>
          </a:p>
          <a:p>
            <a:pPr lvl="2"/>
            <a:endParaRPr lang="en-US" dirty="0" smtClean="0"/>
          </a:p>
          <a:p>
            <a:pPr lvl="2"/>
            <a:endParaRPr lang="en-US" dirty="0" smtClean="0"/>
          </a:p>
        </p:txBody>
      </p:sp>
      <p:pic>
        <p:nvPicPr>
          <p:cNvPr id="2050" name="Picture 2" descr="loc_bd_FPGA_controls-FPGA_IO.bmp"/>
          <p:cNvPicPr>
            <a:picLocks noChangeAspect="1" noChangeArrowheads="1"/>
          </p:cNvPicPr>
          <p:nvPr/>
        </p:nvPicPr>
        <p:blipFill>
          <a:blip r:embed="rId3" cstate="print"/>
          <a:srcRect/>
          <a:stretch>
            <a:fillRect/>
          </a:stretch>
        </p:blipFill>
        <p:spPr bwMode="auto">
          <a:xfrm>
            <a:off x="3649147" y="3810000"/>
            <a:ext cx="5342453" cy="995362"/>
          </a:xfrm>
          <a:prstGeom prst="rect">
            <a:avLst/>
          </a:prstGeom>
          <a:noFill/>
          <a:ln w="9525">
            <a:noFill/>
            <a:miter lim="800000"/>
            <a:headEnd/>
            <a:tailEnd/>
          </a:ln>
        </p:spPr>
      </p:pic>
      <p:pic>
        <p:nvPicPr>
          <p:cNvPr id="2051" name="Picture 3" descr="loc_fp_FPGA_controls-FPGA_IO.bmp"/>
          <p:cNvPicPr>
            <a:picLocks noChangeAspect="1" noChangeArrowheads="1"/>
          </p:cNvPicPr>
          <p:nvPr/>
        </p:nvPicPr>
        <p:blipFill>
          <a:blip r:embed="rId4" cstate="print"/>
          <a:srcRect/>
          <a:stretch>
            <a:fillRect/>
          </a:stretch>
        </p:blipFill>
        <p:spPr bwMode="auto">
          <a:xfrm>
            <a:off x="304800" y="3581003"/>
            <a:ext cx="2667000" cy="28197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r>
              <a:rPr lang="en-US" dirty="0" smtClean="0"/>
              <a:t>FPGA Clock Control</a:t>
            </a:r>
          </a:p>
        </p:txBody>
      </p:sp>
      <p:sp>
        <p:nvSpPr>
          <p:cNvPr id="30723" name="Rectangle 7"/>
          <p:cNvSpPr>
            <a:spLocks noGrp="1" noChangeArrowheads="1"/>
          </p:cNvSpPr>
          <p:nvPr>
            <p:ph idx="1"/>
          </p:nvPr>
        </p:nvSpPr>
        <p:spPr/>
        <p:txBody>
          <a:bodyPr/>
          <a:lstStyle/>
          <a:p>
            <a:pPr lvl="1"/>
            <a:r>
              <a:rPr lang="en-US" dirty="0" smtClean="0"/>
              <a:t>Pass FPGA Clocks to subVIs</a:t>
            </a:r>
          </a:p>
          <a:p>
            <a:pPr lvl="2"/>
            <a:endParaRPr lang="en-US" dirty="0" smtClean="0"/>
          </a:p>
          <a:p>
            <a:pPr lvl="2"/>
            <a:endParaRPr lang="en-US" dirty="0" smtClean="0"/>
          </a:p>
        </p:txBody>
      </p:sp>
      <p:pic>
        <p:nvPicPr>
          <p:cNvPr id="9219" name="Picture 3" descr="loc_missing_art_imagefile"/>
          <p:cNvPicPr>
            <a:picLocks noChangeAspect="1" noChangeArrowheads="1"/>
          </p:cNvPicPr>
          <p:nvPr/>
        </p:nvPicPr>
        <p:blipFill>
          <a:blip r:embed="rId3" cstate="print"/>
          <a:srcRect/>
          <a:stretch>
            <a:fillRect/>
          </a:stretch>
        </p:blipFill>
        <p:spPr bwMode="auto">
          <a:xfrm>
            <a:off x="3276600" y="3133725"/>
            <a:ext cx="4572000" cy="2000250"/>
          </a:xfrm>
          <a:prstGeom prst="rect">
            <a:avLst/>
          </a:prstGeom>
          <a:noFill/>
          <a:ln w="9525">
            <a:noFill/>
            <a:miter lim="800000"/>
            <a:headEnd/>
            <a:tailEnd/>
          </a:ln>
          <a:effectLst/>
        </p:spPr>
      </p:pic>
      <p:sp>
        <p:nvSpPr>
          <p:cNvPr id="8" name="Trapezoid 7"/>
          <p:cNvSpPr/>
          <p:nvPr/>
        </p:nvSpPr>
        <p:spPr>
          <a:xfrm rot="16200000">
            <a:off x="1790700" y="3629025"/>
            <a:ext cx="1905000" cy="1066800"/>
          </a:xfrm>
          <a:prstGeom prst="trapezoid">
            <a:avLst>
              <a:gd name="adj" fmla="val 7248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loc_missing_art_imagefile"/>
          <p:cNvPicPr>
            <a:picLocks noChangeAspect="1" noChangeArrowheads="1"/>
          </p:cNvPicPr>
          <p:nvPr/>
        </p:nvPicPr>
        <p:blipFill>
          <a:blip r:embed="rId4" cstate="print"/>
          <a:srcRect/>
          <a:stretch>
            <a:fillRect/>
          </a:stretch>
        </p:blipFill>
        <p:spPr bwMode="auto">
          <a:xfrm>
            <a:off x="609601" y="3272942"/>
            <a:ext cx="1600200" cy="20610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r>
              <a:rPr lang="en-US" dirty="0" smtClean="0"/>
              <a:t>FPGA Clock Control</a:t>
            </a:r>
          </a:p>
        </p:txBody>
      </p:sp>
      <p:sp>
        <p:nvSpPr>
          <p:cNvPr id="30723" name="Rectangle 7"/>
          <p:cNvSpPr>
            <a:spLocks noGrp="1" noChangeArrowheads="1"/>
          </p:cNvSpPr>
          <p:nvPr>
            <p:ph idx="1"/>
          </p:nvPr>
        </p:nvSpPr>
        <p:spPr/>
        <p:txBody>
          <a:bodyPr/>
          <a:lstStyle/>
          <a:p>
            <a:pPr lvl="1"/>
            <a:r>
              <a:rPr lang="en-US" dirty="0" smtClean="0"/>
              <a:t>Place SCTL in subVI</a:t>
            </a:r>
          </a:p>
          <a:p>
            <a:pPr lvl="1"/>
            <a:r>
              <a:rPr lang="en-US" dirty="0" smtClean="0"/>
              <a:t>Right-click the </a:t>
            </a:r>
            <a:r>
              <a:rPr lang="en-US" b="1" dirty="0" smtClean="0"/>
              <a:t>Source Name</a:t>
            </a:r>
            <a:r>
              <a:rPr lang="en-US" dirty="0" smtClean="0"/>
              <a:t> input of an SCTL and select </a:t>
            </a:r>
            <a:r>
              <a:rPr lang="en-US" b="1" dirty="0" smtClean="0"/>
              <a:t>Create»Control</a:t>
            </a:r>
            <a:r>
              <a:rPr lang="en-US" dirty="0" smtClean="0"/>
              <a:t>.</a:t>
            </a:r>
          </a:p>
          <a:p>
            <a:pPr lvl="1"/>
            <a:r>
              <a:rPr lang="en-US" dirty="0" smtClean="0"/>
              <a:t>Wire the clock control to the subVI connector pane</a:t>
            </a:r>
          </a:p>
          <a:p>
            <a:pPr lvl="1"/>
            <a:endParaRPr lang="en-US" dirty="0" smtClean="0"/>
          </a:p>
          <a:p>
            <a:pPr lvl="2"/>
            <a:endParaRPr lang="en-US" dirty="0" smtClean="0"/>
          </a:p>
          <a:p>
            <a:pPr lvl="2"/>
            <a:endParaRPr lang="en-US" dirty="0" smtClean="0"/>
          </a:p>
        </p:txBody>
      </p:sp>
      <p:pic>
        <p:nvPicPr>
          <p:cNvPr id="3074" name="Picture 2" descr="loc_fp_FPGA_controls-clock.bmp"/>
          <p:cNvPicPr>
            <a:picLocks noChangeAspect="1" noChangeArrowheads="1"/>
          </p:cNvPicPr>
          <p:nvPr/>
        </p:nvPicPr>
        <p:blipFill>
          <a:blip r:embed="rId3" cstate="print"/>
          <a:srcRect/>
          <a:stretch>
            <a:fillRect/>
          </a:stretch>
        </p:blipFill>
        <p:spPr bwMode="auto">
          <a:xfrm>
            <a:off x="381000" y="3886200"/>
            <a:ext cx="2782330" cy="1600200"/>
          </a:xfrm>
          <a:prstGeom prst="rect">
            <a:avLst/>
          </a:prstGeom>
          <a:noFill/>
          <a:ln w="9525">
            <a:noFill/>
            <a:miter lim="800000"/>
            <a:headEnd/>
            <a:tailEnd/>
          </a:ln>
        </p:spPr>
      </p:pic>
      <p:pic>
        <p:nvPicPr>
          <p:cNvPr id="3075" name="Picture 3" descr="loc_bd_FPGA_controls-clock.bmp"/>
          <p:cNvPicPr>
            <a:picLocks noChangeAspect="1" noChangeArrowheads="1"/>
          </p:cNvPicPr>
          <p:nvPr/>
        </p:nvPicPr>
        <p:blipFill>
          <a:blip r:embed="rId4" cstate="print"/>
          <a:srcRect/>
          <a:stretch>
            <a:fillRect/>
          </a:stretch>
        </p:blipFill>
        <p:spPr bwMode="auto">
          <a:xfrm>
            <a:off x="3581400" y="3810000"/>
            <a:ext cx="5167157"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r>
              <a:rPr lang="en-US" dirty="0" smtClean="0"/>
              <a:t>FPGA Memory Control</a:t>
            </a:r>
          </a:p>
        </p:txBody>
      </p:sp>
      <p:sp>
        <p:nvSpPr>
          <p:cNvPr id="30723" name="Rectangle 7"/>
          <p:cNvSpPr>
            <a:spLocks noGrp="1" noChangeArrowheads="1"/>
          </p:cNvSpPr>
          <p:nvPr>
            <p:ph idx="1"/>
          </p:nvPr>
        </p:nvSpPr>
        <p:spPr/>
        <p:txBody>
          <a:bodyPr/>
          <a:lstStyle/>
          <a:p>
            <a:pPr lvl="1"/>
            <a:r>
              <a:rPr lang="en-US" dirty="0" smtClean="0"/>
              <a:t>Pass memory items to subVIs</a:t>
            </a:r>
          </a:p>
          <a:p>
            <a:pPr lvl="1"/>
            <a:r>
              <a:rPr lang="en-US" dirty="0" smtClean="0"/>
              <a:t>Right-click the </a:t>
            </a:r>
            <a:r>
              <a:rPr lang="en-US" b="1" dirty="0" smtClean="0"/>
              <a:t>Memory In </a:t>
            </a:r>
            <a:r>
              <a:rPr lang="en-US" dirty="0" smtClean="0"/>
              <a:t>input of a Memory Method node and select </a:t>
            </a:r>
            <a:r>
              <a:rPr lang="en-US" b="1" dirty="0" smtClean="0"/>
              <a:t>Create»Control</a:t>
            </a:r>
          </a:p>
          <a:p>
            <a:pPr lvl="1"/>
            <a:r>
              <a:rPr lang="en-US" dirty="0" smtClean="0"/>
              <a:t>Wire the memory control to the subVI connector pane</a:t>
            </a:r>
          </a:p>
          <a:p>
            <a:pPr lvl="2"/>
            <a:endParaRPr lang="en-US" dirty="0" smtClean="0"/>
          </a:p>
          <a:p>
            <a:pPr lvl="2"/>
            <a:endParaRPr lang="en-US" dirty="0" smtClean="0"/>
          </a:p>
        </p:txBody>
      </p:sp>
      <p:pic>
        <p:nvPicPr>
          <p:cNvPr id="5122" name="Picture 2" descr="loc_bd_FPGA_controls-memory.bmp"/>
          <p:cNvPicPr>
            <a:picLocks noChangeAspect="1" noChangeArrowheads="1"/>
          </p:cNvPicPr>
          <p:nvPr/>
        </p:nvPicPr>
        <p:blipFill>
          <a:blip r:embed="rId3" cstate="print"/>
          <a:srcRect/>
          <a:stretch>
            <a:fillRect/>
          </a:stretch>
        </p:blipFill>
        <p:spPr bwMode="auto">
          <a:xfrm>
            <a:off x="4273397" y="3810000"/>
            <a:ext cx="3880003" cy="1400175"/>
          </a:xfrm>
          <a:prstGeom prst="rect">
            <a:avLst/>
          </a:prstGeom>
          <a:noFill/>
          <a:ln w="9525">
            <a:noFill/>
            <a:miter lim="800000"/>
            <a:headEnd/>
            <a:tailEnd/>
          </a:ln>
        </p:spPr>
      </p:pic>
      <p:pic>
        <p:nvPicPr>
          <p:cNvPr id="5123" name="Picture 3" descr="loc_fp_FPGA_controls-memory.bmp"/>
          <p:cNvPicPr>
            <a:picLocks noChangeAspect="1" noChangeArrowheads="1"/>
          </p:cNvPicPr>
          <p:nvPr/>
        </p:nvPicPr>
        <p:blipFill>
          <a:blip r:embed="rId4" cstate="print"/>
          <a:srcRect/>
          <a:stretch>
            <a:fillRect/>
          </a:stretch>
        </p:blipFill>
        <p:spPr bwMode="auto">
          <a:xfrm>
            <a:off x="804151" y="3819525"/>
            <a:ext cx="2624849" cy="1666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title"/>
          </p:nvPr>
        </p:nvSpPr>
        <p:spPr/>
        <p:txBody>
          <a:bodyPr/>
          <a:lstStyle/>
          <a:p>
            <a:r>
              <a:rPr lang="en-US" dirty="0" smtClean="0"/>
              <a:t>A. Review – Understanding Modularity</a:t>
            </a:r>
          </a:p>
        </p:txBody>
      </p:sp>
      <p:sp>
        <p:nvSpPr>
          <p:cNvPr id="19459" name="Rectangle 12"/>
          <p:cNvSpPr>
            <a:spLocks noGrp="1" noChangeArrowheads="1"/>
          </p:cNvSpPr>
          <p:nvPr>
            <p:ph idx="1"/>
          </p:nvPr>
        </p:nvSpPr>
        <p:spPr/>
        <p:txBody>
          <a:bodyPr/>
          <a:lstStyle/>
          <a:p>
            <a:pPr lvl="1"/>
            <a:r>
              <a:rPr lang="en-US" dirty="0" smtClean="0"/>
              <a:t>Modularity defines the degree to which a program is composed of discrete modules such that a change to one module has minimal impact on other modules</a:t>
            </a:r>
          </a:p>
          <a:p>
            <a:pPr lvl="1"/>
            <a:r>
              <a:rPr lang="en-US" dirty="0" smtClean="0"/>
              <a:t>Modules in LabVIEW are called subVIs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r>
              <a:rPr lang="en-US" dirty="0" smtClean="0"/>
              <a:t>FPGA FIFO Control</a:t>
            </a:r>
          </a:p>
        </p:txBody>
      </p:sp>
      <p:sp>
        <p:nvSpPr>
          <p:cNvPr id="30723" name="Rectangle 7"/>
          <p:cNvSpPr>
            <a:spLocks noGrp="1" noChangeArrowheads="1"/>
          </p:cNvSpPr>
          <p:nvPr>
            <p:ph idx="1"/>
          </p:nvPr>
        </p:nvSpPr>
        <p:spPr/>
        <p:txBody>
          <a:bodyPr/>
          <a:lstStyle/>
          <a:p>
            <a:pPr lvl="1"/>
            <a:r>
              <a:rPr lang="en-US" dirty="0" smtClean="0"/>
              <a:t>Pass FPGA FIFO items to subVIs</a:t>
            </a:r>
          </a:p>
          <a:p>
            <a:pPr lvl="1"/>
            <a:r>
              <a:rPr lang="en-US" dirty="0" smtClean="0"/>
              <a:t>Right-click the </a:t>
            </a:r>
            <a:r>
              <a:rPr lang="en-US" b="1" dirty="0" smtClean="0"/>
              <a:t>FIFO In </a:t>
            </a:r>
            <a:r>
              <a:rPr lang="en-US" dirty="0" smtClean="0"/>
              <a:t>input of a FIFO Method node and select </a:t>
            </a:r>
            <a:r>
              <a:rPr lang="en-US" b="1" dirty="0" smtClean="0"/>
              <a:t>Create»Control</a:t>
            </a:r>
          </a:p>
          <a:p>
            <a:pPr lvl="1"/>
            <a:r>
              <a:rPr lang="en-US" dirty="0" smtClean="0"/>
              <a:t>Wire the FIFO control to the subVI connector pane</a:t>
            </a:r>
          </a:p>
          <a:p>
            <a:pPr lvl="2"/>
            <a:endParaRPr lang="en-US" dirty="0" smtClean="0"/>
          </a:p>
        </p:txBody>
      </p:sp>
      <p:pic>
        <p:nvPicPr>
          <p:cNvPr id="4098" name="Picture 2" descr="loc_bd_FPGA_controls-fifo.bmp"/>
          <p:cNvPicPr>
            <a:picLocks noChangeAspect="1" noChangeArrowheads="1"/>
          </p:cNvPicPr>
          <p:nvPr/>
        </p:nvPicPr>
        <p:blipFill>
          <a:blip r:embed="rId3" cstate="print"/>
          <a:srcRect/>
          <a:stretch>
            <a:fillRect/>
          </a:stretch>
        </p:blipFill>
        <p:spPr bwMode="auto">
          <a:xfrm>
            <a:off x="4572000" y="3810000"/>
            <a:ext cx="3906012" cy="1676400"/>
          </a:xfrm>
          <a:prstGeom prst="rect">
            <a:avLst/>
          </a:prstGeom>
          <a:noFill/>
          <a:ln w="9525">
            <a:noFill/>
            <a:miter lim="800000"/>
            <a:headEnd/>
            <a:tailEnd/>
          </a:ln>
        </p:spPr>
      </p:pic>
      <p:pic>
        <p:nvPicPr>
          <p:cNvPr id="4100" name="Picture 4" descr="loc_fp_FPGA_controls-fifo.bmp"/>
          <p:cNvPicPr>
            <a:picLocks noChangeAspect="1" noChangeArrowheads="1"/>
          </p:cNvPicPr>
          <p:nvPr/>
        </p:nvPicPr>
        <p:blipFill>
          <a:blip r:embed="rId4" cstate="print"/>
          <a:srcRect/>
          <a:stretch>
            <a:fillRect/>
          </a:stretch>
        </p:blipFill>
        <p:spPr bwMode="auto">
          <a:xfrm>
            <a:off x="685800" y="3810000"/>
            <a:ext cx="2286000" cy="19138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r>
              <a:rPr lang="en-US" dirty="0" smtClean="0"/>
              <a:t>FPGA Control Restrictions</a:t>
            </a:r>
          </a:p>
        </p:txBody>
      </p:sp>
      <p:sp>
        <p:nvSpPr>
          <p:cNvPr id="30723" name="Rectangle 7"/>
          <p:cNvSpPr>
            <a:spLocks noGrp="1" noChangeArrowheads="1"/>
          </p:cNvSpPr>
          <p:nvPr>
            <p:ph idx="1"/>
          </p:nvPr>
        </p:nvSpPr>
        <p:spPr/>
        <p:txBody>
          <a:bodyPr/>
          <a:lstStyle/>
          <a:p>
            <a:pPr lvl="1"/>
            <a:r>
              <a:rPr lang="en-US" dirty="0" smtClean="0"/>
              <a:t>You cannot change the value of FPGA controls and indicators while an FPGA VI runs </a:t>
            </a:r>
            <a:r>
              <a:rPr lang="en-US" smtClean="0"/>
              <a:t>on the development </a:t>
            </a:r>
            <a:r>
              <a:rPr lang="en-US" dirty="0" smtClean="0"/>
              <a:t>computer or when using Interactive Front Panel communication</a:t>
            </a:r>
          </a:p>
          <a:p>
            <a:pPr lvl="1"/>
            <a:r>
              <a:rPr lang="en-US" dirty="0" smtClean="0"/>
              <a:t>You cannot access FPGA controls and indicators from the FPGA Interface</a:t>
            </a:r>
          </a:p>
          <a:p>
            <a:pPr lvl="1"/>
            <a:r>
              <a:rPr lang="en-US" dirty="0" smtClean="0"/>
              <a:t>You can bundle FPGA controls into clusters with other FPGA controls, but not with other data types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r>
              <a:rPr lang="en-US" dirty="0" smtClean="0"/>
              <a:t>E. Testing FGPA SubVIs</a:t>
            </a:r>
          </a:p>
        </p:txBody>
      </p:sp>
      <p:sp>
        <p:nvSpPr>
          <p:cNvPr id="30723" name="Rectangle 7"/>
          <p:cNvSpPr>
            <a:spLocks noGrp="1" noChangeArrowheads="1"/>
          </p:cNvSpPr>
          <p:nvPr>
            <p:ph idx="1"/>
          </p:nvPr>
        </p:nvSpPr>
        <p:spPr/>
        <p:txBody>
          <a:bodyPr/>
          <a:lstStyle/>
          <a:p>
            <a:pPr lvl="1"/>
            <a:r>
              <a:rPr lang="en-US" dirty="0" smtClean="0"/>
              <a:t>Test subVIs as top-level VIs</a:t>
            </a:r>
          </a:p>
          <a:p>
            <a:pPr lvl="2"/>
            <a:r>
              <a:rPr lang="en-US" dirty="0" smtClean="0"/>
              <a:t>Execute on development computer</a:t>
            </a:r>
          </a:p>
          <a:p>
            <a:pPr lvl="2"/>
            <a:r>
              <a:rPr lang="en-US" dirty="0" smtClean="0"/>
              <a:t>Execute on FPGA target</a:t>
            </a:r>
          </a:p>
          <a:p>
            <a:pPr lvl="2"/>
            <a:endParaRPr lang="en-US" dirty="0" smtClean="0"/>
          </a:p>
          <a:p>
            <a:pPr lvl="1"/>
            <a:endParaRPr lang="en-US" dirty="0" smtClean="0"/>
          </a:p>
          <a:p>
            <a:pPr lvl="2"/>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LabVIEW FPGA IPNet</a:t>
            </a:r>
            <a:endParaRPr lang="en-US" dirty="0"/>
          </a:p>
        </p:txBody>
      </p:sp>
      <p:sp>
        <p:nvSpPr>
          <p:cNvPr id="3" name="Text Placeholder 2"/>
          <p:cNvSpPr>
            <a:spLocks noGrp="1"/>
          </p:cNvSpPr>
          <p:nvPr>
            <p:ph type="body" sz="half" idx="1"/>
          </p:nvPr>
        </p:nvSpPr>
        <p:spPr/>
        <p:txBody>
          <a:bodyPr>
            <a:normAutofit fontScale="92500" lnSpcReduction="10000"/>
          </a:bodyPr>
          <a:lstStyle/>
          <a:p>
            <a:pPr lvl="1">
              <a:buNone/>
            </a:pPr>
            <a:r>
              <a:rPr lang="en-US" dirty="0" smtClean="0"/>
              <a:t>LabVIEW FPGA IPNet</a:t>
            </a:r>
          </a:p>
          <a:p>
            <a:pPr lvl="1"/>
            <a:r>
              <a:rPr lang="en-US" dirty="0" smtClean="0"/>
              <a:t>Resource for downloading and sharing LabVIEW FPGA functions and intellectual property</a:t>
            </a:r>
          </a:p>
          <a:p>
            <a:pPr lvl="2"/>
            <a:r>
              <a:rPr lang="en-US" dirty="0" smtClean="0"/>
              <a:t>Acquire IP needed for your application</a:t>
            </a:r>
          </a:p>
          <a:p>
            <a:pPr lvl="2"/>
            <a:r>
              <a:rPr lang="en-US" dirty="0" smtClean="0"/>
              <a:t>Download examples to learn programming techniques</a:t>
            </a:r>
          </a:p>
          <a:p>
            <a:pPr lvl="2"/>
            <a:r>
              <a:rPr lang="en-US" dirty="0" smtClean="0"/>
              <a:t>Share your LabVIEW FPGA IP</a:t>
            </a:r>
          </a:p>
          <a:p>
            <a:endParaRPr lang="en-US" dirty="0"/>
          </a:p>
        </p:txBody>
      </p:sp>
      <p:sp>
        <p:nvSpPr>
          <p:cNvPr id="4" name="Content Placeholder 3"/>
          <p:cNvSpPr>
            <a:spLocks noGrp="1"/>
          </p:cNvSpPr>
          <p:nvPr>
            <p:ph sz="half" idx="2"/>
          </p:nvPr>
        </p:nvSpPr>
        <p:spPr/>
        <p:txBody>
          <a:bodyPr/>
          <a:lstStyle/>
          <a:p>
            <a:endParaRPr lang="en-US" dirty="0"/>
          </a:p>
        </p:txBody>
      </p:sp>
      <p:pic>
        <p:nvPicPr>
          <p:cNvPr id="11266" name="Picture 2" descr="loc_easy_to_recreate"/>
          <p:cNvPicPr>
            <a:picLocks noChangeAspect="1" noChangeArrowheads="1"/>
          </p:cNvPicPr>
          <p:nvPr/>
        </p:nvPicPr>
        <p:blipFill>
          <a:blip r:embed="rId3" cstate="print"/>
          <a:srcRect/>
          <a:stretch>
            <a:fillRect/>
          </a:stretch>
        </p:blipFill>
        <p:spPr bwMode="auto">
          <a:xfrm>
            <a:off x="4489377" y="1600200"/>
            <a:ext cx="4593410" cy="4495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10-1: Creating an FPGA SubVI</a:t>
            </a:r>
            <a:endParaRPr lang="en-US" dirty="0"/>
          </a:p>
        </p:txBody>
      </p:sp>
      <p:sp>
        <p:nvSpPr>
          <p:cNvPr id="3" name="Content Placeholder 2"/>
          <p:cNvSpPr>
            <a:spLocks noGrp="1"/>
          </p:cNvSpPr>
          <p:nvPr>
            <p:ph idx="1"/>
          </p:nvPr>
        </p:nvSpPr>
        <p:spPr/>
        <p:txBody>
          <a:bodyPr/>
          <a:lstStyle/>
          <a:p>
            <a:r>
              <a:rPr lang="en-US" dirty="0" smtClean="0"/>
              <a:t>Create an FPGA subVI and call it from an FPGA main VI.</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
            </a:r>
            <a:br>
              <a:rPr lang="en-US" dirty="0" smtClean="0"/>
            </a:br>
            <a:r>
              <a:rPr lang="en-US" dirty="0" smtClean="0"/>
              <a:t/>
            </a:r>
            <a:br>
              <a:rPr lang="en-US" dirty="0" smtClean="0"/>
            </a:br>
            <a:r>
              <a:rPr lang="en-US" dirty="0" smtClean="0"/>
              <a:t>Exercise 10-1: Creating an FPGA SubVI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t> If you needed to monitor additional AI channels and control additional DIO lines, how would you change your code?</a:t>
            </a:r>
          </a:p>
          <a:p>
            <a:pPr>
              <a:buFont typeface="Arial" pitchFamily="34" charset="0"/>
              <a:buChar char="•"/>
            </a:pPr>
            <a:r>
              <a:rPr lang="en-US" dirty="0" smtClean="0"/>
              <a:t> How would the behavior of this application change if you changed the subVI from reentrant to nonreentrant?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p:txBody>
          <a:bodyPr/>
          <a:lstStyle/>
          <a:p>
            <a:r>
              <a:rPr lang="en-US" dirty="0" smtClean="0"/>
              <a:t>Summary—Quiz</a:t>
            </a:r>
            <a:endParaRPr lang="en-US" dirty="0"/>
          </a:p>
        </p:txBody>
      </p:sp>
      <p:sp>
        <p:nvSpPr>
          <p:cNvPr id="1011715" name="Rectangle 3"/>
          <p:cNvSpPr>
            <a:spLocks noGrp="1" noChangeArrowheads="1"/>
          </p:cNvSpPr>
          <p:nvPr>
            <p:ph idx="1"/>
          </p:nvPr>
        </p:nvSpPr>
        <p:spPr/>
        <p:txBody>
          <a:bodyPr/>
          <a:lstStyle/>
          <a:p>
            <a:pPr marL="514350" lvl="1" indent="-514350">
              <a:buFont typeface="+mj-lt"/>
              <a:buAutoNum type="arabicPeriod"/>
            </a:pPr>
            <a:r>
              <a:rPr lang="en-US" dirty="0" smtClean="0"/>
              <a:t>True or False?  Controls and indicators on an FPGA subVI are exposed to the host VI.</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p:txBody>
          <a:bodyPr/>
          <a:lstStyle/>
          <a:p>
            <a:r>
              <a:rPr lang="en-US" dirty="0" smtClean="0"/>
              <a:t>Summary—Quiz Answer</a:t>
            </a:r>
            <a:endParaRPr lang="en-US" dirty="0"/>
          </a:p>
        </p:txBody>
      </p:sp>
      <p:sp>
        <p:nvSpPr>
          <p:cNvPr id="1011715" name="Rectangle 3"/>
          <p:cNvSpPr>
            <a:spLocks noGrp="1" noChangeArrowheads="1"/>
          </p:cNvSpPr>
          <p:nvPr>
            <p:ph idx="1"/>
          </p:nvPr>
        </p:nvSpPr>
        <p:spPr/>
        <p:txBody>
          <a:bodyPr/>
          <a:lstStyle/>
          <a:p>
            <a:pPr marL="514350" lvl="1" indent="-514350">
              <a:buFont typeface="+mj-lt"/>
              <a:buAutoNum type="arabicPeriod"/>
            </a:pPr>
            <a:r>
              <a:rPr lang="en-US" dirty="0" smtClean="0"/>
              <a:t>True or False?  Controls and indicators on an FPGA subVI are exposed to the host VI.</a:t>
            </a:r>
          </a:p>
          <a:p>
            <a:pPr marL="514350" lvl="1" indent="-514350">
              <a:buNone/>
            </a:pPr>
            <a:endParaRPr lang="en-US" dirty="0" smtClean="0"/>
          </a:p>
          <a:p>
            <a:pPr marL="514350" lvl="1" indent="-514350">
              <a:buNone/>
            </a:pPr>
            <a:r>
              <a:rPr lang="en-US" dirty="0" smtClean="0"/>
              <a:t>	</a:t>
            </a:r>
            <a:r>
              <a:rPr lang="en-US" b="1" dirty="0" smtClean="0"/>
              <a:t>False</a:t>
            </a:r>
            <a:r>
              <a:rPr lang="en-US"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p:txBody>
          <a:bodyPr/>
          <a:lstStyle/>
          <a:p>
            <a:r>
              <a:rPr lang="en-US" dirty="0" smtClean="0"/>
              <a:t>Summary—Quiz</a:t>
            </a:r>
            <a:endParaRPr lang="en-US" dirty="0"/>
          </a:p>
        </p:txBody>
      </p:sp>
      <p:sp>
        <p:nvSpPr>
          <p:cNvPr id="1008643" name="Rectangle 3"/>
          <p:cNvSpPr>
            <a:spLocks noGrp="1" noChangeArrowheads="1"/>
          </p:cNvSpPr>
          <p:nvPr>
            <p:ph idx="1"/>
          </p:nvPr>
        </p:nvSpPr>
        <p:spPr/>
        <p:txBody>
          <a:bodyPr/>
          <a:lstStyle/>
          <a:p>
            <a:pPr marL="514350" lvl="1" indent="-514350">
              <a:buFont typeface="+mj-lt"/>
              <a:buAutoNum type="arabicPeriod" startAt="2"/>
            </a:pPr>
            <a:r>
              <a:rPr lang="en-US" dirty="0" smtClean="0"/>
              <a:t>Which of the following are true for reentrant subVIs in LabVIEW FPGA?</a:t>
            </a:r>
          </a:p>
          <a:p>
            <a:pPr marL="747712" lvl="2" indent="-514350">
              <a:buFont typeface="+mj-lt"/>
              <a:buAutoNum type="alphaLcParenR"/>
            </a:pPr>
            <a:r>
              <a:rPr lang="en-US" dirty="0" smtClean="0"/>
              <a:t>Default configuration of VIs created under an FPGA target</a:t>
            </a:r>
          </a:p>
          <a:p>
            <a:pPr marL="747712" lvl="2" indent="-514350">
              <a:buFont typeface="+mj-lt"/>
              <a:buAutoNum type="alphaLcParenR"/>
            </a:pPr>
            <a:r>
              <a:rPr lang="en-US" dirty="0" smtClean="0"/>
              <a:t>Each instance on the block diagram becomes a separate hardware resource</a:t>
            </a:r>
          </a:p>
          <a:p>
            <a:pPr marL="747712" lvl="2" indent="-514350">
              <a:buFont typeface="+mj-lt"/>
              <a:buAutoNum type="alphaLcParenR"/>
            </a:pPr>
            <a:r>
              <a:rPr lang="en-US" dirty="0" smtClean="0"/>
              <a:t>Optimized for FPGA size</a:t>
            </a:r>
          </a:p>
          <a:p>
            <a:pPr marL="747712" lvl="2" indent="-514350">
              <a:buFont typeface="+mj-lt"/>
              <a:buAutoNum type="alphaLcParenR"/>
            </a:pPr>
            <a:r>
              <a:rPr lang="en-US" dirty="0" smtClean="0"/>
              <a:t>Each call to the subVI waits until the previous call ends</a:t>
            </a:r>
          </a:p>
          <a:p>
            <a:pPr marL="747712" lvl="2" indent="-514350">
              <a:buFont typeface="+mj-lt"/>
              <a:buAutoNum type="alphaLcParenR"/>
            </a:pPr>
            <a:r>
              <a:rPr lang="en-US" dirty="0" smtClean="0"/>
              <a:t>Multiple calls to the same subVI run in parallel</a:t>
            </a:r>
          </a:p>
          <a:p>
            <a:pPr lvl="2"/>
            <a:endParaRPr lang="en-US" dirty="0" smtClean="0"/>
          </a:p>
          <a:p>
            <a:pPr lvl="2"/>
            <a:endParaRPr lang="en-US" dirty="0" smtClean="0"/>
          </a:p>
          <a:p>
            <a:pPr lvl="2"/>
            <a:endParaRPr lang="en-US" dirty="0" smtClean="0"/>
          </a:p>
          <a:p>
            <a:pPr lvl="2"/>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p:txBody>
          <a:bodyPr/>
          <a:lstStyle/>
          <a:p>
            <a:r>
              <a:rPr lang="en-US" dirty="0" smtClean="0"/>
              <a:t>Summary—Quiz Answers</a:t>
            </a:r>
            <a:endParaRPr lang="en-US" dirty="0"/>
          </a:p>
        </p:txBody>
      </p:sp>
      <p:sp>
        <p:nvSpPr>
          <p:cNvPr id="1008643" name="Rectangle 3"/>
          <p:cNvSpPr>
            <a:spLocks noGrp="1" noChangeArrowheads="1"/>
          </p:cNvSpPr>
          <p:nvPr>
            <p:ph idx="1"/>
          </p:nvPr>
        </p:nvSpPr>
        <p:spPr/>
        <p:txBody>
          <a:bodyPr/>
          <a:lstStyle/>
          <a:p>
            <a:pPr marL="514350" lvl="1" indent="-514350">
              <a:buAutoNum type="arabicPeriod" startAt="2"/>
            </a:pPr>
            <a:r>
              <a:rPr lang="en-US" dirty="0" smtClean="0"/>
              <a:t>Which of the following are true for reentrant subVIs in LabVIEW FPGA?</a:t>
            </a:r>
          </a:p>
          <a:p>
            <a:pPr marL="747712" lvl="2" indent="-514350">
              <a:buFont typeface="+mj-lt"/>
              <a:buAutoNum type="alphaLcParenR"/>
            </a:pPr>
            <a:r>
              <a:rPr lang="en-US" b="1" dirty="0" smtClean="0"/>
              <a:t>Default configuration of VIs created under an FPGA target</a:t>
            </a:r>
          </a:p>
          <a:p>
            <a:pPr marL="747712" lvl="2" indent="-514350">
              <a:buFont typeface="+mj-lt"/>
              <a:buAutoNum type="alphaLcParenR"/>
            </a:pPr>
            <a:r>
              <a:rPr lang="en-US" b="1" dirty="0" smtClean="0"/>
              <a:t>Each instance on the block diagram becomes a separate hardware resource</a:t>
            </a:r>
          </a:p>
          <a:p>
            <a:pPr marL="747712" lvl="2" indent="-514350">
              <a:buFont typeface="+mj-lt"/>
              <a:buAutoNum type="alphaLcParenR"/>
            </a:pPr>
            <a:r>
              <a:rPr lang="en-US" dirty="0" smtClean="0"/>
              <a:t>Optimized for FPGA size</a:t>
            </a:r>
          </a:p>
          <a:p>
            <a:pPr marL="747712" lvl="2" indent="-514350">
              <a:buFont typeface="+mj-lt"/>
              <a:buAutoNum type="alphaLcParenR"/>
            </a:pPr>
            <a:r>
              <a:rPr lang="en-US" dirty="0" smtClean="0"/>
              <a:t>Each call to the subVI waits until the previous call ends</a:t>
            </a:r>
          </a:p>
          <a:p>
            <a:pPr marL="747712" lvl="2" indent="-514350">
              <a:buFont typeface="+mj-lt"/>
              <a:buAutoNum type="alphaLcParenR"/>
            </a:pPr>
            <a:r>
              <a:rPr lang="en-US" b="1" dirty="0" smtClean="0"/>
              <a:t>Multiple calls to the same subVI run in parallel</a:t>
            </a:r>
          </a:p>
          <a:p>
            <a:pPr lvl="2"/>
            <a:endParaRPr lang="en-US" dirty="0" smtClean="0"/>
          </a:p>
          <a:p>
            <a:pPr lvl="2"/>
            <a:endParaRPr lang="en-US" dirty="0" smtClean="0"/>
          </a:p>
          <a:p>
            <a:pPr lvl="2"/>
            <a:endParaRPr lang="en-US" dirty="0" smtClean="0"/>
          </a:p>
          <a:p>
            <a:pPr lvl="2"/>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Review – SubVIs </a:t>
            </a:r>
          </a:p>
        </p:txBody>
      </p:sp>
      <p:sp>
        <p:nvSpPr>
          <p:cNvPr id="20483" name="Rectangle 3"/>
          <p:cNvSpPr>
            <a:spLocks noGrp="1" noChangeArrowheads="1"/>
          </p:cNvSpPr>
          <p:nvPr>
            <p:ph idx="1"/>
          </p:nvPr>
        </p:nvSpPr>
        <p:spPr/>
        <p:txBody>
          <a:bodyPr>
            <a:normAutofit/>
          </a:bodyPr>
          <a:lstStyle/>
          <a:p>
            <a:pPr lvl="1"/>
            <a:r>
              <a:rPr lang="en-US" dirty="0" smtClean="0"/>
              <a:t>A VI within another VI is a subVI</a:t>
            </a:r>
          </a:p>
          <a:p>
            <a:pPr lvl="1"/>
            <a:r>
              <a:rPr lang="en-US" dirty="0" smtClean="0"/>
              <a:t>The upper right corner of the front panel and block diagram displays the icon for the VI</a:t>
            </a:r>
          </a:p>
          <a:p>
            <a:pPr lvl="1"/>
            <a:r>
              <a:rPr lang="en-US" dirty="0" smtClean="0"/>
              <a:t>This icon identifies the VI when you place the VI on the block diagram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p:txBody>
          <a:bodyPr/>
          <a:lstStyle/>
          <a:p>
            <a:r>
              <a:rPr lang="en-US" dirty="0" smtClean="0"/>
              <a:t>Summary—Quiz</a:t>
            </a:r>
            <a:endParaRPr lang="en-US" dirty="0"/>
          </a:p>
        </p:txBody>
      </p:sp>
      <p:sp>
        <p:nvSpPr>
          <p:cNvPr id="1008643" name="Rectangle 3"/>
          <p:cNvSpPr>
            <a:spLocks noGrp="1" noChangeArrowheads="1"/>
          </p:cNvSpPr>
          <p:nvPr>
            <p:ph idx="1"/>
          </p:nvPr>
        </p:nvSpPr>
        <p:spPr/>
        <p:txBody>
          <a:bodyPr/>
          <a:lstStyle/>
          <a:p>
            <a:pPr marL="514350" lvl="1" indent="-514350">
              <a:buAutoNum type="arabicPeriod" startAt="3"/>
            </a:pPr>
            <a:r>
              <a:rPr lang="en-US" dirty="0" smtClean="0"/>
              <a:t>Which of the following are FPGA name controls that can be passed into FPGA subVIs?</a:t>
            </a:r>
          </a:p>
          <a:p>
            <a:pPr marL="747712" lvl="2" indent="-514350">
              <a:buFont typeface="+mj-lt"/>
              <a:buAutoNum type="alphaLcParenR"/>
            </a:pPr>
            <a:r>
              <a:rPr lang="en-US" dirty="0" smtClean="0"/>
              <a:t>FPGA I/O control</a:t>
            </a:r>
          </a:p>
          <a:p>
            <a:pPr marL="747712" lvl="2" indent="-514350">
              <a:buFont typeface="+mj-lt"/>
              <a:buAutoNum type="alphaLcParenR"/>
            </a:pPr>
            <a:r>
              <a:rPr lang="en-US" dirty="0" smtClean="0"/>
              <a:t>FPGA Clock control</a:t>
            </a:r>
          </a:p>
          <a:p>
            <a:pPr marL="747712" lvl="2" indent="-514350">
              <a:buFont typeface="+mj-lt"/>
              <a:buAutoNum type="alphaLcParenR"/>
            </a:pPr>
            <a:r>
              <a:rPr lang="en-US" dirty="0" smtClean="0"/>
              <a:t>FPGA FIFO control</a:t>
            </a:r>
          </a:p>
          <a:p>
            <a:pPr marL="747712" lvl="2" indent="-514350">
              <a:buFont typeface="+mj-lt"/>
              <a:buAutoNum type="alphaLcParenR"/>
            </a:pPr>
            <a:r>
              <a:rPr lang="en-US" dirty="0" smtClean="0"/>
              <a:t>FPGA Memory control</a:t>
            </a:r>
          </a:p>
          <a:p>
            <a:pPr lvl="2"/>
            <a:endParaRPr lang="en-US" dirty="0" smtClean="0"/>
          </a:p>
          <a:p>
            <a:pPr lvl="2"/>
            <a:endParaRPr lang="en-US" dirty="0" smtClean="0"/>
          </a:p>
          <a:p>
            <a:pPr lvl="2"/>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p:txBody>
          <a:bodyPr/>
          <a:lstStyle/>
          <a:p>
            <a:r>
              <a:rPr lang="en-US" dirty="0" smtClean="0"/>
              <a:t>Summary—Quiz Answers</a:t>
            </a:r>
            <a:endParaRPr lang="en-US" dirty="0"/>
          </a:p>
        </p:txBody>
      </p:sp>
      <p:sp>
        <p:nvSpPr>
          <p:cNvPr id="1008643" name="Rectangle 3"/>
          <p:cNvSpPr>
            <a:spLocks noGrp="1" noChangeArrowheads="1"/>
          </p:cNvSpPr>
          <p:nvPr>
            <p:ph idx="1"/>
          </p:nvPr>
        </p:nvSpPr>
        <p:spPr/>
        <p:txBody>
          <a:bodyPr/>
          <a:lstStyle/>
          <a:p>
            <a:pPr marL="514350" lvl="1" indent="-514350">
              <a:buAutoNum type="arabicPeriod" startAt="3"/>
            </a:pPr>
            <a:r>
              <a:rPr lang="en-US" dirty="0" smtClean="0"/>
              <a:t>Which of the following are FPGA name controls that can be passed into FPGA subVIs?</a:t>
            </a:r>
          </a:p>
          <a:p>
            <a:pPr marL="747712" lvl="2" indent="-514350">
              <a:buFont typeface="+mj-lt"/>
              <a:buAutoNum type="alphaLcParenR"/>
            </a:pPr>
            <a:r>
              <a:rPr lang="en-US" b="1" dirty="0" smtClean="0"/>
              <a:t>FPGA I/O control</a:t>
            </a:r>
          </a:p>
          <a:p>
            <a:pPr marL="747712" lvl="2" indent="-514350">
              <a:buFont typeface="+mj-lt"/>
              <a:buAutoNum type="alphaLcParenR"/>
            </a:pPr>
            <a:r>
              <a:rPr lang="en-US" b="1" dirty="0" smtClean="0"/>
              <a:t>FPGA Clock control</a:t>
            </a:r>
          </a:p>
          <a:p>
            <a:pPr marL="747712" lvl="2" indent="-514350">
              <a:buFont typeface="+mj-lt"/>
              <a:buAutoNum type="alphaLcParenR"/>
            </a:pPr>
            <a:r>
              <a:rPr lang="en-US" b="1" dirty="0" smtClean="0"/>
              <a:t>FPGA FIFO control</a:t>
            </a:r>
          </a:p>
          <a:p>
            <a:pPr marL="747712" lvl="2" indent="-514350">
              <a:buFont typeface="+mj-lt"/>
              <a:buAutoNum type="alphaLcParenR"/>
            </a:pPr>
            <a:r>
              <a:rPr lang="en-US" b="1" dirty="0" smtClean="0"/>
              <a:t>FPGA Memory control</a:t>
            </a:r>
          </a:p>
          <a:p>
            <a:pPr lvl="2"/>
            <a:endParaRPr lang="en-US" dirty="0" smtClean="0"/>
          </a:p>
          <a:p>
            <a:pPr lvl="2"/>
            <a:endParaRPr lang="en-US" dirty="0" smtClean="0"/>
          </a:p>
          <a:p>
            <a:pPr lvl="2"/>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Continuing Your LabVIEW Education</a:t>
            </a:r>
          </a:p>
        </p:txBody>
      </p:sp>
      <p:sp>
        <p:nvSpPr>
          <p:cNvPr id="151555" name="Rectangle 3"/>
          <p:cNvSpPr>
            <a:spLocks noGrp="1" noChangeArrowheads="1"/>
          </p:cNvSpPr>
          <p:nvPr>
            <p:ph idx="1"/>
          </p:nvPr>
        </p:nvSpPr>
        <p:spPr/>
        <p:txBody>
          <a:bodyPr/>
          <a:lstStyle/>
          <a:p>
            <a:pPr lvl="1"/>
            <a:r>
              <a:rPr lang="en-US" dirty="0"/>
              <a:t>Instructor Led Training</a:t>
            </a:r>
          </a:p>
          <a:p>
            <a:pPr lvl="2"/>
            <a:r>
              <a:rPr lang="en-US" dirty="0" smtClean="0"/>
              <a:t>LabVIEW Real-Time 1</a:t>
            </a:r>
          </a:p>
          <a:p>
            <a:pPr lvl="2"/>
            <a:r>
              <a:rPr lang="en-US" dirty="0" smtClean="0"/>
              <a:t>LabVIEW Real-Time 2</a:t>
            </a:r>
          </a:p>
          <a:p>
            <a:pPr lvl="2"/>
            <a:r>
              <a:rPr lang="en-US" dirty="0" smtClean="0"/>
              <a:t>LabVIEW Performance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smtClean="0"/>
              <a:t>Continuing Your LabVIEW Education</a:t>
            </a:r>
            <a:endParaRPr lang="en-US"/>
          </a:p>
        </p:txBody>
      </p:sp>
      <p:sp>
        <p:nvSpPr>
          <p:cNvPr id="151555" name="Rectangle 3"/>
          <p:cNvSpPr>
            <a:spLocks noGrp="1" noChangeArrowheads="1"/>
          </p:cNvSpPr>
          <p:nvPr>
            <p:ph idx="1"/>
          </p:nvPr>
        </p:nvSpPr>
        <p:spPr/>
        <p:txBody>
          <a:bodyPr/>
          <a:lstStyle/>
          <a:p>
            <a:pPr lvl="1"/>
            <a:r>
              <a:rPr lang="en-US" dirty="0" smtClean="0"/>
              <a:t>Training and Certification Membership upgrade</a:t>
            </a:r>
          </a:p>
          <a:p>
            <a:pPr lvl="2"/>
            <a:r>
              <a:rPr lang="en-US" dirty="0" smtClean="0"/>
              <a:t>Includes access to all our regional and online classes plus all certifications from 1 yr of purchase</a:t>
            </a:r>
          </a:p>
          <a:p>
            <a:pPr lvl="2"/>
            <a:r>
              <a:rPr lang="en-US" dirty="0" smtClean="0"/>
              <a:t>Please contact Customer Education at (866) 337-5918 to receive a quote for Training and Certification Membership</a:t>
            </a:r>
          </a:p>
          <a:p>
            <a:pPr lvl="2"/>
            <a:r>
              <a:rPr lang="en-US" dirty="0" smtClean="0"/>
              <a:t>Apply the cost of this course to your membership if you purchase within 30 days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dirty="0"/>
              <a:t>Continue Your Learning</a:t>
            </a:r>
          </a:p>
        </p:txBody>
      </p:sp>
      <p:sp>
        <p:nvSpPr>
          <p:cNvPr id="152579" name="Rectangle 3"/>
          <p:cNvSpPr>
            <a:spLocks noGrp="1" noChangeArrowheads="1"/>
          </p:cNvSpPr>
          <p:nvPr>
            <p:ph idx="1"/>
          </p:nvPr>
        </p:nvSpPr>
        <p:spPr/>
        <p:txBody>
          <a:bodyPr>
            <a:normAutofit lnSpcReduction="10000"/>
          </a:bodyPr>
          <a:lstStyle/>
          <a:p>
            <a:pPr lvl="1"/>
            <a:r>
              <a:rPr lang="en-US" dirty="0">
                <a:hlinkClick r:id="rId3"/>
              </a:rPr>
              <a:t>ni.com/support</a:t>
            </a:r>
            <a:endParaRPr lang="en-US" dirty="0"/>
          </a:p>
          <a:p>
            <a:pPr lvl="2"/>
            <a:r>
              <a:rPr lang="en-US" dirty="0" smtClean="0"/>
              <a:t>On Demand training modules: </a:t>
            </a:r>
            <a:r>
              <a:rPr lang="en-US" dirty="0" smtClean="0">
                <a:hlinkClick r:id="rId4"/>
              </a:rPr>
              <a:t>ni.com/</a:t>
            </a:r>
            <a:r>
              <a:rPr lang="en-US" dirty="0" err="1" smtClean="0">
                <a:hlinkClick r:id="rId4"/>
              </a:rPr>
              <a:t>src</a:t>
            </a:r>
            <a:endParaRPr lang="en-US" dirty="0" smtClean="0"/>
          </a:p>
          <a:p>
            <a:pPr lvl="2"/>
            <a:r>
              <a:rPr lang="en-US" dirty="0" smtClean="0"/>
              <a:t>Access </a:t>
            </a:r>
            <a:r>
              <a:rPr lang="en-US" dirty="0"/>
              <a:t>product manuals, </a:t>
            </a:r>
            <a:r>
              <a:rPr lang="en-US" dirty="0" err="1"/>
              <a:t>KnowledgeBase</a:t>
            </a:r>
            <a:r>
              <a:rPr lang="en-US" dirty="0"/>
              <a:t>, example code, tutorials, application notes, and discussion forums</a:t>
            </a:r>
          </a:p>
          <a:p>
            <a:pPr lvl="1"/>
            <a:r>
              <a:rPr lang="en-US" dirty="0" smtClean="0"/>
              <a:t>Info-</a:t>
            </a:r>
            <a:r>
              <a:rPr lang="en-US" dirty="0" err="1" smtClean="0"/>
              <a:t>LabVIEW</a:t>
            </a:r>
            <a:r>
              <a:rPr lang="en-US" dirty="0"/>
              <a:t>:  </a:t>
            </a:r>
            <a:r>
              <a:rPr lang="en-US" dirty="0">
                <a:hlinkClick r:id="rId5"/>
              </a:rPr>
              <a:t>www.info-labview.org</a:t>
            </a:r>
            <a:endParaRPr lang="en-US" dirty="0"/>
          </a:p>
          <a:p>
            <a:pPr lvl="1"/>
            <a:r>
              <a:rPr lang="en-US" dirty="0" smtClean="0"/>
              <a:t>User Groups: </a:t>
            </a:r>
            <a:r>
              <a:rPr lang="en-US" dirty="0" smtClean="0">
                <a:hlinkClick r:id="rId6"/>
              </a:rPr>
              <a:t>ni.com/</a:t>
            </a:r>
            <a:r>
              <a:rPr lang="en-US" dirty="0" err="1" smtClean="0">
                <a:hlinkClick r:id="rId6"/>
              </a:rPr>
              <a:t>usergroups</a:t>
            </a:r>
            <a:endParaRPr lang="en-US" dirty="0" smtClean="0"/>
          </a:p>
          <a:p>
            <a:pPr lvl="1"/>
            <a:r>
              <a:rPr lang="en-US" dirty="0" smtClean="0"/>
              <a:t>Alliance </a:t>
            </a:r>
            <a:r>
              <a:rPr lang="en-US" dirty="0"/>
              <a:t>Program: </a:t>
            </a:r>
            <a:r>
              <a:rPr lang="en-US" dirty="0">
                <a:hlinkClick r:id="rId7"/>
              </a:rPr>
              <a:t>ni.com/alliance</a:t>
            </a:r>
            <a:endParaRPr lang="en-US" dirty="0"/>
          </a:p>
          <a:p>
            <a:pPr lvl="1"/>
            <a:r>
              <a:rPr lang="en-US" dirty="0"/>
              <a:t>Publications: </a:t>
            </a:r>
            <a:r>
              <a:rPr lang="en-US" dirty="0">
                <a:hlinkClick r:id="rId8"/>
              </a:rPr>
              <a:t>ni.com/reference/books/</a:t>
            </a:r>
            <a:endParaRPr lang="en-US" dirty="0"/>
          </a:p>
          <a:p>
            <a:pPr lvl="1"/>
            <a:r>
              <a:rPr lang="en-US" dirty="0"/>
              <a:t>Practice!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Line 3"/>
          <p:cNvSpPr>
            <a:spLocks noChangeShapeType="1"/>
          </p:cNvSpPr>
          <p:nvPr/>
        </p:nvSpPr>
        <p:spPr bwMode="auto">
          <a:xfrm>
            <a:off x="6096000" y="0"/>
            <a:ext cx="0" cy="4495800"/>
          </a:xfrm>
          <a:prstGeom prst="line">
            <a:avLst/>
          </a:prstGeom>
          <a:noFill/>
          <a:ln w="19050">
            <a:solidFill>
              <a:schemeClr val="accent1"/>
            </a:solidFill>
            <a:prstDash val="lgDash"/>
            <a:round/>
            <a:headEnd type="none" w="sm" len="sm"/>
            <a:tailEnd type="none" w="sm" len="sm"/>
          </a:ln>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171012" name="AutoShape 4"/>
          <p:cNvSpPr>
            <a:spLocks noChangeArrowheads="1"/>
          </p:cNvSpPr>
          <p:nvPr/>
        </p:nvSpPr>
        <p:spPr bwMode="auto">
          <a:xfrm>
            <a:off x="5486400" y="3810000"/>
            <a:ext cx="762000" cy="381000"/>
          </a:xfrm>
          <a:prstGeom prst="rightArrow">
            <a:avLst>
              <a:gd name="adj1" fmla="val 50000"/>
              <a:gd name="adj2" fmla="val 50000"/>
            </a:avLst>
          </a:prstGeom>
          <a:solidFill>
            <a:schemeClr val="tx1"/>
          </a:solidFill>
          <a:ln w="9525" algn="ctr">
            <a:noFill/>
            <a:miter lim="800000"/>
            <a:headEnd type="none" w="sm" len="sm"/>
            <a:tailEnd type="none" w="sm" len="sm"/>
          </a:ln>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171013" name="Line 5"/>
          <p:cNvSpPr>
            <a:spLocks noChangeShapeType="1"/>
          </p:cNvSpPr>
          <p:nvPr/>
        </p:nvSpPr>
        <p:spPr bwMode="auto">
          <a:xfrm>
            <a:off x="3124200" y="0"/>
            <a:ext cx="0" cy="4495800"/>
          </a:xfrm>
          <a:prstGeom prst="line">
            <a:avLst/>
          </a:prstGeom>
          <a:noFill/>
          <a:ln w="19050">
            <a:solidFill>
              <a:schemeClr val="accent1"/>
            </a:solidFill>
            <a:prstDash val="lgDash"/>
            <a:round/>
            <a:headEnd type="none" w="sm" len="sm"/>
            <a:tailEnd type="none" w="sm" len="sm"/>
          </a:ln>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171014" name="AutoShape 6"/>
          <p:cNvSpPr>
            <a:spLocks noChangeArrowheads="1"/>
          </p:cNvSpPr>
          <p:nvPr/>
        </p:nvSpPr>
        <p:spPr bwMode="auto">
          <a:xfrm>
            <a:off x="2463800" y="3810000"/>
            <a:ext cx="762000" cy="381000"/>
          </a:xfrm>
          <a:prstGeom prst="rightArrow">
            <a:avLst>
              <a:gd name="adj1" fmla="val 50000"/>
              <a:gd name="adj2" fmla="val 50000"/>
            </a:avLst>
          </a:prstGeom>
          <a:solidFill>
            <a:schemeClr val="tx1"/>
          </a:solidFill>
          <a:ln w="9525" algn="ctr">
            <a:noFill/>
            <a:miter lim="800000"/>
            <a:headEnd type="none" w="sm" len="sm"/>
            <a:tailEnd type="none" w="sm" len="sm"/>
          </a:ln>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171015" name="AutoShape 7"/>
          <p:cNvSpPr>
            <a:spLocks noChangeArrowheads="1"/>
          </p:cNvSpPr>
          <p:nvPr/>
        </p:nvSpPr>
        <p:spPr bwMode="auto">
          <a:xfrm>
            <a:off x="5473700" y="1371600"/>
            <a:ext cx="762000" cy="381000"/>
          </a:xfrm>
          <a:prstGeom prst="rightArrow">
            <a:avLst>
              <a:gd name="adj1" fmla="val 50000"/>
              <a:gd name="adj2" fmla="val 50000"/>
            </a:avLst>
          </a:prstGeom>
          <a:solidFill>
            <a:schemeClr val="tx1"/>
          </a:solidFill>
          <a:ln w="9525" algn="ctr">
            <a:noFill/>
            <a:miter lim="800000"/>
            <a:headEnd type="none" w="sm" len="sm"/>
            <a:tailEnd type="none" w="sm" len="sm"/>
          </a:ln>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171016" name="AutoShape 8"/>
          <p:cNvSpPr>
            <a:spLocks noChangeArrowheads="1"/>
          </p:cNvSpPr>
          <p:nvPr/>
        </p:nvSpPr>
        <p:spPr bwMode="auto">
          <a:xfrm>
            <a:off x="2463800" y="1371600"/>
            <a:ext cx="762000" cy="381000"/>
          </a:xfrm>
          <a:prstGeom prst="rightArrow">
            <a:avLst>
              <a:gd name="adj1" fmla="val 50000"/>
              <a:gd name="adj2" fmla="val 50000"/>
            </a:avLst>
          </a:prstGeom>
          <a:solidFill>
            <a:schemeClr val="tx1"/>
          </a:solidFill>
          <a:ln w="9525" algn="ctr">
            <a:noFill/>
            <a:miter lim="800000"/>
            <a:headEnd type="none" w="sm" len="sm"/>
            <a:tailEnd type="none" w="sm" len="sm"/>
          </a:ln>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171017" name="Rectangle 9"/>
          <p:cNvSpPr>
            <a:spLocks noChangeArrowheads="1"/>
          </p:cNvSpPr>
          <p:nvPr/>
        </p:nvSpPr>
        <p:spPr bwMode="auto">
          <a:xfrm>
            <a:off x="6248400" y="1155700"/>
            <a:ext cx="2438400" cy="1358900"/>
          </a:xfrm>
          <a:prstGeom prst="rect">
            <a:avLst/>
          </a:prstGeom>
          <a:solidFill>
            <a:schemeClr val="hlink"/>
          </a:solidFill>
          <a:ln w="9525" algn="ctr">
            <a:solidFill>
              <a:srgbClr val="5E84B8"/>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171018" name="Rectangle 10"/>
          <p:cNvSpPr>
            <a:spLocks noChangeArrowheads="1"/>
          </p:cNvSpPr>
          <p:nvPr/>
        </p:nvSpPr>
        <p:spPr bwMode="auto">
          <a:xfrm>
            <a:off x="228600" y="1155700"/>
            <a:ext cx="2438400" cy="960438"/>
          </a:xfrm>
          <a:prstGeom prst="rect">
            <a:avLst/>
          </a:prstGeom>
          <a:solidFill>
            <a:schemeClr val="hlink"/>
          </a:solidFill>
          <a:ln w="9525" algn="ctr">
            <a:solidFill>
              <a:srgbClr val="5E84B8"/>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171019" name="Line 11"/>
          <p:cNvSpPr>
            <a:spLocks noChangeShapeType="1"/>
          </p:cNvSpPr>
          <p:nvPr/>
        </p:nvSpPr>
        <p:spPr bwMode="auto">
          <a:xfrm>
            <a:off x="228600" y="1587500"/>
            <a:ext cx="2476500" cy="0"/>
          </a:xfrm>
          <a:prstGeom prst="line">
            <a:avLst/>
          </a:prstGeom>
          <a:noFill/>
          <a:ln w="19050">
            <a:solidFill>
              <a:schemeClr val="bg2"/>
            </a:solidFill>
            <a:round/>
            <a:headEnd type="none" w="sm" len="sm"/>
            <a:tailEnd type="none" w="sm" len="sm"/>
          </a:ln>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171020" name="Rectangle 12"/>
          <p:cNvSpPr>
            <a:spLocks noChangeArrowheads="1"/>
          </p:cNvSpPr>
          <p:nvPr/>
        </p:nvSpPr>
        <p:spPr bwMode="auto">
          <a:xfrm>
            <a:off x="3238500" y="1143000"/>
            <a:ext cx="2438400" cy="558800"/>
          </a:xfrm>
          <a:prstGeom prst="rect">
            <a:avLst/>
          </a:prstGeom>
          <a:solidFill>
            <a:schemeClr val="hlink"/>
          </a:solidFill>
          <a:ln w="9525" algn="ctr">
            <a:solidFill>
              <a:srgbClr val="5E84B8"/>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171021" name="Rectangle 13"/>
          <p:cNvSpPr>
            <a:spLocks noChangeArrowheads="1"/>
          </p:cNvSpPr>
          <p:nvPr/>
        </p:nvSpPr>
        <p:spPr bwMode="auto">
          <a:xfrm>
            <a:off x="6223000" y="3657600"/>
            <a:ext cx="2438400" cy="685800"/>
          </a:xfrm>
          <a:prstGeom prst="rect">
            <a:avLst/>
          </a:prstGeom>
          <a:solidFill>
            <a:schemeClr val="hlink"/>
          </a:solidFill>
          <a:ln w="9525" algn="ctr">
            <a:solidFill>
              <a:srgbClr val="5E84B8"/>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171022" name="Rectangle 14"/>
          <p:cNvSpPr>
            <a:spLocks noChangeArrowheads="1"/>
          </p:cNvSpPr>
          <p:nvPr/>
        </p:nvSpPr>
        <p:spPr bwMode="auto">
          <a:xfrm>
            <a:off x="3225800" y="3657600"/>
            <a:ext cx="2438400" cy="685800"/>
          </a:xfrm>
          <a:prstGeom prst="rect">
            <a:avLst/>
          </a:prstGeom>
          <a:solidFill>
            <a:schemeClr val="hlink"/>
          </a:solidFill>
          <a:ln w="9525" algn="ctr">
            <a:solidFill>
              <a:srgbClr val="5E84B8"/>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171023" name="Rectangle 15"/>
          <p:cNvSpPr>
            <a:spLocks noChangeArrowheads="1"/>
          </p:cNvSpPr>
          <p:nvPr/>
        </p:nvSpPr>
        <p:spPr bwMode="auto">
          <a:xfrm>
            <a:off x="266700" y="3644900"/>
            <a:ext cx="2438400" cy="685800"/>
          </a:xfrm>
          <a:prstGeom prst="rect">
            <a:avLst/>
          </a:prstGeom>
          <a:solidFill>
            <a:schemeClr val="hlink"/>
          </a:solidFill>
          <a:ln w="9525" algn="ctr">
            <a:solidFill>
              <a:srgbClr val="5E84B8"/>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171027" name="Text Box 19"/>
          <p:cNvSpPr txBox="1">
            <a:spLocks noChangeArrowheads="1"/>
          </p:cNvSpPr>
          <p:nvPr/>
        </p:nvSpPr>
        <p:spPr bwMode="auto">
          <a:xfrm>
            <a:off x="192088" y="3200400"/>
            <a:ext cx="2559050" cy="1295400"/>
          </a:xfrm>
          <a:prstGeom prst="rect">
            <a:avLst/>
          </a:prstGeom>
          <a:noFill/>
          <a:ln w="9525" algn="ctr">
            <a:noFill/>
            <a:miter lim="800000"/>
            <a:headEnd type="none" w="sm" len="sm"/>
            <a:tailEnd type="none" w="sm" len="sm"/>
          </a:ln>
          <a:effectLst/>
        </p:spPr>
        <p:txBody>
          <a:bodyPr>
            <a:flatTx/>
          </a:bodyPr>
          <a:lstStyle/>
          <a:p>
            <a:pPr marL="165100" indent="-165100" eaLnBrk="1" fontAlgn="auto" hangingPunct="1">
              <a:spcBef>
                <a:spcPct val="50000"/>
              </a:spcBef>
              <a:spcAft>
                <a:spcPts val="0"/>
              </a:spcAft>
              <a:tabLst>
                <a:tab pos="177800" algn="l"/>
              </a:tabLst>
            </a:pPr>
            <a:r>
              <a:rPr lang="en-US" sz="1800" b="1" dirty="0">
                <a:solidFill>
                  <a:srgbClr val="000000"/>
                </a:solidFill>
                <a:latin typeface="Arial Narrow"/>
              </a:rPr>
              <a:t>Certifications</a:t>
            </a:r>
          </a:p>
          <a:p>
            <a:pPr marL="165100" indent="-165100" algn="ctr" eaLnBrk="1" fontAlgn="auto" hangingPunct="1">
              <a:spcBef>
                <a:spcPct val="50000"/>
              </a:spcBef>
              <a:spcAft>
                <a:spcPts val="0"/>
              </a:spcAft>
              <a:tabLst>
                <a:tab pos="177800" algn="l"/>
              </a:tabLst>
            </a:pPr>
            <a:r>
              <a:rPr lang="en-US" sz="2000" b="1" dirty="0">
                <a:solidFill>
                  <a:srgbClr val="FFFFFF"/>
                </a:solidFill>
                <a:latin typeface="Arial Narrow"/>
              </a:rPr>
              <a:t>Certified LV Associate Developer </a:t>
            </a:r>
            <a:r>
              <a:rPr lang="en-US" sz="2000" b="1" dirty="0" smtClean="0">
                <a:solidFill>
                  <a:srgbClr val="FFFFFF"/>
                </a:solidFill>
                <a:latin typeface="Arial Narrow"/>
              </a:rPr>
              <a:t>Exam</a:t>
            </a:r>
          </a:p>
          <a:p>
            <a:pPr marL="165100" indent="-165100" eaLnBrk="1" fontAlgn="auto" hangingPunct="1">
              <a:spcBef>
                <a:spcPct val="15000"/>
              </a:spcBef>
              <a:spcAft>
                <a:spcPts val="0"/>
              </a:spcAft>
              <a:tabLst>
                <a:tab pos="177800" algn="l"/>
              </a:tabLst>
            </a:pPr>
            <a:endParaRPr lang="en-US" sz="800" dirty="0">
              <a:solidFill>
                <a:srgbClr val="000000"/>
              </a:solidFill>
              <a:latin typeface="Arial Narrow"/>
            </a:endParaRPr>
          </a:p>
        </p:txBody>
      </p:sp>
      <p:sp>
        <p:nvSpPr>
          <p:cNvPr id="171028" name="Text Box 20"/>
          <p:cNvSpPr txBox="1">
            <a:spLocks noChangeArrowheads="1"/>
          </p:cNvSpPr>
          <p:nvPr/>
        </p:nvSpPr>
        <p:spPr bwMode="auto">
          <a:xfrm>
            <a:off x="3163888" y="3200400"/>
            <a:ext cx="2559050" cy="1295400"/>
          </a:xfrm>
          <a:prstGeom prst="rect">
            <a:avLst/>
          </a:prstGeom>
          <a:noFill/>
          <a:ln w="9525" algn="ctr">
            <a:noFill/>
            <a:miter lim="800000"/>
            <a:headEnd type="none" w="sm" len="sm"/>
            <a:tailEnd type="none" w="sm" len="sm"/>
          </a:ln>
          <a:effectLst/>
        </p:spPr>
        <p:txBody>
          <a:bodyPr>
            <a:flatTx/>
          </a:bodyPr>
          <a:lstStyle/>
          <a:p>
            <a:pPr marL="165100" indent="-165100" eaLnBrk="1" fontAlgn="auto" hangingPunct="1">
              <a:spcBef>
                <a:spcPct val="50000"/>
              </a:spcBef>
              <a:spcAft>
                <a:spcPts val="0"/>
              </a:spcAft>
              <a:tabLst>
                <a:tab pos="177800" algn="l"/>
              </a:tabLst>
            </a:pPr>
            <a:endParaRPr lang="en-US" sz="1800" dirty="0">
              <a:solidFill>
                <a:srgbClr val="000000"/>
              </a:solidFill>
              <a:latin typeface="Arial Narrow"/>
            </a:endParaRPr>
          </a:p>
          <a:p>
            <a:pPr marL="165100" indent="-165100" algn="ctr" eaLnBrk="1" fontAlgn="auto" hangingPunct="1">
              <a:spcBef>
                <a:spcPct val="50000"/>
              </a:spcBef>
              <a:spcAft>
                <a:spcPts val="0"/>
              </a:spcAft>
              <a:tabLst>
                <a:tab pos="177800" algn="l"/>
              </a:tabLst>
            </a:pPr>
            <a:r>
              <a:rPr lang="en-US" sz="2000" b="1" dirty="0">
                <a:solidFill>
                  <a:srgbClr val="FFFFFF"/>
                </a:solidFill>
                <a:latin typeface="Arial Narrow"/>
              </a:rPr>
              <a:t>Certified </a:t>
            </a:r>
            <a:r>
              <a:rPr lang="en-US" sz="2000" b="1" dirty="0" err="1">
                <a:solidFill>
                  <a:srgbClr val="FFFFFF"/>
                </a:solidFill>
                <a:latin typeface="Arial Narrow"/>
              </a:rPr>
              <a:t>LabVIEW</a:t>
            </a:r>
            <a:r>
              <a:rPr lang="en-US" sz="2000" b="1" dirty="0">
                <a:solidFill>
                  <a:srgbClr val="FFFFFF"/>
                </a:solidFill>
                <a:latin typeface="Arial Narrow"/>
              </a:rPr>
              <a:t> Developer Exam</a:t>
            </a:r>
          </a:p>
          <a:p>
            <a:pPr marL="165100" indent="-165100" eaLnBrk="1" fontAlgn="auto" hangingPunct="1">
              <a:spcBef>
                <a:spcPct val="15000"/>
              </a:spcBef>
              <a:spcAft>
                <a:spcPts val="0"/>
              </a:spcAft>
              <a:tabLst>
                <a:tab pos="177800" algn="l"/>
              </a:tabLst>
            </a:pPr>
            <a:endParaRPr lang="en-US" sz="800" dirty="0">
              <a:solidFill>
                <a:srgbClr val="000000"/>
              </a:solidFill>
              <a:latin typeface="Arial Narrow"/>
            </a:endParaRPr>
          </a:p>
        </p:txBody>
      </p:sp>
      <p:sp>
        <p:nvSpPr>
          <p:cNvPr id="171029" name="Text Box 21"/>
          <p:cNvSpPr txBox="1">
            <a:spLocks noChangeArrowheads="1"/>
          </p:cNvSpPr>
          <p:nvPr/>
        </p:nvSpPr>
        <p:spPr bwMode="auto">
          <a:xfrm>
            <a:off x="6135688" y="3200400"/>
            <a:ext cx="2559050" cy="1447800"/>
          </a:xfrm>
          <a:prstGeom prst="rect">
            <a:avLst/>
          </a:prstGeom>
          <a:noFill/>
          <a:ln w="9525" algn="ctr">
            <a:noFill/>
            <a:miter lim="800000"/>
            <a:headEnd type="none" w="sm" len="sm"/>
            <a:tailEnd type="none" w="sm" len="sm"/>
          </a:ln>
          <a:effectLst/>
        </p:spPr>
        <p:txBody>
          <a:bodyPr>
            <a:flatTx/>
          </a:bodyPr>
          <a:lstStyle/>
          <a:p>
            <a:pPr marL="165100" indent="-165100" eaLnBrk="1" fontAlgn="auto" hangingPunct="1">
              <a:spcBef>
                <a:spcPct val="50000"/>
              </a:spcBef>
              <a:spcAft>
                <a:spcPts val="0"/>
              </a:spcAft>
              <a:tabLst>
                <a:tab pos="177800" algn="l"/>
              </a:tabLst>
            </a:pPr>
            <a:endParaRPr lang="en-US" sz="1800" dirty="0">
              <a:solidFill>
                <a:srgbClr val="000000"/>
              </a:solidFill>
              <a:latin typeface="Arial Narrow"/>
            </a:endParaRPr>
          </a:p>
          <a:p>
            <a:pPr marL="165100" indent="-165100" algn="ctr" eaLnBrk="1" fontAlgn="auto" hangingPunct="1">
              <a:spcBef>
                <a:spcPct val="50000"/>
              </a:spcBef>
              <a:spcAft>
                <a:spcPts val="0"/>
              </a:spcAft>
              <a:tabLst>
                <a:tab pos="177800" algn="l"/>
              </a:tabLst>
            </a:pPr>
            <a:r>
              <a:rPr lang="en-US" sz="2000" b="1" dirty="0">
                <a:solidFill>
                  <a:srgbClr val="FFFFFF"/>
                </a:solidFill>
                <a:latin typeface="Arial Narrow"/>
              </a:rPr>
              <a:t>Certified </a:t>
            </a:r>
            <a:r>
              <a:rPr lang="en-US" sz="2000" b="1" dirty="0" err="1">
                <a:solidFill>
                  <a:srgbClr val="FFFFFF"/>
                </a:solidFill>
                <a:latin typeface="Arial Narrow"/>
              </a:rPr>
              <a:t>LabVIEW</a:t>
            </a:r>
            <a:r>
              <a:rPr lang="en-US" sz="2000" b="1" dirty="0">
                <a:solidFill>
                  <a:srgbClr val="FFFFFF"/>
                </a:solidFill>
                <a:latin typeface="Arial Narrow"/>
              </a:rPr>
              <a:t> </a:t>
            </a:r>
            <a:br>
              <a:rPr lang="en-US" sz="2000" b="1" dirty="0">
                <a:solidFill>
                  <a:srgbClr val="FFFFFF"/>
                </a:solidFill>
                <a:latin typeface="Arial Narrow"/>
              </a:rPr>
            </a:br>
            <a:r>
              <a:rPr lang="en-US" sz="2000" b="1" dirty="0">
                <a:solidFill>
                  <a:srgbClr val="FFFFFF"/>
                </a:solidFill>
                <a:latin typeface="Arial Narrow"/>
              </a:rPr>
              <a:t>Architect Exam</a:t>
            </a:r>
          </a:p>
          <a:p>
            <a:pPr marL="165100" indent="-165100" eaLnBrk="1" fontAlgn="auto" hangingPunct="1">
              <a:spcBef>
                <a:spcPct val="15000"/>
              </a:spcBef>
              <a:spcAft>
                <a:spcPts val="0"/>
              </a:spcAft>
              <a:tabLst>
                <a:tab pos="177800" algn="l"/>
              </a:tabLst>
            </a:pPr>
            <a:endParaRPr lang="en-US" sz="800" dirty="0">
              <a:solidFill>
                <a:srgbClr val="000000"/>
              </a:solidFill>
              <a:latin typeface="Arial Narrow"/>
            </a:endParaRPr>
          </a:p>
        </p:txBody>
      </p:sp>
      <p:sp>
        <p:nvSpPr>
          <p:cNvPr id="171033" name="Line 25"/>
          <p:cNvSpPr>
            <a:spLocks noChangeShapeType="1"/>
          </p:cNvSpPr>
          <p:nvPr/>
        </p:nvSpPr>
        <p:spPr bwMode="auto">
          <a:xfrm>
            <a:off x="6248400" y="1778000"/>
            <a:ext cx="2476500" cy="0"/>
          </a:xfrm>
          <a:prstGeom prst="line">
            <a:avLst/>
          </a:prstGeom>
          <a:noFill/>
          <a:ln w="19050">
            <a:solidFill>
              <a:schemeClr val="bg2"/>
            </a:solidFill>
            <a:round/>
            <a:headEnd type="none" w="sm" len="sm"/>
            <a:tailEnd type="none" w="sm" len="sm"/>
          </a:ln>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24" name="TextBox 23"/>
          <p:cNvSpPr txBox="1"/>
          <p:nvPr/>
        </p:nvSpPr>
        <p:spPr>
          <a:xfrm>
            <a:off x="3352800" y="1219200"/>
            <a:ext cx="2209800" cy="400110"/>
          </a:xfrm>
          <a:prstGeom prst="rect">
            <a:avLst/>
          </a:prstGeom>
          <a:noFill/>
        </p:spPr>
        <p:txBody>
          <a:bodyPr wrap="square" rtlCol="0">
            <a:spAutoFit/>
          </a:bodyPr>
          <a:lstStyle/>
          <a:p>
            <a:pPr algn="ctr" eaLnBrk="1" fontAlgn="auto" hangingPunct="1">
              <a:spcBef>
                <a:spcPts val="0"/>
              </a:spcBef>
              <a:spcAft>
                <a:spcPts val="0"/>
              </a:spcAft>
            </a:pPr>
            <a:r>
              <a:rPr lang="en-US" sz="2000" b="1" dirty="0" smtClean="0">
                <a:solidFill>
                  <a:srgbClr val="FFFFFF"/>
                </a:solidFill>
                <a:latin typeface="Arial Narrow"/>
              </a:rPr>
              <a:t>LabVIEW Core 3</a:t>
            </a:r>
            <a:endParaRPr lang="en-US" sz="2000" b="1" dirty="0">
              <a:solidFill>
                <a:srgbClr val="FFFFFF"/>
              </a:solidFill>
              <a:latin typeface="Arial Narrow"/>
            </a:endParaRPr>
          </a:p>
        </p:txBody>
      </p:sp>
      <p:sp>
        <p:nvSpPr>
          <p:cNvPr id="25" name="TextBox 24"/>
          <p:cNvSpPr txBox="1"/>
          <p:nvPr/>
        </p:nvSpPr>
        <p:spPr>
          <a:xfrm>
            <a:off x="381000" y="1219200"/>
            <a:ext cx="2209800" cy="861774"/>
          </a:xfrm>
          <a:prstGeom prst="rect">
            <a:avLst/>
          </a:prstGeom>
          <a:noFill/>
        </p:spPr>
        <p:txBody>
          <a:bodyPr wrap="square" rtlCol="0">
            <a:spAutoFit/>
          </a:bodyPr>
          <a:lstStyle/>
          <a:p>
            <a:pPr algn="ctr" eaLnBrk="1" fontAlgn="auto" hangingPunct="1">
              <a:spcBef>
                <a:spcPts val="0"/>
              </a:spcBef>
              <a:spcAft>
                <a:spcPts val="1200"/>
              </a:spcAft>
            </a:pPr>
            <a:r>
              <a:rPr lang="en-US" sz="2000" b="1" dirty="0" smtClean="0">
                <a:solidFill>
                  <a:srgbClr val="FFFFFF"/>
                </a:solidFill>
                <a:latin typeface="Arial Narrow"/>
              </a:rPr>
              <a:t>LabVIEW Core 1</a:t>
            </a:r>
          </a:p>
          <a:p>
            <a:pPr algn="ctr" eaLnBrk="1" fontAlgn="auto" hangingPunct="1">
              <a:spcBef>
                <a:spcPts val="0"/>
              </a:spcBef>
              <a:spcAft>
                <a:spcPts val="1200"/>
              </a:spcAft>
            </a:pPr>
            <a:r>
              <a:rPr lang="en-US" sz="2000" b="1" dirty="0" smtClean="0">
                <a:solidFill>
                  <a:srgbClr val="FFFFFF"/>
                </a:solidFill>
                <a:latin typeface="Arial Narrow"/>
              </a:rPr>
              <a:t>LabVIEW Core 2</a:t>
            </a:r>
          </a:p>
        </p:txBody>
      </p:sp>
      <p:sp>
        <p:nvSpPr>
          <p:cNvPr id="27" name="TextBox 26"/>
          <p:cNvSpPr txBox="1"/>
          <p:nvPr/>
        </p:nvSpPr>
        <p:spPr>
          <a:xfrm>
            <a:off x="6248400" y="1143000"/>
            <a:ext cx="2362200" cy="1354217"/>
          </a:xfrm>
          <a:prstGeom prst="rect">
            <a:avLst/>
          </a:prstGeom>
          <a:noFill/>
        </p:spPr>
        <p:txBody>
          <a:bodyPr wrap="square" rtlCol="0">
            <a:spAutoFit/>
          </a:bodyPr>
          <a:lstStyle/>
          <a:p>
            <a:pPr algn="ctr" eaLnBrk="1" fontAlgn="auto" hangingPunct="1">
              <a:spcBef>
                <a:spcPts val="0"/>
              </a:spcBef>
              <a:spcAft>
                <a:spcPts val="1200"/>
              </a:spcAft>
            </a:pPr>
            <a:r>
              <a:rPr lang="en-US" sz="1800" b="1" dirty="0" smtClean="0">
                <a:solidFill>
                  <a:srgbClr val="FFFFFF"/>
                </a:solidFill>
                <a:latin typeface="Arial Narrow"/>
              </a:rPr>
              <a:t>Managing Software</a:t>
            </a:r>
            <a:br>
              <a:rPr lang="en-US" sz="1800" b="1" dirty="0" smtClean="0">
                <a:solidFill>
                  <a:srgbClr val="FFFFFF"/>
                </a:solidFill>
                <a:latin typeface="Arial Narrow"/>
              </a:rPr>
            </a:br>
            <a:r>
              <a:rPr lang="en-US" sz="1800" b="1" dirty="0" smtClean="0">
                <a:solidFill>
                  <a:srgbClr val="FFFFFF"/>
                </a:solidFill>
                <a:latin typeface="Arial Narrow"/>
              </a:rPr>
              <a:t>Engineering in LabVIEW</a:t>
            </a:r>
          </a:p>
          <a:p>
            <a:pPr algn="ctr" eaLnBrk="1" fontAlgn="auto" hangingPunct="1">
              <a:spcBef>
                <a:spcPts val="0"/>
              </a:spcBef>
              <a:spcAft>
                <a:spcPts val="1200"/>
              </a:spcAft>
            </a:pPr>
            <a:r>
              <a:rPr lang="en-US" sz="1800" b="1" dirty="0" smtClean="0">
                <a:solidFill>
                  <a:srgbClr val="FFFFFF"/>
                </a:solidFill>
                <a:latin typeface="Arial Narrow"/>
              </a:rPr>
              <a:t>Advanced Architectures in LabVIEW</a:t>
            </a:r>
          </a:p>
        </p:txBody>
      </p:sp>
      <p:sp>
        <p:nvSpPr>
          <p:cNvPr id="28" name="Rectangle 9"/>
          <p:cNvSpPr>
            <a:spLocks noChangeArrowheads="1"/>
          </p:cNvSpPr>
          <p:nvPr/>
        </p:nvSpPr>
        <p:spPr bwMode="auto">
          <a:xfrm>
            <a:off x="3352800" y="1993900"/>
            <a:ext cx="2438400" cy="1358900"/>
          </a:xfrm>
          <a:prstGeom prst="rect">
            <a:avLst/>
          </a:prstGeom>
          <a:solidFill>
            <a:schemeClr val="hlink"/>
          </a:solidFill>
          <a:ln w="9525" algn="ctr">
            <a:solidFill>
              <a:srgbClr val="5E84B8"/>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29" name="TextBox 28"/>
          <p:cNvSpPr txBox="1"/>
          <p:nvPr/>
        </p:nvSpPr>
        <p:spPr>
          <a:xfrm>
            <a:off x="3352800" y="1981200"/>
            <a:ext cx="2362200" cy="1384995"/>
          </a:xfrm>
          <a:prstGeom prst="rect">
            <a:avLst/>
          </a:prstGeom>
          <a:noFill/>
        </p:spPr>
        <p:txBody>
          <a:bodyPr wrap="square" rtlCol="0">
            <a:spAutoFit/>
          </a:bodyPr>
          <a:lstStyle/>
          <a:p>
            <a:pPr algn="ctr" eaLnBrk="1" fontAlgn="auto" hangingPunct="1">
              <a:spcBef>
                <a:spcPts val="0"/>
              </a:spcBef>
              <a:spcAft>
                <a:spcPts val="1200"/>
              </a:spcAft>
            </a:pPr>
            <a:r>
              <a:rPr lang="en-US" sz="1800" b="1" dirty="0" smtClean="0">
                <a:solidFill>
                  <a:srgbClr val="FFFFFF"/>
                </a:solidFill>
                <a:latin typeface="Arial Narrow"/>
              </a:rPr>
              <a:t>LabVIEW Connectivity</a:t>
            </a:r>
          </a:p>
          <a:p>
            <a:pPr algn="ctr" eaLnBrk="1" fontAlgn="auto" hangingPunct="1">
              <a:spcBef>
                <a:spcPts val="0"/>
              </a:spcBef>
              <a:spcAft>
                <a:spcPts val="1200"/>
              </a:spcAft>
            </a:pPr>
            <a:r>
              <a:rPr lang="en-US" sz="1400" b="1" dirty="0" smtClean="0">
                <a:solidFill>
                  <a:srgbClr val="FFFFFF"/>
                </a:solidFill>
                <a:latin typeface="Arial Narrow"/>
              </a:rPr>
              <a:t>Object-Oriented Design</a:t>
            </a:r>
            <a:br>
              <a:rPr lang="en-US" sz="1400" b="1" dirty="0" smtClean="0">
                <a:solidFill>
                  <a:srgbClr val="FFFFFF"/>
                </a:solidFill>
                <a:latin typeface="Arial Narrow"/>
              </a:rPr>
            </a:br>
            <a:r>
              <a:rPr lang="en-US" sz="1400" b="1" dirty="0" smtClean="0">
                <a:solidFill>
                  <a:srgbClr val="FFFFFF"/>
                </a:solidFill>
                <a:latin typeface="Arial Narrow"/>
              </a:rPr>
              <a:t>and Programming in LabVIEW</a:t>
            </a:r>
          </a:p>
          <a:p>
            <a:pPr algn="ctr" eaLnBrk="1" fontAlgn="auto" hangingPunct="1">
              <a:spcBef>
                <a:spcPts val="0"/>
              </a:spcBef>
              <a:spcAft>
                <a:spcPts val="1200"/>
              </a:spcAft>
            </a:pPr>
            <a:r>
              <a:rPr lang="en-US" sz="1800" b="1" dirty="0" smtClean="0">
                <a:solidFill>
                  <a:srgbClr val="FFFFFF"/>
                </a:solidFill>
                <a:latin typeface="Arial Narrow"/>
              </a:rPr>
              <a:t>LabVIEW Performance</a:t>
            </a:r>
          </a:p>
        </p:txBody>
      </p:sp>
      <p:sp>
        <p:nvSpPr>
          <p:cNvPr id="30" name="Line 25"/>
          <p:cNvSpPr>
            <a:spLocks noChangeShapeType="1"/>
          </p:cNvSpPr>
          <p:nvPr/>
        </p:nvSpPr>
        <p:spPr bwMode="auto">
          <a:xfrm>
            <a:off x="3352800" y="2374900"/>
            <a:ext cx="2476500" cy="0"/>
          </a:xfrm>
          <a:prstGeom prst="line">
            <a:avLst/>
          </a:prstGeom>
          <a:noFill/>
          <a:ln w="19050">
            <a:solidFill>
              <a:schemeClr val="bg2"/>
            </a:solidFill>
            <a:round/>
            <a:headEnd type="none" w="sm" len="sm"/>
            <a:tailEnd type="none" w="sm" len="sm"/>
          </a:ln>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31" name="Line 25"/>
          <p:cNvSpPr>
            <a:spLocks noChangeShapeType="1"/>
          </p:cNvSpPr>
          <p:nvPr/>
        </p:nvSpPr>
        <p:spPr bwMode="auto">
          <a:xfrm>
            <a:off x="3352800" y="2984500"/>
            <a:ext cx="2476500" cy="0"/>
          </a:xfrm>
          <a:prstGeom prst="line">
            <a:avLst/>
          </a:prstGeom>
          <a:noFill/>
          <a:ln w="19050">
            <a:solidFill>
              <a:schemeClr val="bg2"/>
            </a:solidFill>
            <a:round/>
            <a:headEnd type="none" w="sm" len="sm"/>
            <a:tailEnd type="none" w="sm" len="sm"/>
          </a:ln>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32" name="Rectangle 15"/>
          <p:cNvSpPr>
            <a:spLocks noChangeArrowheads="1"/>
          </p:cNvSpPr>
          <p:nvPr/>
        </p:nvSpPr>
        <p:spPr bwMode="auto">
          <a:xfrm>
            <a:off x="275408" y="5018668"/>
            <a:ext cx="8385265" cy="1081687"/>
          </a:xfrm>
          <a:prstGeom prst="rect">
            <a:avLst/>
          </a:prstGeom>
          <a:solidFill>
            <a:schemeClr val="hlink"/>
          </a:solidFill>
          <a:ln w="9525" algn="ctr">
            <a:solidFill>
              <a:srgbClr val="5E84B8"/>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eaLnBrk="1" fontAlgn="auto" hangingPunct="1">
              <a:spcBef>
                <a:spcPts val="0"/>
              </a:spcBef>
              <a:spcAft>
                <a:spcPts val="0"/>
              </a:spcAft>
            </a:pPr>
            <a:endParaRPr lang="en-US" sz="1800">
              <a:solidFill>
                <a:srgbClr val="000000"/>
              </a:solidFill>
              <a:latin typeface="Arial Narrow"/>
            </a:endParaRPr>
          </a:p>
        </p:txBody>
      </p:sp>
      <p:sp>
        <p:nvSpPr>
          <p:cNvPr id="33" name="TextBox 32"/>
          <p:cNvSpPr txBox="1"/>
          <p:nvPr/>
        </p:nvSpPr>
        <p:spPr>
          <a:xfrm>
            <a:off x="287380" y="5029199"/>
            <a:ext cx="2534197" cy="923330"/>
          </a:xfrm>
          <a:prstGeom prst="rect">
            <a:avLst/>
          </a:prstGeom>
          <a:noFill/>
        </p:spPr>
        <p:txBody>
          <a:bodyPr wrap="square" rtlCol="0">
            <a:spAutoFit/>
          </a:bodyPr>
          <a:lstStyle/>
          <a:p>
            <a:pPr algn="ctr" eaLnBrk="1" fontAlgn="auto" hangingPunct="1">
              <a:spcBef>
                <a:spcPts val="0"/>
              </a:spcBef>
              <a:spcAft>
                <a:spcPts val="0"/>
              </a:spcAft>
            </a:pPr>
            <a:r>
              <a:rPr lang="en-US" sz="1800" b="1" dirty="0" err="1" smtClean="0">
                <a:solidFill>
                  <a:srgbClr val="FFFFFF"/>
                </a:solidFill>
                <a:latin typeface="Arial Narrow"/>
              </a:rPr>
              <a:t>LabVIEW</a:t>
            </a:r>
            <a:r>
              <a:rPr lang="en-US" sz="1800" b="1" dirty="0" smtClean="0">
                <a:solidFill>
                  <a:srgbClr val="FFFFFF"/>
                </a:solidFill>
                <a:latin typeface="Arial Narrow"/>
              </a:rPr>
              <a:t> Real-Time 1</a:t>
            </a:r>
          </a:p>
          <a:p>
            <a:pPr algn="ctr" eaLnBrk="1" fontAlgn="auto" hangingPunct="1">
              <a:spcBef>
                <a:spcPts val="0"/>
              </a:spcBef>
              <a:spcAft>
                <a:spcPts val="0"/>
              </a:spcAft>
            </a:pPr>
            <a:r>
              <a:rPr lang="en-US" sz="1800" b="1" dirty="0" err="1" smtClean="0">
                <a:solidFill>
                  <a:srgbClr val="FFFFFF"/>
                </a:solidFill>
                <a:latin typeface="Arial Narrow"/>
              </a:rPr>
              <a:t>LabVIEW</a:t>
            </a:r>
            <a:r>
              <a:rPr lang="en-US" sz="1800" b="1" dirty="0" smtClean="0">
                <a:solidFill>
                  <a:srgbClr val="FFFFFF"/>
                </a:solidFill>
                <a:latin typeface="Arial Narrow"/>
              </a:rPr>
              <a:t> Real-Time 2</a:t>
            </a:r>
          </a:p>
          <a:p>
            <a:pPr algn="ctr" eaLnBrk="1" fontAlgn="auto" hangingPunct="1">
              <a:spcBef>
                <a:spcPts val="0"/>
              </a:spcBef>
              <a:spcAft>
                <a:spcPts val="0"/>
              </a:spcAft>
            </a:pPr>
            <a:r>
              <a:rPr lang="en-US" sz="1800" b="1" dirty="0" err="1" smtClean="0">
                <a:solidFill>
                  <a:srgbClr val="FFFFFF"/>
                </a:solidFill>
                <a:latin typeface="Arial Narrow"/>
              </a:rPr>
              <a:t>LabVIEW</a:t>
            </a:r>
            <a:r>
              <a:rPr lang="en-US" sz="1800" b="1" dirty="0" smtClean="0">
                <a:solidFill>
                  <a:srgbClr val="FFFFFF"/>
                </a:solidFill>
                <a:latin typeface="Arial Narrow"/>
              </a:rPr>
              <a:t> FPGA</a:t>
            </a:r>
            <a:endParaRPr lang="en-US" sz="1800" b="1" dirty="0">
              <a:solidFill>
                <a:srgbClr val="FFFFFF"/>
              </a:solidFill>
              <a:latin typeface="Arial Narrow"/>
            </a:endParaRPr>
          </a:p>
        </p:txBody>
      </p:sp>
      <p:sp>
        <p:nvSpPr>
          <p:cNvPr id="34" name="TextBox 33"/>
          <p:cNvSpPr txBox="1"/>
          <p:nvPr/>
        </p:nvSpPr>
        <p:spPr>
          <a:xfrm>
            <a:off x="3017514" y="5029199"/>
            <a:ext cx="3108966" cy="923330"/>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FFFFFF"/>
                </a:solidFill>
                <a:latin typeface="Arial Narrow"/>
              </a:rPr>
              <a:t>DAQ &amp; Signal Conditioning</a:t>
            </a:r>
          </a:p>
          <a:p>
            <a:pPr algn="ctr" eaLnBrk="1" fontAlgn="auto" hangingPunct="1">
              <a:spcBef>
                <a:spcPts val="0"/>
              </a:spcBef>
              <a:spcAft>
                <a:spcPts val="0"/>
              </a:spcAft>
            </a:pPr>
            <a:r>
              <a:rPr lang="en-US" sz="1800" b="1" dirty="0" smtClean="0">
                <a:solidFill>
                  <a:srgbClr val="FFFFFF"/>
                </a:solidFill>
                <a:latin typeface="Arial Narrow"/>
              </a:rPr>
              <a:t>LabVIEW Instrument Control</a:t>
            </a:r>
          </a:p>
          <a:p>
            <a:pPr algn="ctr" eaLnBrk="1" fontAlgn="auto" hangingPunct="1">
              <a:spcBef>
                <a:spcPts val="0"/>
              </a:spcBef>
              <a:spcAft>
                <a:spcPts val="0"/>
              </a:spcAft>
            </a:pPr>
            <a:r>
              <a:rPr lang="en-US" sz="1800" b="1" dirty="0" smtClean="0">
                <a:solidFill>
                  <a:srgbClr val="FFFFFF"/>
                </a:solidFill>
                <a:latin typeface="Arial Narrow"/>
              </a:rPr>
              <a:t>LabVIEW Modular Instruments</a:t>
            </a:r>
          </a:p>
        </p:txBody>
      </p:sp>
      <p:sp>
        <p:nvSpPr>
          <p:cNvPr id="35" name="TextBox 34"/>
          <p:cNvSpPr txBox="1"/>
          <p:nvPr/>
        </p:nvSpPr>
        <p:spPr>
          <a:xfrm>
            <a:off x="6126474" y="5029199"/>
            <a:ext cx="2534200" cy="646331"/>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FFFFFF"/>
                </a:solidFill>
                <a:latin typeface="Arial Narrow"/>
              </a:rPr>
              <a:t>LabVIEW Performance</a:t>
            </a:r>
          </a:p>
          <a:p>
            <a:pPr algn="ctr" eaLnBrk="1" fontAlgn="auto" hangingPunct="1">
              <a:spcBef>
                <a:spcPts val="0"/>
              </a:spcBef>
              <a:spcAft>
                <a:spcPts val="0"/>
              </a:spcAft>
            </a:pPr>
            <a:r>
              <a:rPr lang="en-US" sz="1800" b="1" dirty="0" smtClean="0">
                <a:solidFill>
                  <a:srgbClr val="FFFFFF"/>
                </a:solidFill>
                <a:latin typeface="Arial Narrow"/>
              </a:rPr>
              <a:t>LabVIEW Machine Vision</a:t>
            </a:r>
          </a:p>
        </p:txBody>
      </p:sp>
      <p:sp>
        <p:nvSpPr>
          <p:cNvPr id="36" name="Text Box 19"/>
          <p:cNvSpPr txBox="1">
            <a:spLocks noChangeArrowheads="1"/>
          </p:cNvSpPr>
          <p:nvPr/>
        </p:nvSpPr>
        <p:spPr bwMode="auto">
          <a:xfrm>
            <a:off x="200795" y="4600310"/>
            <a:ext cx="2559050" cy="363578"/>
          </a:xfrm>
          <a:prstGeom prst="rect">
            <a:avLst/>
          </a:prstGeom>
          <a:noFill/>
          <a:ln w="9525" algn="ctr">
            <a:noFill/>
            <a:miter lim="800000"/>
            <a:headEnd type="none" w="sm" len="sm"/>
            <a:tailEnd type="none" w="sm" len="sm"/>
          </a:ln>
          <a:effectLst/>
        </p:spPr>
        <p:txBody>
          <a:bodyPr>
            <a:flatTx/>
          </a:bodyPr>
          <a:lstStyle/>
          <a:p>
            <a:pPr marL="165100" indent="-165100" eaLnBrk="1" fontAlgn="auto" hangingPunct="1">
              <a:spcBef>
                <a:spcPct val="50000"/>
              </a:spcBef>
              <a:spcAft>
                <a:spcPts val="0"/>
              </a:spcAft>
              <a:tabLst>
                <a:tab pos="177800" algn="l"/>
              </a:tabLst>
            </a:pPr>
            <a:r>
              <a:rPr lang="en-US" sz="1800" b="1" dirty="0" smtClean="0">
                <a:solidFill>
                  <a:srgbClr val="000000"/>
                </a:solidFill>
                <a:latin typeface="Arial Narrow"/>
              </a:rPr>
              <a:t>Other Courses</a:t>
            </a:r>
            <a:endParaRPr lang="en-US" sz="800" dirty="0">
              <a:solidFill>
                <a:srgbClr val="000000"/>
              </a:solidFill>
              <a:latin typeface="Arial Narrow"/>
            </a:endParaRPr>
          </a:p>
        </p:txBody>
      </p:sp>
      <p:sp>
        <p:nvSpPr>
          <p:cNvPr id="37" name="Rectangle 2"/>
          <p:cNvSpPr>
            <a:spLocks noChangeArrowheads="1"/>
          </p:cNvSpPr>
          <p:nvPr/>
        </p:nvSpPr>
        <p:spPr bwMode="auto">
          <a:xfrm>
            <a:off x="228600" y="533400"/>
            <a:ext cx="8458200" cy="304800"/>
          </a:xfrm>
          <a:prstGeom prst="rect">
            <a:avLst/>
          </a:prstGeom>
          <a:gradFill rotWithShape="1">
            <a:gsLst>
              <a:gs pos="0">
                <a:srgbClr val="FFFFFF"/>
              </a:gs>
              <a:gs pos="100000">
                <a:schemeClr val="hlink"/>
              </a:gs>
            </a:gsLst>
            <a:lin ang="0" scaled="1"/>
          </a:gradFill>
          <a:ln w="9525" algn="ctr">
            <a:noFill/>
            <a:miter lim="800000"/>
            <a:headEnd type="none" w="sm" len="sm"/>
            <a:tailEnd type="none" w="sm" len="sm"/>
          </a:ln>
          <a:effectLst/>
        </p:spPr>
        <p:txBody>
          <a:bodyPr wrap="none" anchor="ctr"/>
          <a:lstStyle/>
          <a:p>
            <a:pPr eaLnBrk="1" fontAlgn="auto" hangingPunct="1">
              <a:spcBef>
                <a:spcPts val="0"/>
              </a:spcBef>
              <a:spcAft>
                <a:spcPts val="0"/>
              </a:spcAft>
            </a:pPr>
            <a:r>
              <a:rPr lang="en-US" sz="1800" b="1" dirty="0" smtClean="0">
                <a:solidFill>
                  <a:srgbClr val="000000"/>
                </a:solidFill>
                <a:latin typeface="Arial Narrow"/>
              </a:rPr>
              <a:t>              New User		            Experienced User                           Advanced User</a:t>
            </a:r>
            <a:endParaRPr lang="en-US" sz="1800" b="1" dirty="0">
              <a:solidFill>
                <a:srgbClr val="000000"/>
              </a:solidFill>
              <a:latin typeface="Arial Narrow"/>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
        <p:nvSpPr>
          <p:cNvPr id="153607" name="Rectangle 7"/>
          <p:cNvSpPr>
            <a:spLocks noGrp="1" noChangeArrowheads="1"/>
          </p:cNvSpPr>
          <p:nvPr>
            <p:ph type="body" idx="1"/>
          </p:nvPr>
        </p:nvSpPr>
        <p:spPr/>
        <p:txBody>
          <a:bodyPr>
            <a:normAutofit/>
          </a:bodyPr>
          <a:lstStyle/>
          <a:p>
            <a:r>
              <a:rPr lang="en-US" sz="3200" b="1" dirty="0" smtClean="0"/>
              <a:t>Please complete the course survey </a:t>
            </a:r>
            <a:br>
              <a:rPr lang="en-US" sz="3200" b="1" dirty="0" smtClean="0"/>
            </a:br>
            <a:r>
              <a:rPr lang="en-US" sz="3200" b="1" dirty="0" smtClean="0"/>
              <a:t>and retrieve your course CD.</a:t>
            </a:r>
            <a:endParaRPr lang="en-US" sz="32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title"/>
          </p:nvPr>
        </p:nvSpPr>
        <p:spPr/>
        <p:txBody>
          <a:bodyPr/>
          <a:lstStyle/>
          <a:p>
            <a:r>
              <a:rPr lang="en-US" dirty="0" smtClean="0"/>
              <a:t>Review - Icon and Connector Pane</a:t>
            </a:r>
          </a:p>
        </p:txBody>
      </p:sp>
      <p:sp>
        <p:nvSpPr>
          <p:cNvPr id="24579" name="Rectangle 7"/>
          <p:cNvSpPr>
            <a:spLocks noGrp="1" noChangeArrowheads="1"/>
          </p:cNvSpPr>
          <p:nvPr>
            <p:ph idx="1"/>
          </p:nvPr>
        </p:nvSpPr>
        <p:spPr/>
        <p:txBody>
          <a:bodyPr/>
          <a:lstStyle/>
          <a:p>
            <a:pPr lvl="1"/>
            <a:r>
              <a:rPr lang="en-US" dirty="0" smtClean="0"/>
              <a:t>After you build a VI, build the icon and the connector  pane so you can use the VI as a subVI</a:t>
            </a:r>
          </a:p>
          <a:p>
            <a:pPr lvl="1"/>
            <a:r>
              <a:rPr lang="en-US" dirty="0" smtClean="0"/>
              <a:t>The icon and connector pane correspond to the function prototype in text-based programming languages</a:t>
            </a:r>
          </a:p>
          <a:p>
            <a:pPr lvl="1"/>
            <a:r>
              <a:rPr lang="en-US" dirty="0" smtClean="0"/>
              <a:t>Every VI displays an icon in the upper-right corner of the front panel and block diagram windows</a:t>
            </a:r>
          </a:p>
          <a:p>
            <a:pPr lvl="1"/>
            <a:r>
              <a:rPr lang="en-US" dirty="0" smtClean="0"/>
              <a:t>An icon is a graphical representation of a VI</a:t>
            </a:r>
          </a:p>
          <a:p>
            <a:pPr lvl="1"/>
            <a:r>
              <a:rPr lang="en-US" dirty="0" smtClean="0"/>
              <a:t>If you use a VI as a subVI, the icon identifies the subVI on the block diagram of the VI</a:t>
            </a:r>
          </a:p>
        </p:txBody>
      </p:sp>
      <p:pic>
        <p:nvPicPr>
          <p:cNvPr id="24581" name="Picture 8" descr="loc_easy_to_recreate"/>
          <p:cNvPicPr>
            <a:picLocks noChangeAspect="1" noChangeArrowheads="1"/>
          </p:cNvPicPr>
          <p:nvPr/>
        </p:nvPicPr>
        <p:blipFill>
          <a:blip r:embed="rId3" cstate="print"/>
          <a:srcRect/>
          <a:stretch>
            <a:fillRect/>
          </a:stretch>
        </p:blipFill>
        <p:spPr bwMode="auto">
          <a:xfrm>
            <a:off x="7239000" y="381000"/>
            <a:ext cx="9906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title"/>
          </p:nvPr>
        </p:nvSpPr>
        <p:spPr/>
        <p:txBody>
          <a:bodyPr>
            <a:normAutofit fontScale="90000"/>
          </a:bodyPr>
          <a:lstStyle/>
          <a:p>
            <a:r>
              <a:rPr lang="en-US" dirty="0" smtClean="0"/>
              <a:t>Review - Icon and Connector Pane – Setting up the Connector Pane</a:t>
            </a:r>
          </a:p>
        </p:txBody>
      </p:sp>
      <p:sp>
        <p:nvSpPr>
          <p:cNvPr id="26627" name="Rectangle 6"/>
          <p:cNvSpPr>
            <a:spLocks noGrp="1" noChangeArrowheads="1"/>
          </p:cNvSpPr>
          <p:nvPr>
            <p:ph sz="half" idx="1"/>
          </p:nvPr>
        </p:nvSpPr>
        <p:spPr/>
        <p:txBody>
          <a:bodyPr/>
          <a:lstStyle/>
          <a:p>
            <a:pPr lvl="1"/>
            <a:r>
              <a:rPr lang="en-US" dirty="0" smtClean="0"/>
              <a:t>Right-click the icon in the upper right corner of the front panel and select </a:t>
            </a:r>
            <a:r>
              <a:rPr lang="en-US" b="1" dirty="0" smtClean="0"/>
              <a:t>Show Connector</a:t>
            </a:r>
          </a:p>
          <a:p>
            <a:pPr lvl="2"/>
            <a:r>
              <a:rPr lang="en-US" dirty="0" smtClean="0"/>
              <a:t>Each rectangle on the connector pane represents a terminal</a:t>
            </a:r>
          </a:p>
          <a:p>
            <a:pPr lvl="2"/>
            <a:r>
              <a:rPr lang="en-US" dirty="0" smtClean="0"/>
              <a:t>Use the terminals to assign inputs and outputs</a:t>
            </a:r>
          </a:p>
          <a:p>
            <a:pPr lvl="1"/>
            <a:r>
              <a:rPr lang="en-US" dirty="0" smtClean="0"/>
              <a:t>Select a different pattern by right-clicking the connector pane and selecting </a:t>
            </a:r>
            <a:r>
              <a:rPr lang="en-US" b="1" dirty="0" smtClean="0"/>
              <a:t>Patterns </a:t>
            </a:r>
            <a:r>
              <a:rPr lang="en-US" dirty="0" smtClean="0"/>
              <a:t>from the shortcut menu</a:t>
            </a:r>
          </a:p>
        </p:txBody>
      </p:sp>
      <p:pic>
        <p:nvPicPr>
          <p:cNvPr id="26630" name="Picture 7" descr="loc_easy_to_recreate"/>
          <p:cNvPicPr>
            <a:picLocks noChangeAspect="1" noChangeArrowheads="1"/>
          </p:cNvPicPr>
          <p:nvPr/>
        </p:nvPicPr>
        <p:blipFill>
          <a:blip r:embed="rId3" cstate="print"/>
          <a:srcRect l="50694" t="12038" r="13889" b="39815"/>
          <a:stretch>
            <a:fillRect/>
          </a:stretch>
        </p:blipFill>
        <p:spPr bwMode="auto">
          <a:xfrm>
            <a:off x="4724400" y="1600200"/>
            <a:ext cx="3960813" cy="4038600"/>
          </a:xfrm>
          <a:prstGeom prst="rect">
            <a:avLst/>
          </a:prstGeom>
          <a:noFill/>
          <a:ln w="9525" algn="ctr">
            <a:noFill/>
            <a:miter lim="800000"/>
            <a:headEnd type="none" w="sm" len="sm"/>
            <a:tailEnd type="none" w="sm" len="sm"/>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Review - Using SubVIs – Terminal Setting</a:t>
            </a:r>
          </a:p>
        </p:txBody>
      </p:sp>
      <p:sp>
        <p:nvSpPr>
          <p:cNvPr id="29699" name="Rectangle 3"/>
          <p:cNvSpPr>
            <a:spLocks noGrp="1" noChangeArrowheads="1"/>
          </p:cNvSpPr>
          <p:nvPr>
            <p:ph idx="1"/>
          </p:nvPr>
        </p:nvSpPr>
        <p:spPr>
          <a:xfrm>
            <a:off x="533400" y="1524000"/>
            <a:ext cx="8077200" cy="4286250"/>
          </a:xfrm>
        </p:spPr>
        <p:txBody>
          <a:bodyPr/>
          <a:lstStyle/>
          <a:p>
            <a:pPr lvl="1"/>
            <a:r>
              <a:rPr lang="en-US" sz="2400" b="1" dirty="0" smtClean="0"/>
              <a:t>Bold</a:t>
            </a:r>
            <a:r>
              <a:rPr lang="en-US" sz="2400" dirty="0" smtClean="0"/>
              <a:t>: Required terminal</a:t>
            </a:r>
          </a:p>
          <a:p>
            <a:pPr lvl="1"/>
            <a:r>
              <a:rPr lang="en-US" sz="2400" dirty="0" smtClean="0"/>
              <a:t>Plain: Recommended                                                              terminals</a:t>
            </a:r>
          </a:p>
          <a:p>
            <a:pPr lvl="1"/>
            <a:r>
              <a:rPr lang="en-US" sz="2400" dirty="0" smtClean="0">
                <a:solidFill>
                  <a:schemeClr val="bg2"/>
                </a:solidFill>
              </a:rPr>
              <a:t>Dimmed</a:t>
            </a:r>
            <a:r>
              <a:rPr lang="en-US" sz="2400" dirty="0" smtClean="0"/>
              <a:t>: Optional terminals</a:t>
            </a:r>
          </a:p>
        </p:txBody>
      </p:sp>
      <p:pic>
        <p:nvPicPr>
          <p:cNvPr id="29701" name="Picture 5" descr="loc_easy_to_recreate"/>
          <p:cNvPicPr>
            <a:picLocks noChangeAspect="1" noChangeArrowheads="1"/>
          </p:cNvPicPr>
          <p:nvPr/>
        </p:nvPicPr>
        <p:blipFill>
          <a:blip r:embed="rId3" cstate="print"/>
          <a:srcRect/>
          <a:stretch>
            <a:fillRect/>
          </a:stretch>
        </p:blipFill>
        <p:spPr bwMode="auto">
          <a:xfrm>
            <a:off x="3962400" y="1981200"/>
            <a:ext cx="5114925" cy="4086225"/>
          </a:xfrm>
          <a:prstGeom prst="rect">
            <a:avLst/>
          </a:prstGeom>
          <a:noFill/>
          <a:ln w="9525" algn="ctr">
            <a:noFill/>
            <a:miter lim="800000"/>
            <a:headEnd type="none" w="sm" len="sm"/>
            <a:tailEnd type="none" w="sm" len="sm"/>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r>
              <a:rPr lang="en-US" dirty="0" smtClean="0"/>
              <a:t>Review - Using SubVIs – Section to SubVI</a:t>
            </a:r>
          </a:p>
        </p:txBody>
      </p:sp>
      <p:sp>
        <p:nvSpPr>
          <p:cNvPr id="30723" name="Rectangle 7"/>
          <p:cNvSpPr>
            <a:spLocks noGrp="1" noChangeArrowheads="1"/>
          </p:cNvSpPr>
          <p:nvPr>
            <p:ph idx="1"/>
          </p:nvPr>
        </p:nvSpPr>
        <p:spPr/>
        <p:txBody>
          <a:bodyPr/>
          <a:lstStyle/>
          <a:p>
            <a:pPr marL="0" indent="0">
              <a:buFontTx/>
              <a:buNone/>
            </a:pPr>
            <a:r>
              <a:rPr lang="en-US" dirty="0" smtClean="0"/>
              <a:t>To convert a section of a VI into a subVI:</a:t>
            </a:r>
          </a:p>
          <a:p>
            <a:pPr lvl="1"/>
            <a:r>
              <a:rPr lang="en-US" dirty="0" smtClean="0"/>
              <a:t>Use the Positioning tool to select the section of the block diagram you want to reuse </a:t>
            </a:r>
          </a:p>
          <a:p>
            <a:pPr lvl="1"/>
            <a:r>
              <a:rPr lang="en-US" dirty="0" smtClean="0"/>
              <a:t>Select </a:t>
            </a:r>
            <a:r>
              <a:rPr lang="en-US" b="1" dirty="0" smtClean="0"/>
              <a:t>Edit»Create SubVI</a:t>
            </a:r>
          </a:p>
        </p:txBody>
      </p:sp>
      <p:pic>
        <p:nvPicPr>
          <p:cNvPr id="6147" name="Picture 3" descr="loc_missing_art_imagefile"/>
          <p:cNvPicPr>
            <a:picLocks noChangeAspect="1" noChangeArrowheads="1"/>
          </p:cNvPicPr>
          <p:nvPr/>
        </p:nvPicPr>
        <p:blipFill>
          <a:blip r:embed="rId3" cstate="print"/>
          <a:srcRect/>
          <a:stretch>
            <a:fillRect/>
          </a:stretch>
        </p:blipFill>
        <p:spPr bwMode="auto">
          <a:xfrm>
            <a:off x="5486400" y="3791591"/>
            <a:ext cx="2286000" cy="2333378"/>
          </a:xfrm>
          <a:prstGeom prst="rect">
            <a:avLst/>
          </a:prstGeom>
          <a:noFill/>
          <a:ln w="9525">
            <a:noFill/>
            <a:miter lim="800000"/>
            <a:headEnd/>
            <a:tailEnd/>
          </a:ln>
        </p:spPr>
      </p:pic>
      <p:pic>
        <p:nvPicPr>
          <p:cNvPr id="6148" name="Picture 4" descr="loc_missing_art_imagefile"/>
          <p:cNvPicPr>
            <a:picLocks noChangeAspect="1" noChangeArrowheads="1"/>
          </p:cNvPicPr>
          <p:nvPr/>
        </p:nvPicPr>
        <p:blipFill>
          <a:blip r:embed="rId4" cstate="print"/>
          <a:srcRect/>
          <a:stretch>
            <a:fillRect/>
          </a:stretch>
        </p:blipFill>
        <p:spPr bwMode="auto">
          <a:xfrm>
            <a:off x="978755" y="3534416"/>
            <a:ext cx="2297845" cy="2866384"/>
          </a:xfrm>
          <a:prstGeom prst="rect">
            <a:avLst/>
          </a:prstGeom>
          <a:noFill/>
          <a:ln w="9525">
            <a:noFill/>
            <a:miter lim="800000"/>
            <a:headEnd/>
            <a:tailEnd/>
          </a:ln>
        </p:spPr>
      </p:pic>
      <p:sp>
        <p:nvSpPr>
          <p:cNvPr id="9" name="Right Arrow 8"/>
          <p:cNvSpPr/>
          <p:nvPr/>
        </p:nvSpPr>
        <p:spPr bwMode="auto">
          <a:xfrm>
            <a:off x="3733800" y="4525016"/>
            <a:ext cx="1219200" cy="762000"/>
          </a:xfrm>
          <a:prstGeom prst="rightArrow">
            <a:avLst/>
          </a:prstGeom>
          <a:solidFill>
            <a:schemeClr val="accent1"/>
          </a:solidFill>
          <a:ln w="952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Narrow"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r>
              <a:rPr lang="en-US" dirty="0" smtClean="0"/>
              <a:t>B. Using SubVIs on the FPGA</a:t>
            </a:r>
          </a:p>
        </p:txBody>
      </p:sp>
      <p:sp>
        <p:nvSpPr>
          <p:cNvPr id="30723" name="Rectangle 7"/>
          <p:cNvSpPr>
            <a:spLocks noGrp="1" noChangeArrowheads="1"/>
          </p:cNvSpPr>
          <p:nvPr>
            <p:ph idx="1"/>
          </p:nvPr>
        </p:nvSpPr>
        <p:spPr/>
        <p:txBody>
          <a:bodyPr/>
          <a:lstStyle/>
          <a:p>
            <a:pPr lvl="1"/>
            <a:r>
              <a:rPr lang="en-US" dirty="0" smtClean="0"/>
              <a:t>You can run only one top-level FPGA VI</a:t>
            </a:r>
          </a:p>
          <a:p>
            <a:pPr lvl="1"/>
            <a:r>
              <a:rPr lang="en-US" dirty="0" smtClean="0"/>
              <a:t>You can use multiple VIs on the FPGA by placing subVIs on the block diagram of the top-level FPGA VI</a:t>
            </a:r>
          </a:p>
          <a:p>
            <a:pPr lvl="1"/>
            <a:r>
              <a:rPr lang="en-US" dirty="0" smtClean="0"/>
              <a:t>Placing large controls and indicators on the front panel of a subVI is acceptable</a:t>
            </a:r>
          </a:p>
          <a:p>
            <a:pPr lvl="2"/>
            <a:r>
              <a:rPr lang="en-US" dirty="0" smtClean="0"/>
              <a:t>SubVI controls and indicators are not exposed to the host</a:t>
            </a:r>
          </a:p>
          <a:p>
            <a:pPr lvl="2"/>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c_env_vi properties.bmp"/>
          <p:cNvPicPr>
            <a:picLocks noChangeAspect="1" noChangeArrowheads="1"/>
          </p:cNvPicPr>
          <p:nvPr/>
        </p:nvPicPr>
        <p:blipFill>
          <a:blip r:embed="rId3" cstate="print"/>
          <a:srcRect/>
          <a:stretch>
            <a:fillRect/>
          </a:stretch>
        </p:blipFill>
        <p:spPr bwMode="auto">
          <a:xfrm>
            <a:off x="4330234" y="1752600"/>
            <a:ext cx="6185366" cy="3657600"/>
          </a:xfrm>
          <a:prstGeom prst="rect">
            <a:avLst/>
          </a:prstGeom>
          <a:noFill/>
        </p:spPr>
      </p:pic>
      <p:sp>
        <p:nvSpPr>
          <p:cNvPr id="30722" name="Rectangle 6"/>
          <p:cNvSpPr>
            <a:spLocks noGrp="1" noChangeArrowheads="1"/>
          </p:cNvSpPr>
          <p:nvPr>
            <p:ph type="title"/>
          </p:nvPr>
        </p:nvSpPr>
        <p:spPr/>
        <p:txBody>
          <a:bodyPr/>
          <a:lstStyle/>
          <a:p>
            <a:r>
              <a:rPr lang="en-US" dirty="0" smtClean="0"/>
              <a:t>C. Reentrancy and Non-reentrancy in FPGA</a:t>
            </a:r>
          </a:p>
        </p:txBody>
      </p:sp>
      <p:sp>
        <p:nvSpPr>
          <p:cNvPr id="30723" name="Rectangle 7"/>
          <p:cNvSpPr>
            <a:spLocks noGrp="1" noChangeArrowheads="1"/>
          </p:cNvSpPr>
          <p:nvPr>
            <p:ph idx="1"/>
          </p:nvPr>
        </p:nvSpPr>
        <p:spPr>
          <a:xfrm>
            <a:off x="457200" y="1600201"/>
            <a:ext cx="3581400" cy="4343400"/>
          </a:xfrm>
        </p:spPr>
        <p:txBody>
          <a:bodyPr>
            <a:normAutofit/>
          </a:bodyPr>
          <a:lstStyle/>
          <a:p>
            <a:pPr marL="0" lvl="1" indent="0">
              <a:buNone/>
            </a:pPr>
            <a:r>
              <a:rPr lang="en-US" sz="2400" dirty="0" smtClean="0"/>
              <a:t>Reentrant FPGA SubVI Configuration</a:t>
            </a:r>
          </a:p>
          <a:p>
            <a:pPr lvl="1"/>
            <a:r>
              <a:rPr lang="en-US" sz="2400" dirty="0" smtClean="0"/>
              <a:t>Default configuration of VIs created under an FPGA target</a:t>
            </a:r>
          </a:p>
          <a:p>
            <a:pPr lvl="1"/>
            <a:r>
              <a:rPr lang="en-US" sz="2400" dirty="0" smtClean="0"/>
              <a:t>Multiple calls to the same subVI run in parallel using separate FPGA resources</a:t>
            </a:r>
          </a:p>
        </p:txBody>
      </p:sp>
      <p:sp>
        <p:nvSpPr>
          <p:cNvPr id="6" name="Oval 5"/>
          <p:cNvSpPr/>
          <p:nvPr/>
        </p:nvSpPr>
        <p:spPr bwMode="auto">
          <a:xfrm>
            <a:off x="4496158" y="3154368"/>
            <a:ext cx="1510476" cy="274632"/>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Narrow"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10483&quot;&gt;&lt;/object&gt;&lt;object type=&quot;2&quot; unique_id=&quot;10484&quot;&gt;&lt;object type=&quot;3&quot; unique_id=&quot;10485&quot;&gt;&lt;property id=&quot;20148&quot; value=&quot;5&quot;/&gt;&lt;property id=&quot;20300&quot; value=&quot;Slide 1 - &amp;quot;Lesson 6 – Real-Time Controller&amp;quot;&quot;/&gt;&lt;property id=&quot;20307&quot; value=&quot;256&quot;/&gt;&lt;/object&gt;&lt;object type=&quot;3&quot; unique_id=&quot;10486&quot;&gt;&lt;property id=&quot;20148&quot; value=&quot;5&quot;/&gt;&lt;property id=&quot;20300&quot; value=&quot;Slide 2 - &amp;quot;A. Introduction&amp;quot;&quot;/&gt;&lt;property id=&quot;20307&quot; value=&quot;348&quot;/&gt;&lt;/object&gt;&lt;object type=&quot;3&quot; unique_id=&quot;10487&quot;&gt;&lt;property id=&quot;20148&quot; value=&quot;5&quot;/&gt;&lt;property id=&quot;20300&quot; value=&quot;Slide 3 - &amp;quot;A. Introduction&amp;quot;&quot;/&gt;&lt;property id=&quot;20307&quot; value=&quot;349&quot;/&gt;&lt;/object&gt;&lt;object type=&quot;3&quot; unique_id=&quot;10488&quot;&gt;&lt;property id=&quot;20148&quot; value=&quot;5&quot;/&gt;&lt;property id=&quot;20300&quot; value=&quot;Slide 4 - &amp;quot;A. Introduction&amp;quot;&quot;/&gt;&lt;property id=&quot;20307&quot; value=&quot;350&quot;/&gt;&lt;/object&gt;&lt;object type=&quot;3&quot; unique_id=&quot;10489&quot;&gt;&lt;property id=&quot;20148&quot; value=&quot;5&quot;/&gt;&lt;property id=&quot;20300&quot; value=&quot;Slide 5 - &amp;quot;A. Introduction&amp;quot;&quot;/&gt;&lt;property id=&quot;20307&quot; value=&quot;351&quot;/&gt;&lt;/object&gt;&lt;object type=&quot;3&quot; unique_id=&quot;10490&quot;&gt;&lt;property id=&quot;20148&quot; value=&quot;5&quot;/&gt;&lt;property id=&quot;20300&quot; value=&quot;Slide 6 - &amp;quot;B. The LabVIEW Real-Time Application Development Course&amp;quot;&quot;/&gt;&lt;property id=&quot;20307&quot; value=&quot;319&quot;/&gt;&lt;/object&gt;&lt;object type=&quot;3&quot; unique_id=&quot;10491&quot;&gt;&lt;property id=&quot;20148&quot; value=&quot;5&quot;/&gt;&lt;property id=&quot;20300&quot; value=&quot;Slide 7 - &amp;quot;C. Deterministic Operating Systems&amp;quot;&quot;/&gt;&lt;property id=&quot;20307&quot; value=&quot;296&quot;/&gt;&lt;/object&gt;&lt;object type=&quot;3&quot; unique_id=&quot;10492&quot;&gt;&lt;property id=&quot;20148&quot; value=&quot;5&quot;/&gt;&lt;property id=&quot;20300&quot; value=&quot;Slide 8 - &amp;quot;C. Deterministic Operating Systems&amp;quot;&quot;/&gt;&lt;property id=&quot;20307&quot; value=&quot;320&quot;/&gt;&lt;/object&gt;&lt;object type=&quot;3&quot; unique_id=&quot;10493&quot;&gt;&lt;property id=&quot;20148&quot; value=&quot;5&quot;/&gt;&lt;property id=&quot;20300&quot; value=&quot;Slide 9 - &amp;quot;C. Deterministic Operating Systems&amp;quot;&quot;/&gt;&lt;property id=&quot;20307&quot; value=&quot;321&quot;/&gt;&lt;/object&gt;&lt;object type=&quot;3&quot; unique_id=&quot;10494&quot;&gt;&lt;property id=&quot;20148&quot; value=&quot;5&quot;/&gt;&lt;property id=&quot;20300&quot; value=&quot;Slide 10 - &amp;quot;D. Timing Methods&amp;quot;&quot;/&gt;&lt;property id=&quot;20307&quot; value=&quot;322&quot;/&gt;&lt;/object&gt;&lt;object type=&quot;3&quot; unique_id=&quot;10495&quot;&gt;&lt;property id=&quot;20148&quot; value=&quot;5&quot;/&gt;&lt;property id=&quot;20300&quot; value=&quot;Slide 11 - &amp;quot;D. Timing Methods&amp;quot;&quot;/&gt;&lt;property id=&quot;20307&quot; value=&quot;323&quot;/&gt;&lt;/object&gt;&lt;object type=&quot;3&quot; unique_id=&quot;10496&quot;&gt;&lt;property id=&quot;20148&quot; value=&quot;5&quot;/&gt;&lt;property id=&quot;20300&quot; value=&quot;Slide 12 - &amp;quot;D. Timing Methods&amp;quot;&quot;/&gt;&lt;property id=&quot;20307&quot; value=&quot;324&quot;/&gt;&lt;/object&gt;&lt;object type=&quot;3&quot; unique_id=&quot;10497&quot;&gt;&lt;property id=&quot;20148&quot; value=&quot;5&quot;/&gt;&lt;property id=&quot;20300&quot; value=&quot;Slide 13 - &amp;quot;E. Developing an RT Host VI&amp;quot;&quot;/&gt;&lt;property id=&quot;20307&quot; value=&quot;325&quot;/&gt;&lt;/object&gt;&lt;object type=&quot;3&quot; unique_id=&quot;10498&quot;&gt;&lt;property id=&quot;20148&quot; value=&quot;5&quot;/&gt;&lt;property id=&quot;20300&quot; value=&quot;Slide 14 - &amp;quot;E. Developing an RT Host VI&amp;quot;&quot;/&gt;&lt;property id=&quot;20307&quot; value=&quot;327&quot;/&gt;&lt;/object&gt;&lt;object type=&quot;3&quot; unique_id=&quot;10499&quot;&gt;&lt;property id=&quot;20148&quot; value=&quot;5&quot;/&gt;&lt;property id=&quot;20300&quot; value=&quot;Slide 15 - &amp;quot;E. Developing an RT Host VI&amp;quot;&quot;/&gt;&lt;property id=&quot;20307&quot; value=&quot;330&quot;/&gt;&lt;/object&gt;&lt;object type=&quot;3&quot; unique_id=&quot;10500&quot;&gt;&lt;property id=&quot;20148&quot; value=&quot;5&quot;/&gt;&lt;property id=&quot;20300&quot; value=&quot;Slide 16 - &amp;quot;E. Developing an RT Host VI&amp;quot;&quot;/&gt;&lt;property id=&quot;20307&quot; value=&quot;329&quot;/&gt;&lt;/object&gt;&lt;object type=&quot;3&quot; unique_id=&quot;10501&quot;&gt;&lt;property id=&quot;20148&quot; value=&quot;5&quot;/&gt;&lt;property id=&quot;20300&quot; value=&quot;Slide 17 - &amp;quot;E. Developing an RT Host VI&amp;quot;&quot;/&gt;&lt;property id=&quot;20307&quot; value=&quot;331&quot;/&gt;&lt;/object&gt;&lt;object type=&quot;3&quot; unique_id=&quot;10502&quot;&gt;&lt;property id=&quot;20148&quot; value=&quot;5&quot;/&gt;&lt;property id=&quot;20300&quot; value=&quot;Slide 18 - &amp;quot;E. Developing an RT Host VI&amp;quot;&quot;/&gt;&lt;property id=&quot;20307&quot; value=&quot;332&quot;/&gt;&lt;/object&gt;&lt;object type=&quot;3&quot; unique_id=&quot;10503&quot;&gt;&lt;property id=&quot;20148&quot; value=&quot;5&quot;/&gt;&lt;property id=&quot;20300&quot; value=&quot;Slide 19 - &amp;quot;E. Developing an RT Host VI&amp;quot;&quot;/&gt;&lt;property id=&quot;20307&quot; value=&quot;328&quot;/&gt;&lt;/object&gt;&lt;object type=&quot;3&quot; unique_id=&quot;10504&quot;&gt;&lt;property id=&quot;20148&quot; value=&quot;5&quot;/&gt;&lt;property id=&quot;20300&quot; value=&quot;Slide 20 - &amp;quot;E. Developing an RT Host VI&amp;quot;&quot;/&gt;&lt;property id=&quot;20307&quot; value=&quot;333&quot;/&gt;&lt;/object&gt;&lt;object type=&quot;3&quot; unique_id=&quot;10505&quot;&gt;&lt;property id=&quot;20148&quot; value=&quot;5&quot;/&gt;&lt;property id=&quot;20300&quot; value=&quot;Slide 21 - &amp;quot;E. Developing an RT Host VI&amp;quot;&quot;/&gt;&lt;property id=&quot;20307&quot; value=&quot;335&quot;/&gt;&lt;/object&gt;&lt;object type=&quot;3&quot; unique_id=&quot;10506&quot;&gt;&lt;property id=&quot;20148&quot; value=&quot;5&quot;/&gt;&lt;property id=&quot;20300&quot; value=&quot;Slide 22 - &amp;quot;F. Rebooting the CompactRIO RT Controller&amp;quot;&quot;/&gt;&lt;property id=&quot;20307&quot; value=&quot;336&quot;/&gt;&lt;/object&gt;&lt;object type=&quot;3&quot; unique_id=&quot;10507&quot;&gt;&lt;property id=&quot;20148&quot; value=&quot;5&quot;/&gt;&lt;property id=&quot;20300&quot; value=&quot;Slide 23 - &amp;quot;Exercise 6-1: Build and Test a Simple RT Host VI&amp;quot;&quot;/&gt;&lt;property id=&quot;20307&quot; value=&quot;344&quot;/&gt;&lt;/object&gt;&lt;object type=&quot;3&quot; unique_id=&quot;10508&quot;&gt;&lt;property id=&quot;20148&quot; value=&quot;5&quot;/&gt;&lt;property id=&quot;20300&quot; value=&quot;Slide 24 - &amp;quot;G. Reusing Code in Muliple Targets&amp;quot;&quot;/&gt;&lt;property id=&quot;20307&quot; value=&quot;345&quot;/&gt;&lt;/object&gt;&lt;object type=&quot;3&quot; unique_id=&quot;10509&quot;&gt;&lt;property id=&quot;20148&quot; value=&quot;5&quot;/&gt;&lt;property id=&quot;20300&quot; value=&quot;Slide 25 - &amp;quot;G. Reusing Code in Muliple Targets&amp;quot;&quot;/&gt;&lt;property id=&quot;20307&quot; value=&quot;359&quot;/&gt;&lt;/object&gt;&lt;object type=&quot;3&quot; unique_id=&quot;10510&quot;&gt;&lt;property id=&quot;20148&quot; value=&quot;5&quot;/&gt;&lt;property id=&quot;20300&quot; value=&quot;Slide 26 - &amp;quot;G. Reusing Code in Muliple Targets&amp;quot;&quot;/&gt;&lt;property id=&quot;20307&quot; value=&quot;346&quot;/&gt;&lt;/object&gt;&lt;object type=&quot;3&quot; unique_id=&quot;10511&quot;&gt;&lt;property id=&quot;20148&quot; value=&quot;5&quot;/&gt;&lt;property id=&quot;20300&quot; value=&quot;Slide 27 - &amp;quot;Exercise 6-2: Reuse LabVIEW Example Code to Monitor Chassis Temperature&amp;quot;&quot;/&gt;&lt;property id=&quot;20307&quot; value=&quot;347&quot;/&gt;&lt;/object&gt;&lt;object type=&quot;3&quot; unique_id=&quot;10512&quot;&gt;&lt;property id=&quot;20148&quot; value=&quot;5&quot;/&gt;&lt;property id=&quot;20300&quot; value=&quot;Slide 29 - &amp;quot;Summary—Quiz&amp;quot;&quot;/&gt;&lt;property id=&quot;20307&quot; value=&quot;352&quot;/&gt;&lt;/object&gt;&lt;object type=&quot;3&quot; unique_id=&quot;10513&quot;&gt;&lt;property id=&quot;20148&quot; value=&quot;5&quot;/&gt;&lt;property id=&quot;20300&quot; value=&quot;Slide 30 - &amp;quot;Summary—Quiz&amp;quot;&quot;/&gt;&lt;property id=&quot;20307&quot; value=&quot;353&quot;/&gt;&lt;/object&gt;&lt;object type=&quot;3&quot; unique_id=&quot;10514&quot;&gt;&lt;property id=&quot;20148&quot; value=&quot;5&quot;/&gt;&lt;property id=&quot;20300&quot; value=&quot;Slide 31 - &amp;quot;Summary—Quiz&amp;quot;&quot;/&gt;&lt;property id=&quot;20307&quot; value=&quot;354&quot;/&gt;&lt;/object&gt;&lt;object type=&quot;3&quot; unique_id=&quot;10515&quot;&gt;&lt;property id=&quot;20148&quot; value=&quot;5&quot;/&gt;&lt;property id=&quot;20300&quot; value=&quot;Slide 32 - &amp;quot;Summary—Quiz&amp;quot;&quot;/&gt;&lt;property id=&quot;20307&quot; value=&quot;355&quot;/&gt;&lt;/object&gt;&lt;object type=&quot;3&quot; unique_id=&quot;10516&quot;&gt;&lt;property id=&quot;20148&quot; value=&quot;5&quot;/&gt;&lt;property id=&quot;20300&quot; value=&quot;Slide 33 - &amp;quot;Summary—Quiz&amp;quot;&quot;/&gt;&lt;property id=&quot;20307&quot; value=&quot;356&quot;/&gt;&lt;/object&gt;&lt;object type=&quot;3&quot; unique_id=&quot;10517&quot;&gt;&lt;property id=&quot;20148&quot; value=&quot;5&quot;/&gt;&lt;property id=&quot;20300&quot; value=&quot;Slide 28 - &amp;quot;Converting Binary Representations&amp;quot;&quot;/&gt;&lt;property id=&quot;20307&quot; value=&quot;360&quot;/&gt;&lt;/object&gt;&lt;/object&gt;&lt;/object&gt;&lt;/database&gt;"/>
</p:tagLst>
</file>

<file path=ppt/theme/theme1.xml><?xml version="1.0" encoding="utf-8"?>
<a:theme xmlns:a="http://schemas.openxmlformats.org/drawingml/2006/main" name="Customer Education Slide Templat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6_temptemplat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PT2009 Lesson Header">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PT 2009 Exercis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PPT 2009 Discuss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2009 Demonstrat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temptemplat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temptemplat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4_temptemplat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5_temptemplat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Habanero Template</Template>
  <TotalTime>26549</TotalTime>
  <Words>2224</Words>
  <Application>Microsoft Office PowerPoint</Application>
  <PresentationFormat>On-screen Show (4:3)</PresentationFormat>
  <Paragraphs>287</Paragraphs>
  <Slides>36</Slides>
  <Notes>36</Notes>
  <HiddenSlides>0</HiddenSlides>
  <MMClips>0</MMClips>
  <ScaleCrop>false</ScaleCrop>
  <HeadingPairs>
    <vt:vector size="4" baseType="variant">
      <vt:variant>
        <vt:lpstr>Theme</vt:lpstr>
      </vt:variant>
      <vt:variant>
        <vt:i4>10</vt:i4>
      </vt:variant>
      <vt:variant>
        <vt:lpstr>Slide Titles</vt:lpstr>
      </vt:variant>
      <vt:variant>
        <vt:i4>36</vt:i4>
      </vt:variant>
    </vt:vector>
  </HeadingPairs>
  <TitlesOfParts>
    <vt:vector size="46" baseType="lpstr">
      <vt:lpstr>Customer Education Slide Template</vt:lpstr>
      <vt:lpstr>1_PPT2009 Lesson Header</vt:lpstr>
      <vt:lpstr>1_PPT 2009 Exercise</vt:lpstr>
      <vt:lpstr>1_PPT 2009 Discussion</vt:lpstr>
      <vt:lpstr>PPT 2009 Demonstration</vt:lpstr>
      <vt:lpstr>2_temptemplate</vt:lpstr>
      <vt:lpstr>3_temptemplate</vt:lpstr>
      <vt:lpstr>4_temptemplate</vt:lpstr>
      <vt:lpstr>5_temptemplate</vt:lpstr>
      <vt:lpstr>6_temptemplate</vt:lpstr>
      <vt:lpstr>Lesson 10 Modular Programming</vt:lpstr>
      <vt:lpstr>A. Review – Understanding Modularity</vt:lpstr>
      <vt:lpstr>Review – SubVIs </vt:lpstr>
      <vt:lpstr>Review - Icon and Connector Pane</vt:lpstr>
      <vt:lpstr>Review - Icon and Connector Pane – Setting up the Connector Pane</vt:lpstr>
      <vt:lpstr>Review - Using SubVIs – Terminal Setting</vt:lpstr>
      <vt:lpstr>Review - Using SubVIs – Section to SubVI</vt:lpstr>
      <vt:lpstr>B. Using SubVIs on the FPGA</vt:lpstr>
      <vt:lpstr>C. Reentrancy and Non-reentrancy in FPGA</vt:lpstr>
      <vt:lpstr>Reentrant FPGA SubVI</vt:lpstr>
      <vt:lpstr>Nonreentrant FPGA SubVI</vt:lpstr>
      <vt:lpstr>Nonreentrant FPGA SubVI</vt:lpstr>
      <vt:lpstr>Reentrancy and Non-reentrancy in FPGA</vt:lpstr>
      <vt:lpstr>D. Using Name Controls and Constants</vt:lpstr>
      <vt:lpstr>FPGA I/O Control</vt:lpstr>
      <vt:lpstr>FPGA I/O Control</vt:lpstr>
      <vt:lpstr>FPGA Clock Control</vt:lpstr>
      <vt:lpstr>FPGA Clock Control</vt:lpstr>
      <vt:lpstr>FPGA Memory Control</vt:lpstr>
      <vt:lpstr>FPGA FIFO Control</vt:lpstr>
      <vt:lpstr>FPGA Control Restrictions</vt:lpstr>
      <vt:lpstr>E. Testing FGPA SubVIs</vt:lpstr>
      <vt:lpstr>F. LabVIEW FPGA IPNet</vt:lpstr>
      <vt:lpstr>Exercise 10-1: Creating an FPGA SubVI</vt:lpstr>
      <vt:lpstr>  Exercise 10-1: Creating an FPGA SubVI   </vt:lpstr>
      <vt:lpstr>Summary—Quiz</vt:lpstr>
      <vt:lpstr>Summary—Quiz Answer</vt:lpstr>
      <vt:lpstr>Summary—Quiz</vt:lpstr>
      <vt:lpstr>Summary—Quiz Answers</vt:lpstr>
      <vt:lpstr>Summary—Quiz</vt:lpstr>
      <vt:lpstr>Summary—Quiz Answers</vt:lpstr>
      <vt:lpstr>Continuing Your LabVIEW Education</vt:lpstr>
      <vt:lpstr>Continuing Your LabVIEW Education</vt:lpstr>
      <vt:lpstr>Continue Your Learning</vt:lpstr>
      <vt:lpstr>Slide 35</vt:lpstr>
      <vt:lpstr>Thank you!</vt:lpstr>
    </vt:vector>
  </TitlesOfParts>
  <Company>Colorado School of Mines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Dr. Robert H. King</dc:creator>
  <cp:lastModifiedBy>sredding</cp:lastModifiedBy>
  <cp:revision>953</cp:revision>
  <dcterms:created xsi:type="dcterms:W3CDTF">2006-10-21T21:50:33Z</dcterms:created>
  <dcterms:modified xsi:type="dcterms:W3CDTF">2010-11-09T17:05:40Z</dcterms:modified>
</cp:coreProperties>
</file>