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diagrams/layout7.xml" ContentType="application/vnd.openxmlformats-officedocument.drawingml.diagramLayout+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21" r:id="rId2"/>
    <p:sldMasterId id="2147483824" r:id="rId3"/>
    <p:sldMasterId id="2147483828" r:id="rId4"/>
    <p:sldMasterId id="2147483832" r:id="rId5"/>
  </p:sldMasterIdLst>
  <p:notesMasterIdLst>
    <p:notesMasterId r:id="rId62"/>
  </p:notesMasterIdLst>
  <p:handoutMasterIdLst>
    <p:handoutMasterId r:id="rId63"/>
  </p:handoutMasterIdLst>
  <p:sldIdLst>
    <p:sldId id="698" r:id="rId6"/>
    <p:sldId id="795" r:id="rId7"/>
    <p:sldId id="790" r:id="rId8"/>
    <p:sldId id="839" r:id="rId9"/>
    <p:sldId id="685" r:id="rId10"/>
    <p:sldId id="686" r:id="rId11"/>
    <p:sldId id="735" r:id="rId12"/>
    <p:sldId id="840" r:id="rId13"/>
    <p:sldId id="799" r:id="rId14"/>
    <p:sldId id="854" r:id="rId15"/>
    <p:sldId id="800" r:id="rId16"/>
    <p:sldId id="794" r:id="rId17"/>
    <p:sldId id="796" r:id="rId18"/>
    <p:sldId id="802" r:id="rId19"/>
    <p:sldId id="853" r:id="rId20"/>
    <p:sldId id="806" r:id="rId21"/>
    <p:sldId id="745" r:id="rId22"/>
    <p:sldId id="826" r:id="rId23"/>
    <p:sldId id="827" r:id="rId24"/>
    <p:sldId id="841" r:id="rId25"/>
    <p:sldId id="751" r:id="rId26"/>
    <p:sldId id="832" r:id="rId27"/>
    <p:sldId id="830" r:id="rId28"/>
    <p:sldId id="831" r:id="rId29"/>
    <p:sldId id="833" r:id="rId30"/>
    <p:sldId id="748" r:id="rId31"/>
    <p:sldId id="749" r:id="rId32"/>
    <p:sldId id="834" r:id="rId33"/>
    <p:sldId id="850" r:id="rId34"/>
    <p:sldId id="753" r:id="rId35"/>
    <p:sldId id="856" r:id="rId36"/>
    <p:sldId id="836" r:id="rId37"/>
    <p:sldId id="857" r:id="rId38"/>
    <p:sldId id="835" r:id="rId39"/>
    <p:sldId id="858" r:id="rId40"/>
    <p:sldId id="838" r:id="rId41"/>
    <p:sldId id="859" r:id="rId42"/>
    <p:sldId id="762" r:id="rId43"/>
    <p:sldId id="768" r:id="rId44"/>
    <p:sldId id="851" r:id="rId45"/>
    <p:sldId id="771" r:id="rId46"/>
    <p:sldId id="773" r:id="rId47"/>
    <p:sldId id="774" r:id="rId48"/>
    <p:sldId id="775" r:id="rId49"/>
    <p:sldId id="778" r:id="rId50"/>
    <p:sldId id="779" r:id="rId51"/>
    <p:sldId id="785" r:id="rId52"/>
    <p:sldId id="780" r:id="rId53"/>
    <p:sldId id="776" r:id="rId54"/>
    <p:sldId id="852" r:id="rId55"/>
    <p:sldId id="819" r:id="rId56"/>
    <p:sldId id="849" r:id="rId57"/>
    <p:sldId id="813" r:id="rId58"/>
    <p:sldId id="847" r:id="rId59"/>
    <p:sldId id="815" r:id="rId60"/>
    <p:sldId id="855" r:id="rId61"/>
  </p:sldIdLst>
  <p:sldSz cx="9144000" cy="6858000" type="screen4x3"/>
  <p:notesSz cx="7315200" cy="9601200"/>
  <p:defaultTextStyle>
    <a:defPPr>
      <a:defRPr lang="en-US"/>
    </a:defPPr>
    <a:lvl1pPr algn="ctr" rtl="0" eaLnBrk="0" fontAlgn="base" hangingPunct="0">
      <a:spcBef>
        <a:spcPct val="0"/>
      </a:spcBef>
      <a:spcAft>
        <a:spcPct val="0"/>
      </a:spcAft>
      <a:defRPr sz="2400" b="1"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b="1"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b="1"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b="1"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stomer Education" initials="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7795EB"/>
    <a:srgbClr val="A0B5D4"/>
    <a:srgbClr val="7B98C3"/>
    <a:srgbClr val="993300"/>
    <a:srgbClr val="C39A05"/>
    <a:srgbClr val="000099"/>
    <a:srgbClr val="DDDDDD"/>
    <a:srgbClr val="A4820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1376" autoAdjust="0"/>
  </p:normalViewPr>
  <p:slideViewPr>
    <p:cSldViewPr>
      <p:cViewPr>
        <p:scale>
          <a:sx n="50" d="100"/>
          <a:sy n="50" d="100"/>
        </p:scale>
        <p:origin x="-1008"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12" y="0"/>
    </p:cViewPr>
  </p:notesTextViewPr>
  <p:sorterViewPr>
    <p:cViewPr>
      <p:scale>
        <a:sx n="100" d="100"/>
        <a:sy n="100" d="100"/>
      </p:scale>
      <p:origin x="0" y="3804"/>
    </p:cViewPr>
  </p:sorterViewPr>
  <p:notesViewPr>
    <p:cSldViewPr>
      <p:cViewPr>
        <p:scale>
          <a:sx n="50" d="100"/>
          <a:sy n="50" d="100"/>
        </p:scale>
        <p:origin x="-1788" y="-21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D6097-2D1D-4E8F-B28B-F97607322BD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8ECD9FA-D391-4F1A-88E0-202ABEE115D9}">
      <dgm:prSet phldrT="[Text]"/>
      <dgm:spPr/>
      <dgm:t>
        <a:bodyPr/>
        <a:lstStyle/>
        <a:p>
          <a:r>
            <a:rPr lang="en-US" dirty="0" smtClean="0"/>
            <a:t>FPGA?</a:t>
          </a:r>
          <a:endParaRPr lang="en-US" dirty="0"/>
        </a:p>
      </dgm:t>
    </dgm:pt>
    <dgm:pt modelId="{AB1EED46-8152-41D2-963A-227929FD37E0}" type="parTrans" cxnId="{007108A3-3FCA-4760-AD45-DD69B0D58EA0}">
      <dgm:prSet/>
      <dgm:spPr/>
      <dgm:t>
        <a:bodyPr/>
        <a:lstStyle/>
        <a:p>
          <a:endParaRPr lang="en-US"/>
        </a:p>
      </dgm:t>
    </dgm:pt>
    <dgm:pt modelId="{BE3DB1E5-CC9D-4162-A6F0-8853EE999EE1}" type="sibTrans" cxnId="{007108A3-3FCA-4760-AD45-DD69B0D58EA0}">
      <dgm:prSet/>
      <dgm:spPr/>
      <dgm:t>
        <a:bodyPr/>
        <a:lstStyle/>
        <a:p>
          <a:endParaRPr lang="en-US"/>
        </a:p>
      </dgm:t>
    </dgm:pt>
    <dgm:pt modelId="{E602446B-773F-4EA6-984D-6BD9D9C115BE}">
      <dgm:prSet phldrT="[Text]"/>
      <dgm:spPr>
        <a:ln>
          <a:solidFill>
            <a:srgbClr val="FFC000"/>
          </a:solidFill>
        </a:ln>
      </dgm:spPr>
      <dgm:t>
        <a:bodyPr/>
        <a:lstStyle/>
        <a:p>
          <a:r>
            <a:rPr lang="en-US" dirty="0" smtClean="0"/>
            <a:t>PCI</a:t>
          </a:r>
          <a:endParaRPr lang="en-US" dirty="0"/>
        </a:p>
      </dgm:t>
    </dgm:pt>
    <dgm:pt modelId="{00D2B5B4-DB83-4B23-8A15-A79B2078EF9B}" type="parTrans" cxnId="{447054AB-3BB8-45E3-B5ED-FC114CD3048D}">
      <dgm:prSet/>
      <dgm:spPr/>
      <dgm:t>
        <a:bodyPr/>
        <a:lstStyle/>
        <a:p>
          <a:endParaRPr lang="en-US" dirty="0"/>
        </a:p>
      </dgm:t>
    </dgm:pt>
    <dgm:pt modelId="{E1E05724-EA70-4744-BAA1-C94ECE7AFFDD}" type="sibTrans" cxnId="{447054AB-3BB8-45E3-B5ED-FC114CD3048D}">
      <dgm:prSet/>
      <dgm:spPr/>
      <dgm:t>
        <a:bodyPr/>
        <a:lstStyle/>
        <a:p>
          <a:endParaRPr lang="en-US"/>
        </a:p>
      </dgm:t>
    </dgm:pt>
    <dgm:pt modelId="{0F1AE230-DFE5-4E83-B9AA-D733BDB73A8A}">
      <dgm:prSet phldrT="[Text]"/>
      <dgm:spPr/>
      <dgm:t>
        <a:bodyPr/>
        <a:lstStyle/>
        <a:p>
          <a:r>
            <a:rPr lang="en-US" dirty="0" smtClean="0"/>
            <a:t>PXI</a:t>
          </a:r>
          <a:endParaRPr lang="en-US" dirty="0"/>
        </a:p>
      </dgm:t>
    </dgm:pt>
    <dgm:pt modelId="{FD53C8C5-37B1-4F09-83F1-83302FEBE334}" type="parTrans" cxnId="{D8956F68-BE5E-4061-A242-7ECCF66C46FF}">
      <dgm:prSet/>
      <dgm:spPr/>
      <dgm:t>
        <a:bodyPr/>
        <a:lstStyle/>
        <a:p>
          <a:endParaRPr lang="en-US" dirty="0"/>
        </a:p>
      </dgm:t>
    </dgm:pt>
    <dgm:pt modelId="{03B7D12A-0BD3-49DD-9138-D67F361FAE53}" type="sibTrans" cxnId="{D8956F68-BE5E-4061-A242-7ECCF66C46FF}">
      <dgm:prSet/>
      <dgm:spPr/>
      <dgm:t>
        <a:bodyPr/>
        <a:lstStyle/>
        <a:p>
          <a:endParaRPr lang="en-US"/>
        </a:p>
      </dgm:t>
    </dgm:pt>
    <dgm:pt modelId="{3E5E7877-518E-4928-9729-A37AE7A36986}">
      <dgm:prSet phldrT="[Text]"/>
      <dgm:spPr/>
      <dgm:t>
        <a:bodyPr/>
        <a:lstStyle/>
        <a:p>
          <a:r>
            <a:rPr lang="en-US" dirty="0" smtClean="0"/>
            <a:t>FPGA for Real-Time</a:t>
          </a:r>
          <a:endParaRPr lang="en-US" dirty="0"/>
        </a:p>
      </dgm:t>
    </dgm:pt>
    <dgm:pt modelId="{BD6EC812-512D-4441-9FDA-7529E76D6523}" type="parTrans" cxnId="{ADF9351C-EEF8-4F08-ABFF-24DD96168A37}">
      <dgm:prSet/>
      <dgm:spPr/>
      <dgm:t>
        <a:bodyPr/>
        <a:lstStyle/>
        <a:p>
          <a:endParaRPr lang="en-US" dirty="0"/>
        </a:p>
      </dgm:t>
    </dgm:pt>
    <dgm:pt modelId="{6545F7ED-FC4D-4132-AB60-D2E70B03CDFB}" type="sibTrans" cxnId="{ADF9351C-EEF8-4F08-ABFF-24DD96168A37}">
      <dgm:prSet/>
      <dgm:spPr/>
      <dgm:t>
        <a:bodyPr/>
        <a:lstStyle/>
        <a:p>
          <a:endParaRPr lang="en-US"/>
        </a:p>
      </dgm:t>
    </dgm:pt>
    <dgm:pt modelId="{42BDD107-5AD4-4B21-8BEE-05F4CB06D01B}">
      <dgm:prSet phldrT="[Text]"/>
      <dgm:spPr>
        <a:ln>
          <a:solidFill>
            <a:srgbClr val="FFC000"/>
          </a:solidFill>
        </a:ln>
      </dgm:spPr>
      <dgm:t>
        <a:bodyPr/>
        <a:lstStyle/>
        <a:p>
          <a:r>
            <a:rPr lang="en-US" dirty="0" smtClean="0"/>
            <a:t>CompactRIO</a:t>
          </a:r>
          <a:endParaRPr lang="en-US" dirty="0"/>
        </a:p>
      </dgm:t>
    </dgm:pt>
    <dgm:pt modelId="{56C02F8F-2449-4835-89DF-3FA6709F600F}" type="parTrans" cxnId="{86A5FE13-AB99-4B37-A483-AA4C792655FF}">
      <dgm:prSet/>
      <dgm:spPr/>
      <dgm:t>
        <a:bodyPr/>
        <a:lstStyle/>
        <a:p>
          <a:endParaRPr lang="en-US" dirty="0"/>
        </a:p>
      </dgm:t>
    </dgm:pt>
    <dgm:pt modelId="{8D21006B-BEA7-48AA-B4C0-694819A2B7E5}" type="sibTrans" cxnId="{86A5FE13-AB99-4B37-A483-AA4C792655FF}">
      <dgm:prSet/>
      <dgm:spPr/>
      <dgm:t>
        <a:bodyPr/>
        <a:lstStyle/>
        <a:p>
          <a:endParaRPr lang="en-US"/>
        </a:p>
      </dgm:t>
    </dgm:pt>
    <dgm:pt modelId="{76D8BC47-8E1B-42F3-82BE-3B008B7B3FB4}">
      <dgm:prSet phldrT="[Text]"/>
      <dgm:spPr/>
      <dgm:t>
        <a:bodyPr/>
        <a:lstStyle/>
        <a:p>
          <a:r>
            <a:rPr lang="en-US" dirty="0" smtClean="0"/>
            <a:t>Need FPGA?</a:t>
          </a:r>
          <a:endParaRPr lang="en-US" dirty="0"/>
        </a:p>
      </dgm:t>
    </dgm:pt>
    <dgm:pt modelId="{FFFDFF7F-77EE-48EB-8B33-9207908A1E4B}" type="parTrans" cxnId="{7B5608AC-A21D-498C-81C8-3BF91763A688}">
      <dgm:prSet/>
      <dgm:spPr/>
      <dgm:t>
        <a:bodyPr/>
        <a:lstStyle/>
        <a:p>
          <a:endParaRPr lang="en-US"/>
        </a:p>
      </dgm:t>
    </dgm:pt>
    <dgm:pt modelId="{27C86315-85CC-44AB-AAE1-75778D966512}" type="sibTrans" cxnId="{7B5608AC-A21D-498C-81C8-3BF91763A688}">
      <dgm:prSet/>
      <dgm:spPr/>
      <dgm:t>
        <a:bodyPr/>
        <a:lstStyle/>
        <a:p>
          <a:endParaRPr lang="en-US"/>
        </a:p>
      </dgm:t>
    </dgm:pt>
    <dgm:pt modelId="{EC4DEA2E-AC16-4CB9-BDB0-F9E40D72943B}">
      <dgm:prSet phldrT="[Text]"/>
      <dgm:spPr/>
      <dgm:t>
        <a:bodyPr/>
        <a:lstStyle/>
        <a:p>
          <a:r>
            <a:rPr lang="en-US" dirty="0" smtClean="0"/>
            <a:t>Select RIO Architecture</a:t>
          </a:r>
          <a:endParaRPr lang="en-US" dirty="0"/>
        </a:p>
      </dgm:t>
    </dgm:pt>
    <dgm:pt modelId="{440AC507-E658-43D9-AA45-239241497B34}" type="parTrans" cxnId="{F7BCE327-B96C-4DA8-A6FE-C437E0DCDC47}">
      <dgm:prSet/>
      <dgm:spPr/>
      <dgm:t>
        <a:bodyPr/>
        <a:lstStyle/>
        <a:p>
          <a:endParaRPr lang="en-US"/>
        </a:p>
      </dgm:t>
    </dgm:pt>
    <dgm:pt modelId="{0294F1A4-CB12-41A8-81BF-1FFE8D39DE98}" type="sibTrans" cxnId="{F7BCE327-B96C-4DA8-A6FE-C437E0DCDC47}">
      <dgm:prSet/>
      <dgm:spPr/>
      <dgm:t>
        <a:bodyPr/>
        <a:lstStyle/>
        <a:p>
          <a:endParaRPr lang="en-US"/>
        </a:p>
      </dgm:t>
    </dgm:pt>
    <dgm:pt modelId="{2ADB3902-7692-4B6C-9DA5-153211F527C2}">
      <dgm:prSet phldrT="[Text]"/>
      <dgm:spPr/>
      <dgm:t>
        <a:bodyPr/>
        <a:lstStyle/>
        <a:p>
          <a:r>
            <a:rPr lang="en-US" dirty="0" smtClean="0"/>
            <a:t>Select a Platform</a:t>
          </a:r>
          <a:endParaRPr lang="en-US" dirty="0"/>
        </a:p>
      </dgm:t>
    </dgm:pt>
    <dgm:pt modelId="{6BD878ED-60BD-4464-AFAD-9EB11BDF1F55}" type="parTrans" cxnId="{8933EDC4-B2E3-4E18-AC3B-1B8AF653CA48}">
      <dgm:prSet/>
      <dgm:spPr/>
      <dgm:t>
        <a:bodyPr/>
        <a:lstStyle/>
        <a:p>
          <a:endParaRPr lang="en-US"/>
        </a:p>
      </dgm:t>
    </dgm:pt>
    <dgm:pt modelId="{179BC135-D33C-45FE-AA8D-2245C870F974}" type="sibTrans" cxnId="{8933EDC4-B2E3-4E18-AC3B-1B8AF653CA48}">
      <dgm:prSet/>
      <dgm:spPr/>
      <dgm:t>
        <a:bodyPr/>
        <a:lstStyle/>
        <a:p>
          <a:endParaRPr lang="en-US"/>
        </a:p>
      </dgm:t>
    </dgm:pt>
    <dgm:pt modelId="{7394FCD5-ADE5-4F4C-9369-04B5E42340AC}">
      <dgm:prSet phldrT="[Text]"/>
      <dgm:spPr/>
      <dgm:t>
        <a:bodyPr/>
        <a:lstStyle/>
        <a:p>
          <a:r>
            <a:rPr lang="en-US" dirty="0" smtClean="0"/>
            <a:t>PXI</a:t>
          </a:r>
          <a:endParaRPr lang="en-US" dirty="0"/>
        </a:p>
      </dgm:t>
    </dgm:pt>
    <dgm:pt modelId="{80F61AFB-C730-4C24-BCEB-54F2E1091E66}" type="parTrans" cxnId="{137183AD-E488-45D8-83B9-1F5323EF4131}">
      <dgm:prSet/>
      <dgm:spPr/>
      <dgm:t>
        <a:bodyPr/>
        <a:lstStyle/>
        <a:p>
          <a:endParaRPr lang="en-US" dirty="0"/>
        </a:p>
      </dgm:t>
    </dgm:pt>
    <dgm:pt modelId="{B22D38E7-0477-4013-A9EF-39DBA2A3B8EE}" type="sibTrans" cxnId="{137183AD-E488-45D8-83B9-1F5323EF4131}">
      <dgm:prSet/>
      <dgm:spPr/>
      <dgm:t>
        <a:bodyPr/>
        <a:lstStyle/>
        <a:p>
          <a:endParaRPr lang="en-US"/>
        </a:p>
      </dgm:t>
    </dgm:pt>
    <dgm:pt modelId="{74CF2F26-E276-4B77-85FA-C306325B6161}">
      <dgm:prSet phldrT="[Text]"/>
      <dgm:spPr/>
      <dgm:t>
        <a:bodyPr/>
        <a:lstStyle/>
        <a:p>
          <a:r>
            <a:rPr lang="en-US" dirty="0" smtClean="0"/>
            <a:t>Other Considerations </a:t>
          </a:r>
          <a:endParaRPr lang="en-US" dirty="0"/>
        </a:p>
      </dgm:t>
    </dgm:pt>
    <dgm:pt modelId="{5FD00FE8-A2A4-4F53-8CF8-8B5C65551BF8}" type="parTrans" cxnId="{EF3550A0-B5A2-473A-9D7B-1F803EFE858F}">
      <dgm:prSet/>
      <dgm:spPr/>
      <dgm:t>
        <a:bodyPr/>
        <a:lstStyle/>
        <a:p>
          <a:endParaRPr lang="en-US"/>
        </a:p>
      </dgm:t>
    </dgm:pt>
    <dgm:pt modelId="{9A3D16C2-4B40-4A26-B46D-B2B1321B5C3E}" type="sibTrans" cxnId="{EF3550A0-B5A2-473A-9D7B-1F803EFE858F}">
      <dgm:prSet/>
      <dgm:spPr/>
      <dgm:t>
        <a:bodyPr/>
        <a:lstStyle/>
        <a:p>
          <a:endParaRPr lang="en-US"/>
        </a:p>
      </dgm:t>
    </dgm:pt>
    <dgm:pt modelId="{061E1116-01FC-4FAE-9292-79D821B7A551}">
      <dgm:prSet phldrT="[Text]"/>
      <dgm:spPr/>
      <dgm:t>
        <a:bodyPr/>
        <a:lstStyle/>
        <a:p>
          <a:r>
            <a:rPr lang="en-US" dirty="0" smtClean="0"/>
            <a:t>FPGA for Windows</a:t>
          </a:r>
          <a:endParaRPr lang="en-US" dirty="0"/>
        </a:p>
      </dgm:t>
    </dgm:pt>
    <dgm:pt modelId="{C41978FF-F906-43B6-8851-CA4140EB619C}" type="sibTrans" cxnId="{42EBB382-B7AA-40DA-AA50-84BD420665BF}">
      <dgm:prSet/>
      <dgm:spPr/>
      <dgm:t>
        <a:bodyPr/>
        <a:lstStyle/>
        <a:p>
          <a:endParaRPr lang="en-US"/>
        </a:p>
      </dgm:t>
    </dgm:pt>
    <dgm:pt modelId="{B427B41F-011D-4628-9FEB-7E617CFEB8D1}" type="parTrans" cxnId="{42EBB382-B7AA-40DA-AA50-84BD420665BF}">
      <dgm:prSet/>
      <dgm:spPr/>
      <dgm:t>
        <a:bodyPr/>
        <a:lstStyle/>
        <a:p>
          <a:endParaRPr lang="en-US" dirty="0"/>
        </a:p>
      </dgm:t>
    </dgm:pt>
    <dgm:pt modelId="{37573127-45A9-4AA6-AA0F-A53716993515}">
      <dgm:prSet/>
      <dgm:spPr/>
      <dgm:t>
        <a:bodyPr/>
        <a:lstStyle/>
        <a:p>
          <a:r>
            <a:rPr lang="en-US" dirty="0" smtClean="0"/>
            <a:t>PCI</a:t>
          </a:r>
          <a:endParaRPr lang="en-US" dirty="0"/>
        </a:p>
      </dgm:t>
    </dgm:pt>
    <dgm:pt modelId="{4B2120E0-F0EC-4520-A9CF-B2374D08E44B}" type="parTrans" cxnId="{0DC0BEE6-4710-468A-B727-3AC6818E7428}">
      <dgm:prSet/>
      <dgm:spPr/>
      <dgm:t>
        <a:bodyPr/>
        <a:lstStyle/>
        <a:p>
          <a:endParaRPr lang="en-US" dirty="0"/>
        </a:p>
      </dgm:t>
    </dgm:pt>
    <dgm:pt modelId="{9559F6A0-A405-452D-8793-82D9301ECEBA}" type="sibTrans" cxnId="{0DC0BEE6-4710-468A-B727-3AC6818E7428}">
      <dgm:prSet/>
      <dgm:spPr/>
      <dgm:t>
        <a:bodyPr/>
        <a:lstStyle/>
        <a:p>
          <a:endParaRPr lang="en-US"/>
        </a:p>
      </dgm:t>
    </dgm:pt>
    <dgm:pt modelId="{63108235-864D-4ECD-94B1-4DAE3A46CE38}" type="pres">
      <dgm:prSet presAssocID="{1D8D6097-2D1D-4E8F-B28B-F97607322BDC}" presName="mainComposite" presStyleCnt="0">
        <dgm:presLayoutVars>
          <dgm:chPref val="1"/>
          <dgm:dir/>
          <dgm:animOne val="branch"/>
          <dgm:animLvl val="lvl"/>
          <dgm:resizeHandles val="exact"/>
        </dgm:presLayoutVars>
      </dgm:prSet>
      <dgm:spPr/>
      <dgm:t>
        <a:bodyPr/>
        <a:lstStyle/>
        <a:p>
          <a:endParaRPr lang="en-US"/>
        </a:p>
      </dgm:t>
    </dgm:pt>
    <dgm:pt modelId="{5D0DA055-3663-4361-8578-FDFAEF70E2AB}" type="pres">
      <dgm:prSet presAssocID="{1D8D6097-2D1D-4E8F-B28B-F97607322BDC}" presName="hierFlow" presStyleCnt="0"/>
      <dgm:spPr/>
    </dgm:pt>
    <dgm:pt modelId="{9220D3E6-7B72-46E0-9886-6523634A3C11}" type="pres">
      <dgm:prSet presAssocID="{1D8D6097-2D1D-4E8F-B28B-F97607322BDC}" presName="firstBuf" presStyleCnt="0"/>
      <dgm:spPr/>
    </dgm:pt>
    <dgm:pt modelId="{ED2C3705-D6AA-40D3-A3C7-D742EA9AB967}" type="pres">
      <dgm:prSet presAssocID="{1D8D6097-2D1D-4E8F-B28B-F97607322BDC}" presName="hierChild1" presStyleCnt="0">
        <dgm:presLayoutVars>
          <dgm:chPref val="1"/>
          <dgm:animOne val="branch"/>
          <dgm:animLvl val="lvl"/>
        </dgm:presLayoutVars>
      </dgm:prSet>
      <dgm:spPr/>
    </dgm:pt>
    <dgm:pt modelId="{8360FE0F-D899-4F73-B37A-B64E87FF642F}" type="pres">
      <dgm:prSet presAssocID="{58ECD9FA-D391-4F1A-88E0-202ABEE115D9}" presName="Name14" presStyleCnt="0"/>
      <dgm:spPr/>
    </dgm:pt>
    <dgm:pt modelId="{77597900-2176-45D7-B1D4-744FFB0672D2}" type="pres">
      <dgm:prSet presAssocID="{58ECD9FA-D391-4F1A-88E0-202ABEE115D9}" presName="level1Shape" presStyleLbl="node0" presStyleIdx="0" presStyleCnt="1">
        <dgm:presLayoutVars>
          <dgm:chPref val="3"/>
        </dgm:presLayoutVars>
      </dgm:prSet>
      <dgm:spPr/>
      <dgm:t>
        <a:bodyPr/>
        <a:lstStyle/>
        <a:p>
          <a:endParaRPr lang="en-US"/>
        </a:p>
      </dgm:t>
    </dgm:pt>
    <dgm:pt modelId="{FBE3A2E9-4640-4CD7-AE65-69B01A271330}" type="pres">
      <dgm:prSet presAssocID="{58ECD9FA-D391-4F1A-88E0-202ABEE115D9}" presName="hierChild2" presStyleCnt="0"/>
      <dgm:spPr/>
    </dgm:pt>
    <dgm:pt modelId="{571F3D5C-0D57-4829-9E0C-2E28ED428666}" type="pres">
      <dgm:prSet presAssocID="{B427B41F-011D-4628-9FEB-7E617CFEB8D1}" presName="Name19" presStyleLbl="parChTrans1D2" presStyleIdx="0" presStyleCnt="2"/>
      <dgm:spPr/>
      <dgm:t>
        <a:bodyPr/>
        <a:lstStyle/>
        <a:p>
          <a:endParaRPr lang="en-US"/>
        </a:p>
      </dgm:t>
    </dgm:pt>
    <dgm:pt modelId="{61F39307-4E68-4382-AEE3-56BAEB4EEC87}" type="pres">
      <dgm:prSet presAssocID="{061E1116-01FC-4FAE-9292-79D821B7A551}" presName="Name21" presStyleCnt="0"/>
      <dgm:spPr/>
    </dgm:pt>
    <dgm:pt modelId="{AD9062EE-6593-4044-BDC0-A87AFD899FE5}" type="pres">
      <dgm:prSet presAssocID="{061E1116-01FC-4FAE-9292-79D821B7A551}" presName="level2Shape" presStyleLbl="node2" presStyleIdx="0" presStyleCnt="2"/>
      <dgm:spPr/>
      <dgm:t>
        <a:bodyPr/>
        <a:lstStyle/>
        <a:p>
          <a:endParaRPr lang="en-US"/>
        </a:p>
      </dgm:t>
    </dgm:pt>
    <dgm:pt modelId="{3F77C52D-2CA6-4E8F-AFBB-42D876C7E7D3}" type="pres">
      <dgm:prSet presAssocID="{061E1116-01FC-4FAE-9292-79D821B7A551}" presName="hierChild3" presStyleCnt="0"/>
      <dgm:spPr/>
    </dgm:pt>
    <dgm:pt modelId="{18347D9F-7025-4109-9377-8CA79E6F5A32}" type="pres">
      <dgm:prSet presAssocID="{00D2B5B4-DB83-4B23-8A15-A79B2078EF9B}" presName="Name19" presStyleLbl="parChTrans1D3" presStyleIdx="0" presStyleCnt="5"/>
      <dgm:spPr/>
      <dgm:t>
        <a:bodyPr/>
        <a:lstStyle/>
        <a:p>
          <a:endParaRPr lang="en-US"/>
        </a:p>
      </dgm:t>
    </dgm:pt>
    <dgm:pt modelId="{5459DADC-44EB-4D44-8624-24DE58D36B3F}" type="pres">
      <dgm:prSet presAssocID="{E602446B-773F-4EA6-984D-6BD9D9C115BE}" presName="Name21" presStyleCnt="0"/>
      <dgm:spPr/>
    </dgm:pt>
    <dgm:pt modelId="{1B4EC605-E11B-48BC-9063-A4BC0873C073}" type="pres">
      <dgm:prSet presAssocID="{E602446B-773F-4EA6-984D-6BD9D9C115BE}" presName="level2Shape" presStyleLbl="node3" presStyleIdx="0" presStyleCnt="5"/>
      <dgm:spPr/>
      <dgm:t>
        <a:bodyPr/>
        <a:lstStyle/>
        <a:p>
          <a:endParaRPr lang="en-US"/>
        </a:p>
      </dgm:t>
    </dgm:pt>
    <dgm:pt modelId="{35CEDFAC-4565-4696-8D42-22918C9B36A0}" type="pres">
      <dgm:prSet presAssocID="{E602446B-773F-4EA6-984D-6BD9D9C115BE}" presName="hierChild3" presStyleCnt="0"/>
      <dgm:spPr/>
    </dgm:pt>
    <dgm:pt modelId="{B19D100E-8AD5-4706-B735-885769BE7244}" type="pres">
      <dgm:prSet presAssocID="{FD53C8C5-37B1-4F09-83F1-83302FEBE334}" presName="Name19" presStyleLbl="parChTrans1D3" presStyleIdx="1" presStyleCnt="5"/>
      <dgm:spPr/>
      <dgm:t>
        <a:bodyPr/>
        <a:lstStyle/>
        <a:p>
          <a:endParaRPr lang="en-US"/>
        </a:p>
      </dgm:t>
    </dgm:pt>
    <dgm:pt modelId="{AC2A78AF-6A56-4B33-93E6-DAC20B60977E}" type="pres">
      <dgm:prSet presAssocID="{0F1AE230-DFE5-4E83-B9AA-D733BDB73A8A}" presName="Name21" presStyleCnt="0"/>
      <dgm:spPr/>
    </dgm:pt>
    <dgm:pt modelId="{BCF82246-36B9-4503-81C1-434B8B3A9646}" type="pres">
      <dgm:prSet presAssocID="{0F1AE230-DFE5-4E83-B9AA-D733BDB73A8A}" presName="level2Shape" presStyleLbl="node3" presStyleIdx="1" presStyleCnt="5"/>
      <dgm:spPr/>
      <dgm:t>
        <a:bodyPr/>
        <a:lstStyle/>
        <a:p>
          <a:endParaRPr lang="en-US"/>
        </a:p>
      </dgm:t>
    </dgm:pt>
    <dgm:pt modelId="{356652C6-6A4F-4F34-883E-7B0CB21762A3}" type="pres">
      <dgm:prSet presAssocID="{0F1AE230-DFE5-4E83-B9AA-D733BDB73A8A}" presName="hierChild3" presStyleCnt="0"/>
      <dgm:spPr/>
    </dgm:pt>
    <dgm:pt modelId="{60040FEE-BC25-4281-9429-9E3E2983A0AA}" type="pres">
      <dgm:prSet presAssocID="{BD6EC812-512D-4441-9FDA-7529E76D6523}" presName="Name19" presStyleLbl="parChTrans1D2" presStyleIdx="1" presStyleCnt="2"/>
      <dgm:spPr/>
      <dgm:t>
        <a:bodyPr/>
        <a:lstStyle/>
        <a:p>
          <a:endParaRPr lang="en-US"/>
        </a:p>
      </dgm:t>
    </dgm:pt>
    <dgm:pt modelId="{668D14CF-E0DE-474F-B1F3-FA34C66E4FFA}" type="pres">
      <dgm:prSet presAssocID="{3E5E7877-518E-4928-9729-A37AE7A36986}" presName="Name21" presStyleCnt="0"/>
      <dgm:spPr/>
    </dgm:pt>
    <dgm:pt modelId="{4EF36150-ACCC-4316-8F26-5497944A4996}" type="pres">
      <dgm:prSet presAssocID="{3E5E7877-518E-4928-9729-A37AE7A36986}" presName="level2Shape" presStyleLbl="node2" presStyleIdx="1" presStyleCnt="2"/>
      <dgm:spPr/>
      <dgm:t>
        <a:bodyPr/>
        <a:lstStyle/>
        <a:p>
          <a:endParaRPr lang="en-US"/>
        </a:p>
      </dgm:t>
    </dgm:pt>
    <dgm:pt modelId="{F27E054A-73EC-4338-B7EA-33639427FA60}" type="pres">
      <dgm:prSet presAssocID="{3E5E7877-518E-4928-9729-A37AE7A36986}" presName="hierChild3" presStyleCnt="0"/>
      <dgm:spPr/>
    </dgm:pt>
    <dgm:pt modelId="{48755188-8228-4376-90B0-B1EE69FD022A}" type="pres">
      <dgm:prSet presAssocID="{56C02F8F-2449-4835-89DF-3FA6709F600F}" presName="Name19" presStyleLbl="parChTrans1D3" presStyleIdx="2" presStyleCnt="5"/>
      <dgm:spPr/>
      <dgm:t>
        <a:bodyPr/>
        <a:lstStyle/>
        <a:p>
          <a:endParaRPr lang="en-US"/>
        </a:p>
      </dgm:t>
    </dgm:pt>
    <dgm:pt modelId="{B128C1AA-1CE2-40C0-8A64-A813E747E52D}" type="pres">
      <dgm:prSet presAssocID="{42BDD107-5AD4-4B21-8BEE-05F4CB06D01B}" presName="Name21" presStyleCnt="0"/>
      <dgm:spPr/>
    </dgm:pt>
    <dgm:pt modelId="{A515A53C-087F-47AC-AC76-83EC7A857F0B}" type="pres">
      <dgm:prSet presAssocID="{42BDD107-5AD4-4B21-8BEE-05F4CB06D01B}" presName="level2Shape" presStyleLbl="node3" presStyleIdx="2" presStyleCnt="5"/>
      <dgm:spPr/>
      <dgm:t>
        <a:bodyPr/>
        <a:lstStyle/>
        <a:p>
          <a:endParaRPr lang="en-US"/>
        </a:p>
      </dgm:t>
    </dgm:pt>
    <dgm:pt modelId="{1E1D34FB-2579-46B0-98BA-191F835815EA}" type="pres">
      <dgm:prSet presAssocID="{42BDD107-5AD4-4B21-8BEE-05F4CB06D01B}" presName="hierChild3" presStyleCnt="0"/>
      <dgm:spPr/>
    </dgm:pt>
    <dgm:pt modelId="{240CBA72-6B43-4E6C-9043-314B9E8AE291}" type="pres">
      <dgm:prSet presAssocID="{80F61AFB-C730-4C24-BCEB-54F2E1091E66}" presName="Name19" presStyleLbl="parChTrans1D3" presStyleIdx="3" presStyleCnt="5"/>
      <dgm:spPr/>
      <dgm:t>
        <a:bodyPr/>
        <a:lstStyle/>
        <a:p>
          <a:endParaRPr lang="en-US"/>
        </a:p>
      </dgm:t>
    </dgm:pt>
    <dgm:pt modelId="{4EDEFE8B-9203-4F50-ACBA-2EF523C4BB88}" type="pres">
      <dgm:prSet presAssocID="{7394FCD5-ADE5-4F4C-9369-04B5E42340AC}" presName="Name21" presStyleCnt="0"/>
      <dgm:spPr/>
    </dgm:pt>
    <dgm:pt modelId="{50C03B66-59A2-4EE7-9C09-241B2A83A776}" type="pres">
      <dgm:prSet presAssocID="{7394FCD5-ADE5-4F4C-9369-04B5E42340AC}" presName="level2Shape" presStyleLbl="node3" presStyleIdx="3" presStyleCnt="5"/>
      <dgm:spPr/>
      <dgm:t>
        <a:bodyPr/>
        <a:lstStyle/>
        <a:p>
          <a:endParaRPr lang="en-US"/>
        </a:p>
      </dgm:t>
    </dgm:pt>
    <dgm:pt modelId="{5D98A92A-ECBE-4EFE-9548-CD3EFAACCAF1}" type="pres">
      <dgm:prSet presAssocID="{7394FCD5-ADE5-4F4C-9369-04B5E42340AC}" presName="hierChild3" presStyleCnt="0"/>
      <dgm:spPr/>
    </dgm:pt>
    <dgm:pt modelId="{2ECB5B68-98F6-4B53-95E1-A4BD42F7370C}" type="pres">
      <dgm:prSet presAssocID="{4B2120E0-F0EC-4520-A9CF-B2374D08E44B}" presName="Name19" presStyleLbl="parChTrans1D3" presStyleIdx="4" presStyleCnt="5"/>
      <dgm:spPr/>
      <dgm:t>
        <a:bodyPr/>
        <a:lstStyle/>
        <a:p>
          <a:endParaRPr lang="en-US"/>
        </a:p>
      </dgm:t>
    </dgm:pt>
    <dgm:pt modelId="{E526E9D2-B36E-491A-A9F8-84FDF8C4E1E8}" type="pres">
      <dgm:prSet presAssocID="{37573127-45A9-4AA6-AA0F-A53716993515}" presName="Name21" presStyleCnt="0"/>
      <dgm:spPr/>
    </dgm:pt>
    <dgm:pt modelId="{6C406819-51E5-4BCE-8DB4-79DF617017EE}" type="pres">
      <dgm:prSet presAssocID="{37573127-45A9-4AA6-AA0F-A53716993515}" presName="level2Shape" presStyleLbl="node3" presStyleIdx="4" presStyleCnt="5"/>
      <dgm:spPr/>
      <dgm:t>
        <a:bodyPr/>
        <a:lstStyle/>
        <a:p>
          <a:endParaRPr lang="en-US"/>
        </a:p>
      </dgm:t>
    </dgm:pt>
    <dgm:pt modelId="{279F7C66-F9E7-4150-AC0A-3B81C8B58981}" type="pres">
      <dgm:prSet presAssocID="{37573127-45A9-4AA6-AA0F-A53716993515}" presName="hierChild3" presStyleCnt="0"/>
      <dgm:spPr/>
    </dgm:pt>
    <dgm:pt modelId="{80BC4D5B-C732-43A7-BC1D-AF88B6CF4EB2}" type="pres">
      <dgm:prSet presAssocID="{1D8D6097-2D1D-4E8F-B28B-F97607322BDC}" presName="bgShapesFlow" presStyleCnt="0"/>
      <dgm:spPr/>
    </dgm:pt>
    <dgm:pt modelId="{0759C4B2-7148-4132-995E-FE477D3CC5EC}" type="pres">
      <dgm:prSet presAssocID="{76D8BC47-8E1B-42F3-82BE-3B008B7B3FB4}" presName="rectComp" presStyleCnt="0"/>
      <dgm:spPr/>
    </dgm:pt>
    <dgm:pt modelId="{E58E7CBC-0258-4618-9351-95CCC685F692}" type="pres">
      <dgm:prSet presAssocID="{76D8BC47-8E1B-42F3-82BE-3B008B7B3FB4}" presName="bgRect" presStyleLbl="bgShp" presStyleIdx="0" presStyleCnt="4"/>
      <dgm:spPr/>
      <dgm:t>
        <a:bodyPr/>
        <a:lstStyle/>
        <a:p>
          <a:endParaRPr lang="en-US"/>
        </a:p>
      </dgm:t>
    </dgm:pt>
    <dgm:pt modelId="{08B96EA1-3597-4D40-9C3E-EA5C0D823BA2}" type="pres">
      <dgm:prSet presAssocID="{76D8BC47-8E1B-42F3-82BE-3B008B7B3FB4}" presName="bgRectTx" presStyleLbl="bgShp" presStyleIdx="0" presStyleCnt="4">
        <dgm:presLayoutVars>
          <dgm:bulletEnabled val="1"/>
        </dgm:presLayoutVars>
      </dgm:prSet>
      <dgm:spPr/>
      <dgm:t>
        <a:bodyPr/>
        <a:lstStyle/>
        <a:p>
          <a:endParaRPr lang="en-US"/>
        </a:p>
      </dgm:t>
    </dgm:pt>
    <dgm:pt modelId="{DB25661F-A85E-4CC0-ABA8-608015ECB7E6}" type="pres">
      <dgm:prSet presAssocID="{76D8BC47-8E1B-42F3-82BE-3B008B7B3FB4}" presName="spComp" presStyleCnt="0"/>
      <dgm:spPr/>
    </dgm:pt>
    <dgm:pt modelId="{BB8042F6-9802-4602-983F-055A0A9545AF}" type="pres">
      <dgm:prSet presAssocID="{76D8BC47-8E1B-42F3-82BE-3B008B7B3FB4}" presName="vSp" presStyleCnt="0"/>
      <dgm:spPr/>
    </dgm:pt>
    <dgm:pt modelId="{DC248BD0-CFF9-44C7-AB74-C1C394E30FBA}" type="pres">
      <dgm:prSet presAssocID="{EC4DEA2E-AC16-4CB9-BDB0-F9E40D72943B}" presName="rectComp" presStyleCnt="0"/>
      <dgm:spPr/>
    </dgm:pt>
    <dgm:pt modelId="{9A4A5AE0-5DF0-4C54-B705-FE6B89F0AAE2}" type="pres">
      <dgm:prSet presAssocID="{EC4DEA2E-AC16-4CB9-BDB0-F9E40D72943B}" presName="bgRect" presStyleLbl="bgShp" presStyleIdx="1" presStyleCnt="4" custLinFactNeighborX="-926"/>
      <dgm:spPr/>
      <dgm:t>
        <a:bodyPr/>
        <a:lstStyle/>
        <a:p>
          <a:endParaRPr lang="en-US"/>
        </a:p>
      </dgm:t>
    </dgm:pt>
    <dgm:pt modelId="{5D6B0A6B-B58F-4307-A5B6-49F12B60C4AB}" type="pres">
      <dgm:prSet presAssocID="{EC4DEA2E-AC16-4CB9-BDB0-F9E40D72943B}" presName="bgRectTx" presStyleLbl="bgShp" presStyleIdx="1" presStyleCnt="4">
        <dgm:presLayoutVars>
          <dgm:bulletEnabled val="1"/>
        </dgm:presLayoutVars>
      </dgm:prSet>
      <dgm:spPr/>
      <dgm:t>
        <a:bodyPr/>
        <a:lstStyle/>
        <a:p>
          <a:endParaRPr lang="en-US"/>
        </a:p>
      </dgm:t>
    </dgm:pt>
    <dgm:pt modelId="{7B0F14FC-150A-411B-AD89-D6ECEDC911AA}" type="pres">
      <dgm:prSet presAssocID="{EC4DEA2E-AC16-4CB9-BDB0-F9E40D72943B}" presName="spComp" presStyleCnt="0"/>
      <dgm:spPr/>
    </dgm:pt>
    <dgm:pt modelId="{35B4DA25-4D2E-47C1-A688-7C8096672C0E}" type="pres">
      <dgm:prSet presAssocID="{EC4DEA2E-AC16-4CB9-BDB0-F9E40D72943B}" presName="vSp" presStyleCnt="0"/>
      <dgm:spPr/>
    </dgm:pt>
    <dgm:pt modelId="{0623A0DD-04AF-47A4-8AC9-4B1BA74E0002}" type="pres">
      <dgm:prSet presAssocID="{2ADB3902-7692-4B6C-9DA5-153211F527C2}" presName="rectComp" presStyleCnt="0"/>
      <dgm:spPr/>
    </dgm:pt>
    <dgm:pt modelId="{DC9883CD-FF22-4A87-A0CA-A671D2E6889E}" type="pres">
      <dgm:prSet presAssocID="{2ADB3902-7692-4B6C-9DA5-153211F527C2}" presName="bgRect" presStyleLbl="bgShp" presStyleIdx="2" presStyleCnt="4"/>
      <dgm:spPr/>
      <dgm:t>
        <a:bodyPr/>
        <a:lstStyle/>
        <a:p>
          <a:endParaRPr lang="en-US"/>
        </a:p>
      </dgm:t>
    </dgm:pt>
    <dgm:pt modelId="{16EED90A-0B76-430F-B378-844FCA1CDE76}" type="pres">
      <dgm:prSet presAssocID="{2ADB3902-7692-4B6C-9DA5-153211F527C2}" presName="bgRectTx" presStyleLbl="bgShp" presStyleIdx="2" presStyleCnt="4">
        <dgm:presLayoutVars>
          <dgm:bulletEnabled val="1"/>
        </dgm:presLayoutVars>
      </dgm:prSet>
      <dgm:spPr/>
      <dgm:t>
        <a:bodyPr/>
        <a:lstStyle/>
        <a:p>
          <a:endParaRPr lang="en-US"/>
        </a:p>
      </dgm:t>
    </dgm:pt>
    <dgm:pt modelId="{88E72979-6761-4DF2-B653-452FA13E8B1E}" type="pres">
      <dgm:prSet presAssocID="{2ADB3902-7692-4B6C-9DA5-153211F527C2}" presName="spComp" presStyleCnt="0"/>
      <dgm:spPr/>
    </dgm:pt>
    <dgm:pt modelId="{434C56BF-ACDC-4233-8392-227D0231F1CF}" type="pres">
      <dgm:prSet presAssocID="{2ADB3902-7692-4B6C-9DA5-153211F527C2}" presName="vSp" presStyleCnt="0"/>
      <dgm:spPr/>
    </dgm:pt>
    <dgm:pt modelId="{BD08E117-41D4-4EB9-8E3D-856B1B92F5F0}" type="pres">
      <dgm:prSet presAssocID="{74CF2F26-E276-4B77-85FA-C306325B6161}" presName="rectComp" presStyleCnt="0"/>
      <dgm:spPr/>
    </dgm:pt>
    <dgm:pt modelId="{5E9A84B8-409F-4CD2-894E-2E1285E31340}" type="pres">
      <dgm:prSet presAssocID="{74CF2F26-E276-4B77-85FA-C306325B6161}" presName="bgRect" presStyleLbl="bgShp" presStyleIdx="3" presStyleCnt="4"/>
      <dgm:spPr/>
      <dgm:t>
        <a:bodyPr/>
        <a:lstStyle/>
        <a:p>
          <a:endParaRPr lang="en-US"/>
        </a:p>
      </dgm:t>
    </dgm:pt>
    <dgm:pt modelId="{5BC6CE92-90EC-4D90-BCE4-A37385AD87EB}" type="pres">
      <dgm:prSet presAssocID="{74CF2F26-E276-4B77-85FA-C306325B6161}" presName="bgRectTx" presStyleLbl="bgShp" presStyleIdx="3" presStyleCnt="4">
        <dgm:presLayoutVars>
          <dgm:bulletEnabled val="1"/>
        </dgm:presLayoutVars>
      </dgm:prSet>
      <dgm:spPr/>
      <dgm:t>
        <a:bodyPr/>
        <a:lstStyle/>
        <a:p>
          <a:endParaRPr lang="en-US"/>
        </a:p>
      </dgm:t>
    </dgm:pt>
  </dgm:ptLst>
  <dgm:cxnLst>
    <dgm:cxn modelId="{EC087AC1-EA03-44D6-867A-29FC491966C9}" type="presOf" srcId="{4B2120E0-F0EC-4520-A9CF-B2374D08E44B}" destId="{2ECB5B68-98F6-4B53-95E1-A4BD42F7370C}" srcOrd="0" destOrd="0" presId="urn:microsoft.com/office/officeart/2005/8/layout/hierarchy6"/>
    <dgm:cxn modelId="{A9D79311-8547-40E8-8C37-62D1F32D33DB}" type="presOf" srcId="{56C02F8F-2449-4835-89DF-3FA6709F600F}" destId="{48755188-8228-4376-90B0-B1EE69FD022A}" srcOrd="0" destOrd="0" presId="urn:microsoft.com/office/officeart/2005/8/layout/hierarchy6"/>
    <dgm:cxn modelId="{42EBB382-B7AA-40DA-AA50-84BD420665BF}" srcId="{58ECD9FA-D391-4F1A-88E0-202ABEE115D9}" destId="{061E1116-01FC-4FAE-9292-79D821B7A551}" srcOrd="0" destOrd="0" parTransId="{B427B41F-011D-4628-9FEB-7E617CFEB8D1}" sibTransId="{C41978FF-F906-43B6-8851-CA4140EB619C}"/>
    <dgm:cxn modelId="{ADF9351C-EEF8-4F08-ABFF-24DD96168A37}" srcId="{58ECD9FA-D391-4F1A-88E0-202ABEE115D9}" destId="{3E5E7877-518E-4928-9729-A37AE7A36986}" srcOrd="1" destOrd="0" parTransId="{BD6EC812-512D-4441-9FDA-7529E76D6523}" sibTransId="{6545F7ED-FC4D-4132-AB60-D2E70B03CDFB}"/>
    <dgm:cxn modelId="{447054AB-3BB8-45E3-B5ED-FC114CD3048D}" srcId="{061E1116-01FC-4FAE-9292-79D821B7A551}" destId="{E602446B-773F-4EA6-984D-6BD9D9C115BE}" srcOrd="0" destOrd="0" parTransId="{00D2B5B4-DB83-4B23-8A15-A79B2078EF9B}" sibTransId="{E1E05724-EA70-4744-BAA1-C94ECE7AFFDD}"/>
    <dgm:cxn modelId="{007108A3-3FCA-4760-AD45-DD69B0D58EA0}" srcId="{1D8D6097-2D1D-4E8F-B28B-F97607322BDC}" destId="{58ECD9FA-D391-4F1A-88E0-202ABEE115D9}" srcOrd="0" destOrd="0" parTransId="{AB1EED46-8152-41D2-963A-227929FD37E0}" sibTransId="{BE3DB1E5-CC9D-4162-A6F0-8853EE999EE1}"/>
    <dgm:cxn modelId="{67E49F04-7DE0-4EEF-927A-764E62127938}" type="presOf" srcId="{58ECD9FA-D391-4F1A-88E0-202ABEE115D9}" destId="{77597900-2176-45D7-B1D4-744FFB0672D2}" srcOrd="0" destOrd="0" presId="urn:microsoft.com/office/officeart/2005/8/layout/hierarchy6"/>
    <dgm:cxn modelId="{137183AD-E488-45D8-83B9-1F5323EF4131}" srcId="{3E5E7877-518E-4928-9729-A37AE7A36986}" destId="{7394FCD5-ADE5-4F4C-9369-04B5E42340AC}" srcOrd="1" destOrd="0" parTransId="{80F61AFB-C730-4C24-BCEB-54F2E1091E66}" sibTransId="{B22D38E7-0477-4013-A9EF-39DBA2A3B8EE}"/>
    <dgm:cxn modelId="{C81D3D22-2DA1-47E8-A276-4966839573D9}" type="presOf" srcId="{BD6EC812-512D-4441-9FDA-7529E76D6523}" destId="{60040FEE-BC25-4281-9429-9E3E2983A0AA}" srcOrd="0" destOrd="0" presId="urn:microsoft.com/office/officeart/2005/8/layout/hierarchy6"/>
    <dgm:cxn modelId="{30995B72-02F6-4229-9A6E-71F167CF2D5C}" type="presOf" srcId="{FD53C8C5-37B1-4F09-83F1-83302FEBE334}" destId="{B19D100E-8AD5-4706-B735-885769BE7244}" srcOrd="0" destOrd="0" presId="urn:microsoft.com/office/officeart/2005/8/layout/hierarchy6"/>
    <dgm:cxn modelId="{D8956F68-BE5E-4061-A242-7ECCF66C46FF}" srcId="{061E1116-01FC-4FAE-9292-79D821B7A551}" destId="{0F1AE230-DFE5-4E83-B9AA-D733BDB73A8A}" srcOrd="1" destOrd="0" parTransId="{FD53C8C5-37B1-4F09-83F1-83302FEBE334}" sibTransId="{03B7D12A-0BD3-49DD-9138-D67F361FAE53}"/>
    <dgm:cxn modelId="{EF3550A0-B5A2-473A-9D7B-1F803EFE858F}" srcId="{1D8D6097-2D1D-4E8F-B28B-F97607322BDC}" destId="{74CF2F26-E276-4B77-85FA-C306325B6161}" srcOrd="4" destOrd="0" parTransId="{5FD00FE8-A2A4-4F53-8CF8-8B5C65551BF8}" sibTransId="{9A3D16C2-4B40-4A26-B46D-B2B1321B5C3E}"/>
    <dgm:cxn modelId="{6CBD8C04-C7E9-438D-972C-26E958A496CF}" type="presOf" srcId="{76D8BC47-8E1B-42F3-82BE-3B008B7B3FB4}" destId="{08B96EA1-3597-4D40-9C3E-EA5C0D823BA2}" srcOrd="1" destOrd="0" presId="urn:microsoft.com/office/officeart/2005/8/layout/hierarchy6"/>
    <dgm:cxn modelId="{0DC0BEE6-4710-468A-B727-3AC6818E7428}" srcId="{3E5E7877-518E-4928-9729-A37AE7A36986}" destId="{37573127-45A9-4AA6-AA0F-A53716993515}" srcOrd="2" destOrd="0" parTransId="{4B2120E0-F0EC-4520-A9CF-B2374D08E44B}" sibTransId="{9559F6A0-A405-452D-8793-82D9301ECEBA}"/>
    <dgm:cxn modelId="{849C1E18-DECF-4592-92BA-C421E02D3B75}" type="presOf" srcId="{00D2B5B4-DB83-4B23-8A15-A79B2078EF9B}" destId="{18347D9F-7025-4109-9377-8CA79E6F5A32}" srcOrd="0" destOrd="0" presId="urn:microsoft.com/office/officeart/2005/8/layout/hierarchy6"/>
    <dgm:cxn modelId="{C62B1EC3-6AF9-413F-BEB9-83B806D5874C}" type="presOf" srcId="{EC4DEA2E-AC16-4CB9-BDB0-F9E40D72943B}" destId="{5D6B0A6B-B58F-4307-A5B6-49F12B60C4AB}" srcOrd="1" destOrd="0" presId="urn:microsoft.com/office/officeart/2005/8/layout/hierarchy6"/>
    <dgm:cxn modelId="{1FBEF59A-5EE9-4CD8-B89F-3CE96DB48277}" type="presOf" srcId="{7394FCD5-ADE5-4F4C-9369-04B5E42340AC}" destId="{50C03B66-59A2-4EE7-9C09-241B2A83A776}" srcOrd="0" destOrd="0" presId="urn:microsoft.com/office/officeart/2005/8/layout/hierarchy6"/>
    <dgm:cxn modelId="{C99C42CA-638C-4BA5-B4DF-F31E7FF50B35}" type="presOf" srcId="{EC4DEA2E-AC16-4CB9-BDB0-F9E40D72943B}" destId="{9A4A5AE0-5DF0-4C54-B705-FE6B89F0AAE2}" srcOrd="0" destOrd="0" presId="urn:microsoft.com/office/officeart/2005/8/layout/hierarchy6"/>
    <dgm:cxn modelId="{5B577375-8181-4358-BE59-E7CC55E2696B}" type="presOf" srcId="{76D8BC47-8E1B-42F3-82BE-3B008B7B3FB4}" destId="{E58E7CBC-0258-4618-9351-95CCC685F692}" srcOrd="0" destOrd="0" presId="urn:microsoft.com/office/officeart/2005/8/layout/hierarchy6"/>
    <dgm:cxn modelId="{5168D227-C00B-49B4-BC52-522C87B6460F}" type="presOf" srcId="{42BDD107-5AD4-4B21-8BEE-05F4CB06D01B}" destId="{A515A53C-087F-47AC-AC76-83EC7A857F0B}" srcOrd="0" destOrd="0" presId="urn:microsoft.com/office/officeart/2005/8/layout/hierarchy6"/>
    <dgm:cxn modelId="{6FCDA0FC-BFDA-4AD9-A82C-6E41634BE41F}" type="presOf" srcId="{74CF2F26-E276-4B77-85FA-C306325B6161}" destId="{5E9A84B8-409F-4CD2-894E-2E1285E31340}" srcOrd="0" destOrd="0" presId="urn:microsoft.com/office/officeart/2005/8/layout/hierarchy6"/>
    <dgm:cxn modelId="{D2073069-9EFE-47BF-A55E-583B5BF7F239}" type="presOf" srcId="{3E5E7877-518E-4928-9729-A37AE7A36986}" destId="{4EF36150-ACCC-4316-8F26-5497944A4996}" srcOrd="0" destOrd="0" presId="urn:microsoft.com/office/officeart/2005/8/layout/hierarchy6"/>
    <dgm:cxn modelId="{5FA967FD-48D6-480E-9AA1-39C6AC22A931}" type="presOf" srcId="{B427B41F-011D-4628-9FEB-7E617CFEB8D1}" destId="{571F3D5C-0D57-4829-9E0C-2E28ED428666}" srcOrd="0" destOrd="0" presId="urn:microsoft.com/office/officeart/2005/8/layout/hierarchy6"/>
    <dgm:cxn modelId="{399B48BB-FD65-47B6-AFB0-D65D81E59CCF}" type="presOf" srcId="{0F1AE230-DFE5-4E83-B9AA-D733BDB73A8A}" destId="{BCF82246-36B9-4503-81C1-434B8B3A9646}" srcOrd="0" destOrd="0" presId="urn:microsoft.com/office/officeart/2005/8/layout/hierarchy6"/>
    <dgm:cxn modelId="{2DE7F7EF-1DB6-433B-8487-CF02E20A8C9C}" type="presOf" srcId="{2ADB3902-7692-4B6C-9DA5-153211F527C2}" destId="{16EED90A-0B76-430F-B378-844FCA1CDE76}" srcOrd="1" destOrd="0" presId="urn:microsoft.com/office/officeart/2005/8/layout/hierarchy6"/>
    <dgm:cxn modelId="{A35EFDB8-F29A-4BFA-9403-9D74E1D75A0E}" type="presOf" srcId="{061E1116-01FC-4FAE-9292-79D821B7A551}" destId="{AD9062EE-6593-4044-BDC0-A87AFD899FE5}" srcOrd="0" destOrd="0" presId="urn:microsoft.com/office/officeart/2005/8/layout/hierarchy6"/>
    <dgm:cxn modelId="{86A5FE13-AB99-4B37-A483-AA4C792655FF}" srcId="{3E5E7877-518E-4928-9729-A37AE7A36986}" destId="{42BDD107-5AD4-4B21-8BEE-05F4CB06D01B}" srcOrd="0" destOrd="0" parTransId="{56C02F8F-2449-4835-89DF-3FA6709F600F}" sibTransId="{8D21006B-BEA7-48AA-B4C0-694819A2B7E5}"/>
    <dgm:cxn modelId="{C91A88A2-3150-459E-BA1C-DB71B003F19D}" type="presOf" srcId="{80F61AFB-C730-4C24-BCEB-54F2E1091E66}" destId="{240CBA72-6B43-4E6C-9043-314B9E8AE291}" srcOrd="0" destOrd="0" presId="urn:microsoft.com/office/officeart/2005/8/layout/hierarchy6"/>
    <dgm:cxn modelId="{329544A7-F793-4E98-98E9-03664B6D1624}" type="presOf" srcId="{E602446B-773F-4EA6-984D-6BD9D9C115BE}" destId="{1B4EC605-E11B-48BC-9063-A4BC0873C073}" srcOrd="0" destOrd="0" presId="urn:microsoft.com/office/officeart/2005/8/layout/hierarchy6"/>
    <dgm:cxn modelId="{E15C1654-AF87-4700-B47C-8E53C310DDFF}" type="presOf" srcId="{74CF2F26-E276-4B77-85FA-C306325B6161}" destId="{5BC6CE92-90EC-4D90-BCE4-A37385AD87EB}" srcOrd="1" destOrd="0" presId="urn:microsoft.com/office/officeart/2005/8/layout/hierarchy6"/>
    <dgm:cxn modelId="{C106E071-2609-462C-8DF4-459ECE9C546E}" type="presOf" srcId="{1D8D6097-2D1D-4E8F-B28B-F97607322BDC}" destId="{63108235-864D-4ECD-94B1-4DAE3A46CE38}" srcOrd="0" destOrd="0" presId="urn:microsoft.com/office/officeart/2005/8/layout/hierarchy6"/>
    <dgm:cxn modelId="{7B5608AC-A21D-498C-81C8-3BF91763A688}" srcId="{1D8D6097-2D1D-4E8F-B28B-F97607322BDC}" destId="{76D8BC47-8E1B-42F3-82BE-3B008B7B3FB4}" srcOrd="1" destOrd="0" parTransId="{FFFDFF7F-77EE-48EB-8B33-9207908A1E4B}" sibTransId="{27C86315-85CC-44AB-AAE1-75778D966512}"/>
    <dgm:cxn modelId="{7BFBA94D-4B22-456C-B624-5BE8A209F0E1}" type="presOf" srcId="{2ADB3902-7692-4B6C-9DA5-153211F527C2}" destId="{DC9883CD-FF22-4A87-A0CA-A671D2E6889E}" srcOrd="0" destOrd="0" presId="urn:microsoft.com/office/officeart/2005/8/layout/hierarchy6"/>
    <dgm:cxn modelId="{549DCCFD-A29A-4E4E-8659-6537F201A0FC}" type="presOf" srcId="{37573127-45A9-4AA6-AA0F-A53716993515}" destId="{6C406819-51E5-4BCE-8DB4-79DF617017EE}" srcOrd="0" destOrd="0" presId="urn:microsoft.com/office/officeart/2005/8/layout/hierarchy6"/>
    <dgm:cxn modelId="{8933EDC4-B2E3-4E18-AC3B-1B8AF653CA48}" srcId="{1D8D6097-2D1D-4E8F-B28B-F97607322BDC}" destId="{2ADB3902-7692-4B6C-9DA5-153211F527C2}" srcOrd="3" destOrd="0" parTransId="{6BD878ED-60BD-4464-AFAD-9EB11BDF1F55}" sibTransId="{179BC135-D33C-45FE-AA8D-2245C870F974}"/>
    <dgm:cxn modelId="{F7BCE327-B96C-4DA8-A6FE-C437E0DCDC47}" srcId="{1D8D6097-2D1D-4E8F-B28B-F97607322BDC}" destId="{EC4DEA2E-AC16-4CB9-BDB0-F9E40D72943B}" srcOrd="2" destOrd="0" parTransId="{440AC507-E658-43D9-AA45-239241497B34}" sibTransId="{0294F1A4-CB12-41A8-81BF-1FFE8D39DE98}"/>
    <dgm:cxn modelId="{B1F22BD6-9758-46F8-8187-26ABE6AEDE3A}" type="presParOf" srcId="{63108235-864D-4ECD-94B1-4DAE3A46CE38}" destId="{5D0DA055-3663-4361-8578-FDFAEF70E2AB}" srcOrd="0" destOrd="0" presId="urn:microsoft.com/office/officeart/2005/8/layout/hierarchy6"/>
    <dgm:cxn modelId="{3A18200F-F62A-442B-ABBF-7A89C9EAF903}" type="presParOf" srcId="{5D0DA055-3663-4361-8578-FDFAEF70E2AB}" destId="{9220D3E6-7B72-46E0-9886-6523634A3C11}" srcOrd="0" destOrd="0" presId="urn:microsoft.com/office/officeart/2005/8/layout/hierarchy6"/>
    <dgm:cxn modelId="{32384457-B4FE-4202-B244-3C38E4DFC4E8}" type="presParOf" srcId="{5D0DA055-3663-4361-8578-FDFAEF70E2AB}" destId="{ED2C3705-D6AA-40D3-A3C7-D742EA9AB967}" srcOrd="1" destOrd="0" presId="urn:microsoft.com/office/officeart/2005/8/layout/hierarchy6"/>
    <dgm:cxn modelId="{9D10EFF5-6ED6-4B62-8420-CE573F1A8181}" type="presParOf" srcId="{ED2C3705-D6AA-40D3-A3C7-D742EA9AB967}" destId="{8360FE0F-D899-4F73-B37A-B64E87FF642F}" srcOrd="0" destOrd="0" presId="urn:microsoft.com/office/officeart/2005/8/layout/hierarchy6"/>
    <dgm:cxn modelId="{70D6A08A-B7B7-4C34-8AB7-2E0F714FC61C}" type="presParOf" srcId="{8360FE0F-D899-4F73-B37A-B64E87FF642F}" destId="{77597900-2176-45D7-B1D4-744FFB0672D2}" srcOrd="0" destOrd="0" presId="urn:microsoft.com/office/officeart/2005/8/layout/hierarchy6"/>
    <dgm:cxn modelId="{6F1DC73F-B261-4954-8BC3-05339A95E132}" type="presParOf" srcId="{8360FE0F-D899-4F73-B37A-B64E87FF642F}" destId="{FBE3A2E9-4640-4CD7-AE65-69B01A271330}" srcOrd="1" destOrd="0" presId="urn:microsoft.com/office/officeart/2005/8/layout/hierarchy6"/>
    <dgm:cxn modelId="{1373622B-10BD-4B76-8ABD-66EAAD80F980}" type="presParOf" srcId="{FBE3A2E9-4640-4CD7-AE65-69B01A271330}" destId="{571F3D5C-0D57-4829-9E0C-2E28ED428666}" srcOrd="0" destOrd="0" presId="urn:microsoft.com/office/officeart/2005/8/layout/hierarchy6"/>
    <dgm:cxn modelId="{DD136CAB-F24C-44B9-90AA-44ED0AF94AC8}" type="presParOf" srcId="{FBE3A2E9-4640-4CD7-AE65-69B01A271330}" destId="{61F39307-4E68-4382-AEE3-56BAEB4EEC87}" srcOrd="1" destOrd="0" presId="urn:microsoft.com/office/officeart/2005/8/layout/hierarchy6"/>
    <dgm:cxn modelId="{876244BD-E8BB-4B43-9C34-2D1CA18A45F3}" type="presParOf" srcId="{61F39307-4E68-4382-AEE3-56BAEB4EEC87}" destId="{AD9062EE-6593-4044-BDC0-A87AFD899FE5}" srcOrd="0" destOrd="0" presId="urn:microsoft.com/office/officeart/2005/8/layout/hierarchy6"/>
    <dgm:cxn modelId="{06A27678-0233-401F-B2FE-54603EC8920E}" type="presParOf" srcId="{61F39307-4E68-4382-AEE3-56BAEB4EEC87}" destId="{3F77C52D-2CA6-4E8F-AFBB-42D876C7E7D3}" srcOrd="1" destOrd="0" presId="urn:microsoft.com/office/officeart/2005/8/layout/hierarchy6"/>
    <dgm:cxn modelId="{ACAEACF3-76E1-4A8E-93E4-E5D05935F896}" type="presParOf" srcId="{3F77C52D-2CA6-4E8F-AFBB-42D876C7E7D3}" destId="{18347D9F-7025-4109-9377-8CA79E6F5A32}" srcOrd="0" destOrd="0" presId="urn:microsoft.com/office/officeart/2005/8/layout/hierarchy6"/>
    <dgm:cxn modelId="{FB56A733-9919-4632-9491-D80B4D20C48A}" type="presParOf" srcId="{3F77C52D-2CA6-4E8F-AFBB-42D876C7E7D3}" destId="{5459DADC-44EB-4D44-8624-24DE58D36B3F}" srcOrd="1" destOrd="0" presId="urn:microsoft.com/office/officeart/2005/8/layout/hierarchy6"/>
    <dgm:cxn modelId="{864138D7-285C-417B-8D68-14499DDD70BC}" type="presParOf" srcId="{5459DADC-44EB-4D44-8624-24DE58D36B3F}" destId="{1B4EC605-E11B-48BC-9063-A4BC0873C073}" srcOrd="0" destOrd="0" presId="urn:microsoft.com/office/officeart/2005/8/layout/hierarchy6"/>
    <dgm:cxn modelId="{0D9C9B23-34E1-40E2-9584-C78E8D4FCA97}" type="presParOf" srcId="{5459DADC-44EB-4D44-8624-24DE58D36B3F}" destId="{35CEDFAC-4565-4696-8D42-22918C9B36A0}" srcOrd="1" destOrd="0" presId="urn:microsoft.com/office/officeart/2005/8/layout/hierarchy6"/>
    <dgm:cxn modelId="{88A23A2F-F33C-4CB3-8262-C7CA4BC28ABD}" type="presParOf" srcId="{3F77C52D-2CA6-4E8F-AFBB-42D876C7E7D3}" destId="{B19D100E-8AD5-4706-B735-885769BE7244}" srcOrd="2" destOrd="0" presId="urn:microsoft.com/office/officeart/2005/8/layout/hierarchy6"/>
    <dgm:cxn modelId="{ECBB32C7-6AA0-4188-8B97-DA8E2FC83A2F}" type="presParOf" srcId="{3F77C52D-2CA6-4E8F-AFBB-42D876C7E7D3}" destId="{AC2A78AF-6A56-4B33-93E6-DAC20B60977E}" srcOrd="3" destOrd="0" presId="urn:microsoft.com/office/officeart/2005/8/layout/hierarchy6"/>
    <dgm:cxn modelId="{AE072123-03F2-48A4-A1D4-56C4C67B5636}" type="presParOf" srcId="{AC2A78AF-6A56-4B33-93E6-DAC20B60977E}" destId="{BCF82246-36B9-4503-81C1-434B8B3A9646}" srcOrd="0" destOrd="0" presId="urn:microsoft.com/office/officeart/2005/8/layout/hierarchy6"/>
    <dgm:cxn modelId="{17DFA074-400E-4BCF-BCD1-06F66FFF9E73}" type="presParOf" srcId="{AC2A78AF-6A56-4B33-93E6-DAC20B60977E}" destId="{356652C6-6A4F-4F34-883E-7B0CB21762A3}" srcOrd="1" destOrd="0" presId="urn:microsoft.com/office/officeart/2005/8/layout/hierarchy6"/>
    <dgm:cxn modelId="{7B67131D-91BC-4B62-A061-2EE08E2953E0}" type="presParOf" srcId="{FBE3A2E9-4640-4CD7-AE65-69B01A271330}" destId="{60040FEE-BC25-4281-9429-9E3E2983A0AA}" srcOrd="2" destOrd="0" presId="urn:microsoft.com/office/officeart/2005/8/layout/hierarchy6"/>
    <dgm:cxn modelId="{A58D80AB-BB75-47B3-8FC8-2BC7F1734E79}" type="presParOf" srcId="{FBE3A2E9-4640-4CD7-AE65-69B01A271330}" destId="{668D14CF-E0DE-474F-B1F3-FA34C66E4FFA}" srcOrd="3" destOrd="0" presId="urn:microsoft.com/office/officeart/2005/8/layout/hierarchy6"/>
    <dgm:cxn modelId="{753675E8-7F3A-4CE0-A284-0570293163DC}" type="presParOf" srcId="{668D14CF-E0DE-474F-B1F3-FA34C66E4FFA}" destId="{4EF36150-ACCC-4316-8F26-5497944A4996}" srcOrd="0" destOrd="0" presId="urn:microsoft.com/office/officeart/2005/8/layout/hierarchy6"/>
    <dgm:cxn modelId="{5AD86357-77DB-471B-A42C-7C2B4AABFE94}" type="presParOf" srcId="{668D14CF-E0DE-474F-B1F3-FA34C66E4FFA}" destId="{F27E054A-73EC-4338-B7EA-33639427FA60}" srcOrd="1" destOrd="0" presId="urn:microsoft.com/office/officeart/2005/8/layout/hierarchy6"/>
    <dgm:cxn modelId="{3537260E-A3BC-4BFE-8F49-30AC5949DC9C}" type="presParOf" srcId="{F27E054A-73EC-4338-B7EA-33639427FA60}" destId="{48755188-8228-4376-90B0-B1EE69FD022A}" srcOrd="0" destOrd="0" presId="urn:microsoft.com/office/officeart/2005/8/layout/hierarchy6"/>
    <dgm:cxn modelId="{ED514E6B-2835-4CF0-821B-DF922C049A3E}" type="presParOf" srcId="{F27E054A-73EC-4338-B7EA-33639427FA60}" destId="{B128C1AA-1CE2-40C0-8A64-A813E747E52D}" srcOrd="1" destOrd="0" presId="urn:microsoft.com/office/officeart/2005/8/layout/hierarchy6"/>
    <dgm:cxn modelId="{C03A724C-0410-44DB-AD1E-8C5FE674E69D}" type="presParOf" srcId="{B128C1AA-1CE2-40C0-8A64-A813E747E52D}" destId="{A515A53C-087F-47AC-AC76-83EC7A857F0B}" srcOrd="0" destOrd="0" presId="urn:microsoft.com/office/officeart/2005/8/layout/hierarchy6"/>
    <dgm:cxn modelId="{91E00EBC-CDA3-4F30-BCA2-704B2F299807}" type="presParOf" srcId="{B128C1AA-1CE2-40C0-8A64-A813E747E52D}" destId="{1E1D34FB-2579-46B0-98BA-191F835815EA}" srcOrd="1" destOrd="0" presId="urn:microsoft.com/office/officeart/2005/8/layout/hierarchy6"/>
    <dgm:cxn modelId="{BBC6756C-5F97-4335-AA24-8F2C9BD1B320}" type="presParOf" srcId="{F27E054A-73EC-4338-B7EA-33639427FA60}" destId="{240CBA72-6B43-4E6C-9043-314B9E8AE291}" srcOrd="2" destOrd="0" presId="urn:microsoft.com/office/officeart/2005/8/layout/hierarchy6"/>
    <dgm:cxn modelId="{0BF731B2-11CD-4AA3-807D-DA957D80A6F0}" type="presParOf" srcId="{F27E054A-73EC-4338-B7EA-33639427FA60}" destId="{4EDEFE8B-9203-4F50-ACBA-2EF523C4BB88}" srcOrd="3" destOrd="0" presId="urn:microsoft.com/office/officeart/2005/8/layout/hierarchy6"/>
    <dgm:cxn modelId="{59508E0D-BD90-42AB-8D4E-3C102419C063}" type="presParOf" srcId="{4EDEFE8B-9203-4F50-ACBA-2EF523C4BB88}" destId="{50C03B66-59A2-4EE7-9C09-241B2A83A776}" srcOrd="0" destOrd="0" presId="urn:microsoft.com/office/officeart/2005/8/layout/hierarchy6"/>
    <dgm:cxn modelId="{672FDC09-E704-4F21-83B3-12C857E2E0B2}" type="presParOf" srcId="{4EDEFE8B-9203-4F50-ACBA-2EF523C4BB88}" destId="{5D98A92A-ECBE-4EFE-9548-CD3EFAACCAF1}" srcOrd="1" destOrd="0" presId="urn:microsoft.com/office/officeart/2005/8/layout/hierarchy6"/>
    <dgm:cxn modelId="{0CF5A7BB-B52D-4C7F-94F9-E84F64ABA412}" type="presParOf" srcId="{F27E054A-73EC-4338-B7EA-33639427FA60}" destId="{2ECB5B68-98F6-4B53-95E1-A4BD42F7370C}" srcOrd="4" destOrd="0" presId="urn:microsoft.com/office/officeart/2005/8/layout/hierarchy6"/>
    <dgm:cxn modelId="{9BACA5B3-8D24-4AF9-9D77-16120F9F6430}" type="presParOf" srcId="{F27E054A-73EC-4338-B7EA-33639427FA60}" destId="{E526E9D2-B36E-491A-A9F8-84FDF8C4E1E8}" srcOrd="5" destOrd="0" presId="urn:microsoft.com/office/officeart/2005/8/layout/hierarchy6"/>
    <dgm:cxn modelId="{76BF37A5-50CB-4445-BF67-7B772D635C0D}" type="presParOf" srcId="{E526E9D2-B36E-491A-A9F8-84FDF8C4E1E8}" destId="{6C406819-51E5-4BCE-8DB4-79DF617017EE}" srcOrd="0" destOrd="0" presId="urn:microsoft.com/office/officeart/2005/8/layout/hierarchy6"/>
    <dgm:cxn modelId="{2E5009A6-E6DA-46AD-95A2-FEA8BB764D57}" type="presParOf" srcId="{E526E9D2-B36E-491A-A9F8-84FDF8C4E1E8}" destId="{279F7C66-F9E7-4150-AC0A-3B81C8B58981}" srcOrd="1" destOrd="0" presId="urn:microsoft.com/office/officeart/2005/8/layout/hierarchy6"/>
    <dgm:cxn modelId="{717BFE0E-AAA4-411B-B8AF-5ADBB9388B32}" type="presParOf" srcId="{63108235-864D-4ECD-94B1-4DAE3A46CE38}" destId="{80BC4D5B-C732-43A7-BC1D-AF88B6CF4EB2}" srcOrd="1" destOrd="0" presId="urn:microsoft.com/office/officeart/2005/8/layout/hierarchy6"/>
    <dgm:cxn modelId="{447DADCA-6BF7-49BD-BB09-3E58BB514EA2}" type="presParOf" srcId="{80BC4D5B-C732-43A7-BC1D-AF88B6CF4EB2}" destId="{0759C4B2-7148-4132-995E-FE477D3CC5EC}" srcOrd="0" destOrd="0" presId="urn:microsoft.com/office/officeart/2005/8/layout/hierarchy6"/>
    <dgm:cxn modelId="{2010CE3D-E013-4BA8-A4D1-19D93E44F7A2}" type="presParOf" srcId="{0759C4B2-7148-4132-995E-FE477D3CC5EC}" destId="{E58E7CBC-0258-4618-9351-95CCC685F692}" srcOrd="0" destOrd="0" presId="urn:microsoft.com/office/officeart/2005/8/layout/hierarchy6"/>
    <dgm:cxn modelId="{31ECE4AC-E29B-4A0E-B184-A7A052F49236}" type="presParOf" srcId="{0759C4B2-7148-4132-995E-FE477D3CC5EC}" destId="{08B96EA1-3597-4D40-9C3E-EA5C0D823BA2}" srcOrd="1" destOrd="0" presId="urn:microsoft.com/office/officeart/2005/8/layout/hierarchy6"/>
    <dgm:cxn modelId="{D1B560CD-4E10-4E15-8845-C1A91D05EA4B}" type="presParOf" srcId="{80BC4D5B-C732-43A7-BC1D-AF88B6CF4EB2}" destId="{DB25661F-A85E-4CC0-ABA8-608015ECB7E6}" srcOrd="1" destOrd="0" presId="urn:microsoft.com/office/officeart/2005/8/layout/hierarchy6"/>
    <dgm:cxn modelId="{55C0F0CC-6109-4B02-BE0B-9FF7D3A17C77}" type="presParOf" srcId="{DB25661F-A85E-4CC0-ABA8-608015ECB7E6}" destId="{BB8042F6-9802-4602-983F-055A0A9545AF}" srcOrd="0" destOrd="0" presId="urn:microsoft.com/office/officeart/2005/8/layout/hierarchy6"/>
    <dgm:cxn modelId="{A249A7B3-0A0B-4A48-98E7-4D77DC1069E1}" type="presParOf" srcId="{80BC4D5B-C732-43A7-BC1D-AF88B6CF4EB2}" destId="{DC248BD0-CFF9-44C7-AB74-C1C394E30FBA}" srcOrd="2" destOrd="0" presId="urn:microsoft.com/office/officeart/2005/8/layout/hierarchy6"/>
    <dgm:cxn modelId="{57013EA8-D8B1-416F-8A06-3BA6F92651EB}" type="presParOf" srcId="{DC248BD0-CFF9-44C7-AB74-C1C394E30FBA}" destId="{9A4A5AE0-5DF0-4C54-B705-FE6B89F0AAE2}" srcOrd="0" destOrd="0" presId="urn:microsoft.com/office/officeart/2005/8/layout/hierarchy6"/>
    <dgm:cxn modelId="{D6F85865-777E-4EF8-8AE1-F0BC7B0D33E2}" type="presParOf" srcId="{DC248BD0-CFF9-44C7-AB74-C1C394E30FBA}" destId="{5D6B0A6B-B58F-4307-A5B6-49F12B60C4AB}" srcOrd="1" destOrd="0" presId="urn:microsoft.com/office/officeart/2005/8/layout/hierarchy6"/>
    <dgm:cxn modelId="{B1C9C330-9543-4124-A5B5-27CD36EB2B5F}" type="presParOf" srcId="{80BC4D5B-C732-43A7-BC1D-AF88B6CF4EB2}" destId="{7B0F14FC-150A-411B-AD89-D6ECEDC911AA}" srcOrd="3" destOrd="0" presId="urn:microsoft.com/office/officeart/2005/8/layout/hierarchy6"/>
    <dgm:cxn modelId="{F92C09D5-6F85-421D-B179-F326EDD94B4B}" type="presParOf" srcId="{7B0F14FC-150A-411B-AD89-D6ECEDC911AA}" destId="{35B4DA25-4D2E-47C1-A688-7C8096672C0E}" srcOrd="0" destOrd="0" presId="urn:microsoft.com/office/officeart/2005/8/layout/hierarchy6"/>
    <dgm:cxn modelId="{ACF94A96-12EA-409F-BA33-A739D99EFDCA}" type="presParOf" srcId="{80BC4D5B-C732-43A7-BC1D-AF88B6CF4EB2}" destId="{0623A0DD-04AF-47A4-8AC9-4B1BA74E0002}" srcOrd="4" destOrd="0" presId="urn:microsoft.com/office/officeart/2005/8/layout/hierarchy6"/>
    <dgm:cxn modelId="{DC9D7C60-F86B-4A12-BBB1-2B16428DB895}" type="presParOf" srcId="{0623A0DD-04AF-47A4-8AC9-4B1BA74E0002}" destId="{DC9883CD-FF22-4A87-A0CA-A671D2E6889E}" srcOrd="0" destOrd="0" presId="urn:microsoft.com/office/officeart/2005/8/layout/hierarchy6"/>
    <dgm:cxn modelId="{8ADAAF38-5948-4466-8706-3B38F70DD1B4}" type="presParOf" srcId="{0623A0DD-04AF-47A4-8AC9-4B1BA74E0002}" destId="{16EED90A-0B76-430F-B378-844FCA1CDE76}" srcOrd="1" destOrd="0" presId="urn:microsoft.com/office/officeart/2005/8/layout/hierarchy6"/>
    <dgm:cxn modelId="{26928D28-D0DF-4F3C-8260-0FE4804A98F5}" type="presParOf" srcId="{80BC4D5B-C732-43A7-BC1D-AF88B6CF4EB2}" destId="{88E72979-6761-4DF2-B653-452FA13E8B1E}" srcOrd="5" destOrd="0" presId="urn:microsoft.com/office/officeart/2005/8/layout/hierarchy6"/>
    <dgm:cxn modelId="{0FD26B0A-D391-4DEA-8F18-40A32D6F22FA}" type="presParOf" srcId="{88E72979-6761-4DF2-B653-452FA13E8B1E}" destId="{434C56BF-ACDC-4233-8392-227D0231F1CF}" srcOrd="0" destOrd="0" presId="urn:microsoft.com/office/officeart/2005/8/layout/hierarchy6"/>
    <dgm:cxn modelId="{A7FCDC98-423E-4A34-9934-D97DF044CE3B}" type="presParOf" srcId="{80BC4D5B-C732-43A7-BC1D-AF88B6CF4EB2}" destId="{BD08E117-41D4-4EB9-8E3D-856B1B92F5F0}" srcOrd="6" destOrd="0" presId="urn:microsoft.com/office/officeart/2005/8/layout/hierarchy6"/>
    <dgm:cxn modelId="{65659EE7-8D8A-4541-8F47-344DAF08616B}" type="presParOf" srcId="{BD08E117-41D4-4EB9-8E3D-856B1B92F5F0}" destId="{5E9A84B8-409F-4CD2-894E-2E1285E31340}" srcOrd="0" destOrd="0" presId="urn:microsoft.com/office/officeart/2005/8/layout/hierarchy6"/>
    <dgm:cxn modelId="{7D232D6D-2FCF-473B-931A-D8E8ECD8037B}" type="presParOf" srcId="{BD08E117-41D4-4EB9-8E3D-856B1B92F5F0}" destId="{5BC6CE92-90EC-4D90-BCE4-A37385AD87EB}" srcOrd="1" destOrd="0" presId="urn:microsoft.com/office/officeart/2005/8/layout/hierarchy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8AE6BFBC-0481-4250-973E-F9FF1FA6CAC6}" type="presOf" srcId="{4173E121-3893-4B9F-996C-23B2BD2ED44C}" destId="{03C5D607-EED3-4464-9DDA-1D9F67E267D7}" srcOrd="0" destOrd="0" presId="urn:microsoft.com/office/officeart/2005/8/layout/process2"/>
    <dgm:cxn modelId="{6F0963BD-39C4-472C-BEFC-4D8C252F634A}" type="presOf" srcId="{3EE78E8C-8C62-4A01-8379-91F5626993B1}" destId="{B0E5DCD1-49BF-456D-99ED-2DD2D2CB79F2}" srcOrd="1" destOrd="0" presId="urn:microsoft.com/office/officeart/2005/8/layout/process2"/>
    <dgm:cxn modelId="{38F29DC1-D738-449B-B336-3227AD3D347F}" type="presOf" srcId="{F6D49D88-08DA-4D9A-8ECB-33B94537954A}" destId="{E49B7CBE-B731-4C12-A7E8-D1C65A5711A4}" srcOrd="0" destOrd="0" presId="urn:microsoft.com/office/officeart/2005/8/layout/process2"/>
    <dgm:cxn modelId="{080DE0C1-53DA-431B-8A3A-E20ABDD77FD5}" srcId="{A85F1FF4-C93A-4C6F-A931-47A2EB9AFCB4}" destId="{50BDA245-0BD1-40AB-84FE-75828B3FF017}" srcOrd="4" destOrd="0" parTransId="{B32B06D1-FAA3-4489-ACB0-C3544373D2C5}" sibTransId="{3091FF68-6550-445A-B87C-27CB62C52975}"/>
    <dgm:cxn modelId="{8D1CADE8-D51B-49D2-8529-DF114083D9F7}" type="presOf" srcId="{F6083C5E-5564-4683-8105-8F781CF80223}" destId="{C9BC1D0E-E80E-4987-92E7-9C920761CCC0}" srcOrd="1" destOrd="0" presId="urn:microsoft.com/office/officeart/2005/8/layout/process2"/>
    <dgm:cxn modelId="{883A51A0-D5DD-4B93-B46B-82E6A17B44E9}" srcId="{A85F1FF4-C93A-4C6F-A931-47A2EB9AFCB4}" destId="{CBECBEEF-9AA7-4F53-BE9B-6E2C04314B34}" srcOrd="3" destOrd="0" parTransId="{C12DA752-F044-466F-BD59-3C3E1607EA66}" sibTransId="{F6083C5E-5564-4683-8105-8F781CF80223}"/>
    <dgm:cxn modelId="{DD4B09A1-DB3E-4BDD-92CD-17F1C846E0EB}" type="presOf" srcId="{F572EB27-DB2A-4231-8171-5CAE10171959}" destId="{7896F14A-D437-4C63-B420-35803DD20A69}" srcOrd="0" destOrd="0" presId="urn:microsoft.com/office/officeart/2005/8/layout/process2"/>
    <dgm:cxn modelId="{4A46207A-6C2C-4D8C-BA60-B974346C3199}" type="presOf" srcId="{F572EB27-DB2A-4231-8171-5CAE10171959}" destId="{7A9D4908-4924-4CFB-9B3C-67BC5F4A525F}" srcOrd="1" destOrd="0" presId="urn:microsoft.com/office/officeart/2005/8/layout/process2"/>
    <dgm:cxn modelId="{0854396B-5BB6-4EEF-8AE4-938F1C1F091F}" type="presOf" srcId="{33CF8D73-4588-440C-940A-EE9314840235}" destId="{85221C18-A8E9-492F-BD98-DA03AB5E7C52}" srcOrd="1"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65F75154-E914-4731-96CE-503EAEE2FE92}" srcId="{A85F1FF4-C93A-4C6F-A931-47A2EB9AFCB4}" destId="{4173E121-3893-4B9F-996C-23B2BD2ED44C}" srcOrd="0" destOrd="0" parTransId="{69B8709A-702F-4440-B105-EE4531062305}" sibTransId="{F572EB27-DB2A-4231-8171-5CAE10171959}"/>
    <dgm:cxn modelId="{F7376634-7B23-48E8-944F-03EC006AB01A}" type="presOf" srcId="{F6083C5E-5564-4683-8105-8F781CF80223}" destId="{4E1F2039-AD2D-418A-B765-8F627BC8D872}" srcOrd="0" destOrd="0" presId="urn:microsoft.com/office/officeart/2005/8/layout/process2"/>
    <dgm:cxn modelId="{7C27FA31-8132-4684-8203-987259BCCE25}" type="presOf" srcId="{33CF8D73-4588-440C-940A-EE9314840235}" destId="{2B130203-943D-4627-8A25-2314926FC32C}" srcOrd="0" destOrd="0" presId="urn:microsoft.com/office/officeart/2005/8/layout/process2"/>
    <dgm:cxn modelId="{3119ED72-515C-4352-BA85-BDA6C75916C4}" type="presOf" srcId="{50BDA245-0BD1-40AB-84FE-75828B3FF017}" destId="{58B94AD6-0BC3-45E4-86FA-652012799E8C}" srcOrd="0" destOrd="0" presId="urn:microsoft.com/office/officeart/2005/8/layout/process2"/>
    <dgm:cxn modelId="{6AED3681-C5E8-4595-9A0B-1A153F29D61B}" type="presOf" srcId="{A85F1FF4-C93A-4C6F-A931-47A2EB9AFCB4}" destId="{72C9841D-0CC9-4D50-B05A-EE41A1C14415}" srcOrd="0" destOrd="0" presId="urn:microsoft.com/office/officeart/2005/8/layout/process2"/>
    <dgm:cxn modelId="{4CBE94E4-AFC7-4A61-B199-BD13B388D8EA}" type="presOf" srcId="{58A6C61E-3DA6-4E56-88A4-D31821773CA0}" destId="{A3ECD57D-5A83-4664-9DE7-9B0156AEE4DA}" srcOrd="0"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AFDCE7E6-7DC5-4F87-AB25-895D85F511A8}" type="presOf" srcId="{3EE78E8C-8C62-4A01-8379-91F5626993B1}" destId="{B75F322A-9184-4726-AE58-313427B76E38}" srcOrd="0" destOrd="0" presId="urn:microsoft.com/office/officeart/2005/8/layout/process2"/>
    <dgm:cxn modelId="{3717FDE5-CD55-4C15-B8AD-235C66223645}" type="presOf" srcId="{CBECBEEF-9AA7-4F53-BE9B-6E2C04314B34}" destId="{982CB52F-7286-4180-BDF1-C925CA486D6B}" srcOrd="0" destOrd="0" presId="urn:microsoft.com/office/officeart/2005/8/layout/process2"/>
    <dgm:cxn modelId="{273258B3-B2F1-416B-A9DF-21248481F853}" type="presParOf" srcId="{72C9841D-0CC9-4D50-B05A-EE41A1C14415}" destId="{03C5D607-EED3-4464-9DDA-1D9F67E267D7}" srcOrd="0" destOrd="0" presId="urn:microsoft.com/office/officeart/2005/8/layout/process2"/>
    <dgm:cxn modelId="{43C20928-AB1C-4816-BBC2-AC4570591546}" type="presParOf" srcId="{72C9841D-0CC9-4D50-B05A-EE41A1C14415}" destId="{7896F14A-D437-4C63-B420-35803DD20A69}" srcOrd="1" destOrd="0" presId="urn:microsoft.com/office/officeart/2005/8/layout/process2"/>
    <dgm:cxn modelId="{2BCB62B8-AAA2-4A1C-B08F-2C93361B6BE0}" type="presParOf" srcId="{7896F14A-D437-4C63-B420-35803DD20A69}" destId="{7A9D4908-4924-4CFB-9B3C-67BC5F4A525F}" srcOrd="0" destOrd="0" presId="urn:microsoft.com/office/officeart/2005/8/layout/process2"/>
    <dgm:cxn modelId="{1C43712D-205C-449E-835D-015BA87F01D3}" type="presParOf" srcId="{72C9841D-0CC9-4D50-B05A-EE41A1C14415}" destId="{E49B7CBE-B731-4C12-A7E8-D1C65A5711A4}" srcOrd="2" destOrd="0" presId="urn:microsoft.com/office/officeart/2005/8/layout/process2"/>
    <dgm:cxn modelId="{CC249766-2BC7-439B-B6AA-440A560B85DA}" type="presParOf" srcId="{72C9841D-0CC9-4D50-B05A-EE41A1C14415}" destId="{B75F322A-9184-4726-AE58-313427B76E38}" srcOrd="3" destOrd="0" presId="urn:microsoft.com/office/officeart/2005/8/layout/process2"/>
    <dgm:cxn modelId="{EA7CD8AC-AFA1-4C7D-94D5-497C81087162}" type="presParOf" srcId="{B75F322A-9184-4726-AE58-313427B76E38}" destId="{B0E5DCD1-49BF-456D-99ED-2DD2D2CB79F2}" srcOrd="0" destOrd="0" presId="urn:microsoft.com/office/officeart/2005/8/layout/process2"/>
    <dgm:cxn modelId="{98790789-1729-42C3-9FFC-F8D0AC030897}" type="presParOf" srcId="{72C9841D-0CC9-4D50-B05A-EE41A1C14415}" destId="{A3ECD57D-5A83-4664-9DE7-9B0156AEE4DA}" srcOrd="4" destOrd="0" presId="urn:microsoft.com/office/officeart/2005/8/layout/process2"/>
    <dgm:cxn modelId="{1A6FB778-4649-4740-B4CA-3D727D671114}" type="presParOf" srcId="{72C9841D-0CC9-4D50-B05A-EE41A1C14415}" destId="{2B130203-943D-4627-8A25-2314926FC32C}" srcOrd="5" destOrd="0" presId="urn:microsoft.com/office/officeart/2005/8/layout/process2"/>
    <dgm:cxn modelId="{B2654601-7FFB-4223-BF96-657C28598548}" type="presParOf" srcId="{2B130203-943D-4627-8A25-2314926FC32C}" destId="{85221C18-A8E9-492F-BD98-DA03AB5E7C52}" srcOrd="0" destOrd="0" presId="urn:microsoft.com/office/officeart/2005/8/layout/process2"/>
    <dgm:cxn modelId="{28562492-5B73-49E0-A1EB-4E3B173F157A}" type="presParOf" srcId="{72C9841D-0CC9-4D50-B05A-EE41A1C14415}" destId="{982CB52F-7286-4180-BDF1-C925CA486D6B}" srcOrd="6" destOrd="0" presId="urn:microsoft.com/office/officeart/2005/8/layout/process2"/>
    <dgm:cxn modelId="{2C9520C8-C099-4F02-B5AF-9C76417104FD}" type="presParOf" srcId="{72C9841D-0CC9-4D50-B05A-EE41A1C14415}" destId="{4E1F2039-AD2D-418A-B765-8F627BC8D872}" srcOrd="7" destOrd="0" presId="urn:microsoft.com/office/officeart/2005/8/layout/process2"/>
    <dgm:cxn modelId="{894BA29A-931C-44C6-AC18-457F36E2172B}" type="presParOf" srcId="{4E1F2039-AD2D-418A-B765-8F627BC8D872}" destId="{C9BC1D0E-E80E-4987-92E7-9C920761CCC0}" srcOrd="0" destOrd="0" presId="urn:microsoft.com/office/officeart/2005/8/layout/process2"/>
    <dgm:cxn modelId="{CF8E6F44-B395-412F-BEC0-5349F650D85E}"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lumMod val="20000"/>
            <a:lumOff val="80000"/>
          </a:schemeClr>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lumMod val="20000"/>
            <a:lumOff val="80000"/>
          </a:schemeClr>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lumMod val="20000"/>
            <a:lumOff val="80000"/>
          </a:schemeClr>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lumMod val="20000"/>
            <a:lumOff val="80000"/>
          </a:schemeClr>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D40DCE0F-5CC8-4199-A1AD-289A1CFA0896}" type="presOf" srcId="{F6083C5E-5564-4683-8105-8F781CF80223}" destId="{C9BC1D0E-E80E-4987-92E7-9C920761CCC0}" srcOrd="1" destOrd="0" presId="urn:microsoft.com/office/officeart/2005/8/layout/process2"/>
    <dgm:cxn modelId="{F9316BB0-7C1B-4F26-83E3-9BC0E47A9344}" type="presOf" srcId="{F6083C5E-5564-4683-8105-8F781CF80223}" destId="{4E1F2039-AD2D-418A-B765-8F627BC8D872}" srcOrd="0" destOrd="0" presId="urn:microsoft.com/office/officeart/2005/8/layout/process2"/>
    <dgm:cxn modelId="{0F2408E3-C2EB-4CDB-B039-0F9638504634}" type="presOf" srcId="{F572EB27-DB2A-4231-8171-5CAE10171959}" destId="{7896F14A-D437-4C63-B420-35803DD20A69}" srcOrd="0" destOrd="0" presId="urn:microsoft.com/office/officeart/2005/8/layout/process2"/>
    <dgm:cxn modelId="{080DE0C1-53DA-431B-8A3A-E20ABDD77FD5}" srcId="{A85F1FF4-C93A-4C6F-A931-47A2EB9AFCB4}" destId="{50BDA245-0BD1-40AB-84FE-75828B3FF017}" srcOrd="4" destOrd="0" parTransId="{B32B06D1-FAA3-4489-ACB0-C3544373D2C5}" sibTransId="{3091FF68-6550-445A-B87C-27CB62C52975}"/>
    <dgm:cxn modelId="{883A51A0-D5DD-4B93-B46B-82E6A17B44E9}" srcId="{A85F1FF4-C93A-4C6F-A931-47A2EB9AFCB4}" destId="{CBECBEEF-9AA7-4F53-BE9B-6E2C04314B34}" srcOrd="3" destOrd="0" parTransId="{C12DA752-F044-466F-BD59-3C3E1607EA66}" sibTransId="{F6083C5E-5564-4683-8105-8F781CF80223}"/>
    <dgm:cxn modelId="{A952100E-0057-4DA2-85AF-8BC5F804DCE9}" type="presOf" srcId="{58A6C61E-3DA6-4E56-88A4-D31821773CA0}" destId="{A3ECD57D-5A83-4664-9DE7-9B0156AEE4DA}" srcOrd="0" destOrd="0" presId="urn:microsoft.com/office/officeart/2005/8/layout/process2"/>
    <dgm:cxn modelId="{54943F05-5ADA-4FD9-8F80-CCD77609EF24}" type="presOf" srcId="{CBECBEEF-9AA7-4F53-BE9B-6E2C04314B34}" destId="{982CB52F-7286-4180-BDF1-C925CA486D6B}" srcOrd="0" destOrd="0" presId="urn:microsoft.com/office/officeart/2005/8/layout/process2"/>
    <dgm:cxn modelId="{622F24BE-B978-4921-9EDA-A0EBA9C4479B}" type="presOf" srcId="{F572EB27-DB2A-4231-8171-5CAE10171959}" destId="{7A9D4908-4924-4CFB-9B3C-67BC5F4A525F}" srcOrd="1" destOrd="0" presId="urn:microsoft.com/office/officeart/2005/8/layout/process2"/>
    <dgm:cxn modelId="{18EFC434-E74A-447B-92A5-9C1792730F27}" type="presOf" srcId="{A85F1FF4-C93A-4C6F-A931-47A2EB9AFCB4}" destId="{72C9841D-0CC9-4D50-B05A-EE41A1C14415}" srcOrd="0" destOrd="0" presId="urn:microsoft.com/office/officeart/2005/8/layout/process2"/>
    <dgm:cxn modelId="{93BE2A3A-8D6C-4F56-B719-FC55A51E5457}" type="presOf" srcId="{F6D49D88-08DA-4D9A-8ECB-33B94537954A}" destId="{E49B7CBE-B731-4C12-A7E8-D1C65A5711A4}" srcOrd="0"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3CC07321-803A-43C6-A13C-7B7A2A3F5C56}" type="presOf" srcId="{4173E121-3893-4B9F-996C-23B2BD2ED44C}" destId="{03C5D607-EED3-4464-9DDA-1D9F67E267D7}" srcOrd="0" destOrd="0" presId="urn:microsoft.com/office/officeart/2005/8/layout/process2"/>
    <dgm:cxn modelId="{65F75154-E914-4731-96CE-503EAEE2FE92}" srcId="{A85F1FF4-C93A-4C6F-A931-47A2EB9AFCB4}" destId="{4173E121-3893-4B9F-996C-23B2BD2ED44C}" srcOrd="0" destOrd="0" parTransId="{69B8709A-702F-4440-B105-EE4531062305}" sibTransId="{F572EB27-DB2A-4231-8171-5CAE10171959}"/>
    <dgm:cxn modelId="{A09D6613-4F14-42BF-8799-C92624E92EE1}" type="presOf" srcId="{3EE78E8C-8C62-4A01-8379-91F5626993B1}" destId="{B75F322A-9184-4726-AE58-313427B76E38}" srcOrd="0" destOrd="0" presId="urn:microsoft.com/office/officeart/2005/8/layout/process2"/>
    <dgm:cxn modelId="{C072F032-40F4-40E4-BB65-6EC5B4391494}" type="presOf" srcId="{50BDA245-0BD1-40AB-84FE-75828B3FF017}" destId="{58B94AD6-0BC3-45E4-86FA-652012799E8C}" srcOrd="0" destOrd="0" presId="urn:microsoft.com/office/officeart/2005/8/layout/process2"/>
    <dgm:cxn modelId="{99B2C66B-21D5-40DC-8883-1E41BF1423D9}" type="presOf" srcId="{33CF8D73-4588-440C-940A-EE9314840235}" destId="{2B130203-943D-4627-8A25-2314926FC32C}" srcOrd="0"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90A3B26F-EB8A-4FD9-AB62-B1DEC5CC9D23}" type="presOf" srcId="{3EE78E8C-8C62-4A01-8379-91F5626993B1}" destId="{B0E5DCD1-49BF-456D-99ED-2DD2D2CB79F2}" srcOrd="1" destOrd="0" presId="urn:microsoft.com/office/officeart/2005/8/layout/process2"/>
    <dgm:cxn modelId="{02CD55DE-074B-4353-ACA2-9D536347D01D}" type="presOf" srcId="{33CF8D73-4588-440C-940A-EE9314840235}" destId="{85221C18-A8E9-492F-BD98-DA03AB5E7C52}" srcOrd="1" destOrd="0" presId="urn:microsoft.com/office/officeart/2005/8/layout/process2"/>
    <dgm:cxn modelId="{5FB6D811-11D8-4763-A089-99A64B11C6B0}" type="presParOf" srcId="{72C9841D-0CC9-4D50-B05A-EE41A1C14415}" destId="{03C5D607-EED3-4464-9DDA-1D9F67E267D7}" srcOrd="0" destOrd="0" presId="urn:microsoft.com/office/officeart/2005/8/layout/process2"/>
    <dgm:cxn modelId="{50F3838C-366D-45D8-942B-30285FDE3EE6}" type="presParOf" srcId="{72C9841D-0CC9-4D50-B05A-EE41A1C14415}" destId="{7896F14A-D437-4C63-B420-35803DD20A69}" srcOrd="1" destOrd="0" presId="urn:microsoft.com/office/officeart/2005/8/layout/process2"/>
    <dgm:cxn modelId="{408FF23E-DC3C-44EB-B3AF-88ED1AA0F429}" type="presParOf" srcId="{7896F14A-D437-4C63-B420-35803DD20A69}" destId="{7A9D4908-4924-4CFB-9B3C-67BC5F4A525F}" srcOrd="0" destOrd="0" presId="urn:microsoft.com/office/officeart/2005/8/layout/process2"/>
    <dgm:cxn modelId="{1406C0EF-9F8D-440E-9BCE-995506F38B93}" type="presParOf" srcId="{72C9841D-0CC9-4D50-B05A-EE41A1C14415}" destId="{E49B7CBE-B731-4C12-A7E8-D1C65A5711A4}" srcOrd="2" destOrd="0" presId="urn:microsoft.com/office/officeart/2005/8/layout/process2"/>
    <dgm:cxn modelId="{FC131F5E-EE6F-4BE7-9ADD-DA62945A8A6F}" type="presParOf" srcId="{72C9841D-0CC9-4D50-B05A-EE41A1C14415}" destId="{B75F322A-9184-4726-AE58-313427B76E38}" srcOrd="3" destOrd="0" presId="urn:microsoft.com/office/officeart/2005/8/layout/process2"/>
    <dgm:cxn modelId="{FD681D84-654C-4A49-A651-B724953B3A0C}" type="presParOf" srcId="{B75F322A-9184-4726-AE58-313427B76E38}" destId="{B0E5DCD1-49BF-456D-99ED-2DD2D2CB79F2}" srcOrd="0" destOrd="0" presId="urn:microsoft.com/office/officeart/2005/8/layout/process2"/>
    <dgm:cxn modelId="{120EBF05-4175-4D49-B537-F6DF42F4465A}" type="presParOf" srcId="{72C9841D-0CC9-4D50-B05A-EE41A1C14415}" destId="{A3ECD57D-5A83-4664-9DE7-9B0156AEE4DA}" srcOrd="4" destOrd="0" presId="urn:microsoft.com/office/officeart/2005/8/layout/process2"/>
    <dgm:cxn modelId="{0BF4A4ED-DFD8-423D-9076-5FD7C017E2F0}" type="presParOf" srcId="{72C9841D-0CC9-4D50-B05A-EE41A1C14415}" destId="{2B130203-943D-4627-8A25-2314926FC32C}" srcOrd="5" destOrd="0" presId="urn:microsoft.com/office/officeart/2005/8/layout/process2"/>
    <dgm:cxn modelId="{4F7BB2BD-7E8C-464E-B632-315093CBE7D3}" type="presParOf" srcId="{2B130203-943D-4627-8A25-2314926FC32C}" destId="{85221C18-A8E9-492F-BD98-DA03AB5E7C52}" srcOrd="0" destOrd="0" presId="urn:microsoft.com/office/officeart/2005/8/layout/process2"/>
    <dgm:cxn modelId="{D75EF061-6CBE-400D-8355-879BBBDC7C98}" type="presParOf" srcId="{72C9841D-0CC9-4D50-B05A-EE41A1C14415}" destId="{982CB52F-7286-4180-BDF1-C925CA486D6B}" srcOrd="6" destOrd="0" presId="urn:microsoft.com/office/officeart/2005/8/layout/process2"/>
    <dgm:cxn modelId="{FEDF266A-9BEE-4482-8ED8-3659F6053C95}" type="presParOf" srcId="{72C9841D-0CC9-4D50-B05A-EE41A1C14415}" destId="{4E1F2039-AD2D-418A-B765-8F627BC8D872}" srcOrd="7" destOrd="0" presId="urn:microsoft.com/office/officeart/2005/8/layout/process2"/>
    <dgm:cxn modelId="{02C97E21-1B3D-46AD-B642-E9A4183EC566}" type="presParOf" srcId="{4E1F2039-AD2D-418A-B765-8F627BC8D872}" destId="{C9BC1D0E-E80E-4987-92E7-9C920761CCC0}" srcOrd="0" destOrd="0" presId="urn:microsoft.com/office/officeart/2005/8/layout/process2"/>
    <dgm:cxn modelId="{02CB3834-EE16-4B8A-AF3A-D5FCAB445E09}"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lumMod val="20000"/>
            <a:lumOff val="80000"/>
          </a:schemeClr>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lumMod val="20000"/>
            <a:lumOff val="80000"/>
          </a:schemeClr>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lumMod val="20000"/>
            <a:lumOff val="80000"/>
          </a:schemeClr>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lumMod val="20000"/>
            <a:lumOff val="80000"/>
          </a:schemeClr>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5B113413-2BA9-4536-8656-61755E61189C}" type="presOf" srcId="{A85F1FF4-C93A-4C6F-A931-47A2EB9AFCB4}" destId="{72C9841D-0CC9-4D50-B05A-EE41A1C14415}" srcOrd="0" destOrd="0" presId="urn:microsoft.com/office/officeart/2005/8/layout/process2"/>
    <dgm:cxn modelId="{A7558012-DE70-4374-A604-64202FBD8054}" type="presOf" srcId="{F572EB27-DB2A-4231-8171-5CAE10171959}" destId="{7A9D4908-4924-4CFB-9B3C-67BC5F4A525F}" srcOrd="1" destOrd="0" presId="urn:microsoft.com/office/officeart/2005/8/layout/process2"/>
    <dgm:cxn modelId="{080DE0C1-53DA-431B-8A3A-E20ABDD77FD5}" srcId="{A85F1FF4-C93A-4C6F-A931-47A2EB9AFCB4}" destId="{50BDA245-0BD1-40AB-84FE-75828B3FF017}" srcOrd="4" destOrd="0" parTransId="{B32B06D1-FAA3-4489-ACB0-C3544373D2C5}" sibTransId="{3091FF68-6550-445A-B87C-27CB62C52975}"/>
    <dgm:cxn modelId="{883A51A0-D5DD-4B93-B46B-82E6A17B44E9}" srcId="{A85F1FF4-C93A-4C6F-A931-47A2EB9AFCB4}" destId="{CBECBEEF-9AA7-4F53-BE9B-6E2C04314B34}" srcOrd="3" destOrd="0" parTransId="{C12DA752-F044-466F-BD59-3C3E1607EA66}" sibTransId="{F6083C5E-5564-4683-8105-8F781CF80223}"/>
    <dgm:cxn modelId="{234952E2-671D-4177-8A89-1E9D7580B312}" type="presOf" srcId="{3EE78E8C-8C62-4A01-8379-91F5626993B1}" destId="{B75F322A-9184-4726-AE58-313427B76E38}" srcOrd="0" destOrd="0" presId="urn:microsoft.com/office/officeart/2005/8/layout/process2"/>
    <dgm:cxn modelId="{CCA1C1A4-D6F8-4D78-B45E-F5E037A8A969}" type="presOf" srcId="{58A6C61E-3DA6-4E56-88A4-D31821773CA0}" destId="{A3ECD57D-5A83-4664-9DE7-9B0156AEE4DA}" srcOrd="0" destOrd="0" presId="urn:microsoft.com/office/officeart/2005/8/layout/process2"/>
    <dgm:cxn modelId="{CE4D9527-CAC7-4565-AE96-7D3C134D84CE}" type="presOf" srcId="{F6D49D88-08DA-4D9A-8ECB-33B94537954A}" destId="{E49B7CBE-B731-4C12-A7E8-D1C65A5711A4}" srcOrd="0" destOrd="0" presId="urn:microsoft.com/office/officeart/2005/8/layout/process2"/>
    <dgm:cxn modelId="{A440E301-A705-469B-B1B5-82F6FF4B5BEB}" type="presOf" srcId="{F572EB27-DB2A-4231-8171-5CAE10171959}" destId="{7896F14A-D437-4C63-B420-35803DD20A69}" srcOrd="0"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09B3B202-F461-4361-8321-9ED2781BAF93}" type="presOf" srcId="{50BDA245-0BD1-40AB-84FE-75828B3FF017}" destId="{58B94AD6-0BC3-45E4-86FA-652012799E8C}" srcOrd="0" destOrd="0" presId="urn:microsoft.com/office/officeart/2005/8/layout/process2"/>
    <dgm:cxn modelId="{0B8B6FAD-5104-4A5F-BEB4-9133A5FAA466}" type="presOf" srcId="{F6083C5E-5564-4683-8105-8F781CF80223}" destId="{C9BC1D0E-E80E-4987-92E7-9C920761CCC0}" srcOrd="1" destOrd="0" presId="urn:microsoft.com/office/officeart/2005/8/layout/process2"/>
    <dgm:cxn modelId="{65F75154-E914-4731-96CE-503EAEE2FE92}" srcId="{A85F1FF4-C93A-4C6F-A931-47A2EB9AFCB4}" destId="{4173E121-3893-4B9F-996C-23B2BD2ED44C}" srcOrd="0" destOrd="0" parTransId="{69B8709A-702F-4440-B105-EE4531062305}" sibTransId="{F572EB27-DB2A-4231-8171-5CAE10171959}"/>
    <dgm:cxn modelId="{19805365-496D-4429-8539-9154A2AAB59C}" type="presOf" srcId="{33CF8D73-4588-440C-940A-EE9314840235}" destId="{85221C18-A8E9-492F-BD98-DA03AB5E7C52}" srcOrd="1" destOrd="0" presId="urn:microsoft.com/office/officeart/2005/8/layout/process2"/>
    <dgm:cxn modelId="{66F54E0F-64FC-4FEB-B51B-C3FF55A00AB4}" type="presOf" srcId="{3EE78E8C-8C62-4A01-8379-91F5626993B1}" destId="{B0E5DCD1-49BF-456D-99ED-2DD2D2CB79F2}" srcOrd="1" destOrd="0" presId="urn:microsoft.com/office/officeart/2005/8/layout/process2"/>
    <dgm:cxn modelId="{93F9EF21-BA98-4DA3-B498-C021D42E408F}" type="presOf" srcId="{CBECBEEF-9AA7-4F53-BE9B-6E2C04314B34}" destId="{982CB52F-7286-4180-BDF1-C925CA486D6B}" srcOrd="0"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3438C78E-C4E3-4D6D-AEE5-34837576313E}" type="presOf" srcId="{F6083C5E-5564-4683-8105-8F781CF80223}" destId="{4E1F2039-AD2D-418A-B765-8F627BC8D872}" srcOrd="0" destOrd="0" presId="urn:microsoft.com/office/officeart/2005/8/layout/process2"/>
    <dgm:cxn modelId="{71AC7386-458E-4035-B4A8-70664A8FA802}" type="presOf" srcId="{4173E121-3893-4B9F-996C-23B2BD2ED44C}" destId="{03C5D607-EED3-4464-9DDA-1D9F67E267D7}" srcOrd="0" destOrd="0" presId="urn:microsoft.com/office/officeart/2005/8/layout/process2"/>
    <dgm:cxn modelId="{273E852C-603B-408D-B05A-88EFCB4BF9C6}" type="presOf" srcId="{33CF8D73-4588-440C-940A-EE9314840235}" destId="{2B130203-943D-4627-8A25-2314926FC32C}" srcOrd="0" destOrd="0" presId="urn:microsoft.com/office/officeart/2005/8/layout/process2"/>
    <dgm:cxn modelId="{E5A29242-7BD6-485E-9FDD-41624CFE3D3A}" type="presParOf" srcId="{72C9841D-0CC9-4D50-B05A-EE41A1C14415}" destId="{03C5D607-EED3-4464-9DDA-1D9F67E267D7}" srcOrd="0" destOrd="0" presId="urn:microsoft.com/office/officeart/2005/8/layout/process2"/>
    <dgm:cxn modelId="{D4B45348-B7C1-46D3-8C7A-60BED416B6B0}" type="presParOf" srcId="{72C9841D-0CC9-4D50-B05A-EE41A1C14415}" destId="{7896F14A-D437-4C63-B420-35803DD20A69}" srcOrd="1" destOrd="0" presId="urn:microsoft.com/office/officeart/2005/8/layout/process2"/>
    <dgm:cxn modelId="{AB1BE247-D4B2-4EE5-A9C2-FC0E6E179840}" type="presParOf" srcId="{7896F14A-D437-4C63-B420-35803DD20A69}" destId="{7A9D4908-4924-4CFB-9B3C-67BC5F4A525F}" srcOrd="0" destOrd="0" presId="urn:microsoft.com/office/officeart/2005/8/layout/process2"/>
    <dgm:cxn modelId="{CD1B834B-8802-4582-A392-E15F46E35BA1}" type="presParOf" srcId="{72C9841D-0CC9-4D50-B05A-EE41A1C14415}" destId="{E49B7CBE-B731-4C12-A7E8-D1C65A5711A4}" srcOrd="2" destOrd="0" presId="urn:microsoft.com/office/officeart/2005/8/layout/process2"/>
    <dgm:cxn modelId="{C5CBF49F-7018-4BA2-AC9D-BD0617476DBA}" type="presParOf" srcId="{72C9841D-0CC9-4D50-B05A-EE41A1C14415}" destId="{B75F322A-9184-4726-AE58-313427B76E38}" srcOrd="3" destOrd="0" presId="urn:microsoft.com/office/officeart/2005/8/layout/process2"/>
    <dgm:cxn modelId="{8F683435-4860-41BB-B931-D8B72E33962A}" type="presParOf" srcId="{B75F322A-9184-4726-AE58-313427B76E38}" destId="{B0E5DCD1-49BF-456D-99ED-2DD2D2CB79F2}" srcOrd="0" destOrd="0" presId="urn:microsoft.com/office/officeart/2005/8/layout/process2"/>
    <dgm:cxn modelId="{6D74B95A-C8A4-41D9-9A5E-60663D9405ED}" type="presParOf" srcId="{72C9841D-0CC9-4D50-B05A-EE41A1C14415}" destId="{A3ECD57D-5A83-4664-9DE7-9B0156AEE4DA}" srcOrd="4" destOrd="0" presId="urn:microsoft.com/office/officeart/2005/8/layout/process2"/>
    <dgm:cxn modelId="{821D20EE-8814-425C-AD7F-FC91B9782D56}" type="presParOf" srcId="{72C9841D-0CC9-4D50-B05A-EE41A1C14415}" destId="{2B130203-943D-4627-8A25-2314926FC32C}" srcOrd="5" destOrd="0" presId="urn:microsoft.com/office/officeart/2005/8/layout/process2"/>
    <dgm:cxn modelId="{44A38397-EA35-4777-B413-686C9025457A}" type="presParOf" srcId="{2B130203-943D-4627-8A25-2314926FC32C}" destId="{85221C18-A8E9-492F-BD98-DA03AB5E7C52}" srcOrd="0" destOrd="0" presId="urn:microsoft.com/office/officeart/2005/8/layout/process2"/>
    <dgm:cxn modelId="{6B0BACEA-FC00-4A5E-9AC4-DE9029D39897}" type="presParOf" srcId="{72C9841D-0CC9-4D50-B05A-EE41A1C14415}" destId="{982CB52F-7286-4180-BDF1-C925CA486D6B}" srcOrd="6" destOrd="0" presId="urn:microsoft.com/office/officeart/2005/8/layout/process2"/>
    <dgm:cxn modelId="{00208895-CA4B-41AA-99DF-42FFB30A993A}" type="presParOf" srcId="{72C9841D-0CC9-4D50-B05A-EE41A1C14415}" destId="{4E1F2039-AD2D-418A-B765-8F627BC8D872}" srcOrd="7" destOrd="0" presId="urn:microsoft.com/office/officeart/2005/8/layout/process2"/>
    <dgm:cxn modelId="{26D57C83-D0BB-4361-B8F6-8078FEA35FDD}" type="presParOf" srcId="{4E1F2039-AD2D-418A-B765-8F627BC8D872}" destId="{C9BC1D0E-E80E-4987-92E7-9C920761CCC0}" srcOrd="0" destOrd="0" presId="urn:microsoft.com/office/officeart/2005/8/layout/process2"/>
    <dgm:cxn modelId="{FBB83E12-05DA-4172-9237-D92A33E388DF}"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lumMod val="20000"/>
            <a:lumOff val="80000"/>
          </a:schemeClr>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lumMod val="20000"/>
            <a:lumOff val="80000"/>
          </a:schemeClr>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lumMod val="20000"/>
            <a:lumOff val="80000"/>
          </a:schemeClr>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lumMod val="20000"/>
            <a:lumOff val="80000"/>
          </a:schemeClr>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080DE0C1-53DA-431B-8A3A-E20ABDD77FD5}" srcId="{A85F1FF4-C93A-4C6F-A931-47A2EB9AFCB4}" destId="{50BDA245-0BD1-40AB-84FE-75828B3FF017}" srcOrd="4" destOrd="0" parTransId="{B32B06D1-FAA3-4489-ACB0-C3544373D2C5}" sibTransId="{3091FF68-6550-445A-B87C-27CB62C52975}"/>
    <dgm:cxn modelId="{883A51A0-D5DD-4B93-B46B-82E6A17B44E9}" srcId="{A85F1FF4-C93A-4C6F-A931-47A2EB9AFCB4}" destId="{CBECBEEF-9AA7-4F53-BE9B-6E2C04314B34}" srcOrd="3" destOrd="0" parTransId="{C12DA752-F044-466F-BD59-3C3E1607EA66}" sibTransId="{F6083C5E-5564-4683-8105-8F781CF80223}"/>
    <dgm:cxn modelId="{D46FD803-C5E6-4630-9EAF-456B8960666B}" type="presOf" srcId="{33CF8D73-4588-440C-940A-EE9314840235}" destId="{85221C18-A8E9-492F-BD98-DA03AB5E7C52}" srcOrd="1" destOrd="0" presId="urn:microsoft.com/office/officeart/2005/8/layout/process2"/>
    <dgm:cxn modelId="{6B325AE7-C5B8-4423-B2F1-EC1B35D66064}" type="presOf" srcId="{33CF8D73-4588-440C-940A-EE9314840235}" destId="{2B130203-943D-4627-8A25-2314926FC32C}" srcOrd="0" destOrd="0" presId="urn:microsoft.com/office/officeart/2005/8/layout/process2"/>
    <dgm:cxn modelId="{39A3039B-057E-4D24-AE3D-FC36AE0BE708}" type="presOf" srcId="{CBECBEEF-9AA7-4F53-BE9B-6E2C04314B34}" destId="{982CB52F-7286-4180-BDF1-C925CA486D6B}" srcOrd="0" destOrd="0" presId="urn:microsoft.com/office/officeart/2005/8/layout/process2"/>
    <dgm:cxn modelId="{BD567F00-28A1-4C79-A45B-4EE999C5F93B}" type="presOf" srcId="{50BDA245-0BD1-40AB-84FE-75828B3FF017}" destId="{58B94AD6-0BC3-45E4-86FA-652012799E8C}" srcOrd="0"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0A7BD597-D5FA-40D2-9EC2-2EB50E249CE6}" type="presOf" srcId="{F6083C5E-5564-4683-8105-8F781CF80223}" destId="{C9BC1D0E-E80E-4987-92E7-9C920761CCC0}" srcOrd="1" destOrd="0" presId="urn:microsoft.com/office/officeart/2005/8/layout/process2"/>
    <dgm:cxn modelId="{804D86D6-42A4-4206-A30E-E2A85FFDFDD1}" type="presOf" srcId="{F572EB27-DB2A-4231-8171-5CAE10171959}" destId="{7A9D4908-4924-4CFB-9B3C-67BC5F4A525F}" srcOrd="1" destOrd="0" presId="urn:microsoft.com/office/officeart/2005/8/layout/process2"/>
    <dgm:cxn modelId="{65F75154-E914-4731-96CE-503EAEE2FE92}" srcId="{A85F1FF4-C93A-4C6F-A931-47A2EB9AFCB4}" destId="{4173E121-3893-4B9F-996C-23B2BD2ED44C}" srcOrd="0" destOrd="0" parTransId="{69B8709A-702F-4440-B105-EE4531062305}" sibTransId="{F572EB27-DB2A-4231-8171-5CAE10171959}"/>
    <dgm:cxn modelId="{0CD60C2D-C0D6-4EB3-807D-B29A5AAC4215}" type="presOf" srcId="{F572EB27-DB2A-4231-8171-5CAE10171959}" destId="{7896F14A-D437-4C63-B420-35803DD20A69}" srcOrd="0" destOrd="0" presId="urn:microsoft.com/office/officeart/2005/8/layout/process2"/>
    <dgm:cxn modelId="{898BFD15-0293-499C-843C-49AB53E32E94}" type="presOf" srcId="{A85F1FF4-C93A-4C6F-A931-47A2EB9AFCB4}" destId="{72C9841D-0CC9-4D50-B05A-EE41A1C14415}" srcOrd="0" destOrd="0" presId="urn:microsoft.com/office/officeart/2005/8/layout/process2"/>
    <dgm:cxn modelId="{396DE453-552E-4562-81D7-4DF29A6AF1AB}" type="presOf" srcId="{4173E121-3893-4B9F-996C-23B2BD2ED44C}" destId="{03C5D607-EED3-4464-9DDA-1D9F67E267D7}" srcOrd="0" destOrd="0" presId="urn:microsoft.com/office/officeart/2005/8/layout/process2"/>
    <dgm:cxn modelId="{4D5859B4-1165-4ABC-8806-BD95F92AE551}" type="presOf" srcId="{3EE78E8C-8C62-4A01-8379-91F5626993B1}" destId="{B75F322A-9184-4726-AE58-313427B76E38}" srcOrd="0"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91D14BAD-8190-4761-9534-789797D50440}" type="presOf" srcId="{3EE78E8C-8C62-4A01-8379-91F5626993B1}" destId="{B0E5DCD1-49BF-456D-99ED-2DD2D2CB79F2}" srcOrd="1" destOrd="0" presId="urn:microsoft.com/office/officeart/2005/8/layout/process2"/>
    <dgm:cxn modelId="{CF56A1CF-44CB-4FCD-A7E6-9B01E50D6B6C}" type="presOf" srcId="{F6083C5E-5564-4683-8105-8F781CF80223}" destId="{4E1F2039-AD2D-418A-B765-8F627BC8D872}" srcOrd="0" destOrd="0" presId="urn:microsoft.com/office/officeart/2005/8/layout/process2"/>
    <dgm:cxn modelId="{680A8D40-1805-433E-B121-6DB7151F60EF}" type="presOf" srcId="{58A6C61E-3DA6-4E56-88A4-D31821773CA0}" destId="{A3ECD57D-5A83-4664-9DE7-9B0156AEE4DA}" srcOrd="0" destOrd="0" presId="urn:microsoft.com/office/officeart/2005/8/layout/process2"/>
    <dgm:cxn modelId="{F02B3FF8-EB43-4D31-A5EA-C8280B3ED094}" type="presOf" srcId="{F6D49D88-08DA-4D9A-8ECB-33B94537954A}" destId="{E49B7CBE-B731-4C12-A7E8-D1C65A5711A4}" srcOrd="0" destOrd="0" presId="urn:microsoft.com/office/officeart/2005/8/layout/process2"/>
    <dgm:cxn modelId="{93FA0C9B-7983-4CCC-9793-BA820B3A5B99}" type="presParOf" srcId="{72C9841D-0CC9-4D50-B05A-EE41A1C14415}" destId="{03C5D607-EED3-4464-9DDA-1D9F67E267D7}" srcOrd="0" destOrd="0" presId="urn:microsoft.com/office/officeart/2005/8/layout/process2"/>
    <dgm:cxn modelId="{352BCD59-D35F-4E32-95F0-179C821D184A}" type="presParOf" srcId="{72C9841D-0CC9-4D50-B05A-EE41A1C14415}" destId="{7896F14A-D437-4C63-B420-35803DD20A69}" srcOrd="1" destOrd="0" presId="urn:microsoft.com/office/officeart/2005/8/layout/process2"/>
    <dgm:cxn modelId="{CED96089-1527-45A8-B6D6-7696E5DE8DD8}" type="presParOf" srcId="{7896F14A-D437-4C63-B420-35803DD20A69}" destId="{7A9D4908-4924-4CFB-9B3C-67BC5F4A525F}" srcOrd="0" destOrd="0" presId="urn:microsoft.com/office/officeart/2005/8/layout/process2"/>
    <dgm:cxn modelId="{C9C2528A-42B6-4576-ACDE-9731FFC361CE}" type="presParOf" srcId="{72C9841D-0CC9-4D50-B05A-EE41A1C14415}" destId="{E49B7CBE-B731-4C12-A7E8-D1C65A5711A4}" srcOrd="2" destOrd="0" presId="urn:microsoft.com/office/officeart/2005/8/layout/process2"/>
    <dgm:cxn modelId="{61370290-BB73-436A-91C6-C77CCCF7D844}" type="presParOf" srcId="{72C9841D-0CC9-4D50-B05A-EE41A1C14415}" destId="{B75F322A-9184-4726-AE58-313427B76E38}" srcOrd="3" destOrd="0" presId="urn:microsoft.com/office/officeart/2005/8/layout/process2"/>
    <dgm:cxn modelId="{60098204-4D44-4B51-BDEC-0925A1A8D0CA}" type="presParOf" srcId="{B75F322A-9184-4726-AE58-313427B76E38}" destId="{B0E5DCD1-49BF-456D-99ED-2DD2D2CB79F2}" srcOrd="0" destOrd="0" presId="urn:microsoft.com/office/officeart/2005/8/layout/process2"/>
    <dgm:cxn modelId="{25669380-099B-42E5-AD12-FED3965C2DD2}" type="presParOf" srcId="{72C9841D-0CC9-4D50-B05A-EE41A1C14415}" destId="{A3ECD57D-5A83-4664-9DE7-9B0156AEE4DA}" srcOrd="4" destOrd="0" presId="urn:microsoft.com/office/officeart/2005/8/layout/process2"/>
    <dgm:cxn modelId="{E4758B51-439F-4728-B626-CBDABDE0612C}" type="presParOf" srcId="{72C9841D-0CC9-4D50-B05A-EE41A1C14415}" destId="{2B130203-943D-4627-8A25-2314926FC32C}" srcOrd="5" destOrd="0" presId="urn:microsoft.com/office/officeart/2005/8/layout/process2"/>
    <dgm:cxn modelId="{33142219-4EA4-47D4-BCCE-D7506B9D2546}" type="presParOf" srcId="{2B130203-943D-4627-8A25-2314926FC32C}" destId="{85221C18-A8E9-492F-BD98-DA03AB5E7C52}" srcOrd="0" destOrd="0" presId="urn:microsoft.com/office/officeart/2005/8/layout/process2"/>
    <dgm:cxn modelId="{78FFFF35-C69E-4D2C-85DC-07EFFDC853B4}" type="presParOf" srcId="{72C9841D-0CC9-4D50-B05A-EE41A1C14415}" destId="{982CB52F-7286-4180-BDF1-C925CA486D6B}" srcOrd="6" destOrd="0" presId="urn:microsoft.com/office/officeart/2005/8/layout/process2"/>
    <dgm:cxn modelId="{A7798343-2B1C-4656-89D4-BB3999463F7D}" type="presParOf" srcId="{72C9841D-0CC9-4D50-B05A-EE41A1C14415}" destId="{4E1F2039-AD2D-418A-B765-8F627BC8D872}" srcOrd="7" destOrd="0" presId="urn:microsoft.com/office/officeart/2005/8/layout/process2"/>
    <dgm:cxn modelId="{489359EE-7810-4E63-B70A-58329F9A19FB}" type="presParOf" srcId="{4E1F2039-AD2D-418A-B765-8F627BC8D872}" destId="{C9BC1D0E-E80E-4987-92E7-9C920761CCC0}" srcOrd="0" destOrd="0" presId="urn:microsoft.com/office/officeart/2005/8/layout/process2"/>
    <dgm:cxn modelId="{6F378A62-6E65-4700-827D-4EF0D0248D7F}"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lumMod val="20000"/>
            <a:lumOff val="80000"/>
          </a:schemeClr>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lumMod val="20000"/>
            <a:lumOff val="80000"/>
          </a:schemeClr>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lumMod val="20000"/>
            <a:lumOff val="80000"/>
          </a:schemeClr>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lumMod val="20000"/>
            <a:lumOff val="80000"/>
          </a:schemeClr>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080DE0C1-53DA-431B-8A3A-E20ABDD77FD5}" srcId="{A85F1FF4-C93A-4C6F-A931-47A2EB9AFCB4}" destId="{50BDA245-0BD1-40AB-84FE-75828B3FF017}" srcOrd="4" destOrd="0" parTransId="{B32B06D1-FAA3-4489-ACB0-C3544373D2C5}" sibTransId="{3091FF68-6550-445A-B87C-27CB62C52975}"/>
    <dgm:cxn modelId="{73AAEEE7-152A-442C-8CAD-CCA62B69371C}" type="presOf" srcId="{F6083C5E-5564-4683-8105-8F781CF80223}" destId="{4E1F2039-AD2D-418A-B765-8F627BC8D872}" srcOrd="0" destOrd="0" presId="urn:microsoft.com/office/officeart/2005/8/layout/process2"/>
    <dgm:cxn modelId="{883A51A0-D5DD-4B93-B46B-82E6A17B44E9}" srcId="{A85F1FF4-C93A-4C6F-A931-47A2EB9AFCB4}" destId="{CBECBEEF-9AA7-4F53-BE9B-6E2C04314B34}" srcOrd="3" destOrd="0" parTransId="{C12DA752-F044-466F-BD59-3C3E1607EA66}" sibTransId="{F6083C5E-5564-4683-8105-8F781CF80223}"/>
    <dgm:cxn modelId="{83BB7D92-749F-4807-A13D-85AD0FB62676}" type="presOf" srcId="{50BDA245-0BD1-40AB-84FE-75828B3FF017}" destId="{58B94AD6-0BC3-45E4-86FA-652012799E8C}" srcOrd="0" destOrd="0" presId="urn:microsoft.com/office/officeart/2005/8/layout/process2"/>
    <dgm:cxn modelId="{A7D129B4-899B-47FE-8544-53B06111AE44}" type="presOf" srcId="{58A6C61E-3DA6-4E56-88A4-D31821773CA0}" destId="{A3ECD57D-5A83-4664-9DE7-9B0156AEE4DA}" srcOrd="0" destOrd="0" presId="urn:microsoft.com/office/officeart/2005/8/layout/process2"/>
    <dgm:cxn modelId="{88D92B66-0B72-4782-9461-1B9A6C02FAB4}" type="presOf" srcId="{F6083C5E-5564-4683-8105-8F781CF80223}" destId="{C9BC1D0E-E80E-4987-92E7-9C920761CCC0}" srcOrd="1" destOrd="0" presId="urn:microsoft.com/office/officeart/2005/8/layout/process2"/>
    <dgm:cxn modelId="{24122725-E014-4502-ADAE-A5DD27A91327}" type="presOf" srcId="{33CF8D73-4588-440C-940A-EE9314840235}" destId="{2B130203-943D-4627-8A25-2314926FC32C}" srcOrd="0" destOrd="0" presId="urn:microsoft.com/office/officeart/2005/8/layout/process2"/>
    <dgm:cxn modelId="{B3B9ED92-7565-4EA8-B18C-D574B5A76027}" type="presOf" srcId="{3EE78E8C-8C62-4A01-8379-91F5626993B1}" destId="{B75F322A-9184-4726-AE58-313427B76E38}" srcOrd="0" destOrd="0" presId="urn:microsoft.com/office/officeart/2005/8/layout/process2"/>
    <dgm:cxn modelId="{145E17ED-3BCE-4178-8E85-B93BD6DE0D1A}" type="presOf" srcId="{F572EB27-DB2A-4231-8171-5CAE10171959}" destId="{7896F14A-D437-4C63-B420-35803DD20A69}" srcOrd="0"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7F3B8D21-586B-4F3C-ADF7-3F036A1104AB}" type="presOf" srcId="{CBECBEEF-9AA7-4F53-BE9B-6E2C04314B34}" destId="{982CB52F-7286-4180-BDF1-C925CA486D6B}" srcOrd="0" destOrd="0" presId="urn:microsoft.com/office/officeart/2005/8/layout/process2"/>
    <dgm:cxn modelId="{65F75154-E914-4731-96CE-503EAEE2FE92}" srcId="{A85F1FF4-C93A-4C6F-A931-47A2EB9AFCB4}" destId="{4173E121-3893-4B9F-996C-23B2BD2ED44C}" srcOrd="0" destOrd="0" parTransId="{69B8709A-702F-4440-B105-EE4531062305}" sibTransId="{F572EB27-DB2A-4231-8171-5CAE10171959}"/>
    <dgm:cxn modelId="{9BCCE973-9BA2-4B8E-9E3A-82B423E8B453}" type="presOf" srcId="{F6D49D88-08DA-4D9A-8ECB-33B94537954A}" destId="{E49B7CBE-B731-4C12-A7E8-D1C65A5711A4}" srcOrd="0" destOrd="0" presId="urn:microsoft.com/office/officeart/2005/8/layout/process2"/>
    <dgm:cxn modelId="{13BB4E59-4DC2-4D6B-8490-428EC31D7058}" type="presOf" srcId="{33CF8D73-4588-440C-940A-EE9314840235}" destId="{85221C18-A8E9-492F-BD98-DA03AB5E7C52}" srcOrd="1" destOrd="0" presId="urn:microsoft.com/office/officeart/2005/8/layout/process2"/>
    <dgm:cxn modelId="{9A35F56C-BA9D-43FD-AA74-1908D5D3F726}" type="presOf" srcId="{3EE78E8C-8C62-4A01-8379-91F5626993B1}" destId="{B0E5DCD1-49BF-456D-99ED-2DD2D2CB79F2}" srcOrd="1" destOrd="0" presId="urn:microsoft.com/office/officeart/2005/8/layout/process2"/>
    <dgm:cxn modelId="{F64740F7-D857-4F8F-9324-6104DF0D4F90}" type="presOf" srcId="{F572EB27-DB2A-4231-8171-5CAE10171959}" destId="{7A9D4908-4924-4CFB-9B3C-67BC5F4A525F}" srcOrd="1"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F9406AEB-69C6-4E64-8A50-D7D1DC49DA60}" type="presOf" srcId="{4173E121-3893-4B9F-996C-23B2BD2ED44C}" destId="{03C5D607-EED3-4464-9DDA-1D9F67E267D7}" srcOrd="0" destOrd="0" presId="urn:microsoft.com/office/officeart/2005/8/layout/process2"/>
    <dgm:cxn modelId="{8B9707C2-2BF9-4C66-A3F8-72EE5B493609}" type="presOf" srcId="{A85F1FF4-C93A-4C6F-A931-47A2EB9AFCB4}" destId="{72C9841D-0CC9-4D50-B05A-EE41A1C14415}" srcOrd="0" destOrd="0" presId="urn:microsoft.com/office/officeart/2005/8/layout/process2"/>
    <dgm:cxn modelId="{B7056EB2-880D-4AC3-8320-CE8CEB7DEDA3}" type="presParOf" srcId="{72C9841D-0CC9-4D50-B05A-EE41A1C14415}" destId="{03C5D607-EED3-4464-9DDA-1D9F67E267D7}" srcOrd="0" destOrd="0" presId="urn:microsoft.com/office/officeart/2005/8/layout/process2"/>
    <dgm:cxn modelId="{53B9A60D-F000-490A-9D91-9AF25F8B395F}" type="presParOf" srcId="{72C9841D-0CC9-4D50-B05A-EE41A1C14415}" destId="{7896F14A-D437-4C63-B420-35803DD20A69}" srcOrd="1" destOrd="0" presId="urn:microsoft.com/office/officeart/2005/8/layout/process2"/>
    <dgm:cxn modelId="{59512E6D-07DB-45C9-9F35-1F7B3820E4E2}" type="presParOf" srcId="{7896F14A-D437-4C63-B420-35803DD20A69}" destId="{7A9D4908-4924-4CFB-9B3C-67BC5F4A525F}" srcOrd="0" destOrd="0" presId="urn:microsoft.com/office/officeart/2005/8/layout/process2"/>
    <dgm:cxn modelId="{1C0E7EDC-38E8-480C-BAAE-AD599881C43E}" type="presParOf" srcId="{72C9841D-0CC9-4D50-B05A-EE41A1C14415}" destId="{E49B7CBE-B731-4C12-A7E8-D1C65A5711A4}" srcOrd="2" destOrd="0" presId="urn:microsoft.com/office/officeart/2005/8/layout/process2"/>
    <dgm:cxn modelId="{B9EB344D-3DA8-4835-AC34-841C58490E46}" type="presParOf" srcId="{72C9841D-0CC9-4D50-B05A-EE41A1C14415}" destId="{B75F322A-9184-4726-AE58-313427B76E38}" srcOrd="3" destOrd="0" presId="urn:microsoft.com/office/officeart/2005/8/layout/process2"/>
    <dgm:cxn modelId="{B2FB0A89-6EA8-4B15-BCD6-804497B56B13}" type="presParOf" srcId="{B75F322A-9184-4726-AE58-313427B76E38}" destId="{B0E5DCD1-49BF-456D-99ED-2DD2D2CB79F2}" srcOrd="0" destOrd="0" presId="urn:microsoft.com/office/officeart/2005/8/layout/process2"/>
    <dgm:cxn modelId="{B569CF36-CFF0-4B83-85F2-77191DCCF2FD}" type="presParOf" srcId="{72C9841D-0CC9-4D50-B05A-EE41A1C14415}" destId="{A3ECD57D-5A83-4664-9DE7-9B0156AEE4DA}" srcOrd="4" destOrd="0" presId="urn:microsoft.com/office/officeart/2005/8/layout/process2"/>
    <dgm:cxn modelId="{4A7DCBA5-FDE5-439C-ADD2-1518225F8E3C}" type="presParOf" srcId="{72C9841D-0CC9-4D50-B05A-EE41A1C14415}" destId="{2B130203-943D-4627-8A25-2314926FC32C}" srcOrd="5" destOrd="0" presId="urn:microsoft.com/office/officeart/2005/8/layout/process2"/>
    <dgm:cxn modelId="{88ACB9D6-2E42-4FC1-B061-53C0E33A9F08}" type="presParOf" srcId="{2B130203-943D-4627-8A25-2314926FC32C}" destId="{85221C18-A8E9-492F-BD98-DA03AB5E7C52}" srcOrd="0" destOrd="0" presId="urn:microsoft.com/office/officeart/2005/8/layout/process2"/>
    <dgm:cxn modelId="{12D89268-25B0-4756-8F29-614C89C9AF33}" type="presParOf" srcId="{72C9841D-0CC9-4D50-B05A-EE41A1C14415}" destId="{982CB52F-7286-4180-BDF1-C925CA486D6B}" srcOrd="6" destOrd="0" presId="urn:microsoft.com/office/officeart/2005/8/layout/process2"/>
    <dgm:cxn modelId="{E38A69B7-537F-4E5F-957B-CF80BFAA9936}" type="presParOf" srcId="{72C9841D-0CC9-4D50-B05A-EE41A1C14415}" destId="{4E1F2039-AD2D-418A-B765-8F627BC8D872}" srcOrd="7" destOrd="0" presId="urn:microsoft.com/office/officeart/2005/8/layout/process2"/>
    <dgm:cxn modelId="{E6474823-701A-46B3-A0EF-D59772C399FD}" type="presParOf" srcId="{4E1F2039-AD2D-418A-B765-8F627BC8D872}" destId="{C9BC1D0E-E80E-4987-92E7-9C920761CCC0}" srcOrd="0" destOrd="0" presId="urn:microsoft.com/office/officeart/2005/8/layout/process2"/>
    <dgm:cxn modelId="{32224859-970D-443C-80D0-3AA09B13E8CE}"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5F1FF4-C93A-4C6F-A931-47A2EB9AFCB4}" type="doc">
      <dgm:prSet loTypeId="urn:microsoft.com/office/officeart/2005/8/layout/process2" loCatId="process" qsTypeId="urn:microsoft.com/office/officeart/2005/8/quickstyle/simple1" qsCatId="simple" csTypeId="urn:microsoft.com/office/officeart/2005/8/colors/accent1_2" csCatId="accent1" phldr="1"/>
      <dgm:spPr/>
    </dgm:pt>
    <dgm:pt modelId="{F6D49D88-08DA-4D9A-8ECB-33B94537954A}">
      <dgm:prSet phldrT="[Text]" custT="1"/>
      <dgm:spPr>
        <a:solidFill>
          <a:schemeClr val="accent1">
            <a:lumMod val="20000"/>
            <a:lumOff val="80000"/>
          </a:schemeClr>
        </a:solidFill>
      </dgm:spPr>
      <dgm:t>
        <a:bodyPr/>
        <a:lstStyle/>
        <a:p>
          <a:r>
            <a:rPr lang="en-US" sz="2800" dirty="0" smtClean="0"/>
            <a:t>Detect the Remote Target</a:t>
          </a:r>
          <a:endParaRPr lang="en-US" sz="2800" dirty="0"/>
        </a:p>
      </dgm:t>
    </dgm:pt>
    <dgm:pt modelId="{2A11E99B-99CC-41C3-902B-C02858E7893A}" type="parTrans" cxnId="{5C355578-0216-4EBA-B1A9-576F064F19E3}">
      <dgm:prSet/>
      <dgm:spPr/>
      <dgm:t>
        <a:bodyPr/>
        <a:lstStyle/>
        <a:p>
          <a:endParaRPr lang="en-US"/>
        </a:p>
      </dgm:t>
    </dgm:pt>
    <dgm:pt modelId="{3EE78E8C-8C62-4A01-8379-91F5626993B1}" type="sibTrans" cxnId="{5C355578-0216-4EBA-B1A9-576F064F19E3}">
      <dgm:prSet/>
      <dgm:spPr/>
      <dgm:t>
        <a:bodyPr/>
        <a:lstStyle/>
        <a:p>
          <a:endParaRPr lang="en-US" dirty="0"/>
        </a:p>
      </dgm:t>
    </dgm:pt>
    <dgm:pt modelId="{CBECBEEF-9AA7-4F53-BE9B-6E2C04314B34}">
      <dgm:prSet phldrT="[Text]" custT="1"/>
      <dgm:spPr>
        <a:solidFill>
          <a:schemeClr val="accent1">
            <a:lumMod val="20000"/>
            <a:lumOff val="80000"/>
          </a:schemeClr>
        </a:solidFill>
      </dgm:spPr>
      <dgm:t>
        <a:bodyPr/>
        <a:lstStyle/>
        <a:p>
          <a:r>
            <a:rPr lang="en-US" sz="2800" dirty="0" smtClean="0"/>
            <a:t>View Devices and Interfaces</a:t>
          </a:r>
          <a:endParaRPr lang="en-US" sz="2800" dirty="0"/>
        </a:p>
      </dgm:t>
    </dgm:pt>
    <dgm:pt modelId="{C12DA752-F044-466F-BD59-3C3E1607EA66}" type="parTrans" cxnId="{883A51A0-D5DD-4B93-B46B-82E6A17B44E9}">
      <dgm:prSet/>
      <dgm:spPr/>
      <dgm:t>
        <a:bodyPr/>
        <a:lstStyle/>
        <a:p>
          <a:endParaRPr lang="en-US"/>
        </a:p>
      </dgm:t>
    </dgm:pt>
    <dgm:pt modelId="{F6083C5E-5564-4683-8105-8F781CF80223}" type="sibTrans" cxnId="{883A51A0-D5DD-4B93-B46B-82E6A17B44E9}">
      <dgm:prSet/>
      <dgm:spPr/>
      <dgm:t>
        <a:bodyPr/>
        <a:lstStyle/>
        <a:p>
          <a:endParaRPr lang="en-US" dirty="0"/>
        </a:p>
      </dgm:t>
    </dgm:pt>
    <dgm:pt modelId="{50BDA245-0BD1-40AB-84FE-75828B3FF017}">
      <dgm:prSet phldrT="[Text]" custT="1"/>
      <dgm:spPr>
        <a:solidFill>
          <a:schemeClr val="accent1"/>
        </a:solidFill>
      </dgm:spPr>
      <dgm:t>
        <a:bodyPr/>
        <a:lstStyle/>
        <a:p>
          <a:r>
            <a:rPr lang="en-US" sz="2800" dirty="0" smtClean="0"/>
            <a:t>Add/Remove Software </a:t>
          </a:r>
          <a:endParaRPr lang="en-US" sz="2800" dirty="0"/>
        </a:p>
      </dgm:t>
    </dgm:pt>
    <dgm:pt modelId="{B32B06D1-FAA3-4489-ACB0-C3544373D2C5}" type="parTrans" cxnId="{080DE0C1-53DA-431B-8A3A-E20ABDD77FD5}">
      <dgm:prSet/>
      <dgm:spPr/>
      <dgm:t>
        <a:bodyPr/>
        <a:lstStyle/>
        <a:p>
          <a:endParaRPr lang="en-US"/>
        </a:p>
      </dgm:t>
    </dgm:pt>
    <dgm:pt modelId="{3091FF68-6550-445A-B87C-27CB62C52975}" type="sibTrans" cxnId="{080DE0C1-53DA-431B-8A3A-E20ABDD77FD5}">
      <dgm:prSet/>
      <dgm:spPr/>
      <dgm:t>
        <a:bodyPr/>
        <a:lstStyle/>
        <a:p>
          <a:endParaRPr lang="en-US"/>
        </a:p>
      </dgm:t>
    </dgm:pt>
    <dgm:pt modelId="{58A6C61E-3DA6-4E56-88A4-D31821773CA0}">
      <dgm:prSet phldrT="[Text]" custT="1"/>
      <dgm:spPr>
        <a:solidFill>
          <a:schemeClr val="accent1">
            <a:lumMod val="20000"/>
            <a:lumOff val="80000"/>
          </a:schemeClr>
        </a:solidFill>
      </dgm:spPr>
      <dgm:t>
        <a:bodyPr/>
        <a:lstStyle/>
        <a:p>
          <a:r>
            <a:rPr lang="en-US" sz="2800" dirty="0" smtClean="0"/>
            <a:t>Configure Target Network Settings</a:t>
          </a:r>
          <a:endParaRPr lang="en-US" sz="2800" dirty="0"/>
        </a:p>
      </dgm:t>
    </dgm:pt>
    <dgm:pt modelId="{296FF5C5-BB72-4EF1-8054-E10DAB1B315E}" type="parTrans" cxnId="{755F21A9-4971-4CF2-AAC8-A4DFBA626D0B}">
      <dgm:prSet/>
      <dgm:spPr/>
      <dgm:t>
        <a:bodyPr/>
        <a:lstStyle/>
        <a:p>
          <a:endParaRPr lang="en-US"/>
        </a:p>
      </dgm:t>
    </dgm:pt>
    <dgm:pt modelId="{33CF8D73-4588-440C-940A-EE9314840235}" type="sibTrans" cxnId="{755F21A9-4971-4CF2-AAC8-A4DFBA626D0B}">
      <dgm:prSet/>
      <dgm:spPr/>
      <dgm:t>
        <a:bodyPr/>
        <a:lstStyle/>
        <a:p>
          <a:endParaRPr lang="en-US" dirty="0"/>
        </a:p>
      </dgm:t>
    </dgm:pt>
    <dgm:pt modelId="{4173E121-3893-4B9F-996C-23B2BD2ED44C}">
      <dgm:prSet phldrT="[Text]" custT="1"/>
      <dgm:spPr>
        <a:solidFill>
          <a:schemeClr val="accent1">
            <a:lumMod val="20000"/>
            <a:lumOff val="80000"/>
          </a:schemeClr>
        </a:solidFill>
      </dgm:spPr>
      <dgm:t>
        <a:bodyPr/>
        <a:lstStyle/>
        <a:p>
          <a:r>
            <a:rPr lang="en-US" sz="2800" dirty="0" smtClean="0"/>
            <a:t>Select Host-Target Network Setup</a:t>
          </a:r>
          <a:endParaRPr lang="en-US" sz="2800" dirty="0"/>
        </a:p>
      </dgm:t>
    </dgm:pt>
    <dgm:pt modelId="{69B8709A-702F-4440-B105-EE4531062305}" type="parTrans" cxnId="{65F75154-E914-4731-96CE-503EAEE2FE92}">
      <dgm:prSet/>
      <dgm:spPr/>
      <dgm:t>
        <a:bodyPr/>
        <a:lstStyle/>
        <a:p>
          <a:endParaRPr lang="en-US"/>
        </a:p>
      </dgm:t>
    </dgm:pt>
    <dgm:pt modelId="{F572EB27-DB2A-4231-8171-5CAE10171959}" type="sibTrans" cxnId="{65F75154-E914-4731-96CE-503EAEE2FE92}">
      <dgm:prSet/>
      <dgm:spPr/>
      <dgm:t>
        <a:bodyPr/>
        <a:lstStyle/>
        <a:p>
          <a:endParaRPr lang="en-US" dirty="0"/>
        </a:p>
      </dgm:t>
    </dgm:pt>
    <dgm:pt modelId="{72C9841D-0CC9-4D50-B05A-EE41A1C14415}" type="pres">
      <dgm:prSet presAssocID="{A85F1FF4-C93A-4C6F-A931-47A2EB9AFCB4}" presName="linearFlow" presStyleCnt="0">
        <dgm:presLayoutVars>
          <dgm:resizeHandles val="exact"/>
        </dgm:presLayoutVars>
      </dgm:prSet>
      <dgm:spPr/>
    </dgm:pt>
    <dgm:pt modelId="{03C5D607-EED3-4464-9DDA-1D9F67E267D7}" type="pres">
      <dgm:prSet presAssocID="{4173E121-3893-4B9F-996C-23B2BD2ED44C}" presName="node" presStyleLbl="node1" presStyleIdx="0" presStyleCnt="5" custScaleX="241641">
        <dgm:presLayoutVars>
          <dgm:bulletEnabled val="1"/>
        </dgm:presLayoutVars>
      </dgm:prSet>
      <dgm:spPr/>
      <dgm:t>
        <a:bodyPr/>
        <a:lstStyle/>
        <a:p>
          <a:endParaRPr lang="en-US"/>
        </a:p>
      </dgm:t>
    </dgm:pt>
    <dgm:pt modelId="{7896F14A-D437-4C63-B420-35803DD20A69}" type="pres">
      <dgm:prSet presAssocID="{F572EB27-DB2A-4231-8171-5CAE10171959}" presName="sibTrans" presStyleLbl="sibTrans2D1" presStyleIdx="0" presStyleCnt="4"/>
      <dgm:spPr/>
      <dgm:t>
        <a:bodyPr/>
        <a:lstStyle/>
        <a:p>
          <a:endParaRPr lang="en-US"/>
        </a:p>
      </dgm:t>
    </dgm:pt>
    <dgm:pt modelId="{7A9D4908-4924-4CFB-9B3C-67BC5F4A525F}" type="pres">
      <dgm:prSet presAssocID="{F572EB27-DB2A-4231-8171-5CAE10171959}" presName="connectorText" presStyleLbl="sibTrans2D1" presStyleIdx="0" presStyleCnt="4"/>
      <dgm:spPr/>
      <dgm:t>
        <a:bodyPr/>
        <a:lstStyle/>
        <a:p>
          <a:endParaRPr lang="en-US"/>
        </a:p>
      </dgm:t>
    </dgm:pt>
    <dgm:pt modelId="{E49B7CBE-B731-4C12-A7E8-D1C65A5711A4}" type="pres">
      <dgm:prSet presAssocID="{F6D49D88-08DA-4D9A-8ECB-33B94537954A}" presName="node" presStyleLbl="node1" presStyleIdx="1" presStyleCnt="5" custScaleX="241641">
        <dgm:presLayoutVars>
          <dgm:bulletEnabled val="1"/>
        </dgm:presLayoutVars>
      </dgm:prSet>
      <dgm:spPr/>
      <dgm:t>
        <a:bodyPr/>
        <a:lstStyle/>
        <a:p>
          <a:endParaRPr lang="en-US"/>
        </a:p>
      </dgm:t>
    </dgm:pt>
    <dgm:pt modelId="{B75F322A-9184-4726-AE58-313427B76E38}" type="pres">
      <dgm:prSet presAssocID="{3EE78E8C-8C62-4A01-8379-91F5626993B1}" presName="sibTrans" presStyleLbl="sibTrans2D1" presStyleIdx="1" presStyleCnt="4"/>
      <dgm:spPr/>
      <dgm:t>
        <a:bodyPr/>
        <a:lstStyle/>
        <a:p>
          <a:endParaRPr lang="en-US"/>
        </a:p>
      </dgm:t>
    </dgm:pt>
    <dgm:pt modelId="{B0E5DCD1-49BF-456D-99ED-2DD2D2CB79F2}" type="pres">
      <dgm:prSet presAssocID="{3EE78E8C-8C62-4A01-8379-91F5626993B1}" presName="connectorText" presStyleLbl="sibTrans2D1" presStyleIdx="1" presStyleCnt="4"/>
      <dgm:spPr/>
      <dgm:t>
        <a:bodyPr/>
        <a:lstStyle/>
        <a:p>
          <a:endParaRPr lang="en-US"/>
        </a:p>
      </dgm:t>
    </dgm:pt>
    <dgm:pt modelId="{A3ECD57D-5A83-4664-9DE7-9B0156AEE4DA}" type="pres">
      <dgm:prSet presAssocID="{58A6C61E-3DA6-4E56-88A4-D31821773CA0}" presName="node" presStyleLbl="node1" presStyleIdx="2" presStyleCnt="5" custScaleX="241641">
        <dgm:presLayoutVars>
          <dgm:bulletEnabled val="1"/>
        </dgm:presLayoutVars>
      </dgm:prSet>
      <dgm:spPr/>
      <dgm:t>
        <a:bodyPr/>
        <a:lstStyle/>
        <a:p>
          <a:endParaRPr lang="en-US"/>
        </a:p>
      </dgm:t>
    </dgm:pt>
    <dgm:pt modelId="{2B130203-943D-4627-8A25-2314926FC32C}" type="pres">
      <dgm:prSet presAssocID="{33CF8D73-4588-440C-940A-EE9314840235}" presName="sibTrans" presStyleLbl="sibTrans2D1" presStyleIdx="2" presStyleCnt="4"/>
      <dgm:spPr/>
      <dgm:t>
        <a:bodyPr/>
        <a:lstStyle/>
        <a:p>
          <a:endParaRPr lang="en-US"/>
        </a:p>
      </dgm:t>
    </dgm:pt>
    <dgm:pt modelId="{85221C18-A8E9-492F-BD98-DA03AB5E7C52}" type="pres">
      <dgm:prSet presAssocID="{33CF8D73-4588-440C-940A-EE9314840235}" presName="connectorText" presStyleLbl="sibTrans2D1" presStyleIdx="2" presStyleCnt="4"/>
      <dgm:spPr/>
      <dgm:t>
        <a:bodyPr/>
        <a:lstStyle/>
        <a:p>
          <a:endParaRPr lang="en-US"/>
        </a:p>
      </dgm:t>
    </dgm:pt>
    <dgm:pt modelId="{982CB52F-7286-4180-BDF1-C925CA486D6B}" type="pres">
      <dgm:prSet presAssocID="{CBECBEEF-9AA7-4F53-BE9B-6E2C04314B34}" presName="node" presStyleLbl="node1" presStyleIdx="3" presStyleCnt="5" custScaleX="241641">
        <dgm:presLayoutVars>
          <dgm:bulletEnabled val="1"/>
        </dgm:presLayoutVars>
      </dgm:prSet>
      <dgm:spPr/>
      <dgm:t>
        <a:bodyPr/>
        <a:lstStyle/>
        <a:p>
          <a:endParaRPr lang="en-US"/>
        </a:p>
      </dgm:t>
    </dgm:pt>
    <dgm:pt modelId="{4E1F2039-AD2D-418A-B765-8F627BC8D872}" type="pres">
      <dgm:prSet presAssocID="{F6083C5E-5564-4683-8105-8F781CF80223}" presName="sibTrans" presStyleLbl="sibTrans2D1" presStyleIdx="3" presStyleCnt="4"/>
      <dgm:spPr/>
      <dgm:t>
        <a:bodyPr/>
        <a:lstStyle/>
        <a:p>
          <a:endParaRPr lang="en-US"/>
        </a:p>
      </dgm:t>
    </dgm:pt>
    <dgm:pt modelId="{C9BC1D0E-E80E-4987-92E7-9C920761CCC0}" type="pres">
      <dgm:prSet presAssocID="{F6083C5E-5564-4683-8105-8F781CF80223}" presName="connectorText" presStyleLbl="sibTrans2D1" presStyleIdx="3" presStyleCnt="4"/>
      <dgm:spPr/>
      <dgm:t>
        <a:bodyPr/>
        <a:lstStyle/>
        <a:p>
          <a:endParaRPr lang="en-US"/>
        </a:p>
      </dgm:t>
    </dgm:pt>
    <dgm:pt modelId="{58B94AD6-0BC3-45E4-86FA-652012799E8C}" type="pres">
      <dgm:prSet presAssocID="{50BDA245-0BD1-40AB-84FE-75828B3FF017}" presName="node" presStyleLbl="node1" presStyleIdx="4" presStyleCnt="5" custScaleX="241641">
        <dgm:presLayoutVars>
          <dgm:bulletEnabled val="1"/>
        </dgm:presLayoutVars>
      </dgm:prSet>
      <dgm:spPr/>
      <dgm:t>
        <a:bodyPr/>
        <a:lstStyle/>
        <a:p>
          <a:endParaRPr lang="en-US"/>
        </a:p>
      </dgm:t>
    </dgm:pt>
  </dgm:ptLst>
  <dgm:cxnLst>
    <dgm:cxn modelId="{038477A0-E9E6-4A2E-8AA8-C3B68E4BAC68}" type="presOf" srcId="{50BDA245-0BD1-40AB-84FE-75828B3FF017}" destId="{58B94AD6-0BC3-45E4-86FA-652012799E8C}" srcOrd="0" destOrd="0" presId="urn:microsoft.com/office/officeart/2005/8/layout/process2"/>
    <dgm:cxn modelId="{080DE0C1-53DA-431B-8A3A-E20ABDD77FD5}" srcId="{A85F1FF4-C93A-4C6F-A931-47A2EB9AFCB4}" destId="{50BDA245-0BD1-40AB-84FE-75828B3FF017}" srcOrd="4" destOrd="0" parTransId="{B32B06D1-FAA3-4489-ACB0-C3544373D2C5}" sibTransId="{3091FF68-6550-445A-B87C-27CB62C52975}"/>
    <dgm:cxn modelId="{E7ACDBD2-5E1B-4931-9952-635C72A4FED9}" type="presOf" srcId="{F572EB27-DB2A-4231-8171-5CAE10171959}" destId="{7A9D4908-4924-4CFB-9B3C-67BC5F4A525F}" srcOrd="1" destOrd="0" presId="urn:microsoft.com/office/officeart/2005/8/layout/process2"/>
    <dgm:cxn modelId="{883A51A0-D5DD-4B93-B46B-82E6A17B44E9}" srcId="{A85F1FF4-C93A-4C6F-A931-47A2EB9AFCB4}" destId="{CBECBEEF-9AA7-4F53-BE9B-6E2C04314B34}" srcOrd="3" destOrd="0" parTransId="{C12DA752-F044-466F-BD59-3C3E1607EA66}" sibTransId="{F6083C5E-5564-4683-8105-8F781CF80223}"/>
    <dgm:cxn modelId="{E6A5B19F-E955-42DB-B481-FA560A7669F6}" type="presOf" srcId="{A85F1FF4-C93A-4C6F-A931-47A2EB9AFCB4}" destId="{72C9841D-0CC9-4D50-B05A-EE41A1C14415}" srcOrd="0" destOrd="0" presId="urn:microsoft.com/office/officeart/2005/8/layout/process2"/>
    <dgm:cxn modelId="{ADD306BE-97CA-485E-BD49-FAA32A92F114}" type="presOf" srcId="{4173E121-3893-4B9F-996C-23B2BD2ED44C}" destId="{03C5D607-EED3-4464-9DDA-1D9F67E267D7}" srcOrd="0" destOrd="0" presId="urn:microsoft.com/office/officeart/2005/8/layout/process2"/>
    <dgm:cxn modelId="{703916D4-0DE1-453C-8B3B-A24E7FFE20B5}" type="presOf" srcId="{58A6C61E-3DA6-4E56-88A4-D31821773CA0}" destId="{A3ECD57D-5A83-4664-9DE7-9B0156AEE4DA}" srcOrd="0" destOrd="0" presId="urn:microsoft.com/office/officeart/2005/8/layout/process2"/>
    <dgm:cxn modelId="{8BCAC7A0-616E-424A-902B-A9B53436DD6B}" type="presOf" srcId="{F6D49D88-08DA-4D9A-8ECB-33B94537954A}" destId="{E49B7CBE-B731-4C12-A7E8-D1C65A5711A4}" srcOrd="0" destOrd="0" presId="urn:microsoft.com/office/officeart/2005/8/layout/process2"/>
    <dgm:cxn modelId="{2608BA6F-34DB-4D2C-BF03-E5707187254F}" type="presOf" srcId="{F6083C5E-5564-4683-8105-8F781CF80223}" destId="{C9BC1D0E-E80E-4987-92E7-9C920761CCC0}" srcOrd="1" destOrd="0" presId="urn:microsoft.com/office/officeart/2005/8/layout/process2"/>
    <dgm:cxn modelId="{01FE7901-BDD0-4A68-906D-B80E3EB8F74D}" type="presOf" srcId="{F6083C5E-5564-4683-8105-8F781CF80223}" destId="{4E1F2039-AD2D-418A-B765-8F627BC8D872}" srcOrd="0" destOrd="0" presId="urn:microsoft.com/office/officeart/2005/8/layout/process2"/>
    <dgm:cxn modelId="{755F21A9-4971-4CF2-AAC8-A4DFBA626D0B}" srcId="{A85F1FF4-C93A-4C6F-A931-47A2EB9AFCB4}" destId="{58A6C61E-3DA6-4E56-88A4-D31821773CA0}" srcOrd="2" destOrd="0" parTransId="{296FF5C5-BB72-4EF1-8054-E10DAB1B315E}" sibTransId="{33CF8D73-4588-440C-940A-EE9314840235}"/>
    <dgm:cxn modelId="{7E256700-F6F6-4456-9F42-8DF2AB72218E}" type="presOf" srcId="{33CF8D73-4588-440C-940A-EE9314840235}" destId="{85221C18-A8E9-492F-BD98-DA03AB5E7C52}" srcOrd="1" destOrd="0" presId="urn:microsoft.com/office/officeart/2005/8/layout/process2"/>
    <dgm:cxn modelId="{6F3CD3E1-5D06-41B3-9132-E35CD7D998E0}" type="presOf" srcId="{3EE78E8C-8C62-4A01-8379-91F5626993B1}" destId="{B75F322A-9184-4726-AE58-313427B76E38}" srcOrd="0" destOrd="0" presId="urn:microsoft.com/office/officeart/2005/8/layout/process2"/>
    <dgm:cxn modelId="{65F75154-E914-4731-96CE-503EAEE2FE92}" srcId="{A85F1FF4-C93A-4C6F-A931-47A2EB9AFCB4}" destId="{4173E121-3893-4B9F-996C-23B2BD2ED44C}" srcOrd="0" destOrd="0" parTransId="{69B8709A-702F-4440-B105-EE4531062305}" sibTransId="{F572EB27-DB2A-4231-8171-5CAE10171959}"/>
    <dgm:cxn modelId="{369F834B-EAF2-4E2A-B789-F61580C11E59}" type="presOf" srcId="{3EE78E8C-8C62-4A01-8379-91F5626993B1}" destId="{B0E5DCD1-49BF-456D-99ED-2DD2D2CB79F2}" srcOrd="1" destOrd="0" presId="urn:microsoft.com/office/officeart/2005/8/layout/process2"/>
    <dgm:cxn modelId="{0D1A1EF0-02F7-4047-BCBE-E35ABEA91FF5}" type="presOf" srcId="{F572EB27-DB2A-4231-8171-5CAE10171959}" destId="{7896F14A-D437-4C63-B420-35803DD20A69}" srcOrd="0" destOrd="0" presId="urn:microsoft.com/office/officeart/2005/8/layout/process2"/>
    <dgm:cxn modelId="{07508C9B-A6BD-4028-AC93-D3F286EEE83B}" type="presOf" srcId="{CBECBEEF-9AA7-4F53-BE9B-6E2C04314B34}" destId="{982CB52F-7286-4180-BDF1-C925CA486D6B}" srcOrd="0" destOrd="0" presId="urn:microsoft.com/office/officeart/2005/8/layout/process2"/>
    <dgm:cxn modelId="{5C355578-0216-4EBA-B1A9-576F064F19E3}" srcId="{A85F1FF4-C93A-4C6F-A931-47A2EB9AFCB4}" destId="{F6D49D88-08DA-4D9A-8ECB-33B94537954A}" srcOrd="1" destOrd="0" parTransId="{2A11E99B-99CC-41C3-902B-C02858E7893A}" sibTransId="{3EE78E8C-8C62-4A01-8379-91F5626993B1}"/>
    <dgm:cxn modelId="{3C40933C-1F01-44E5-9EE0-BFB922C185C1}" type="presOf" srcId="{33CF8D73-4588-440C-940A-EE9314840235}" destId="{2B130203-943D-4627-8A25-2314926FC32C}" srcOrd="0" destOrd="0" presId="urn:microsoft.com/office/officeart/2005/8/layout/process2"/>
    <dgm:cxn modelId="{42C2B401-27B8-47CB-B894-080BD9B7ED05}" type="presParOf" srcId="{72C9841D-0CC9-4D50-B05A-EE41A1C14415}" destId="{03C5D607-EED3-4464-9DDA-1D9F67E267D7}" srcOrd="0" destOrd="0" presId="urn:microsoft.com/office/officeart/2005/8/layout/process2"/>
    <dgm:cxn modelId="{F33DCB0C-41FE-4E01-B4B9-4947798EE49F}" type="presParOf" srcId="{72C9841D-0CC9-4D50-B05A-EE41A1C14415}" destId="{7896F14A-D437-4C63-B420-35803DD20A69}" srcOrd="1" destOrd="0" presId="urn:microsoft.com/office/officeart/2005/8/layout/process2"/>
    <dgm:cxn modelId="{3B1321BD-FE4A-490C-B5F5-7EF831789E16}" type="presParOf" srcId="{7896F14A-D437-4C63-B420-35803DD20A69}" destId="{7A9D4908-4924-4CFB-9B3C-67BC5F4A525F}" srcOrd="0" destOrd="0" presId="urn:microsoft.com/office/officeart/2005/8/layout/process2"/>
    <dgm:cxn modelId="{DD89EF23-0460-4808-917C-46A295D727D1}" type="presParOf" srcId="{72C9841D-0CC9-4D50-B05A-EE41A1C14415}" destId="{E49B7CBE-B731-4C12-A7E8-D1C65A5711A4}" srcOrd="2" destOrd="0" presId="urn:microsoft.com/office/officeart/2005/8/layout/process2"/>
    <dgm:cxn modelId="{502D43ED-85DE-4BA9-B569-0543C84CC86A}" type="presParOf" srcId="{72C9841D-0CC9-4D50-B05A-EE41A1C14415}" destId="{B75F322A-9184-4726-AE58-313427B76E38}" srcOrd="3" destOrd="0" presId="urn:microsoft.com/office/officeart/2005/8/layout/process2"/>
    <dgm:cxn modelId="{DE0DB02A-DC4D-4177-80E8-6E6B7542EC8F}" type="presParOf" srcId="{B75F322A-9184-4726-AE58-313427B76E38}" destId="{B0E5DCD1-49BF-456D-99ED-2DD2D2CB79F2}" srcOrd="0" destOrd="0" presId="urn:microsoft.com/office/officeart/2005/8/layout/process2"/>
    <dgm:cxn modelId="{1D993127-6CA4-42B9-8EA8-6386A6ABF263}" type="presParOf" srcId="{72C9841D-0CC9-4D50-B05A-EE41A1C14415}" destId="{A3ECD57D-5A83-4664-9DE7-9B0156AEE4DA}" srcOrd="4" destOrd="0" presId="urn:microsoft.com/office/officeart/2005/8/layout/process2"/>
    <dgm:cxn modelId="{42A0A520-1FB0-4D13-A7CE-E2112C5D046F}" type="presParOf" srcId="{72C9841D-0CC9-4D50-B05A-EE41A1C14415}" destId="{2B130203-943D-4627-8A25-2314926FC32C}" srcOrd="5" destOrd="0" presId="urn:microsoft.com/office/officeart/2005/8/layout/process2"/>
    <dgm:cxn modelId="{49627187-913B-40CC-8700-F3E4FF91F8D5}" type="presParOf" srcId="{2B130203-943D-4627-8A25-2314926FC32C}" destId="{85221C18-A8E9-492F-BD98-DA03AB5E7C52}" srcOrd="0" destOrd="0" presId="urn:microsoft.com/office/officeart/2005/8/layout/process2"/>
    <dgm:cxn modelId="{EF62DBA7-B551-4C6B-9295-DC0D6A50264F}" type="presParOf" srcId="{72C9841D-0CC9-4D50-B05A-EE41A1C14415}" destId="{982CB52F-7286-4180-BDF1-C925CA486D6B}" srcOrd="6" destOrd="0" presId="urn:microsoft.com/office/officeart/2005/8/layout/process2"/>
    <dgm:cxn modelId="{E8B379CD-22FC-4BF7-B520-9BA19B0480F4}" type="presParOf" srcId="{72C9841D-0CC9-4D50-B05A-EE41A1C14415}" destId="{4E1F2039-AD2D-418A-B765-8F627BC8D872}" srcOrd="7" destOrd="0" presId="urn:microsoft.com/office/officeart/2005/8/layout/process2"/>
    <dgm:cxn modelId="{2AAB7198-BE16-43F3-BA9A-58DE371A6C15}" type="presParOf" srcId="{4E1F2039-AD2D-418A-B765-8F627BC8D872}" destId="{C9BC1D0E-E80E-4987-92E7-9C920761CCC0}" srcOrd="0" destOrd="0" presId="urn:microsoft.com/office/officeart/2005/8/layout/process2"/>
    <dgm:cxn modelId="{55C5218A-2633-4251-BC80-2FC59D44D22A}" type="presParOf" srcId="{72C9841D-0CC9-4D50-B05A-EE41A1C14415}" destId="{58B94AD6-0BC3-45E4-86FA-652012799E8C}"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9A84B8-409F-4CD2-894E-2E1285E31340}">
      <dsp:nvSpPr>
        <dsp:cNvPr id="0" name=""/>
        <dsp:cNvSpPr/>
      </dsp:nvSpPr>
      <dsp:spPr>
        <a:xfrm>
          <a:off x="0" y="3276339"/>
          <a:ext cx="8686800" cy="7617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Other Considerations </a:t>
          </a:r>
          <a:endParaRPr lang="en-US" sz="2100" kern="1200" dirty="0"/>
        </a:p>
      </dsp:txBody>
      <dsp:txXfrm>
        <a:off x="0" y="3276339"/>
        <a:ext cx="2606040" cy="761791"/>
      </dsp:txXfrm>
    </dsp:sp>
    <dsp:sp modelId="{DC9883CD-FF22-4A87-A0CA-A671D2E6889E}">
      <dsp:nvSpPr>
        <dsp:cNvPr id="0" name=""/>
        <dsp:cNvSpPr/>
      </dsp:nvSpPr>
      <dsp:spPr>
        <a:xfrm>
          <a:off x="0" y="2387582"/>
          <a:ext cx="8686800" cy="7617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Select a Platform</a:t>
          </a:r>
          <a:endParaRPr lang="en-US" sz="2100" kern="1200" dirty="0"/>
        </a:p>
      </dsp:txBody>
      <dsp:txXfrm>
        <a:off x="0" y="2387582"/>
        <a:ext cx="2606040" cy="761791"/>
      </dsp:txXfrm>
    </dsp:sp>
    <dsp:sp modelId="{9A4A5AE0-5DF0-4C54-B705-FE6B89F0AAE2}">
      <dsp:nvSpPr>
        <dsp:cNvPr id="0" name=""/>
        <dsp:cNvSpPr/>
      </dsp:nvSpPr>
      <dsp:spPr>
        <a:xfrm>
          <a:off x="0" y="1498825"/>
          <a:ext cx="8686800" cy="7617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Select RIO Architecture</a:t>
          </a:r>
          <a:endParaRPr lang="en-US" sz="2100" kern="1200" dirty="0"/>
        </a:p>
      </dsp:txBody>
      <dsp:txXfrm>
        <a:off x="0" y="1498825"/>
        <a:ext cx="2606040" cy="761791"/>
      </dsp:txXfrm>
    </dsp:sp>
    <dsp:sp modelId="{E58E7CBC-0258-4618-9351-95CCC685F692}">
      <dsp:nvSpPr>
        <dsp:cNvPr id="0" name=""/>
        <dsp:cNvSpPr/>
      </dsp:nvSpPr>
      <dsp:spPr>
        <a:xfrm>
          <a:off x="0" y="610068"/>
          <a:ext cx="8686800" cy="7617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Need FPGA?</a:t>
          </a:r>
          <a:endParaRPr lang="en-US" sz="2100" kern="1200" dirty="0"/>
        </a:p>
      </dsp:txBody>
      <dsp:txXfrm>
        <a:off x="0" y="610068"/>
        <a:ext cx="2606040" cy="761791"/>
      </dsp:txXfrm>
    </dsp:sp>
    <dsp:sp modelId="{77597900-2176-45D7-B1D4-744FFB0672D2}">
      <dsp:nvSpPr>
        <dsp:cNvPr id="0" name=""/>
        <dsp:cNvSpPr/>
      </dsp:nvSpPr>
      <dsp:spPr>
        <a:xfrm>
          <a:off x="4773954" y="673551"/>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FPGA?</a:t>
          </a:r>
          <a:endParaRPr lang="en-US" sz="1300" kern="1200" dirty="0"/>
        </a:p>
      </dsp:txBody>
      <dsp:txXfrm>
        <a:off x="4773954" y="673551"/>
        <a:ext cx="952239" cy="634826"/>
      </dsp:txXfrm>
    </dsp:sp>
    <dsp:sp modelId="{571F3D5C-0D57-4829-9E0C-2E28ED428666}">
      <dsp:nvSpPr>
        <dsp:cNvPr id="0" name=""/>
        <dsp:cNvSpPr/>
      </dsp:nvSpPr>
      <dsp:spPr>
        <a:xfrm>
          <a:off x="3702684" y="1308377"/>
          <a:ext cx="1547389" cy="253930"/>
        </a:xfrm>
        <a:custGeom>
          <a:avLst/>
          <a:gdLst/>
          <a:ahLst/>
          <a:cxnLst/>
          <a:rect l="0" t="0" r="0" b="0"/>
          <a:pathLst>
            <a:path>
              <a:moveTo>
                <a:pt x="1547389" y="0"/>
              </a:moveTo>
              <a:lnTo>
                <a:pt x="1547389" y="126965"/>
              </a:lnTo>
              <a:lnTo>
                <a:pt x="0" y="126965"/>
              </a:lnTo>
              <a:lnTo>
                <a:pt x="0" y="2539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062EE-6593-4044-BDC0-A87AFD899FE5}">
      <dsp:nvSpPr>
        <dsp:cNvPr id="0" name=""/>
        <dsp:cNvSpPr/>
      </dsp:nvSpPr>
      <dsp:spPr>
        <a:xfrm>
          <a:off x="3226565" y="1562308"/>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FPGA for Windows</a:t>
          </a:r>
          <a:endParaRPr lang="en-US" sz="1300" kern="1200" dirty="0"/>
        </a:p>
      </dsp:txBody>
      <dsp:txXfrm>
        <a:off x="3226565" y="1562308"/>
        <a:ext cx="952239" cy="634826"/>
      </dsp:txXfrm>
    </dsp:sp>
    <dsp:sp modelId="{18347D9F-7025-4109-9377-8CA79E6F5A32}">
      <dsp:nvSpPr>
        <dsp:cNvPr id="0" name=""/>
        <dsp:cNvSpPr/>
      </dsp:nvSpPr>
      <dsp:spPr>
        <a:xfrm>
          <a:off x="3083729" y="2197134"/>
          <a:ext cx="618955" cy="253930"/>
        </a:xfrm>
        <a:custGeom>
          <a:avLst/>
          <a:gdLst/>
          <a:ahLst/>
          <a:cxnLst/>
          <a:rect l="0" t="0" r="0" b="0"/>
          <a:pathLst>
            <a:path>
              <a:moveTo>
                <a:pt x="618955" y="0"/>
              </a:moveTo>
              <a:lnTo>
                <a:pt x="618955" y="126965"/>
              </a:lnTo>
              <a:lnTo>
                <a:pt x="0" y="126965"/>
              </a:lnTo>
              <a:lnTo>
                <a:pt x="0" y="253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4EC605-E11B-48BC-9063-A4BC0873C073}">
      <dsp:nvSpPr>
        <dsp:cNvPr id="0" name=""/>
        <dsp:cNvSpPr/>
      </dsp:nvSpPr>
      <dsp:spPr>
        <a:xfrm>
          <a:off x="2607609" y="2451065"/>
          <a:ext cx="952239" cy="634826"/>
        </a:xfrm>
        <a:prstGeom prst="roundRect">
          <a:avLst>
            <a:gd name="adj" fmla="val 10000"/>
          </a:avLst>
        </a:prstGeom>
        <a:solidFill>
          <a:schemeClr val="accent1">
            <a:hueOff val="0"/>
            <a:satOff val="0"/>
            <a:lumOff val="0"/>
            <a:alphaOff val="0"/>
          </a:schemeClr>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PCI</a:t>
          </a:r>
          <a:endParaRPr lang="en-US" sz="1300" kern="1200" dirty="0"/>
        </a:p>
      </dsp:txBody>
      <dsp:txXfrm>
        <a:off x="2607609" y="2451065"/>
        <a:ext cx="952239" cy="634826"/>
      </dsp:txXfrm>
    </dsp:sp>
    <dsp:sp modelId="{B19D100E-8AD5-4706-B735-885769BE7244}">
      <dsp:nvSpPr>
        <dsp:cNvPr id="0" name=""/>
        <dsp:cNvSpPr/>
      </dsp:nvSpPr>
      <dsp:spPr>
        <a:xfrm>
          <a:off x="3702684" y="2197134"/>
          <a:ext cx="618955" cy="253930"/>
        </a:xfrm>
        <a:custGeom>
          <a:avLst/>
          <a:gdLst/>
          <a:ahLst/>
          <a:cxnLst/>
          <a:rect l="0" t="0" r="0" b="0"/>
          <a:pathLst>
            <a:path>
              <a:moveTo>
                <a:pt x="0" y="0"/>
              </a:moveTo>
              <a:lnTo>
                <a:pt x="0" y="126965"/>
              </a:lnTo>
              <a:lnTo>
                <a:pt x="618955" y="126965"/>
              </a:lnTo>
              <a:lnTo>
                <a:pt x="618955" y="253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F82246-36B9-4503-81C1-434B8B3A9646}">
      <dsp:nvSpPr>
        <dsp:cNvPr id="0" name=""/>
        <dsp:cNvSpPr/>
      </dsp:nvSpPr>
      <dsp:spPr>
        <a:xfrm>
          <a:off x="3845520" y="2451065"/>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PXI</a:t>
          </a:r>
          <a:endParaRPr lang="en-US" sz="1300" kern="1200" dirty="0"/>
        </a:p>
      </dsp:txBody>
      <dsp:txXfrm>
        <a:off x="3845520" y="2451065"/>
        <a:ext cx="952239" cy="634826"/>
      </dsp:txXfrm>
    </dsp:sp>
    <dsp:sp modelId="{60040FEE-BC25-4281-9429-9E3E2983A0AA}">
      <dsp:nvSpPr>
        <dsp:cNvPr id="0" name=""/>
        <dsp:cNvSpPr/>
      </dsp:nvSpPr>
      <dsp:spPr>
        <a:xfrm>
          <a:off x="5250074" y="1308377"/>
          <a:ext cx="1547389" cy="253930"/>
        </a:xfrm>
        <a:custGeom>
          <a:avLst/>
          <a:gdLst/>
          <a:ahLst/>
          <a:cxnLst/>
          <a:rect l="0" t="0" r="0" b="0"/>
          <a:pathLst>
            <a:path>
              <a:moveTo>
                <a:pt x="0" y="0"/>
              </a:moveTo>
              <a:lnTo>
                <a:pt x="0" y="126965"/>
              </a:lnTo>
              <a:lnTo>
                <a:pt x="1547389" y="126965"/>
              </a:lnTo>
              <a:lnTo>
                <a:pt x="1547389" y="2539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36150-ACCC-4316-8F26-5497944A4996}">
      <dsp:nvSpPr>
        <dsp:cNvPr id="0" name=""/>
        <dsp:cNvSpPr/>
      </dsp:nvSpPr>
      <dsp:spPr>
        <a:xfrm>
          <a:off x="6321343" y="1562308"/>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FPGA for Real-Time</a:t>
          </a:r>
          <a:endParaRPr lang="en-US" sz="1300" kern="1200" dirty="0"/>
        </a:p>
      </dsp:txBody>
      <dsp:txXfrm>
        <a:off x="6321343" y="1562308"/>
        <a:ext cx="952239" cy="634826"/>
      </dsp:txXfrm>
    </dsp:sp>
    <dsp:sp modelId="{48755188-8228-4376-90B0-B1EE69FD022A}">
      <dsp:nvSpPr>
        <dsp:cNvPr id="0" name=""/>
        <dsp:cNvSpPr/>
      </dsp:nvSpPr>
      <dsp:spPr>
        <a:xfrm>
          <a:off x="5559552" y="2197134"/>
          <a:ext cx="1237911" cy="253930"/>
        </a:xfrm>
        <a:custGeom>
          <a:avLst/>
          <a:gdLst/>
          <a:ahLst/>
          <a:cxnLst/>
          <a:rect l="0" t="0" r="0" b="0"/>
          <a:pathLst>
            <a:path>
              <a:moveTo>
                <a:pt x="1237911" y="0"/>
              </a:moveTo>
              <a:lnTo>
                <a:pt x="1237911" y="126965"/>
              </a:lnTo>
              <a:lnTo>
                <a:pt x="0" y="126965"/>
              </a:lnTo>
              <a:lnTo>
                <a:pt x="0" y="253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15A53C-087F-47AC-AC76-83EC7A857F0B}">
      <dsp:nvSpPr>
        <dsp:cNvPr id="0" name=""/>
        <dsp:cNvSpPr/>
      </dsp:nvSpPr>
      <dsp:spPr>
        <a:xfrm>
          <a:off x="5083432" y="2451065"/>
          <a:ext cx="952239" cy="634826"/>
        </a:xfrm>
        <a:prstGeom prst="roundRect">
          <a:avLst>
            <a:gd name="adj" fmla="val 10000"/>
          </a:avLst>
        </a:prstGeom>
        <a:solidFill>
          <a:schemeClr val="accent1">
            <a:hueOff val="0"/>
            <a:satOff val="0"/>
            <a:lumOff val="0"/>
            <a:alphaOff val="0"/>
          </a:schemeClr>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CompactRIO</a:t>
          </a:r>
          <a:endParaRPr lang="en-US" sz="1300" kern="1200" dirty="0"/>
        </a:p>
      </dsp:txBody>
      <dsp:txXfrm>
        <a:off x="5083432" y="2451065"/>
        <a:ext cx="952239" cy="634826"/>
      </dsp:txXfrm>
    </dsp:sp>
    <dsp:sp modelId="{240CBA72-6B43-4E6C-9043-314B9E8AE291}">
      <dsp:nvSpPr>
        <dsp:cNvPr id="0" name=""/>
        <dsp:cNvSpPr/>
      </dsp:nvSpPr>
      <dsp:spPr>
        <a:xfrm>
          <a:off x="6751743" y="2197134"/>
          <a:ext cx="91440" cy="253930"/>
        </a:xfrm>
        <a:custGeom>
          <a:avLst/>
          <a:gdLst/>
          <a:ahLst/>
          <a:cxnLst/>
          <a:rect l="0" t="0" r="0" b="0"/>
          <a:pathLst>
            <a:path>
              <a:moveTo>
                <a:pt x="45720" y="0"/>
              </a:moveTo>
              <a:lnTo>
                <a:pt x="45720" y="253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03B66-59A2-4EE7-9C09-241B2A83A776}">
      <dsp:nvSpPr>
        <dsp:cNvPr id="0" name=""/>
        <dsp:cNvSpPr/>
      </dsp:nvSpPr>
      <dsp:spPr>
        <a:xfrm>
          <a:off x="6321343" y="2451065"/>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PXI</a:t>
          </a:r>
          <a:endParaRPr lang="en-US" sz="1300" kern="1200" dirty="0"/>
        </a:p>
      </dsp:txBody>
      <dsp:txXfrm>
        <a:off x="6321343" y="2451065"/>
        <a:ext cx="952239" cy="634826"/>
      </dsp:txXfrm>
    </dsp:sp>
    <dsp:sp modelId="{2ECB5B68-98F6-4B53-95E1-A4BD42F7370C}">
      <dsp:nvSpPr>
        <dsp:cNvPr id="0" name=""/>
        <dsp:cNvSpPr/>
      </dsp:nvSpPr>
      <dsp:spPr>
        <a:xfrm>
          <a:off x="6797463" y="2197134"/>
          <a:ext cx="1237911" cy="253930"/>
        </a:xfrm>
        <a:custGeom>
          <a:avLst/>
          <a:gdLst/>
          <a:ahLst/>
          <a:cxnLst/>
          <a:rect l="0" t="0" r="0" b="0"/>
          <a:pathLst>
            <a:path>
              <a:moveTo>
                <a:pt x="0" y="0"/>
              </a:moveTo>
              <a:lnTo>
                <a:pt x="0" y="126965"/>
              </a:lnTo>
              <a:lnTo>
                <a:pt x="1237911" y="126965"/>
              </a:lnTo>
              <a:lnTo>
                <a:pt x="1237911" y="25393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06819-51E5-4BCE-8DB4-79DF617017EE}">
      <dsp:nvSpPr>
        <dsp:cNvPr id="0" name=""/>
        <dsp:cNvSpPr/>
      </dsp:nvSpPr>
      <dsp:spPr>
        <a:xfrm>
          <a:off x="7559255" y="2451065"/>
          <a:ext cx="952239" cy="6348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PCI</a:t>
          </a:r>
          <a:endParaRPr lang="en-US" sz="1300" kern="1200" dirty="0"/>
        </a:p>
      </dsp:txBody>
      <dsp:txXfrm>
        <a:off x="7559255" y="2451065"/>
        <a:ext cx="952239" cy="6348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C5D607-EED3-4464-9DDA-1D9F67E267D7}">
      <dsp:nvSpPr>
        <dsp:cNvPr id="0" name=""/>
        <dsp:cNvSpPr/>
      </dsp:nvSpPr>
      <dsp:spPr>
        <a:xfrm>
          <a:off x="1156608" y="3022"/>
          <a:ext cx="6830783" cy="70670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Select Host-Target Network Setup</a:t>
          </a:r>
          <a:endParaRPr lang="en-US" sz="2800" kern="1200" dirty="0"/>
        </a:p>
      </dsp:txBody>
      <dsp:txXfrm>
        <a:off x="1156608" y="3022"/>
        <a:ext cx="6830783" cy="706707"/>
      </dsp:txXfrm>
    </dsp:sp>
    <dsp:sp modelId="{7896F14A-D437-4C63-B420-35803DD20A69}">
      <dsp:nvSpPr>
        <dsp:cNvPr id="0" name=""/>
        <dsp:cNvSpPr/>
      </dsp:nvSpPr>
      <dsp:spPr>
        <a:xfrm rot="5400000">
          <a:off x="4439492" y="727398"/>
          <a:ext cx="265015" cy="318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439492" y="727398"/>
        <a:ext cx="265015" cy="318018"/>
      </dsp:txXfrm>
    </dsp:sp>
    <dsp:sp modelId="{E49B7CBE-B731-4C12-A7E8-D1C65A5711A4}">
      <dsp:nvSpPr>
        <dsp:cNvPr id="0" name=""/>
        <dsp:cNvSpPr/>
      </dsp:nvSpPr>
      <dsp:spPr>
        <a:xfrm>
          <a:off x="1156608" y="1063084"/>
          <a:ext cx="6830783" cy="70670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Detect the Remote Target</a:t>
          </a:r>
          <a:endParaRPr lang="en-US" sz="2800" kern="1200" dirty="0"/>
        </a:p>
      </dsp:txBody>
      <dsp:txXfrm>
        <a:off x="1156608" y="1063084"/>
        <a:ext cx="6830783" cy="706707"/>
      </dsp:txXfrm>
    </dsp:sp>
    <dsp:sp modelId="{B75F322A-9184-4726-AE58-313427B76E38}">
      <dsp:nvSpPr>
        <dsp:cNvPr id="0" name=""/>
        <dsp:cNvSpPr/>
      </dsp:nvSpPr>
      <dsp:spPr>
        <a:xfrm rot="5400000">
          <a:off x="4439492" y="1787459"/>
          <a:ext cx="265015" cy="318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439492" y="1787459"/>
        <a:ext cx="265015" cy="318018"/>
      </dsp:txXfrm>
    </dsp:sp>
    <dsp:sp modelId="{A3ECD57D-5A83-4664-9DE7-9B0156AEE4DA}">
      <dsp:nvSpPr>
        <dsp:cNvPr id="0" name=""/>
        <dsp:cNvSpPr/>
      </dsp:nvSpPr>
      <dsp:spPr>
        <a:xfrm>
          <a:off x="1156608" y="2123146"/>
          <a:ext cx="6830783" cy="70670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Configure Target Network Settings</a:t>
          </a:r>
          <a:endParaRPr lang="en-US" sz="2800" kern="1200" dirty="0"/>
        </a:p>
      </dsp:txBody>
      <dsp:txXfrm>
        <a:off x="1156608" y="2123146"/>
        <a:ext cx="6830783" cy="706707"/>
      </dsp:txXfrm>
    </dsp:sp>
    <dsp:sp modelId="{2B130203-943D-4627-8A25-2314926FC32C}">
      <dsp:nvSpPr>
        <dsp:cNvPr id="0" name=""/>
        <dsp:cNvSpPr/>
      </dsp:nvSpPr>
      <dsp:spPr>
        <a:xfrm rot="5400000">
          <a:off x="4439492" y="2847521"/>
          <a:ext cx="265015" cy="318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439492" y="2847521"/>
        <a:ext cx="265015" cy="318018"/>
      </dsp:txXfrm>
    </dsp:sp>
    <dsp:sp modelId="{982CB52F-7286-4180-BDF1-C925CA486D6B}">
      <dsp:nvSpPr>
        <dsp:cNvPr id="0" name=""/>
        <dsp:cNvSpPr/>
      </dsp:nvSpPr>
      <dsp:spPr>
        <a:xfrm>
          <a:off x="1156608" y="3183207"/>
          <a:ext cx="6830783" cy="70670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View Devices and Interfaces</a:t>
          </a:r>
          <a:endParaRPr lang="en-US" sz="2800" kern="1200" dirty="0"/>
        </a:p>
      </dsp:txBody>
      <dsp:txXfrm>
        <a:off x="1156608" y="3183207"/>
        <a:ext cx="6830783" cy="706707"/>
      </dsp:txXfrm>
    </dsp:sp>
    <dsp:sp modelId="{4E1F2039-AD2D-418A-B765-8F627BC8D872}">
      <dsp:nvSpPr>
        <dsp:cNvPr id="0" name=""/>
        <dsp:cNvSpPr/>
      </dsp:nvSpPr>
      <dsp:spPr>
        <a:xfrm rot="5400000">
          <a:off x="4439492" y="3907583"/>
          <a:ext cx="265015" cy="3180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4439492" y="3907583"/>
        <a:ext cx="265015" cy="318018"/>
      </dsp:txXfrm>
    </dsp:sp>
    <dsp:sp modelId="{58B94AD6-0BC3-45E4-86FA-652012799E8C}">
      <dsp:nvSpPr>
        <dsp:cNvPr id="0" name=""/>
        <dsp:cNvSpPr/>
      </dsp:nvSpPr>
      <dsp:spPr>
        <a:xfrm>
          <a:off x="1156608" y="4243269"/>
          <a:ext cx="6830783" cy="70670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Add/Remove Software </a:t>
          </a:r>
          <a:endParaRPr lang="en-US" sz="2800" kern="1200" dirty="0"/>
        </a:p>
      </dsp:txBody>
      <dsp:txXfrm>
        <a:off x="1156608" y="4243269"/>
        <a:ext cx="6830783" cy="70670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Rectangle 4"/>
          <p:cNvSpPr>
            <a:spLocks noGrp="1" noRot="1" noChangeAspect="1" noChangeArrowheads="1" noTextEdit="1"/>
          </p:cNvSpPr>
          <p:nvPr>
            <p:ph type="sldImg" idx="2"/>
          </p:nvPr>
        </p:nvSpPr>
        <p:spPr bwMode="auto">
          <a:xfrm>
            <a:off x="938213" y="720725"/>
            <a:ext cx="5438775" cy="407987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50242" y="5036698"/>
            <a:ext cx="6096001" cy="3844743"/>
          </a:xfrm>
          <a:prstGeom prst="rect">
            <a:avLst/>
          </a:prstGeom>
          <a:noFill/>
          <a:ln w="9525">
            <a:noFill/>
            <a:miter lim="800000"/>
            <a:headEnd/>
            <a:tailEnd/>
          </a:ln>
          <a:effectLst/>
        </p:spPr>
        <p:txBody>
          <a:bodyPr vert="horz" wrap="square" lIns="96885" tIns="48443" rIns="96885" bIns="48443" numCol="1" anchor="t" anchorCtr="0" compatLnSpc="1">
            <a:prstTxWarp prst="textNoShape">
              <a:avLst/>
            </a:prstTxWarp>
          </a:bodyPr>
          <a:lstStyle/>
          <a:p>
            <a:pPr marL="0" marR="0" lvl="0" indent="0" algn="l" defTabSz="950793" rtl="0" eaLnBrk="1" fontAlgn="base" latinLnBrk="0" hangingPunct="1">
              <a:lnSpc>
                <a:spcPct val="100000"/>
              </a:lnSpc>
              <a:spcBef>
                <a:spcPct val="30000"/>
              </a:spcBef>
              <a:spcAft>
                <a:spcPct val="0"/>
              </a:spcAft>
              <a:buClrTx/>
              <a:buSzTx/>
              <a:buFontTx/>
              <a:buNone/>
              <a:tabLst>
                <a:tab pos="475397" algn="l"/>
              </a:tabLst>
              <a:defRPr/>
            </a:pPr>
            <a:r>
              <a:rPr kumimoji="0" lang="en-US" sz="15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50793" rtl="0" eaLnBrk="1" fontAlgn="base" latinLnBrk="0" hangingPunct="1">
              <a:lnSpc>
                <a:spcPct val="100000"/>
              </a:lnSpc>
              <a:spcBef>
                <a:spcPct val="30000"/>
              </a:spcBef>
              <a:spcAft>
                <a:spcPct val="0"/>
              </a:spcAft>
              <a:buClrTx/>
              <a:buSzTx/>
              <a:buFontTx/>
              <a:buNone/>
              <a:tabLst>
                <a:tab pos="47539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37698" marR="0" lvl="2" indent="-237698" algn="l" defTabSz="950793" rtl="0" eaLnBrk="1" fontAlgn="base" latinLnBrk="0" hangingPunct="1">
              <a:lnSpc>
                <a:spcPct val="100000"/>
              </a:lnSpc>
              <a:spcBef>
                <a:spcPct val="30000"/>
              </a:spcBef>
              <a:spcAft>
                <a:spcPct val="0"/>
              </a:spcAft>
              <a:buClrTx/>
              <a:buSzTx/>
              <a:buFont typeface="Arial" pitchFamily="34" charset="0"/>
              <a:buChar char="•"/>
              <a:tabLst>
                <a:tab pos="47539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75397" marR="0" lvl="3" indent="-237698" algn="l" defTabSz="950793" rtl="0" eaLnBrk="1" fontAlgn="base" latinLnBrk="0" hangingPunct="1">
              <a:lnSpc>
                <a:spcPct val="100000"/>
              </a:lnSpc>
              <a:spcBef>
                <a:spcPct val="30000"/>
              </a:spcBef>
              <a:spcAft>
                <a:spcPct val="0"/>
              </a:spcAft>
              <a:buClrTx/>
              <a:buSzTx/>
              <a:buFont typeface="Times New Roman" pitchFamily="18" charset="0"/>
              <a:buChar char="–"/>
              <a:tabLst>
                <a:tab pos="475397"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59738" marR="0" lvl="4" indent="-1059738" algn="l" defTabSz="950793" rtl="0" eaLnBrk="1" fontAlgn="base" latinLnBrk="0" hangingPunct="1">
              <a:lnSpc>
                <a:spcPct val="100000"/>
              </a:lnSpc>
              <a:spcBef>
                <a:spcPct val="30000"/>
              </a:spcBef>
              <a:spcAft>
                <a:spcPct val="0"/>
              </a:spcAft>
              <a:buClrTx/>
              <a:buSzTx/>
              <a:buFontTx/>
              <a:buNone/>
              <a:tabLst>
                <a:tab pos="415972" algn="l"/>
                <a:tab pos="1059738"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5" name="Rectangle 4"/>
          <p:cNvSpPr>
            <a:spLocks noChangeArrowheads="1"/>
          </p:cNvSpPr>
          <p:nvPr/>
        </p:nvSpPr>
        <p:spPr bwMode="auto">
          <a:xfrm>
            <a:off x="425030" y="9365105"/>
            <a:ext cx="6519333" cy="158824"/>
          </a:xfrm>
          <a:prstGeom prst="rect">
            <a:avLst/>
          </a:prstGeom>
          <a:noFill/>
          <a:ln w="9525">
            <a:noFill/>
            <a:miter lim="800000"/>
            <a:headEnd/>
            <a:tailEnd/>
          </a:ln>
          <a:effectLst/>
        </p:spPr>
        <p:txBody>
          <a:bodyPr lIns="67070" tIns="26828" rIns="67070" bIns="26828">
            <a:spAutoFit/>
          </a:bodyPr>
          <a:lstStyle/>
          <a:p>
            <a:pPr algn="l" defTabSz="980505">
              <a:lnSpc>
                <a:spcPct val="85000"/>
              </a:lnSpc>
              <a:tabLst>
                <a:tab pos="234397" algn="l"/>
                <a:tab pos="3086776" algn="ctr"/>
                <a:tab pos="5939156" algn="r"/>
              </a:tabLst>
            </a:pPr>
            <a:r>
              <a:rPr lang="en-US" altLang="en-US" sz="800" b="0" i="1" dirty="0" smtClean="0">
                <a:solidFill>
                  <a:schemeClr val="tx1"/>
                </a:solidFill>
              </a:rPr>
              <a:t>	LabVIEW FPGA 	2</a:t>
            </a:r>
            <a:r>
              <a:rPr lang="en-US" sz="800" b="0" i="1" dirty="0" smtClean="0">
                <a:solidFill>
                  <a:schemeClr val="tx1"/>
                </a:solidFill>
              </a:rPr>
              <a:t>-</a:t>
            </a:r>
            <a:fld id="{8618B3B7-1819-48C9-894E-FAD3541A3B44}" type="slidenum">
              <a:rPr lang="en-US" sz="800" b="0" i="1" smtClean="0">
                <a:solidFill>
                  <a:schemeClr val="tx1"/>
                </a:solidFill>
              </a:rPr>
              <a:pPr algn="l" defTabSz="980505">
                <a:lnSpc>
                  <a:spcPct val="85000"/>
                </a:lnSpc>
                <a:tabLst>
                  <a:tab pos="234397" algn="l"/>
                  <a:tab pos="3086776" algn="ctr"/>
                  <a:tab pos="5939156" algn="r"/>
                </a:tabLst>
              </a:pPr>
              <a:t>‹#›</a:t>
            </a:fld>
            <a:r>
              <a:rPr lang="en-US" sz="800" b="0" i="1" dirty="0" smtClean="0">
                <a:solidFill>
                  <a:schemeClr val="tx1"/>
                </a:solidFill>
              </a:rPr>
              <a:t> 	ni.com</a:t>
            </a:r>
            <a:endParaRPr lang="en-US" sz="800" b="0" i="1" dirty="0">
              <a:solidFill>
                <a:schemeClr val="tx1"/>
              </a:solidFill>
            </a:endParaRPr>
          </a:p>
        </p:txBody>
      </p:sp>
    </p:spTree>
  </p:cSld>
  <p:clrMap bg1="lt1" tx1="dk1" bg2="lt2" tx2="dk2" accent1="accent1" accent2="accent2" accent3="accent3" accent4="accent4" accent5="accent5" accent6="accent6" hlink="hlink" folHlink="folHlink"/>
  <p:hf dt="0"/>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Arial Narrow" pitchFamily="34" charset="0"/>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Arial" charset="0"/>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Arial" charset="0"/>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Arial" charset="0"/>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938213" y="720725"/>
            <a:ext cx="5438775" cy="4079875"/>
          </a:xfrm>
          <a:ln/>
        </p:spPr>
      </p:sp>
      <p:sp>
        <p:nvSpPr>
          <p:cNvPr id="4" name="Notes Placeholder 3"/>
          <p:cNvSpPr>
            <a:spLocks noGrp="1"/>
          </p:cNvSpPr>
          <p:nvPr>
            <p:ph type="body" idx="1"/>
          </p:nvPr>
        </p:nvSpPr>
        <p:spPr>
          <a:xfrm>
            <a:off x="650242" y="5036698"/>
            <a:ext cx="6096001" cy="3844743"/>
          </a:xfrm>
        </p:spPr>
        <p:txBody>
          <a:bodyPr>
            <a:normAutofit/>
          </a:bodyPr>
          <a:lstStyle/>
          <a:p>
            <a:r>
              <a:rPr lang="en-US" b="1" baseline="0" dirty="0" smtClean="0"/>
              <a:t>Lesson objectives:</a:t>
            </a:r>
          </a:p>
          <a:p>
            <a:endParaRPr lang="en-US" dirty="0" smtClean="0"/>
          </a:p>
          <a:p>
            <a:pPr lvl="1">
              <a:buFont typeface="Arial" pitchFamily="34" charset="0"/>
              <a:buChar char="•"/>
            </a:pPr>
            <a:r>
              <a:rPr lang="en-US" dirty="0" smtClean="0"/>
              <a:t>Identify steps in LV FPGA development process.   And note that some steps are iterative</a:t>
            </a:r>
            <a:endParaRPr lang="en-US" sz="1500" dirty="0" smtClean="0"/>
          </a:p>
          <a:p>
            <a:pPr lvl="1">
              <a:buFont typeface="Arial" pitchFamily="34" charset="0"/>
              <a:buChar char="•"/>
            </a:pPr>
            <a:r>
              <a:rPr lang="en-US" dirty="0" smtClean="0"/>
              <a:t>Identify the two main FPGA architectures:  PC/PXI with Windows and Real-Time</a:t>
            </a:r>
            <a:endParaRPr lang="en-US" sz="1500" dirty="0" smtClean="0"/>
          </a:p>
          <a:p>
            <a:pPr lvl="3"/>
            <a:r>
              <a:rPr lang="en-US" dirty="0" smtClean="0"/>
              <a:t>Know PC/PXI system includes card connected directly to host</a:t>
            </a:r>
            <a:endParaRPr lang="en-US" sz="1500" dirty="0" smtClean="0"/>
          </a:p>
          <a:p>
            <a:pPr lvl="3"/>
            <a:r>
              <a:rPr lang="en-US" dirty="0" smtClean="0"/>
              <a:t>Know that Real-Time system is distributed and FPGA resides on target</a:t>
            </a:r>
            <a:endParaRPr lang="en-US" sz="1500" dirty="0" smtClean="0"/>
          </a:p>
          <a:p>
            <a:pPr lvl="1">
              <a:buFont typeface="Arial" pitchFamily="34" charset="0"/>
              <a:buChar char="•"/>
            </a:pPr>
            <a:r>
              <a:rPr lang="en-US" dirty="0" smtClean="0"/>
              <a:t>Use MAX to configure a cRIO system</a:t>
            </a:r>
            <a:endParaRPr lang="en-US" sz="1500" dirty="0" smtClean="0"/>
          </a:p>
          <a:p>
            <a:pPr lvl="1">
              <a:buFont typeface="Arial" pitchFamily="34" charset="0"/>
              <a:buChar char="•"/>
            </a:pPr>
            <a:r>
              <a:rPr lang="en-US" dirty="0" smtClean="0"/>
              <a:t>Know that a LV FPGA system includes LV, LV FPGA, and NI-RIO software installed in that order on host machine</a:t>
            </a:r>
            <a:endParaRPr lang="en-US" sz="1500" dirty="0" smtClean="0"/>
          </a:p>
          <a:p>
            <a:pPr lvl="1">
              <a:buFont typeface="Arial" pitchFamily="34" charset="0"/>
              <a:buChar char="•"/>
            </a:pPr>
            <a:r>
              <a:rPr lang="en-US" dirty="0" smtClean="0"/>
              <a:t>Use the LabVIEW project to create an FPGA project for both Windows and cRIO system</a:t>
            </a:r>
            <a:endParaRPr lang="en-US" sz="1500" dirty="0" smtClean="0"/>
          </a:p>
          <a:p>
            <a:pPr lvl="1">
              <a:buFont typeface="Arial" pitchFamily="34" charset="0"/>
              <a:buChar char="•"/>
            </a:pPr>
            <a:r>
              <a:rPr lang="en-US" dirty="0" smtClean="0"/>
              <a:t>Understand project hierarchy and identify different "targets" &amp; "devices" in Project</a:t>
            </a:r>
            <a:endParaRPr lang="en-US" sz="1500" dirty="0" smtClean="0"/>
          </a:p>
          <a:p>
            <a:pPr lvl="1">
              <a:buFont typeface="Arial" pitchFamily="34" charset="0"/>
              <a:buChar char="•"/>
            </a:pPr>
            <a:r>
              <a:rPr lang="en-US" dirty="0" smtClean="0"/>
              <a:t>Understand that FPGA device differ by slices/gate count </a:t>
            </a:r>
            <a:endParaRPr lang="en-US" sz="1500" dirty="0" smtClean="0"/>
          </a:p>
          <a:p>
            <a:pPr lvl="3"/>
            <a:r>
              <a:rPr lang="en-US" dirty="0" smtClean="0"/>
              <a:t>Impacts amount of logic that can be implemented in HW</a:t>
            </a:r>
            <a:endParaRPr lang="en-US" sz="1500" dirty="0" smtClean="0"/>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964" y="9119173"/>
            <a:ext cx="3170584" cy="480388"/>
          </a:xfrm>
          <a:prstGeom prst="rect">
            <a:avLst/>
          </a:prstGeom>
          <a:ln/>
        </p:spPr>
        <p:txBody>
          <a:bodyPr lIns="94852" tIns="47425" rIns="94852" bIns="47425"/>
          <a:lstStyle/>
          <a:p>
            <a:fld id="{17F08CB3-0128-4EA2-A2BB-CE90E67109FD}" type="slidenum">
              <a:rPr lang="en-US"/>
              <a:pPr/>
              <a:t>10</a:t>
            </a:fld>
            <a:endParaRPr lang="en-US" dirty="0"/>
          </a:p>
        </p:txBody>
      </p:sp>
      <p:sp>
        <p:nvSpPr>
          <p:cNvPr id="770050" name="Rectangle 2"/>
          <p:cNvSpPr>
            <a:spLocks noGrp="1" noRot="1" noChangeAspect="1" noChangeArrowheads="1" noTextEdit="1"/>
          </p:cNvSpPr>
          <p:nvPr>
            <p:ph type="sldImg"/>
          </p:nvPr>
        </p:nvSpPr>
        <p:spPr>
          <a:xfrm>
            <a:off x="1214438" y="711200"/>
            <a:ext cx="4829175" cy="3622675"/>
          </a:xfrm>
          <a:ln/>
        </p:spPr>
      </p:sp>
      <p:sp>
        <p:nvSpPr>
          <p:cNvPr id="770051" name="Rectangle 3"/>
          <p:cNvSpPr>
            <a:spLocks noGrp="1" noChangeArrowheads="1"/>
          </p:cNvSpPr>
          <p:nvPr>
            <p:ph type="body" idx="1"/>
          </p:nvPr>
        </p:nvSpPr>
        <p:spPr>
          <a:xfrm>
            <a:off x="957470" y="4571066"/>
            <a:ext cx="5420139" cy="4334968"/>
          </a:xfrm>
        </p:spPr>
        <p:txBody>
          <a:bodyPr/>
          <a:lstStyle/>
          <a:p>
            <a:r>
              <a:rPr lang="en-US" dirty="0" err="1" smtClean="0"/>
              <a:t>CompactRIO</a:t>
            </a:r>
            <a:r>
              <a:rPr lang="en-US" baseline="0" dirty="0" smtClean="0"/>
              <a:t> </a:t>
            </a:r>
            <a:r>
              <a:rPr lang="en-US" baseline="0" dirty="0" smtClean="0"/>
              <a:t>is an s</a:t>
            </a:r>
            <a:r>
              <a:rPr lang="en-US" dirty="0" smtClean="0"/>
              <a:t>mall, rugged embedded control and data acquisition system</a:t>
            </a:r>
            <a:r>
              <a:rPr lang="en-US" baseline="0" dirty="0" smtClean="0"/>
              <a:t> that is very modular.  </a:t>
            </a:r>
            <a:r>
              <a:rPr lang="en-US" dirty="0" smtClean="0"/>
              <a:t>There</a:t>
            </a:r>
            <a:r>
              <a:rPr lang="en-US" baseline="0" dirty="0" smtClean="0"/>
              <a:t> are many component considerations when </a:t>
            </a:r>
            <a:r>
              <a:rPr lang="en-US" dirty="0" smtClean="0"/>
              <a:t>designing</a:t>
            </a:r>
            <a:r>
              <a:rPr lang="en-US" baseline="0" dirty="0" smtClean="0"/>
              <a:t> your CompactRIO system.  </a:t>
            </a:r>
          </a:p>
          <a:p>
            <a:endParaRPr lang="en-US" dirty="0"/>
          </a:p>
          <a:p>
            <a:r>
              <a:rPr lang="en-US" dirty="0"/>
              <a:t>The Controller module is </a:t>
            </a:r>
            <a:r>
              <a:rPr lang="en-US" dirty="0" smtClean="0"/>
              <a:t>an embedded real-time processor that is the </a:t>
            </a:r>
            <a:r>
              <a:rPr lang="en-US" dirty="0"/>
              <a:t>brains of the </a:t>
            </a:r>
            <a:r>
              <a:rPr lang="en-US" dirty="0" smtClean="0"/>
              <a:t>system. </a:t>
            </a:r>
            <a:r>
              <a:rPr lang="en-US" baseline="0" dirty="0" smtClean="0"/>
              <a:t> </a:t>
            </a:r>
            <a:r>
              <a:rPr lang="en-US" dirty="0" smtClean="0"/>
              <a:t> It </a:t>
            </a:r>
            <a:r>
              <a:rPr lang="en-US" dirty="0"/>
              <a:t>communicates with the I/O modules, performs embedded control and logging, and communicates via Ethernet and serial. </a:t>
            </a:r>
            <a:r>
              <a:rPr lang="en-US" dirty="0" smtClean="0"/>
              <a:t> For the controller, you’ll need to consider processor speed and flash memory size.  The Controller module</a:t>
            </a:r>
            <a:r>
              <a:rPr lang="en-US" baseline="0" dirty="0" smtClean="0"/>
              <a:t> communicates with the I/O modules via the FPGA on the Chassis.   Some controllers are integrated with the chassis while others are separate components.  There are 4 and 8 slot chassis available.  Typically the more CompactRIO modules and the more I/O you need, you’ll need a larger chassis and a larger FPGA. </a:t>
            </a:r>
            <a:endParaRPr lang="en-US" dirty="0"/>
          </a:p>
          <a:p>
            <a:endParaRPr lang="en-US" dirty="0"/>
          </a:p>
          <a:p>
            <a:r>
              <a:rPr lang="en-US" dirty="0" smtClean="0"/>
              <a:t>There is a broad selection of I/O modules – Analog I/O</a:t>
            </a:r>
            <a:r>
              <a:rPr lang="en-US" baseline="0" dirty="0" smtClean="0"/>
              <a:t> with various signal conditioning – Thermocouple, RTD, Bridge Sensors.  Digital I/O, Counters, Pulse Generation, etc.</a:t>
            </a:r>
            <a:r>
              <a:rPr lang="en-US" dirty="0" smtClean="0"/>
              <a:t>.  Refer to ni.com/compactrio</a:t>
            </a:r>
            <a:r>
              <a:rPr lang="en-US" baseline="0" dirty="0" smtClean="0"/>
              <a:t> for more information on the CompactRIO platform.</a:t>
            </a:r>
            <a:r>
              <a:rPr lang="en-US" dirty="0" smtClean="0"/>
              <a:t>  </a:t>
            </a:r>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a:t>
            </a:r>
            <a:r>
              <a:rPr lang="en-US" dirty="0" smtClean="0"/>
              <a:t>CompactRIO</a:t>
            </a:r>
            <a:r>
              <a:rPr lang="en-US" baseline="0" dirty="0" smtClean="0"/>
              <a:t> Integrated controller is a lower cost solution than the systems with separate controllers and chassis.  The integrated solution is ideal for volume usage.  The benefit of the separate controllers and chassis is that you can upgrade your processor speed, FPGA size, and/or number of slots independently of each other.  The non-integrated solution might be a better choice while developing your application – but when you want to replicate it – the integrated system might be a better choice.</a:t>
            </a:r>
            <a:endParaRPr lang="en-US" dirty="0" smtClean="0"/>
          </a:p>
          <a:p>
            <a:endParaRPr lang="en-US" dirty="0" smtClean="0"/>
          </a:p>
          <a:p>
            <a:r>
              <a:rPr lang="en-US" dirty="0" smtClean="0"/>
              <a:t>NI</a:t>
            </a:r>
            <a:r>
              <a:rPr lang="en-US" baseline="0" dirty="0" smtClean="0"/>
              <a:t> Single-Board RIO is a </a:t>
            </a:r>
            <a:r>
              <a:rPr lang="en-US" dirty="0" smtClean="0"/>
              <a:t>low-cost embedded deployment solutions based on NI CompactRIO platform.   It is intended</a:t>
            </a:r>
            <a:r>
              <a:rPr lang="en-US" baseline="0" dirty="0" smtClean="0"/>
              <a:t> for high volume/OEM usage.   You program it the same as other CompactRIO devices but you can customize the enclosure. The photograph in slide shows a single-board RIO device with a total of 4 modules – and space for one more.   Note that CompactRIO devices have already been certified for shock and vibration.  Users opting for SB-RIO will need to conduct these tests and obtain ‘packaging’ certification for their own enclosures.</a:t>
            </a:r>
          </a:p>
          <a:p>
            <a:endParaRPr lang="en-US" baseline="0" dirty="0" smtClean="0"/>
          </a:p>
          <a:p>
            <a:endParaRPr lang="en-US" dirty="0"/>
          </a:p>
        </p:txBody>
      </p:sp>
      <p:sp>
        <p:nvSpPr>
          <p:cNvPr id="4" name="Slide Number Placeholder 3"/>
          <p:cNvSpPr>
            <a:spLocks noGrp="1"/>
          </p:cNvSpPr>
          <p:nvPr>
            <p:ph type="sldNum" sz="quarter" idx="10"/>
          </p:nvPr>
        </p:nvSpPr>
        <p:spPr>
          <a:xfrm>
            <a:off x="4143588" y="9119474"/>
            <a:ext cx="3169919" cy="480060"/>
          </a:xfrm>
          <a:prstGeom prst="rect">
            <a:avLst/>
          </a:prstGeom>
        </p:spPr>
        <p:txBody>
          <a:bodyPr lIns="95079" tIns="47540" rIns="95079" bIns="47540"/>
          <a:lstStyle/>
          <a:p>
            <a:fld id="{5654ACCB-0D33-49DD-8B84-6D950A7A6079}"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793">
              <a:tabLst>
                <a:tab pos="475397" algn="l"/>
              </a:tabLst>
              <a:defRPr/>
            </a:pPr>
            <a:r>
              <a:rPr lang="en-US" smtClean="0"/>
              <a:t>Once </a:t>
            </a:r>
            <a:r>
              <a:rPr lang="en-US" dirty="0" smtClean="0"/>
              <a:t>you know your FPGA architecture and form factor, you need to consider other things like connectors, processor speed, etc. </a:t>
            </a:r>
            <a:r>
              <a:rPr lang="en-US" baseline="0" dirty="0" smtClean="0"/>
              <a:t>One consideration for both PC-based systems and CompactRIO based system is the FPGA Size.</a:t>
            </a:r>
            <a:endParaRPr lang="en-US" dirty="0" smtClean="0"/>
          </a:p>
          <a:p>
            <a:pPr defTabSz="950793">
              <a:tabLst>
                <a:tab pos="475397" algn="l"/>
              </a:tabLst>
              <a:defRPr/>
            </a:pPr>
            <a:endParaRPr lang="en-US" dirty="0" smtClean="0"/>
          </a:p>
          <a:p>
            <a:pPr defTabSz="950793">
              <a:tabLst>
                <a:tab pos="475397" algn="l"/>
              </a:tabLst>
              <a:defRPr/>
            </a:pPr>
            <a:r>
              <a:rPr lang="en-US" dirty="0" smtClean="0"/>
              <a:t>Initial</a:t>
            </a:r>
            <a:r>
              <a:rPr lang="en-US" baseline="0" dirty="0" smtClean="0"/>
              <a:t> LabVIEW FPGA targets are based on the Xilinx Virtex II family of FPGAs.  A “larger” FPGA always had more resources than a “smaller” FPGA, and performance was comparable. But, “gate count” is no longer an effective measurement of FPGA capacity or performance. </a:t>
            </a:r>
          </a:p>
          <a:p>
            <a:pPr defTabSz="950793">
              <a:tabLst>
                <a:tab pos="475397" algn="l"/>
              </a:tabLst>
              <a:defRPr/>
            </a:pPr>
            <a:endParaRPr lang="en-US" dirty="0" smtClean="0"/>
          </a:p>
          <a:p>
            <a:r>
              <a:rPr lang="en-US" dirty="0" smtClean="0"/>
              <a:t>Xilinx</a:t>
            </a:r>
            <a:r>
              <a:rPr lang="en-US" baseline="0" dirty="0" smtClean="0"/>
              <a:t> introduced a Spartan series and other Virtex FPGAs that were optimized for different application needs. The Spartan series was a low-cost and low-power solution which still used “gate count” as a metric, but there were fewer specialty resources like block RAM and multipliers.</a:t>
            </a:r>
          </a:p>
          <a:p>
            <a:endParaRPr lang="en-US" baseline="0" dirty="0" smtClean="0"/>
          </a:p>
          <a:p>
            <a:r>
              <a:rPr lang="en-US" baseline="0" dirty="0" smtClean="0"/>
              <a:t>The Virtex 5 and 6 series increase the number of specialty resources and changed the logic components. Instead of 4-input LUTs used in the Virtex II family, the Virtex 5 and 6 series use 6-input LUTs.</a:t>
            </a:r>
            <a:endParaRPr lang="en-US" dirty="0" smtClean="0"/>
          </a:p>
          <a:p>
            <a:endParaRPr lang="en-US" baseline="0" dirty="0" smtClean="0"/>
          </a:p>
          <a:p>
            <a:r>
              <a:rPr lang="en-US" dirty="0" smtClean="0"/>
              <a:t>Similar gate counts may have significantly different capabilities. Effective size depends upon application resource needs. Subtle internal differences impact resource utilization.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In general:</a:t>
            </a:r>
          </a:p>
          <a:p>
            <a:pPr defTabSz="950793">
              <a:tabLst>
                <a:tab pos="475397" algn="l"/>
              </a:tabLst>
              <a:defRPr/>
            </a:pPr>
            <a:endParaRPr lang="en-US" sz="1000" dirty="0" smtClean="0"/>
          </a:p>
          <a:p>
            <a:pPr defTabSz="950793">
              <a:tabLst>
                <a:tab pos="475397" algn="l"/>
              </a:tabLst>
              <a:defRPr/>
            </a:pPr>
            <a:r>
              <a:rPr lang="en-US" sz="1000" dirty="0" smtClean="0"/>
              <a:t>If you are starting a new design, use a device with a Virtex 5 chip. These chips have higher performance and more specialty resources. New designs are often not the most efficient so you’ll need more resources.</a:t>
            </a:r>
            <a:r>
              <a:rPr lang="en-US" sz="1000" baseline="0" dirty="0" smtClean="0"/>
              <a:t> </a:t>
            </a:r>
            <a:r>
              <a:rPr lang="en-US" sz="1000" dirty="0" smtClean="0"/>
              <a:t>Virtex 5 are good for extensive math operations and SCTL. </a:t>
            </a:r>
            <a:r>
              <a:rPr lang="en-US" sz="1200" kern="1200" dirty="0" smtClean="0">
                <a:solidFill>
                  <a:schemeClr val="tx1"/>
                </a:solidFill>
                <a:latin typeface="Arial Narrow" pitchFamily="34" charset="0"/>
                <a:ea typeface="+mn-ea"/>
                <a:cs typeface="+mn-cs"/>
              </a:rPr>
              <a:t>You should only buy any of the Virtex II unless you have a specific reason like</a:t>
            </a:r>
            <a:r>
              <a:rPr lang="en-US" sz="1200" kern="1200" baseline="0" dirty="0" smtClean="0">
                <a:solidFill>
                  <a:schemeClr val="tx1"/>
                </a:solidFill>
                <a:latin typeface="Arial Narrow" pitchFamily="34" charset="0"/>
                <a:ea typeface="+mn-ea"/>
                <a:cs typeface="+mn-cs"/>
              </a:rPr>
              <a:t> </a:t>
            </a:r>
            <a:r>
              <a:rPr lang="en-US" sz="1200" kern="1200" dirty="0" smtClean="0">
                <a:solidFill>
                  <a:schemeClr val="tx1"/>
                </a:solidFill>
                <a:latin typeface="Arial Narrow" pitchFamily="34" charset="0"/>
                <a:ea typeface="+mn-ea"/>
                <a:cs typeface="+mn-cs"/>
              </a:rPr>
              <a:t>a showstopper I/O mix, or replacements for an existing deployment</a:t>
            </a:r>
            <a:r>
              <a:rPr lang="en-US" sz="1200" kern="1200" baseline="0" dirty="0" smtClean="0">
                <a:solidFill>
                  <a:schemeClr val="tx1"/>
                </a:solidFill>
                <a:latin typeface="Arial Narrow" pitchFamily="34" charset="0"/>
                <a:ea typeface="+mn-ea"/>
                <a:cs typeface="+mn-cs"/>
              </a:rPr>
              <a:t>.</a:t>
            </a:r>
            <a:endParaRPr lang="en-US" sz="1000" dirty="0" smtClean="0"/>
          </a:p>
          <a:p>
            <a:endParaRPr lang="en-US" sz="1000" dirty="0" smtClean="0"/>
          </a:p>
          <a:p>
            <a:r>
              <a:rPr lang="en-US" sz="1000" dirty="0" smtClean="0"/>
              <a:t>Once you’ve optimized and know more about the resources your application needs – then consider deploying to a lower cost solution – such as a device using the Spartan 3 chip. </a:t>
            </a:r>
          </a:p>
        </p:txBody>
      </p:sp>
      <p:sp>
        <p:nvSpPr>
          <p:cNvPr id="4" name="Slide Number Placeholder 3"/>
          <p:cNvSpPr>
            <a:spLocks noGrp="1"/>
          </p:cNvSpPr>
          <p:nvPr>
            <p:ph type="sldNum" sz="quarter" idx="10"/>
          </p:nvPr>
        </p:nvSpPr>
        <p:spPr>
          <a:xfrm>
            <a:off x="4143588" y="9119474"/>
            <a:ext cx="3169919" cy="480060"/>
          </a:xfrm>
          <a:prstGeom prst="rect">
            <a:avLst/>
          </a:prstGeom>
        </p:spPr>
        <p:txBody>
          <a:bodyPr lIns="95079" tIns="47540" rIns="95079" bIns="47540"/>
          <a:lstStyle/>
          <a:p>
            <a:pPr>
              <a:defRPr/>
            </a:pPr>
            <a:fld id="{B6EEAE34-6E7D-4E85-8889-E1D3D13CE14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CD479CAA-97EF-4DD9-8367-B2D96554FE1E}" type="slidenum">
              <a:rPr lang="en-US"/>
              <a:pPr/>
              <a:t>14</a:t>
            </a:fld>
            <a:endParaRPr lang="en-US" dirty="0"/>
          </a:p>
        </p:txBody>
      </p:sp>
      <p:sp>
        <p:nvSpPr>
          <p:cNvPr id="46083" name="Rectangle 2"/>
          <p:cNvSpPr>
            <a:spLocks noGrp="1" noRot="1" noChangeAspect="1" noChangeArrowheads="1" noTextEdit="1"/>
          </p:cNvSpPr>
          <p:nvPr>
            <p:ph type="sldImg"/>
          </p:nvPr>
        </p:nvSpPr>
        <p:spPr>
          <a:xfrm>
            <a:off x="908050" y="473075"/>
            <a:ext cx="5348288" cy="4011613"/>
          </a:xfrm>
        </p:spPr>
      </p:sp>
      <p:sp>
        <p:nvSpPr>
          <p:cNvPr id="46084" name="Rectangle 3"/>
          <p:cNvSpPr>
            <a:spLocks noGrp="1" noChangeArrowheads="1"/>
          </p:cNvSpPr>
          <p:nvPr>
            <p:ph type="body" idx="1"/>
          </p:nvPr>
        </p:nvSpPr>
        <p:spPr>
          <a:xfrm>
            <a:off x="732183" y="4731293"/>
            <a:ext cx="5850834" cy="4318725"/>
          </a:xfrm>
          <a:noFill/>
          <a:ln/>
        </p:spPr>
        <p:txBody>
          <a:bodyPr/>
          <a:lstStyle/>
          <a:p>
            <a:pPr marL="0" lvl="2" indent="0" defTabSz="950793">
              <a:buNone/>
              <a:tabLst>
                <a:tab pos="475397" algn="l"/>
              </a:tabLst>
              <a:defRPr/>
            </a:pPr>
            <a:r>
              <a:rPr lang="en-US" b="1" dirty="0" smtClean="0">
                <a:latin typeface="Arial Narrow" pitchFamily="34" charset="0"/>
              </a:rPr>
              <a:t>Prep discussion</a:t>
            </a:r>
            <a:r>
              <a:rPr lang="en-US" dirty="0" smtClean="0">
                <a:latin typeface="Arial Narrow" pitchFamily="34" charset="0"/>
              </a:rPr>
              <a:t>: </a:t>
            </a:r>
          </a:p>
          <a:p>
            <a:pPr marL="0" lvl="2" indent="0" defTabSz="950793">
              <a:buNone/>
              <a:tabLst>
                <a:tab pos="475397" algn="l"/>
              </a:tabLst>
              <a:defRPr/>
            </a:pPr>
            <a:r>
              <a:rPr lang="en-US" dirty="0" smtClean="0">
                <a:latin typeface="Arial Narrow" pitchFamily="34" charset="0"/>
              </a:rPr>
              <a:t>In</a:t>
            </a:r>
            <a:r>
              <a:rPr lang="en-US" baseline="0" dirty="0" smtClean="0">
                <a:latin typeface="Arial Narrow" pitchFamily="34" charset="0"/>
              </a:rPr>
              <a:t> this exercise, students get familiar with the course hardware by assembling and connecting a CompactRIO system to the Sound and Vibration Simulator demo box.</a:t>
            </a:r>
            <a:r>
              <a:rPr lang="en-US" dirty="0" smtClean="0">
                <a:latin typeface="Arial Narrow" pitchFamily="34" charset="0"/>
              </a:rPr>
              <a:t>  </a:t>
            </a:r>
            <a:r>
              <a:rPr lang="en-US" baseline="0" dirty="0" smtClean="0">
                <a:latin typeface="Arial Narrow" pitchFamily="34" charset="0"/>
              </a:rPr>
              <a:t>They also connect power cables and power on Sound and Vibration Simulator demo box.   </a:t>
            </a:r>
          </a:p>
          <a:p>
            <a:pPr eaLnBrk="1" hangingPunct="1"/>
            <a:endParaRPr lang="en-US" baseline="0" dirty="0" smtClean="0">
              <a:latin typeface="Arial Narrow" pitchFamily="34" charset="0"/>
            </a:endParaRPr>
          </a:p>
          <a:p>
            <a:pPr eaLnBrk="1" hangingPunct="1"/>
            <a:r>
              <a:rPr lang="en-US" baseline="0" dirty="0" smtClean="0">
                <a:latin typeface="Arial Narrow" pitchFamily="34" charset="0"/>
              </a:rPr>
              <a:t>If using the 9074 controller, note that the FPGA is part of the integrated controller.    </a:t>
            </a:r>
          </a:p>
          <a:p>
            <a:pPr eaLnBrk="1" hangingPunct="1"/>
            <a:endParaRPr lang="en-US" baseline="0" dirty="0" smtClean="0">
              <a:latin typeface="Arial Narrow" pitchFamily="34" charset="0"/>
            </a:endParaRPr>
          </a:p>
          <a:p>
            <a:pPr eaLnBrk="1" hangingPunct="1"/>
            <a:r>
              <a:rPr lang="en-US" baseline="0" dirty="0" smtClean="0">
                <a:latin typeface="Arial Narrow" pitchFamily="34" charset="0"/>
              </a:rPr>
              <a:t>There are three cRIO I/O modules in the chassis – two input and one output module.</a:t>
            </a:r>
          </a:p>
          <a:p>
            <a:pPr eaLnBrk="1" hangingPunct="1"/>
            <a:endParaRPr lang="en-US" baseline="0" dirty="0" smtClean="0">
              <a:latin typeface="Arial Narrow" pitchFamily="34" charset="0"/>
            </a:endParaRPr>
          </a:p>
          <a:p>
            <a:pPr eaLnBrk="1" hangingPunct="1"/>
            <a:r>
              <a:rPr lang="en-US" baseline="0" dirty="0" smtClean="0">
                <a:latin typeface="Arial Narrow" pitchFamily="34" charset="0"/>
              </a:rPr>
              <a:t>Note that cRIO supports hot-swappable modules, so you can change when controller is powered up. This is not true for PCI or PXI devices!</a:t>
            </a:r>
          </a:p>
          <a:p>
            <a:pPr eaLnBrk="1" hangingPunct="1"/>
            <a:endParaRPr lang="en-US" baseline="0" dirty="0" smtClean="0">
              <a:latin typeface="Arial Narrow" pitchFamily="34" charset="0"/>
            </a:endParaRPr>
          </a:p>
          <a:p>
            <a:pPr eaLnBrk="1" hangingPunct="1">
              <a:buFontTx/>
              <a:buNone/>
            </a:pPr>
            <a:r>
              <a:rPr lang="en-US" baseline="0" dirty="0" smtClean="0">
                <a:latin typeface="Arial Narrow" pitchFamily="34" charset="0"/>
              </a:rPr>
              <a:t>In preparation for future exercises, you’ll be making the following connections:</a:t>
            </a:r>
          </a:p>
          <a:p>
            <a:pPr marL="0" lvl="2" indent="0" defTabSz="950793">
              <a:buFontTx/>
              <a:buChar char="-"/>
              <a:tabLst>
                <a:tab pos="475397" algn="l"/>
              </a:tabLst>
              <a:defRPr/>
            </a:pPr>
            <a:r>
              <a:rPr lang="en-US" dirty="0" smtClean="0">
                <a:latin typeface="Arial Narrow" pitchFamily="34" charset="0"/>
              </a:rPr>
              <a:t>  NI-9211 thermocouple module needs to be connected to two J-type thermocouples.</a:t>
            </a:r>
          </a:p>
          <a:p>
            <a:pPr marL="0" lvl="2" indent="0" defTabSz="950793">
              <a:buFontTx/>
              <a:buChar char="-"/>
              <a:tabLst>
                <a:tab pos="475397" algn="l"/>
              </a:tabLst>
              <a:defRPr/>
            </a:pPr>
            <a:r>
              <a:rPr lang="en-US" dirty="0" smtClean="0">
                <a:latin typeface="Arial Narrow" pitchFamily="34" charset="0"/>
              </a:rPr>
              <a:t>  The NI 9263 analog output module needs to controls the fan speed.  Therefore, one of the outputs needs to be connected to the fan speed control. </a:t>
            </a:r>
          </a:p>
          <a:p>
            <a:pPr marL="0" lvl="2" indent="0" defTabSz="950793">
              <a:buFontTx/>
              <a:buChar char="-"/>
              <a:tabLst>
                <a:tab pos="475397" algn="l"/>
              </a:tabLst>
              <a:defRPr/>
            </a:pPr>
            <a:r>
              <a:rPr lang="en-US" dirty="0" smtClean="0">
                <a:latin typeface="Arial Narrow" pitchFamily="34" charset="0"/>
              </a:rPr>
              <a:t>  The NI 9233 input module needs to be connected to a two-axis accelerometer and to a tachometer.  </a:t>
            </a:r>
          </a:p>
          <a:p>
            <a:pPr marL="0" lvl="2" indent="0" defTabSz="950793">
              <a:buFontTx/>
              <a:buChar char="-"/>
              <a:tabLst>
                <a:tab pos="475397" algn="l"/>
              </a:tabLst>
              <a:defRPr/>
            </a:pPr>
            <a:endParaRPr lang="en-US" dirty="0" smtClean="0">
              <a:latin typeface="Arial Narrow" pitchFamily="34" charset="0"/>
            </a:endParaRPr>
          </a:p>
          <a:p>
            <a:pPr marL="0" lvl="2" indent="0" defTabSz="950793">
              <a:buNone/>
              <a:tabLst>
                <a:tab pos="475397" algn="l"/>
              </a:tabLst>
              <a:defRPr/>
            </a:pPr>
            <a:r>
              <a:rPr lang="en-US" baseline="0" dirty="0" smtClean="0"/>
              <a:t>Be sure to make sure students wire up BNC cables correctly – Y acceleration input wired to CH0 and X acceleration wired to CH1!   Students sometimes accidently swap these. </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2" indent="0" defTabSz="950793">
              <a:buNone/>
              <a:tabLst>
                <a:tab pos="475397" algn="l"/>
              </a:tabLst>
              <a:defRPr/>
            </a:pPr>
            <a:r>
              <a:rPr lang="en-US" baseline="0" dirty="0" smtClean="0">
                <a:latin typeface="Arial Narrow" pitchFamily="34" charset="0"/>
              </a:rPr>
              <a:t>One of the advantages of CompactRIO is the modules are hot-swappable.  Therefore, users can switch modules in the field without first turning off their systems. Not true for PCI or PXI devices!</a:t>
            </a:r>
          </a:p>
          <a:p>
            <a:pPr marL="0" lvl="2" indent="0" defTabSz="950793">
              <a:buNone/>
              <a:tabLst>
                <a:tab pos="475397" algn="l"/>
              </a:tabLst>
              <a:defRPr/>
            </a:pPr>
            <a:endParaRPr lang="en-US" baseline="0" dirty="0" smtClean="0">
              <a:latin typeface="Arial Narrow" pitchFamily="34" charset="0"/>
            </a:endParaRPr>
          </a:p>
          <a:p>
            <a:pPr marL="0" lvl="2" indent="0" defTabSz="950793">
              <a:buNone/>
              <a:tabLst>
                <a:tab pos="475397" algn="l"/>
              </a:tabLst>
              <a:defRPr/>
            </a:pPr>
            <a:r>
              <a:rPr lang="en-US" baseline="0" dirty="0" smtClean="0">
                <a:latin typeface="Arial Narrow" pitchFamily="34" charset="0"/>
              </a:rPr>
              <a:t>Both the FPGA and USER1 LEDs are user configurable and can help provide status feedback.  The FPGA VI is user configurable from the LabVIEW FPGA.  The USER1 LED is often referred to as an RT user LED as it is configurable from LabVIEW Real-Time.  Although there are digital modules available, this course setup doesn’t include one.  Therefore, we will control the FPGA LED in a later lesson.</a:t>
            </a:r>
          </a:p>
          <a:p>
            <a:pPr marL="0" lvl="2" indent="0" defTabSz="950793">
              <a:buNone/>
              <a:tabLst>
                <a:tab pos="475397" algn="l"/>
              </a:tabLst>
              <a:defRPr/>
            </a:pPr>
            <a:endParaRPr lang="en-US" baseline="0" dirty="0" smtClean="0">
              <a:latin typeface="Arial Narrow" pitchFamily="34" charset="0"/>
            </a:endParaRPr>
          </a:p>
          <a:p>
            <a:pPr marL="0" lvl="2" indent="0" defTabSz="950793">
              <a:buNone/>
              <a:tabLst>
                <a:tab pos="475397" algn="l"/>
              </a:tabLst>
              <a:defRPr/>
            </a:pPr>
            <a:r>
              <a:rPr lang="en-US" baseline="0" dirty="0" smtClean="0">
                <a:latin typeface="Arial Narrow" pitchFamily="34" charset="0"/>
              </a:rPr>
              <a:t>If using the 9074 controller, the 2</a:t>
            </a:r>
            <a:r>
              <a:rPr lang="en-US" baseline="30000" dirty="0" smtClean="0">
                <a:latin typeface="Arial Narrow" pitchFamily="34" charset="0"/>
              </a:rPr>
              <a:t>nd</a:t>
            </a:r>
            <a:r>
              <a:rPr lang="en-US" baseline="0" dirty="0" smtClean="0">
                <a:latin typeface="Arial Narrow" pitchFamily="34" charset="0"/>
              </a:rPr>
              <a:t> Ethernet port can be used for an expansion module to access additional I/O or it can be used to connect to another Ethernet-based device.  The 2</a:t>
            </a:r>
            <a:r>
              <a:rPr lang="en-US" baseline="30000" dirty="0" smtClean="0">
                <a:latin typeface="Arial Narrow" pitchFamily="34" charset="0"/>
              </a:rPr>
              <a:t>nd</a:t>
            </a:r>
            <a:r>
              <a:rPr lang="en-US" baseline="0" dirty="0" smtClean="0">
                <a:latin typeface="Arial Narrow" pitchFamily="34" charset="0"/>
              </a:rPr>
              <a:t> Ethernet port is not intended to be used for redundancy.  </a:t>
            </a:r>
          </a:p>
          <a:p>
            <a:pPr marL="0" lvl="2" indent="0" defTabSz="950793">
              <a:buNone/>
              <a:tabLst>
                <a:tab pos="475397" algn="l"/>
              </a:tabLst>
              <a:defRPr/>
            </a:pPr>
            <a:endParaRPr lang="en-US" baseline="0" dirty="0" smtClean="0">
              <a:latin typeface="Arial Narrow" pitchFamily="34" charset="0"/>
            </a:endParaRPr>
          </a:p>
          <a:p>
            <a:pPr marL="0" lvl="2" indent="0" defTabSz="950793">
              <a:buNone/>
              <a:tabLst>
                <a:tab pos="475397" algn="l"/>
              </a:tabLst>
              <a:defRPr/>
            </a:pPr>
            <a:r>
              <a:rPr lang="en-US" baseline="0" dirty="0" smtClean="0">
                <a:latin typeface="Arial Narrow" pitchFamily="34" charset="0"/>
              </a:rPr>
              <a:t>The tachometer measures </a:t>
            </a:r>
            <a:r>
              <a:rPr lang="en-US" dirty="0" smtClean="0">
                <a:latin typeface="Arial Narrow" pitchFamily="34" charset="0"/>
              </a:rPr>
              <a:t>rotation speed of a shaft or disk.  In this course it will </a:t>
            </a:r>
            <a:r>
              <a:rPr lang="en-US" baseline="0" dirty="0" smtClean="0">
                <a:latin typeface="Arial Narrow" pitchFamily="34" charset="0"/>
              </a:rPr>
              <a:t>be used to measure fan speed.   The two-axis accelerometer will be used to measure fan vibration.  </a:t>
            </a:r>
          </a:p>
          <a:p>
            <a:pPr marL="0" lvl="2" indent="0" defTabSz="950793">
              <a:buNone/>
              <a:tabLst>
                <a:tab pos="475397" algn="l"/>
              </a:tabLst>
              <a:defRPr/>
            </a:pPr>
            <a:endParaRPr lang="en-US" b="0" baseline="0" dirty="0" smtClean="0">
              <a:latin typeface="Arial Narrow" pitchFamily="34" charset="0"/>
            </a:endParaRPr>
          </a:p>
          <a:p>
            <a:pPr marL="0" lvl="2" indent="0" defTabSz="950793">
              <a:buNone/>
              <a:tabLst>
                <a:tab pos="475397" algn="l"/>
              </a:tabLst>
              <a:defRPr/>
            </a:pPr>
            <a:r>
              <a:rPr lang="en-US" b="0" baseline="0" dirty="0" smtClean="0">
                <a:latin typeface="Arial Narrow" pitchFamily="34" charset="0"/>
              </a:rPr>
              <a:t>Note that students might have modules that won’t be used in this course.  Extra module(s) should be in slot 4 or above.</a:t>
            </a:r>
            <a:endParaRPr lang="en-US" b="0" dirty="0" smtClean="0">
              <a:latin typeface="Arial Narrow" pitchFamily="34" charset="0"/>
            </a:endParaRPr>
          </a:p>
          <a:p>
            <a:pPr marL="0" lvl="2" indent="0" defTabSz="950793">
              <a:buNone/>
              <a:tabLst>
                <a:tab pos="475397" algn="l"/>
              </a:tabLst>
              <a:defRPr/>
            </a:pPr>
            <a:endParaRPr lang="en-US" baseline="0" dirty="0" smtClean="0">
              <a:latin typeface="Arial Narrow"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700" b="1" dirty="0" smtClean="0">
                <a:cs typeface="Times New Roman" pitchFamily="18" charset="0"/>
              </a:rPr>
              <a:t>A. Hardware Configuration</a:t>
            </a:r>
          </a:p>
          <a:p>
            <a:r>
              <a:rPr lang="en-US" dirty="0" smtClean="0">
                <a:latin typeface="Times New Roman" pitchFamily="18" charset="0"/>
                <a:cs typeface="Times New Roman" pitchFamily="18" charset="0"/>
              </a:rPr>
              <a:t>Measurement &amp; Automation Explorer (MAX) is the gateway for managing connections to all NI devices. </a:t>
            </a:r>
          </a:p>
          <a:p>
            <a:r>
              <a:rPr lang="en-US" dirty="0" smtClean="0">
                <a:latin typeface="Times New Roman" pitchFamily="18" charset="0"/>
                <a:cs typeface="Times New Roman" pitchFamily="18" charset="0"/>
              </a:rPr>
              <a:t>Before connecting any device, you must complete the following steps to install the software and drivers for the device. </a:t>
            </a:r>
          </a:p>
          <a:p>
            <a:pPr marL="237698" indent="-237698">
              <a:buFont typeface="+mj-lt"/>
              <a:buAutoNum type="arabicPeriod"/>
            </a:pPr>
            <a:r>
              <a:rPr lang="en-US" dirty="0" smtClean="0">
                <a:latin typeface="Times New Roman" pitchFamily="18" charset="0"/>
                <a:cs typeface="Times New Roman" pitchFamily="18" charset="0"/>
              </a:rPr>
              <a:t>Install LabVIEW </a:t>
            </a:r>
          </a:p>
          <a:p>
            <a:pPr marL="237698" indent="-237698">
              <a:buFont typeface="+mj-lt"/>
              <a:buAutoNum type="arabicPeriod"/>
            </a:pPr>
            <a:r>
              <a:rPr lang="en-US" dirty="0" smtClean="0">
                <a:latin typeface="Times New Roman" pitchFamily="18" charset="0"/>
                <a:cs typeface="Times New Roman" pitchFamily="18" charset="0"/>
              </a:rPr>
              <a:t>Install LabVIEW Real-Time</a:t>
            </a:r>
          </a:p>
          <a:p>
            <a:pPr marL="237698" indent="-237698">
              <a:buFont typeface="+mj-lt"/>
              <a:buAutoNum type="arabicPeriod"/>
            </a:pPr>
            <a:r>
              <a:rPr lang="en-US" dirty="0" smtClean="0">
                <a:latin typeface="Times New Roman" pitchFamily="18" charset="0"/>
                <a:cs typeface="Times New Roman" pitchFamily="18" charset="0"/>
              </a:rPr>
              <a:t>Install the compatible version of LabVIEW FPGA. </a:t>
            </a:r>
          </a:p>
          <a:p>
            <a:pPr marL="237698" indent="-237698">
              <a:buFont typeface="+mj-lt"/>
              <a:buAutoNum type="arabicPeriod"/>
            </a:pPr>
            <a:r>
              <a:rPr lang="en-US" dirty="0" smtClean="0">
                <a:latin typeface="Times New Roman" pitchFamily="18" charset="0"/>
                <a:cs typeface="Times New Roman" pitchFamily="18" charset="0"/>
              </a:rPr>
              <a:t>Install the latest compatible version of driver software for your device. </a:t>
            </a:r>
          </a:p>
          <a:p>
            <a:r>
              <a:rPr lang="en-US" dirty="0" smtClean="0">
                <a:latin typeface="Times New Roman" pitchFamily="18" charset="0"/>
                <a:cs typeface="Times New Roman" pitchFamily="18" charset="0"/>
              </a:rPr>
              <a:t>Refer to </a:t>
            </a:r>
            <a:r>
              <a:rPr lang="en-US" sz="1100" dirty="0" smtClean="0">
                <a:latin typeface="Courier New" pitchFamily="49" charset="0"/>
                <a:cs typeface="Courier New" pitchFamily="49" charset="0"/>
              </a:rPr>
              <a:t>ni.com/updates</a:t>
            </a:r>
            <a:r>
              <a:rPr lang="en-US" dirty="0" smtClean="0">
                <a:latin typeface="Times New Roman" pitchFamily="18" charset="0"/>
                <a:cs typeface="Times New Roman" pitchFamily="18" charset="0"/>
              </a:rPr>
              <a:t> to find the latest updated driver software .</a:t>
            </a:r>
          </a:p>
          <a:p>
            <a:r>
              <a:rPr lang="en-US" dirty="0" smtClean="0">
                <a:latin typeface="Times New Roman" pitchFamily="18" charset="0"/>
                <a:cs typeface="Times New Roman" pitchFamily="18" charset="0"/>
              </a:rPr>
              <a:t>After you install the appropriate software you can connect the device to the computer in use. The installation instructions may vary depending on which device is in use. Devices may be connected directly to the PC or connected remotely through a network connection.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20725"/>
            <a:ext cx="5438775" cy="4079875"/>
          </a:xfrm>
        </p:spPr>
      </p:sp>
      <p:sp>
        <p:nvSpPr>
          <p:cNvPr id="3" name="Notes Placeholder 2"/>
          <p:cNvSpPr>
            <a:spLocks noGrp="1"/>
          </p:cNvSpPr>
          <p:nvPr>
            <p:ph type="body" idx="1"/>
          </p:nvPr>
        </p:nvSpPr>
        <p:spPr/>
        <p:txBody>
          <a:bodyPr>
            <a:normAutofit/>
          </a:bodyPr>
          <a:lstStyle/>
          <a:p>
            <a:r>
              <a:rPr lang="en-US" sz="1100" dirty="0" smtClean="0">
                <a:solidFill>
                  <a:srgbClr val="000000"/>
                </a:solidFill>
                <a:latin typeface="Times New Roman" pitchFamily="18" charset="0"/>
              </a:rPr>
              <a:t>If you are using a PCI or PXI device that is running in your Windows PC, follow the installation instructions included with the device to recognize the FPGA device. After following the installation instructions, your device will appear in MAX under </a:t>
            </a:r>
            <a:r>
              <a:rPr lang="en-US" sz="1100" b="1" dirty="0" smtClean="0">
                <a:solidFill>
                  <a:srgbClr val="000000"/>
                </a:solidFill>
                <a:latin typeface="Times New Roman" pitchFamily="18" charset="0"/>
              </a:rPr>
              <a:t>My System</a:t>
            </a:r>
            <a:r>
              <a:rPr lang="en-US" sz="1100" b="1" dirty="0" smtClean="0">
                <a:solidFill>
                  <a:srgbClr val="000000"/>
                </a:solidFill>
                <a:latin typeface="Times New Roman"/>
                <a:cs typeface="Times New Roman"/>
              </a:rPr>
              <a:t>»</a:t>
            </a:r>
            <a:r>
              <a:rPr lang="en-US" sz="1100" b="1" dirty="0" smtClean="0">
                <a:solidFill>
                  <a:srgbClr val="000000"/>
                </a:solidFill>
                <a:latin typeface="Times New Roman" pitchFamily="18" charset="0"/>
              </a:rPr>
              <a:t>Devices and Interfaces</a:t>
            </a:r>
            <a:r>
              <a:rPr lang="en-US" sz="1100" dirty="0" smtClean="0">
                <a:solidFill>
                  <a:srgbClr val="000000"/>
                </a:solidFill>
                <a:latin typeface="Times New Roman" pitchFamily="18" charset="0"/>
              </a:rPr>
              <a:t>, and you can directly target your FPGA device. This form of setup typically is the easiest because you do not have to worry about network connection problems.</a:t>
            </a:r>
            <a:endParaRPr lang="en-US" sz="11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18</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defRPr/>
            </a:pPr>
            <a:endParaRPr lang="en-US" dirty="0" smtClean="0">
              <a:solidFill>
                <a:srgbClr val="000000"/>
              </a:solidFill>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19</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588" y="9119474"/>
            <a:ext cx="3169919" cy="480060"/>
          </a:xfrm>
          <a:prstGeom prst="rect">
            <a:avLst/>
          </a:prstGeom>
          <a:ln/>
        </p:spPr>
        <p:txBody>
          <a:bodyPr lIns="95079" tIns="47540" rIns="95079" bIns="47540"/>
          <a:lstStyle/>
          <a:p>
            <a:fld id="{D97EBA78-FAEB-433F-96C3-40B6B311205C}" type="slidenum">
              <a:rPr lang="en-US"/>
              <a:pPr/>
              <a:t>2</a:t>
            </a:fld>
            <a:endParaRPr lang="en-US" dirty="0"/>
          </a:p>
        </p:txBody>
      </p:sp>
      <p:sp>
        <p:nvSpPr>
          <p:cNvPr id="163842" name="Rectangle 2"/>
          <p:cNvSpPr>
            <a:spLocks noGrp="1" noRot="1" noChangeAspect="1" noChangeArrowheads="1" noTextEdit="1"/>
          </p:cNvSpPr>
          <p:nvPr>
            <p:ph type="sldImg"/>
          </p:nvPr>
        </p:nvSpPr>
        <p:spPr>
          <a:xfrm>
            <a:off x="1270000" y="728663"/>
            <a:ext cx="4775200" cy="3582987"/>
          </a:xfrm>
          <a:ln/>
        </p:spPr>
      </p:sp>
      <p:sp>
        <p:nvSpPr>
          <p:cNvPr id="163843" name="Rectangle 3"/>
          <p:cNvSpPr>
            <a:spLocks noGrp="1" noChangeArrowheads="1"/>
          </p:cNvSpPr>
          <p:nvPr>
            <p:ph type="body" idx="1"/>
          </p:nvPr>
        </p:nvSpPr>
        <p:spPr>
          <a:xfrm>
            <a:off x="977057" y="4558906"/>
            <a:ext cx="5361093" cy="4320540"/>
          </a:xfrm>
        </p:spPr>
        <p:txBody>
          <a:bodyPr/>
          <a:lstStyle/>
          <a:p>
            <a:r>
              <a:rPr lang="en-US" dirty="0" smtClean="0"/>
              <a:t>This</a:t>
            </a:r>
            <a:r>
              <a:rPr lang="en-US" baseline="0" dirty="0" smtClean="0"/>
              <a:t> slide shows the basic steps for developing your LabVIEW FPGA system.</a:t>
            </a:r>
            <a:endParaRPr lang="en-US" dirty="0" smtClean="0"/>
          </a:p>
          <a:p>
            <a:endParaRPr lang="en-US" dirty="0" smtClean="0"/>
          </a:p>
          <a:p>
            <a:pPr defTabSz="950793">
              <a:tabLst>
                <a:tab pos="475397" algn="l"/>
              </a:tabLst>
              <a:defRPr/>
            </a:pPr>
            <a:r>
              <a:rPr lang="en-US" sz="1700" b="1" dirty="0" smtClean="0"/>
              <a:t>Simulate System Requirements</a:t>
            </a:r>
          </a:p>
          <a:p>
            <a:pPr eaLnBrk="1" hangingPunct="1"/>
            <a:r>
              <a:rPr lang="en-US" dirty="0" smtClean="0">
                <a:latin typeface="Times New Roman" pitchFamily="18" charset="0"/>
              </a:rPr>
              <a:t>The first step in any development project is to evaluate the requirements of the system. </a:t>
            </a:r>
          </a:p>
          <a:p>
            <a:pPr eaLnBrk="1" hangingPunct="1"/>
            <a:endParaRPr lang="en-US" dirty="0" smtClean="0">
              <a:latin typeface="Times New Roman" pitchFamily="18" charset="0"/>
            </a:endParaRPr>
          </a:p>
          <a:p>
            <a:pPr eaLnBrk="1" hangingPunct="1"/>
            <a:r>
              <a:rPr lang="en-US" b="1" dirty="0" smtClean="0"/>
              <a:t>Select Architecture</a:t>
            </a:r>
          </a:p>
          <a:p>
            <a:pPr eaLnBrk="1" hangingPunct="1"/>
            <a:r>
              <a:rPr lang="en-US" dirty="0" smtClean="0">
                <a:latin typeface="Times New Roman" pitchFamily="18" charset="0"/>
                <a:cs typeface="Times New Roman" pitchFamily="18" charset="0"/>
              </a:rPr>
              <a:t>Once the system requirements</a:t>
            </a:r>
            <a:r>
              <a:rPr lang="en-US" baseline="0" dirty="0" smtClean="0">
                <a:latin typeface="Times New Roman" pitchFamily="18" charset="0"/>
                <a:cs typeface="Times New Roman" pitchFamily="18" charset="0"/>
              </a:rPr>
              <a:t> are set, </a:t>
            </a:r>
            <a:r>
              <a:rPr lang="en-US" dirty="0" smtClean="0">
                <a:latin typeface="Times New Roman" pitchFamily="18" charset="0"/>
                <a:cs typeface="Times New Roman" pitchFamily="18" charset="0"/>
              </a:rPr>
              <a:t>thought must be</a:t>
            </a:r>
            <a:r>
              <a:rPr lang="en-US" baseline="0" dirty="0" smtClean="0">
                <a:latin typeface="Times New Roman" pitchFamily="18" charset="0"/>
                <a:cs typeface="Times New Roman" pitchFamily="18" charset="0"/>
              </a:rPr>
              <a:t> put into how the application should work as a whole.  You’ll need to select your FPGA architecture and associated hardware.</a:t>
            </a:r>
          </a:p>
          <a:p>
            <a:pPr eaLnBrk="1" hangingPunct="1"/>
            <a:endParaRPr lang="en-US" baseline="0" dirty="0" smtClean="0">
              <a:latin typeface="Times New Roman" pitchFamily="18" charset="0"/>
              <a:cs typeface="Times New Roman" pitchFamily="18" charset="0"/>
            </a:endParaRPr>
          </a:p>
          <a:p>
            <a:pPr eaLnBrk="1" hangingPunct="1"/>
            <a:r>
              <a:rPr lang="en-US" b="1" baseline="0" dirty="0" smtClean="0">
                <a:latin typeface="Times New Roman" pitchFamily="18" charset="0"/>
                <a:cs typeface="Times New Roman" pitchFamily="18" charset="0"/>
              </a:rPr>
              <a:t>Configure Hardware</a:t>
            </a:r>
          </a:p>
          <a:p>
            <a:pPr eaLnBrk="1" hangingPunct="1"/>
            <a:r>
              <a:rPr lang="en-US" baseline="0" dirty="0" smtClean="0">
                <a:latin typeface="Times New Roman" pitchFamily="18" charset="0"/>
                <a:cs typeface="Times New Roman" pitchFamily="18" charset="0"/>
              </a:rPr>
              <a:t>Once you have all your system components, you’ll first configure your hardware in the Measurement and Automation Explorer.  If you are developing your application without the hardware available, then you’ll skip this step. </a:t>
            </a:r>
          </a:p>
          <a:p>
            <a:pPr eaLnBrk="1" hangingPunct="1"/>
            <a:endParaRPr lang="en-US" baseline="0" dirty="0" smtClean="0">
              <a:latin typeface="Times New Roman" pitchFamily="18" charset="0"/>
              <a:cs typeface="Times New Roman" pitchFamily="18" charset="0"/>
            </a:endParaRPr>
          </a:p>
          <a:p>
            <a:pPr eaLnBrk="1" hangingPunct="1"/>
            <a:r>
              <a:rPr lang="en-US" b="1" baseline="0" dirty="0" smtClean="0">
                <a:latin typeface="Times New Roman" pitchFamily="18" charset="0"/>
                <a:cs typeface="Times New Roman" pitchFamily="18" charset="0"/>
              </a:rPr>
              <a:t>Create a LabVIEW Project</a:t>
            </a:r>
          </a:p>
          <a:p>
            <a:pPr eaLnBrk="1" hangingPunct="1">
              <a:defRPr/>
            </a:pPr>
            <a:r>
              <a:rPr lang="en-US" dirty="0" smtClean="0">
                <a:latin typeface="Times New Roman" pitchFamily="18" charset="0"/>
              </a:rPr>
              <a:t>You’ll then launch LabVIEW and create a LabVIEW Project for your system. Use the LabVIEW Project to manage and configure all resources for FPGA devices, such as CompactRIO Modules, I/O, clocks, FIFOs and VIs.  When using a LabVIEW Real-Time platform with a LabVIEW FPGA device, you must add the following resources in order:</a:t>
            </a:r>
          </a:p>
          <a:p>
            <a:pPr marL="237698" indent="-237698">
              <a:buFont typeface="+mj-lt"/>
              <a:buAutoNum type="arabicPeriod"/>
              <a:defRPr/>
            </a:pPr>
            <a:r>
              <a:rPr lang="en-US" dirty="0" smtClean="0">
                <a:latin typeface="Times New Roman" pitchFamily="18" charset="0"/>
              </a:rPr>
              <a:t>Real-Time target (if you are using CompactRIO or PXI controller, otherwise My Computer is the target)</a:t>
            </a:r>
          </a:p>
          <a:p>
            <a:pPr marL="237698" indent="-237698">
              <a:buFont typeface="+mj-lt"/>
              <a:buAutoNum type="arabicPeriod"/>
              <a:defRPr/>
            </a:pPr>
            <a:r>
              <a:rPr lang="en-US" dirty="0" smtClean="0">
                <a:latin typeface="Times New Roman" pitchFamily="18" charset="0"/>
              </a:rPr>
              <a:t>FPGA Target (that is, the CompactRIO backplane or R Series device)</a:t>
            </a:r>
          </a:p>
          <a:p>
            <a:pPr marL="237698" indent="-237698">
              <a:buFont typeface="+mj-lt"/>
              <a:buAutoNum type="arabicPeriod"/>
              <a:defRPr/>
            </a:pPr>
            <a:r>
              <a:rPr lang="en-US" dirty="0" smtClean="0">
                <a:latin typeface="Times New Roman" pitchFamily="18" charset="0"/>
              </a:rPr>
              <a:t>CompactRIO Expansion Chassis (R Series only)</a:t>
            </a:r>
          </a:p>
          <a:p>
            <a:pPr marL="237698" indent="-237698">
              <a:buFont typeface="+mj-lt"/>
              <a:buAutoNum type="arabicPeriod"/>
              <a:defRPr/>
            </a:pPr>
            <a:r>
              <a:rPr lang="en-US" dirty="0" smtClean="0">
                <a:latin typeface="Times New Roman" pitchFamily="18" charset="0"/>
              </a:rPr>
              <a:t>CompactRIO Modules (if applicable)</a:t>
            </a:r>
          </a:p>
          <a:p>
            <a:pPr marL="237698" indent="-237698">
              <a:buFont typeface="+mj-lt"/>
              <a:buAutoNum type="arabicPeriod"/>
              <a:defRPr/>
            </a:pPr>
            <a:endParaRPr lang="en-US" dirty="0" smtClean="0">
              <a:latin typeface="Times New Roman" pitchFamily="18" charset="0"/>
            </a:endParaRPr>
          </a:p>
          <a:p>
            <a:pPr marL="237698" indent="-237698">
              <a:defRPr/>
            </a:pPr>
            <a:r>
              <a:rPr lang="en-US" b="1" dirty="0" smtClean="0">
                <a:latin typeface="Times New Roman" pitchFamily="18" charset="0"/>
              </a:rPr>
              <a:t>Create FPGA VI</a:t>
            </a:r>
          </a:p>
          <a:p>
            <a:pPr marL="237698" indent="-237698">
              <a:defRPr/>
            </a:pPr>
            <a:r>
              <a:rPr lang="en-US" dirty="0" smtClean="0">
                <a:latin typeface="Times New Roman" pitchFamily="18" charset="0"/>
              </a:rPr>
              <a:t>You’ll then start your LabVIEW FPGA VI.</a:t>
            </a:r>
          </a:p>
          <a:p>
            <a:pPr marL="237698" indent="-237698">
              <a:defRPr/>
            </a:pPr>
            <a:endParaRPr lang="en-US" dirty="0" smtClean="0">
              <a:latin typeface="Times New Roman" pitchFamily="18" charset="0"/>
            </a:endParaRPr>
          </a:p>
          <a:p>
            <a:pPr marL="237698" indent="-237698">
              <a:defRPr/>
            </a:pPr>
            <a:r>
              <a:rPr lang="en-US" b="1" dirty="0" smtClean="0">
                <a:latin typeface="Times New Roman" pitchFamily="18" charset="0"/>
              </a:rPr>
              <a:t>Simulate on PC to test</a:t>
            </a:r>
          </a:p>
          <a:p>
            <a:pPr marL="237698" indent="-237698" defTabSz="950793">
              <a:tabLst>
                <a:tab pos="475397" algn="l"/>
              </a:tabLst>
              <a:defRPr/>
            </a:pPr>
            <a:r>
              <a:rPr lang="en-US" dirty="0" smtClean="0">
                <a:latin typeface="Times New Roman" pitchFamily="18" charset="0"/>
              </a:rPr>
              <a:t>Because of the technology used in FPGA, compiling FPGA code can take anywhere from minutes to hours and LabVIEW FPGA is no exception. Therefore, before you compile, you’ll want to simulate execution on the PC to catch any problems prior to the compile step.</a:t>
            </a:r>
          </a:p>
          <a:p>
            <a:pPr marL="237698" indent="-237698" defTabSz="950793">
              <a:tabLst>
                <a:tab pos="475397" algn="l"/>
              </a:tabLst>
              <a:defRPr/>
            </a:pPr>
            <a:endParaRPr lang="en-US" dirty="0" smtClean="0">
              <a:latin typeface="Times New Roman" pitchFamily="18" charset="0"/>
            </a:endParaRPr>
          </a:p>
          <a:p>
            <a:pPr marL="237698" indent="-237698" defTabSz="950793">
              <a:tabLst>
                <a:tab pos="475397" algn="l"/>
              </a:tabLst>
              <a:defRPr/>
            </a:pPr>
            <a:r>
              <a:rPr lang="en-US" b="1" dirty="0" smtClean="0">
                <a:latin typeface="Times New Roman" pitchFamily="18" charset="0"/>
              </a:rPr>
              <a:t>Compile to FPGA</a:t>
            </a:r>
          </a:p>
          <a:p>
            <a:pPr marL="237698" indent="-237698" defTabSz="950793">
              <a:tabLst>
                <a:tab pos="475397" algn="l"/>
              </a:tabLst>
              <a:defRPr/>
            </a:pPr>
            <a:r>
              <a:rPr lang="en-US" dirty="0" smtClean="0"/>
              <a:t>A Compile Server turns FPGA VI into a bitstream file that is targeted to your FPGA</a:t>
            </a:r>
            <a:endParaRPr lang="en-US" b="1" dirty="0" smtClean="0">
              <a:latin typeface="Times New Roman" pitchFamily="18" charset="0"/>
            </a:endParaRPr>
          </a:p>
          <a:p>
            <a:pPr marL="237698" indent="-237698" defTabSz="950793">
              <a:tabLst>
                <a:tab pos="475397" algn="l"/>
              </a:tabLst>
              <a:defRPr/>
            </a:pPr>
            <a:endParaRPr lang="en-US" b="1" dirty="0" smtClean="0">
              <a:latin typeface="Times New Roman" pitchFamily="18" charset="0"/>
            </a:endParaRPr>
          </a:p>
          <a:p>
            <a:pPr marL="237698" indent="-237698" defTabSz="950793">
              <a:tabLst>
                <a:tab pos="475397" algn="l"/>
              </a:tabLst>
              <a:defRPr/>
            </a:pPr>
            <a:r>
              <a:rPr lang="en-US" b="1" dirty="0" smtClean="0">
                <a:latin typeface="Times New Roman" pitchFamily="18" charset="0"/>
              </a:rPr>
              <a:t>Create FPGA Host VI</a:t>
            </a:r>
          </a:p>
          <a:p>
            <a:pPr marL="237698" indent="-237698" defTabSz="950793">
              <a:tabLst>
                <a:tab pos="475397" algn="l"/>
              </a:tabLst>
              <a:defRPr/>
            </a:pPr>
            <a:r>
              <a:rPr lang="en-US" dirty="0" smtClean="0">
                <a:latin typeface="Times New Roman" pitchFamily="18" charset="0"/>
              </a:rPr>
              <a:t>Unless you are creating a standalone application, you’ll want your FPGA VI to interact with your host system. </a:t>
            </a:r>
            <a:r>
              <a:rPr lang="en-US" dirty="0" smtClean="0"/>
              <a:t>You can use either LabVIEW for</a:t>
            </a:r>
            <a:r>
              <a:rPr lang="en-US" baseline="0" dirty="0" smtClean="0"/>
              <a:t> </a:t>
            </a:r>
            <a:r>
              <a:rPr lang="en-US" dirty="0" smtClean="0"/>
              <a:t>Windows or LabVIEW Real-Time as a host.</a:t>
            </a:r>
            <a:endParaRPr lang="en-US" dirty="0" smtClean="0">
              <a:latin typeface="Times New Roman" pitchFamily="18" charset="0"/>
            </a:endParaRPr>
          </a:p>
          <a:p>
            <a:pPr marL="237698" indent="-237698" defTabSz="950793">
              <a:tabLst>
                <a:tab pos="475397" algn="l"/>
              </a:tabLst>
              <a:defRPr/>
            </a:pPr>
            <a:endParaRPr lang="en-US" dirty="0" smtClean="0">
              <a:latin typeface="Times New Roman" pitchFamily="18" charset="0"/>
            </a:endParaRPr>
          </a:p>
          <a:p>
            <a:pPr marL="237698" indent="-237698" defTabSz="950793">
              <a:tabLst>
                <a:tab pos="475397" algn="l"/>
              </a:tabLst>
              <a:defRPr/>
            </a:pPr>
            <a:r>
              <a:rPr lang="en-US" b="1" dirty="0" smtClean="0">
                <a:latin typeface="Times New Roman" pitchFamily="18" charset="0"/>
              </a:rPr>
              <a:t>Create Real-Time Host VI</a:t>
            </a:r>
          </a:p>
          <a:p>
            <a:pPr marL="237698" indent="-237698" defTabSz="950793">
              <a:tabLst>
                <a:tab pos="475397" algn="l"/>
              </a:tabLst>
              <a:defRPr/>
            </a:pPr>
            <a:r>
              <a:rPr lang="en-US" dirty="0" smtClean="0">
                <a:latin typeface="Times New Roman" pitchFamily="18" charset="0"/>
              </a:rPr>
              <a:t>If you selected a Real-Time architecture, you might also need a Real-Time Host VI.  </a:t>
            </a:r>
            <a:r>
              <a:rPr lang="en-US" dirty="0" smtClean="0"/>
              <a:t>In this case your FPGA Host VI will be on your</a:t>
            </a:r>
            <a:r>
              <a:rPr lang="en-US" baseline="0" dirty="0" smtClean="0"/>
              <a:t> Real-Time controller and your will create a separate user interface or other host VI for your Windows system. </a:t>
            </a:r>
          </a:p>
          <a:p>
            <a:pPr marL="237698" indent="-237698" defTabSz="950793">
              <a:tabLst>
                <a:tab pos="475397" algn="l"/>
              </a:tabLst>
              <a:defRPr/>
            </a:pPr>
            <a:endParaRPr lang="en-US" dirty="0" smtClean="0">
              <a:latin typeface="Times New Roman" pitchFamily="18" charset="0"/>
            </a:endParaRPr>
          </a:p>
          <a:p>
            <a:pPr marL="237698" indent="-237698" defTabSz="950793">
              <a:tabLst>
                <a:tab pos="475397" algn="l"/>
              </a:tabLst>
              <a:defRPr/>
            </a:pPr>
            <a:r>
              <a:rPr lang="en-US" dirty="0" smtClean="0">
                <a:latin typeface="Times New Roman" pitchFamily="18" charset="0"/>
              </a:rPr>
              <a:t>In Lesson 2, you’ll learn about selecting the different FPGA architectures and related system components.   We’ll then configure the hardware for your cRIO system.   To understand the differences between the different architectures, we’ll create two different LabVIEW projects – one for a Windows FPGA system and one for a Real-Time cRIO system.   </a:t>
            </a:r>
          </a:p>
          <a:p>
            <a:pPr marL="237698" indent="-237698" defTabSz="950793">
              <a:tabLst>
                <a:tab pos="475397" algn="l"/>
              </a:tabLst>
              <a:defRPr/>
            </a:pPr>
            <a:r>
              <a:rPr lang="en-US" dirty="0" smtClean="0"/>
              <a:t>In chapters not noted</a:t>
            </a:r>
            <a:r>
              <a:rPr lang="en-US" baseline="0" dirty="0" smtClean="0"/>
              <a:t> in the slide, other topics are addressed that built upon these basic steps in the development process. This is simply to show the development process in terms of initial coverage in lessons.</a:t>
            </a:r>
          </a:p>
          <a:p>
            <a:pPr marL="237698" indent="-237698" defTabSz="950793">
              <a:tabLst>
                <a:tab pos="475397" algn="l"/>
              </a:tabLst>
              <a:defRPr/>
            </a:pPr>
            <a:endParaRPr lang="en-US" dirty="0" smtClean="0">
              <a:latin typeface="Times New Roman" pitchFamily="18" charset="0"/>
            </a:endParaRPr>
          </a:p>
          <a:p>
            <a:pPr marL="237698" indent="-237698" defTabSz="950793">
              <a:tabLst>
                <a:tab pos="475397" algn="l"/>
              </a:tabLst>
              <a:defRPr/>
            </a:pPr>
            <a:endParaRPr lang="en-US" dirty="0"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C403E06D-CBA2-49D2-8531-C26B0EBB3660}" type="slidenum">
              <a:rPr lang="en-US"/>
              <a:pPr/>
              <a:t>20</a:t>
            </a:fld>
            <a:endParaRPr lang="en-US" dirty="0"/>
          </a:p>
        </p:txBody>
      </p:sp>
      <p:sp>
        <p:nvSpPr>
          <p:cNvPr id="33795" name="Rectangle 2"/>
          <p:cNvSpPr>
            <a:spLocks noGrp="1" noRot="1" noChangeAspect="1" noChangeArrowheads="1" noTextEdit="1"/>
          </p:cNvSpPr>
          <p:nvPr>
            <p:ph type="sldImg"/>
          </p:nvPr>
        </p:nvSpPr>
        <p:spPr>
          <a:xfrm>
            <a:off x="908050" y="473075"/>
            <a:ext cx="5348288" cy="4011613"/>
          </a:xfrm>
        </p:spPr>
      </p:sp>
      <p:sp>
        <p:nvSpPr>
          <p:cNvPr id="33796"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DAD3EC6A-D49D-49FE-846A-49D80ECEBB3E}" type="slidenum">
              <a:rPr lang="en-US"/>
              <a:pPr/>
              <a:t>21</a:t>
            </a:fld>
            <a:endParaRPr lang="en-US" dirty="0"/>
          </a:p>
        </p:txBody>
      </p:sp>
      <p:sp>
        <p:nvSpPr>
          <p:cNvPr id="35843" name="Rectangle 2"/>
          <p:cNvSpPr>
            <a:spLocks noGrp="1" noRot="1" noChangeAspect="1" noChangeArrowheads="1" noTextEdit="1"/>
          </p:cNvSpPr>
          <p:nvPr>
            <p:ph type="sldImg"/>
          </p:nvPr>
        </p:nvSpPr>
        <p:spPr>
          <a:xfrm>
            <a:off x="908050" y="473075"/>
            <a:ext cx="5348288" cy="4011613"/>
          </a:xfrm>
        </p:spPr>
      </p:sp>
      <p:sp>
        <p:nvSpPr>
          <p:cNvPr id="35844" name="Rectangle 3"/>
          <p:cNvSpPr>
            <a:spLocks noGrp="1" noChangeArrowheads="1"/>
          </p:cNvSpPr>
          <p:nvPr>
            <p:ph type="body" idx="1"/>
          </p:nvPr>
        </p:nvSpPr>
        <p:spPr>
          <a:xfrm>
            <a:off x="732183" y="4731293"/>
            <a:ext cx="5850834" cy="4318725"/>
          </a:xfrm>
          <a:noFill/>
          <a:ln/>
        </p:spPr>
        <p:txBody>
          <a:bodyPr/>
          <a:lstStyle/>
          <a:p>
            <a:pPr eaLnBrk="1" hangingPunct="1"/>
            <a:r>
              <a:rPr lang="en-US" dirty="0" smtClean="0"/>
              <a:t>The Gateway</a:t>
            </a:r>
            <a:r>
              <a:rPr lang="en-US" baseline="0" dirty="0" smtClean="0"/>
              <a:t> and DNS address settings are optional because they are automatically generated. </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names</a:t>
            </a:r>
            <a:r>
              <a:rPr lang="en-US" baseline="0" dirty="0" smtClean="0"/>
              <a:t> for link local:  AutoIP, APIPA (Automatic Private Internet Protocol Addressing), Zero configuration network or zeroconf.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25</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C403E06D-CBA2-49D2-8531-C26B0EBB3660}" type="slidenum">
              <a:rPr lang="en-US"/>
              <a:pPr/>
              <a:t>26</a:t>
            </a:fld>
            <a:endParaRPr lang="en-US" dirty="0"/>
          </a:p>
        </p:txBody>
      </p:sp>
      <p:sp>
        <p:nvSpPr>
          <p:cNvPr id="33795" name="Rectangle 2"/>
          <p:cNvSpPr>
            <a:spLocks noGrp="1" noRot="1" noChangeAspect="1" noChangeArrowheads="1" noTextEdit="1"/>
          </p:cNvSpPr>
          <p:nvPr>
            <p:ph type="sldImg"/>
          </p:nvPr>
        </p:nvSpPr>
        <p:spPr>
          <a:xfrm>
            <a:off x="908050" y="473075"/>
            <a:ext cx="5348288" cy="4011613"/>
          </a:xfrm>
        </p:spPr>
      </p:sp>
      <p:sp>
        <p:nvSpPr>
          <p:cNvPr id="33796"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E0DD509A-E1FA-4D4D-BCFA-81653DCFD081}" type="slidenum">
              <a:rPr lang="en-US"/>
              <a:pPr/>
              <a:t>27</a:t>
            </a:fld>
            <a:endParaRPr lang="en-US" dirty="0"/>
          </a:p>
        </p:txBody>
      </p:sp>
      <p:sp>
        <p:nvSpPr>
          <p:cNvPr id="34819" name="Rectangle 2"/>
          <p:cNvSpPr>
            <a:spLocks noGrp="1" noRot="1" noChangeAspect="1" noChangeArrowheads="1" noTextEdit="1"/>
          </p:cNvSpPr>
          <p:nvPr>
            <p:ph type="sldImg"/>
          </p:nvPr>
        </p:nvSpPr>
        <p:spPr>
          <a:xfrm>
            <a:off x="908050" y="473075"/>
            <a:ext cx="5348288" cy="4011613"/>
          </a:xfrm>
        </p:spPr>
      </p:sp>
      <p:sp>
        <p:nvSpPr>
          <p:cNvPr id="34820"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28</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95B823D6-AFD9-4828-B438-48F5E407DA4C}" type="slidenum">
              <a:rPr lang="en-US"/>
              <a:pPr/>
              <a:t>29</a:t>
            </a:fld>
            <a:endParaRPr lang="en-US" dirty="0"/>
          </a:p>
        </p:txBody>
      </p:sp>
      <p:sp>
        <p:nvSpPr>
          <p:cNvPr id="37891" name="Rectangle 2"/>
          <p:cNvSpPr>
            <a:spLocks noGrp="1" noRot="1" noChangeAspect="1" noChangeArrowheads="1" noTextEdit="1"/>
          </p:cNvSpPr>
          <p:nvPr>
            <p:ph type="sldImg"/>
          </p:nvPr>
        </p:nvSpPr>
        <p:spPr>
          <a:xfrm>
            <a:off x="908050" y="473075"/>
            <a:ext cx="5348288" cy="4011613"/>
          </a:xfrm>
        </p:spPr>
      </p:sp>
      <p:sp>
        <p:nvSpPr>
          <p:cNvPr id="37892"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adopting FPGA the first consideration is the system architecture.  Will the system be a Window-based system or a Real-Time system?   After that you need to select the packaging or form-factor for your system.   Will you use a desktop machine or a PXI system?  Do you need a plug-in board?  Do you need CompactRIO?   Once you’ve decided on the form factor, then there other considerations –  What type of I/O channels do you need and how many do you need?</a:t>
            </a:r>
          </a:p>
          <a:p>
            <a:endParaRPr lang="en-US" baseline="0" dirty="0" smtClean="0"/>
          </a:p>
          <a:p>
            <a:r>
              <a:rPr lang="en-US" baseline="0" dirty="0" smtClean="0"/>
              <a:t>NI’s sales force and ni.com/fpga will help you with these decisions.</a:t>
            </a:r>
          </a:p>
          <a:p>
            <a:endParaRPr lang="en-US" baseline="0" dirty="0" smtClean="0"/>
          </a:p>
          <a:p>
            <a:r>
              <a:rPr lang="en-US" baseline="0" dirty="0" smtClean="0"/>
              <a:t>Throughout this course the lessons will illustrate concepts for both architectures.  Specifically, course exercises will be based around two systems: a PCI R Series board and a CompactRIO system.  Most concepts apply to both architectures.  However, in areas where the systems differ – such as configuration -- the course material will cover both architectures. </a:t>
            </a:r>
          </a:p>
          <a:p>
            <a:endParaRPr lang="en-US" baseline="0" dirty="0" smtClean="0"/>
          </a:p>
          <a:p>
            <a:r>
              <a:rPr lang="en-US" baseline="0" dirty="0" smtClean="0"/>
              <a:t>Let’s look at these two reconfigurable I/O architectures in more depth….</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95B823D6-AFD9-4828-B438-48F5E407DA4C}" type="slidenum">
              <a:rPr lang="en-US"/>
              <a:pPr/>
              <a:t>30</a:t>
            </a:fld>
            <a:endParaRPr lang="en-US" dirty="0"/>
          </a:p>
        </p:txBody>
      </p:sp>
      <p:sp>
        <p:nvSpPr>
          <p:cNvPr id="37891" name="Rectangle 2"/>
          <p:cNvSpPr>
            <a:spLocks noGrp="1" noRot="1" noChangeAspect="1" noChangeArrowheads="1" noTextEdit="1"/>
          </p:cNvSpPr>
          <p:nvPr>
            <p:ph type="sldImg"/>
          </p:nvPr>
        </p:nvSpPr>
        <p:spPr>
          <a:xfrm>
            <a:off x="908050" y="473075"/>
            <a:ext cx="5348288" cy="4011613"/>
          </a:xfrm>
        </p:spPr>
      </p:sp>
      <p:sp>
        <p:nvSpPr>
          <p:cNvPr id="37892"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08172831-2F01-4447-AA49-62650A62677C}" type="slidenum">
              <a:rPr lang="en-US"/>
              <a:pPr/>
              <a:t>31</a:t>
            </a:fld>
            <a:endParaRPr lang="en-US" dirty="0"/>
          </a:p>
        </p:txBody>
      </p:sp>
      <p:sp>
        <p:nvSpPr>
          <p:cNvPr id="36867" name="Rectangle 2"/>
          <p:cNvSpPr>
            <a:spLocks noGrp="1" noRot="1" noChangeAspect="1" noChangeArrowheads="1" noTextEdit="1"/>
          </p:cNvSpPr>
          <p:nvPr>
            <p:ph type="sldImg"/>
          </p:nvPr>
        </p:nvSpPr>
        <p:spPr>
          <a:xfrm>
            <a:off x="908050" y="473075"/>
            <a:ext cx="5348288" cy="4011613"/>
          </a:xfrm>
        </p:spPr>
      </p:sp>
      <p:sp>
        <p:nvSpPr>
          <p:cNvPr id="36868" name="Rectangle 3"/>
          <p:cNvSpPr>
            <a:spLocks noGrp="1" noChangeArrowheads="1"/>
          </p:cNvSpPr>
          <p:nvPr>
            <p:ph type="body" idx="1"/>
          </p:nvPr>
        </p:nvSpPr>
        <p:spPr>
          <a:xfrm>
            <a:off x="732183" y="4731293"/>
            <a:ext cx="5850834" cy="4318725"/>
          </a:xfrm>
          <a:noFill/>
          <a:ln/>
        </p:spPr>
        <p:txBody>
          <a:bodyPr/>
          <a:lstStyle/>
          <a:p>
            <a:pPr defTabSz="950793">
              <a:tabLst>
                <a:tab pos="475397" algn="l"/>
              </a:tabLst>
              <a:defRPr/>
            </a:pPr>
            <a:r>
              <a:rPr lang="en-US" dirty="0" smtClean="0">
                <a:solidFill>
                  <a:schemeClr val="tx1">
                    <a:lumMod val="85000"/>
                    <a:lumOff val="15000"/>
                  </a:schemeClr>
                </a:solidFill>
              </a:rPr>
              <a:t>If a Gateway and DNS are not available, leave them blank.</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95B823D6-AFD9-4828-B438-48F5E407DA4C}" type="slidenum">
              <a:rPr lang="en-US"/>
              <a:pPr/>
              <a:t>32</a:t>
            </a:fld>
            <a:endParaRPr lang="en-US" dirty="0"/>
          </a:p>
        </p:txBody>
      </p:sp>
      <p:sp>
        <p:nvSpPr>
          <p:cNvPr id="37891" name="Rectangle 2"/>
          <p:cNvSpPr>
            <a:spLocks noGrp="1" noRot="1" noChangeAspect="1" noChangeArrowheads="1" noTextEdit="1"/>
          </p:cNvSpPr>
          <p:nvPr>
            <p:ph type="sldImg"/>
          </p:nvPr>
        </p:nvSpPr>
        <p:spPr>
          <a:xfrm>
            <a:off x="908050" y="473075"/>
            <a:ext cx="5348288" cy="4011613"/>
          </a:xfrm>
        </p:spPr>
      </p:sp>
      <p:sp>
        <p:nvSpPr>
          <p:cNvPr id="37892"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08172831-2F01-4447-AA49-62650A62677C}" type="slidenum">
              <a:rPr lang="en-US"/>
              <a:pPr/>
              <a:t>33</a:t>
            </a:fld>
            <a:endParaRPr lang="en-US" dirty="0"/>
          </a:p>
        </p:txBody>
      </p:sp>
      <p:sp>
        <p:nvSpPr>
          <p:cNvPr id="36867" name="Rectangle 2"/>
          <p:cNvSpPr>
            <a:spLocks noGrp="1" noRot="1" noChangeAspect="1" noChangeArrowheads="1" noTextEdit="1"/>
          </p:cNvSpPr>
          <p:nvPr>
            <p:ph type="sldImg"/>
          </p:nvPr>
        </p:nvSpPr>
        <p:spPr>
          <a:xfrm>
            <a:off x="908050" y="473075"/>
            <a:ext cx="5348288" cy="4011613"/>
          </a:xfrm>
        </p:spPr>
      </p:sp>
      <p:sp>
        <p:nvSpPr>
          <p:cNvPr id="36868" name="Rectangle 3"/>
          <p:cNvSpPr>
            <a:spLocks noGrp="1" noChangeArrowheads="1"/>
          </p:cNvSpPr>
          <p:nvPr>
            <p:ph type="body" idx="1"/>
          </p:nvPr>
        </p:nvSpPr>
        <p:spPr>
          <a:xfrm>
            <a:off x="732183" y="4731293"/>
            <a:ext cx="5850834" cy="4318725"/>
          </a:xfrm>
          <a:noFill/>
          <a:ln/>
        </p:spPr>
        <p:txBody>
          <a:bodyPr/>
          <a:lstStyle/>
          <a:p>
            <a:pPr defTabSz="950793">
              <a:tabLst>
                <a:tab pos="475397" algn="l"/>
              </a:tabLst>
              <a:defRPr/>
            </a:pPr>
            <a:r>
              <a:rPr lang="en-US" dirty="0" smtClean="0">
                <a:solidFill>
                  <a:schemeClr val="tx1">
                    <a:lumMod val="85000"/>
                    <a:lumOff val="15000"/>
                  </a:schemeClr>
                </a:solidFill>
              </a:rPr>
              <a:t>If a Gateway and DNS are not available, leave them blank.</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34</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8388BF70-8AF3-48DC-93DE-6766D792ACC0}" type="slidenum">
              <a:rPr lang="en-US"/>
              <a:pPr/>
              <a:t>35</a:t>
            </a:fld>
            <a:endParaRPr lang="en-US" dirty="0"/>
          </a:p>
        </p:txBody>
      </p:sp>
      <p:sp>
        <p:nvSpPr>
          <p:cNvPr id="39939" name="Rectangle 2"/>
          <p:cNvSpPr>
            <a:spLocks noGrp="1" noRot="1" noChangeAspect="1" noChangeArrowheads="1" noTextEdit="1"/>
          </p:cNvSpPr>
          <p:nvPr>
            <p:ph type="sldImg"/>
          </p:nvPr>
        </p:nvSpPr>
        <p:spPr>
          <a:xfrm>
            <a:off x="908050" y="473075"/>
            <a:ext cx="5348288" cy="4011613"/>
          </a:xfrm>
        </p:spPr>
      </p:sp>
      <p:sp>
        <p:nvSpPr>
          <p:cNvPr id="39940" name="Rectangle 3"/>
          <p:cNvSpPr>
            <a:spLocks noGrp="1" noChangeArrowheads="1"/>
          </p:cNvSpPr>
          <p:nvPr>
            <p:ph type="body" idx="1"/>
          </p:nvPr>
        </p:nvSpPr>
        <p:spPr>
          <a:xfrm>
            <a:off x="732183" y="4731293"/>
            <a:ext cx="5850834" cy="4318725"/>
          </a:xfrm>
          <a:noFill/>
          <a:ln/>
        </p:spPr>
        <p:txBody>
          <a:bodyPr/>
          <a:lstStyle/>
          <a:p>
            <a:pPr eaLnBrk="1" hangingPunct="1"/>
            <a:r>
              <a:rPr lang="en-US" baseline="0" dirty="0" smtClean="0"/>
              <a:t>Mention that “RIO0” is the name of the FPGA.</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9"/>
          <p:cNvSpPr>
            <a:spLocks noGrp="1" noChangeArrowheads="1"/>
          </p:cNvSpPr>
          <p:nvPr>
            <p:ph type="sldNum" sz="quarter" idx="5"/>
          </p:nvPr>
        </p:nvSpPr>
        <p:spPr>
          <a:xfrm>
            <a:off x="4143377" y="9120191"/>
            <a:ext cx="3170238" cy="479425"/>
          </a:xfrm>
          <a:prstGeom prst="rect">
            <a:avLst/>
          </a:prstGeom>
          <a:noFill/>
        </p:spPr>
        <p:txBody>
          <a:bodyPr lIns="91438" tIns="45719" rIns="91438" bIns="45719"/>
          <a:lstStyle/>
          <a:p>
            <a:pPr defTabSz="914377"/>
            <a:r>
              <a:rPr lang="en-US" dirty="0" smtClean="0"/>
              <a:t>2-</a:t>
            </a:r>
            <a:fld id="{9591EEA1-5A20-453C-AFDF-392DFE1A568E}" type="slidenum">
              <a:rPr lang="en-US" smtClean="0"/>
              <a:pPr defTabSz="914377"/>
              <a:t>36</a:t>
            </a:fld>
            <a:endParaRPr lang="en-US" dirty="0" smtClean="0"/>
          </a:p>
        </p:txBody>
      </p:sp>
      <p:sp>
        <p:nvSpPr>
          <p:cNvPr id="27650" name="Rectangle 7"/>
          <p:cNvSpPr>
            <a:spLocks noGrp="1" noRot="1" noChangeAspect="1" noChangeArrowheads="1" noTextEdit="1"/>
          </p:cNvSpPr>
          <p:nvPr>
            <p:ph type="sldImg"/>
          </p:nvPr>
        </p:nvSpPr>
        <p:spPr>
          <a:xfrm>
            <a:off x="838200" y="533400"/>
            <a:ext cx="5678488" cy="4260850"/>
          </a:xfrm>
          <a:ln w="6350"/>
        </p:spPr>
      </p:sp>
      <p:sp>
        <p:nvSpPr>
          <p:cNvPr id="8" name="Notes Placeholder 7"/>
          <p:cNvSpPr>
            <a:spLocks noGrp="1"/>
          </p:cNvSpPr>
          <p:nvPr>
            <p:ph type="body" idx="1"/>
          </p:nvPr>
        </p:nvSpPr>
        <p:spPr/>
        <p:txBody>
          <a:bodyPr wrap="square" numCol="1" anchor="t" anchorCtr="0" compatLnSpc="1">
            <a:prstTxWarp prst="textNoShape">
              <a:avLst/>
            </a:prstTxWarp>
            <a:noAutofit/>
          </a:bodyPr>
          <a:lstStyle/>
          <a:p>
            <a:pPr marL="217482" indent="-217482" defTabSz="914377">
              <a:tabLst>
                <a:tab pos="457189" algn="l"/>
              </a:tabLst>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F4408EED-7B98-4BCC-872A-79B39C75E03E}" type="slidenum">
              <a:rPr lang="en-US"/>
              <a:pPr/>
              <a:t>37</a:t>
            </a:fld>
            <a:endParaRPr lang="en-US" dirty="0"/>
          </a:p>
        </p:txBody>
      </p:sp>
      <p:sp>
        <p:nvSpPr>
          <p:cNvPr id="41987" name="Rectangle 2"/>
          <p:cNvSpPr>
            <a:spLocks noGrp="1" noRot="1" noChangeAspect="1" noChangeArrowheads="1" noTextEdit="1"/>
          </p:cNvSpPr>
          <p:nvPr>
            <p:ph type="sldImg"/>
          </p:nvPr>
        </p:nvSpPr>
        <p:spPr>
          <a:xfrm>
            <a:off x="908050" y="473075"/>
            <a:ext cx="5348288" cy="4011613"/>
          </a:xfrm>
        </p:spPr>
      </p:sp>
      <p:sp>
        <p:nvSpPr>
          <p:cNvPr id="41988" name="Rectangle 3"/>
          <p:cNvSpPr>
            <a:spLocks noGrp="1" noChangeArrowheads="1"/>
          </p:cNvSpPr>
          <p:nvPr>
            <p:ph type="body" idx="1"/>
          </p:nvPr>
        </p:nvSpPr>
        <p:spPr>
          <a:xfrm>
            <a:off x="732183" y="4731293"/>
            <a:ext cx="5850834" cy="4318725"/>
          </a:xfrm>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4142964" y="9119325"/>
            <a:ext cx="3170584" cy="480225"/>
          </a:xfrm>
          <a:prstGeom prst="rect">
            <a:avLst/>
          </a:prstGeom>
        </p:spPr>
        <p:txBody>
          <a:bodyPr lIns="95079" tIns="47540" rIns="95079" bIns="47540"/>
          <a:lstStyle/>
          <a:p>
            <a:pPr>
              <a:defRPr/>
            </a:pPr>
            <a:fld id="{AC26CB04-4839-4D9E-9738-9B9AAAA69B49}"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4142964" y="9119325"/>
            <a:ext cx="3170584" cy="480225"/>
          </a:xfrm>
          <a:prstGeom prst="rect">
            <a:avLst/>
          </a:prstGeom>
          <a:noFill/>
        </p:spPr>
        <p:txBody>
          <a:bodyPr lIns="95079" tIns="47540" rIns="95079" bIns="47540"/>
          <a:lstStyle/>
          <a:p>
            <a:fld id="{CD479CAA-97EF-4DD9-8367-B2D96554FE1E}" type="slidenum">
              <a:rPr lang="en-US"/>
              <a:pPr/>
              <a:t>39</a:t>
            </a:fld>
            <a:endParaRPr lang="en-US" dirty="0"/>
          </a:p>
        </p:txBody>
      </p:sp>
      <p:sp>
        <p:nvSpPr>
          <p:cNvPr id="46083" name="Rectangle 2"/>
          <p:cNvSpPr>
            <a:spLocks noGrp="1" noRot="1" noChangeAspect="1" noChangeArrowheads="1" noTextEdit="1"/>
          </p:cNvSpPr>
          <p:nvPr>
            <p:ph type="sldImg"/>
          </p:nvPr>
        </p:nvSpPr>
        <p:spPr>
          <a:xfrm>
            <a:off x="908050" y="473075"/>
            <a:ext cx="5348288" cy="4011613"/>
          </a:xfrm>
        </p:spPr>
      </p:sp>
      <p:sp>
        <p:nvSpPr>
          <p:cNvPr id="46084" name="Rectangle 3"/>
          <p:cNvSpPr>
            <a:spLocks noGrp="1" noChangeArrowheads="1"/>
          </p:cNvSpPr>
          <p:nvPr>
            <p:ph type="body" idx="1"/>
          </p:nvPr>
        </p:nvSpPr>
        <p:spPr>
          <a:xfrm>
            <a:off x="732183" y="4731293"/>
            <a:ext cx="5850834" cy="4318725"/>
          </a:xfrm>
          <a:noFill/>
          <a:ln/>
        </p:spPr>
        <p:txBody>
          <a:bodyPr/>
          <a:lstStyle/>
          <a:p>
            <a:pPr eaLnBrk="1" hangingPunct="1"/>
            <a:r>
              <a:rPr lang="en-US" b="1" dirty="0" smtClean="0"/>
              <a:t>Prep</a:t>
            </a:r>
            <a:r>
              <a:rPr lang="en-US" b="1" baseline="0" dirty="0" smtClean="0"/>
              <a:t> discussion: </a:t>
            </a:r>
          </a:p>
          <a:p>
            <a:pPr eaLnBrk="1" hangingPunct="1"/>
            <a:r>
              <a:rPr lang="en-US" dirty="0" smtClean="0"/>
              <a:t>In</a:t>
            </a:r>
            <a:r>
              <a:rPr lang="en-US" baseline="0" dirty="0" smtClean="0"/>
              <a:t> this exercise, students connect their Windows host to the CompactRIO controller using a crossover Ethernet cable.  The Windows host will default to AutoIP addressing.  Students will configure the CompactRIO controller to use AutoIP addressing. They will use MAX to reformat their CompactRIO controller and install new software to the CompactRIO controller. For this course, students must install the NI-RIO driver to the controller.  </a:t>
            </a:r>
          </a:p>
          <a:p>
            <a:pPr eaLnBrk="1" hangingPunct="1"/>
            <a:endParaRPr lang="en-US" baseline="0" dirty="0" smtClean="0"/>
          </a:p>
          <a:p>
            <a:pPr eaLnBrk="1" hangingPunct="1"/>
            <a:r>
              <a:rPr lang="en-US" baseline="0" dirty="0" smtClean="0"/>
              <a:t>Students are reformatting their controllers  to experience the steps necessary to setup a new CompactRIO controller.  New controllers only contain the ROM firmware needed for safe-mode boot setup. Students must install the Real-Time operating system and other software for the controller to be useful. Users will typically only reformat a controller if they don’t know the state of the software (for example, a coworker gave them a controller) and they want to start in a clean state.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aseline="0" dirty="0" smtClean="0"/>
              <a:t>It is important to keep the software on the development machine synchronized with the software on the CompactRIO machine.  If there are mismatches between the NI-RIO, LabVIEW Real-Time, and LabVIEW version software on the CompactRIO and those on the host machine, you will get errors when you attempt to deploy code to the FPGA and RT controller.</a:t>
            </a:r>
          </a:p>
          <a:p>
            <a:pPr eaLnBrk="1" hangingPunct="1"/>
            <a:endParaRPr lang="en-US" baseline="0" dirty="0" smtClean="0"/>
          </a:p>
          <a:p>
            <a:pPr defTabSz="950793">
              <a:tabLst>
                <a:tab pos="475397" algn="l"/>
              </a:tabLst>
              <a:defRPr/>
            </a:pPr>
            <a:r>
              <a:rPr lang="en-US" baseline="0" dirty="0" smtClean="0"/>
              <a:t>After initial software installation, users will typically not need to reformat their controller.  They will only need to install new software on the on the controller (1) if they upgrade their software on the host machine as the NI-RIO driver needs to be synchronized between the controller and the host, or (2) they need to add or modify their software selection. </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20725"/>
            <a:ext cx="5438775" cy="4079875"/>
          </a:xfrm>
        </p:spPr>
      </p:sp>
      <p:sp>
        <p:nvSpPr>
          <p:cNvPr id="3" name="Notes Placeholder 2"/>
          <p:cNvSpPr>
            <a:spLocks noGrp="1"/>
          </p:cNvSpPr>
          <p:nvPr>
            <p:ph type="body" idx="1"/>
          </p:nvPr>
        </p:nvSpPr>
        <p:spPr/>
        <p:txBody>
          <a:bodyPr>
            <a:normAutofit/>
          </a:bodyPr>
          <a:lstStyle/>
          <a:p>
            <a:r>
              <a:rPr lang="en-US" sz="1500" b="1" dirty="0" smtClean="0">
                <a:cs typeface="Times New Roman" pitchFamily="18" charset="0"/>
              </a:rPr>
              <a:t>G. Creating a LabVIEW FPGA Project</a:t>
            </a:r>
          </a:p>
          <a:p>
            <a:pPr marL="237698" indent="-237698">
              <a:buAutoNum type="arabicPeriod"/>
              <a:tabLst>
                <a:tab pos="237698" algn="l"/>
              </a:tabLst>
            </a:pPr>
            <a:endParaRPr lang="en-US" sz="1100" dirty="0" smtClean="0">
              <a:latin typeface="Times New Roman" pitchFamily="18" charset="0"/>
              <a:cs typeface="Times New Roman" pitchFamily="18" charset="0"/>
            </a:endParaRPr>
          </a:p>
          <a:p>
            <a:pPr marL="237698" indent="-237698">
              <a:tabLst>
                <a:tab pos="237698" algn="l"/>
              </a:tabLst>
            </a:pPr>
            <a:r>
              <a:rPr lang="en-US" sz="1100" dirty="0" smtClean="0">
                <a:latin typeface="Times New Roman" pitchFamily="18" charset="0"/>
                <a:cs typeface="Times New Roman" pitchFamily="18" charset="0"/>
              </a:rPr>
              <a:t>Select “Discover an existing” device is you’ve already configured your system in MAX and the device can be accessed from your development computer (i.e., an online device).  Select “Create a new device” if the device cannot be accessed from your development computer (i.e., an offline device).</a:t>
            </a:r>
          </a:p>
          <a:p>
            <a:pPr marL="237698" indent="-237698">
              <a:tabLst>
                <a:tab pos="237698" algn="l"/>
              </a:tabLst>
            </a:pPr>
            <a:endParaRPr lang="en-US" sz="1100" dirty="0" smtClean="0">
              <a:latin typeface="Times New Roman" pitchFamily="18" charset="0"/>
              <a:cs typeface="Times New Roman" pitchFamily="18" charset="0"/>
            </a:endParaRPr>
          </a:p>
          <a:p>
            <a:pPr marL="237698" indent="-237698">
              <a:tabLst>
                <a:tab pos="237698" algn="l"/>
              </a:tabLst>
            </a:pPr>
            <a:r>
              <a:rPr lang="en-US" sz="1100" dirty="0" smtClean="0">
                <a:latin typeface="Times New Roman" pitchFamily="18" charset="0"/>
                <a:cs typeface="Times New Roman" pitchFamily="18" charset="0"/>
              </a:rPr>
              <a:t>Students learn to add I/O nodes in Lesson 4.</a:t>
            </a:r>
          </a:p>
          <a:p>
            <a:pPr marL="237698" indent="-237698">
              <a:tabLst>
                <a:tab pos="237698" algn="l"/>
              </a:tabLst>
            </a:pPr>
            <a:endParaRPr lang="en-US" sz="1100" dirty="0" smtClean="0">
              <a:latin typeface="Times New Roman" pitchFamily="18" charset="0"/>
              <a:cs typeface="Times New Roman" pitchFamily="18" charset="0"/>
            </a:endParaRPr>
          </a:p>
          <a:p>
            <a:pPr marL="237698" indent="-237698" defTabSz="950793">
              <a:tabLst>
                <a:tab pos="237698" algn="l"/>
              </a:tabLst>
              <a:defRPr/>
            </a:pPr>
            <a:r>
              <a:rPr lang="en-US" sz="1100" b="1" dirty="0" smtClean="0">
                <a:latin typeface="Times New Roman" pitchFamily="18" charset="0"/>
                <a:cs typeface="Times New Roman" pitchFamily="18" charset="0"/>
              </a:rPr>
              <a:t>Instructors</a:t>
            </a:r>
            <a:r>
              <a:rPr lang="en-US" sz="1100" dirty="0" smtClean="0">
                <a:latin typeface="Times New Roman" pitchFamily="18" charset="0"/>
                <a:cs typeface="Times New Roman" pitchFamily="18" charset="0"/>
              </a:rPr>
              <a:t>:  Indicate that users can also use the LabVIEW FPGA Project Wizard to create a new LabVIEW FPGA project.  In this class, instructions will use the manual method. </a:t>
            </a:r>
          </a:p>
          <a:p>
            <a:pPr marL="237698" indent="-237698">
              <a:tabLst>
                <a:tab pos="237698" algn="l"/>
              </a:tabLst>
            </a:pPr>
            <a:endParaRPr lang="en-US" sz="1100" dirty="0" smtClean="0">
              <a:latin typeface="Times New Roman" pitchFamily="18" charset="0"/>
              <a:cs typeface="Times New Roman" pitchFamily="18" charset="0"/>
            </a:endParaRPr>
          </a:p>
          <a:p>
            <a:pPr marL="237698" indent="-237698">
              <a:tabLst>
                <a:tab pos="237698" algn="l"/>
              </a:tabLst>
            </a:pPr>
            <a:endParaRPr lang="en-US" sz="1100" dirty="0" smtClean="0">
              <a:latin typeface="Times New Roman" pitchFamily="18" charset="0"/>
              <a:cs typeface="Times New Roman" pitchFamily="18" charset="0"/>
            </a:endParaRPr>
          </a:p>
          <a:p>
            <a:pPr marL="237698" indent="-237698">
              <a:tabLst>
                <a:tab pos="237698" algn="l"/>
              </a:tabLst>
            </a:pPr>
            <a:endParaRPr lang="en-US" sz="1100" dirty="0" smtClean="0">
              <a:latin typeface="Times New Roman" pitchFamily="18" charset="0"/>
              <a:cs typeface="Times New Roman" pitchFamily="18" charset="0"/>
            </a:endParaRPr>
          </a:p>
          <a:p>
            <a:endParaRPr lang="en-US" sz="1100" dirty="0">
              <a:latin typeface="Times New Roman" pitchFamily="18" charset="0"/>
              <a:cs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Green light on Target indicates</a:t>
            </a:r>
            <a:r>
              <a:rPr lang="en-US" baseline="0" dirty="0" smtClean="0"/>
              <a:t> if the Target is connected or not.   Bright Green </a:t>
            </a:r>
            <a:r>
              <a:rPr lang="en-US" baseline="0" dirty="0" smtClean="0">
                <a:sym typeface="Wingdings" pitchFamily="2" charset="2"/>
              </a:rPr>
              <a:t> Connected.   Dark Green  Not connected.</a:t>
            </a: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8213" y="720725"/>
            <a:ext cx="5438775" cy="4079875"/>
          </a:xfrm>
        </p:spPr>
      </p:sp>
      <p:sp>
        <p:nvSpPr>
          <p:cNvPr id="3" name="Notes Placeholder 2"/>
          <p:cNvSpPr>
            <a:spLocks noGrp="1"/>
          </p:cNvSpPr>
          <p:nvPr>
            <p:ph type="body" idx="1"/>
          </p:nvPr>
        </p:nvSpPr>
        <p:spPr/>
        <p:txBody>
          <a:bodyPr>
            <a:normAutofit/>
          </a:bodyPr>
          <a:lstStyle/>
          <a:p>
            <a:r>
              <a:rPr lang="en-US" b="1" dirty="0" smtClean="0"/>
              <a:t>Prep discussion:</a:t>
            </a:r>
            <a:r>
              <a:rPr lang="en-US" dirty="0" smtClean="0"/>
              <a:t> </a:t>
            </a:r>
          </a:p>
          <a:p>
            <a:r>
              <a:rPr lang="en-US" dirty="0" smtClean="0"/>
              <a:t>Students</a:t>
            </a:r>
            <a:r>
              <a:rPr lang="en-US" baseline="0" dirty="0" smtClean="0"/>
              <a:t> should pay particular attention to the steps in this exercise as in later exercises the instructions will not step users through the process but instead just instruct the students to create an R Series project for an offline device or a CompactRIO project for an online device. </a:t>
            </a:r>
          </a:p>
          <a:p>
            <a:endParaRPr lang="en-US" baseline="0" dirty="0" smtClean="0"/>
          </a:p>
          <a:p>
            <a:r>
              <a:rPr lang="en-US" baseline="0" dirty="0" smtClean="0"/>
              <a:t>Remind students that “offline” means a device that is not physically connected or accessible from the computer while “online” means a device that is accessible.   In this course, student computers are connected to a cRIO controller.  Student computers do not have an installed R Series board.</a:t>
            </a:r>
            <a:endParaRPr lang="en-US" dirty="0" smtClean="0"/>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38213" y="720725"/>
            <a:ext cx="5438775" cy="4079875"/>
          </a:xfrm>
        </p:spPr>
      </p:sp>
      <p:sp>
        <p:nvSpPr>
          <p:cNvPr id="9" name="Notes Placeholder 8"/>
          <p:cNvSpPr>
            <a:spLocks noGrp="1"/>
          </p:cNvSpPr>
          <p:nvPr>
            <p:ph type="body" idx="1"/>
          </p:nvPr>
        </p:nvSpPr>
        <p:spPr/>
        <p:txBody>
          <a:bodyPr>
            <a:normAutofit/>
          </a:bodyPr>
          <a:lstStyle/>
          <a:p>
            <a:pPr lvl="2">
              <a:buNone/>
            </a:pPr>
            <a:r>
              <a:rPr lang="en-US" dirty="0" smtClean="0">
                <a:solidFill>
                  <a:srgbClr val="000000"/>
                </a:solidFill>
                <a:latin typeface="Times New Roman" pitchFamily="18" charset="0"/>
              </a:rPr>
              <a:t>FPGA </a:t>
            </a:r>
            <a:r>
              <a:rPr lang="en-US" dirty="0" smtClean="0">
                <a:solidFill>
                  <a:srgbClr val="000000"/>
                </a:solidFill>
                <a:latin typeface="Times New Roman" pitchFamily="18" charset="0"/>
              </a:rPr>
              <a:t>– Windows is the first type of FPGA system architecture.  </a:t>
            </a:r>
            <a:r>
              <a:rPr lang="en-US" dirty="0" smtClean="0"/>
              <a:t>In this system, the host device is a PXI or desktop PC running the Windows operating system. The RIO device is either a PXI or PCI plug-in device. This system architecture uses the following VIs:</a:t>
            </a:r>
          </a:p>
          <a:p>
            <a:pPr lvl="3"/>
            <a:r>
              <a:rPr lang="en-US" dirty="0" smtClean="0"/>
              <a:t>LabVIEW FPGA VI—Executes on the FPGA of the PXI or PCI RIO device. </a:t>
            </a:r>
          </a:p>
          <a:p>
            <a:pPr lvl="3"/>
            <a:r>
              <a:rPr lang="en-US" dirty="0" smtClean="0"/>
              <a:t>Host VI—Executes on the host PC, controls the FPGA, and provides a user interface to the system.</a:t>
            </a:r>
          </a:p>
          <a:p>
            <a:endParaRPr lang="en-US" sz="1100" dirty="0" smtClean="0">
              <a:latin typeface="Times New Roman" pitchFamily="18" charset="0"/>
            </a:endParaRPr>
          </a:p>
          <a:p>
            <a:pPr lvl="0">
              <a:defRPr/>
            </a:pPr>
            <a:endParaRPr lang="en-US" sz="1100" dirty="0" smtClean="0">
              <a:solidFill>
                <a:srgbClr val="000000"/>
              </a:solidFill>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possible to create FPGA projects for CompactRIO devices. Since LabVIEW cannot auto-discover the chassis or modules, users will need to manually add the Chassis and modules. They do this through same right-click menu and selecting Add Target or Device. The Chassis needs to be added under the CompactRIO target. The FPGA appears under the Chassis.  The user then adds the modules under the FPGA target.</a:t>
            </a:r>
            <a:endParaRPr lang="en-US" dirty="0" smtClean="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793">
              <a:tabLst>
                <a:tab pos="475397" algn="l"/>
              </a:tabLst>
              <a:defRPr/>
            </a:pPr>
            <a:r>
              <a:rPr lang="en-US" dirty="0" smtClean="0"/>
              <a:t>B and C.</a:t>
            </a:r>
          </a:p>
          <a:p>
            <a:pPr defTabSz="950793">
              <a:tabLst>
                <a:tab pos="475397" algn="l"/>
              </a:tabLst>
              <a:defRPr/>
            </a:pPr>
            <a:r>
              <a:rPr lang="en-US" dirty="0" smtClean="0"/>
              <a:t>MAX is used to install</a:t>
            </a:r>
            <a:r>
              <a:rPr lang="en-US" baseline="0" dirty="0" smtClean="0"/>
              <a:t> NI-RIO and other software onto a Real-Time controller such as CompactRIO.  You do not install NI-RIO onto a R Series device.</a:t>
            </a:r>
          </a:p>
          <a:p>
            <a:pPr defTabSz="950793">
              <a:tabLst>
                <a:tab pos="475397" algn="l"/>
              </a:tabLst>
              <a:defRPr/>
            </a:pPr>
            <a:endParaRPr lang="en-US" baseline="0" dirty="0" smtClean="0"/>
          </a:p>
          <a:p>
            <a:pPr defTabSz="950793">
              <a:tabLst>
                <a:tab pos="475397" algn="l"/>
              </a:tabLst>
              <a:defRPr/>
            </a:pPr>
            <a:r>
              <a:rPr lang="en-US" baseline="0" dirty="0" smtClean="0"/>
              <a:t>You set the IP address of the controller in MAX.  Your Windows IP address is configured in your Local Area Network properties.</a:t>
            </a:r>
            <a:endParaRPr lang="en-US" dirty="0" smtClean="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793">
              <a:tabLst>
                <a:tab pos="475397" algn="l"/>
              </a:tabLst>
              <a:defRPr/>
            </a:pPr>
            <a:r>
              <a:rPr lang="en-US" dirty="0" smtClean="0"/>
              <a:t>Since CompactRIO</a:t>
            </a:r>
            <a:r>
              <a:rPr lang="en-US" baseline="0" dirty="0" smtClean="0"/>
              <a:t> is a distributed system and doesn’t reside on the host computer, the CompactRIO controller target is added directly under the project.  PCI R Series devices are added under My Computer.</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There</a:t>
            </a:r>
            <a:r>
              <a:rPr lang="en-US" baseline="0" dirty="0" smtClean="0"/>
              <a:t> are many times where the desired hardware is not physically connected to your computer but you’d like to build an application, in which case you can still add the target or device manually. </a:t>
            </a:r>
            <a:endParaRPr lang="en-US"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938213" y="720725"/>
            <a:ext cx="5438775" cy="4079875"/>
          </a:xfrm>
        </p:spPr>
      </p:sp>
      <p:sp>
        <p:nvSpPr>
          <p:cNvPr id="8" name="Notes Placeholder 7"/>
          <p:cNvSpPr>
            <a:spLocks noGrp="1"/>
          </p:cNvSpPr>
          <p:nvPr>
            <p:ph type="body" idx="1"/>
          </p:nvPr>
        </p:nvSpPr>
        <p:spPr/>
        <p:txBody>
          <a:bodyPr>
            <a:normAutofit/>
          </a:bodyPr>
          <a:lstStyle/>
          <a:p>
            <a:pPr lvl="2"/>
            <a:r>
              <a:rPr lang="en-US" sz="1100" dirty="0" smtClean="0">
                <a:solidFill>
                  <a:srgbClr val="000000"/>
                </a:solidFill>
                <a:latin typeface="Times New Roman" pitchFamily="18" charset="0"/>
              </a:rPr>
              <a:t>FPGA – Real-time </a:t>
            </a:r>
            <a:r>
              <a:rPr lang="en-US" sz="1100" dirty="0" smtClean="0">
                <a:latin typeface="Times New Roman" pitchFamily="18" charset="0"/>
              </a:rPr>
              <a:t>is the other major FPGA system architecture. In this system </a:t>
            </a:r>
            <a:r>
              <a:rPr lang="en-US" dirty="0" smtClean="0"/>
              <a:t>the FPGA is running within a LabVIEW real-time system. The real-time system is typically on either a PXI or CompactRIO controller. This system architecture uses the following VIs.</a:t>
            </a:r>
          </a:p>
          <a:p>
            <a:pPr lvl="3"/>
            <a:r>
              <a:rPr lang="en-US" dirty="0" smtClean="0"/>
              <a:t>LabVIEW FPGA VI—Executes on the FPGA of the PXI or PCIO RIO device. </a:t>
            </a:r>
          </a:p>
          <a:p>
            <a:pPr lvl="3"/>
            <a:r>
              <a:rPr lang="en-US" dirty="0" smtClean="0"/>
              <a:t>LabVIEW Real-Time VI—Executes on a dedicated processor running a real-time operating system and adds deterministic, floating-point processing and control algorithms to the system.</a:t>
            </a:r>
          </a:p>
          <a:p>
            <a:pPr lvl="3"/>
            <a:r>
              <a:rPr lang="en-US" dirty="0" smtClean="0"/>
              <a:t>Host VI—Executes on the host PC and contains the user interface for the real-time system</a:t>
            </a:r>
            <a:endParaRPr lang="en-US" sz="1100" dirty="0" smtClean="0">
              <a:latin typeface="Times New Roman" pitchFamily="18" charset="0"/>
            </a:endParaRPr>
          </a:p>
          <a:p>
            <a:endParaRPr lang="en-US" sz="1100" dirty="0" smtClean="0">
              <a:latin typeface="Times New Roman" pitchFamily="18" charset="0"/>
            </a:endParaRPr>
          </a:p>
          <a:p>
            <a:r>
              <a:rPr lang="en-US" sz="1100" dirty="0" smtClean="0">
                <a:latin typeface="Times New Roman" pitchFamily="18" charset="0"/>
              </a:rPr>
              <a:t>Note that users develop all the VIs (FPGA, Real Time, and Host) on the Windows System. The Real-Time and FPGA VIs are then deployed to the Real-Time system.</a:t>
            </a:r>
          </a:p>
          <a:p>
            <a:endParaRPr lang="en-US" sz="1100" dirty="0" smtClean="0">
              <a:latin typeface="Times New Roman" pitchFamily="18" charset="0"/>
            </a:endParaRPr>
          </a:p>
          <a:p>
            <a:r>
              <a:rPr lang="en-US" sz="1100" dirty="0" smtClean="0">
                <a:latin typeface="Times New Roman" pitchFamily="18" charset="0"/>
              </a:rPr>
              <a:t>Refer to the </a:t>
            </a:r>
            <a:r>
              <a:rPr lang="en-US" sz="1100" i="1" dirty="0" smtClean="0">
                <a:latin typeface="Times New Roman" pitchFamily="18" charset="0"/>
              </a:rPr>
              <a:t>LabVIEW Real-Time Application Development </a:t>
            </a:r>
            <a:r>
              <a:rPr lang="en-US" sz="1100" dirty="0" smtClean="0">
                <a:latin typeface="Times New Roman" pitchFamily="18" charset="0"/>
              </a:rPr>
              <a:t>course or visit </a:t>
            </a:r>
            <a:r>
              <a:rPr lang="en-US" sz="1000" dirty="0" smtClean="0">
                <a:latin typeface="Courier New" pitchFamily="49" charset="0"/>
                <a:cs typeface="Courier New" pitchFamily="49" charset="0"/>
              </a:rPr>
              <a:t>ni.com/realtime</a:t>
            </a:r>
            <a:r>
              <a:rPr lang="en-US" sz="1100" dirty="0" smtClean="0">
                <a:latin typeface="Times New Roman" pitchFamily="18" charset="0"/>
                <a:cs typeface="Times New Roman" pitchFamily="18" charset="0"/>
              </a:rPr>
              <a:t> for </a:t>
            </a:r>
            <a:r>
              <a:rPr lang="en-US" sz="1100" dirty="0" smtClean="0">
                <a:latin typeface="Times New Roman" pitchFamily="18" charset="0"/>
              </a:rPr>
              <a:t>more information about developing well-architected LabVIEW Real-Time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964" y="9119173"/>
            <a:ext cx="3170584" cy="480388"/>
          </a:xfrm>
          <a:prstGeom prst="rect">
            <a:avLst/>
          </a:prstGeom>
          <a:ln/>
        </p:spPr>
        <p:txBody>
          <a:bodyPr lIns="94852" tIns="47425" rIns="94852" bIns="47425"/>
          <a:lstStyle/>
          <a:p>
            <a:fld id="{4836B401-8527-420D-80FE-F27018112261}" type="slidenum">
              <a:rPr lang="en-US"/>
              <a:pPr/>
              <a:t>7</a:t>
            </a:fld>
            <a:endParaRPr lang="en-US" dirty="0"/>
          </a:p>
        </p:txBody>
      </p:sp>
      <p:sp>
        <p:nvSpPr>
          <p:cNvPr id="758786" name="Rectangle 2"/>
          <p:cNvSpPr>
            <a:spLocks noGrp="1" noRot="1" noChangeAspect="1" noChangeArrowheads="1" noTextEdit="1"/>
          </p:cNvSpPr>
          <p:nvPr>
            <p:ph type="sldImg"/>
          </p:nvPr>
        </p:nvSpPr>
        <p:spPr>
          <a:xfrm>
            <a:off x="1270000" y="728663"/>
            <a:ext cx="4775200" cy="3582987"/>
          </a:xfrm>
          <a:ln/>
        </p:spPr>
      </p:sp>
      <p:sp>
        <p:nvSpPr>
          <p:cNvPr id="758787" name="Rectangle 3"/>
          <p:cNvSpPr>
            <a:spLocks noGrp="1" noChangeArrowheads="1"/>
          </p:cNvSpPr>
          <p:nvPr>
            <p:ph type="body" idx="1"/>
          </p:nvPr>
        </p:nvSpPr>
        <p:spPr>
          <a:xfrm>
            <a:off x="975693" y="4557951"/>
            <a:ext cx="5363818" cy="4321851"/>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After you’ve selected your architecture,</a:t>
            </a:r>
            <a:r>
              <a:rPr lang="en-US" i="0" baseline="0" dirty="0" smtClean="0"/>
              <a:t> you’ll need to pick your FPGA platform or form factors.  The most common form factors are PXI, PCI, and CompactRIO.</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50793">
              <a:tabLst>
                <a:tab pos="475397" algn="l"/>
              </a:tabLst>
              <a:defRPr/>
            </a:pPr>
            <a:r>
              <a:rPr lang="en-US" i="0" baseline="0" dirty="0" smtClean="0"/>
              <a:t>The </a:t>
            </a:r>
            <a:r>
              <a:rPr lang="en-US" dirty="0" smtClean="0"/>
              <a:t>R Series Multifunction RIO</a:t>
            </a:r>
            <a:r>
              <a:rPr lang="en-US" i="0" baseline="0" dirty="0" smtClean="0"/>
              <a:t> devices come in either PCI or PXI form factor. </a:t>
            </a:r>
            <a:r>
              <a:rPr lang="en-US" baseline="0" dirty="0" smtClean="0"/>
              <a:t>The PCI cards are using for Desktop systems running Windows.  PXI systems can be either Window-based systems or Real-Time Systems. </a:t>
            </a:r>
          </a:p>
          <a:p>
            <a:pPr defTabSz="950793">
              <a:tabLst>
                <a:tab pos="475397" algn="l"/>
              </a:tabLst>
              <a:defRPr/>
            </a:pPr>
            <a:endParaRPr lang="en-US" sz="2800" kern="1200" dirty="0" smtClean="0">
              <a:solidFill>
                <a:schemeClr val="tx1"/>
              </a:solidFill>
              <a:latin typeface="+mn-lt"/>
              <a:ea typeface="+mn-ea"/>
              <a:cs typeface="+mn-cs"/>
            </a:endParaRPr>
          </a:p>
          <a:p>
            <a:pPr defTabSz="950793">
              <a:tabLst>
                <a:tab pos="475397" algn="l"/>
              </a:tabLst>
              <a:defRPr/>
            </a:pPr>
            <a:r>
              <a:rPr lang="en-US" i="0" baseline="0" dirty="0" smtClean="0"/>
              <a:t>You can customize your own data acquisition using the NI R Series Multifunction RIO devices which integrate FPGA technology with </a:t>
            </a:r>
            <a:r>
              <a:rPr lang="en-US" dirty="0" smtClean="0"/>
              <a:t>analog and digital I/O.  These devices are </a:t>
            </a:r>
            <a:r>
              <a:rPr lang="en-US" baseline="0" dirty="0" smtClean="0"/>
              <a:t>used for high speed applications that require precise timing and control. </a:t>
            </a:r>
            <a:endParaRPr lang="en-US" dirty="0" smtClean="0"/>
          </a:p>
          <a:p>
            <a:pPr defTabSz="950793">
              <a:tabLst>
                <a:tab pos="475397" algn="l"/>
              </a:tabLst>
              <a:defRPr/>
            </a:pPr>
            <a:endParaRPr lang="en-US" dirty="0" smtClean="0"/>
          </a:p>
          <a:p>
            <a:pPr defTabSz="950793">
              <a:tabLst>
                <a:tab pos="475397" algn="l"/>
              </a:tabLst>
              <a:defRPr/>
            </a:pPr>
            <a:r>
              <a:rPr lang="en-US" dirty="0" smtClean="0"/>
              <a:t>The Digital R Series devices have </a:t>
            </a:r>
            <a:r>
              <a:rPr lang="en-US" i="0" dirty="0" smtClean="0"/>
              <a:t>160 digital lines that can be configured for inputs, outputs, counters, or custom logic at rates up to 40 MHz</a:t>
            </a:r>
            <a:r>
              <a:rPr lang="en-US" i="1"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20"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42" r:id="rId17"/>
    <p:sldLayoutId id="2147483843" r:id="rId18"/>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2" r:id="rId1"/>
    <p:sldLayoutId id="2147483823"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one.ni.com/devzone/cda/tut/p/id/744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oleObject" Target="../embeddings/oleObject1.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sz="3600" dirty="0" smtClean="0"/>
              <a:t>Lesson 2</a:t>
            </a:r>
            <a:br>
              <a:rPr lang="en-US" sz="3600" dirty="0" smtClean="0"/>
            </a:br>
            <a:r>
              <a:rPr lang="en-US" sz="3600" dirty="0" smtClean="0"/>
              <a:t>LabVIEW FPGA Basics</a:t>
            </a:r>
          </a:p>
        </p:txBody>
      </p:sp>
      <p:sp>
        <p:nvSpPr>
          <p:cNvPr id="6147" name="Rectangle 3"/>
          <p:cNvSpPr>
            <a:spLocks noGrp="1" noChangeArrowheads="1"/>
          </p:cNvSpPr>
          <p:nvPr>
            <p:ph sz="half" idx="1"/>
          </p:nvPr>
        </p:nvSpPr>
        <p:spPr/>
        <p:txBody>
          <a:bodyPr>
            <a:normAutofit lnSpcReduction="10000"/>
          </a:bodyPr>
          <a:lstStyle/>
          <a:p>
            <a:pPr marL="609600" indent="-609600"/>
            <a:r>
              <a:rPr lang="en-US" dirty="0" smtClean="0"/>
              <a:t>Evaluating System Requirements </a:t>
            </a:r>
          </a:p>
          <a:p>
            <a:pPr marL="609600" indent="-609600" eaLnBrk="1" hangingPunct="1"/>
            <a:r>
              <a:rPr lang="en-US" dirty="0" smtClean="0"/>
              <a:t>FPGA System Architectures</a:t>
            </a:r>
          </a:p>
          <a:p>
            <a:pPr marL="609600" indent="-609600" eaLnBrk="1" hangingPunct="1"/>
            <a:r>
              <a:rPr lang="en-US" dirty="0" smtClean="0"/>
              <a:t>RIO Platforms</a:t>
            </a:r>
          </a:p>
          <a:p>
            <a:pPr marL="609600" indent="-609600" eaLnBrk="1" hangingPunct="1"/>
            <a:r>
              <a:rPr lang="en-US" dirty="0" smtClean="0"/>
              <a:t>Software Installation</a:t>
            </a:r>
          </a:p>
        </p:txBody>
      </p:sp>
      <p:sp>
        <p:nvSpPr>
          <p:cNvPr id="4" name="Content Placeholder 3"/>
          <p:cNvSpPr>
            <a:spLocks noGrp="1"/>
          </p:cNvSpPr>
          <p:nvPr>
            <p:ph sz="half" idx="2"/>
          </p:nvPr>
        </p:nvSpPr>
        <p:spPr/>
        <p:txBody>
          <a:bodyPr>
            <a:normAutofit lnSpcReduction="10000"/>
          </a:bodyPr>
          <a:lstStyle/>
          <a:p>
            <a:pPr marL="609600" indent="-609600">
              <a:buFont typeface="+mj-lt"/>
              <a:buAutoNum type="alphaUcPeriod" startAt="5"/>
            </a:pPr>
            <a:r>
              <a:rPr lang="en-US" dirty="0" smtClean="0"/>
              <a:t>Windows Hardware Configuration</a:t>
            </a:r>
          </a:p>
          <a:p>
            <a:pPr marL="609600" indent="-609600">
              <a:buAutoNum type="alphaUcPeriod" startAt="5"/>
            </a:pPr>
            <a:r>
              <a:rPr lang="en-US" dirty="0" smtClean="0"/>
              <a:t>Real-Time Hardware Configuration</a:t>
            </a:r>
          </a:p>
          <a:p>
            <a:pPr marL="609600" indent="-609600">
              <a:buAutoNum type="alphaUcPeriod" startAt="5"/>
            </a:pPr>
            <a:r>
              <a:rPr lang="en-US" dirty="0" smtClean="0"/>
              <a:t>Creating a LabVIEW FPGA Project</a:t>
            </a:r>
          </a:p>
          <a:p>
            <a:pPr>
              <a:buAutoNum type="alphaUcPeriod" startAt="5"/>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title"/>
          </p:nvPr>
        </p:nvSpPr>
        <p:spPr/>
        <p:txBody>
          <a:bodyPr/>
          <a:lstStyle/>
          <a:p>
            <a:r>
              <a:rPr lang="en-US" dirty="0" smtClean="0">
                <a:latin typeface="+mn-lt"/>
              </a:rPr>
              <a:t>Building </a:t>
            </a:r>
            <a:r>
              <a:rPr lang="en-US" dirty="0">
                <a:latin typeface="+mn-lt"/>
              </a:rPr>
              <a:t>a CompactRIO System</a:t>
            </a:r>
          </a:p>
        </p:txBody>
      </p:sp>
      <p:graphicFrame>
        <p:nvGraphicFramePr>
          <p:cNvPr id="769026" name="Object 2" descr="noloc_missing_art_imagefile"/>
          <p:cNvGraphicFramePr>
            <a:graphicFrameLocks noChangeAspect="1"/>
          </p:cNvGraphicFramePr>
          <p:nvPr>
            <p:ph sz="half" idx="4294967295"/>
          </p:nvPr>
        </p:nvGraphicFramePr>
        <p:xfrm>
          <a:off x="4288312" y="2667000"/>
          <a:ext cx="4855688" cy="3048000"/>
        </p:xfrm>
        <a:graphic>
          <a:graphicData uri="http://schemas.openxmlformats.org/presentationml/2006/ole">
            <p:oleObj spid="_x0000_s56322" name="Bitmap Image" r:id="rId4" imgW="5121084" imgH="3215238" progId="PBrush">
              <p:embed/>
            </p:oleObj>
          </a:graphicData>
        </a:graphic>
      </p:graphicFrame>
      <p:sp>
        <p:nvSpPr>
          <p:cNvPr id="769028" name="Text Box 4"/>
          <p:cNvSpPr txBox="1">
            <a:spLocks noChangeArrowheads="1"/>
          </p:cNvSpPr>
          <p:nvPr/>
        </p:nvSpPr>
        <p:spPr bwMode="auto">
          <a:xfrm>
            <a:off x="4114800" y="1220450"/>
            <a:ext cx="5006499" cy="1446550"/>
          </a:xfrm>
          <a:prstGeom prst="rect">
            <a:avLst/>
          </a:prstGeom>
          <a:noFill/>
          <a:ln w="44450" algn="ctr">
            <a:noFill/>
            <a:miter lim="800000"/>
            <a:headEnd/>
            <a:tailEnd/>
          </a:ln>
          <a:effectLst/>
        </p:spPr>
        <p:txBody>
          <a:bodyPr wrap="none">
            <a:spAutoFit/>
          </a:bodyPr>
          <a:lstStyle/>
          <a:p>
            <a:r>
              <a:rPr lang="en-US" sz="2800" dirty="0">
                <a:solidFill>
                  <a:schemeClr val="tx2"/>
                </a:solidFill>
                <a:latin typeface="+mn-lt"/>
              </a:rPr>
              <a:t>Select the Reconfigurable Chassis</a:t>
            </a:r>
          </a:p>
          <a:p>
            <a:r>
              <a:rPr lang="en-US" sz="2000" b="0" dirty="0" smtClean="0">
                <a:solidFill>
                  <a:schemeClr val="tx2"/>
                </a:solidFill>
                <a:latin typeface="+mn-lt"/>
              </a:rPr>
              <a:t>Number of slots</a:t>
            </a:r>
            <a:endParaRPr lang="en-US" sz="2000" b="0" dirty="0">
              <a:solidFill>
                <a:schemeClr val="tx2"/>
              </a:solidFill>
              <a:latin typeface="+mn-lt"/>
            </a:endParaRPr>
          </a:p>
          <a:p>
            <a:r>
              <a:rPr lang="en-US" sz="2000" b="0" dirty="0" smtClean="0">
                <a:solidFill>
                  <a:schemeClr val="tx2"/>
                </a:solidFill>
                <a:latin typeface="+mn-lt"/>
              </a:rPr>
              <a:t>FPGA size</a:t>
            </a:r>
          </a:p>
          <a:p>
            <a:r>
              <a:rPr lang="en-US" sz="2000" b="0" dirty="0" smtClean="0">
                <a:solidFill>
                  <a:schemeClr val="tx2"/>
                </a:solidFill>
                <a:latin typeface="+mn-lt"/>
              </a:rPr>
              <a:t>Integrated or not</a:t>
            </a:r>
            <a:endParaRPr lang="en-US" sz="2000" b="0" dirty="0">
              <a:solidFill>
                <a:schemeClr val="tx2"/>
              </a:solidFill>
              <a:latin typeface="+mn-lt"/>
            </a:endParaRPr>
          </a:p>
        </p:txBody>
      </p:sp>
      <p:sp>
        <p:nvSpPr>
          <p:cNvPr id="769029" name="Text Box 5"/>
          <p:cNvSpPr txBox="1">
            <a:spLocks noChangeArrowheads="1"/>
          </p:cNvSpPr>
          <p:nvPr/>
        </p:nvSpPr>
        <p:spPr bwMode="auto">
          <a:xfrm>
            <a:off x="0" y="3658850"/>
            <a:ext cx="4572000" cy="2554545"/>
          </a:xfrm>
          <a:prstGeom prst="rect">
            <a:avLst/>
          </a:prstGeom>
          <a:noFill/>
          <a:ln w="44450" algn="ctr">
            <a:noFill/>
            <a:miter lim="800000"/>
            <a:headEnd/>
            <a:tailEnd/>
          </a:ln>
          <a:effectLst/>
        </p:spPr>
        <p:txBody>
          <a:bodyPr>
            <a:spAutoFit/>
          </a:bodyPr>
          <a:lstStyle/>
          <a:p>
            <a:r>
              <a:rPr lang="en-US" sz="2800" dirty="0">
                <a:solidFill>
                  <a:schemeClr val="tx2"/>
                </a:solidFill>
                <a:latin typeface="+mn-lt"/>
              </a:rPr>
              <a:t>Select the </a:t>
            </a:r>
            <a:r>
              <a:rPr lang="en-US" sz="2800" dirty="0" smtClean="0">
                <a:solidFill>
                  <a:schemeClr val="tx2"/>
                </a:solidFill>
                <a:latin typeface="+mn-lt"/>
              </a:rPr>
              <a:t>I/O and Connectivity</a:t>
            </a:r>
            <a:endParaRPr lang="en-US" sz="2800" dirty="0">
              <a:solidFill>
                <a:schemeClr val="tx2"/>
              </a:solidFill>
              <a:latin typeface="+mn-lt"/>
            </a:endParaRPr>
          </a:p>
          <a:p>
            <a:r>
              <a:rPr lang="en-US" sz="2000" b="0" dirty="0">
                <a:solidFill>
                  <a:schemeClr val="tx2"/>
                </a:solidFill>
                <a:latin typeface="+mn-lt"/>
              </a:rPr>
              <a:t>Analog Input/Output, Digital Input/Output, …</a:t>
            </a:r>
          </a:p>
          <a:p>
            <a:r>
              <a:rPr lang="en-US" sz="2000" b="0" dirty="0">
                <a:solidFill>
                  <a:schemeClr val="tx2"/>
                </a:solidFill>
                <a:latin typeface="+mn-lt"/>
              </a:rPr>
              <a:t>(Low / high speed, simultaneous / multiplexed)</a:t>
            </a:r>
          </a:p>
          <a:p>
            <a:r>
              <a:rPr lang="en-US" sz="2000" b="0" dirty="0" smtClean="0">
                <a:solidFill>
                  <a:schemeClr val="tx2"/>
                </a:solidFill>
              </a:rPr>
              <a:t>Standard connector depends on the module</a:t>
            </a:r>
          </a:p>
          <a:p>
            <a:r>
              <a:rPr lang="en-US" sz="2000" b="0" dirty="0" smtClean="0">
                <a:solidFill>
                  <a:schemeClr val="tx2"/>
                </a:solidFill>
              </a:rPr>
              <a:t>Options: Strain Relief Connector Block, Custom Cable, etc.</a:t>
            </a:r>
          </a:p>
          <a:p>
            <a:endParaRPr lang="en-US" sz="3200" b="0" dirty="0">
              <a:solidFill>
                <a:schemeClr val="tx2"/>
              </a:solidFill>
              <a:latin typeface="+mn-lt"/>
            </a:endParaRPr>
          </a:p>
        </p:txBody>
      </p:sp>
      <p:sp>
        <p:nvSpPr>
          <p:cNvPr id="769031" name="Text Box 7"/>
          <p:cNvSpPr txBox="1">
            <a:spLocks noChangeArrowheads="1"/>
          </p:cNvSpPr>
          <p:nvPr/>
        </p:nvSpPr>
        <p:spPr bwMode="auto">
          <a:xfrm>
            <a:off x="410026" y="2137827"/>
            <a:ext cx="4542974" cy="1138773"/>
          </a:xfrm>
          <a:prstGeom prst="rect">
            <a:avLst/>
          </a:prstGeom>
          <a:noFill/>
          <a:ln w="44450" algn="ctr">
            <a:noFill/>
            <a:miter lim="800000"/>
            <a:headEnd/>
            <a:tailEnd/>
          </a:ln>
          <a:effectLst/>
        </p:spPr>
        <p:txBody>
          <a:bodyPr wrap="none">
            <a:spAutoFit/>
          </a:bodyPr>
          <a:lstStyle/>
          <a:p>
            <a:r>
              <a:rPr lang="en-US" sz="2800" dirty="0">
                <a:solidFill>
                  <a:schemeClr val="tx2"/>
                </a:solidFill>
                <a:latin typeface="+mn-lt"/>
              </a:rPr>
              <a:t>Select the Real-Time Controller</a:t>
            </a:r>
          </a:p>
          <a:p>
            <a:r>
              <a:rPr lang="en-US" sz="2000" b="0" dirty="0" smtClean="0">
                <a:solidFill>
                  <a:schemeClr val="tx2"/>
                </a:solidFill>
                <a:latin typeface="+mn-lt"/>
              </a:rPr>
              <a:t>Processor speed</a:t>
            </a:r>
            <a:endParaRPr lang="en-US" sz="2000" b="0" dirty="0">
              <a:solidFill>
                <a:schemeClr val="tx2"/>
              </a:solidFill>
              <a:latin typeface="+mn-lt"/>
            </a:endParaRPr>
          </a:p>
          <a:p>
            <a:r>
              <a:rPr lang="en-US" sz="2000" b="0" dirty="0" smtClean="0">
                <a:solidFill>
                  <a:schemeClr val="tx2"/>
                </a:solidFill>
                <a:latin typeface="+mn-lt"/>
              </a:rPr>
              <a:t>Flash memory size</a:t>
            </a:r>
            <a:endParaRPr lang="en-US" sz="2000" b="0" dirty="0">
              <a:solidFill>
                <a:schemeClr val="tx2"/>
              </a:solidFill>
              <a:latin typeface="+mn-lt"/>
            </a:endParaRPr>
          </a:p>
        </p:txBody>
      </p:sp>
      <p:sp>
        <p:nvSpPr>
          <p:cNvPr id="769032" name="Line 8"/>
          <p:cNvSpPr>
            <a:spLocks noChangeShapeType="1"/>
          </p:cNvSpPr>
          <p:nvPr/>
        </p:nvSpPr>
        <p:spPr bwMode="auto">
          <a:xfrm flipV="1">
            <a:off x="4724400" y="4572000"/>
            <a:ext cx="1828800" cy="685800"/>
          </a:xfrm>
          <a:prstGeom prst="line">
            <a:avLst/>
          </a:prstGeom>
          <a:noFill/>
          <a:ln w="44450">
            <a:solidFill>
              <a:srgbClr val="FF0000"/>
            </a:solidFill>
            <a:round/>
            <a:headEnd/>
            <a:tailEnd type="triangle" w="med" len="med"/>
          </a:ln>
          <a:effectLst/>
        </p:spPr>
        <p:txBody>
          <a:bodyPr wrap="square" anchor="ctr">
            <a:spAutoFit/>
          </a:bodyPr>
          <a:lstStyle/>
          <a:p>
            <a:endParaRPr lang="en-US" dirty="0">
              <a:latin typeface="+mn-lt"/>
            </a:endParaRPr>
          </a:p>
        </p:txBody>
      </p:sp>
      <p:sp>
        <p:nvSpPr>
          <p:cNvPr id="769034" name="Line 10"/>
          <p:cNvSpPr>
            <a:spLocks noChangeShapeType="1"/>
          </p:cNvSpPr>
          <p:nvPr/>
        </p:nvSpPr>
        <p:spPr bwMode="auto">
          <a:xfrm flipH="1">
            <a:off x="7315200" y="1600200"/>
            <a:ext cx="685800" cy="1295400"/>
          </a:xfrm>
          <a:prstGeom prst="line">
            <a:avLst/>
          </a:prstGeom>
          <a:noFill/>
          <a:ln w="44450">
            <a:solidFill>
              <a:srgbClr val="FF0000"/>
            </a:solidFill>
            <a:round/>
            <a:headEnd/>
            <a:tailEnd type="triangle" w="med" len="med"/>
          </a:ln>
          <a:effectLst/>
        </p:spPr>
        <p:txBody>
          <a:bodyPr wrap="square" anchor="ctr">
            <a:spAutoFit/>
          </a:bodyPr>
          <a:lstStyle/>
          <a:p>
            <a:endParaRPr lang="en-US" dirty="0">
              <a:latin typeface="+mn-lt"/>
            </a:endParaRPr>
          </a:p>
        </p:txBody>
      </p:sp>
      <p:sp>
        <p:nvSpPr>
          <p:cNvPr id="769035" name="Line 11"/>
          <p:cNvSpPr>
            <a:spLocks noChangeShapeType="1"/>
          </p:cNvSpPr>
          <p:nvPr/>
        </p:nvSpPr>
        <p:spPr bwMode="auto">
          <a:xfrm>
            <a:off x="3733800" y="2819400"/>
            <a:ext cx="1447800" cy="381000"/>
          </a:xfrm>
          <a:prstGeom prst="line">
            <a:avLst/>
          </a:prstGeom>
          <a:noFill/>
          <a:ln w="44450">
            <a:solidFill>
              <a:srgbClr val="FF0000"/>
            </a:solidFill>
            <a:round/>
            <a:headEnd/>
            <a:tailEnd type="triangle" w="med" len="med"/>
          </a:ln>
          <a:effectLst/>
        </p:spPr>
        <p:txBody>
          <a:bodyPr wrap="square" anchor="ctr">
            <a:spAutoFit/>
          </a:bodyPr>
          <a:lstStyle/>
          <a:p>
            <a:endParaRPr lang="en-US"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CompactRIO  Form Factors</a:t>
            </a:r>
            <a:endParaRPr lang="en-US" dirty="0"/>
          </a:p>
        </p:txBody>
      </p:sp>
      <p:pic>
        <p:nvPicPr>
          <p:cNvPr id="26627" name="Picture 3" descr="noloc_missing_art_imagefile"/>
          <p:cNvPicPr>
            <a:picLocks noChangeAspect="1" noChangeArrowheads="1"/>
          </p:cNvPicPr>
          <p:nvPr/>
        </p:nvPicPr>
        <p:blipFill>
          <a:blip r:embed="rId3" cstate="print"/>
          <a:srcRect/>
          <a:stretch>
            <a:fillRect/>
          </a:stretch>
        </p:blipFill>
        <p:spPr bwMode="auto">
          <a:xfrm>
            <a:off x="762000" y="3505200"/>
            <a:ext cx="3657600" cy="2660905"/>
          </a:xfrm>
          <a:prstGeom prst="rect">
            <a:avLst/>
          </a:prstGeom>
          <a:noFill/>
          <a:ln w="9525">
            <a:noFill/>
            <a:miter lim="800000"/>
            <a:headEnd/>
            <a:tailEnd/>
          </a:ln>
          <a:effectLst/>
        </p:spPr>
      </p:pic>
      <p:pic>
        <p:nvPicPr>
          <p:cNvPr id="26628" name="Picture 4" descr="noloc_missing_art_imagefile"/>
          <p:cNvPicPr>
            <a:picLocks noChangeAspect="1" noChangeArrowheads="1"/>
          </p:cNvPicPr>
          <p:nvPr/>
        </p:nvPicPr>
        <p:blipFill>
          <a:blip r:embed="rId4" cstate="print"/>
          <a:srcRect/>
          <a:stretch>
            <a:fillRect/>
          </a:stretch>
        </p:blipFill>
        <p:spPr bwMode="auto">
          <a:xfrm>
            <a:off x="685800" y="1600200"/>
            <a:ext cx="3429000" cy="1967459"/>
          </a:xfrm>
          <a:prstGeom prst="rect">
            <a:avLst/>
          </a:prstGeom>
          <a:noFill/>
          <a:ln w="9525">
            <a:noFill/>
            <a:miter lim="800000"/>
            <a:headEnd/>
            <a:tailEnd/>
          </a:ln>
          <a:effectLst/>
        </p:spPr>
      </p:pic>
      <p:sp>
        <p:nvSpPr>
          <p:cNvPr id="7" name="TextBox 6"/>
          <p:cNvSpPr txBox="1"/>
          <p:nvPr/>
        </p:nvSpPr>
        <p:spPr>
          <a:xfrm>
            <a:off x="4724400" y="2057400"/>
            <a:ext cx="3048000" cy="830997"/>
          </a:xfrm>
          <a:prstGeom prst="rect">
            <a:avLst/>
          </a:prstGeom>
          <a:noFill/>
        </p:spPr>
        <p:txBody>
          <a:bodyPr wrap="square" rtlCol="0">
            <a:spAutoFit/>
          </a:bodyPr>
          <a:lstStyle/>
          <a:p>
            <a:pPr algn="l"/>
            <a:r>
              <a:rPr lang="en-US" dirty="0" smtClean="0">
                <a:solidFill>
                  <a:schemeClr val="tx1"/>
                </a:solidFill>
              </a:rPr>
              <a:t>NI CompactRIO</a:t>
            </a:r>
          </a:p>
          <a:p>
            <a:pPr algn="l"/>
            <a:r>
              <a:rPr lang="en-US" dirty="0" smtClean="0">
                <a:solidFill>
                  <a:schemeClr val="tx1"/>
                </a:solidFill>
              </a:rPr>
              <a:t>Integrated  Controller</a:t>
            </a:r>
            <a:endParaRPr lang="en-US" dirty="0">
              <a:solidFill>
                <a:schemeClr val="tx1"/>
              </a:solidFill>
            </a:endParaRPr>
          </a:p>
        </p:txBody>
      </p:sp>
      <p:sp>
        <p:nvSpPr>
          <p:cNvPr id="9" name="TextBox 8"/>
          <p:cNvSpPr txBox="1"/>
          <p:nvPr/>
        </p:nvSpPr>
        <p:spPr>
          <a:xfrm>
            <a:off x="4724400" y="3962400"/>
            <a:ext cx="3048001" cy="461665"/>
          </a:xfrm>
          <a:prstGeom prst="rect">
            <a:avLst/>
          </a:prstGeom>
          <a:noFill/>
        </p:spPr>
        <p:txBody>
          <a:bodyPr wrap="square" rtlCol="0">
            <a:spAutoFit/>
          </a:bodyPr>
          <a:lstStyle/>
          <a:p>
            <a:pPr algn="l"/>
            <a:r>
              <a:rPr lang="en-US" dirty="0" smtClean="0">
                <a:solidFill>
                  <a:schemeClr val="tx1"/>
                </a:solidFill>
              </a:rPr>
              <a:t>NI Single-Board RIO</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“Size”</a:t>
            </a:r>
            <a:endParaRPr lang="en-US" dirty="0"/>
          </a:p>
        </p:txBody>
      </p:sp>
      <p:sp>
        <p:nvSpPr>
          <p:cNvPr id="4" name="Content Placeholder 3"/>
          <p:cNvSpPr>
            <a:spLocks noGrp="1"/>
          </p:cNvSpPr>
          <p:nvPr>
            <p:ph idx="1"/>
          </p:nvPr>
        </p:nvSpPr>
        <p:spPr/>
        <p:txBody>
          <a:bodyPr>
            <a:normAutofit fontScale="92500" lnSpcReduction="10000"/>
          </a:bodyPr>
          <a:lstStyle/>
          <a:p>
            <a:pPr marL="171450" indent="-171450">
              <a:buFont typeface="Arial" pitchFamily="34" charset="0"/>
              <a:buChar char="•"/>
            </a:pPr>
            <a:r>
              <a:rPr lang="en-US" dirty="0" smtClean="0"/>
              <a:t>Historically, FPGA size was measured by “gate count”</a:t>
            </a:r>
          </a:p>
          <a:p>
            <a:pPr lvl="2"/>
            <a:r>
              <a:rPr lang="en-US" sz="2100" dirty="0" smtClean="0">
                <a:latin typeface="Arial" pitchFamily="34" charset="0"/>
                <a:cs typeface="Arial" pitchFamily="34" charset="0"/>
              </a:rPr>
              <a:t>The “larger” FPGA had more resources than a “smaller” FPGA</a:t>
            </a:r>
          </a:p>
          <a:p>
            <a:pPr marL="171450" indent="-171450">
              <a:buFont typeface="Arial" pitchFamily="34" charset="0"/>
              <a:buChar char="•"/>
            </a:pPr>
            <a:r>
              <a:rPr lang="en-US" dirty="0" smtClean="0"/>
              <a:t>Now, FPGA logic blocks and resources differ so logic capacity and performance comparisons are tricky</a:t>
            </a:r>
          </a:p>
          <a:p>
            <a:pPr lvl="2"/>
            <a:r>
              <a:rPr lang="en-US" sz="2100" dirty="0" smtClean="0">
                <a:latin typeface="Arial" pitchFamily="34" charset="0"/>
                <a:cs typeface="Arial" pitchFamily="34" charset="0"/>
              </a:rPr>
              <a:t>FPGAs include a variety of resources and logic blocks</a:t>
            </a:r>
          </a:p>
          <a:p>
            <a:pPr lvl="3"/>
            <a:r>
              <a:rPr lang="en-US" dirty="0" smtClean="0"/>
              <a:t>RAM, Multipliers, Flip-Flops, Look-up-Tables (LUTs)</a:t>
            </a:r>
          </a:p>
          <a:p>
            <a:pPr lvl="2"/>
            <a:r>
              <a:rPr lang="en-US" sz="2100" dirty="0" smtClean="0">
                <a:latin typeface="Arial" pitchFamily="34" charset="0"/>
                <a:cs typeface="Arial" pitchFamily="34" charset="0"/>
              </a:rPr>
              <a:t>Logic blocks differ in capabilities</a:t>
            </a:r>
          </a:p>
          <a:p>
            <a:pPr lvl="3"/>
            <a:r>
              <a:rPr lang="en-US" dirty="0" smtClean="0"/>
              <a:t>4-input LUT vs. 6-input LUT</a:t>
            </a:r>
          </a:p>
          <a:p>
            <a:pPr lvl="1"/>
            <a:r>
              <a:rPr lang="en-US" sz="2400" dirty="0" smtClean="0"/>
              <a:t>Difficult to map LabVIEW VIs into FPGA resources</a:t>
            </a:r>
          </a:p>
          <a:p>
            <a:pPr lvl="2"/>
            <a:r>
              <a:rPr lang="en-US" sz="2100" dirty="0" smtClean="0">
                <a:latin typeface="Arial" pitchFamily="34" charset="0"/>
                <a:cs typeface="Arial" pitchFamily="34" charset="0"/>
              </a:rPr>
              <a:t>Xilinx compiler optimizes code based on FPGA architecture</a:t>
            </a:r>
          </a:p>
          <a:p>
            <a:pPr lvl="2"/>
            <a:r>
              <a:rPr lang="en-US" sz="2100" dirty="0" smtClean="0">
                <a:latin typeface="Arial" pitchFamily="34" charset="0"/>
                <a:cs typeface="Arial" pitchFamily="34" charset="0"/>
              </a:rPr>
              <a:t>Verify that code fits by compiling for offline hardware targets</a:t>
            </a:r>
          </a:p>
          <a:p>
            <a:pPr lvl="2"/>
            <a:r>
              <a:rPr lang="en-US" sz="2100" dirty="0" smtClean="0">
                <a:latin typeface="Arial" pitchFamily="34" charset="0"/>
                <a:cs typeface="Arial" pitchFamily="34" charset="0"/>
              </a:rPr>
              <a:t>Resource estimation takes significantly less time than compilation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Resource Table</a:t>
            </a:r>
            <a:endParaRPr lang="en-US" dirty="0"/>
          </a:p>
        </p:txBody>
      </p:sp>
      <p:graphicFrame>
        <p:nvGraphicFramePr>
          <p:cNvPr id="4" name="Table 3"/>
          <p:cNvGraphicFramePr>
            <a:graphicFrameLocks noGrp="1"/>
          </p:cNvGraphicFramePr>
          <p:nvPr/>
        </p:nvGraphicFramePr>
        <p:xfrm>
          <a:off x="381000" y="1556057"/>
          <a:ext cx="8381999" cy="3473143"/>
        </p:xfrm>
        <a:graphic>
          <a:graphicData uri="http://schemas.openxmlformats.org/drawingml/2006/table">
            <a:tbl>
              <a:tblPr firstRow="1" bandRow="1">
                <a:tableStyleId>{5C22544A-7EE6-4342-B048-85BDC9FD1C3A}</a:tableStyleId>
              </a:tblPr>
              <a:tblGrid>
                <a:gridCol w="1169364"/>
                <a:gridCol w="776458"/>
                <a:gridCol w="972911"/>
                <a:gridCol w="898071"/>
                <a:gridCol w="898071"/>
                <a:gridCol w="898071"/>
                <a:gridCol w="898071"/>
                <a:gridCol w="898071"/>
                <a:gridCol w="972911"/>
              </a:tblGrid>
              <a:tr h="638085">
                <a:tc>
                  <a:txBody>
                    <a:bodyPr/>
                    <a:lstStyle/>
                    <a:p>
                      <a:endParaRPr lang="en-US" dirty="0"/>
                    </a:p>
                  </a:txBody>
                  <a:tcPr/>
                </a:tc>
                <a:tc>
                  <a:txBody>
                    <a:bodyPr/>
                    <a:lstStyle/>
                    <a:p>
                      <a:pPr algn="ctr"/>
                      <a:r>
                        <a:rPr lang="en-US" sz="1600" dirty="0" smtClean="0">
                          <a:solidFill>
                            <a:schemeClr val="bg1"/>
                          </a:solidFill>
                        </a:rPr>
                        <a:t>Virtex II 1000</a:t>
                      </a:r>
                      <a:endParaRPr lang="en-US" sz="1600" dirty="0">
                        <a:solidFill>
                          <a:schemeClr val="bg1"/>
                        </a:solidFill>
                      </a:endParaRPr>
                    </a:p>
                  </a:txBody>
                  <a:tcPr/>
                </a:tc>
                <a:tc>
                  <a:txBody>
                    <a:bodyPr/>
                    <a:lstStyle/>
                    <a:p>
                      <a:pPr algn="ctr"/>
                      <a:r>
                        <a:rPr lang="en-US" sz="1600" dirty="0" smtClean="0">
                          <a:solidFill>
                            <a:schemeClr val="bg1"/>
                          </a:solidFill>
                        </a:rPr>
                        <a:t>Spartan 3 1000</a:t>
                      </a:r>
                      <a:endParaRPr lang="en-US" sz="1600" dirty="0">
                        <a:solidFill>
                          <a:schemeClr val="bg1"/>
                        </a:solidFill>
                      </a:endParaRPr>
                    </a:p>
                  </a:txBody>
                  <a:tcPr/>
                </a:tc>
                <a:tc>
                  <a:txBody>
                    <a:bodyPr/>
                    <a:lstStyle/>
                    <a:p>
                      <a:pPr algn="ctr"/>
                      <a:r>
                        <a:rPr lang="en-US" sz="1600" dirty="0" smtClean="0">
                          <a:solidFill>
                            <a:schemeClr val="bg1"/>
                          </a:solidFill>
                        </a:rPr>
                        <a:t>Virtex 5 LX30</a:t>
                      </a:r>
                      <a:endParaRPr lang="en-US" sz="1600" dirty="0">
                        <a:solidFill>
                          <a:schemeClr val="bg1"/>
                        </a:solidFill>
                      </a:endParaRPr>
                    </a:p>
                  </a:txBody>
                  <a:tcPr/>
                </a:tc>
                <a:tc>
                  <a:txBody>
                    <a:bodyPr/>
                    <a:lstStyle/>
                    <a:p>
                      <a:pPr algn="ctr"/>
                      <a:r>
                        <a:rPr lang="en-US" sz="1600" dirty="0" smtClean="0">
                          <a:solidFill>
                            <a:schemeClr val="bg1"/>
                          </a:solidFill>
                        </a:rPr>
                        <a:t>Virtex</a:t>
                      </a:r>
                      <a:r>
                        <a:rPr lang="en-US" sz="1600" baseline="0" dirty="0" smtClean="0">
                          <a:solidFill>
                            <a:schemeClr val="bg1"/>
                          </a:solidFill>
                        </a:rPr>
                        <a:t> II 3000</a:t>
                      </a:r>
                      <a:endParaRPr lang="en-US" sz="1600" dirty="0">
                        <a:solidFill>
                          <a:schemeClr val="bg1"/>
                        </a:solidFill>
                      </a:endParaRPr>
                    </a:p>
                  </a:txBody>
                  <a:tcPr/>
                </a:tc>
                <a:tc>
                  <a:txBody>
                    <a:bodyPr/>
                    <a:lstStyle/>
                    <a:p>
                      <a:pPr algn="ctr"/>
                      <a:r>
                        <a:rPr lang="en-US" sz="1600" dirty="0" smtClean="0">
                          <a:solidFill>
                            <a:schemeClr val="bg1"/>
                          </a:solidFill>
                        </a:rPr>
                        <a:t>Virtex</a:t>
                      </a:r>
                      <a:r>
                        <a:rPr lang="en-US" sz="1600" baseline="0" dirty="0" smtClean="0">
                          <a:solidFill>
                            <a:schemeClr val="bg1"/>
                          </a:solidFill>
                        </a:rPr>
                        <a:t> 5 LX50</a:t>
                      </a:r>
                      <a:endParaRPr lang="en-US" sz="1600" dirty="0">
                        <a:solidFill>
                          <a:schemeClr val="bg1"/>
                        </a:solidFill>
                      </a:endParaRPr>
                    </a:p>
                  </a:txBody>
                  <a:tcPr/>
                </a:tc>
                <a:tc>
                  <a:txBody>
                    <a:bodyPr/>
                    <a:lstStyle/>
                    <a:p>
                      <a:pPr algn="ctr"/>
                      <a:r>
                        <a:rPr lang="en-US" sz="1600" dirty="0" smtClean="0">
                          <a:solidFill>
                            <a:schemeClr val="bg1"/>
                          </a:solidFill>
                        </a:rPr>
                        <a:t>Spartan</a:t>
                      </a:r>
                      <a:r>
                        <a:rPr lang="en-US" sz="1600" baseline="0" dirty="0" smtClean="0">
                          <a:solidFill>
                            <a:schemeClr val="bg1"/>
                          </a:solidFill>
                        </a:rPr>
                        <a:t> 3 2000</a:t>
                      </a:r>
                      <a:endParaRPr lang="en-US" sz="1600" dirty="0">
                        <a:solidFill>
                          <a:schemeClr val="bg1"/>
                        </a:solidFill>
                      </a:endParaRPr>
                    </a:p>
                  </a:txBody>
                  <a:tcPr/>
                </a:tc>
                <a:tc>
                  <a:txBody>
                    <a:bodyPr/>
                    <a:lstStyle/>
                    <a:p>
                      <a:pPr algn="ctr"/>
                      <a:r>
                        <a:rPr lang="en-US" sz="1600" dirty="0" smtClean="0">
                          <a:solidFill>
                            <a:schemeClr val="bg1"/>
                          </a:solidFill>
                        </a:rPr>
                        <a:t>Virtex</a:t>
                      </a:r>
                      <a:r>
                        <a:rPr lang="en-US" sz="1600" baseline="0" dirty="0" smtClean="0">
                          <a:solidFill>
                            <a:schemeClr val="bg1"/>
                          </a:solidFill>
                        </a:rPr>
                        <a:t> 5 LX85</a:t>
                      </a:r>
                      <a:endParaRPr lang="en-US" sz="1600" dirty="0">
                        <a:solidFill>
                          <a:schemeClr val="bg1"/>
                        </a:solidFill>
                      </a:endParaRPr>
                    </a:p>
                  </a:txBody>
                  <a:tcPr/>
                </a:tc>
                <a:tc>
                  <a:txBody>
                    <a:bodyPr/>
                    <a:lstStyle/>
                    <a:p>
                      <a:pPr algn="ctr"/>
                      <a:r>
                        <a:rPr lang="en-US" sz="1600" dirty="0" smtClean="0">
                          <a:solidFill>
                            <a:schemeClr val="bg1"/>
                          </a:solidFill>
                        </a:rPr>
                        <a:t>Virtex</a:t>
                      </a:r>
                      <a:r>
                        <a:rPr lang="en-US" sz="1600" baseline="0" dirty="0" smtClean="0">
                          <a:solidFill>
                            <a:schemeClr val="bg1"/>
                          </a:solidFill>
                        </a:rPr>
                        <a:t> 5 LX110</a:t>
                      </a:r>
                      <a:endParaRPr lang="en-US" sz="1600" dirty="0">
                        <a:solidFill>
                          <a:schemeClr val="bg1"/>
                        </a:solidFill>
                      </a:endParaRPr>
                    </a:p>
                  </a:txBody>
                  <a:tcPr/>
                </a:tc>
              </a:tr>
              <a:tr h="574566">
                <a:tc>
                  <a:txBody>
                    <a:bodyPr/>
                    <a:lstStyle/>
                    <a:p>
                      <a:r>
                        <a:rPr lang="en-US" sz="1600" dirty="0" smtClean="0"/>
                        <a:t>Equivalent Logic Cells</a:t>
                      </a:r>
                      <a:endParaRPr lang="en-US" sz="1600" dirty="0"/>
                    </a:p>
                  </a:txBody>
                  <a:tcPr/>
                </a:tc>
                <a:tc>
                  <a:txBody>
                    <a:bodyPr/>
                    <a:lstStyle/>
                    <a:p>
                      <a:pPr algn="ctr"/>
                      <a:r>
                        <a:rPr lang="en-US" sz="1600" dirty="0" smtClean="0"/>
                        <a:t>11,520</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17,280</a:t>
                      </a:r>
                    </a:p>
                    <a:p>
                      <a:pPr algn="ctr"/>
                      <a:endParaRPr lang="en-US" sz="1600" kern="1200" dirty="0">
                        <a:solidFill>
                          <a:schemeClr val="dk1"/>
                        </a:solidFill>
                        <a:latin typeface="+mn-lt"/>
                        <a:ea typeface="+mn-ea"/>
                        <a:cs typeface="+mn-cs"/>
                      </a:endParaRPr>
                    </a:p>
                  </a:txBody>
                  <a:tcPr/>
                </a:tc>
                <a:tc>
                  <a:txBody>
                    <a:bodyPr/>
                    <a:lstStyle/>
                    <a:p>
                      <a:pPr algn="ctr"/>
                      <a:r>
                        <a:rPr lang="en-US" sz="1600" dirty="0" smtClean="0"/>
                        <a:t>30,720</a:t>
                      </a:r>
                      <a:endParaRPr lang="en-US" sz="1600" dirty="0"/>
                    </a:p>
                  </a:txBody>
                  <a:tcPr/>
                </a:tc>
                <a:tc>
                  <a:txBody>
                    <a:bodyPr/>
                    <a:lstStyle/>
                    <a:p>
                      <a:pPr algn="ctr"/>
                      <a:r>
                        <a:rPr lang="en-US" sz="1600" dirty="0" smtClean="0"/>
                        <a:t>32,256</a:t>
                      </a:r>
                      <a:endParaRPr lang="en-US" sz="1600" dirty="0"/>
                    </a:p>
                  </a:txBody>
                  <a:tcPr/>
                </a:tc>
                <a:tc>
                  <a:txBody>
                    <a:bodyPr/>
                    <a:lstStyle/>
                    <a:p>
                      <a:pPr algn="ctr"/>
                      <a:r>
                        <a:rPr lang="en-US" sz="1600" dirty="0" smtClean="0"/>
                        <a:t>46,080</a:t>
                      </a:r>
                      <a:endParaRPr lang="en-US" sz="1600" dirty="0"/>
                    </a:p>
                  </a:txBody>
                  <a:tcPr/>
                </a:tc>
                <a:tc>
                  <a:txBody>
                    <a:bodyPr/>
                    <a:lstStyle/>
                    <a:p>
                      <a:pPr algn="ctr"/>
                      <a:r>
                        <a:rPr lang="en-US" sz="1600" dirty="0" smtClean="0"/>
                        <a:t>46,080</a:t>
                      </a:r>
                      <a:endParaRPr lang="en-US" sz="1600" dirty="0"/>
                    </a:p>
                  </a:txBody>
                  <a:tcPr/>
                </a:tc>
                <a:tc>
                  <a:txBody>
                    <a:bodyPr/>
                    <a:lstStyle/>
                    <a:p>
                      <a:pPr algn="ctr"/>
                      <a:r>
                        <a:rPr lang="en-US" sz="1600" dirty="0" smtClean="0"/>
                        <a:t>82,944</a:t>
                      </a:r>
                      <a:endParaRPr lang="en-US" sz="1600" dirty="0"/>
                    </a:p>
                  </a:txBody>
                  <a:tcPr/>
                </a:tc>
                <a:tc>
                  <a:txBody>
                    <a:bodyPr/>
                    <a:lstStyle/>
                    <a:p>
                      <a:pPr algn="ctr"/>
                      <a:r>
                        <a:rPr lang="en-US" sz="1600" dirty="0" smtClean="0"/>
                        <a:t>110,592</a:t>
                      </a:r>
                      <a:endParaRPr lang="en-US" sz="1600" dirty="0"/>
                    </a:p>
                  </a:txBody>
                  <a:tcPr/>
                </a:tc>
              </a:tr>
              <a:tr h="369684">
                <a:tc>
                  <a:txBody>
                    <a:bodyPr/>
                    <a:lstStyle/>
                    <a:p>
                      <a:r>
                        <a:rPr lang="en-US" sz="1600" dirty="0" smtClean="0"/>
                        <a:t>LUTs/FFs</a:t>
                      </a:r>
                      <a:endParaRPr lang="en-US" sz="1600" dirty="0"/>
                    </a:p>
                  </a:txBody>
                  <a:tcPr/>
                </a:tc>
                <a:tc>
                  <a:txBody>
                    <a:bodyPr/>
                    <a:lstStyle/>
                    <a:p>
                      <a:pPr algn="ctr"/>
                      <a:r>
                        <a:rPr lang="en-US" sz="1600" dirty="0" smtClean="0"/>
                        <a:t>10,240</a:t>
                      </a:r>
                      <a:endParaRPr lang="en-US" sz="1600" dirty="0"/>
                    </a:p>
                  </a:txBody>
                  <a:tcPr/>
                </a:tc>
                <a:tc>
                  <a:txBody>
                    <a:bodyPr/>
                    <a:lstStyle/>
                    <a:p>
                      <a:pPr algn="ctr"/>
                      <a:r>
                        <a:rPr lang="en-US" sz="1600" kern="1200" dirty="0" smtClean="0">
                          <a:solidFill>
                            <a:schemeClr val="dk1"/>
                          </a:solidFill>
                          <a:latin typeface="+mn-lt"/>
                          <a:ea typeface="+mn-ea"/>
                          <a:cs typeface="+mn-cs"/>
                        </a:rPr>
                        <a:t>15,360</a:t>
                      </a:r>
                      <a:endParaRPr lang="en-US" sz="1600" kern="1200" dirty="0">
                        <a:solidFill>
                          <a:schemeClr val="dk1"/>
                        </a:solidFill>
                        <a:latin typeface="+mn-lt"/>
                        <a:ea typeface="+mn-ea"/>
                        <a:cs typeface="+mn-cs"/>
                      </a:endParaRPr>
                    </a:p>
                  </a:txBody>
                  <a:tcPr/>
                </a:tc>
                <a:tc>
                  <a:txBody>
                    <a:bodyPr/>
                    <a:lstStyle/>
                    <a:p>
                      <a:pPr algn="ctr"/>
                      <a:r>
                        <a:rPr lang="en-US" sz="1600" kern="1200" dirty="0" smtClean="0">
                          <a:solidFill>
                            <a:schemeClr val="dk1"/>
                          </a:solidFill>
                          <a:latin typeface="+mn-lt"/>
                          <a:ea typeface="+mn-ea"/>
                          <a:cs typeface="+mn-cs"/>
                        </a:rPr>
                        <a:t>19,200</a:t>
                      </a:r>
                      <a:endParaRPr lang="en-US" sz="1600" kern="1200" dirty="0">
                        <a:solidFill>
                          <a:schemeClr val="dk1"/>
                        </a:solidFill>
                        <a:latin typeface="+mn-lt"/>
                        <a:ea typeface="+mn-ea"/>
                        <a:cs typeface="+mn-cs"/>
                      </a:endParaRPr>
                    </a:p>
                  </a:txBody>
                  <a:tcPr/>
                </a:tc>
                <a:tc>
                  <a:txBody>
                    <a:bodyPr/>
                    <a:lstStyle/>
                    <a:p>
                      <a:pPr algn="ctr"/>
                      <a:r>
                        <a:rPr lang="en-US" sz="1600" dirty="0" smtClean="0"/>
                        <a:t>28,672</a:t>
                      </a:r>
                      <a:endParaRPr lang="en-US" sz="1600" dirty="0"/>
                    </a:p>
                  </a:txBody>
                  <a:tcPr/>
                </a:tc>
                <a:tc>
                  <a:txBody>
                    <a:bodyPr/>
                    <a:lstStyle/>
                    <a:p>
                      <a:pPr algn="ctr"/>
                      <a:r>
                        <a:rPr lang="en-US" sz="1600" dirty="0" smtClean="0"/>
                        <a:t>28,800</a:t>
                      </a:r>
                      <a:endParaRPr lang="en-US" sz="1600" dirty="0"/>
                    </a:p>
                  </a:txBody>
                  <a:tcPr/>
                </a:tc>
                <a:tc>
                  <a:txBody>
                    <a:bodyPr/>
                    <a:lstStyle/>
                    <a:p>
                      <a:pPr algn="ctr"/>
                      <a:r>
                        <a:rPr lang="en-US" sz="1600" dirty="0" smtClean="0"/>
                        <a:t>40,960</a:t>
                      </a:r>
                      <a:endParaRPr lang="en-US" sz="1600" dirty="0"/>
                    </a:p>
                  </a:txBody>
                  <a:tcPr/>
                </a:tc>
                <a:tc>
                  <a:txBody>
                    <a:bodyPr/>
                    <a:lstStyle/>
                    <a:p>
                      <a:pPr algn="ctr"/>
                      <a:r>
                        <a:rPr lang="en-US" sz="1600" dirty="0" smtClean="0"/>
                        <a:t>51,840</a:t>
                      </a:r>
                      <a:endParaRPr lang="en-US" sz="1600" dirty="0"/>
                    </a:p>
                  </a:txBody>
                  <a:tcPr/>
                </a:tc>
                <a:tc>
                  <a:txBody>
                    <a:bodyPr/>
                    <a:lstStyle/>
                    <a:p>
                      <a:pPr algn="ctr"/>
                      <a:r>
                        <a:rPr lang="en-US" sz="1600" dirty="0" smtClean="0"/>
                        <a:t>69,120</a:t>
                      </a:r>
                      <a:endParaRPr lang="en-US" sz="1600" dirty="0"/>
                    </a:p>
                  </a:txBody>
                  <a:tcPr/>
                </a:tc>
              </a:tr>
              <a:tr h="369684">
                <a:tc>
                  <a:txBody>
                    <a:bodyPr/>
                    <a:lstStyle/>
                    <a:p>
                      <a:r>
                        <a:rPr lang="en-US" sz="1600" dirty="0" smtClean="0"/>
                        <a:t>Multipliers</a:t>
                      </a:r>
                      <a:endParaRPr lang="en-US" sz="1600" dirty="0"/>
                    </a:p>
                  </a:txBody>
                  <a:tcPr/>
                </a:tc>
                <a:tc>
                  <a:txBody>
                    <a:bodyPr/>
                    <a:lstStyle/>
                    <a:p>
                      <a:pPr algn="ctr"/>
                      <a:r>
                        <a:rPr lang="en-US" sz="1600" dirty="0" smtClean="0"/>
                        <a:t>40</a:t>
                      </a:r>
                      <a:endParaRPr lang="en-US" sz="1600" dirty="0"/>
                    </a:p>
                  </a:txBody>
                  <a:tcPr/>
                </a:tc>
                <a:tc>
                  <a:txBody>
                    <a:bodyPr/>
                    <a:lstStyle/>
                    <a:p>
                      <a:pPr algn="ctr"/>
                      <a:r>
                        <a:rPr lang="en-US" sz="1600" dirty="0" smtClean="0"/>
                        <a:t>24</a:t>
                      </a:r>
                      <a:endParaRPr lang="en-US" sz="1600" dirty="0"/>
                    </a:p>
                  </a:txBody>
                  <a:tcPr/>
                </a:tc>
                <a:tc>
                  <a:txBody>
                    <a:bodyPr/>
                    <a:lstStyle/>
                    <a:p>
                      <a:pPr algn="ctr"/>
                      <a:r>
                        <a:rPr lang="en-US" sz="1600" dirty="0" smtClean="0"/>
                        <a:t>32</a:t>
                      </a:r>
                      <a:endParaRPr lang="en-US" sz="1600" dirty="0"/>
                    </a:p>
                  </a:txBody>
                  <a:tcPr/>
                </a:tc>
                <a:tc>
                  <a:txBody>
                    <a:bodyPr/>
                    <a:lstStyle/>
                    <a:p>
                      <a:pPr algn="ctr"/>
                      <a:r>
                        <a:rPr lang="en-US" sz="1600" dirty="0" smtClean="0"/>
                        <a:t>96</a:t>
                      </a:r>
                      <a:endParaRPr lang="en-US" sz="1600" dirty="0"/>
                    </a:p>
                  </a:txBody>
                  <a:tcPr/>
                </a:tc>
                <a:tc>
                  <a:txBody>
                    <a:bodyPr/>
                    <a:lstStyle/>
                    <a:p>
                      <a:pPr algn="ctr"/>
                      <a:r>
                        <a:rPr lang="en-US" sz="1600" dirty="0" smtClean="0"/>
                        <a:t>48</a:t>
                      </a:r>
                    </a:p>
                  </a:txBody>
                  <a:tcPr/>
                </a:tc>
                <a:tc>
                  <a:txBody>
                    <a:bodyPr/>
                    <a:lstStyle/>
                    <a:p>
                      <a:pPr algn="ctr"/>
                      <a:r>
                        <a:rPr lang="en-US" sz="1600" dirty="0" smtClean="0"/>
                        <a:t>40</a:t>
                      </a:r>
                      <a:endParaRPr lang="en-US" sz="1600" dirty="0"/>
                    </a:p>
                  </a:txBody>
                  <a:tcPr/>
                </a:tc>
                <a:tc>
                  <a:txBody>
                    <a:bodyPr/>
                    <a:lstStyle/>
                    <a:p>
                      <a:pPr algn="ctr"/>
                      <a:r>
                        <a:rPr lang="en-US" sz="1600" dirty="0" smtClean="0"/>
                        <a:t>48</a:t>
                      </a:r>
                      <a:endParaRPr lang="en-US" sz="1600" dirty="0"/>
                    </a:p>
                  </a:txBody>
                  <a:tcPr/>
                </a:tc>
                <a:tc>
                  <a:txBody>
                    <a:bodyPr/>
                    <a:lstStyle/>
                    <a:p>
                      <a:pPr algn="ctr"/>
                      <a:r>
                        <a:rPr lang="en-US" sz="1600" dirty="0" smtClean="0"/>
                        <a:t>64</a:t>
                      </a:r>
                      <a:endParaRPr lang="en-US" sz="1600" dirty="0"/>
                    </a:p>
                  </a:txBody>
                  <a:tcPr/>
                </a:tc>
              </a:tr>
              <a:tr h="574566">
                <a:tc>
                  <a:txBody>
                    <a:bodyPr/>
                    <a:lstStyle/>
                    <a:p>
                      <a:r>
                        <a:rPr lang="en-US" sz="1600" dirty="0" smtClean="0"/>
                        <a:t>Block RAM</a:t>
                      </a:r>
                      <a:r>
                        <a:rPr lang="en-US" sz="1600" baseline="0" dirty="0" smtClean="0"/>
                        <a:t> (Kb)</a:t>
                      </a:r>
                      <a:endParaRPr lang="en-US" sz="1600" dirty="0"/>
                    </a:p>
                  </a:txBody>
                  <a:tcPr/>
                </a:tc>
                <a:tc>
                  <a:txBody>
                    <a:bodyPr/>
                    <a:lstStyle/>
                    <a:p>
                      <a:pPr algn="ctr"/>
                      <a:r>
                        <a:rPr lang="en-US" sz="1600" dirty="0" smtClean="0"/>
                        <a:t>720</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432</a:t>
                      </a:r>
                    </a:p>
                    <a:p>
                      <a:pPr algn="ctr"/>
                      <a:endParaRPr lang="en-US" sz="1600" dirty="0"/>
                    </a:p>
                  </a:txBody>
                  <a:tcPr/>
                </a:tc>
                <a:tc>
                  <a:txBody>
                    <a:bodyPr/>
                    <a:lstStyle/>
                    <a:p>
                      <a:pPr algn="ctr"/>
                      <a:r>
                        <a:rPr lang="en-US" sz="1600" dirty="0" smtClean="0"/>
                        <a:t>1,152</a:t>
                      </a:r>
                      <a:endParaRPr lang="en-US" sz="1600" dirty="0"/>
                    </a:p>
                  </a:txBody>
                  <a:tcPr/>
                </a:tc>
                <a:tc>
                  <a:txBody>
                    <a:bodyPr/>
                    <a:lstStyle/>
                    <a:p>
                      <a:pPr algn="ctr"/>
                      <a:r>
                        <a:rPr lang="en-US" sz="1600" dirty="0" smtClean="0"/>
                        <a:t>1,728</a:t>
                      </a:r>
                      <a:endParaRPr lang="en-US" sz="1600" dirty="0"/>
                    </a:p>
                  </a:txBody>
                  <a:tcPr/>
                </a:tc>
                <a:tc>
                  <a:txBody>
                    <a:bodyPr/>
                    <a:lstStyle/>
                    <a:p>
                      <a:pPr algn="ctr"/>
                      <a:r>
                        <a:rPr lang="en-US" sz="1600" dirty="0" smtClean="0"/>
                        <a:t>1,728</a:t>
                      </a:r>
                      <a:endParaRPr lang="en-US" sz="1600" dirty="0"/>
                    </a:p>
                  </a:txBody>
                  <a:tcPr/>
                </a:tc>
                <a:tc>
                  <a:txBody>
                    <a:bodyPr/>
                    <a:lstStyle/>
                    <a:p>
                      <a:pPr algn="ctr"/>
                      <a:r>
                        <a:rPr lang="en-US" sz="1600" dirty="0" smtClean="0"/>
                        <a:t>720</a:t>
                      </a:r>
                      <a:endParaRPr lang="en-US" sz="1600" dirty="0"/>
                    </a:p>
                  </a:txBody>
                  <a:tcPr/>
                </a:tc>
                <a:tc>
                  <a:txBody>
                    <a:bodyPr/>
                    <a:lstStyle/>
                    <a:p>
                      <a:pPr algn="ctr"/>
                      <a:r>
                        <a:rPr lang="en-US" sz="1600" dirty="0" smtClean="0"/>
                        <a:t>3,456</a:t>
                      </a:r>
                      <a:endParaRPr lang="en-US" sz="1600" dirty="0"/>
                    </a:p>
                  </a:txBody>
                  <a:tcPr/>
                </a:tc>
                <a:tc>
                  <a:txBody>
                    <a:bodyPr/>
                    <a:lstStyle/>
                    <a:p>
                      <a:pPr algn="ctr"/>
                      <a:r>
                        <a:rPr lang="en-US" sz="1600" kern="1200" baseline="0" dirty="0" smtClean="0">
                          <a:solidFill>
                            <a:schemeClr val="dk1"/>
                          </a:solidFill>
                          <a:latin typeface="+mn-lt"/>
                          <a:ea typeface="+mn-ea"/>
                          <a:cs typeface="+mn-cs"/>
                        </a:rPr>
                        <a:t>4,608</a:t>
                      </a:r>
                      <a:endParaRPr lang="en-US" sz="1600" dirty="0"/>
                    </a:p>
                  </a:txBody>
                  <a:tcPr/>
                </a:tc>
              </a:tr>
              <a:tr h="937450">
                <a:tc>
                  <a:txBody>
                    <a:bodyPr/>
                    <a:lstStyle/>
                    <a:p>
                      <a:r>
                        <a:rPr lang="en-US" sz="1600" dirty="0" smtClean="0"/>
                        <a:t>Sample</a:t>
                      </a:r>
                      <a:r>
                        <a:rPr lang="en-US" sz="1600" baseline="0" dirty="0" smtClean="0"/>
                        <a:t> NI Products</a:t>
                      </a:r>
                      <a:endParaRPr lang="en-US" sz="1600" dirty="0"/>
                    </a:p>
                  </a:txBody>
                  <a:tcPr/>
                </a:tc>
                <a:tc>
                  <a:txBody>
                    <a:bodyPr/>
                    <a:lstStyle/>
                    <a:p>
                      <a:pPr algn="ctr"/>
                      <a:r>
                        <a:rPr lang="en-US" sz="1400" kern="1200" baseline="0" dirty="0" smtClean="0">
                          <a:solidFill>
                            <a:schemeClr val="dk1"/>
                          </a:solidFill>
                          <a:latin typeface="+mn-lt"/>
                          <a:ea typeface="+mn-ea"/>
                          <a:cs typeface="+mn-cs"/>
                        </a:rPr>
                        <a:t>cRIO-9101</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cRIO-9072</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cRIO-9111</a:t>
                      </a:r>
                    </a:p>
                    <a:p>
                      <a:pPr algn="ctr"/>
                      <a:r>
                        <a:rPr lang="en-US" sz="1400" kern="1200" baseline="0" dirty="0" smtClean="0">
                          <a:solidFill>
                            <a:schemeClr val="dk1"/>
                          </a:solidFill>
                          <a:latin typeface="+mn-lt"/>
                          <a:ea typeface="+mn-ea"/>
                          <a:cs typeface="+mn-cs"/>
                        </a:rPr>
                        <a:t>PXI-7851R</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cRIO-9104</a:t>
                      </a:r>
                    </a:p>
                    <a:p>
                      <a:pPr algn="ctr"/>
                      <a:r>
                        <a:rPr lang="en-US" sz="1400" kern="1200" baseline="0" dirty="0" smtClean="0">
                          <a:solidFill>
                            <a:schemeClr val="dk1"/>
                          </a:solidFill>
                          <a:latin typeface="+mn-lt"/>
                          <a:ea typeface="+mn-ea"/>
                          <a:cs typeface="+mn-cs"/>
                        </a:rPr>
                        <a:t>PXI-7833R</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cRIO-9113</a:t>
                      </a:r>
                    </a:p>
                    <a:p>
                      <a:pPr algn="ctr"/>
                      <a:r>
                        <a:rPr lang="en-US" sz="1400" kern="1200" baseline="0" dirty="0" smtClean="0">
                          <a:solidFill>
                            <a:schemeClr val="dk1"/>
                          </a:solidFill>
                          <a:latin typeface="+mn-lt"/>
                          <a:ea typeface="+mn-ea"/>
                          <a:cs typeface="+mn-cs"/>
                        </a:rPr>
                        <a:t>PXI-7852R</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cRIO-9074</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cRIO-9116</a:t>
                      </a:r>
                    </a:p>
                    <a:p>
                      <a:pPr algn="ctr"/>
                      <a:r>
                        <a:rPr lang="en-US" sz="1400" kern="1200" baseline="0" dirty="0" smtClean="0">
                          <a:solidFill>
                            <a:schemeClr val="dk1"/>
                          </a:solidFill>
                          <a:latin typeface="+mn-lt"/>
                          <a:ea typeface="+mn-ea"/>
                          <a:cs typeface="+mn-cs"/>
                        </a:rPr>
                        <a:t>PXI-7853R</a:t>
                      </a:r>
                      <a:endParaRPr lang="en-US" sz="1400" kern="1200" baseline="0" dirty="0">
                        <a:solidFill>
                          <a:schemeClr val="dk1"/>
                        </a:solidFill>
                        <a:latin typeface="+mn-lt"/>
                        <a:ea typeface="+mn-ea"/>
                        <a:cs typeface="+mn-cs"/>
                      </a:endParaRPr>
                    </a:p>
                  </a:txBody>
                  <a:tcPr/>
                </a:tc>
                <a:tc>
                  <a:txBody>
                    <a:bodyPr/>
                    <a:lstStyle/>
                    <a:p>
                      <a:pPr algn="ctr"/>
                      <a:r>
                        <a:rPr lang="en-US" sz="1400" kern="1200" baseline="0" dirty="0" smtClean="0">
                          <a:solidFill>
                            <a:schemeClr val="dk1"/>
                          </a:solidFill>
                          <a:latin typeface="+mn-lt"/>
                          <a:ea typeface="+mn-ea"/>
                          <a:cs typeface="+mn-cs"/>
                        </a:rPr>
                        <a:t>PXI-7854R</a:t>
                      </a:r>
                      <a:endParaRPr lang="en-US" sz="1400" kern="1200" baseline="0" dirty="0">
                        <a:solidFill>
                          <a:schemeClr val="dk1"/>
                        </a:solidFill>
                        <a:latin typeface="+mn-lt"/>
                        <a:ea typeface="+mn-ea"/>
                        <a:cs typeface="+mn-cs"/>
                      </a:endParaRPr>
                    </a:p>
                  </a:txBody>
                  <a:tcPr/>
                </a:tc>
              </a:tr>
            </a:tbl>
          </a:graphicData>
        </a:graphic>
      </p:graphicFrame>
      <p:sp>
        <p:nvSpPr>
          <p:cNvPr id="6" name="TextBox 5"/>
          <p:cNvSpPr txBox="1"/>
          <p:nvPr/>
        </p:nvSpPr>
        <p:spPr>
          <a:xfrm>
            <a:off x="762000" y="5334000"/>
            <a:ext cx="7772400" cy="830997"/>
          </a:xfrm>
          <a:prstGeom prst="rect">
            <a:avLst/>
          </a:prstGeom>
          <a:noFill/>
        </p:spPr>
        <p:txBody>
          <a:bodyPr wrap="square" rtlCol="0">
            <a:spAutoFit/>
          </a:bodyPr>
          <a:lstStyle/>
          <a:p>
            <a:pPr marL="0" lvl="2"/>
            <a:r>
              <a:rPr lang="en-US" dirty="0" smtClean="0">
                <a:solidFill>
                  <a:schemeClr val="tx1"/>
                </a:solidFill>
              </a:rPr>
              <a:t>Refer to </a:t>
            </a:r>
            <a:r>
              <a:rPr lang="en-US" dirty="0" smtClean="0">
                <a:solidFill>
                  <a:schemeClr val="tx1"/>
                </a:solidFill>
                <a:latin typeface="+mj-lt"/>
                <a:hlinkClick r:id="rId3"/>
              </a:rPr>
              <a:t>http://zone.ni.com/devzone/cda/tut/p/id/7440</a:t>
            </a:r>
            <a:r>
              <a:rPr lang="en-US" dirty="0" smtClean="0">
                <a:solidFill>
                  <a:schemeClr val="tx1"/>
                </a:solidFill>
                <a:latin typeface="+mj-lt"/>
              </a:rPr>
              <a:t> </a:t>
            </a:r>
            <a:r>
              <a:rPr lang="en-US" dirty="0" smtClean="0">
                <a:solidFill>
                  <a:schemeClr val="tx1"/>
                </a:solidFill>
              </a:rPr>
              <a:t>for more information.</a:t>
            </a:r>
          </a:p>
        </p:txBody>
      </p:sp>
      <p:sp>
        <p:nvSpPr>
          <p:cNvPr id="5" name="TextBox 4"/>
          <p:cNvSpPr txBox="1"/>
          <p:nvPr/>
        </p:nvSpPr>
        <p:spPr>
          <a:xfrm>
            <a:off x="1219200" y="5257800"/>
            <a:ext cx="6934200" cy="369332"/>
          </a:xfrm>
          <a:prstGeom prst="rect">
            <a:avLst/>
          </a:prstGeom>
          <a:noFill/>
        </p:spPr>
        <p:txBody>
          <a:bodyPr wrap="square" rtlCol="0">
            <a:spAutoFit/>
          </a:bodyPr>
          <a:lstStyle/>
          <a:p>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en-US" dirty="0" smtClean="0"/>
              <a:t>Exercise 2-1: Set up a CompactRIO System</a:t>
            </a:r>
          </a:p>
        </p:txBody>
      </p:sp>
      <p:sp>
        <p:nvSpPr>
          <p:cNvPr id="25604" name="Rectangle 4"/>
          <p:cNvSpPr>
            <a:spLocks noGrp="1" noChangeArrowheads="1"/>
          </p:cNvSpPr>
          <p:nvPr>
            <p:ph idx="1"/>
          </p:nvPr>
        </p:nvSpPr>
        <p:spPr/>
        <p:txBody>
          <a:bodyPr/>
          <a:lstStyle/>
          <a:p>
            <a:r>
              <a:rPr lang="en-US" dirty="0" smtClean="0"/>
              <a:t>Connect and power up a CompactRIO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2-1: Set up a CompactRIO System</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If you need to swap modules, do you first need to power off the CompactRIO system?</a:t>
            </a:r>
          </a:p>
          <a:p>
            <a:pPr>
              <a:buFont typeface="Arial" pitchFamily="34" charset="0"/>
              <a:buChar char="•"/>
            </a:pPr>
            <a:r>
              <a:rPr lang="en-US" dirty="0" smtClean="0"/>
              <a:t> Both the FPGA and USER1 LEDs are user-configurable.  What do you think are their differences?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Software Installation</a:t>
            </a:r>
            <a:endParaRPr lang="en-US" dirty="0"/>
          </a:p>
        </p:txBody>
      </p:sp>
      <p:sp>
        <p:nvSpPr>
          <p:cNvPr id="3" name="Content Placeholder 2"/>
          <p:cNvSpPr>
            <a:spLocks noGrp="1"/>
          </p:cNvSpPr>
          <p:nvPr>
            <p:ph idx="1"/>
          </p:nvPr>
        </p:nvSpPr>
        <p:spPr/>
        <p:txBody>
          <a:bodyPr/>
          <a:lstStyle/>
          <a:p>
            <a:r>
              <a:rPr lang="en-US" dirty="0" smtClean="0"/>
              <a:t>Before installing any device:</a:t>
            </a:r>
          </a:p>
          <a:p>
            <a:pPr marL="514350" indent="-514350">
              <a:buFont typeface="+mj-lt"/>
              <a:buAutoNum type="arabicPeriod"/>
            </a:pPr>
            <a:r>
              <a:rPr lang="en-US" dirty="0" smtClean="0"/>
              <a:t>Install LabVIEW</a:t>
            </a:r>
          </a:p>
          <a:p>
            <a:pPr marL="514350" indent="-514350">
              <a:buFont typeface="+mj-lt"/>
              <a:buAutoNum type="arabicPeriod"/>
            </a:pPr>
            <a:r>
              <a:rPr lang="en-US" dirty="0" smtClean="0"/>
              <a:t>If using a Real-Time controller, install LabVIEW Real-Time</a:t>
            </a:r>
          </a:p>
          <a:p>
            <a:pPr marL="514350" indent="-514350">
              <a:buFont typeface="+mj-lt"/>
              <a:buAutoNum type="arabicPeriod"/>
            </a:pPr>
            <a:r>
              <a:rPr lang="en-US" dirty="0" smtClean="0"/>
              <a:t>Install LabVIEW FPGA</a:t>
            </a:r>
          </a:p>
          <a:p>
            <a:pPr marL="514350" indent="-514350">
              <a:buFont typeface="+mj-lt"/>
              <a:buAutoNum type="arabicPeriod"/>
            </a:pPr>
            <a:r>
              <a:rPr lang="en-US" dirty="0" smtClean="0"/>
              <a:t>Install NI-RIO or other target-specific software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 Windows Configuration</a:t>
            </a:r>
          </a:p>
        </p:txBody>
      </p:sp>
      <p:pic>
        <p:nvPicPr>
          <p:cNvPr id="5" name="Picture 4" descr="loc_env_max_r-series_full.bmp"/>
          <p:cNvPicPr>
            <a:picLocks noChangeAspect="1" noChangeArrowheads="1"/>
          </p:cNvPicPr>
          <p:nvPr/>
        </p:nvPicPr>
        <p:blipFill>
          <a:blip r:embed="rId3" cstate="print"/>
          <a:srcRect/>
          <a:stretch>
            <a:fillRect/>
          </a:stretch>
        </p:blipFill>
        <p:spPr bwMode="auto">
          <a:xfrm>
            <a:off x="1543853" y="1170618"/>
            <a:ext cx="6304747" cy="500158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r>
              <a:rPr lang="en-US" dirty="0" smtClean="0"/>
              <a:t>F. Real-Time Configuration</a:t>
            </a:r>
          </a:p>
        </p:txBody>
      </p:sp>
      <p:graphicFrame>
        <p:nvGraphicFramePr>
          <p:cNvPr id="13" name="Diagram 12"/>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r>
              <a:rPr lang="en-US" dirty="0" smtClean="0"/>
              <a:t>Real-Time Configuration</a:t>
            </a:r>
          </a:p>
        </p:txBody>
      </p:sp>
      <p:graphicFrame>
        <p:nvGraphicFramePr>
          <p:cNvPr id="13" name="Diagram 12"/>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smtClean="0"/>
              <a:t>FPGA Development </a:t>
            </a:r>
            <a:r>
              <a:rPr lang="en-US" dirty="0"/>
              <a:t>Flow</a:t>
            </a:r>
          </a:p>
        </p:txBody>
      </p:sp>
      <p:sp>
        <p:nvSpPr>
          <p:cNvPr id="162819" name="Rectangle 3"/>
          <p:cNvSpPr>
            <a:spLocks noChangeArrowheads="1"/>
          </p:cNvSpPr>
          <p:nvPr/>
        </p:nvSpPr>
        <p:spPr bwMode="auto">
          <a:xfrm>
            <a:off x="2514600" y="380707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smtClean="0">
                <a:solidFill>
                  <a:schemeClr val="bg1"/>
                </a:solidFill>
              </a:rPr>
              <a:t>Simulate on </a:t>
            </a:r>
            <a:endParaRPr lang="en-US" sz="1800" b="0" dirty="0">
              <a:solidFill>
                <a:schemeClr val="bg1"/>
              </a:solidFill>
            </a:endParaRPr>
          </a:p>
          <a:p>
            <a:pPr>
              <a:lnSpc>
                <a:spcPct val="80000"/>
              </a:lnSpc>
            </a:pPr>
            <a:r>
              <a:rPr lang="en-US" sz="1800" b="0" dirty="0">
                <a:solidFill>
                  <a:schemeClr val="bg1"/>
                </a:solidFill>
              </a:rPr>
              <a:t>PC to test</a:t>
            </a:r>
          </a:p>
        </p:txBody>
      </p:sp>
      <p:sp>
        <p:nvSpPr>
          <p:cNvPr id="162820" name="Line 4"/>
          <p:cNvSpPr>
            <a:spLocks noChangeShapeType="1"/>
          </p:cNvSpPr>
          <p:nvPr/>
        </p:nvSpPr>
        <p:spPr bwMode="auto">
          <a:xfrm>
            <a:off x="2133600" y="418807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162821" name="Rectangle 5"/>
          <p:cNvSpPr>
            <a:spLocks noChangeArrowheads="1"/>
          </p:cNvSpPr>
          <p:nvPr/>
        </p:nvSpPr>
        <p:spPr bwMode="auto">
          <a:xfrm>
            <a:off x="4038600" y="380707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a:solidFill>
                  <a:schemeClr val="bg1"/>
                </a:solidFill>
              </a:rPr>
              <a:t>Compile to</a:t>
            </a:r>
          </a:p>
          <a:p>
            <a:pPr>
              <a:lnSpc>
                <a:spcPct val="80000"/>
              </a:lnSpc>
            </a:pPr>
            <a:r>
              <a:rPr lang="en-US" sz="1800" b="0" dirty="0">
                <a:solidFill>
                  <a:schemeClr val="bg1"/>
                </a:solidFill>
              </a:rPr>
              <a:t>FPGA</a:t>
            </a:r>
          </a:p>
        </p:txBody>
      </p:sp>
      <p:sp>
        <p:nvSpPr>
          <p:cNvPr id="162822" name="Line 6"/>
          <p:cNvSpPr>
            <a:spLocks noChangeShapeType="1"/>
          </p:cNvSpPr>
          <p:nvPr/>
        </p:nvSpPr>
        <p:spPr bwMode="auto">
          <a:xfrm>
            <a:off x="3657600" y="418807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162824" name="AutoShape 8"/>
          <p:cNvSpPr>
            <a:spLocks noChangeArrowheads="1"/>
          </p:cNvSpPr>
          <p:nvPr/>
        </p:nvSpPr>
        <p:spPr bwMode="auto">
          <a:xfrm>
            <a:off x="1676400" y="3276600"/>
            <a:ext cx="1524000" cy="454269"/>
          </a:xfrm>
          <a:prstGeom prst="curvedDownArrow">
            <a:avLst>
              <a:gd name="adj1" fmla="val 52500"/>
              <a:gd name="adj2" fmla="val 105000"/>
              <a:gd name="adj3" fmla="val 33333"/>
            </a:avLst>
          </a:prstGeom>
          <a:solidFill>
            <a:schemeClr val="tx2"/>
          </a:solidFill>
          <a:ln w="9525">
            <a:solidFill>
              <a:srgbClr val="5E84B8"/>
            </a:solidFill>
            <a:miter lim="800000"/>
            <a:headEnd type="none" w="sm" len="sm"/>
            <a:tailEnd type="none" w="sm" len="sm"/>
          </a:ln>
          <a:effectLst/>
        </p:spPr>
        <p:txBody>
          <a:bodyPr wrap="none" anchor="ctr"/>
          <a:lstStyle/>
          <a:p>
            <a:endParaRPr lang="en-US" dirty="0"/>
          </a:p>
        </p:txBody>
      </p:sp>
      <p:sp>
        <p:nvSpPr>
          <p:cNvPr id="162825" name="AutoShape 9"/>
          <p:cNvSpPr>
            <a:spLocks noChangeArrowheads="1"/>
          </p:cNvSpPr>
          <p:nvPr/>
        </p:nvSpPr>
        <p:spPr bwMode="auto">
          <a:xfrm rot="-10787401">
            <a:off x="1524274" y="4645271"/>
            <a:ext cx="1600200" cy="460270"/>
          </a:xfrm>
          <a:prstGeom prst="curvedDownArrow">
            <a:avLst>
              <a:gd name="adj1" fmla="val 52500"/>
              <a:gd name="adj2" fmla="val 105000"/>
              <a:gd name="adj3" fmla="val 33333"/>
            </a:avLst>
          </a:prstGeom>
          <a:solidFill>
            <a:schemeClr val="tx2"/>
          </a:solidFill>
          <a:ln w="9525">
            <a:solidFill>
              <a:srgbClr val="5E84B8"/>
            </a:solidFill>
            <a:miter lim="800000"/>
            <a:headEnd type="none" w="sm" len="sm"/>
            <a:tailEnd type="none" w="sm" len="sm"/>
          </a:ln>
          <a:effectLst/>
        </p:spPr>
        <p:txBody>
          <a:bodyPr wrap="none" anchor="ctr"/>
          <a:lstStyle/>
          <a:p>
            <a:endParaRPr lang="en-US" dirty="0"/>
          </a:p>
        </p:txBody>
      </p:sp>
      <p:sp>
        <p:nvSpPr>
          <p:cNvPr id="162826" name="Rectangle 10"/>
          <p:cNvSpPr>
            <a:spLocks noChangeArrowheads="1"/>
          </p:cNvSpPr>
          <p:nvPr/>
        </p:nvSpPr>
        <p:spPr bwMode="auto">
          <a:xfrm>
            <a:off x="990600" y="380707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a:solidFill>
                  <a:schemeClr val="bg1"/>
                </a:solidFill>
              </a:rPr>
              <a:t>Create</a:t>
            </a:r>
          </a:p>
          <a:p>
            <a:pPr>
              <a:lnSpc>
                <a:spcPct val="80000"/>
              </a:lnSpc>
            </a:pPr>
            <a:r>
              <a:rPr lang="en-US" sz="1800" b="0" dirty="0">
                <a:solidFill>
                  <a:schemeClr val="bg1"/>
                </a:solidFill>
              </a:rPr>
              <a:t>FPGA VI</a:t>
            </a:r>
          </a:p>
        </p:txBody>
      </p:sp>
      <p:sp>
        <p:nvSpPr>
          <p:cNvPr id="162827" name="Rectangle 11"/>
          <p:cNvSpPr>
            <a:spLocks noChangeArrowheads="1"/>
          </p:cNvSpPr>
          <p:nvPr/>
        </p:nvSpPr>
        <p:spPr bwMode="auto">
          <a:xfrm>
            <a:off x="5562600" y="380707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a:solidFill>
                  <a:schemeClr val="bg1"/>
                </a:solidFill>
              </a:rPr>
              <a:t>Create</a:t>
            </a:r>
          </a:p>
          <a:p>
            <a:pPr>
              <a:lnSpc>
                <a:spcPct val="80000"/>
              </a:lnSpc>
            </a:pPr>
            <a:r>
              <a:rPr lang="en-US" sz="1800" b="0" dirty="0" smtClean="0">
                <a:solidFill>
                  <a:schemeClr val="bg1"/>
                </a:solidFill>
              </a:rPr>
              <a:t>FPGA Host </a:t>
            </a:r>
          </a:p>
          <a:p>
            <a:pPr>
              <a:lnSpc>
                <a:spcPct val="80000"/>
              </a:lnSpc>
            </a:pPr>
            <a:r>
              <a:rPr lang="en-US" sz="1800" b="0" dirty="0" smtClean="0">
                <a:solidFill>
                  <a:schemeClr val="bg1"/>
                </a:solidFill>
              </a:rPr>
              <a:t>VI(s</a:t>
            </a:r>
            <a:r>
              <a:rPr lang="en-US" sz="1800" b="0" dirty="0">
                <a:solidFill>
                  <a:schemeClr val="bg1"/>
                </a:solidFill>
              </a:rPr>
              <a:t>)</a:t>
            </a:r>
          </a:p>
        </p:txBody>
      </p:sp>
      <p:sp>
        <p:nvSpPr>
          <p:cNvPr id="162828" name="Line 12"/>
          <p:cNvSpPr>
            <a:spLocks noChangeShapeType="1"/>
          </p:cNvSpPr>
          <p:nvPr/>
        </p:nvSpPr>
        <p:spPr bwMode="auto">
          <a:xfrm>
            <a:off x="5181600" y="418807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162829" name="Line 13"/>
          <p:cNvSpPr>
            <a:spLocks noChangeShapeType="1"/>
          </p:cNvSpPr>
          <p:nvPr/>
        </p:nvSpPr>
        <p:spPr bwMode="auto">
          <a:xfrm>
            <a:off x="6705600" y="4188070"/>
            <a:ext cx="381000" cy="0"/>
          </a:xfrm>
          <a:prstGeom prst="line">
            <a:avLst/>
          </a:prstGeom>
          <a:noFill/>
          <a:ln w="63500">
            <a:solidFill>
              <a:srgbClr val="5E84B8"/>
            </a:solidFill>
            <a:prstDash val="sysDot"/>
            <a:round/>
            <a:headEnd type="none" w="sm" len="sm"/>
            <a:tailEnd type="triangle" w="sm" len="sm"/>
          </a:ln>
          <a:effectLst/>
        </p:spPr>
        <p:txBody>
          <a:bodyPr wrap="none" anchor="ctr"/>
          <a:lstStyle/>
          <a:p>
            <a:endParaRPr lang="en-US" dirty="0"/>
          </a:p>
        </p:txBody>
      </p:sp>
      <p:sp>
        <p:nvSpPr>
          <p:cNvPr id="162830" name="Rectangle 14"/>
          <p:cNvSpPr>
            <a:spLocks noChangeArrowheads="1"/>
          </p:cNvSpPr>
          <p:nvPr/>
        </p:nvSpPr>
        <p:spPr bwMode="auto">
          <a:xfrm>
            <a:off x="7086600" y="3807070"/>
            <a:ext cx="1295400" cy="762000"/>
          </a:xfrm>
          <a:prstGeom prst="rect">
            <a:avLst/>
          </a:prstGeom>
          <a:solidFill>
            <a:schemeClr val="accent1">
              <a:alpha val="53999"/>
            </a:schemeClr>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a:solidFill>
                  <a:schemeClr val="bg1"/>
                </a:solidFill>
              </a:rPr>
              <a:t>Create</a:t>
            </a:r>
          </a:p>
          <a:p>
            <a:pPr>
              <a:lnSpc>
                <a:spcPct val="80000"/>
              </a:lnSpc>
            </a:pPr>
            <a:r>
              <a:rPr lang="en-US" sz="1800" b="0" dirty="0" smtClean="0">
                <a:solidFill>
                  <a:schemeClr val="bg1"/>
                </a:solidFill>
              </a:rPr>
              <a:t>Real-Time </a:t>
            </a:r>
          </a:p>
          <a:p>
            <a:pPr>
              <a:lnSpc>
                <a:spcPct val="80000"/>
              </a:lnSpc>
            </a:pPr>
            <a:r>
              <a:rPr lang="en-US" sz="1800" b="0" dirty="0" smtClean="0">
                <a:solidFill>
                  <a:schemeClr val="bg1"/>
                </a:solidFill>
              </a:rPr>
              <a:t>Host VI(s)</a:t>
            </a:r>
            <a:endParaRPr lang="en-US" sz="1800" b="0" dirty="0">
              <a:solidFill>
                <a:schemeClr val="bg1"/>
              </a:solidFill>
            </a:endParaRPr>
          </a:p>
        </p:txBody>
      </p:sp>
      <p:sp>
        <p:nvSpPr>
          <p:cNvPr id="18" name="Rectangle 3"/>
          <p:cNvSpPr>
            <a:spLocks noChangeArrowheads="1"/>
          </p:cNvSpPr>
          <p:nvPr/>
        </p:nvSpPr>
        <p:spPr bwMode="auto">
          <a:xfrm>
            <a:off x="4953000" y="129540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smtClean="0">
                <a:solidFill>
                  <a:schemeClr val="bg1"/>
                </a:solidFill>
              </a:rPr>
              <a:t>Configure </a:t>
            </a:r>
          </a:p>
          <a:p>
            <a:pPr>
              <a:lnSpc>
                <a:spcPct val="80000"/>
              </a:lnSpc>
            </a:pPr>
            <a:r>
              <a:rPr lang="en-US" sz="1800" b="0" dirty="0" smtClean="0">
                <a:solidFill>
                  <a:schemeClr val="bg1"/>
                </a:solidFill>
              </a:rPr>
              <a:t>Hardware</a:t>
            </a:r>
            <a:endParaRPr lang="en-US" sz="1800" b="0" dirty="0">
              <a:solidFill>
                <a:schemeClr val="bg1"/>
              </a:solidFill>
            </a:endParaRPr>
          </a:p>
        </p:txBody>
      </p:sp>
      <p:sp>
        <p:nvSpPr>
          <p:cNvPr id="19" name="Line 4"/>
          <p:cNvSpPr>
            <a:spLocks noChangeShapeType="1"/>
          </p:cNvSpPr>
          <p:nvPr/>
        </p:nvSpPr>
        <p:spPr bwMode="auto">
          <a:xfrm>
            <a:off x="4572000" y="167640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20" name="Line 6"/>
          <p:cNvSpPr>
            <a:spLocks noChangeShapeType="1"/>
          </p:cNvSpPr>
          <p:nvPr/>
        </p:nvSpPr>
        <p:spPr bwMode="auto">
          <a:xfrm>
            <a:off x="6096000" y="167640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21" name="Rectangle 10"/>
          <p:cNvSpPr>
            <a:spLocks noChangeArrowheads="1"/>
          </p:cNvSpPr>
          <p:nvPr/>
        </p:nvSpPr>
        <p:spPr bwMode="auto">
          <a:xfrm>
            <a:off x="3429000" y="129540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smtClean="0">
                <a:solidFill>
                  <a:schemeClr val="bg1"/>
                </a:solidFill>
              </a:rPr>
              <a:t>Select </a:t>
            </a:r>
          </a:p>
          <a:p>
            <a:pPr>
              <a:lnSpc>
                <a:spcPct val="80000"/>
              </a:lnSpc>
            </a:pPr>
            <a:r>
              <a:rPr lang="en-US" sz="1800" b="0" dirty="0" smtClean="0">
                <a:solidFill>
                  <a:schemeClr val="bg1"/>
                </a:solidFill>
              </a:rPr>
              <a:t>Architecture</a:t>
            </a:r>
            <a:endParaRPr lang="en-US" sz="1800" b="0" dirty="0">
              <a:solidFill>
                <a:schemeClr val="bg1"/>
              </a:solidFill>
            </a:endParaRPr>
          </a:p>
        </p:txBody>
      </p:sp>
      <p:sp>
        <p:nvSpPr>
          <p:cNvPr id="22" name="Rectangle 10"/>
          <p:cNvSpPr>
            <a:spLocks noChangeArrowheads="1"/>
          </p:cNvSpPr>
          <p:nvPr/>
        </p:nvSpPr>
        <p:spPr bwMode="auto">
          <a:xfrm>
            <a:off x="1828800" y="1295400"/>
            <a:ext cx="12954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smtClean="0">
                <a:solidFill>
                  <a:schemeClr val="bg1"/>
                </a:solidFill>
              </a:rPr>
              <a:t>Evaluate </a:t>
            </a:r>
          </a:p>
          <a:p>
            <a:pPr>
              <a:lnSpc>
                <a:spcPct val="80000"/>
              </a:lnSpc>
            </a:pPr>
            <a:r>
              <a:rPr lang="en-US" sz="1800" b="0" dirty="0" smtClean="0">
                <a:solidFill>
                  <a:schemeClr val="bg1"/>
                </a:solidFill>
              </a:rPr>
              <a:t>System</a:t>
            </a:r>
          </a:p>
          <a:p>
            <a:pPr>
              <a:lnSpc>
                <a:spcPct val="80000"/>
              </a:lnSpc>
            </a:pPr>
            <a:r>
              <a:rPr lang="en-US" sz="1800" b="0" dirty="0" smtClean="0">
                <a:solidFill>
                  <a:schemeClr val="bg1"/>
                </a:solidFill>
              </a:rPr>
              <a:t>Requirements</a:t>
            </a:r>
            <a:endParaRPr lang="en-US" sz="1800" b="0" dirty="0">
              <a:solidFill>
                <a:schemeClr val="bg1"/>
              </a:solidFill>
            </a:endParaRPr>
          </a:p>
        </p:txBody>
      </p:sp>
      <p:sp>
        <p:nvSpPr>
          <p:cNvPr id="23" name="Line 4"/>
          <p:cNvSpPr>
            <a:spLocks noChangeShapeType="1"/>
          </p:cNvSpPr>
          <p:nvPr/>
        </p:nvSpPr>
        <p:spPr bwMode="auto">
          <a:xfrm>
            <a:off x="3048000" y="1676400"/>
            <a:ext cx="381000" cy="0"/>
          </a:xfrm>
          <a:prstGeom prst="line">
            <a:avLst/>
          </a:prstGeom>
          <a:noFill/>
          <a:ln w="63500">
            <a:solidFill>
              <a:srgbClr val="5E84B8"/>
            </a:solidFill>
            <a:round/>
            <a:headEnd type="none" w="sm" len="sm"/>
            <a:tailEnd type="triangle" w="sm" len="sm"/>
          </a:ln>
          <a:effectLst/>
        </p:spPr>
        <p:txBody>
          <a:bodyPr wrap="none" anchor="ctr"/>
          <a:lstStyle/>
          <a:p>
            <a:endParaRPr lang="en-US" dirty="0"/>
          </a:p>
        </p:txBody>
      </p:sp>
      <p:sp>
        <p:nvSpPr>
          <p:cNvPr id="24" name="Rounded Rectangle 23"/>
          <p:cNvSpPr/>
          <p:nvPr/>
        </p:nvSpPr>
        <p:spPr>
          <a:xfrm>
            <a:off x="3657600" y="2514600"/>
            <a:ext cx="1600200" cy="304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Lesson 2</a:t>
            </a:r>
            <a:endParaRPr lang="en-US" dirty="0"/>
          </a:p>
        </p:txBody>
      </p:sp>
      <p:sp>
        <p:nvSpPr>
          <p:cNvPr id="26" name="Left Brace 25"/>
          <p:cNvSpPr/>
          <p:nvPr/>
        </p:nvSpPr>
        <p:spPr>
          <a:xfrm rot="16200000">
            <a:off x="4381500" y="-114300"/>
            <a:ext cx="304800" cy="48006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27" name="Rounded Rectangle 26"/>
          <p:cNvSpPr/>
          <p:nvPr/>
        </p:nvSpPr>
        <p:spPr>
          <a:xfrm>
            <a:off x="2209800" y="5562602"/>
            <a:ext cx="1600200" cy="304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Lesson 3</a:t>
            </a:r>
            <a:endParaRPr lang="en-US" dirty="0"/>
          </a:p>
        </p:txBody>
      </p:sp>
      <p:sp>
        <p:nvSpPr>
          <p:cNvPr id="28" name="Left Brace 27"/>
          <p:cNvSpPr/>
          <p:nvPr/>
        </p:nvSpPr>
        <p:spPr>
          <a:xfrm rot="16200000">
            <a:off x="2857500" y="3543302"/>
            <a:ext cx="304800" cy="35814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29" name="Rounded Rectangle 28"/>
          <p:cNvSpPr/>
          <p:nvPr/>
        </p:nvSpPr>
        <p:spPr>
          <a:xfrm>
            <a:off x="6019800" y="5562603"/>
            <a:ext cx="1600200" cy="304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Lesson 8</a:t>
            </a:r>
            <a:endParaRPr lang="en-US" dirty="0"/>
          </a:p>
        </p:txBody>
      </p:sp>
      <p:sp>
        <p:nvSpPr>
          <p:cNvPr id="30" name="Left Brace 29"/>
          <p:cNvSpPr/>
          <p:nvPr/>
        </p:nvSpPr>
        <p:spPr>
          <a:xfrm rot="16200000">
            <a:off x="6667500" y="3848103"/>
            <a:ext cx="304800" cy="29718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31" name="Rectangle 3"/>
          <p:cNvSpPr>
            <a:spLocks noChangeArrowheads="1"/>
          </p:cNvSpPr>
          <p:nvPr/>
        </p:nvSpPr>
        <p:spPr bwMode="auto">
          <a:xfrm>
            <a:off x="6477000" y="1295400"/>
            <a:ext cx="1143000" cy="762000"/>
          </a:xfrm>
          <a:prstGeom prst="rect">
            <a:avLst/>
          </a:prstGeom>
          <a:solidFill>
            <a:schemeClr val="accent1"/>
          </a:solidFill>
          <a:ln w="9525">
            <a:solidFill>
              <a:srgbClr val="5E84B8"/>
            </a:solidFill>
            <a:miter lim="800000"/>
            <a:headEnd type="none" w="sm" len="sm"/>
            <a:tailEnd type="none" w="sm" len="sm"/>
          </a:ln>
          <a:effectLst/>
        </p:spPr>
        <p:txBody>
          <a:bodyPr wrap="none" anchor="ctr"/>
          <a:lstStyle/>
          <a:p>
            <a:pPr>
              <a:lnSpc>
                <a:spcPct val="80000"/>
              </a:lnSpc>
            </a:pPr>
            <a:r>
              <a:rPr lang="en-US" sz="1800" b="0" dirty="0" smtClean="0">
                <a:solidFill>
                  <a:schemeClr val="bg1"/>
                </a:solidFill>
              </a:rPr>
              <a:t>Create a </a:t>
            </a:r>
          </a:p>
          <a:p>
            <a:pPr>
              <a:lnSpc>
                <a:spcPct val="80000"/>
              </a:lnSpc>
            </a:pPr>
            <a:r>
              <a:rPr lang="en-US" sz="1800" b="0" dirty="0" smtClean="0">
                <a:solidFill>
                  <a:schemeClr val="bg1"/>
                </a:solidFill>
              </a:rPr>
              <a:t>LabVIEW </a:t>
            </a:r>
          </a:p>
          <a:p>
            <a:pPr>
              <a:lnSpc>
                <a:spcPct val="80000"/>
              </a:lnSpc>
            </a:pPr>
            <a:r>
              <a:rPr lang="en-US" sz="1800" b="0" dirty="0" smtClean="0">
                <a:solidFill>
                  <a:schemeClr val="bg1"/>
                </a:solidFill>
              </a:rPr>
              <a:t>Project</a:t>
            </a:r>
            <a:endParaRPr lang="en-US" sz="1800" b="0" dirty="0">
              <a:solidFill>
                <a:schemeClr val="bg1"/>
              </a:solidFill>
            </a:endParaRPr>
          </a:p>
        </p:txBody>
      </p:sp>
      <p:cxnSp>
        <p:nvCxnSpPr>
          <p:cNvPr id="34" name="Elbow Connector 33"/>
          <p:cNvCxnSpPr>
            <a:stCxn id="31" idx="2"/>
            <a:endCxn id="162826" idx="0"/>
          </p:cNvCxnSpPr>
          <p:nvPr/>
        </p:nvCxnSpPr>
        <p:spPr>
          <a:xfrm rot="5400000">
            <a:off x="3430465" y="189035"/>
            <a:ext cx="1749670" cy="5486400"/>
          </a:xfrm>
          <a:prstGeom prst="bentConnector3">
            <a:avLst>
              <a:gd name="adj1" fmla="val 56533"/>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52400" y="6096000"/>
            <a:ext cx="3962400" cy="646331"/>
          </a:xfrm>
          <a:prstGeom prst="rect">
            <a:avLst/>
          </a:prstGeom>
          <a:noFill/>
        </p:spPr>
        <p:txBody>
          <a:bodyPr wrap="square" rtlCol="0">
            <a:spAutoFit/>
          </a:bodyPr>
          <a:lstStyle/>
          <a:p>
            <a:pPr algn="l"/>
            <a:r>
              <a:rPr lang="en-US" sz="1800" dirty="0" smtClean="0">
                <a:solidFill>
                  <a:schemeClr val="tx1"/>
                </a:solidFill>
              </a:rPr>
              <a:t>Lessons 4-7, 9-10 build </a:t>
            </a:r>
          </a:p>
          <a:p>
            <a:pPr algn="l"/>
            <a:r>
              <a:rPr lang="en-US" sz="1800" dirty="0" smtClean="0">
                <a:solidFill>
                  <a:schemeClr val="tx1"/>
                </a:solidFill>
              </a:rPr>
              <a:t>on the development flow</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Host-Target Network Setup</a:t>
            </a:r>
          </a:p>
        </p:txBody>
      </p:sp>
      <p:sp>
        <p:nvSpPr>
          <p:cNvPr id="7172" name="Rectangle 3"/>
          <p:cNvSpPr>
            <a:spLocks noGrp="1" noChangeArrowheads="1"/>
          </p:cNvSpPr>
          <p:nvPr>
            <p:ph idx="1"/>
          </p:nvPr>
        </p:nvSpPr>
        <p:spPr/>
        <p:txBody>
          <a:bodyPr/>
          <a:lstStyle/>
          <a:p>
            <a:pPr>
              <a:buFont typeface="Arial" pitchFamily="34" charset="0"/>
              <a:buChar char="•"/>
            </a:pPr>
            <a:r>
              <a:rPr lang="en-US" dirty="0" smtClean="0"/>
              <a:t> Options:</a:t>
            </a:r>
          </a:p>
          <a:p>
            <a:pPr lvl="2"/>
            <a:r>
              <a:rPr lang="en-US" dirty="0" smtClean="0"/>
              <a:t>Host and Target connected to Local Area Network</a:t>
            </a:r>
          </a:p>
          <a:p>
            <a:pPr lvl="3"/>
            <a:r>
              <a:rPr lang="en-US" dirty="0" smtClean="0"/>
              <a:t>Typically uses DHCP</a:t>
            </a:r>
          </a:p>
          <a:p>
            <a:pPr lvl="2"/>
            <a:r>
              <a:rPr lang="en-US" dirty="0" smtClean="0"/>
              <a:t>Host and Target connected directly using a crossover cable</a:t>
            </a:r>
          </a:p>
          <a:p>
            <a:pPr lvl="1"/>
            <a:r>
              <a:rPr lang="en-US" dirty="0" smtClean="0"/>
              <a:t>Host and Target need an IP Address</a:t>
            </a:r>
          </a:p>
          <a:p>
            <a:pPr lvl="1"/>
            <a:r>
              <a:rPr lang="en-US" dirty="0" smtClean="0"/>
              <a:t>To configure remote system</a:t>
            </a:r>
          </a:p>
          <a:p>
            <a:pPr lvl="2"/>
            <a:r>
              <a:rPr lang="en-US" dirty="0" smtClean="0"/>
              <a:t>Host and Target need to be on the same subnet</a:t>
            </a:r>
          </a:p>
          <a:p>
            <a:pPr lvl="2"/>
            <a:r>
              <a:rPr lang="en-US" dirty="0" smtClean="0"/>
              <a:t>Might need to temporarily disable your Firewall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smtClean="0"/>
              <a:t>Configure Network Settings</a:t>
            </a:r>
          </a:p>
        </p:txBody>
      </p:sp>
      <p:sp>
        <p:nvSpPr>
          <p:cNvPr id="9220" name="Rectangle 4"/>
          <p:cNvSpPr>
            <a:spLocks noGrp="1" noChangeArrowheads="1"/>
          </p:cNvSpPr>
          <p:nvPr>
            <p:ph idx="1"/>
          </p:nvPr>
        </p:nvSpPr>
        <p:spPr/>
        <p:txBody>
          <a:bodyPr>
            <a:normAutofit fontScale="92500" lnSpcReduction="10000"/>
          </a:bodyPr>
          <a:lstStyle/>
          <a:p>
            <a:pPr lvl="1"/>
            <a:r>
              <a:rPr lang="en-US" sz="2600" b="1" dirty="0" smtClean="0"/>
              <a:t>IP Address </a:t>
            </a:r>
            <a:r>
              <a:rPr lang="en-US" sz="2600" dirty="0" smtClean="0"/>
              <a:t>– the unique address of a device </a:t>
            </a:r>
          </a:p>
          <a:p>
            <a:pPr lvl="2"/>
            <a:r>
              <a:rPr lang="en-US" sz="2400" dirty="0" smtClean="0"/>
              <a:t>a set of four one- to three-digit numbers in the range 0–255 </a:t>
            </a:r>
          </a:p>
          <a:p>
            <a:pPr lvl="2"/>
            <a:r>
              <a:rPr lang="en-US" sz="2400" dirty="0" smtClean="0"/>
              <a:t>dotted decimal notation. </a:t>
            </a:r>
          </a:p>
          <a:p>
            <a:pPr lvl="2"/>
            <a:r>
              <a:rPr lang="en-US" sz="2400" dirty="0" smtClean="0"/>
              <a:t>example IP address: </a:t>
            </a:r>
            <a:r>
              <a:rPr lang="en-US" sz="2400" dirty="0" smtClean="0">
                <a:latin typeface="Courier" pitchFamily="49" charset="0"/>
              </a:rPr>
              <a:t>224.102.13.24</a:t>
            </a:r>
          </a:p>
          <a:p>
            <a:pPr lvl="1"/>
            <a:r>
              <a:rPr lang="en-US" sz="2600" b="1" dirty="0" smtClean="0"/>
              <a:t>Subnet Mask </a:t>
            </a:r>
            <a:r>
              <a:rPr lang="en-US" sz="2600" dirty="0" smtClean="0"/>
              <a:t>– a code that helps the network device determine whether another device is on the same network. </a:t>
            </a:r>
          </a:p>
          <a:p>
            <a:pPr lvl="2"/>
            <a:r>
              <a:rPr lang="en-US" sz="2400" dirty="0" smtClean="0">
                <a:latin typeface="Courier" pitchFamily="49" charset="0"/>
              </a:rPr>
              <a:t>255.255.255.0</a:t>
            </a:r>
            <a:r>
              <a:rPr lang="en-US" sz="2400" dirty="0" smtClean="0"/>
              <a:t> is the most common subnet mask </a:t>
            </a:r>
          </a:p>
          <a:p>
            <a:pPr lvl="1"/>
            <a:r>
              <a:rPr lang="en-US" sz="2600" b="1" dirty="0" smtClean="0"/>
              <a:t>Gateway</a:t>
            </a:r>
            <a:r>
              <a:rPr lang="en-US" sz="2600" dirty="0" smtClean="0"/>
              <a:t> (Optional) – address of a gateway server (a connection between two networks)</a:t>
            </a:r>
            <a:endParaRPr lang="en-US" sz="2600" i="1" dirty="0" smtClean="0"/>
          </a:p>
          <a:p>
            <a:pPr lvl="1"/>
            <a:r>
              <a:rPr lang="en-US" sz="2600" b="1" dirty="0" smtClean="0"/>
              <a:t>DNS Address </a:t>
            </a:r>
            <a:r>
              <a:rPr lang="en-US" sz="2600" dirty="0" smtClean="0"/>
              <a:t>(Optional) – address of a device that stores DNS host names and translates them into IP addresses</a:t>
            </a:r>
            <a:endParaRPr lang="en-US" sz="2600" i="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 Options</a:t>
            </a:r>
            <a:endParaRPr lang="en-US" dirty="0"/>
          </a:p>
        </p:txBody>
      </p:sp>
      <p:graphicFrame>
        <p:nvGraphicFramePr>
          <p:cNvPr id="4" name="Content Placeholder 3"/>
          <p:cNvGraphicFramePr>
            <a:graphicFrameLocks noGrp="1"/>
          </p:cNvGraphicFramePr>
          <p:nvPr>
            <p:ph idx="1"/>
          </p:nvPr>
        </p:nvGraphicFramePr>
        <p:xfrm>
          <a:off x="457200" y="1600200"/>
          <a:ext cx="8229600" cy="4558860"/>
        </p:xfrm>
        <a:graphic>
          <a:graphicData uri="http://schemas.openxmlformats.org/drawingml/2006/table">
            <a:tbl>
              <a:tblPr firstRow="1" bandRow="1">
                <a:tableStyleId>{5C22544A-7EE6-4342-B048-85BDC9FD1C3A}</a:tableStyleId>
              </a:tblPr>
              <a:tblGrid>
                <a:gridCol w="1461331"/>
                <a:gridCol w="6768269"/>
              </a:tblGrid>
              <a:tr h="724950">
                <a:tc>
                  <a:txBody>
                    <a:bodyPr/>
                    <a:lstStyle/>
                    <a:p>
                      <a:r>
                        <a:rPr lang="en-US" sz="2800" dirty="0" smtClean="0"/>
                        <a:t>Option</a:t>
                      </a:r>
                      <a:endParaRPr lang="en-US" sz="2800" dirty="0"/>
                    </a:p>
                  </a:txBody>
                  <a:tcPr marL="92295" marR="92295"/>
                </a:tc>
                <a:tc>
                  <a:txBody>
                    <a:bodyPr/>
                    <a:lstStyle/>
                    <a:p>
                      <a:r>
                        <a:rPr lang="en-US" sz="2800" dirty="0" smtClean="0"/>
                        <a:t>Description</a:t>
                      </a:r>
                      <a:endParaRPr lang="en-US" sz="2800" dirty="0"/>
                    </a:p>
                  </a:txBody>
                  <a:tcPr marL="92295" marR="92295"/>
                </a:tc>
              </a:tr>
              <a:tr h="724950">
                <a:tc>
                  <a:txBody>
                    <a:bodyPr/>
                    <a:lstStyle/>
                    <a:p>
                      <a:r>
                        <a:rPr lang="en-US" sz="2400" b="1" dirty="0" smtClean="0"/>
                        <a:t>DHCP assigned</a:t>
                      </a:r>
                      <a:endParaRPr lang="en-US" sz="2400" b="1" dirty="0"/>
                    </a:p>
                  </a:txBody>
                  <a:tcPr marL="92295" marR="92295"/>
                </a:tc>
                <a:tc>
                  <a:txBody>
                    <a:bodyPr/>
                    <a:lstStyle/>
                    <a:p>
                      <a:pPr>
                        <a:buFont typeface="Arial" pitchFamily="34" charset="0"/>
                        <a:buChar char="•"/>
                      </a:pPr>
                      <a:r>
                        <a:rPr lang="en-US" sz="2400" dirty="0" smtClean="0"/>
                        <a:t>IP address automatically assigned by DHCP server.  </a:t>
                      </a:r>
                    </a:p>
                    <a:p>
                      <a:pPr>
                        <a:buFont typeface="Arial" pitchFamily="34" charset="0"/>
                        <a:buChar char="•"/>
                      </a:pPr>
                      <a:r>
                        <a:rPr lang="en-US" sz="2400" dirty="0" smtClean="0"/>
                        <a:t>DHCP is a common</a:t>
                      </a:r>
                      <a:r>
                        <a:rPr lang="en-US" sz="2400" baseline="0" dirty="0" smtClean="0"/>
                        <a:t> network protocol for administering IP addresses.</a:t>
                      </a:r>
                      <a:endParaRPr lang="en-US" sz="2400" dirty="0"/>
                    </a:p>
                  </a:txBody>
                  <a:tcPr marL="92295" marR="92295"/>
                </a:tc>
              </a:tr>
              <a:tr h="1293300">
                <a:tc>
                  <a:txBody>
                    <a:bodyPr/>
                    <a:lstStyle/>
                    <a:p>
                      <a:r>
                        <a:rPr lang="en-US" sz="2400" b="1" dirty="0" smtClean="0"/>
                        <a:t>Link</a:t>
                      </a:r>
                      <a:r>
                        <a:rPr lang="en-US" sz="2400" b="1" baseline="0" dirty="0" smtClean="0"/>
                        <a:t>-local</a:t>
                      </a:r>
                      <a:endParaRPr lang="en-US" sz="2400" b="1" dirty="0" smtClean="0"/>
                    </a:p>
                    <a:p>
                      <a:endParaRPr lang="en-US" sz="2400" b="1" dirty="0"/>
                    </a:p>
                  </a:txBody>
                  <a:tcPr marL="92295" marR="92295"/>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dirty="0" smtClean="0"/>
                        <a:t>IP address allocated using</a:t>
                      </a:r>
                      <a:r>
                        <a:rPr lang="en-US" sz="2400" baseline="0" dirty="0" smtClean="0"/>
                        <a:t> </a:t>
                      </a:r>
                      <a:r>
                        <a:rPr lang="en-US" sz="2400" dirty="0" smtClean="0"/>
                        <a:t>automatic</a:t>
                      </a:r>
                      <a:r>
                        <a:rPr lang="en-US" sz="2400" baseline="0" dirty="0" smtClean="0"/>
                        <a:t> private IP addressing when </a:t>
                      </a:r>
                      <a:r>
                        <a:rPr lang="en-US" sz="2400" dirty="0" smtClean="0"/>
                        <a:t>DHCP server</a:t>
                      </a:r>
                      <a:r>
                        <a:rPr lang="en-US" sz="2400" baseline="0" dirty="0" smtClean="0"/>
                        <a:t> not available.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400" baseline="0" dirty="0" smtClean="0"/>
                        <a:t>AutoIP attempts to assign an address using DHCP first then link local if DHCP fails.</a:t>
                      </a:r>
                      <a:endParaRPr lang="en-US" sz="2400" dirty="0" smtClean="0"/>
                    </a:p>
                    <a:p>
                      <a:pPr>
                        <a:buFont typeface="Arial" pitchFamily="34" charset="0"/>
                        <a:buChar char="•"/>
                      </a:pPr>
                      <a:r>
                        <a:rPr lang="en-US" sz="2400" baseline="0" dirty="0" smtClean="0"/>
                        <a:t>Address range: </a:t>
                      </a:r>
                      <a:r>
                        <a:rPr lang="en-US" sz="2400" baseline="0" dirty="0" smtClean="0">
                          <a:latin typeface="Courier" pitchFamily="49" charset="0"/>
                        </a:rPr>
                        <a:t>169.254.x.x</a:t>
                      </a:r>
                    </a:p>
                  </a:txBody>
                  <a:tcPr marL="92295" marR="92295"/>
                </a:tc>
              </a:tr>
              <a:tr h="724950">
                <a:tc>
                  <a:txBody>
                    <a:bodyPr/>
                    <a:lstStyle/>
                    <a:p>
                      <a:r>
                        <a:rPr lang="en-US" sz="2400" b="1" dirty="0" smtClean="0"/>
                        <a:t>Static</a:t>
                      </a:r>
                      <a:r>
                        <a:rPr lang="en-US" sz="2400" b="1" baseline="0" dirty="0" smtClean="0"/>
                        <a:t> IP</a:t>
                      </a:r>
                      <a:endParaRPr lang="en-US" sz="2400" b="1" dirty="0"/>
                    </a:p>
                  </a:txBody>
                  <a:tcPr marL="92295" marR="92295"/>
                </a:tc>
                <a:tc>
                  <a:txBody>
                    <a:bodyPr/>
                    <a:lstStyle/>
                    <a:p>
                      <a:pPr>
                        <a:buFont typeface="Arial" pitchFamily="34" charset="0"/>
                        <a:buChar char="•"/>
                      </a:pPr>
                      <a:r>
                        <a:rPr lang="en-US" sz="2400" dirty="0" smtClean="0"/>
                        <a:t>Manually</a:t>
                      </a:r>
                      <a:r>
                        <a:rPr lang="en-US" sz="2400" baseline="0" dirty="0" smtClean="0"/>
                        <a:t> assigned IP address</a:t>
                      </a:r>
                      <a:endParaRPr lang="en-US" sz="2400" dirty="0"/>
                    </a:p>
                  </a:txBody>
                  <a:tcPr marL="92295" marR="92295"/>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 Options</a:t>
            </a:r>
            <a:endParaRPr lang="en-US" dirty="0"/>
          </a:p>
        </p:txBody>
      </p:sp>
      <p:graphicFrame>
        <p:nvGraphicFramePr>
          <p:cNvPr id="4" name="Content Placeholder 3"/>
          <p:cNvGraphicFramePr>
            <a:graphicFrameLocks noGrp="1"/>
          </p:cNvGraphicFramePr>
          <p:nvPr>
            <p:ph idx="1"/>
          </p:nvPr>
        </p:nvGraphicFramePr>
        <p:xfrm>
          <a:off x="457200" y="1600200"/>
          <a:ext cx="8229600" cy="3163350"/>
        </p:xfrm>
        <a:graphic>
          <a:graphicData uri="http://schemas.openxmlformats.org/drawingml/2006/table">
            <a:tbl>
              <a:tblPr firstRow="1" bandRow="1">
                <a:tableStyleId>{5C22544A-7EE6-4342-B048-85BDC9FD1C3A}</a:tableStyleId>
              </a:tblPr>
              <a:tblGrid>
                <a:gridCol w="1371600"/>
                <a:gridCol w="2971800"/>
                <a:gridCol w="3886200"/>
              </a:tblGrid>
              <a:tr h="724950">
                <a:tc>
                  <a:txBody>
                    <a:bodyPr/>
                    <a:lstStyle/>
                    <a:p>
                      <a:r>
                        <a:rPr lang="en-US" sz="2800" dirty="0" smtClean="0"/>
                        <a:t>Option</a:t>
                      </a:r>
                      <a:endParaRPr lang="en-US" sz="2800" dirty="0"/>
                    </a:p>
                  </a:txBody>
                  <a:tcPr/>
                </a:tc>
                <a:tc>
                  <a:txBody>
                    <a:bodyPr/>
                    <a:lstStyle/>
                    <a:p>
                      <a:r>
                        <a:rPr lang="en-US" sz="2800" dirty="0" smtClean="0"/>
                        <a:t>Windows</a:t>
                      </a:r>
                      <a:r>
                        <a:rPr lang="en-US" sz="2800" baseline="0" dirty="0" smtClean="0"/>
                        <a:t> Host</a:t>
                      </a:r>
                      <a:endParaRPr lang="en-US" sz="2800" dirty="0"/>
                    </a:p>
                  </a:txBody>
                  <a:tcPr/>
                </a:tc>
                <a:tc>
                  <a:txBody>
                    <a:bodyPr/>
                    <a:lstStyle/>
                    <a:p>
                      <a:r>
                        <a:rPr lang="en-US" sz="2800" dirty="0" smtClean="0"/>
                        <a:t>Real-Time Controller</a:t>
                      </a:r>
                      <a:endParaRPr lang="en-US" sz="2800" dirty="0"/>
                    </a:p>
                  </a:txBody>
                  <a:tcPr/>
                </a:tc>
              </a:tr>
              <a:tr h="724950">
                <a:tc>
                  <a:txBody>
                    <a:bodyPr/>
                    <a:lstStyle/>
                    <a:p>
                      <a:r>
                        <a:rPr lang="en-US" sz="2400" b="1" dirty="0" smtClean="0"/>
                        <a:t>DHCP</a:t>
                      </a:r>
                      <a:endParaRPr lang="en-US" sz="2400" b="1" dirty="0"/>
                    </a:p>
                  </a:txBody>
                  <a:tcPr/>
                </a:tc>
                <a:tc>
                  <a:txBody>
                    <a:bodyPr/>
                    <a:lstStyle/>
                    <a:p>
                      <a:r>
                        <a:rPr lang="en-US" sz="2400" dirty="0" smtClean="0"/>
                        <a:t>Default</a:t>
                      </a:r>
                      <a:endParaRPr lang="en-US" sz="2400" dirty="0"/>
                    </a:p>
                  </a:txBody>
                  <a:tcPr/>
                </a:tc>
                <a:tc>
                  <a:txBody>
                    <a:bodyPr/>
                    <a:lstStyle/>
                    <a:p>
                      <a:r>
                        <a:rPr lang="en-US" sz="2400" dirty="0" smtClean="0"/>
                        <a:t>Default</a:t>
                      </a:r>
                      <a:endParaRPr lang="en-US" sz="2400" dirty="0"/>
                    </a:p>
                  </a:txBody>
                  <a:tcPr/>
                </a:tc>
              </a:tr>
              <a:tr h="988500">
                <a:tc>
                  <a:txBody>
                    <a:bodyPr/>
                    <a:lstStyle/>
                    <a:p>
                      <a:r>
                        <a:rPr lang="en-US" sz="2400" b="1" dirty="0" smtClean="0"/>
                        <a:t>Link</a:t>
                      </a:r>
                      <a:r>
                        <a:rPr lang="en-US" sz="2400" b="1" baseline="0" dirty="0" smtClean="0"/>
                        <a:t>-local</a:t>
                      </a:r>
                      <a:endParaRPr lang="en-US" sz="2400" b="1" dirty="0" smtClean="0"/>
                    </a:p>
                  </a:txBody>
                  <a:tcPr/>
                </a:tc>
                <a:tc>
                  <a:txBody>
                    <a:bodyPr/>
                    <a:lstStyle/>
                    <a:p>
                      <a:r>
                        <a:rPr lang="en-US" sz="2400" dirty="0" smtClean="0"/>
                        <a:t>Default if fail to connect to DHCP</a:t>
                      </a:r>
                      <a:endParaRPr lang="en-US" sz="2400" dirty="0"/>
                    </a:p>
                  </a:txBody>
                  <a:tcPr/>
                </a:tc>
                <a:tc>
                  <a:txBody>
                    <a:bodyPr/>
                    <a:lstStyle/>
                    <a:p>
                      <a:r>
                        <a:rPr lang="en-US" sz="2400" dirty="0" smtClean="0"/>
                        <a:t>Assigned</a:t>
                      </a:r>
                      <a:r>
                        <a:rPr lang="en-US" sz="2400" baseline="0" dirty="0" smtClean="0"/>
                        <a:t> automatically using AutoIP* or configurable in MAX.  </a:t>
                      </a:r>
                      <a:endParaRPr lang="en-US" sz="2400" dirty="0"/>
                    </a:p>
                  </a:txBody>
                  <a:tcPr/>
                </a:tc>
              </a:tr>
              <a:tr h="724950">
                <a:tc>
                  <a:txBody>
                    <a:bodyPr/>
                    <a:lstStyle/>
                    <a:p>
                      <a:r>
                        <a:rPr lang="en-US" sz="2400" b="1" dirty="0" smtClean="0"/>
                        <a:t>Static</a:t>
                      </a:r>
                      <a:r>
                        <a:rPr lang="en-US" sz="2400" b="1" baseline="0" dirty="0" smtClean="0"/>
                        <a:t> IP</a:t>
                      </a:r>
                      <a:endParaRPr lang="en-US" sz="2400" b="1" dirty="0"/>
                    </a:p>
                  </a:txBody>
                  <a:tcPr/>
                </a:tc>
                <a:tc>
                  <a:txBody>
                    <a:bodyPr/>
                    <a:lstStyle/>
                    <a:p>
                      <a:r>
                        <a:rPr lang="en-US" sz="2400" dirty="0" smtClean="0"/>
                        <a:t>Configurable in Windows</a:t>
                      </a:r>
                      <a:endParaRPr lang="en-US" sz="2400" dirty="0"/>
                    </a:p>
                  </a:txBody>
                  <a:tcPr/>
                </a:tc>
                <a:tc>
                  <a:txBody>
                    <a:bodyPr/>
                    <a:lstStyle/>
                    <a:p>
                      <a:r>
                        <a:rPr lang="en-US" sz="2400" dirty="0" smtClean="0"/>
                        <a:t>Configurable in</a:t>
                      </a:r>
                      <a:r>
                        <a:rPr lang="en-US" sz="2400" baseline="0" dirty="0" smtClean="0"/>
                        <a:t> MAX</a:t>
                      </a:r>
                      <a:endParaRPr lang="en-US" sz="2400" dirty="0"/>
                    </a:p>
                  </a:txBody>
                  <a:tcPr/>
                </a:tc>
              </a:tr>
            </a:tbl>
          </a:graphicData>
        </a:graphic>
      </p:graphicFrame>
      <p:sp>
        <p:nvSpPr>
          <p:cNvPr id="5" name="TextBox 4"/>
          <p:cNvSpPr txBox="1"/>
          <p:nvPr/>
        </p:nvSpPr>
        <p:spPr>
          <a:xfrm>
            <a:off x="304800" y="5257800"/>
            <a:ext cx="8580940" cy="461665"/>
          </a:xfrm>
          <a:prstGeom prst="rect">
            <a:avLst/>
          </a:prstGeom>
          <a:noFill/>
        </p:spPr>
        <p:txBody>
          <a:bodyPr wrap="none" rtlCol="0">
            <a:spAutoFit/>
          </a:bodyPr>
          <a:lstStyle/>
          <a:p>
            <a:r>
              <a:rPr lang="en-US" dirty="0" smtClean="0">
                <a:solidFill>
                  <a:schemeClr val="tx1"/>
                </a:solidFill>
              </a:rPr>
              <a:t>* AutoIP available with some controllers and/or versions of Real-Time.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 Cabling Options</a:t>
            </a:r>
            <a:endParaRPr lang="en-US" dirty="0"/>
          </a:p>
        </p:txBody>
      </p:sp>
      <p:graphicFrame>
        <p:nvGraphicFramePr>
          <p:cNvPr id="4" name="Content Placeholder 3"/>
          <p:cNvGraphicFramePr>
            <a:graphicFrameLocks noGrp="1"/>
          </p:cNvGraphicFramePr>
          <p:nvPr>
            <p:ph idx="1"/>
          </p:nvPr>
        </p:nvGraphicFramePr>
        <p:xfrm>
          <a:off x="457200" y="1600200"/>
          <a:ext cx="8229600" cy="3231954"/>
        </p:xfrm>
        <a:graphic>
          <a:graphicData uri="http://schemas.openxmlformats.org/drawingml/2006/table">
            <a:tbl>
              <a:tblPr firstRow="1" bandRow="1">
                <a:tableStyleId>{5C22544A-7EE6-4342-B048-85BDC9FD1C3A}</a:tableStyleId>
              </a:tblPr>
              <a:tblGrid>
                <a:gridCol w="1661746"/>
                <a:gridCol w="6567854"/>
              </a:tblGrid>
              <a:tr h="701101">
                <a:tc>
                  <a:txBody>
                    <a:bodyPr/>
                    <a:lstStyle/>
                    <a:p>
                      <a:r>
                        <a:rPr lang="en-US" sz="2800" dirty="0" smtClean="0"/>
                        <a:t>Option</a:t>
                      </a:r>
                      <a:endParaRPr lang="en-US" sz="2800" dirty="0"/>
                    </a:p>
                  </a:txBody>
                  <a:tcPr/>
                </a:tc>
                <a:tc>
                  <a:txBody>
                    <a:bodyPr/>
                    <a:lstStyle/>
                    <a:p>
                      <a:r>
                        <a:rPr lang="en-US" sz="2800" dirty="0" smtClean="0"/>
                        <a:t>Use when…</a:t>
                      </a:r>
                      <a:endParaRPr lang="en-US" sz="2800" dirty="0"/>
                    </a:p>
                  </a:txBody>
                  <a:tcPr/>
                </a:tc>
              </a:tr>
              <a:tr h="1280099">
                <a:tc>
                  <a:txBody>
                    <a:bodyPr/>
                    <a:lstStyle/>
                    <a:p>
                      <a:r>
                        <a:rPr lang="en-US" sz="2800" b="1" dirty="0" smtClean="0"/>
                        <a:t>Standard</a:t>
                      </a:r>
                      <a:endParaRPr lang="en-US" sz="2800" b="1"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dk1"/>
                          </a:solidFill>
                          <a:latin typeface="+mn-lt"/>
                          <a:ea typeface="+mn-ea"/>
                          <a:cs typeface="+mn-cs"/>
                        </a:rPr>
                        <a:t>Host and target are connected with hub, router, or network switch</a:t>
                      </a:r>
                    </a:p>
                  </a:txBody>
                  <a:tcPr/>
                </a:tc>
              </a:tr>
              <a:tr h="1250754">
                <a:tc>
                  <a:txBody>
                    <a:bodyPr/>
                    <a:lstStyle/>
                    <a:p>
                      <a:r>
                        <a:rPr lang="en-US" sz="2800" b="1" dirty="0" smtClean="0"/>
                        <a:t>Crossover</a:t>
                      </a:r>
                      <a:endParaRPr lang="en-US"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dk1"/>
                          </a:solidFill>
                          <a:latin typeface="+mn-lt"/>
                          <a:ea typeface="+mn-ea"/>
                          <a:cs typeface="+mn-cs"/>
                        </a:rPr>
                        <a:t>Directly connecting host and target</a:t>
                      </a: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228600"/>
            <a:ext cx="8229600" cy="1143000"/>
          </a:xfrm>
        </p:spPr>
        <p:txBody>
          <a:bodyPr>
            <a:normAutofit/>
          </a:bodyPr>
          <a:lstStyle/>
          <a:p>
            <a:r>
              <a:rPr lang="en-US" dirty="0" smtClean="0"/>
              <a:t>FPGA for Real-Time Configuration</a:t>
            </a:r>
          </a:p>
        </p:txBody>
      </p:sp>
      <p:graphicFrame>
        <p:nvGraphicFramePr>
          <p:cNvPr id="4" name="Diagram 3"/>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Detect Remote Target - CompactRIO</a:t>
            </a:r>
          </a:p>
        </p:txBody>
      </p:sp>
      <p:sp>
        <p:nvSpPr>
          <p:cNvPr id="7172" name="Rectangle 3"/>
          <p:cNvSpPr>
            <a:spLocks noGrp="1" noChangeArrowheads="1"/>
          </p:cNvSpPr>
          <p:nvPr>
            <p:ph idx="1"/>
          </p:nvPr>
        </p:nvSpPr>
        <p:spPr/>
        <p:txBody>
          <a:bodyPr/>
          <a:lstStyle/>
          <a:p>
            <a:pPr marL="514350" lvl="1" indent="-514350">
              <a:buFont typeface="+mj-lt"/>
              <a:buAutoNum type="arabicPeriod"/>
            </a:pPr>
            <a:r>
              <a:rPr lang="en-US" dirty="0" smtClean="0"/>
              <a:t>Connect CompactRIO to PC through a network</a:t>
            </a:r>
          </a:p>
          <a:p>
            <a:pPr marL="514350" lvl="1" indent="-514350">
              <a:buFont typeface="+mj-lt"/>
              <a:buAutoNum type="arabicPeriod"/>
            </a:pPr>
            <a:r>
              <a:rPr lang="en-US" dirty="0" smtClean="0"/>
              <a:t>Power up CompactRIO</a:t>
            </a:r>
          </a:p>
          <a:p>
            <a:pPr marL="514350" lvl="1" indent="-514350">
              <a:buFont typeface="+mj-lt"/>
              <a:buAutoNum type="arabicPeriod"/>
            </a:pPr>
            <a:r>
              <a:rPr lang="en-US" dirty="0" smtClean="0"/>
              <a:t>Not configured CompactRIO – Status light blinks slowly</a:t>
            </a:r>
          </a:p>
          <a:p>
            <a:pPr marL="514350" lvl="1" indent="-514350">
              <a:buFont typeface="+mj-lt"/>
              <a:buAutoNum type="arabicPeriod"/>
            </a:pPr>
            <a:r>
              <a:rPr lang="en-US" dirty="0" smtClean="0"/>
              <a:t>Open MAX (</a:t>
            </a:r>
            <a:r>
              <a:rPr lang="en-US" b="1" dirty="0" smtClean="0"/>
              <a:t>Start»Programs»National Instruments</a:t>
            </a:r>
            <a:r>
              <a:rPr lang="en-US" dirty="0" smtClean="0"/>
              <a:t>)</a:t>
            </a:r>
          </a:p>
          <a:p>
            <a:pPr marL="514350" lvl="1" indent="-514350">
              <a:buFont typeface="+mj-lt"/>
              <a:buAutoNum type="arabicPeriod"/>
            </a:pPr>
            <a:r>
              <a:rPr lang="en-US" dirty="0" smtClean="0"/>
              <a:t>Remote Systems in MAX– Devices connected over the Ethernet</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loc_env_MAX_cRIO_Network.bmp"/>
          <p:cNvPicPr>
            <a:picLocks noChangeAspect="1" noChangeArrowheads="1"/>
          </p:cNvPicPr>
          <p:nvPr/>
        </p:nvPicPr>
        <p:blipFill>
          <a:blip r:embed="rId3" cstate="print"/>
          <a:srcRect/>
          <a:stretch>
            <a:fillRect/>
          </a:stretch>
        </p:blipFill>
        <p:spPr bwMode="auto">
          <a:xfrm>
            <a:off x="533399" y="1143000"/>
            <a:ext cx="7242291" cy="4953000"/>
          </a:xfrm>
          <a:prstGeom prst="rect">
            <a:avLst/>
          </a:prstGeom>
          <a:noFill/>
        </p:spPr>
      </p:pic>
      <p:sp>
        <p:nvSpPr>
          <p:cNvPr id="8196" name="Rectangle 2"/>
          <p:cNvSpPr>
            <a:spLocks noGrp="1" noChangeArrowheads="1"/>
          </p:cNvSpPr>
          <p:nvPr>
            <p:ph type="title"/>
          </p:nvPr>
        </p:nvSpPr>
        <p:spPr/>
        <p:txBody>
          <a:bodyPr/>
          <a:lstStyle/>
          <a:p>
            <a:r>
              <a:rPr lang="en-US" dirty="0" smtClean="0"/>
              <a:t>Detect the Remote Target</a:t>
            </a:r>
          </a:p>
        </p:txBody>
      </p:sp>
      <p:sp>
        <p:nvSpPr>
          <p:cNvPr id="8197" name="Oval 11"/>
          <p:cNvSpPr>
            <a:spLocks noChangeArrowheads="1"/>
          </p:cNvSpPr>
          <p:nvPr/>
        </p:nvSpPr>
        <p:spPr bwMode="auto">
          <a:xfrm>
            <a:off x="762000" y="2819400"/>
            <a:ext cx="1219200" cy="609600"/>
          </a:xfrm>
          <a:prstGeom prst="ellipse">
            <a:avLst/>
          </a:prstGeom>
          <a:noFill/>
          <a:ln w="57150" algn="ctr">
            <a:solidFill>
              <a:srgbClr val="FF0000"/>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228600"/>
            <a:ext cx="8229600" cy="1143000"/>
          </a:xfrm>
        </p:spPr>
        <p:txBody>
          <a:bodyPr>
            <a:normAutofit/>
          </a:bodyPr>
          <a:lstStyle/>
          <a:p>
            <a:r>
              <a:rPr lang="en-US" dirty="0" smtClean="0"/>
              <a:t>FPGA for Real-Time Configuration</a:t>
            </a:r>
          </a:p>
        </p:txBody>
      </p:sp>
      <p:graphicFrame>
        <p:nvGraphicFramePr>
          <p:cNvPr id="4" name="Diagram 3"/>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r>
              <a:rPr lang="en-US" dirty="0" smtClean="0"/>
              <a:t>Configure Network Settings – IP Address</a:t>
            </a:r>
          </a:p>
        </p:txBody>
      </p:sp>
      <p:sp>
        <p:nvSpPr>
          <p:cNvPr id="11268" name="Rectangle 4"/>
          <p:cNvSpPr>
            <a:spLocks noGrp="1" noChangeArrowheads="1"/>
          </p:cNvSpPr>
          <p:nvPr>
            <p:ph idx="1"/>
          </p:nvPr>
        </p:nvSpPr>
        <p:spPr/>
        <p:txBody>
          <a:bodyPr/>
          <a:lstStyle/>
          <a:p>
            <a:r>
              <a:rPr lang="en-US" dirty="0" smtClean="0"/>
              <a:t>Recommended approach:</a:t>
            </a:r>
          </a:p>
          <a:p>
            <a:pPr lvl="1"/>
            <a:r>
              <a:rPr lang="en-US" dirty="0" smtClean="0"/>
              <a:t>Attempt to obtain IP address automatically</a:t>
            </a:r>
          </a:p>
          <a:p>
            <a:pPr lvl="2"/>
            <a:r>
              <a:rPr lang="en-US" dirty="0" smtClean="0"/>
              <a:t>Will work if connected to DHCP or controller supports AutoIP</a:t>
            </a:r>
          </a:p>
          <a:p>
            <a:pPr lvl="1"/>
            <a:r>
              <a:rPr lang="en-US" dirty="0" smtClean="0"/>
              <a:t>If fail, then specify IP address using suggested value </a:t>
            </a:r>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Evaluating System Requirements</a:t>
            </a:r>
            <a:endParaRPr lang="en-US" dirty="0"/>
          </a:p>
        </p:txBody>
      </p:sp>
      <p:graphicFrame>
        <p:nvGraphicFramePr>
          <p:cNvPr id="4" name="Content Placeholder 3"/>
          <p:cNvGraphicFramePr>
            <a:graphicFrameLocks noGrp="1"/>
          </p:cNvGraphicFramePr>
          <p:nvPr>
            <p:ph idx="1"/>
          </p:nvPr>
        </p:nvGraphicFramePr>
        <p:xfrm>
          <a:off x="228600" y="1295400"/>
          <a:ext cx="86868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2895600" y="5030391"/>
            <a:ext cx="1141214" cy="760809"/>
            <a:chOff x="2470969" y="2415143"/>
            <a:chExt cx="1141214" cy="760809"/>
          </a:xfrm>
        </p:grpSpPr>
        <p:sp>
          <p:nvSpPr>
            <p:cNvPr id="6" name="Rounded Rectangle 5"/>
            <p:cNvSpPr/>
            <p:nvPr/>
          </p:nvSpPr>
          <p:spPr>
            <a:xfrm>
              <a:off x="2470969" y="2415143"/>
              <a:ext cx="1141214" cy="76080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2493252" y="2459709"/>
              <a:ext cx="1096648" cy="716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FPGA “Size”</a:t>
              </a:r>
              <a:endParaRPr lang="en-US" sz="1600" kern="1200" dirty="0"/>
            </a:p>
          </p:txBody>
        </p:sp>
      </p:grpSp>
      <p:grpSp>
        <p:nvGrpSpPr>
          <p:cNvPr id="8" name="Group 7"/>
          <p:cNvGrpSpPr/>
          <p:nvPr/>
        </p:nvGrpSpPr>
        <p:grpSpPr>
          <a:xfrm>
            <a:off x="7315200" y="5030391"/>
            <a:ext cx="1141214" cy="760809"/>
            <a:chOff x="2470969" y="2413952"/>
            <a:chExt cx="1141214" cy="760809"/>
          </a:xfrm>
        </p:grpSpPr>
        <p:sp>
          <p:nvSpPr>
            <p:cNvPr id="9" name="Rounded Rectangle 8"/>
            <p:cNvSpPr/>
            <p:nvPr/>
          </p:nvSpPr>
          <p:spPr>
            <a:xfrm>
              <a:off x="2470969" y="2413952"/>
              <a:ext cx="1141214" cy="76080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2493252" y="2437426"/>
              <a:ext cx="1096648" cy="716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p:txBody>
        </p:sp>
      </p:grpSp>
      <p:grpSp>
        <p:nvGrpSpPr>
          <p:cNvPr id="11" name="Group 10"/>
          <p:cNvGrpSpPr/>
          <p:nvPr/>
        </p:nvGrpSpPr>
        <p:grpSpPr>
          <a:xfrm>
            <a:off x="4419600" y="5030391"/>
            <a:ext cx="1141214" cy="760809"/>
            <a:chOff x="2470969" y="2415143"/>
            <a:chExt cx="1141214" cy="760809"/>
          </a:xfrm>
        </p:grpSpPr>
        <p:sp>
          <p:nvSpPr>
            <p:cNvPr id="12" name="Rounded Rectangle 11"/>
            <p:cNvSpPr/>
            <p:nvPr/>
          </p:nvSpPr>
          <p:spPr>
            <a:xfrm>
              <a:off x="2470969" y="2415143"/>
              <a:ext cx="1141214" cy="76080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2493252" y="2437426"/>
              <a:ext cx="1096648" cy="716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I/O</a:t>
              </a:r>
              <a:endParaRPr lang="en-US" sz="1600" kern="1200" dirty="0"/>
            </a:p>
          </p:txBody>
        </p:sp>
      </p:grpSp>
      <p:grpSp>
        <p:nvGrpSpPr>
          <p:cNvPr id="14" name="Group 13"/>
          <p:cNvGrpSpPr/>
          <p:nvPr/>
        </p:nvGrpSpPr>
        <p:grpSpPr>
          <a:xfrm>
            <a:off x="5867400" y="4976474"/>
            <a:ext cx="1141214" cy="814726"/>
            <a:chOff x="2470969" y="2437426"/>
            <a:chExt cx="1141214" cy="814726"/>
          </a:xfrm>
        </p:grpSpPr>
        <p:sp>
          <p:nvSpPr>
            <p:cNvPr id="15" name="Rounded Rectangle 14"/>
            <p:cNvSpPr/>
            <p:nvPr/>
          </p:nvSpPr>
          <p:spPr>
            <a:xfrm>
              <a:off x="2470969" y="2491343"/>
              <a:ext cx="1141214" cy="76080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2493252" y="2437426"/>
              <a:ext cx="1096648" cy="7162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Connectors</a:t>
              </a:r>
              <a:endParaRPr lang="en-US" sz="1600" kern="1200" dirty="0"/>
            </a:p>
          </p:txBody>
        </p:sp>
      </p:grpSp>
      <p:sp>
        <p:nvSpPr>
          <p:cNvPr id="20" name="TextBox 19"/>
          <p:cNvSpPr txBox="1"/>
          <p:nvPr/>
        </p:nvSpPr>
        <p:spPr>
          <a:xfrm>
            <a:off x="762000" y="5791200"/>
            <a:ext cx="3329758" cy="830997"/>
          </a:xfrm>
          <a:prstGeom prst="rect">
            <a:avLst/>
          </a:prstGeom>
          <a:noFill/>
        </p:spPr>
        <p:txBody>
          <a:bodyPr wrap="none" rtlCol="0">
            <a:spAutoFit/>
          </a:bodyPr>
          <a:lstStyle/>
          <a:p>
            <a:pPr algn="l"/>
            <a:r>
              <a:rPr lang="en-US" dirty="0" smtClean="0">
                <a:solidFill>
                  <a:schemeClr val="tx1"/>
                </a:solidFill>
              </a:rPr>
              <a:t>Systems demonstrated in </a:t>
            </a:r>
          </a:p>
          <a:p>
            <a:pPr algn="l"/>
            <a:r>
              <a:rPr lang="en-US" dirty="0" smtClean="0">
                <a:solidFill>
                  <a:schemeClr val="tx1"/>
                </a:solidFill>
              </a:rPr>
              <a:t>Course exercises</a:t>
            </a:r>
            <a:endParaRPr lang="en-US" dirty="0">
              <a:solidFill>
                <a:schemeClr val="tx1"/>
              </a:solidFill>
            </a:endParaRPr>
          </a:p>
        </p:txBody>
      </p:sp>
      <p:cxnSp>
        <p:nvCxnSpPr>
          <p:cNvPr id="22" name="Straight Arrow Connector 21"/>
          <p:cNvCxnSpPr/>
          <p:nvPr/>
        </p:nvCxnSpPr>
        <p:spPr>
          <a:xfrm rot="5400000" flipH="1" flipV="1">
            <a:off x="2095500" y="4838700"/>
            <a:ext cx="1447800" cy="609600"/>
          </a:xfrm>
          <a:prstGeom prst="straightConnector1">
            <a:avLst/>
          </a:prstGeom>
          <a:ln w="31750">
            <a:tailEnd type="arrow"/>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V="1">
            <a:off x="3962400" y="4419600"/>
            <a:ext cx="1981200" cy="1524000"/>
          </a:xfrm>
          <a:prstGeom prst="straightConnector1">
            <a:avLst/>
          </a:prstGeom>
          <a:ln w="3175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r>
              <a:rPr lang="en-US" dirty="0" smtClean="0"/>
              <a:t>Configure Network Settings – DHCP &amp; AutoIP</a:t>
            </a:r>
          </a:p>
        </p:txBody>
      </p:sp>
      <p:sp>
        <p:nvSpPr>
          <p:cNvPr id="11268" name="Rectangle 4"/>
          <p:cNvSpPr>
            <a:spLocks noGrp="1" noChangeArrowheads="1"/>
          </p:cNvSpPr>
          <p:nvPr>
            <p:ph idx="1"/>
          </p:nvPr>
        </p:nvSpPr>
        <p:spPr/>
        <p:txBody>
          <a:bodyPr/>
          <a:lstStyle/>
          <a:p>
            <a:r>
              <a:rPr lang="en-US" dirty="0" smtClean="0"/>
              <a:t>Automatic IP Address from DHCP Server or APIPA</a:t>
            </a:r>
          </a:p>
          <a:p>
            <a:pPr lvl="1"/>
            <a:r>
              <a:rPr lang="en-US" dirty="0" smtClean="0"/>
              <a:t>Select </a:t>
            </a:r>
            <a:r>
              <a:rPr lang="en-US" b="1" dirty="0" smtClean="0"/>
              <a:t>Obtain an IP address automatically</a:t>
            </a:r>
          </a:p>
          <a:p>
            <a:pPr lvl="1"/>
            <a:r>
              <a:rPr lang="en-US" dirty="0" smtClean="0"/>
              <a:t>Click </a:t>
            </a:r>
            <a:r>
              <a:rPr lang="en-US" b="1" dirty="0" smtClean="0"/>
              <a:t>Apply</a:t>
            </a:r>
          </a:p>
          <a:p>
            <a:pPr lvl="1"/>
            <a:r>
              <a:rPr lang="en-US" dirty="0" smtClean="0"/>
              <a:t>Notes:</a:t>
            </a:r>
          </a:p>
          <a:p>
            <a:pPr lvl="2"/>
            <a:r>
              <a:rPr lang="en-US" dirty="0" smtClean="0"/>
              <a:t>Address allocated on each reboot.  Not guaranteed to be the same address.</a:t>
            </a:r>
          </a:p>
          <a:p>
            <a:pPr lvl="2"/>
            <a:r>
              <a:rPr lang="en-US" dirty="0" smtClean="0"/>
              <a:t>Might need to enable </a:t>
            </a:r>
            <a:r>
              <a:rPr lang="en-US" b="1" dirty="0" smtClean="0"/>
              <a:t>IP Reset </a:t>
            </a:r>
            <a:r>
              <a:rPr lang="en-US" dirty="0" smtClean="0"/>
              <a:t>switch</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loc_env_MAX_cRIO_DHCP.bmp"/>
          <p:cNvPicPr>
            <a:picLocks noChangeAspect="1" noChangeArrowheads="1"/>
          </p:cNvPicPr>
          <p:nvPr/>
        </p:nvPicPr>
        <p:blipFill>
          <a:blip r:embed="rId3" cstate="print"/>
          <a:srcRect/>
          <a:stretch>
            <a:fillRect/>
          </a:stretch>
        </p:blipFill>
        <p:spPr bwMode="auto">
          <a:xfrm>
            <a:off x="685800" y="1143000"/>
            <a:ext cx="7886882" cy="4876800"/>
          </a:xfrm>
          <a:prstGeom prst="rect">
            <a:avLst/>
          </a:prstGeom>
          <a:noFill/>
        </p:spPr>
      </p:pic>
      <p:sp>
        <p:nvSpPr>
          <p:cNvPr id="10244" name="Rectangle 2"/>
          <p:cNvSpPr>
            <a:spLocks noGrp="1" noChangeArrowheads="1"/>
          </p:cNvSpPr>
          <p:nvPr>
            <p:ph type="title"/>
          </p:nvPr>
        </p:nvSpPr>
        <p:spPr/>
        <p:txBody>
          <a:bodyPr>
            <a:normAutofit fontScale="90000"/>
          </a:bodyPr>
          <a:lstStyle/>
          <a:p>
            <a:r>
              <a:rPr lang="en-US" dirty="0" smtClean="0"/>
              <a:t>Configure Network Settings – DHCP &amp; AutoIP</a:t>
            </a:r>
          </a:p>
        </p:txBody>
      </p:sp>
      <p:sp>
        <p:nvSpPr>
          <p:cNvPr id="10246" name="Line 8"/>
          <p:cNvSpPr>
            <a:spLocks noChangeShapeType="1"/>
          </p:cNvSpPr>
          <p:nvPr/>
        </p:nvSpPr>
        <p:spPr bwMode="auto">
          <a:xfrm flipH="1">
            <a:off x="7620000" y="3810000"/>
            <a:ext cx="457200" cy="0"/>
          </a:xfrm>
          <a:prstGeom prst="line">
            <a:avLst/>
          </a:prstGeom>
          <a:noFill/>
          <a:ln w="57150">
            <a:solidFill>
              <a:srgbClr val="FF0000"/>
            </a:solidFill>
            <a:round/>
            <a:headEnd/>
            <a:tailEnd type="triangle" w="lg" len="lg"/>
          </a:ln>
        </p:spPr>
        <p:txBody>
          <a:bodyPr wrap="none" anchor="ctr"/>
          <a:lstStyle/>
          <a:p>
            <a:endParaRPr lang="en-US" dirty="0"/>
          </a:p>
        </p:txBody>
      </p:sp>
      <p:sp>
        <p:nvSpPr>
          <p:cNvPr id="10247" name="Oval 10"/>
          <p:cNvSpPr>
            <a:spLocks noChangeArrowheads="1"/>
          </p:cNvSpPr>
          <p:nvPr/>
        </p:nvSpPr>
        <p:spPr bwMode="auto">
          <a:xfrm>
            <a:off x="5334000" y="3962401"/>
            <a:ext cx="1447800" cy="533400"/>
          </a:xfrm>
          <a:prstGeom prst="ellipse">
            <a:avLst/>
          </a:prstGeom>
          <a:noFill/>
          <a:ln w="57150" algn="ctr">
            <a:solidFill>
              <a:srgbClr val="FF0000"/>
            </a:solidFill>
            <a:round/>
            <a:headEnd/>
            <a:tailEnd/>
          </a:ln>
        </p:spPr>
        <p:txBody>
          <a:bodyPr wrap="none" anchor="ctr"/>
          <a:lstStyle/>
          <a:p>
            <a:endParaRPr lang="en-US" dirty="0"/>
          </a:p>
        </p:txBody>
      </p:sp>
      <p:sp>
        <p:nvSpPr>
          <p:cNvPr id="10248" name="Oval 11"/>
          <p:cNvSpPr>
            <a:spLocks noChangeArrowheads="1"/>
          </p:cNvSpPr>
          <p:nvPr/>
        </p:nvSpPr>
        <p:spPr bwMode="auto">
          <a:xfrm>
            <a:off x="3124200" y="5378450"/>
            <a:ext cx="1295400" cy="412750"/>
          </a:xfrm>
          <a:prstGeom prst="ellipse">
            <a:avLst/>
          </a:prstGeom>
          <a:noFill/>
          <a:ln w="57150" algn="ctr">
            <a:solidFill>
              <a:srgbClr val="FF0000"/>
            </a:solidFill>
            <a:round/>
            <a:headEnd/>
            <a:tailEnd/>
          </a:ln>
        </p:spPr>
        <p:txBody>
          <a:bodyPr wrap="none" anchor="ctr"/>
          <a:lstStyle/>
          <a:p>
            <a:endParaRPr lang="en-US" dirty="0"/>
          </a:p>
        </p:txBody>
      </p:sp>
      <p:sp>
        <p:nvSpPr>
          <p:cNvPr id="10250" name="Line 15"/>
          <p:cNvSpPr>
            <a:spLocks noChangeShapeType="1"/>
          </p:cNvSpPr>
          <p:nvPr/>
        </p:nvSpPr>
        <p:spPr bwMode="auto">
          <a:xfrm flipH="1" flipV="1">
            <a:off x="5410200" y="1905000"/>
            <a:ext cx="457200" cy="0"/>
          </a:xfrm>
          <a:prstGeom prst="line">
            <a:avLst/>
          </a:prstGeom>
          <a:noFill/>
          <a:ln w="57150">
            <a:solidFill>
              <a:srgbClr val="FF0000"/>
            </a:solidFill>
            <a:round/>
            <a:headEnd/>
            <a:tailEnd type="triangle" w="lg" len="lg"/>
          </a:ln>
        </p:spPr>
        <p:txBody>
          <a:bodyPr wrap="none" anchor="ctr"/>
          <a:lstStyle/>
          <a:p>
            <a:endParaRPr lang="en-US" dirty="0"/>
          </a:p>
        </p:txBody>
      </p:sp>
      <p:sp>
        <p:nvSpPr>
          <p:cNvPr id="10251" name="Text Box 20"/>
          <p:cNvSpPr txBox="1">
            <a:spLocks noChangeArrowheads="1"/>
          </p:cNvSpPr>
          <p:nvPr/>
        </p:nvSpPr>
        <p:spPr bwMode="auto">
          <a:xfrm>
            <a:off x="3124200" y="4876800"/>
            <a:ext cx="4572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1</a:t>
            </a:r>
          </a:p>
        </p:txBody>
      </p:sp>
      <p:sp>
        <p:nvSpPr>
          <p:cNvPr id="10252" name="Text Box 21"/>
          <p:cNvSpPr txBox="1">
            <a:spLocks noChangeArrowheads="1"/>
          </p:cNvSpPr>
          <p:nvPr/>
        </p:nvSpPr>
        <p:spPr bwMode="auto">
          <a:xfrm>
            <a:off x="8153400" y="3581400"/>
            <a:ext cx="2286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2</a:t>
            </a:r>
          </a:p>
        </p:txBody>
      </p:sp>
      <p:sp>
        <p:nvSpPr>
          <p:cNvPr id="10253" name="Text Box 22"/>
          <p:cNvSpPr txBox="1">
            <a:spLocks noChangeArrowheads="1"/>
          </p:cNvSpPr>
          <p:nvPr/>
        </p:nvSpPr>
        <p:spPr bwMode="auto">
          <a:xfrm>
            <a:off x="4800600" y="4038600"/>
            <a:ext cx="4572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3</a:t>
            </a:r>
          </a:p>
        </p:txBody>
      </p:sp>
      <p:sp>
        <p:nvSpPr>
          <p:cNvPr id="10254" name="Text Box 23"/>
          <p:cNvSpPr txBox="1">
            <a:spLocks noChangeArrowheads="1"/>
          </p:cNvSpPr>
          <p:nvPr/>
        </p:nvSpPr>
        <p:spPr bwMode="auto">
          <a:xfrm>
            <a:off x="5715000" y="1447800"/>
            <a:ext cx="4572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r>
              <a:rPr lang="en-US" dirty="0" smtClean="0"/>
              <a:t>Configure Network Settings – </a:t>
            </a:r>
            <a:br>
              <a:rPr lang="en-US" dirty="0" smtClean="0"/>
            </a:br>
            <a:r>
              <a:rPr lang="en-US" dirty="0" smtClean="0"/>
              <a:t>Link Local or Static IP</a:t>
            </a:r>
          </a:p>
        </p:txBody>
      </p:sp>
      <p:sp>
        <p:nvSpPr>
          <p:cNvPr id="11268" name="Rectangle 4"/>
          <p:cNvSpPr>
            <a:spLocks noGrp="1" noChangeArrowheads="1"/>
          </p:cNvSpPr>
          <p:nvPr>
            <p:ph idx="1"/>
          </p:nvPr>
        </p:nvSpPr>
        <p:spPr/>
        <p:txBody>
          <a:bodyPr>
            <a:normAutofit/>
          </a:bodyPr>
          <a:lstStyle/>
          <a:p>
            <a:r>
              <a:rPr lang="en-US" dirty="0" smtClean="0"/>
              <a:t>Manually assign a static IP</a:t>
            </a:r>
          </a:p>
          <a:p>
            <a:pPr lvl="1"/>
            <a:r>
              <a:rPr lang="en-US" dirty="0" smtClean="0"/>
              <a:t>Select </a:t>
            </a:r>
            <a:r>
              <a:rPr lang="en-US" b="1" dirty="0" smtClean="0"/>
              <a:t>Use the following IP address</a:t>
            </a:r>
          </a:p>
          <a:p>
            <a:pPr lvl="1"/>
            <a:r>
              <a:rPr lang="en-US" dirty="0" smtClean="0"/>
              <a:t>Click on </a:t>
            </a:r>
            <a:r>
              <a:rPr lang="en-US" b="1" dirty="0" smtClean="0"/>
              <a:t>Suggest Values… </a:t>
            </a:r>
            <a:r>
              <a:rPr lang="en-US" dirty="0" smtClean="0"/>
              <a:t>to view suggested value</a:t>
            </a:r>
          </a:p>
          <a:p>
            <a:pPr lvl="1"/>
            <a:r>
              <a:rPr lang="en-US" dirty="0" smtClean="0"/>
              <a:t>Click </a:t>
            </a:r>
            <a:r>
              <a:rPr lang="en-US" b="1" dirty="0" smtClean="0"/>
              <a:t>OK</a:t>
            </a:r>
          </a:p>
          <a:p>
            <a:pPr lvl="1"/>
            <a:r>
              <a:rPr lang="en-US" dirty="0" smtClean="0"/>
              <a:t>Click </a:t>
            </a:r>
            <a:r>
              <a:rPr lang="en-US" b="1" dirty="0" smtClean="0"/>
              <a:t>Apply</a:t>
            </a:r>
          </a:p>
          <a:p>
            <a:pPr lvl="1"/>
            <a:r>
              <a:rPr lang="en-US" dirty="0" smtClean="0"/>
              <a:t>Notes:</a:t>
            </a:r>
          </a:p>
          <a:p>
            <a:pPr lvl="2"/>
            <a:r>
              <a:rPr lang="en-US" dirty="0" smtClean="0"/>
              <a:t>Address must be on same subnet as Windows host</a:t>
            </a:r>
          </a:p>
          <a:p>
            <a:pPr lvl="2"/>
            <a:r>
              <a:rPr lang="en-US" dirty="0" smtClean="0"/>
              <a:t>Might need to enable </a:t>
            </a:r>
            <a:r>
              <a:rPr lang="en-US" b="1" dirty="0" smtClean="0"/>
              <a:t>IP Reset </a:t>
            </a:r>
            <a:r>
              <a:rPr lang="en-US" dirty="0" smtClean="0"/>
              <a:t>switch or set in </a:t>
            </a:r>
            <a:r>
              <a:rPr lang="en-US" b="1" dirty="0" smtClean="0"/>
              <a:t>Safe Mode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loc_env_MAX_cRIO_Static.bmp"/>
          <p:cNvPicPr>
            <a:picLocks noChangeAspect="1" noChangeArrowheads="1"/>
          </p:cNvPicPr>
          <p:nvPr/>
        </p:nvPicPr>
        <p:blipFill>
          <a:blip r:embed="rId3" cstate="print"/>
          <a:srcRect/>
          <a:stretch>
            <a:fillRect/>
          </a:stretch>
        </p:blipFill>
        <p:spPr bwMode="auto">
          <a:xfrm>
            <a:off x="838200" y="1447800"/>
            <a:ext cx="7655821" cy="4733925"/>
          </a:xfrm>
          <a:prstGeom prst="rect">
            <a:avLst/>
          </a:prstGeom>
          <a:noFill/>
        </p:spPr>
      </p:pic>
      <p:sp>
        <p:nvSpPr>
          <p:cNvPr id="10244" name="Rectangle 2"/>
          <p:cNvSpPr>
            <a:spLocks noGrp="1" noChangeArrowheads="1"/>
          </p:cNvSpPr>
          <p:nvPr>
            <p:ph type="title"/>
          </p:nvPr>
        </p:nvSpPr>
        <p:spPr/>
        <p:txBody>
          <a:bodyPr>
            <a:normAutofit fontScale="90000"/>
          </a:bodyPr>
          <a:lstStyle/>
          <a:p>
            <a:r>
              <a:rPr lang="en-US" dirty="0" smtClean="0"/>
              <a:t>Configure Network Settings – </a:t>
            </a:r>
            <a:br>
              <a:rPr lang="en-US" dirty="0" smtClean="0"/>
            </a:br>
            <a:r>
              <a:rPr lang="en-US" dirty="0" smtClean="0"/>
              <a:t>Link Local or Static IP</a:t>
            </a:r>
          </a:p>
        </p:txBody>
      </p:sp>
      <p:sp>
        <p:nvSpPr>
          <p:cNvPr id="10246" name="Line 8"/>
          <p:cNvSpPr>
            <a:spLocks noChangeShapeType="1"/>
          </p:cNvSpPr>
          <p:nvPr/>
        </p:nvSpPr>
        <p:spPr bwMode="auto">
          <a:xfrm flipH="1">
            <a:off x="7239000" y="4038600"/>
            <a:ext cx="533400" cy="0"/>
          </a:xfrm>
          <a:prstGeom prst="line">
            <a:avLst/>
          </a:prstGeom>
          <a:noFill/>
          <a:ln w="57150">
            <a:solidFill>
              <a:srgbClr val="FF0000"/>
            </a:solidFill>
            <a:round/>
            <a:headEnd/>
            <a:tailEnd type="triangle" w="lg" len="lg"/>
          </a:ln>
        </p:spPr>
        <p:txBody>
          <a:bodyPr wrap="none" anchor="ctr"/>
          <a:lstStyle/>
          <a:p>
            <a:endParaRPr lang="en-US" dirty="0"/>
          </a:p>
        </p:txBody>
      </p:sp>
      <p:sp>
        <p:nvSpPr>
          <p:cNvPr id="10248" name="Oval 11"/>
          <p:cNvSpPr>
            <a:spLocks noChangeArrowheads="1"/>
          </p:cNvSpPr>
          <p:nvPr/>
        </p:nvSpPr>
        <p:spPr bwMode="auto">
          <a:xfrm>
            <a:off x="4419600" y="5562600"/>
            <a:ext cx="1295400" cy="412750"/>
          </a:xfrm>
          <a:prstGeom prst="ellipse">
            <a:avLst/>
          </a:prstGeom>
          <a:noFill/>
          <a:ln w="57150" algn="ctr">
            <a:solidFill>
              <a:srgbClr val="FF0000"/>
            </a:solidFill>
            <a:round/>
            <a:headEnd/>
            <a:tailEnd/>
          </a:ln>
        </p:spPr>
        <p:txBody>
          <a:bodyPr wrap="none" anchor="ctr"/>
          <a:lstStyle/>
          <a:p>
            <a:endParaRPr lang="en-US" dirty="0"/>
          </a:p>
        </p:txBody>
      </p:sp>
      <p:sp>
        <p:nvSpPr>
          <p:cNvPr id="10251" name="Text Box 20"/>
          <p:cNvSpPr txBox="1">
            <a:spLocks noChangeArrowheads="1"/>
          </p:cNvSpPr>
          <p:nvPr/>
        </p:nvSpPr>
        <p:spPr bwMode="auto">
          <a:xfrm>
            <a:off x="4800600" y="5029200"/>
            <a:ext cx="4572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1</a:t>
            </a:r>
          </a:p>
        </p:txBody>
      </p:sp>
      <p:sp>
        <p:nvSpPr>
          <p:cNvPr id="10252" name="Text Box 21"/>
          <p:cNvSpPr txBox="1">
            <a:spLocks noChangeArrowheads="1"/>
          </p:cNvSpPr>
          <p:nvPr/>
        </p:nvSpPr>
        <p:spPr bwMode="auto">
          <a:xfrm>
            <a:off x="7848600" y="3810000"/>
            <a:ext cx="2286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2</a:t>
            </a:r>
          </a:p>
        </p:txBody>
      </p:sp>
      <p:sp>
        <p:nvSpPr>
          <p:cNvPr id="10253" name="Text Box 22"/>
          <p:cNvSpPr txBox="1">
            <a:spLocks noChangeArrowheads="1"/>
          </p:cNvSpPr>
          <p:nvPr/>
        </p:nvSpPr>
        <p:spPr bwMode="auto">
          <a:xfrm>
            <a:off x="4724400" y="4191000"/>
            <a:ext cx="457200" cy="457200"/>
          </a:xfrm>
          <a:prstGeom prst="rect">
            <a:avLst/>
          </a:prstGeom>
          <a:noFill/>
          <a:ln w="9525" algn="ctr">
            <a:noFill/>
            <a:miter lim="800000"/>
            <a:headEnd/>
            <a:tailEnd/>
          </a:ln>
        </p:spPr>
        <p:txBody>
          <a:bodyPr>
            <a:spAutoFit/>
          </a:bodyPr>
          <a:lstStyle/>
          <a:p>
            <a:pPr>
              <a:spcBef>
                <a:spcPct val="50000"/>
              </a:spcBef>
            </a:pPr>
            <a:r>
              <a:rPr lang="en-US" dirty="0">
                <a:solidFill>
                  <a:srgbClr val="FF0000"/>
                </a:solidFill>
              </a:rPr>
              <a:t>3</a:t>
            </a:r>
          </a:p>
        </p:txBody>
      </p:sp>
      <p:sp>
        <p:nvSpPr>
          <p:cNvPr id="14" name="Line 8"/>
          <p:cNvSpPr>
            <a:spLocks noChangeShapeType="1"/>
          </p:cNvSpPr>
          <p:nvPr/>
        </p:nvSpPr>
        <p:spPr bwMode="auto">
          <a:xfrm>
            <a:off x="5105400" y="4419600"/>
            <a:ext cx="457200" cy="0"/>
          </a:xfrm>
          <a:prstGeom prst="line">
            <a:avLst/>
          </a:prstGeom>
          <a:noFill/>
          <a:ln w="57150">
            <a:solidFill>
              <a:srgbClr val="FF0000"/>
            </a:solidFill>
            <a:round/>
            <a:headEnd/>
            <a:tailEnd type="triangle" w="lg" len="lg"/>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r>
              <a:rPr lang="en-US" dirty="0" smtClean="0"/>
              <a:t>FPGA for Real-Time Configuration</a:t>
            </a:r>
          </a:p>
        </p:txBody>
      </p:sp>
      <p:graphicFrame>
        <p:nvGraphicFramePr>
          <p:cNvPr id="4" name="Diagram 3"/>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loc_env_MAX_cRIO_Chassis.bmp"/>
          <p:cNvPicPr>
            <a:picLocks noChangeAspect="1" noChangeArrowheads="1"/>
          </p:cNvPicPr>
          <p:nvPr/>
        </p:nvPicPr>
        <p:blipFill>
          <a:blip r:embed="rId3" cstate="print"/>
          <a:srcRect/>
          <a:stretch>
            <a:fillRect/>
          </a:stretch>
        </p:blipFill>
        <p:spPr bwMode="auto">
          <a:xfrm>
            <a:off x="1828800" y="2133600"/>
            <a:ext cx="5562600" cy="4051120"/>
          </a:xfrm>
          <a:prstGeom prst="rect">
            <a:avLst/>
          </a:prstGeom>
          <a:noFill/>
        </p:spPr>
      </p:pic>
      <p:sp>
        <p:nvSpPr>
          <p:cNvPr id="15363" name="Rectangle 2"/>
          <p:cNvSpPr>
            <a:spLocks noGrp="1" noChangeArrowheads="1"/>
          </p:cNvSpPr>
          <p:nvPr>
            <p:ph type="title"/>
          </p:nvPr>
        </p:nvSpPr>
        <p:spPr/>
        <p:txBody>
          <a:bodyPr/>
          <a:lstStyle/>
          <a:p>
            <a:r>
              <a:rPr lang="en-US" dirty="0" smtClean="0"/>
              <a:t>View Devices and Interfaces</a:t>
            </a:r>
          </a:p>
        </p:txBody>
      </p:sp>
      <p:sp>
        <p:nvSpPr>
          <p:cNvPr id="15364" name="Rectangle 10"/>
          <p:cNvSpPr>
            <a:spLocks noGrp="1" noChangeArrowheads="1"/>
          </p:cNvSpPr>
          <p:nvPr>
            <p:ph idx="1"/>
          </p:nvPr>
        </p:nvSpPr>
        <p:spPr/>
        <p:txBody>
          <a:bodyPr/>
          <a:lstStyle/>
          <a:p>
            <a:pPr>
              <a:spcBef>
                <a:spcPct val="0"/>
              </a:spcBef>
              <a:buFontTx/>
              <a:buNone/>
            </a:pPr>
            <a:r>
              <a:rPr lang="en-US" dirty="0" smtClean="0"/>
              <a:t>Expand Devices and Interfaces to view the chassis</a:t>
            </a:r>
          </a:p>
        </p:txBody>
      </p:sp>
      <p:sp>
        <p:nvSpPr>
          <p:cNvPr id="15366" name="Oval 5"/>
          <p:cNvSpPr>
            <a:spLocks noChangeArrowheads="1"/>
          </p:cNvSpPr>
          <p:nvPr/>
        </p:nvSpPr>
        <p:spPr bwMode="auto">
          <a:xfrm>
            <a:off x="2209800" y="3962400"/>
            <a:ext cx="1600200" cy="685800"/>
          </a:xfrm>
          <a:prstGeom prst="ellipse">
            <a:avLst/>
          </a:prstGeom>
          <a:noFill/>
          <a:ln w="57150" algn="ctr">
            <a:solidFill>
              <a:srgbClr val="FF0000"/>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r>
              <a:rPr lang="en-US" dirty="0" smtClean="0"/>
              <a:t>FPGA for Real-Time Configuration</a:t>
            </a:r>
          </a:p>
        </p:txBody>
      </p:sp>
      <p:graphicFrame>
        <p:nvGraphicFramePr>
          <p:cNvPr id="4" name="Diagram 3"/>
          <p:cNvGraphicFramePr/>
          <p:nvPr/>
        </p:nvGraphicFramePr>
        <p:xfrm>
          <a:off x="0" y="1219200"/>
          <a:ext cx="9144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loc_env_MAX_cRIO_Software.bmp"/>
          <p:cNvPicPr>
            <a:picLocks noChangeAspect="1" noChangeArrowheads="1"/>
          </p:cNvPicPr>
          <p:nvPr/>
        </p:nvPicPr>
        <p:blipFill>
          <a:blip r:embed="rId3" cstate="print"/>
          <a:srcRect/>
          <a:stretch>
            <a:fillRect/>
          </a:stretch>
        </p:blipFill>
        <p:spPr bwMode="auto">
          <a:xfrm>
            <a:off x="1295400" y="1219200"/>
            <a:ext cx="6676725" cy="4862512"/>
          </a:xfrm>
          <a:prstGeom prst="rect">
            <a:avLst/>
          </a:prstGeom>
          <a:noFill/>
        </p:spPr>
      </p:pic>
      <p:sp>
        <p:nvSpPr>
          <p:cNvPr id="17412" name="Rectangle 2"/>
          <p:cNvSpPr>
            <a:spLocks noGrp="1" noChangeArrowheads="1"/>
          </p:cNvSpPr>
          <p:nvPr>
            <p:ph type="title"/>
          </p:nvPr>
        </p:nvSpPr>
        <p:spPr/>
        <p:txBody>
          <a:bodyPr/>
          <a:lstStyle/>
          <a:p>
            <a:r>
              <a:rPr lang="en-US" dirty="0" smtClean="0"/>
              <a:t>Add/Remove Software</a:t>
            </a:r>
          </a:p>
        </p:txBody>
      </p:sp>
      <p:sp>
        <p:nvSpPr>
          <p:cNvPr id="17413" name="Oval 6"/>
          <p:cNvSpPr>
            <a:spLocks noChangeArrowheads="1"/>
          </p:cNvSpPr>
          <p:nvPr/>
        </p:nvSpPr>
        <p:spPr bwMode="auto">
          <a:xfrm>
            <a:off x="1752600" y="3886200"/>
            <a:ext cx="1295400" cy="457200"/>
          </a:xfrm>
          <a:prstGeom prst="ellipse">
            <a:avLst/>
          </a:prstGeom>
          <a:noFill/>
          <a:ln w="57150" algn="ctr">
            <a:solidFill>
              <a:srgbClr val="FF0000"/>
            </a:solidFill>
            <a:round/>
            <a:headEnd/>
            <a:tailEnd/>
          </a:ln>
        </p:spPr>
        <p:txBody>
          <a:bodyPr wrap="none" anchor="ctr"/>
          <a:lstStyle/>
          <a:p>
            <a:endParaRPr lang="en-US" dirty="0"/>
          </a:p>
        </p:txBody>
      </p:sp>
      <p:sp>
        <p:nvSpPr>
          <p:cNvPr id="17414" name="Oval 7"/>
          <p:cNvSpPr>
            <a:spLocks noChangeArrowheads="1"/>
          </p:cNvSpPr>
          <p:nvPr/>
        </p:nvSpPr>
        <p:spPr bwMode="auto">
          <a:xfrm>
            <a:off x="3505200" y="1600200"/>
            <a:ext cx="1676400" cy="609600"/>
          </a:xfrm>
          <a:prstGeom prst="ellipse">
            <a:avLst/>
          </a:prstGeom>
          <a:noFill/>
          <a:ln w="57150" algn="ctr">
            <a:solidFill>
              <a:srgbClr val="FF0000"/>
            </a:solidFill>
            <a:round/>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Add/Remove Software</a:t>
            </a:r>
          </a:p>
        </p:txBody>
      </p:sp>
      <p:pic>
        <p:nvPicPr>
          <p:cNvPr id="56322" name="Picture 2" descr="loc_env_max_rt_sw_wizard.bmp"/>
          <p:cNvPicPr>
            <a:picLocks noChangeAspect="1" noChangeArrowheads="1"/>
          </p:cNvPicPr>
          <p:nvPr/>
        </p:nvPicPr>
        <p:blipFill>
          <a:blip r:embed="rId3" cstate="print"/>
          <a:srcRect/>
          <a:stretch>
            <a:fillRect/>
          </a:stretch>
        </p:blipFill>
        <p:spPr bwMode="auto">
          <a:xfrm>
            <a:off x="990600" y="1219200"/>
            <a:ext cx="7192594" cy="4648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fontScale="90000"/>
          </a:bodyPr>
          <a:lstStyle/>
          <a:p>
            <a:r>
              <a:rPr lang="en-US" dirty="0" smtClean="0"/>
              <a:t>Exercise 2-2: Configure a CompactRIO System</a:t>
            </a:r>
          </a:p>
        </p:txBody>
      </p:sp>
      <p:sp>
        <p:nvSpPr>
          <p:cNvPr id="25604" name="Rectangle 4"/>
          <p:cNvSpPr>
            <a:spLocks noGrp="1" noChangeArrowheads="1"/>
          </p:cNvSpPr>
          <p:nvPr>
            <p:ph idx="1"/>
          </p:nvPr>
        </p:nvSpPr>
        <p:spPr/>
        <p:txBody>
          <a:bodyPr/>
          <a:lstStyle/>
          <a:p>
            <a:r>
              <a:rPr lang="en-US" dirty="0" smtClean="0"/>
              <a:t>Use MAX to configure the CompactRIO.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FPGA System Architectures</a:t>
            </a:r>
            <a:endParaRPr lang="en-US" dirty="0"/>
          </a:p>
        </p:txBody>
      </p:sp>
      <p:sp>
        <p:nvSpPr>
          <p:cNvPr id="3" name="Content Placeholder 2"/>
          <p:cNvSpPr>
            <a:spLocks noGrp="1"/>
          </p:cNvSpPr>
          <p:nvPr>
            <p:ph idx="1"/>
          </p:nvPr>
        </p:nvSpPr>
        <p:spPr/>
        <p:txBody>
          <a:bodyPr/>
          <a:lstStyle/>
          <a:p>
            <a:pPr marL="171450" indent="-171450">
              <a:buFont typeface="Arial" pitchFamily="34" charset="0"/>
              <a:buChar char="•"/>
            </a:pPr>
            <a:r>
              <a:rPr lang="en-US" dirty="0" smtClean="0"/>
              <a:t>LabVIEW FPGA  Architecture on Windows</a:t>
            </a:r>
          </a:p>
          <a:p>
            <a:pPr marL="171450" indent="-171450">
              <a:buFont typeface="Arial" pitchFamily="34" charset="0"/>
              <a:buChar char="•"/>
            </a:pPr>
            <a:r>
              <a:rPr lang="en-US" dirty="0" smtClean="0"/>
              <a:t>LabVIEW FPGA  Architecture with LabVIEW Real-Time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2-2: Configure a CompactRIO System</a:t>
            </a:r>
            <a:endParaRPr lang="en-US" dirty="0"/>
          </a:p>
        </p:txBody>
      </p:sp>
      <p:sp>
        <p:nvSpPr>
          <p:cNvPr id="3" name="Content Placeholder 2"/>
          <p:cNvSpPr>
            <a:spLocks noGrp="1"/>
          </p:cNvSpPr>
          <p:nvPr>
            <p:ph idx="1"/>
          </p:nvPr>
        </p:nvSpPr>
        <p:spPr/>
        <p:txBody>
          <a:bodyPr/>
          <a:lstStyle/>
          <a:p>
            <a:pPr marL="228600" indent="-228600">
              <a:buFont typeface="Arial" pitchFamily="34" charset="0"/>
              <a:buChar char="•"/>
            </a:pPr>
            <a:r>
              <a:rPr lang="en-US" dirty="0" smtClean="0"/>
              <a:t>Why is it important to keep software synchronized between host PC and CompactRIO controller?</a:t>
            </a:r>
          </a:p>
          <a:p>
            <a:pPr>
              <a:buFont typeface="Arial" pitchFamily="34" charset="0"/>
              <a:buChar char="•"/>
            </a:pPr>
            <a:r>
              <a:rPr lang="en-US" dirty="0" smtClean="0"/>
              <a:t> How would configuration change if you used DHCP?</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Creating a LabVIEW FPGA Project</a:t>
            </a:r>
            <a:endParaRPr lang="en-US" dirty="0"/>
          </a:p>
        </p:txBody>
      </p:sp>
      <p:sp>
        <p:nvSpPr>
          <p:cNvPr id="5" name="Content Placeholder 4"/>
          <p:cNvSpPr>
            <a:spLocks noGrp="1"/>
          </p:cNvSpPr>
          <p:nvPr>
            <p:ph idx="1"/>
          </p:nvPr>
        </p:nvSpPr>
        <p:spPr/>
        <p:txBody>
          <a:bodyPr>
            <a:normAutofit/>
          </a:bodyPr>
          <a:lstStyle/>
          <a:p>
            <a:r>
              <a:rPr lang="en-US" dirty="0" smtClean="0"/>
              <a:t>Steps to create a LabVIEW FPGA Project:</a:t>
            </a:r>
          </a:p>
          <a:p>
            <a:pPr marL="457200" lvl="1" indent="-457200">
              <a:buFont typeface="+mj-lt"/>
              <a:buAutoNum type="arabicPeriod"/>
            </a:pPr>
            <a:r>
              <a:rPr lang="en-US" sz="2400" dirty="0" smtClean="0"/>
              <a:t>Create a new project</a:t>
            </a:r>
          </a:p>
          <a:p>
            <a:pPr marL="457200" lvl="1" indent="-457200">
              <a:buFont typeface="+mj-lt"/>
              <a:buAutoNum type="arabicPeriod"/>
            </a:pPr>
            <a:r>
              <a:rPr lang="en-US" sz="2400" dirty="0" smtClean="0"/>
              <a:t>Add a target</a:t>
            </a:r>
          </a:p>
          <a:p>
            <a:pPr marL="681037" lvl="2" indent="-457200"/>
            <a:r>
              <a:rPr lang="en-US" sz="2200" dirty="0" smtClean="0"/>
              <a:t>Add under “My Computer” if device is a local</a:t>
            </a:r>
          </a:p>
          <a:p>
            <a:pPr marL="681037" lvl="2" indent="-457200"/>
            <a:r>
              <a:rPr lang="en-US" sz="2200" dirty="0" smtClean="0"/>
              <a:t>Add under “Project” if device is a networked</a:t>
            </a:r>
          </a:p>
          <a:p>
            <a:pPr marL="457200" lvl="1" indent="-457200">
              <a:buFont typeface="+mj-lt"/>
              <a:buAutoNum type="arabicPeriod"/>
            </a:pPr>
            <a:r>
              <a:rPr lang="en-US" sz="2400" dirty="0" smtClean="0"/>
              <a:t>Discover existing device or create a new device</a:t>
            </a:r>
          </a:p>
          <a:p>
            <a:pPr marL="681037" lvl="2" indent="-457200"/>
            <a:r>
              <a:rPr lang="en-US" sz="2200" dirty="0" smtClean="0"/>
              <a:t>For online devices, LabVIEW can also discover module and I/O nodes</a:t>
            </a:r>
          </a:p>
          <a:p>
            <a:pPr marL="681037" lvl="2" indent="-457200"/>
            <a:r>
              <a:rPr lang="en-US" sz="2200" dirty="0" smtClean="0"/>
              <a:t>For offline devices, add modules and I/O nodes</a:t>
            </a:r>
          </a:p>
          <a:p>
            <a:pPr marL="457200" lvl="1" indent="-457200">
              <a:buFont typeface="+mj-lt"/>
              <a:buAutoNum type="arabicPeriod"/>
            </a:pPr>
            <a:r>
              <a:rPr lang="en-US" sz="2400" dirty="0" smtClean="0"/>
              <a:t>If device is a networked device, connect to the target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FPGA Target – Windows</a:t>
            </a:r>
            <a:endParaRPr lang="en-US" dirty="0"/>
          </a:p>
        </p:txBody>
      </p:sp>
      <p:pic>
        <p:nvPicPr>
          <p:cNvPr id="6" name="Content Placeholder 5" descr="loc_env_rseries_newtarget_pullright.bmp"/>
          <p:cNvPicPr>
            <a:picLocks noGrp="1" noChangeAspect="1"/>
          </p:cNvPicPr>
          <p:nvPr>
            <p:ph sz="half" idx="1"/>
          </p:nvPr>
        </p:nvPicPr>
        <p:blipFill>
          <a:blip r:embed="rId3" cstate="print"/>
          <a:stretch>
            <a:fillRect/>
          </a:stretch>
        </p:blipFill>
        <p:spPr>
          <a:xfrm>
            <a:off x="838200" y="1981200"/>
            <a:ext cx="4081668" cy="3200400"/>
          </a:xfrm>
        </p:spPr>
      </p:pic>
      <p:sp>
        <p:nvSpPr>
          <p:cNvPr id="4" name="Content Placeholder 3"/>
          <p:cNvSpPr>
            <a:spLocks noGrp="1"/>
          </p:cNvSpPr>
          <p:nvPr>
            <p:ph sz="half" idx="2"/>
          </p:nvPr>
        </p:nvSpPr>
        <p:spPr/>
        <p:txBody>
          <a:bodyPr/>
          <a:lstStyle/>
          <a:p>
            <a:r>
              <a:rPr lang="en-US" dirty="0" smtClean="0"/>
              <a:t>For local targets: </a:t>
            </a:r>
          </a:p>
          <a:p>
            <a:pPr marL="228600" indent="-228600">
              <a:buFont typeface="Arial" pitchFamily="34" charset="0"/>
              <a:buChar char="•"/>
            </a:pPr>
            <a:r>
              <a:rPr lang="en-US" dirty="0" smtClean="0"/>
              <a:t>Right-click </a:t>
            </a:r>
            <a:r>
              <a:rPr lang="en-US" b="1" dirty="0" smtClean="0"/>
              <a:t>My Computer </a:t>
            </a:r>
            <a:r>
              <a:rPr lang="en-US" dirty="0" smtClean="0"/>
              <a:t>and select </a:t>
            </a:r>
            <a:r>
              <a:rPr lang="en-US" b="1" dirty="0" smtClean="0"/>
              <a:t>New»Target and Devices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Targets and Devices – Windows</a:t>
            </a:r>
            <a:endParaRPr lang="en-US" dirty="0"/>
          </a:p>
        </p:txBody>
      </p:sp>
      <p:pic>
        <p:nvPicPr>
          <p:cNvPr id="6" name="Content Placeholder 5" descr="loc_env_rseries_add_targets_devices.bmp"/>
          <p:cNvPicPr>
            <a:picLocks noGrp="1" noChangeAspect="1"/>
          </p:cNvPicPr>
          <p:nvPr>
            <p:ph sz="half" idx="1"/>
          </p:nvPr>
        </p:nvPicPr>
        <p:blipFill>
          <a:blip r:embed="rId3" cstate="print"/>
          <a:stretch>
            <a:fillRect/>
          </a:stretch>
        </p:blipFill>
        <p:spPr>
          <a:xfrm>
            <a:off x="593861" y="1752600"/>
            <a:ext cx="3398521" cy="3810000"/>
          </a:xfrm>
        </p:spPr>
      </p:pic>
      <p:sp>
        <p:nvSpPr>
          <p:cNvPr id="4" name="Content Placeholder 3"/>
          <p:cNvSpPr>
            <a:spLocks noGrp="1"/>
          </p:cNvSpPr>
          <p:nvPr>
            <p:ph sz="half" idx="2"/>
          </p:nvPr>
        </p:nvSpPr>
        <p:spPr/>
        <p:txBody>
          <a:bodyPr/>
          <a:lstStyle/>
          <a:p>
            <a:pPr>
              <a:buFont typeface="Arial" pitchFamily="34" charset="0"/>
              <a:buChar char="•"/>
            </a:pPr>
            <a:r>
              <a:rPr lang="en-US" dirty="0" smtClean="0"/>
              <a:t> Existing target or device</a:t>
            </a:r>
          </a:p>
          <a:p>
            <a:pPr lvl="2"/>
            <a:r>
              <a:rPr lang="en-US" dirty="0" smtClean="0"/>
              <a:t>Use when your device can be accessed from your development computer</a:t>
            </a:r>
          </a:p>
          <a:p>
            <a:pPr lvl="1"/>
            <a:r>
              <a:rPr lang="en-US" sz="2800" dirty="0" smtClean="0"/>
              <a:t>New target or device</a:t>
            </a:r>
          </a:p>
          <a:p>
            <a:pPr lvl="2"/>
            <a:r>
              <a:rPr lang="en-US" dirty="0" smtClean="0"/>
              <a:t>Use when you are not connected with a physical target or device is not present.</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Project</a:t>
            </a:r>
            <a:endParaRPr lang="en-US" dirty="0"/>
          </a:p>
        </p:txBody>
      </p:sp>
      <p:pic>
        <p:nvPicPr>
          <p:cNvPr id="7" name="Content Placeholder 6" descr="loc_env_rseries_project.bmp"/>
          <p:cNvPicPr>
            <a:picLocks noGrp="1" noChangeAspect="1"/>
          </p:cNvPicPr>
          <p:nvPr>
            <p:ph sz="half" idx="1"/>
          </p:nvPr>
        </p:nvPicPr>
        <p:blipFill>
          <a:blip r:embed="rId3" cstate="print"/>
          <a:stretch>
            <a:fillRect/>
          </a:stretch>
        </p:blipFill>
        <p:spPr>
          <a:xfrm>
            <a:off x="515783" y="1752600"/>
            <a:ext cx="3185520" cy="3429000"/>
          </a:xfrm>
        </p:spPr>
      </p:pic>
      <p:sp>
        <p:nvSpPr>
          <p:cNvPr id="4" name="Content Placeholder 3"/>
          <p:cNvSpPr>
            <a:spLocks noGrp="1"/>
          </p:cNvSpPr>
          <p:nvPr>
            <p:ph sz="half" idx="2"/>
          </p:nvPr>
        </p:nvSpPr>
        <p:spPr/>
        <p:txBody>
          <a:bodyPr/>
          <a:lstStyle/>
          <a:p>
            <a:pPr marL="171450" indent="-171450">
              <a:buFont typeface="Arial" pitchFamily="34" charset="0"/>
              <a:buChar char="•"/>
            </a:pPr>
            <a:r>
              <a:rPr lang="en-US" dirty="0" smtClean="0"/>
              <a:t> FPGA Target is under </a:t>
            </a:r>
            <a:r>
              <a:rPr lang="en-US" b="1" dirty="0" smtClean="0"/>
              <a:t>My Computer</a:t>
            </a:r>
          </a:p>
          <a:p>
            <a:pPr>
              <a:buFont typeface="Arial" pitchFamily="34" charset="0"/>
              <a:buChar char="•"/>
            </a:pP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Target – Real-Time Target</a:t>
            </a:r>
            <a:endParaRPr lang="en-US" dirty="0"/>
          </a:p>
        </p:txBody>
      </p:sp>
      <p:pic>
        <p:nvPicPr>
          <p:cNvPr id="7" name="Content Placeholder 6" descr="loc_env_crio_newtarget_pullright.bmp"/>
          <p:cNvPicPr>
            <a:picLocks noGrp="1" noChangeAspect="1"/>
          </p:cNvPicPr>
          <p:nvPr>
            <p:ph sz="half" idx="1"/>
          </p:nvPr>
        </p:nvPicPr>
        <p:blipFill>
          <a:blip r:embed="rId3" cstate="print"/>
          <a:stretch>
            <a:fillRect/>
          </a:stretch>
        </p:blipFill>
        <p:spPr>
          <a:xfrm>
            <a:off x="457200" y="1981200"/>
            <a:ext cx="3899436" cy="3048000"/>
          </a:xfrm>
        </p:spPr>
      </p:pic>
      <p:sp>
        <p:nvSpPr>
          <p:cNvPr id="4" name="Content Placeholder 3"/>
          <p:cNvSpPr>
            <a:spLocks noGrp="1"/>
          </p:cNvSpPr>
          <p:nvPr>
            <p:ph sz="half" idx="2"/>
          </p:nvPr>
        </p:nvSpPr>
        <p:spPr/>
        <p:txBody>
          <a:bodyPr/>
          <a:lstStyle/>
          <a:p>
            <a:r>
              <a:rPr lang="en-US" dirty="0" smtClean="0"/>
              <a:t>For remote targets:</a:t>
            </a:r>
          </a:p>
          <a:p>
            <a:pPr marL="171450" indent="-171450">
              <a:buFont typeface="Arial" pitchFamily="34" charset="0"/>
              <a:buChar char="•"/>
            </a:pPr>
            <a:r>
              <a:rPr lang="en-US" dirty="0" smtClean="0"/>
              <a:t> Right-click on </a:t>
            </a:r>
            <a:r>
              <a:rPr lang="en-US" b="1" dirty="0" smtClean="0"/>
              <a:t>Project</a:t>
            </a:r>
            <a:r>
              <a:rPr lang="en-US" dirty="0" smtClean="0"/>
              <a:t> and select </a:t>
            </a:r>
            <a:r>
              <a:rPr lang="en-US" b="1" dirty="0" smtClean="0"/>
              <a:t>New»Target and Devices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Targets and Devices – Real-Time Target</a:t>
            </a:r>
            <a:endParaRPr lang="en-US" dirty="0"/>
          </a:p>
        </p:txBody>
      </p:sp>
      <p:pic>
        <p:nvPicPr>
          <p:cNvPr id="10" name="Content Placeholder 9" descr="loc_env_crio_add_targets_devices.bmp"/>
          <p:cNvPicPr>
            <a:picLocks noGrp="1" noChangeAspect="1"/>
          </p:cNvPicPr>
          <p:nvPr>
            <p:ph sz="half" idx="1"/>
          </p:nvPr>
        </p:nvPicPr>
        <p:blipFill>
          <a:blip r:embed="rId3" cstate="print"/>
          <a:stretch>
            <a:fillRect/>
          </a:stretch>
        </p:blipFill>
        <p:spPr>
          <a:xfrm>
            <a:off x="595700" y="1752600"/>
            <a:ext cx="3214299" cy="3606997"/>
          </a:xfrm>
        </p:spPr>
      </p:pic>
      <p:sp>
        <p:nvSpPr>
          <p:cNvPr id="4" name="Content Placeholder 3"/>
          <p:cNvSpPr>
            <a:spLocks noGrp="1"/>
          </p:cNvSpPr>
          <p:nvPr>
            <p:ph sz="half" idx="2"/>
          </p:nvPr>
        </p:nvSpPr>
        <p:spPr/>
        <p:txBody>
          <a:bodyPr/>
          <a:lstStyle/>
          <a:p>
            <a:pPr>
              <a:buFont typeface="Arial" pitchFamily="34" charset="0"/>
              <a:buChar char="•"/>
            </a:pPr>
            <a:r>
              <a:rPr lang="en-US" dirty="0" smtClean="0"/>
              <a:t> Existing target or device</a:t>
            </a:r>
          </a:p>
          <a:p>
            <a:pPr lvl="2"/>
            <a:r>
              <a:rPr lang="en-US" dirty="0" smtClean="0"/>
              <a:t>Use when your device can be accessed from your development computer</a:t>
            </a:r>
          </a:p>
          <a:p>
            <a:pPr lvl="1"/>
            <a:r>
              <a:rPr lang="en-US" sz="2800" dirty="0" smtClean="0"/>
              <a:t>New target or device</a:t>
            </a:r>
          </a:p>
          <a:p>
            <a:pPr lvl="2"/>
            <a:r>
              <a:rPr lang="en-US" dirty="0" smtClean="0"/>
              <a:t>Use when you are not connected with a physical target or device is not present.</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Programming Mode - CompactRIO</a:t>
            </a:r>
            <a:endParaRPr lang="en-US" dirty="0"/>
          </a:p>
        </p:txBody>
      </p:sp>
      <p:pic>
        <p:nvPicPr>
          <p:cNvPr id="6" name="Content Placeholder 5" descr="loc_env_select_prog_mode_dlg.bmp"/>
          <p:cNvPicPr>
            <a:picLocks noGrp="1" noChangeAspect="1"/>
          </p:cNvPicPr>
          <p:nvPr>
            <p:ph idx="4294967295"/>
          </p:nvPr>
        </p:nvPicPr>
        <p:blipFill>
          <a:blip r:embed="rId3" cstate="print"/>
          <a:stretch>
            <a:fillRect/>
          </a:stretch>
        </p:blipFill>
        <p:spPr>
          <a:xfrm>
            <a:off x="1066800" y="1371600"/>
            <a:ext cx="7234238" cy="4572000"/>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with CompactRIO Controller</a:t>
            </a:r>
            <a:endParaRPr lang="en-US" dirty="0"/>
          </a:p>
        </p:txBody>
      </p:sp>
      <p:pic>
        <p:nvPicPr>
          <p:cNvPr id="7" name="Content Placeholder 6" descr="loc_env_crio_project.bmp"/>
          <p:cNvPicPr>
            <a:picLocks noGrp="1" noChangeAspect="1"/>
          </p:cNvPicPr>
          <p:nvPr>
            <p:ph sz="half" idx="1"/>
          </p:nvPr>
        </p:nvPicPr>
        <p:blipFill>
          <a:blip r:embed="rId3" cstate="print"/>
          <a:stretch>
            <a:fillRect/>
          </a:stretch>
        </p:blipFill>
        <p:spPr>
          <a:xfrm>
            <a:off x="457200" y="1371600"/>
            <a:ext cx="3686819" cy="4876800"/>
          </a:xfrm>
        </p:spPr>
      </p:pic>
      <p:sp>
        <p:nvSpPr>
          <p:cNvPr id="4" name="Content Placeholder 3"/>
          <p:cNvSpPr>
            <a:spLocks noGrp="1"/>
          </p:cNvSpPr>
          <p:nvPr>
            <p:ph sz="half" idx="2"/>
          </p:nvPr>
        </p:nvSpPr>
        <p:spPr>
          <a:xfrm>
            <a:off x="4419600" y="1600200"/>
            <a:ext cx="4267200" cy="4525963"/>
          </a:xfrm>
        </p:spPr>
        <p:txBody>
          <a:bodyPr/>
          <a:lstStyle/>
          <a:p>
            <a:pPr marL="171450" indent="-171450">
              <a:buFont typeface="Arial" pitchFamily="34" charset="0"/>
              <a:buChar char="•"/>
            </a:pPr>
            <a:r>
              <a:rPr lang="en-US" sz="2600" dirty="0" smtClean="0"/>
              <a:t>My Computer and cRIO target are siblings</a:t>
            </a:r>
          </a:p>
          <a:p>
            <a:pPr lvl="2"/>
            <a:r>
              <a:rPr lang="en-US" sz="2400" dirty="0" smtClean="0"/>
              <a:t>Bright green dot </a:t>
            </a:r>
            <a:r>
              <a:rPr lang="en-US" sz="2400" dirty="0" smtClean="0">
                <a:sym typeface="Wingdings" pitchFamily="2" charset="2"/>
              </a:rPr>
              <a:t> target connected</a:t>
            </a:r>
            <a:endParaRPr lang="en-US" sz="2400" dirty="0" smtClean="0"/>
          </a:p>
          <a:p>
            <a:pPr lvl="2"/>
            <a:r>
              <a:rPr lang="en-US" sz="2400" dirty="0" smtClean="0"/>
              <a:t>Dark green dot </a:t>
            </a:r>
            <a:r>
              <a:rPr lang="en-US" sz="2400" dirty="0" smtClean="0">
                <a:sym typeface="Wingdings" pitchFamily="2" charset="2"/>
              </a:rPr>
              <a:t> target not connected</a:t>
            </a:r>
            <a:endParaRPr lang="en-US" sz="2400" dirty="0" smtClean="0"/>
          </a:p>
          <a:p>
            <a:pPr marL="171450" indent="-171450">
              <a:buFont typeface="Arial" pitchFamily="34" charset="0"/>
              <a:buChar char="•"/>
            </a:pPr>
            <a:r>
              <a:rPr lang="en-US" sz="2600" dirty="0" smtClean="0"/>
              <a:t>Chassis is under cRIO target</a:t>
            </a:r>
          </a:p>
          <a:p>
            <a:pPr marL="171450" indent="-171450">
              <a:buFont typeface="Arial" pitchFamily="34" charset="0"/>
              <a:buChar char="•"/>
            </a:pPr>
            <a:r>
              <a:rPr lang="en-US" sz="2600" dirty="0" smtClean="0"/>
              <a:t>FPGA target is under the Chassis</a:t>
            </a: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Exercise 2-3 &amp; 2-4: </a:t>
            </a:r>
            <a:br>
              <a:rPr lang="en-US" dirty="0" smtClean="0"/>
            </a:br>
            <a:r>
              <a:rPr lang="en-US" dirty="0" smtClean="0"/>
              <a:t>Create Two LabVIEW FPGA Projects</a:t>
            </a:r>
            <a:endParaRPr lang="en-US" dirty="0"/>
          </a:p>
        </p:txBody>
      </p:sp>
      <p:sp>
        <p:nvSpPr>
          <p:cNvPr id="6" name="Content Placeholder 5"/>
          <p:cNvSpPr>
            <a:spLocks noGrp="1"/>
          </p:cNvSpPr>
          <p:nvPr>
            <p:ph idx="1"/>
          </p:nvPr>
        </p:nvSpPr>
        <p:spPr/>
        <p:txBody>
          <a:bodyPr/>
          <a:lstStyle/>
          <a:p>
            <a:r>
              <a:rPr lang="en-US" dirty="0" smtClean="0"/>
              <a:t>Create LabVIEW FPGA Projects for the following two devices:</a:t>
            </a:r>
          </a:p>
          <a:p>
            <a:pPr marL="514350" indent="-514350">
              <a:buFont typeface="+mj-lt"/>
              <a:buAutoNum type="arabicPeriod"/>
            </a:pPr>
            <a:r>
              <a:rPr lang="en-US" dirty="0" smtClean="0"/>
              <a:t>An offline PCI-7831R </a:t>
            </a:r>
          </a:p>
          <a:p>
            <a:pPr marL="514350" indent="-514350">
              <a:buFont typeface="+mj-lt"/>
              <a:buAutoNum type="arabicPeriod"/>
            </a:pPr>
            <a:r>
              <a:rPr lang="en-US" dirty="0" smtClean="0"/>
              <a:t>An online CompactRIO 9074</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normAutofit/>
          </a:bodyPr>
          <a:lstStyle/>
          <a:p>
            <a:r>
              <a:rPr lang="en-US" dirty="0" smtClean="0"/>
              <a:t>FPGA – Windows</a:t>
            </a:r>
          </a:p>
        </p:txBody>
      </p:sp>
      <p:pic>
        <p:nvPicPr>
          <p:cNvPr id="39" name="Picture 2" descr="noloc_missing_art_imagefile"/>
          <p:cNvPicPr>
            <a:picLocks noGrp="1" noChangeAspect="1" noChangeArrowheads="1"/>
          </p:cNvPicPr>
          <p:nvPr>
            <p:ph sz="quarter" idx="4294967295"/>
          </p:nvPr>
        </p:nvPicPr>
        <p:blipFill>
          <a:blip r:embed="rId3" cstate="print"/>
          <a:srcRect/>
          <a:stretch>
            <a:fillRect/>
          </a:stretch>
        </p:blipFill>
        <p:spPr bwMode="auto">
          <a:xfrm>
            <a:off x="0" y="4495800"/>
            <a:ext cx="1116013" cy="914400"/>
          </a:xfrm>
          <a:prstGeom prst="rect">
            <a:avLst/>
          </a:prstGeom>
          <a:noFill/>
          <a:ln w="9525">
            <a:noFill/>
            <a:miter lim="800000"/>
            <a:headEnd/>
            <a:tailEnd/>
          </a:ln>
        </p:spPr>
      </p:pic>
      <p:pic>
        <p:nvPicPr>
          <p:cNvPr id="38" name="Picture 10" descr="noloc_missing_art_imagefile"/>
          <p:cNvPicPr>
            <a:picLocks noGrp="1" noChangeAspect="1" noChangeArrowheads="1"/>
          </p:cNvPicPr>
          <p:nvPr>
            <p:ph sz="half" idx="4294967295"/>
          </p:nvPr>
        </p:nvPicPr>
        <p:blipFill>
          <a:blip r:embed="rId4" cstate="print"/>
          <a:srcRect l="3226"/>
          <a:stretch>
            <a:fillRect/>
          </a:stretch>
        </p:blipFill>
        <p:spPr bwMode="auto">
          <a:xfrm>
            <a:off x="0" y="2743200"/>
            <a:ext cx="1522413" cy="1066800"/>
          </a:xfrm>
          <a:prstGeom prst="rect">
            <a:avLst/>
          </a:prstGeom>
          <a:noFill/>
          <a:ln w="9525">
            <a:noFill/>
            <a:miter lim="800000"/>
            <a:headEnd/>
            <a:tailEnd/>
          </a:ln>
        </p:spPr>
      </p:pic>
      <p:sp>
        <p:nvSpPr>
          <p:cNvPr id="22" name="Rectangle 3"/>
          <p:cNvSpPr>
            <a:spLocks noChangeArrowheads="1"/>
          </p:cNvSpPr>
          <p:nvPr/>
        </p:nvSpPr>
        <p:spPr bwMode="auto">
          <a:xfrm>
            <a:off x="5164876" y="2209800"/>
            <a:ext cx="2514600" cy="3505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dirty="0"/>
          </a:p>
        </p:txBody>
      </p:sp>
      <p:sp>
        <p:nvSpPr>
          <p:cNvPr id="23" name="Text Box 5"/>
          <p:cNvSpPr txBox="1">
            <a:spLocks noChangeArrowheads="1"/>
          </p:cNvSpPr>
          <p:nvPr/>
        </p:nvSpPr>
        <p:spPr bwMode="auto">
          <a:xfrm>
            <a:off x="5271239" y="2346325"/>
            <a:ext cx="2335212" cy="396875"/>
          </a:xfrm>
          <a:prstGeom prst="rect">
            <a:avLst/>
          </a:prstGeom>
          <a:noFill/>
          <a:ln w="44450" algn="ctr">
            <a:noFill/>
            <a:miter lim="800000"/>
            <a:headEnd/>
            <a:tailEnd/>
          </a:ln>
        </p:spPr>
        <p:txBody>
          <a:bodyPr wrap="none">
            <a:spAutoFit/>
          </a:bodyPr>
          <a:lstStyle/>
          <a:p>
            <a:r>
              <a:rPr lang="en-US" sz="2000" dirty="0">
                <a:solidFill>
                  <a:schemeClr val="tx1"/>
                </a:solidFill>
              </a:rPr>
              <a:t>Reconfigurable FPGA</a:t>
            </a:r>
          </a:p>
        </p:txBody>
      </p:sp>
      <p:sp>
        <p:nvSpPr>
          <p:cNvPr id="24" name="Rectangle 6"/>
          <p:cNvSpPr>
            <a:spLocks noChangeArrowheads="1"/>
          </p:cNvSpPr>
          <p:nvPr/>
        </p:nvSpPr>
        <p:spPr bwMode="auto">
          <a:xfrm>
            <a:off x="5317276" y="2971800"/>
            <a:ext cx="2057400" cy="10287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dirty="0"/>
              <a:t>LabVIEW </a:t>
            </a:r>
          </a:p>
          <a:p>
            <a:r>
              <a:rPr lang="en-US" dirty="0"/>
              <a:t>FPGA VI</a:t>
            </a:r>
          </a:p>
        </p:txBody>
      </p:sp>
      <p:sp>
        <p:nvSpPr>
          <p:cNvPr id="26" name="Rectangle 8"/>
          <p:cNvSpPr>
            <a:spLocks noChangeArrowheads="1"/>
          </p:cNvSpPr>
          <p:nvPr/>
        </p:nvSpPr>
        <p:spPr bwMode="auto">
          <a:xfrm>
            <a:off x="2269276" y="2392363"/>
            <a:ext cx="1556516" cy="276999"/>
          </a:xfrm>
          <a:prstGeom prst="rect">
            <a:avLst/>
          </a:prstGeom>
          <a:noFill/>
          <a:ln w="9525">
            <a:noFill/>
            <a:miter lim="800000"/>
            <a:headEnd/>
            <a:tailEnd/>
          </a:ln>
        </p:spPr>
        <p:txBody>
          <a:bodyPr wrap="none" lIns="0" tIns="0" rIns="0" bIns="0">
            <a:spAutoFit/>
          </a:bodyPr>
          <a:lstStyle/>
          <a:p>
            <a:r>
              <a:rPr lang="en-US" sz="1800" dirty="0">
                <a:solidFill>
                  <a:srgbClr val="000000"/>
                </a:solidFill>
              </a:rPr>
              <a:t>Windows </a:t>
            </a:r>
            <a:r>
              <a:rPr lang="en-US" sz="1800" dirty="0" smtClean="0">
                <a:solidFill>
                  <a:srgbClr val="000000"/>
                </a:solidFill>
              </a:rPr>
              <a:t>System</a:t>
            </a:r>
            <a:endParaRPr lang="en-US" sz="1800" dirty="0">
              <a:solidFill>
                <a:schemeClr val="tx1"/>
              </a:solidFill>
            </a:endParaRPr>
          </a:p>
        </p:txBody>
      </p:sp>
      <p:sp>
        <p:nvSpPr>
          <p:cNvPr id="27" name="Rectangle 9"/>
          <p:cNvSpPr>
            <a:spLocks noChangeArrowheads="1"/>
          </p:cNvSpPr>
          <p:nvPr/>
        </p:nvSpPr>
        <p:spPr bwMode="auto">
          <a:xfrm>
            <a:off x="2542326" y="4772025"/>
            <a:ext cx="619125" cy="180975"/>
          </a:xfrm>
          <a:prstGeom prst="rect">
            <a:avLst/>
          </a:prstGeom>
          <a:noFill/>
          <a:ln w="9525">
            <a:noFill/>
            <a:miter lim="800000"/>
            <a:headEnd/>
            <a:tailEnd/>
          </a:ln>
        </p:spPr>
        <p:txBody>
          <a:bodyPr wrap="none" lIns="0" tIns="0" rIns="0" bIns="0">
            <a:spAutoFit/>
          </a:bodyPr>
          <a:lstStyle/>
          <a:p>
            <a:r>
              <a:rPr lang="en-US" sz="1200" dirty="0">
                <a:solidFill>
                  <a:srgbClr val="FFFFFF"/>
                </a:solidFill>
              </a:rPr>
              <a:t>Enterprise</a:t>
            </a:r>
            <a:endParaRPr lang="en-US" sz="1800" dirty="0">
              <a:solidFill>
                <a:schemeClr val="tx1"/>
              </a:solidFill>
            </a:endParaRPr>
          </a:p>
        </p:txBody>
      </p:sp>
      <p:sp>
        <p:nvSpPr>
          <p:cNvPr id="28" name="Rectangle 11"/>
          <p:cNvSpPr>
            <a:spLocks noChangeArrowheads="1"/>
          </p:cNvSpPr>
          <p:nvPr/>
        </p:nvSpPr>
        <p:spPr bwMode="auto">
          <a:xfrm>
            <a:off x="1812076" y="2971800"/>
            <a:ext cx="2057400" cy="9906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dirty="0"/>
              <a:t>LabVIEW </a:t>
            </a:r>
          </a:p>
          <a:p>
            <a:r>
              <a:rPr lang="en-US" dirty="0" smtClean="0"/>
              <a:t>For Windows VI</a:t>
            </a:r>
            <a:endParaRPr lang="en-US" dirty="0"/>
          </a:p>
        </p:txBody>
      </p:sp>
      <p:pic>
        <p:nvPicPr>
          <p:cNvPr id="29" name="Picture 13" descr="noloc_missing_art_imagefil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337539" y="4114800"/>
            <a:ext cx="990600" cy="915988"/>
          </a:xfrm>
          <a:prstGeom prst="rect">
            <a:avLst/>
          </a:prstGeom>
          <a:noFill/>
          <a:ln w="9525">
            <a:noFill/>
            <a:miter lim="800000"/>
            <a:headEnd/>
            <a:tailEnd/>
          </a:ln>
        </p:spPr>
      </p:pic>
      <p:sp>
        <p:nvSpPr>
          <p:cNvPr id="30" name="Rectangle 14"/>
          <p:cNvSpPr>
            <a:spLocks noChangeArrowheads="1"/>
          </p:cNvSpPr>
          <p:nvPr/>
        </p:nvSpPr>
        <p:spPr bwMode="auto">
          <a:xfrm>
            <a:off x="2337539" y="5073650"/>
            <a:ext cx="998537" cy="488950"/>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a:t>
            </a:r>
          </a:p>
          <a:p>
            <a:r>
              <a:rPr lang="en-US" sz="1600" dirty="0">
                <a:solidFill>
                  <a:srgbClr val="000000"/>
                </a:solidFill>
              </a:rPr>
              <a:t>for Windows</a:t>
            </a:r>
            <a:endParaRPr lang="en-US" sz="1800" dirty="0">
              <a:solidFill>
                <a:schemeClr val="tx1"/>
              </a:solidFill>
            </a:endParaRPr>
          </a:p>
        </p:txBody>
      </p:sp>
      <p:pic>
        <p:nvPicPr>
          <p:cNvPr id="31" name="Picture 15" descr="noloc_missing_art_imagefile"/>
          <p:cNvPicPr>
            <a:picLocks noChangeAspect="1" noChangeArrowheads="1"/>
          </p:cNvPicPr>
          <p:nvPr/>
        </p:nvPicPr>
        <p:blipFill>
          <a:blip r:embed="rId6" cstate="print"/>
          <a:srcRect/>
          <a:stretch>
            <a:fillRect/>
          </a:stretch>
        </p:blipFill>
        <p:spPr bwMode="auto">
          <a:xfrm>
            <a:off x="5893539" y="4038600"/>
            <a:ext cx="1052512" cy="1066800"/>
          </a:xfrm>
          <a:prstGeom prst="rect">
            <a:avLst/>
          </a:prstGeom>
          <a:noFill/>
          <a:ln w="9525">
            <a:noFill/>
            <a:miter lim="800000"/>
            <a:headEnd/>
            <a:tailEnd/>
          </a:ln>
        </p:spPr>
      </p:pic>
      <p:sp>
        <p:nvSpPr>
          <p:cNvPr id="32" name="Rectangle 16"/>
          <p:cNvSpPr>
            <a:spLocks noChangeArrowheads="1"/>
          </p:cNvSpPr>
          <p:nvPr/>
        </p:nvSpPr>
        <p:spPr bwMode="auto">
          <a:xfrm>
            <a:off x="5839564" y="5165725"/>
            <a:ext cx="1230312"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FPGA</a:t>
            </a:r>
            <a:endParaRPr lang="en-US" sz="1800" dirty="0">
              <a:solidFill>
                <a:schemeClr val="tx1"/>
              </a:solidFill>
            </a:endParaRPr>
          </a:p>
        </p:txBody>
      </p:sp>
      <p:sp>
        <p:nvSpPr>
          <p:cNvPr id="34" name="Left-Right Arrow 33"/>
          <p:cNvSpPr/>
          <p:nvPr/>
        </p:nvSpPr>
        <p:spPr>
          <a:xfrm>
            <a:off x="4021876" y="2971800"/>
            <a:ext cx="1295400" cy="838200"/>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FPGA </a:t>
            </a:r>
          </a:p>
          <a:p>
            <a:pPr algn="ctr"/>
            <a:r>
              <a:rPr lang="en-US" sz="1400" dirty="0" smtClean="0">
                <a:solidFill>
                  <a:schemeClr val="tx1"/>
                </a:solidFill>
              </a:rPr>
              <a:t>Interface</a:t>
            </a:r>
            <a:endParaRPr lang="en-US" sz="1400" dirty="0">
              <a:solidFill>
                <a:schemeClr val="tx1"/>
              </a:solidFill>
            </a:endParaRPr>
          </a:p>
        </p:txBody>
      </p:sp>
      <p:pic>
        <p:nvPicPr>
          <p:cNvPr id="18" name="Picture 13" descr="noloc_missing_art_imagefile"/>
          <p:cNvPicPr>
            <a:picLocks noChangeAspect="1" noChangeArrowheads="1"/>
          </p:cNvPicPr>
          <p:nvPr/>
        </p:nvPicPr>
        <p:blipFill>
          <a:blip r:embed="rId7" cstate="print">
            <a:lum bright="20000"/>
          </a:blip>
          <a:srcRect/>
          <a:stretch>
            <a:fillRect/>
          </a:stretch>
        </p:blipFill>
        <p:spPr bwMode="auto">
          <a:xfrm>
            <a:off x="7755676" y="4495800"/>
            <a:ext cx="1464524" cy="1029896"/>
          </a:xfrm>
          <a:prstGeom prst="rect">
            <a:avLst/>
          </a:prstGeom>
          <a:noFill/>
          <a:ln w="9525">
            <a:noFill/>
            <a:miter lim="800000"/>
            <a:headEnd/>
            <a:tailEnd/>
          </a:ln>
        </p:spPr>
      </p:pic>
      <p:pic>
        <p:nvPicPr>
          <p:cNvPr id="21" name="Picture 19" descr="noloc_missing_art_imagefile"/>
          <p:cNvPicPr>
            <a:picLocks noChangeAspect="1" noChangeArrowheads="1"/>
          </p:cNvPicPr>
          <p:nvPr/>
        </p:nvPicPr>
        <p:blipFill>
          <a:blip r:embed="rId8" cstate="print">
            <a:lum bright="20000"/>
          </a:blip>
          <a:srcRect/>
          <a:stretch>
            <a:fillRect/>
          </a:stretch>
        </p:blipFill>
        <p:spPr bwMode="auto">
          <a:xfrm>
            <a:off x="7831876" y="2895600"/>
            <a:ext cx="933957" cy="888462"/>
          </a:xfrm>
          <a:prstGeom prst="rect">
            <a:avLst/>
          </a:prstGeom>
          <a:noFill/>
          <a:ln w="9525">
            <a:noFill/>
            <a:miter lim="800000"/>
            <a:headEnd/>
            <a:tailEnd/>
          </a:ln>
        </p:spPr>
      </p:pic>
      <p:sp>
        <p:nvSpPr>
          <p:cNvPr id="25" name="Rectangle 7"/>
          <p:cNvSpPr>
            <a:spLocks noChangeArrowheads="1"/>
          </p:cNvSpPr>
          <p:nvPr/>
        </p:nvSpPr>
        <p:spPr bwMode="auto">
          <a:xfrm>
            <a:off x="1583476" y="1905000"/>
            <a:ext cx="6188924" cy="3962400"/>
          </a:xfrm>
          <a:prstGeom prst="rect">
            <a:avLst/>
          </a:prstGeom>
          <a:noFill/>
          <a:ln w="31750" cap="rnd">
            <a:solidFill>
              <a:srgbClr val="993300"/>
            </a:solidFill>
            <a:miter lim="800000"/>
            <a:headEnd/>
            <a:tailEnd/>
          </a:ln>
        </p:spPr>
        <p:txBody>
          <a:bodyPr/>
          <a:lstStyle/>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2-3 &amp; 2-4: </a:t>
            </a:r>
            <a:br>
              <a:rPr lang="en-US" dirty="0" smtClean="0"/>
            </a:br>
            <a:r>
              <a:rPr lang="en-US" dirty="0" smtClean="0"/>
              <a:t>Create Two LabVIEW FPGA Projects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 Is it possible to create a simulated project for CompactRIO?</a:t>
            </a:r>
          </a:p>
          <a:p>
            <a:pPr lvl="1">
              <a:buFont typeface="Arial" pitchFamily="34" charset="0"/>
              <a:buChar char="•"/>
            </a:pPr>
            <a:r>
              <a:rPr lang="en-US" dirty="0" smtClean="0"/>
              <a:t>Manually add controller, chassis, and FPGA target</a:t>
            </a:r>
          </a:p>
          <a:p>
            <a:pPr>
              <a:buFont typeface="Arial" pitchFamily="34" charset="0"/>
              <a:buChar char="•"/>
            </a:pPr>
            <a:r>
              <a:rPr lang="en-US" dirty="0" smtClean="0"/>
              <a:t> When would you not want LabVIEW to auto-discover your C Series modules?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idx="1"/>
          </p:nvPr>
        </p:nvSpPr>
        <p:spPr/>
        <p:txBody>
          <a:bodyPr/>
          <a:lstStyle/>
          <a:p>
            <a:r>
              <a:rPr lang="en-US" dirty="0" smtClean="0"/>
              <a:t>1.  Which of the following operations are performed in MAX? </a:t>
            </a:r>
          </a:p>
          <a:p>
            <a:pPr marL="747712" lvl="2" indent="-514350">
              <a:buFont typeface="+mj-lt"/>
              <a:buAutoNum type="alphaLcPeriod"/>
            </a:pPr>
            <a:r>
              <a:rPr lang="en-US" dirty="0" smtClean="0"/>
              <a:t>Install software on an R Series board</a:t>
            </a:r>
          </a:p>
          <a:p>
            <a:pPr marL="747712" lvl="2" indent="-514350">
              <a:buFont typeface="+mj-lt"/>
              <a:buAutoNum type="alphaLcPeriod"/>
            </a:pPr>
            <a:r>
              <a:rPr lang="en-US" dirty="0" smtClean="0"/>
              <a:t>Install software on a CompactRIO target</a:t>
            </a:r>
          </a:p>
          <a:p>
            <a:pPr marL="747712" lvl="2" indent="-514350">
              <a:buFont typeface="+mj-lt"/>
              <a:buAutoNum type="alphaLcPeriod"/>
            </a:pPr>
            <a:r>
              <a:rPr lang="en-US" dirty="0" smtClean="0"/>
              <a:t>Verify connection between host and a real-time target</a:t>
            </a:r>
          </a:p>
          <a:p>
            <a:pPr marL="747712" lvl="2" indent="-514350">
              <a:buFont typeface="+mj-lt"/>
              <a:buAutoNum type="alphaLcPeriod"/>
            </a:pPr>
            <a:r>
              <a:rPr lang="en-US" dirty="0" smtClean="0"/>
              <a:t>Assign the IP address of your host computer  </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 Answer</a:t>
            </a:r>
            <a:endParaRPr lang="en-US" dirty="0"/>
          </a:p>
        </p:txBody>
      </p:sp>
      <p:sp>
        <p:nvSpPr>
          <p:cNvPr id="3" name="Content Placeholder 2"/>
          <p:cNvSpPr>
            <a:spLocks noGrp="1"/>
          </p:cNvSpPr>
          <p:nvPr>
            <p:ph idx="1"/>
          </p:nvPr>
        </p:nvSpPr>
        <p:spPr/>
        <p:txBody>
          <a:bodyPr/>
          <a:lstStyle/>
          <a:p>
            <a:r>
              <a:rPr lang="en-US" dirty="0" smtClean="0"/>
              <a:t>1.  Which of the following operations are performed in MAX? </a:t>
            </a:r>
          </a:p>
          <a:p>
            <a:pPr marL="747712" lvl="2" indent="-514350">
              <a:buFont typeface="+mj-lt"/>
              <a:buAutoNum type="alphaLcPeriod"/>
            </a:pPr>
            <a:r>
              <a:rPr lang="en-US" dirty="0" smtClean="0"/>
              <a:t>Install software on an R Series board</a:t>
            </a:r>
          </a:p>
          <a:p>
            <a:pPr marL="747712" lvl="2" indent="-514350">
              <a:buFont typeface="+mj-lt"/>
              <a:buAutoNum type="alphaLcPeriod"/>
            </a:pPr>
            <a:r>
              <a:rPr lang="en-US" b="1" dirty="0" smtClean="0"/>
              <a:t>Install software on a CompactRIO target</a:t>
            </a:r>
          </a:p>
          <a:p>
            <a:pPr marL="747712" lvl="2" indent="-514350">
              <a:buFont typeface="+mj-lt"/>
              <a:buAutoNum type="alphaLcPeriod"/>
            </a:pPr>
            <a:r>
              <a:rPr lang="en-US" b="1" dirty="0" smtClean="0"/>
              <a:t>Verify connection between the host and a real-time target</a:t>
            </a:r>
          </a:p>
          <a:p>
            <a:pPr marL="747712" lvl="2" indent="-514350">
              <a:buFont typeface="+mj-lt"/>
              <a:buAutoNum type="alphaLcPeriod"/>
            </a:pPr>
            <a:r>
              <a:rPr lang="en-US" dirty="0" smtClean="0"/>
              <a:t>Assign the IP address of your host computer</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idx="1"/>
          </p:nvPr>
        </p:nvSpPr>
        <p:spPr/>
        <p:txBody>
          <a:bodyPr/>
          <a:lstStyle/>
          <a:p>
            <a:r>
              <a:rPr lang="en-US" dirty="0" smtClean="0"/>
              <a:t>2. Under which node do you add a CompactRIO target?</a:t>
            </a:r>
          </a:p>
          <a:p>
            <a:pPr marL="747712" lvl="2" indent="-514350">
              <a:buFont typeface="+mj-lt"/>
              <a:buAutoNum type="alphaLcPeriod"/>
            </a:pPr>
            <a:r>
              <a:rPr lang="en-US" dirty="0" smtClean="0"/>
              <a:t>Real-Time.lvproj</a:t>
            </a:r>
          </a:p>
          <a:p>
            <a:pPr marL="747712" lvl="2" indent="-514350">
              <a:buFont typeface="+mj-lt"/>
              <a:buAutoNum type="alphaLcPeriod"/>
            </a:pPr>
            <a:r>
              <a:rPr lang="en-US" dirty="0" smtClean="0"/>
              <a:t>My Computer</a:t>
            </a:r>
          </a:p>
          <a:p>
            <a:pPr marL="747712" lvl="2" indent="-514350">
              <a:buFont typeface="+mj-lt"/>
              <a:buAutoNum type="alphaLcPeriod"/>
            </a:pPr>
            <a:r>
              <a:rPr lang="en-US" dirty="0" smtClean="0"/>
              <a:t>Dependencies</a:t>
            </a:r>
          </a:p>
          <a:p>
            <a:pPr marL="747712" lvl="2" indent="-514350">
              <a:buFont typeface="+mj-lt"/>
              <a:buAutoNum type="alphaLcPeriod"/>
            </a:pPr>
            <a:r>
              <a:rPr lang="en-US" dirty="0" smtClean="0"/>
              <a:t>Build Specifications  </a:t>
            </a:r>
            <a:endParaRPr lang="en-US" dirty="0"/>
          </a:p>
        </p:txBody>
      </p:sp>
      <p:pic>
        <p:nvPicPr>
          <p:cNvPr id="4" name="Picture 3" descr="loc_env_empty_rt_project.bmp"/>
          <p:cNvPicPr>
            <a:picLocks noChangeAspect="1"/>
          </p:cNvPicPr>
          <p:nvPr/>
        </p:nvPicPr>
        <p:blipFill>
          <a:blip r:embed="rId3" cstate="print"/>
          <a:stretch>
            <a:fillRect/>
          </a:stretch>
        </p:blipFill>
        <p:spPr>
          <a:xfrm>
            <a:off x="3850511" y="2514600"/>
            <a:ext cx="4836289" cy="350520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 Answer</a:t>
            </a:r>
            <a:endParaRPr lang="en-US" dirty="0"/>
          </a:p>
        </p:txBody>
      </p:sp>
      <p:sp>
        <p:nvSpPr>
          <p:cNvPr id="3" name="Content Placeholder 2"/>
          <p:cNvSpPr>
            <a:spLocks noGrp="1"/>
          </p:cNvSpPr>
          <p:nvPr>
            <p:ph idx="1"/>
          </p:nvPr>
        </p:nvSpPr>
        <p:spPr/>
        <p:txBody>
          <a:bodyPr/>
          <a:lstStyle/>
          <a:p>
            <a:r>
              <a:rPr lang="en-US" dirty="0" smtClean="0"/>
              <a:t>2. Under which node do you add a CompactRIO target?</a:t>
            </a:r>
          </a:p>
          <a:p>
            <a:pPr marL="747712" lvl="2" indent="-514350">
              <a:buFont typeface="+mj-lt"/>
              <a:buAutoNum type="alphaLcPeriod"/>
            </a:pPr>
            <a:r>
              <a:rPr lang="en-US" b="1" dirty="0" smtClean="0"/>
              <a:t>Real-Time.lvproj</a:t>
            </a:r>
          </a:p>
          <a:p>
            <a:pPr marL="747712" lvl="2" indent="-514350">
              <a:buFont typeface="+mj-lt"/>
              <a:buAutoNum type="alphaLcPeriod"/>
            </a:pPr>
            <a:r>
              <a:rPr lang="en-US" dirty="0" smtClean="0"/>
              <a:t>My Computer</a:t>
            </a:r>
          </a:p>
          <a:p>
            <a:pPr marL="747712" lvl="2" indent="-514350">
              <a:buFont typeface="+mj-lt"/>
              <a:buAutoNum type="alphaLcPeriod"/>
            </a:pPr>
            <a:r>
              <a:rPr lang="en-US" dirty="0" smtClean="0"/>
              <a:t>Dependencies</a:t>
            </a:r>
          </a:p>
          <a:p>
            <a:pPr marL="747712" lvl="2" indent="-514350">
              <a:buFont typeface="+mj-lt"/>
              <a:buAutoNum type="alphaLcPeriod"/>
            </a:pPr>
            <a:r>
              <a:rPr lang="en-US" dirty="0" smtClean="0"/>
              <a:t>Build Specifications  </a:t>
            </a:r>
            <a:endParaRPr lang="en-US" dirty="0"/>
          </a:p>
        </p:txBody>
      </p:sp>
      <p:pic>
        <p:nvPicPr>
          <p:cNvPr id="4" name="Picture 3" descr="loc_env_empty_rt_project.bmp"/>
          <p:cNvPicPr>
            <a:picLocks noChangeAspect="1"/>
          </p:cNvPicPr>
          <p:nvPr/>
        </p:nvPicPr>
        <p:blipFill>
          <a:blip r:embed="rId3" cstate="print"/>
          <a:stretch>
            <a:fillRect/>
          </a:stretch>
        </p:blipFill>
        <p:spPr>
          <a:xfrm>
            <a:off x="3850511" y="2514600"/>
            <a:ext cx="4836289" cy="35052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a:t>
            </a:r>
            <a:endParaRPr lang="en-US" dirty="0"/>
          </a:p>
        </p:txBody>
      </p:sp>
      <p:sp>
        <p:nvSpPr>
          <p:cNvPr id="3" name="Content Placeholder 2"/>
          <p:cNvSpPr>
            <a:spLocks noGrp="1"/>
          </p:cNvSpPr>
          <p:nvPr>
            <p:ph sz="half" idx="1"/>
          </p:nvPr>
        </p:nvSpPr>
        <p:spPr>
          <a:xfrm>
            <a:off x="457200" y="1600200"/>
            <a:ext cx="4800600" cy="4525963"/>
          </a:xfrm>
        </p:spPr>
        <p:txBody>
          <a:bodyPr>
            <a:normAutofit lnSpcReduction="10000"/>
          </a:bodyPr>
          <a:lstStyle/>
          <a:p>
            <a:pPr marL="285750" indent="-285750"/>
            <a:r>
              <a:rPr lang="en-US" dirty="0" smtClean="0"/>
              <a:t>3. When would you select </a:t>
            </a:r>
            <a:r>
              <a:rPr lang="en-US" b="1" dirty="0" smtClean="0"/>
              <a:t>New target or device</a:t>
            </a:r>
            <a:r>
              <a:rPr lang="en-US" dirty="0" smtClean="0"/>
              <a:t>?</a:t>
            </a:r>
          </a:p>
          <a:p>
            <a:pPr marL="747712" lvl="2" indent="-514350">
              <a:buFont typeface="+mj-lt"/>
              <a:buAutoNum type="alphaLcPeriod"/>
            </a:pPr>
            <a:r>
              <a:rPr lang="en-US" sz="2200" dirty="0" smtClean="0"/>
              <a:t>You evaluating an FPGA target to see if your application can run on the target </a:t>
            </a:r>
          </a:p>
          <a:p>
            <a:pPr marL="747712" lvl="2" indent="-514350">
              <a:buFont typeface="+mj-lt"/>
              <a:buAutoNum type="alphaLcPeriod"/>
            </a:pPr>
            <a:r>
              <a:rPr lang="en-US" sz="2200" dirty="0" smtClean="0"/>
              <a:t>You are developing your application while traveling and you don’t have an FPGA target connected to your laptop</a:t>
            </a:r>
          </a:p>
          <a:p>
            <a:pPr marL="747712" lvl="2" indent="-514350">
              <a:buFont typeface="+mj-lt"/>
              <a:buAutoNum type="alphaLcPeriod"/>
            </a:pPr>
            <a:r>
              <a:rPr lang="en-US" sz="2200" dirty="0" smtClean="0"/>
              <a:t>You are curious to see which NI-RIO targets and devices are supported under My Computer</a:t>
            </a:r>
          </a:p>
          <a:p>
            <a:pPr marL="747712" lvl="2" indent="-514350">
              <a:buFont typeface="+mj-lt"/>
              <a:buAutoNum type="alphaLcPeriod"/>
            </a:pPr>
            <a:r>
              <a:rPr lang="en-US" sz="2200" dirty="0" smtClean="0"/>
              <a:t>All of the above</a:t>
            </a:r>
            <a:endParaRPr lang="en-US" sz="2200" dirty="0"/>
          </a:p>
        </p:txBody>
      </p:sp>
      <p:pic>
        <p:nvPicPr>
          <p:cNvPr id="4" name="Content Placeholder 5" descr="loc_env_rseries_add_targets_devices.bmp"/>
          <p:cNvPicPr>
            <a:picLocks noChangeAspect="1"/>
          </p:cNvPicPr>
          <p:nvPr/>
        </p:nvPicPr>
        <p:blipFill>
          <a:blip r:embed="rId3" cstate="print"/>
          <a:stretch>
            <a:fillRect/>
          </a:stretch>
        </p:blipFill>
        <p:spPr>
          <a:xfrm>
            <a:off x="5410200" y="1600200"/>
            <a:ext cx="3434853" cy="3849358"/>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Summary—Quiz Answer</a:t>
            </a:r>
            <a:endParaRPr lang="en-US" dirty="0"/>
          </a:p>
        </p:txBody>
      </p:sp>
      <p:sp>
        <p:nvSpPr>
          <p:cNvPr id="3" name="Content Placeholder 2"/>
          <p:cNvSpPr>
            <a:spLocks noGrp="1"/>
          </p:cNvSpPr>
          <p:nvPr>
            <p:ph sz="half" idx="1"/>
          </p:nvPr>
        </p:nvSpPr>
        <p:spPr>
          <a:xfrm>
            <a:off x="457200" y="1600200"/>
            <a:ext cx="4800600" cy="4525963"/>
          </a:xfrm>
        </p:spPr>
        <p:txBody>
          <a:bodyPr>
            <a:normAutofit lnSpcReduction="10000"/>
          </a:bodyPr>
          <a:lstStyle/>
          <a:p>
            <a:pPr marL="285750" indent="-285750"/>
            <a:r>
              <a:rPr lang="en-US" dirty="0" smtClean="0"/>
              <a:t>3. When would you select </a:t>
            </a:r>
            <a:r>
              <a:rPr lang="en-US" b="1" dirty="0" smtClean="0"/>
              <a:t>New target or device</a:t>
            </a:r>
            <a:r>
              <a:rPr lang="en-US" dirty="0" smtClean="0"/>
              <a:t>?</a:t>
            </a:r>
          </a:p>
          <a:p>
            <a:pPr marL="747712" lvl="2" indent="-514350">
              <a:buFont typeface="+mj-lt"/>
              <a:buAutoNum type="alphaLcPeriod"/>
            </a:pPr>
            <a:r>
              <a:rPr lang="en-US" sz="2200" dirty="0" smtClean="0"/>
              <a:t>You evaluating an FPGA target to see if your application can run on the target </a:t>
            </a:r>
          </a:p>
          <a:p>
            <a:pPr marL="747712" lvl="2" indent="-514350">
              <a:buFont typeface="+mj-lt"/>
              <a:buAutoNum type="alphaLcPeriod"/>
            </a:pPr>
            <a:r>
              <a:rPr lang="en-US" sz="2200" dirty="0" smtClean="0"/>
              <a:t>You are developing your application while traveling and you don’t have an FPGA target connected to your laptop</a:t>
            </a:r>
          </a:p>
          <a:p>
            <a:pPr marL="747712" lvl="2" indent="-514350">
              <a:buFont typeface="+mj-lt"/>
              <a:buAutoNum type="alphaLcPeriod"/>
            </a:pPr>
            <a:r>
              <a:rPr lang="en-US" sz="2200" dirty="0" smtClean="0"/>
              <a:t>You are curious to see which NI-RIO targets and devices are supported under My Computer</a:t>
            </a:r>
          </a:p>
          <a:p>
            <a:pPr marL="747712" lvl="2" indent="-514350">
              <a:buFont typeface="+mj-lt"/>
              <a:buAutoNum type="alphaLcPeriod"/>
            </a:pPr>
            <a:r>
              <a:rPr lang="en-US" sz="2200" b="1" dirty="0" smtClean="0"/>
              <a:t>All of the above</a:t>
            </a:r>
            <a:endParaRPr lang="en-US" sz="2200" b="1" dirty="0"/>
          </a:p>
        </p:txBody>
      </p:sp>
      <p:pic>
        <p:nvPicPr>
          <p:cNvPr id="4" name="Content Placeholder 5" descr="loc_env_rseries_add_targets_devices.bmp"/>
          <p:cNvPicPr>
            <a:picLocks noChangeAspect="1"/>
          </p:cNvPicPr>
          <p:nvPr/>
        </p:nvPicPr>
        <p:blipFill>
          <a:blip r:embed="rId3" cstate="print"/>
          <a:stretch>
            <a:fillRect/>
          </a:stretch>
        </p:blipFill>
        <p:spPr>
          <a:xfrm>
            <a:off x="5410200" y="1600200"/>
            <a:ext cx="3434853" cy="38493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200" dirty="0" smtClean="0"/>
              <a:t>FPGA – Real-Time</a:t>
            </a:r>
            <a:endParaRPr lang="en-US" sz="3200" dirty="0"/>
          </a:p>
        </p:txBody>
      </p:sp>
      <p:sp>
        <p:nvSpPr>
          <p:cNvPr id="19459" name="Rectangle 3"/>
          <p:cNvSpPr>
            <a:spLocks noChangeArrowheads="1"/>
          </p:cNvSpPr>
          <p:nvPr/>
        </p:nvSpPr>
        <p:spPr bwMode="auto">
          <a:xfrm>
            <a:off x="7010400" y="2070100"/>
            <a:ext cx="1676400" cy="3873500"/>
          </a:xfrm>
          <a:prstGeom prst="rect">
            <a:avLst/>
          </a:prstGeom>
          <a:noFill/>
          <a:ln w="31750" algn="ctr">
            <a:solidFill>
              <a:schemeClr val="tx1"/>
            </a:solidFill>
            <a:miter lim="800000"/>
            <a:headEnd/>
            <a:tailEnd/>
          </a:ln>
        </p:spPr>
        <p:txBody>
          <a:bodyPr wrap="none" anchor="ctr"/>
          <a:lstStyle/>
          <a:p>
            <a:endParaRPr lang="en-US" dirty="0"/>
          </a:p>
        </p:txBody>
      </p:sp>
      <p:sp>
        <p:nvSpPr>
          <p:cNvPr id="19460" name="Text Box 4"/>
          <p:cNvSpPr txBox="1">
            <a:spLocks noChangeArrowheads="1"/>
          </p:cNvSpPr>
          <p:nvPr/>
        </p:nvSpPr>
        <p:spPr bwMode="auto">
          <a:xfrm>
            <a:off x="7140575" y="2057400"/>
            <a:ext cx="1393825" cy="581025"/>
          </a:xfrm>
          <a:prstGeom prst="rect">
            <a:avLst/>
          </a:prstGeom>
          <a:noFill/>
          <a:ln w="44450" algn="ctr">
            <a:noFill/>
            <a:miter lim="800000"/>
            <a:headEnd/>
            <a:tailEnd/>
          </a:ln>
        </p:spPr>
        <p:txBody>
          <a:bodyPr wrap="none">
            <a:spAutoFit/>
          </a:bodyPr>
          <a:lstStyle/>
          <a:p>
            <a:r>
              <a:rPr lang="en-US" sz="1600" dirty="0">
                <a:solidFill>
                  <a:schemeClr val="tx1"/>
                </a:solidFill>
              </a:rPr>
              <a:t>Reconfigurable</a:t>
            </a:r>
          </a:p>
          <a:p>
            <a:r>
              <a:rPr lang="en-US" sz="1600" dirty="0">
                <a:solidFill>
                  <a:schemeClr val="tx1"/>
                </a:solidFill>
              </a:rPr>
              <a:t>FPGA</a:t>
            </a:r>
          </a:p>
        </p:txBody>
      </p:sp>
      <p:sp>
        <p:nvSpPr>
          <p:cNvPr id="19461" name="Rectangle 5"/>
          <p:cNvSpPr>
            <a:spLocks noChangeArrowheads="1"/>
          </p:cNvSpPr>
          <p:nvPr/>
        </p:nvSpPr>
        <p:spPr bwMode="auto">
          <a:xfrm>
            <a:off x="71628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800" dirty="0"/>
              <a:t>LabVIEW </a:t>
            </a:r>
          </a:p>
          <a:p>
            <a:r>
              <a:rPr lang="en-US" sz="1800" dirty="0"/>
              <a:t>FPGA VI</a:t>
            </a:r>
          </a:p>
        </p:txBody>
      </p:sp>
      <p:sp>
        <p:nvSpPr>
          <p:cNvPr id="19462" name="Rectangle 13"/>
          <p:cNvSpPr>
            <a:spLocks noChangeArrowheads="1"/>
          </p:cNvSpPr>
          <p:nvPr/>
        </p:nvSpPr>
        <p:spPr bwMode="auto">
          <a:xfrm>
            <a:off x="2743200" y="1905000"/>
            <a:ext cx="6096000" cy="4191000"/>
          </a:xfrm>
          <a:prstGeom prst="rect">
            <a:avLst/>
          </a:prstGeom>
          <a:noFill/>
          <a:ln w="31750" cap="rnd">
            <a:solidFill>
              <a:srgbClr val="0000FF"/>
            </a:solidFill>
            <a:miter lim="800000"/>
            <a:headEnd/>
            <a:tailEnd/>
          </a:ln>
        </p:spPr>
        <p:txBody>
          <a:bodyPr/>
          <a:lstStyle/>
          <a:p>
            <a:endParaRPr lang="en-US" dirty="0"/>
          </a:p>
        </p:txBody>
      </p:sp>
      <p:grpSp>
        <p:nvGrpSpPr>
          <p:cNvPr id="19463" name="Group 14"/>
          <p:cNvGrpSpPr>
            <a:grpSpLocks/>
          </p:cNvGrpSpPr>
          <p:nvPr/>
        </p:nvGrpSpPr>
        <p:grpSpPr bwMode="auto">
          <a:xfrm>
            <a:off x="2922588" y="3963988"/>
            <a:ext cx="920750" cy="455612"/>
            <a:chOff x="2130" y="2208"/>
            <a:chExt cx="580" cy="287"/>
          </a:xfrm>
        </p:grpSpPr>
        <p:grpSp>
          <p:nvGrpSpPr>
            <p:cNvPr id="19494" name="Group 15"/>
            <p:cNvGrpSpPr>
              <a:grpSpLocks/>
            </p:cNvGrpSpPr>
            <p:nvPr/>
          </p:nvGrpSpPr>
          <p:grpSpPr bwMode="auto">
            <a:xfrm>
              <a:off x="2130" y="2208"/>
              <a:ext cx="580" cy="287"/>
              <a:chOff x="2130" y="3221"/>
              <a:chExt cx="580" cy="287"/>
            </a:xfrm>
          </p:grpSpPr>
          <p:sp>
            <p:nvSpPr>
              <p:cNvPr id="19496" name="Freeform 16"/>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rgbClr val="5C81B5"/>
              </a:solidFill>
              <a:ln w="0">
                <a:solidFill>
                  <a:srgbClr val="000000"/>
                </a:solidFill>
                <a:round/>
                <a:headEnd/>
                <a:tailEnd/>
              </a:ln>
            </p:spPr>
            <p:txBody>
              <a:bodyPr/>
              <a:lstStyle/>
              <a:p>
                <a:endParaRPr lang="en-US" dirty="0"/>
              </a:p>
            </p:txBody>
          </p:sp>
          <p:sp>
            <p:nvSpPr>
              <p:cNvPr id="19497" name="Oval 17"/>
              <p:cNvSpPr>
                <a:spLocks noChangeArrowheads="1"/>
              </p:cNvSpPr>
              <p:nvPr/>
            </p:nvSpPr>
            <p:spPr bwMode="auto">
              <a:xfrm>
                <a:off x="2130" y="3221"/>
                <a:ext cx="580" cy="71"/>
              </a:xfrm>
              <a:prstGeom prst="ellipse">
                <a:avLst/>
              </a:prstGeom>
              <a:solidFill>
                <a:srgbClr val="7C9AC4"/>
              </a:solidFill>
              <a:ln w="0">
                <a:solidFill>
                  <a:srgbClr val="000000"/>
                </a:solidFill>
                <a:round/>
                <a:headEnd/>
                <a:tailEnd/>
              </a:ln>
            </p:spPr>
            <p:txBody>
              <a:bodyPr/>
              <a:lstStyle/>
              <a:p>
                <a:endParaRPr lang="en-US" dirty="0"/>
              </a:p>
            </p:txBody>
          </p:sp>
          <p:sp>
            <p:nvSpPr>
              <p:cNvPr id="19498" name="Freeform 18"/>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noFill/>
              <a:ln w="7938">
                <a:solidFill>
                  <a:srgbClr val="5C81B5"/>
                </a:solidFill>
                <a:round/>
                <a:headEnd/>
                <a:tailEnd/>
              </a:ln>
            </p:spPr>
            <p:txBody>
              <a:bodyPr/>
              <a:lstStyle/>
              <a:p>
                <a:endParaRPr lang="en-US" dirty="0"/>
              </a:p>
            </p:txBody>
          </p:sp>
          <p:sp>
            <p:nvSpPr>
              <p:cNvPr id="19499" name="Freeform 19"/>
              <p:cNvSpPr>
                <a:spLocks/>
              </p:cNvSpPr>
              <p:nvPr/>
            </p:nvSpPr>
            <p:spPr bwMode="auto">
              <a:xfrm>
                <a:off x="2130" y="3257"/>
                <a:ext cx="580" cy="35"/>
              </a:xfrm>
              <a:custGeom>
                <a:avLst/>
                <a:gdLst>
                  <a:gd name="T0" fmla="*/ 0 w 580"/>
                  <a:gd name="T1" fmla="*/ 0 h 35"/>
                  <a:gd name="T2" fmla="*/ 290 w 580"/>
                  <a:gd name="T3" fmla="*/ 35 h 35"/>
                  <a:gd name="T4" fmla="*/ 580 w 580"/>
                  <a:gd name="T5" fmla="*/ 0 h 35"/>
                  <a:gd name="T6" fmla="*/ 0 60000 65536"/>
                  <a:gd name="T7" fmla="*/ 0 60000 65536"/>
                  <a:gd name="T8" fmla="*/ 0 60000 65536"/>
                  <a:gd name="T9" fmla="*/ 0 w 580"/>
                  <a:gd name="T10" fmla="*/ 0 h 35"/>
                  <a:gd name="T11" fmla="*/ 580 w 580"/>
                  <a:gd name="T12" fmla="*/ 35 h 35"/>
                </a:gdLst>
                <a:ahLst/>
                <a:cxnLst>
                  <a:cxn ang="T6">
                    <a:pos x="T0" y="T1"/>
                  </a:cxn>
                  <a:cxn ang="T7">
                    <a:pos x="T2" y="T3"/>
                  </a:cxn>
                  <a:cxn ang="T8">
                    <a:pos x="T4" y="T5"/>
                  </a:cxn>
                </a:cxnLst>
                <a:rect l="T9" t="T10" r="T11" b="T12"/>
                <a:pathLst>
                  <a:path w="580" h="35">
                    <a:moveTo>
                      <a:pt x="0" y="0"/>
                    </a:moveTo>
                    <a:cubicBezTo>
                      <a:pt x="0" y="19"/>
                      <a:pt x="130" y="35"/>
                      <a:pt x="290" y="35"/>
                    </a:cubicBezTo>
                    <a:cubicBezTo>
                      <a:pt x="450" y="35"/>
                      <a:pt x="580" y="19"/>
                      <a:pt x="580" y="0"/>
                    </a:cubicBezTo>
                  </a:path>
                </a:pathLst>
              </a:custGeom>
              <a:noFill/>
              <a:ln w="7938">
                <a:solidFill>
                  <a:srgbClr val="5C81B5"/>
                </a:solidFill>
                <a:round/>
                <a:headEnd/>
                <a:tailEnd/>
              </a:ln>
            </p:spPr>
            <p:txBody>
              <a:bodyPr/>
              <a:lstStyle/>
              <a:p>
                <a:endParaRPr lang="en-US" dirty="0"/>
              </a:p>
            </p:txBody>
          </p:sp>
        </p:grpSp>
        <p:sp>
          <p:nvSpPr>
            <p:cNvPr id="19495" name="Rectangle 20"/>
            <p:cNvSpPr>
              <a:spLocks noChangeArrowheads="1"/>
            </p:cNvSpPr>
            <p:nvPr/>
          </p:nvSpPr>
          <p:spPr bwMode="auto">
            <a:xfrm>
              <a:off x="2196" y="2304"/>
              <a:ext cx="487" cy="115"/>
            </a:xfrm>
            <a:prstGeom prst="rect">
              <a:avLst/>
            </a:prstGeom>
            <a:noFill/>
            <a:ln w="9525">
              <a:noFill/>
              <a:miter lim="800000"/>
              <a:headEnd/>
              <a:tailEnd/>
            </a:ln>
          </p:spPr>
          <p:txBody>
            <a:bodyPr wrap="none" lIns="0" tIns="0" rIns="0" bIns="0">
              <a:spAutoFit/>
            </a:bodyPr>
            <a:lstStyle/>
            <a:p>
              <a:r>
                <a:rPr lang="en-US" sz="1200" dirty="0">
                  <a:solidFill>
                    <a:srgbClr val="FFFFFF"/>
                  </a:solidFill>
                </a:rPr>
                <a:t>Data Storage</a:t>
              </a:r>
              <a:endParaRPr lang="en-US" sz="1800" dirty="0">
                <a:solidFill>
                  <a:schemeClr val="tx1"/>
                </a:solidFill>
              </a:endParaRPr>
            </a:p>
          </p:txBody>
        </p:sp>
      </p:grpSp>
      <p:sp>
        <p:nvSpPr>
          <p:cNvPr id="19464" name="Rectangle 21"/>
          <p:cNvSpPr>
            <a:spLocks noChangeArrowheads="1"/>
          </p:cNvSpPr>
          <p:nvPr/>
        </p:nvSpPr>
        <p:spPr bwMode="auto">
          <a:xfrm>
            <a:off x="457200" y="1905000"/>
            <a:ext cx="1676400" cy="4191000"/>
          </a:xfrm>
          <a:prstGeom prst="rect">
            <a:avLst/>
          </a:prstGeom>
          <a:noFill/>
          <a:ln w="31750" cap="rnd">
            <a:solidFill>
              <a:srgbClr val="CC0000"/>
            </a:solidFill>
            <a:miter lim="800000"/>
            <a:headEnd/>
            <a:tailEnd/>
          </a:ln>
        </p:spPr>
        <p:txBody>
          <a:bodyPr/>
          <a:lstStyle/>
          <a:p>
            <a:endParaRPr lang="en-US" dirty="0"/>
          </a:p>
        </p:txBody>
      </p:sp>
      <p:sp>
        <p:nvSpPr>
          <p:cNvPr id="19465" name="Rectangle 22"/>
          <p:cNvSpPr>
            <a:spLocks noChangeArrowheads="1"/>
          </p:cNvSpPr>
          <p:nvPr/>
        </p:nvSpPr>
        <p:spPr bwMode="auto">
          <a:xfrm>
            <a:off x="3416300" y="2041525"/>
            <a:ext cx="2197100" cy="244475"/>
          </a:xfrm>
          <a:prstGeom prst="rect">
            <a:avLst/>
          </a:prstGeom>
          <a:noFill/>
          <a:ln w="9525">
            <a:noFill/>
            <a:miter lim="800000"/>
            <a:headEnd/>
            <a:tailEnd/>
          </a:ln>
        </p:spPr>
        <p:txBody>
          <a:bodyPr wrap="none" lIns="0" tIns="0" rIns="0" bIns="0">
            <a:spAutoFit/>
          </a:bodyPr>
          <a:lstStyle/>
          <a:p>
            <a:r>
              <a:rPr lang="en-US" sz="1600" dirty="0">
                <a:solidFill>
                  <a:schemeClr val="tx1"/>
                </a:solidFill>
              </a:rPr>
              <a:t>LabVIEW Real-Time System</a:t>
            </a:r>
          </a:p>
        </p:txBody>
      </p:sp>
      <p:sp>
        <p:nvSpPr>
          <p:cNvPr id="19466" name="Rectangle 23"/>
          <p:cNvSpPr>
            <a:spLocks noChangeArrowheads="1"/>
          </p:cNvSpPr>
          <p:nvPr/>
        </p:nvSpPr>
        <p:spPr bwMode="auto">
          <a:xfrm>
            <a:off x="609600" y="2057400"/>
            <a:ext cx="1378775" cy="246221"/>
          </a:xfrm>
          <a:prstGeom prst="rect">
            <a:avLst/>
          </a:prstGeom>
          <a:noFill/>
          <a:ln w="9525">
            <a:noFill/>
            <a:miter lim="800000"/>
            <a:headEnd/>
            <a:tailEnd/>
          </a:ln>
        </p:spPr>
        <p:txBody>
          <a:bodyPr wrap="none" lIns="0" tIns="0" rIns="0" bIns="0">
            <a:spAutoFit/>
          </a:bodyPr>
          <a:lstStyle/>
          <a:p>
            <a:r>
              <a:rPr lang="en-US" sz="1600" dirty="0">
                <a:solidFill>
                  <a:srgbClr val="000000"/>
                </a:solidFill>
              </a:rPr>
              <a:t>Windows </a:t>
            </a:r>
            <a:r>
              <a:rPr lang="en-US" sz="1600" dirty="0" smtClean="0">
                <a:solidFill>
                  <a:srgbClr val="000000"/>
                </a:solidFill>
              </a:rPr>
              <a:t>System</a:t>
            </a:r>
            <a:endParaRPr lang="en-US" sz="1800" dirty="0">
              <a:solidFill>
                <a:schemeClr val="tx1"/>
              </a:solidFill>
            </a:endParaRPr>
          </a:p>
        </p:txBody>
      </p:sp>
      <p:sp>
        <p:nvSpPr>
          <p:cNvPr id="19469" name="Rectangle 34"/>
          <p:cNvSpPr>
            <a:spLocks noChangeArrowheads="1"/>
          </p:cNvSpPr>
          <p:nvPr/>
        </p:nvSpPr>
        <p:spPr bwMode="auto">
          <a:xfrm>
            <a:off x="989013" y="2898775"/>
            <a:ext cx="279400" cy="182563"/>
          </a:xfrm>
          <a:prstGeom prst="rect">
            <a:avLst/>
          </a:prstGeom>
          <a:noFill/>
          <a:ln w="9525">
            <a:noFill/>
            <a:miter lim="800000"/>
            <a:headEnd/>
            <a:tailEnd/>
          </a:ln>
        </p:spPr>
        <p:txBody>
          <a:bodyPr wrap="none" lIns="0" tIns="0" rIns="0" bIns="0">
            <a:spAutoFit/>
          </a:bodyPr>
          <a:lstStyle/>
          <a:p>
            <a:r>
              <a:rPr lang="en-US" sz="1200" dirty="0">
                <a:solidFill>
                  <a:srgbClr val="FFFFFF"/>
                </a:solidFill>
              </a:rPr>
              <a:t>User</a:t>
            </a:r>
            <a:endParaRPr lang="en-US" sz="1800" dirty="0">
              <a:solidFill>
                <a:schemeClr val="tx1"/>
              </a:solidFill>
            </a:endParaRPr>
          </a:p>
        </p:txBody>
      </p:sp>
      <p:sp>
        <p:nvSpPr>
          <p:cNvPr id="19470" name="Rectangle 35"/>
          <p:cNvSpPr>
            <a:spLocks noChangeArrowheads="1"/>
          </p:cNvSpPr>
          <p:nvPr/>
        </p:nvSpPr>
        <p:spPr bwMode="auto">
          <a:xfrm>
            <a:off x="868363" y="3081338"/>
            <a:ext cx="522287" cy="182562"/>
          </a:xfrm>
          <a:prstGeom prst="rect">
            <a:avLst/>
          </a:prstGeom>
          <a:noFill/>
          <a:ln w="9525">
            <a:noFill/>
            <a:miter lim="800000"/>
            <a:headEnd/>
            <a:tailEnd/>
          </a:ln>
        </p:spPr>
        <p:txBody>
          <a:bodyPr wrap="none" lIns="0" tIns="0" rIns="0" bIns="0">
            <a:spAutoFit/>
          </a:bodyPr>
          <a:lstStyle/>
          <a:p>
            <a:r>
              <a:rPr lang="en-US" sz="1200" dirty="0">
                <a:solidFill>
                  <a:srgbClr val="FFFFFF"/>
                </a:solidFill>
              </a:rPr>
              <a:t>Interface</a:t>
            </a:r>
            <a:endParaRPr lang="en-US" sz="1800" dirty="0">
              <a:solidFill>
                <a:schemeClr val="tx1"/>
              </a:solidFill>
            </a:endParaRPr>
          </a:p>
        </p:txBody>
      </p:sp>
      <p:sp>
        <p:nvSpPr>
          <p:cNvPr id="19471" name="Rectangle 36"/>
          <p:cNvSpPr>
            <a:spLocks noChangeArrowheads="1"/>
          </p:cNvSpPr>
          <p:nvPr/>
        </p:nvSpPr>
        <p:spPr bwMode="auto">
          <a:xfrm>
            <a:off x="51054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600" dirty="0"/>
              <a:t>Time-Critical</a:t>
            </a:r>
          </a:p>
          <a:p>
            <a:r>
              <a:rPr lang="en-US" sz="1600" dirty="0"/>
              <a:t>Interface VI</a:t>
            </a:r>
          </a:p>
        </p:txBody>
      </p:sp>
      <p:sp>
        <p:nvSpPr>
          <p:cNvPr id="19472" name="Rectangle 37"/>
          <p:cNvSpPr>
            <a:spLocks noChangeArrowheads="1"/>
          </p:cNvSpPr>
          <p:nvPr/>
        </p:nvSpPr>
        <p:spPr bwMode="auto">
          <a:xfrm>
            <a:off x="2846388"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600" dirty="0"/>
              <a:t>Normal Priority</a:t>
            </a:r>
          </a:p>
          <a:p>
            <a:r>
              <a:rPr lang="en-US" sz="1600" dirty="0"/>
              <a:t>VI</a:t>
            </a:r>
          </a:p>
        </p:txBody>
      </p:sp>
      <p:sp>
        <p:nvSpPr>
          <p:cNvPr id="19473" name="Rectangle 38"/>
          <p:cNvSpPr>
            <a:spLocks noChangeArrowheads="1"/>
          </p:cNvSpPr>
          <p:nvPr/>
        </p:nvSpPr>
        <p:spPr bwMode="auto">
          <a:xfrm>
            <a:off x="6096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2000" dirty="0"/>
              <a:t>Windows</a:t>
            </a:r>
          </a:p>
          <a:p>
            <a:r>
              <a:rPr lang="en-US" sz="2000" dirty="0"/>
              <a:t>Host VI</a:t>
            </a:r>
          </a:p>
        </p:txBody>
      </p:sp>
      <p:sp>
        <p:nvSpPr>
          <p:cNvPr id="19474" name="AutoShape 39"/>
          <p:cNvSpPr>
            <a:spLocks noChangeArrowheads="1"/>
          </p:cNvSpPr>
          <p:nvPr/>
        </p:nvSpPr>
        <p:spPr bwMode="auto">
          <a:xfrm>
            <a:off x="1752600" y="25908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Network</a:t>
            </a:r>
          </a:p>
          <a:p>
            <a:r>
              <a:rPr lang="en-US" sz="1200" dirty="0">
                <a:solidFill>
                  <a:schemeClr val="tx1"/>
                </a:solidFill>
              </a:rPr>
              <a:t>Communication</a:t>
            </a:r>
          </a:p>
        </p:txBody>
      </p:sp>
      <p:sp>
        <p:nvSpPr>
          <p:cNvPr id="19475" name="AutoShape 40"/>
          <p:cNvSpPr>
            <a:spLocks noChangeArrowheads="1"/>
          </p:cNvSpPr>
          <p:nvPr/>
        </p:nvSpPr>
        <p:spPr bwMode="auto">
          <a:xfrm>
            <a:off x="4114800" y="26670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Inter-Thread</a:t>
            </a:r>
          </a:p>
          <a:p>
            <a:r>
              <a:rPr lang="en-US" sz="1200" dirty="0">
                <a:solidFill>
                  <a:schemeClr val="tx1"/>
                </a:solidFill>
              </a:rPr>
              <a:t>Communication</a:t>
            </a:r>
          </a:p>
        </p:txBody>
      </p:sp>
      <p:sp>
        <p:nvSpPr>
          <p:cNvPr id="19476" name="AutoShape 41"/>
          <p:cNvSpPr>
            <a:spLocks noChangeArrowheads="1"/>
          </p:cNvSpPr>
          <p:nvPr/>
        </p:nvSpPr>
        <p:spPr bwMode="auto">
          <a:xfrm>
            <a:off x="6324600" y="2667000"/>
            <a:ext cx="914400" cy="914400"/>
          </a:xfrm>
          <a:prstGeom prst="leftRightArrow">
            <a:avLst>
              <a:gd name="adj1" fmla="val 50000"/>
              <a:gd name="adj2" fmla="val 20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FPGA</a:t>
            </a:r>
          </a:p>
          <a:p>
            <a:r>
              <a:rPr lang="en-US" sz="1200" dirty="0">
                <a:solidFill>
                  <a:schemeClr val="tx1"/>
                </a:solidFill>
              </a:rPr>
              <a:t>Interface</a:t>
            </a:r>
          </a:p>
        </p:txBody>
      </p:sp>
      <p:grpSp>
        <p:nvGrpSpPr>
          <p:cNvPr id="19477" name="Group 42"/>
          <p:cNvGrpSpPr>
            <a:grpSpLocks/>
          </p:cNvGrpSpPr>
          <p:nvPr/>
        </p:nvGrpSpPr>
        <p:grpSpPr bwMode="auto">
          <a:xfrm>
            <a:off x="3227388" y="3505200"/>
            <a:ext cx="312737" cy="533400"/>
            <a:chOff x="765" y="3002"/>
            <a:chExt cx="197" cy="255"/>
          </a:xfrm>
        </p:grpSpPr>
        <p:sp>
          <p:nvSpPr>
            <p:cNvPr id="19484" name="Freeform 43"/>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solidFill>
              <a:srgbClr val="FFFFFF"/>
            </a:solidFill>
            <a:ln w="9525">
              <a:noFill/>
              <a:round/>
              <a:headEnd/>
              <a:tailEnd/>
            </a:ln>
          </p:spPr>
          <p:txBody>
            <a:bodyPr/>
            <a:lstStyle/>
            <a:p>
              <a:endParaRPr lang="en-US" dirty="0"/>
            </a:p>
          </p:txBody>
        </p:sp>
        <p:sp>
          <p:nvSpPr>
            <p:cNvPr id="19485" name="Freeform 44"/>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noFill/>
            <a:ln w="19050" cap="rnd">
              <a:solidFill>
                <a:srgbClr val="000000"/>
              </a:solidFill>
              <a:miter lim="800000"/>
              <a:headEnd/>
              <a:tailEnd/>
            </a:ln>
          </p:spPr>
          <p:txBody>
            <a:bodyPr/>
            <a:lstStyle/>
            <a:p>
              <a:endParaRPr lang="en-US" dirty="0"/>
            </a:p>
          </p:txBody>
        </p:sp>
      </p:grpSp>
      <p:pic>
        <p:nvPicPr>
          <p:cNvPr id="19478" name="Picture 45" descr="noloc_missing_art_imagefile"/>
          <p:cNvPicPr>
            <a:picLocks noChangeAspect="1" noChangeArrowheads="1"/>
          </p:cNvPicPr>
          <p:nvPr/>
        </p:nvPicPr>
        <p:blipFill>
          <a:blip r:embed="rId3" cstate="print"/>
          <a:srcRect/>
          <a:stretch>
            <a:fillRect/>
          </a:stretch>
        </p:blipFill>
        <p:spPr bwMode="auto">
          <a:xfrm>
            <a:off x="7329488" y="4419600"/>
            <a:ext cx="1052512" cy="1066800"/>
          </a:xfrm>
          <a:prstGeom prst="rect">
            <a:avLst/>
          </a:prstGeom>
          <a:noFill/>
          <a:ln w="9525">
            <a:noFill/>
            <a:miter lim="800000"/>
            <a:headEnd/>
            <a:tailEnd/>
          </a:ln>
        </p:spPr>
      </p:pic>
      <p:pic>
        <p:nvPicPr>
          <p:cNvPr id="19479" name="Picture 46" descr="noloc_missing_art_imagefile"/>
          <p:cNvPicPr>
            <a:picLocks noChangeAspect="1" noChangeArrowheads="1"/>
          </p:cNvPicPr>
          <p:nvPr/>
        </p:nvPicPr>
        <p:blipFill>
          <a:blip r:embed="rId4" cstate="print"/>
          <a:srcRect l="15451" t="9969" r="17596" b="15265"/>
          <a:stretch>
            <a:fillRect/>
          </a:stretch>
        </p:blipFill>
        <p:spPr bwMode="auto">
          <a:xfrm>
            <a:off x="4419600" y="4343400"/>
            <a:ext cx="990600" cy="1143000"/>
          </a:xfrm>
          <a:prstGeom prst="rect">
            <a:avLst/>
          </a:prstGeom>
          <a:noFill/>
          <a:ln w="9525">
            <a:noFill/>
            <a:miter lim="800000"/>
            <a:headEnd/>
            <a:tailEnd/>
          </a:ln>
        </p:spPr>
      </p:pic>
      <p:pic>
        <p:nvPicPr>
          <p:cNvPr id="19480" name="Picture 47" descr="noloc_missing_art_imagefil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2000" y="4495800"/>
            <a:ext cx="990600" cy="915988"/>
          </a:xfrm>
          <a:prstGeom prst="rect">
            <a:avLst/>
          </a:prstGeom>
          <a:noFill/>
          <a:ln w="9525">
            <a:noFill/>
            <a:miter lim="800000"/>
            <a:headEnd/>
            <a:tailEnd/>
          </a:ln>
        </p:spPr>
      </p:pic>
      <p:sp>
        <p:nvSpPr>
          <p:cNvPr id="19481" name="Rectangle 48"/>
          <p:cNvSpPr>
            <a:spLocks noChangeArrowheads="1"/>
          </p:cNvSpPr>
          <p:nvPr/>
        </p:nvSpPr>
        <p:spPr bwMode="auto">
          <a:xfrm>
            <a:off x="762000" y="5454650"/>
            <a:ext cx="998538" cy="488950"/>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a:t>
            </a:r>
          </a:p>
          <a:p>
            <a:r>
              <a:rPr lang="en-US" sz="1600" dirty="0">
                <a:solidFill>
                  <a:srgbClr val="000000"/>
                </a:solidFill>
              </a:rPr>
              <a:t>for Windows</a:t>
            </a:r>
            <a:endParaRPr lang="en-US" sz="1800" dirty="0">
              <a:solidFill>
                <a:schemeClr val="tx1"/>
              </a:solidFill>
            </a:endParaRPr>
          </a:p>
        </p:txBody>
      </p:sp>
      <p:sp>
        <p:nvSpPr>
          <p:cNvPr id="19482" name="Rectangle 49"/>
          <p:cNvSpPr>
            <a:spLocks noChangeArrowheads="1"/>
          </p:cNvSpPr>
          <p:nvPr/>
        </p:nvSpPr>
        <p:spPr bwMode="auto">
          <a:xfrm>
            <a:off x="7275513" y="5546725"/>
            <a:ext cx="1230312"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FPGA</a:t>
            </a:r>
            <a:endParaRPr lang="en-US" sz="1800" dirty="0">
              <a:solidFill>
                <a:schemeClr val="tx1"/>
              </a:solidFill>
            </a:endParaRPr>
          </a:p>
        </p:txBody>
      </p:sp>
      <p:sp>
        <p:nvSpPr>
          <p:cNvPr id="19483" name="Rectangle 50"/>
          <p:cNvSpPr>
            <a:spLocks noChangeArrowheads="1"/>
          </p:cNvSpPr>
          <p:nvPr/>
        </p:nvSpPr>
        <p:spPr bwMode="auto">
          <a:xfrm>
            <a:off x="4191000" y="5622925"/>
            <a:ext cx="1560513"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Real-Time</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US" dirty="0"/>
              <a:t>LabVIEW Programming &amp; CompactRIO</a:t>
            </a:r>
          </a:p>
        </p:txBody>
      </p:sp>
      <p:pic>
        <p:nvPicPr>
          <p:cNvPr id="757763" name="Picture 3" descr="noloc_missing_art_imagefile"/>
          <p:cNvPicPr>
            <a:picLocks noChangeAspect="1" noChangeArrowheads="1"/>
          </p:cNvPicPr>
          <p:nvPr/>
        </p:nvPicPr>
        <p:blipFill>
          <a:blip r:embed="rId4" cstate="print"/>
          <a:srcRect l="1785" r="44872" b="5658"/>
          <a:stretch>
            <a:fillRect/>
          </a:stretch>
        </p:blipFill>
        <p:spPr bwMode="auto">
          <a:xfrm>
            <a:off x="838200" y="1143000"/>
            <a:ext cx="2895600" cy="2435225"/>
          </a:xfrm>
          <a:prstGeom prst="rect">
            <a:avLst/>
          </a:prstGeom>
          <a:noFill/>
          <a:ln w="9525" algn="ctr">
            <a:noFill/>
            <a:miter lim="800000"/>
            <a:headEnd type="none" w="sm" len="sm"/>
            <a:tailEnd type="none" w="sm" len="sm"/>
          </a:ln>
          <a:effectLst/>
        </p:spPr>
      </p:pic>
      <p:graphicFrame>
        <p:nvGraphicFramePr>
          <p:cNvPr id="757764" name="Object 4" descr="noloc_missing_art_imagefile"/>
          <p:cNvGraphicFramePr>
            <a:graphicFrameLocks noChangeAspect="1"/>
          </p:cNvGraphicFramePr>
          <p:nvPr/>
        </p:nvGraphicFramePr>
        <p:xfrm>
          <a:off x="5181600" y="1879600"/>
          <a:ext cx="3276600" cy="1701800"/>
        </p:xfrm>
        <a:graphic>
          <a:graphicData uri="http://schemas.openxmlformats.org/presentationml/2006/ole">
            <p:oleObj spid="_x0000_s1026" name="Bitmap Image" r:id="rId5" imgW="4572396" imgH="2956816" progId="PBrush">
              <p:embed/>
            </p:oleObj>
          </a:graphicData>
        </a:graphic>
      </p:graphicFrame>
      <p:sp>
        <p:nvSpPr>
          <p:cNvPr id="757765" name="Freeform 5"/>
          <p:cNvSpPr>
            <a:spLocks/>
          </p:cNvSpPr>
          <p:nvPr/>
        </p:nvSpPr>
        <p:spPr bwMode="auto">
          <a:xfrm>
            <a:off x="3581400" y="2895600"/>
            <a:ext cx="3276600" cy="723900"/>
          </a:xfrm>
          <a:custGeom>
            <a:avLst/>
            <a:gdLst/>
            <a:ahLst/>
            <a:cxnLst>
              <a:cxn ang="0">
                <a:pos x="1360" y="304"/>
              </a:cxn>
              <a:cxn ang="0">
                <a:pos x="1696" y="784"/>
              </a:cxn>
              <a:cxn ang="0">
                <a:pos x="256" y="448"/>
              </a:cxn>
              <a:cxn ang="0">
                <a:pos x="160" y="64"/>
              </a:cxn>
              <a:cxn ang="0">
                <a:pos x="16" y="64"/>
              </a:cxn>
            </a:cxnLst>
            <a:rect l="0" t="0" r="r" b="b"/>
            <a:pathLst>
              <a:path w="1880" h="808">
                <a:moveTo>
                  <a:pt x="1360" y="304"/>
                </a:moveTo>
                <a:cubicBezTo>
                  <a:pt x="1620" y="532"/>
                  <a:pt x="1880" y="760"/>
                  <a:pt x="1696" y="784"/>
                </a:cubicBezTo>
                <a:cubicBezTo>
                  <a:pt x="1512" y="808"/>
                  <a:pt x="512" y="568"/>
                  <a:pt x="256" y="448"/>
                </a:cubicBezTo>
                <a:cubicBezTo>
                  <a:pt x="0" y="328"/>
                  <a:pt x="200" y="128"/>
                  <a:pt x="160" y="64"/>
                </a:cubicBezTo>
                <a:cubicBezTo>
                  <a:pt x="120" y="0"/>
                  <a:pt x="68" y="32"/>
                  <a:pt x="16" y="64"/>
                </a:cubicBezTo>
              </a:path>
            </a:pathLst>
          </a:custGeom>
          <a:noFill/>
          <a:ln w="38100" cap="flat" cmpd="sng">
            <a:solidFill>
              <a:schemeClr val="tx1"/>
            </a:solidFill>
            <a:prstDash val="solid"/>
            <a:round/>
            <a:headEnd/>
            <a:tailEnd/>
          </a:ln>
          <a:effectLst/>
        </p:spPr>
        <p:txBody>
          <a:bodyPr wrap="none" anchor="ctr"/>
          <a:lstStyle/>
          <a:p>
            <a:endParaRPr lang="en-US" dirty="0"/>
          </a:p>
        </p:txBody>
      </p:sp>
      <p:sp>
        <p:nvSpPr>
          <p:cNvPr id="757768" name="Text Box 8"/>
          <p:cNvSpPr txBox="1">
            <a:spLocks noChangeArrowheads="1"/>
          </p:cNvSpPr>
          <p:nvPr/>
        </p:nvSpPr>
        <p:spPr bwMode="auto">
          <a:xfrm>
            <a:off x="609600" y="3584573"/>
            <a:ext cx="2560320" cy="2215991"/>
          </a:xfrm>
          <a:prstGeom prst="rect">
            <a:avLst/>
          </a:prstGeom>
          <a:solidFill>
            <a:schemeClr val="hlink">
              <a:alpha val="55000"/>
            </a:schemeClr>
          </a:solidFill>
          <a:ln w="9525">
            <a:noFill/>
            <a:miter lim="800000"/>
            <a:headEnd/>
            <a:tailEnd/>
          </a:ln>
          <a:effectLst/>
        </p:spPr>
        <p:txBody>
          <a:bodyPr>
            <a:spAutoFit/>
          </a:bodyPr>
          <a:lstStyle/>
          <a:p>
            <a:endParaRPr lang="en-US" sz="1800" dirty="0" smtClean="0"/>
          </a:p>
          <a:p>
            <a:r>
              <a:rPr lang="en-US" sz="2400" dirty="0" smtClean="0">
                <a:solidFill>
                  <a:schemeClr val="tx1"/>
                </a:solidFill>
              </a:rPr>
              <a:t>User </a:t>
            </a:r>
            <a:r>
              <a:rPr lang="en-US" sz="2400" dirty="0">
                <a:solidFill>
                  <a:schemeClr val="tx1"/>
                </a:solidFill>
              </a:rPr>
              <a:t>Interface</a:t>
            </a:r>
          </a:p>
          <a:p>
            <a:endParaRPr lang="en-US" sz="2400" dirty="0"/>
          </a:p>
          <a:p>
            <a:endParaRPr lang="en-US" sz="2400" dirty="0"/>
          </a:p>
          <a:p>
            <a:endParaRPr lang="en-US" sz="2400" dirty="0"/>
          </a:p>
          <a:p>
            <a:r>
              <a:rPr lang="en-US" sz="2400" dirty="0">
                <a:solidFill>
                  <a:schemeClr val="tx1"/>
                </a:solidFill>
              </a:rPr>
              <a:t>LabVIEW </a:t>
            </a:r>
          </a:p>
        </p:txBody>
      </p:sp>
      <p:grpSp>
        <p:nvGrpSpPr>
          <p:cNvPr id="22" name="Group 21"/>
          <p:cNvGrpSpPr/>
          <p:nvPr/>
        </p:nvGrpSpPr>
        <p:grpSpPr>
          <a:xfrm>
            <a:off x="3764280" y="3124200"/>
            <a:ext cx="2560320" cy="2788920"/>
            <a:chOff x="3764280" y="3124200"/>
            <a:chExt cx="2560320" cy="2788920"/>
          </a:xfrm>
        </p:grpSpPr>
        <p:sp>
          <p:nvSpPr>
            <p:cNvPr id="757767" name="Text Box 7"/>
            <p:cNvSpPr txBox="1">
              <a:spLocks noChangeArrowheads="1"/>
            </p:cNvSpPr>
            <p:nvPr/>
          </p:nvSpPr>
          <p:spPr bwMode="auto">
            <a:xfrm>
              <a:off x="3764280" y="3581400"/>
              <a:ext cx="2560320" cy="2331720"/>
            </a:xfrm>
            <a:prstGeom prst="rect">
              <a:avLst/>
            </a:prstGeom>
            <a:solidFill>
              <a:schemeClr val="accent2">
                <a:alpha val="57001"/>
              </a:schemeClr>
            </a:solidFill>
            <a:ln w="9525">
              <a:noFill/>
              <a:miter lim="800000"/>
              <a:headEnd/>
              <a:tailEnd/>
            </a:ln>
            <a:effectLst/>
          </p:spPr>
          <p:txBody>
            <a:bodyPr wrap="square">
              <a:spAutoFit/>
            </a:bodyPr>
            <a:lstStyle/>
            <a:p>
              <a:r>
                <a:rPr lang="en-US" sz="2400" dirty="0">
                  <a:solidFill>
                    <a:schemeClr val="tx1"/>
                  </a:solidFill>
                </a:rPr>
                <a:t>Real-Time Processor</a:t>
              </a:r>
            </a:p>
            <a:p>
              <a:endParaRPr lang="en-US" sz="2400" dirty="0"/>
            </a:p>
            <a:p>
              <a:endParaRPr lang="en-US" sz="2400" dirty="0"/>
            </a:p>
            <a:p>
              <a:endParaRPr lang="en-US" sz="2400" dirty="0"/>
            </a:p>
            <a:p>
              <a:r>
                <a:rPr lang="en-US" sz="2400" dirty="0">
                  <a:solidFill>
                    <a:schemeClr val="tx1"/>
                  </a:solidFill>
                </a:rPr>
                <a:t>LabVIEW Real-Time</a:t>
              </a:r>
            </a:p>
          </p:txBody>
        </p:sp>
        <p:sp>
          <p:nvSpPr>
            <p:cNvPr id="757769" name="AutoShape 9"/>
            <p:cNvSpPr>
              <a:spLocks noChangeArrowheads="1"/>
            </p:cNvSpPr>
            <p:nvPr/>
          </p:nvSpPr>
          <p:spPr bwMode="auto">
            <a:xfrm>
              <a:off x="3764280" y="3124200"/>
              <a:ext cx="2560320" cy="457200"/>
            </a:xfrm>
            <a:prstGeom prst="triangle">
              <a:avLst>
                <a:gd name="adj" fmla="val 79810"/>
              </a:avLst>
            </a:prstGeom>
            <a:solidFill>
              <a:schemeClr val="accent2">
                <a:alpha val="57001"/>
              </a:schemeClr>
            </a:solidFill>
            <a:ln w="9525">
              <a:noFill/>
              <a:miter lim="800000"/>
              <a:headEnd/>
              <a:tailEnd/>
            </a:ln>
            <a:effectLst/>
          </p:spPr>
          <p:txBody>
            <a:bodyPr wrap="none" anchor="ctr"/>
            <a:lstStyle/>
            <a:p>
              <a:endParaRPr lang="en-US" dirty="0"/>
            </a:p>
          </p:txBody>
        </p:sp>
      </p:grpSp>
      <p:sp>
        <p:nvSpPr>
          <p:cNvPr id="757770" name="Rectangle 10"/>
          <p:cNvSpPr>
            <a:spLocks noChangeArrowheads="1"/>
          </p:cNvSpPr>
          <p:nvPr/>
        </p:nvSpPr>
        <p:spPr bwMode="auto">
          <a:xfrm>
            <a:off x="5181600" y="1905000"/>
            <a:ext cx="1447800" cy="1600200"/>
          </a:xfrm>
          <a:prstGeom prst="rect">
            <a:avLst/>
          </a:prstGeom>
          <a:noFill/>
          <a:ln w="57150">
            <a:solidFill>
              <a:schemeClr val="accent2"/>
            </a:solidFill>
            <a:miter lim="800000"/>
            <a:headEnd/>
            <a:tailEnd/>
          </a:ln>
          <a:effectLst/>
        </p:spPr>
        <p:txBody>
          <a:bodyPr wrap="none" anchor="ctr"/>
          <a:lstStyle/>
          <a:p>
            <a:endParaRPr lang="en-US" dirty="0"/>
          </a:p>
        </p:txBody>
      </p:sp>
      <p:sp>
        <p:nvSpPr>
          <p:cNvPr id="757771" name="Rectangle 11"/>
          <p:cNvSpPr>
            <a:spLocks noChangeArrowheads="1"/>
          </p:cNvSpPr>
          <p:nvPr/>
        </p:nvSpPr>
        <p:spPr bwMode="auto">
          <a:xfrm>
            <a:off x="7391400" y="2209800"/>
            <a:ext cx="533400" cy="533400"/>
          </a:xfrm>
          <a:prstGeom prst="rect">
            <a:avLst/>
          </a:prstGeom>
          <a:noFill/>
          <a:ln w="57150">
            <a:solidFill>
              <a:schemeClr val="accent1"/>
            </a:solidFill>
            <a:miter lim="800000"/>
            <a:headEnd/>
            <a:tailEnd/>
          </a:ln>
          <a:effectLst/>
        </p:spPr>
        <p:txBody>
          <a:bodyPr wrap="none" anchor="ctr"/>
          <a:lstStyle/>
          <a:p>
            <a:endParaRPr lang="en-US" dirty="0"/>
          </a:p>
        </p:txBody>
      </p:sp>
      <p:sp>
        <p:nvSpPr>
          <p:cNvPr id="757766" name="Text Box 6"/>
          <p:cNvSpPr txBox="1">
            <a:spLocks noChangeArrowheads="1"/>
          </p:cNvSpPr>
          <p:nvPr/>
        </p:nvSpPr>
        <p:spPr bwMode="auto">
          <a:xfrm>
            <a:off x="6477000" y="3581400"/>
            <a:ext cx="2560320" cy="2331720"/>
          </a:xfrm>
          <a:prstGeom prst="rect">
            <a:avLst/>
          </a:prstGeom>
          <a:solidFill>
            <a:schemeClr val="folHlink">
              <a:alpha val="64999"/>
            </a:schemeClr>
          </a:solidFill>
          <a:ln w="9525">
            <a:noFill/>
            <a:miter lim="800000"/>
            <a:headEnd/>
            <a:tailEnd/>
          </a:ln>
          <a:effectLst/>
        </p:spPr>
        <p:txBody>
          <a:bodyPr wrap="square">
            <a:spAutoFit/>
          </a:bodyPr>
          <a:lstStyle/>
          <a:p>
            <a:r>
              <a:rPr lang="en-US" sz="2400" dirty="0">
                <a:solidFill>
                  <a:schemeClr val="tx1"/>
                </a:solidFill>
              </a:rPr>
              <a:t>Reconfigurable </a:t>
            </a:r>
          </a:p>
          <a:p>
            <a:r>
              <a:rPr lang="en-US" sz="2400" dirty="0">
                <a:solidFill>
                  <a:schemeClr val="tx1"/>
                </a:solidFill>
              </a:rPr>
              <a:t>FPGA</a:t>
            </a:r>
          </a:p>
          <a:p>
            <a:endParaRPr lang="en-US" sz="2400" dirty="0"/>
          </a:p>
          <a:p>
            <a:endParaRPr lang="en-US" sz="2400" dirty="0"/>
          </a:p>
          <a:p>
            <a:endParaRPr lang="en-US" sz="2400" dirty="0"/>
          </a:p>
          <a:p>
            <a:r>
              <a:rPr lang="en-US" sz="2400" dirty="0">
                <a:solidFill>
                  <a:schemeClr val="tx1"/>
                </a:solidFill>
              </a:rPr>
              <a:t>LabVIEW FPGA</a:t>
            </a:r>
          </a:p>
        </p:txBody>
      </p:sp>
      <p:sp>
        <p:nvSpPr>
          <p:cNvPr id="757772" name="AutoShape 12"/>
          <p:cNvSpPr>
            <a:spLocks noChangeArrowheads="1"/>
          </p:cNvSpPr>
          <p:nvPr/>
        </p:nvSpPr>
        <p:spPr bwMode="auto">
          <a:xfrm>
            <a:off x="6477000" y="2819400"/>
            <a:ext cx="2560320" cy="762000"/>
          </a:xfrm>
          <a:prstGeom prst="triangle">
            <a:avLst>
              <a:gd name="adj" fmla="val 47528"/>
            </a:avLst>
          </a:prstGeom>
          <a:solidFill>
            <a:schemeClr val="accent1">
              <a:alpha val="49001"/>
            </a:schemeClr>
          </a:solidFill>
          <a:ln w="9525">
            <a:noFill/>
            <a:miter lim="800000"/>
            <a:headEnd/>
            <a:tailEnd/>
          </a:ln>
          <a:effectLst/>
        </p:spPr>
        <p:txBody>
          <a:bodyPr wrap="none" anchor="ctr"/>
          <a:lstStyle/>
          <a:p>
            <a:endParaRPr lang="en-US" dirty="0"/>
          </a:p>
        </p:txBody>
      </p:sp>
      <p:sp>
        <p:nvSpPr>
          <p:cNvPr id="757773" name="AutoShape 13"/>
          <p:cNvSpPr>
            <a:spLocks noChangeArrowheads="1"/>
          </p:cNvSpPr>
          <p:nvPr/>
        </p:nvSpPr>
        <p:spPr bwMode="auto">
          <a:xfrm>
            <a:off x="609600" y="2501900"/>
            <a:ext cx="2560320" cy="1079500"/>
          </a:xfrm>
          <a:prstGeom prst="triangle">
            <a:avLst>
              <a:gd name="adj" fmla="val 74671"/>
            </a:avLst>
          </a:prstGeom>
          <a:solidFill>
            <a:schemeClr val="hlink">
              <a:alpha val="55000"/>
            </a:schemeClr>
          </a:solidFill>
          <a:ln w="9525">
            <a:noFill/>
            <a:miter lim="800000"/>
            <a:headEnd/>
            <a:tailEnd/>
          </a:ln>
          <a:effectLst/>
        </p:spPr>
        <p:txBody>
          <a:bodyPr wrap="none" anchor="ctr"/>
          <a:lstStyle/>
          <a:p>
            <a:endParaRPr lang="en-US" dirty="0"/>
          </a:p>
        </p:txBody>
      </p:sp>
      <p:pic>
        <p:nvPicPr>
          <p:cNvPr id="757774" name="Picture 14" descr="noloc_missing_art_imagefile"/>
          <p:cNvPicPr>
            <a:picLocks noChangeAspect="1" noChangeArrowheads="1"/>
          </p:cNvPicPr>
          <p:nvPr/>
        </p:nvPicPr>
        <p:blipFill>
          <a:blip r:embed="rId6" cstate="print"/>
          <a:srcRect l="2472" t="21519" r="84499" b="45528"/>
          <a:stretch>
            <a:fillRect/>
          </a:stretch>
        </p:blipFill>
        <p:spPr bwMode="auto">
          <a:xfrm>
            <a:off x="1371600" y="4343400"/>
            <a:ext cx="1022350" cy="990600"/>
          </a:xfrm>
          <a:prstGeom prst="rect">
            <a:avLst/>
          </a:prstGeom>
          <a:noFill/>
          <a:ln w="9525">
            <a:noFill/>
            <a:miter lim="800000"/>
            <a:headEnd/>
            <a:tailEnd/>
          </a:ln>
          <a:effectLst/>
        </p:spPr>
      </p:pic>
      <p:sp>
        <p:nvSpPr>
          <p:cNvPr id="757775" name="Rectangle 15"/>
          <p:cNvSpPr>
            <a:spLocks noChangeArrowheads="1"/>
          </p:cNvSpPr>
          <p:nvPr/>
        </p:nvSpPr>
        <p:spPr bwMode="auto">
          <a:xfrm>
            <a:off x="914400" y="1219200"/>
            <a:ext cx="2743200" cy="1828800"/>
          </a:xfrm>
          <a:prstGeom prst="rect">
            <a:avLst/>
          </a:prstGeom>
          <a:noFill/>
          <a:ln w="57150">
            <a:solidFill>
              <a:schemeClr val="hlink"/>
            </a:solidFill>
            <a:miter lim="800000"/>
            <a:headEnd/>
            <a:tailEnd/>
          </a:ln>
          <a:effectLst/>
        </p:spPr>
        <p:txBody>
          <a:bodyPr wrap="none" anchor="ctr"/>
          <a:lstStyle/>
          <a:p>
            <a:endParaRPr lang="en-US" dirty="0"/>
          </a:p>
        </p:txBody>
      </p:sp>
      <p:pic>
        <p:nvPicPr>
          <p:cNvPr id="18" name="Picture 46" descr="noloc_missing_art_imagefile"/>
          <p:cNvPicPr>
            <a:picLocks noChangeAspect="1" noChangeArrowheads="1"/>
          </p:cNvPicPr>
          <p:nvPr/>
        </p:nvPicPr>
        <p:blipFill>
          <a:blip r:embed="rId7" cstate="print"/>
          <a:srcRect l="15451" t="9969" r="17596" b="15265"/>
          <a:stretch>
            <a:fillRect/>
          </a:stretch>
        </p:blipFill>
        <p:spPr bwMode="auto">
          <a:xfrm>
            <a:off x="4572000" y="4343400"/>
            <a:ext cx="858519" cy="990599"/>
          </a:xfrm>
          <a:prstGeom prst="rect">
            <a:avLst/>
          </a:prstGeom>
          <a:noFill/>
          <a:ln w="9525">
            <a:noFill/>
            <a:miter lim="800000"/>
            <a:headEnd/>
            <a:tailEnd/>
          </a:ln>
        </p:spPr>
      </p:pic>
      <p:pic>
        <p:nvPicPr>
          <p:cNvPr id="19" name="Picture 45" descr="noloc_missing_art_imagefile"/>
          <p:cNvPicPr>
            <a:picLocks noChangeAspect="1" noChangeArrowheads="1"/>
          </p:cNvPicPr>
          <p:nvPr/>
        </p:nvPicPr>
        <p:blipFill>
          <a:blip r:embed="rId8" cstate="print"/>
          <a:srcRect/>
          <a:stretch>
            <a:fillRect/>
          </a:stretch>
        </p:blipFill>
        <p:spPr bwMode="auto">
          <a:xfrm>
            <a:off x="7239000" y="4329952"/>
            <a:ext cx="990600" cy="100404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Common Reconfigurable I/O (RIO) Platforms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PXI Express</a:t>
            </a:r>
          </a:p>
          <a:p>
            <a:pPr>
              <a:buFont typeface="Arial" pitchFamily="34" charset="0"/>
              <a:buChar char="•"/>
            </a:pPr>
            <a:r>
              <a:rPr lang="en-US" dirty="0" smtClean="0"/>
              <a:t>PXI</a:t>
            </a:r>
          </a:p>
          <a:p>
            <a:pPr>
              <a:buFont typeface="Arial" pitchFamily="34" charset="0"/>
              <a:buChar char="•"/>
            </a:pPr>
            <a:r>
              <a:rPr lang="en-US" dirty="0" smtClean="0"/>
              <a:t>PCI Express</a:t>
            </a:r>
          </a:p>
          <a:p>
            <a:pPr>
              <a:buFont typeface="Arial" pitchFamily="34" charset="0"/>
              <a:buChar char="•"/>
            </a:pPr>
            <a:r>
              <a:rPr lang="en-US" dirty="0" smtClean="0"/>
              <a:t>PCI</a:t>
            </a:r>
          </a:p>
          <a:p>
            <a:pPr>
              <a:buFont typeface="Arial" pitchFamily="34" charset="0"/>
              <a:buChar char="•"/>
            </a:pPr>
            <a:r>
              <a:rPr lang="en-US" dirty="0" smtClean="0"/>
              <a:t>CompactRIO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Series Multifunction RIO</a:t>
            </a:r>
            <a:endParaRPr lang="en-US" dirty="0"/>
          </a:p>
        </p:txBody>
      </p:sp>
      <p:sp>
        <p:nvSpPr>
          <p:cNvPr id="3" name="Content Placeholder 2"/>
          <p:cNvSpPr>
            <a:spLocks noGrp="1"/>
          </p:cNvSpPr>
          <p:nvPr>
            <p:ph sz="half" idx="1"/>
          </p:nvPr>
        </p:nvSpPr>
        <p:spPr/>
        <p:txBody>
          <a:bodyPr>
            <a:normAutofit/>
          </a:bodyPr>
          <a:lstStyle/>
          <a:p>
            <a:pPr marL="171450" indent="-171450">
              <a:buFont typeface="Arial" pitchFamily="34" charset="0"/>
              <a:buChar char="•"/>
            </a:pPr>
            <a:r>
              <a:rPr lang="en-US" dirty="0" smtClean="0"/>
              <a:t>PXI, PXI Express, or PCI form factor</a:t>
            </a:r>
          </a:p>
          <a:p>
            <a:pPr marL="171450" indent="-171450">
              <a:buFont typeface="Arial" pitchFamily="34" charset="0"/>
              <a:buChar char="•"/>
            </a:pPr>
            <a:r>
              <a:rPr lang="en-US" dirty="0" smtClean="0"/>
              <a:t>Define custom data acquisition</a:t>
            </a:r>
          </a:p>
          <a:p>
            <a:pPr marL="171450" indent="-171450">
              <a:buFont typeface="Arial" pitchFamily="34" charset="0"/>
              <a:buChar char="•"/>
            </a:pPr>
            <a:r>
              <a:rPr lang="en-US" dirty="0" smtClean="0"/>
              <a:t>Integrate FPGA with Analog and Digital I/O</a:t>
            </a:r>
          </a:p>
          <a:p>
            <a:pPr marL="171450" indent="-171450">
              <a:buFont typeface="Arial" pitchFamily="34" charset="0"/>
              <a:buChar char="•"/>
            </a:pPr>
            <a:r>
              <a:rPr lang="en-US" dirty="0" smtClean="0"/>
              <a:t>High channel count</a:t>
            </a:r>
          </a:p>
        </p:txBody>
      </p:sp>
      <p:pic>
        <p:nvPicPr>
          <p:cNvPr id="5" name="Content Placeholder 4" descr="noloc_missing_art_imagefile"/>
          <p:cNvPicPr>
            <a:picLocks noGrp="1" noChangeAspect="1"/>
          </p:cNvPicPr>
          <p:nvPr>
            <p:ph sz="half" idx="2"/>
          </p:nvPr>
        </p:nvPicPr>
        <p:blipFill>
          <a:blip r:embed="rId3" cstate="print"/>
          <a:stretch>
            <a:fillRect/>
          </a:stretch>
        </p:blipFill>
        <p:spPr>
          <a:xfrm>
            <a:off x="4648200" y="2503048"/>
            <a:ext cx="4038600" cy="2720267"/>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Habanero Template</Template>
  <TotalTime>23449</TotalTime>
  <Words>5118</Words>
  <Application>Microsoft Office PowerPoint</Application>
  <PresentationFormat>On-screen Show (4:3)</PresentationFormat>
  <Paragraphs>623</Paragraphs>
  <Slides>56</Slides>
  <Notes>56</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56</vt:i4>
      </vt:variant>
    </vt:vector>
  </HeadingPairs>
  <TitlesOfParts>
    <vt:vector size="62" baseType="lpstr">
      <vt:lpstr>Customer Education Slide Template</vt:lpstr>
      <vt:lpstr>1_PPT2009 Lesson Header</vt:lpstr>
      <vt:lpstr>1_PPT 2009 Exercise</vt:lpstr>
      <vt:lpstr>1_PPT 2009 Discussion</vt:lpstr>
      <vt:lpstr>PPT 2009 Demonstration</vt:lpstr>
      <vt:lpstr>Bitmap Image</vt:lpstr>
      <vt:lpstr>Lesson 2 LabVIEW FPGA Basics</vt:lpstr>
      <vt:lpstr>FPGA Development Flow</vt:lpstr>
      <vt:lpstr>A. Evaluating System Requirements</vt:lpstr>
      <vt:lpstr>B. FPGA System Architectures</vt:lpstr>
      <vt:lpstr>FPGA – Windows</vt:lpstr>
      <vt:lpstr>FPGA – Real-Time</vt:lpstr>
      <vt:lpstr>LabVIEW Programming &amp; CompactRIO</vt:lpstr>
      <vt:lpstr>C. Common Reconfigurable I/O (RIO) Platforms</vt:lpstr>
      <vt:lpstr>R Series Multifunction RIO</vt:lpstr>
      <vt:lpstr>Building a CompactRIO System</vt:lpstr>
      <vt:lpstr>Other CompactRIO  Form Factors</vt:lpstr>
      <vt:lpstr>FPGA “Size”</vt:lpstr>
      <vt:lpstr>FPGA Resource Table</vt:lpstr>
      <vt:lpstr>Exercise 2-1: Set up a CompactRIO System</vt:lpstr>
      <vt:lpstr>Exercise 2-1: Set up a CompactRIO System</vt:lpstr>
      <vt:lpstr>D. Software Installation</vt:lpstr>
      <vt:lpstr>E. Windows Configuration</vt:lpstr>
      <vt:lpstr>F. Real-Time Configuration</vt:lpstr>
      <vt:lpstr>Real-Time Configuration</vt:lpstr>
      <vt:lpstr>Host-Target Network Setup</vt:lpstr>
      <vt:lpstr>Configure Network Settings</vt:lpstr>
      <vt:lpstr>IP Addressing Options</vt:lpstr>
      <vt:lpstr>IP Addressing Options</vt:lpstr>
      <vt:lpstr>Ethernet Cabling Options</vt:lpstr>
      <vt:lpstr>FPGA for Real-Time Configuration</vt:lpstr>
      <vt:lpstr>Detect Remote Target - CompactRIO</vt:lpstr>
      <vt:lpstr>Detect the Remote Target</vt:lpstr>
      <vt:lpstr>FPGA for Real-Time Configuration</vt:lpstr>
      <vt:lpstr>Configure Network Settings – IP Address</vt:lpstr>
      <vt:lpstr>Configure Network Settings – DHCP &amp; AutoIP</vt:lpstr>
      <vt:lpstr>Configure Network Settings – DHCP &amp; AutoIP</vt:lpstr>
      <vt:lpstr>Configure Network Settings –  Link Local or Static IP</vt:lpstr>
      <vt:lpstr>Configure Network Settings –  Link Local or Static IP</vt:lpstr>
      <vt:lpstr>FPGA for Real-Time Configuration</vt:lpstr>
      <vt:lpstr>View Devices and Interfaces</vt:lpstr>
      <vt:lpstr>FPGA for Real-Time Configuration</vt:lpstr>
      <vt:lpstr>Add/Remove Software</vt:lpstr>
      <vt:lpstr>Add/Remove Software</vt:lpstr>
      <vt:lpstr>Exercise 2-2: Configure a CompactRIO System</vt:lpstr>
      <vt:lpstr>Exercise 2-2: Configure a CompactRIO System</vt:lpstr>
      <vt:lpstr>G. Creating a LabVIEW FPGA Project</vt:lpstr>
      <vt:lpstr>New FPGA Target – Windows</vt:lpstr>
      <vt:lpstr>Add Targets and Devices – Windows</vt:lpstr>
      <vt:lpstr>Windows Project</vt:lpstr>
      <vt:lpstr>New Target – Real-Time Target</vt:lpstr>
      <vt:lpstr>Add Targets and Devices – Real-Time Target</vt:lpstr>
      <vt:lpstr>Select Programming Mode - CompactRIO</vt:lpstr>
      <vt:lpstr>Project with CompactRIO Controller</vt:lpstr>
      <vt:lpstr>Exercise 2-3 &amp; 2-4:  Create Two LabVIEW FPGA Projects</vt:lpstr>
      <vt:lpstr>Exercise 2-3 &amp; 2-4:  Create Two LabVIEW FPGA Projects</vt:lpstr>
      <vt:lpstr>Summary—Quiz</vt:lpstr>
      <vt:lpstr>Summary—Quiz Answer</vt:lpstr>
      <vt:lpstr>Summary—Quiz</vt:lpstr>
      <vt:lpstr>Summary—Quiz Answer</vt:lpstr>
      <vt:lpstr>Summary—Quiz</vt:lpstr>
      <vt:lpstr>Summary—Quiz Answer</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nmcgarry</dc:creator>
  <cp:lastModifiedBy>sredding</cp:lastModifiedBy>
  <cp:revision>935</cp:revision>
  <dcterms:created xsi:type="dcterms:W3CDTF">2003-04-18T00:11:29Z</dcterms:created>
  <dcterms:modified xsi:type="dcterms:W3CDTF">2010-10-22T19:29:22Z</dcterms:modified>
</cp:coreProperties>
</file>