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42" r:id="rId2"/>
    <p:sldMasterId id="2147483745" r:id="rId3"/>
    <p:sldMasterId id="2147483749" r:id="rId4"/>
    <p:sldMasterId id="2147483753" r:id="rId5"/>
  </p:sldMasterIdLst>
  <p:notesMasterIdLst>
    <p:notesMasterId r:id="rId61"/>
  </p:notesMasterIdLst>
  <p:handoutMasterIdLst>
    <p:handoutMasterId r:id="rId62"/>
  </p:handoutMasterIdLst>
  <p:sldIdLst>
    <p:sldId id="256" r:id="rId6"/>
    <p:sldId id="257" r:id="rId7"/>
    <p:sldId id="267" r:id="rId8"/>
    <p:sldId id="259" r:id="rId9"/>
    <p:sldId id="269" r:id="rId10"/>
    <p:sldId id="274" r:id="rId11"/>
    <p:sldId id="270" r:id="rId12"/>
    <p:sldId id="273" r:id="rId13"/>
    <p:sldId id="275" r:id="rId14"/>
    <p:sldId id="260" r:id="rId15"/>
    <p:sldId id="277" r:id="rId16"/>
    <p:sldId id="278" r:id="rId17"/>
    <p:sldId id="279" r:id="rId18"/>
    <p:sldId id="261" r:id="rId19"/>
    <p:sldId id="282" r:id="rId20"/>
    <p:sldId id="295" r:id="rId21"/>
    <p:sldId id="263" r:id="rId22"/>
    <p:sldId id="284" r:id="rId23"/>
    <p:sldId id="296" r:id="rId24"/>
    <p:sldId id="285" r:id="rId25"/>
    <p:sldId id="298" r:id="rId26"/>
    <p:sldId id="338" r:id="rId27"/>
    <p:sldId id="294" r:id="rId28"/>
    <p:sldId id="342" r:id="rId29"/>
    <p:sldId id="343" r:id="rId30"/>
    <p:sldId id="300" r:id="rId31"/>
    <p:sldId id="286" r:id="rId32"/>
    <p:sldId id="340" r:id="rId33"/>
    <p:sldId id="264" r:id="rId34"/>
    <p:sldId id="307" r:id="rId35"/>
    <p:sldId id="302" r:id="rId36"/>
    <p:sldId id="303" r:id="rId37"/>
    <p:sldId id="306" r:id="rId38"/>
    <p:sldId id="325" r:id="rId39"/>
    <p:sldId id="339" r:id="rId40"/>
    <p:sldId id="308" r:id="rId41"/>
    <p:sldId id="304" r:id="rId42"/>
    <p:sldId id="310" r:id="rId43"/>
    <p:sldId id="311" r:id="rId44"/>
    <p:sldId id="312" r:id="rId45"/>
    <p:sldId id="313" r:id="rId46"/>
    <p:sldId id="316" r:id="rId47"/>
    <p:sldId id="326" r:id="rId48"/>
    <p:sldId id="327" r:id="rId49"/>
    <p:sldId id="328" r:id="rId50"/>
    <p:sldId id="329" r:id="rId51"/>
    <p:sldId id="330" r:id="rId52"/>
    <p:sldId id="290" r:id="rId53"/>
    <p:sldId id="332" r:id="rId54"/>
    <p:sldId id="291" r:id="rId55"/>
    <p:sldId id="333" r:id="rId56"/>
    <p:sldId id="293" r:id="rId57"/>
    <p:sldId id="334" r:id="rId58"/>
    <p:sldId id="337" r:id="rId59"/>
    <p:sldId id="341" r:id="rId60"/>
  </p:sldIdLst>
  <p:sldSz cx="9144000" cy="6858000" type="screen4x3"/>
  <p:notesSz cx="7315200" cy="96012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ional Instruments" initials="kjh"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1" autoAdjust="0"/>
    <p:restoredTop sz="73826" autoAdjust="0"/>
  </p:normalViewPr>
  <p:slideViewPr>
    <p:cSldViewPr>
      <p:cViewPr>
        <p:scale>
          <a:sx n="50" d="100"/>
          <a:sy n="50" d="100"/>
        </p:scale>
        <p:origin x="-972" y="-15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77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E62158E-5F5F-4E63-9D9C-3E8DA70EA520}" type="datetimeFigureOut">
              <a:rPr lang="en-US" smtClean="0"/>
              <a:pPr/>
              <a:t>10/22/2010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2D6881E-FC89-492E-B345-0DA695F7366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lvfpgadialog.chm::/fpga_time_violation_db.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image" Target="../media/image21.wmf"/></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944563" y="731838"/>
            <a:ext cx="5426075" cy="4068762"/>
          </a:xfrm>
        </p:spPr>
      </p:sp>
      <p:sp>
        <p:nvSpPr>
          <p:cNvPr id="63492" name="Rectangle 3"/>
          <p:cNvSpPr>
            <a:spLocks noGrp="1" noChangeArrowheads="1"/>
          </p:cNvSpPr>
          <p:nvPr>
            <p:ph type="body" idx="1"/>
          </p:nvPr>
        </p:nvSpPr>
        <p:spPr>
          <a:xfrm>
            <a:off x="650241" y="5036696"/>
            <a:ext cx="6096000" cy="3843103"/>
          </a:xfrm>
          <a:prstGeom prst="rect">
            <a:avLst/>
          </a:prstGeom>
          <a:noFill/>
          <a:ln/>
        </p:spPr>
        <p:txBody>
          <a:bodyPr/>
          <a:lstStyle/>
          <a:p>
            <a:pPr eaLnBrk="1" hangingPunct="1"/>
            <a:r>
              <a:rPr lang="en-US" u="sng" dirty="0" smtClean="0">
                <a:solidFill>
                  <a:srgbClr val="FF0000"/>
                </a:solidFill>
              </a:rPr>
              <a:t>Lesson</a:t>
            </a:r>
            <a:r>
              <a:rPr lang="en-US" u="sng" baseline="0" dirty="0" smtClean="0">
                <a:solidFill>
                  <a:srgbClr val="FF0000"/>
                </a:solidFill>
              </a:rPr>
              <a:t> objectives:</a:t>
            </a:r>
          </a:p>
          <a:p>
            <a:pPr lvl="0" eaLnBrk="1" hangingPunct="1">
              <a:buFont typeface="Arial" pitchFamily="34" charset="0"/>
              <a:buChar char="•"/>
            </a:pPr>
            <a:r>
              <a:rPr lang="en-US" baseline="0" dirty="0" smtClean="0">
                <a:solidFill>
                  <a:srgbClr val="FF0000"/>
                </a:solidFill>
              </a:rPr>
              <a:t>Understand at a high level how logic is implemented on an FPGA.</a:t>
            </a:r>
          </a:p>
          <a:p>
            <a:pPr lvl="0" eaLnBrk="1" hangingPunct="1">
              <a:buFont typeface="Arial" pitchFamily="34" charset="0"/>
              <a:buChar char="•"/>
            </a:pPr>
            <a:r>
              <a:rPr lang="en-US" baseline="0" dirty="0" smtClean="0">
                <a:solidFill>
                  <a:srgbClr val="FF0000"/>
                </a:solidFill>
              </a:rPr>
              <a:t>Understand at a high level how LabVIEW code is translated and compiled into FPGA hardware.</a:t>
            </a:r>
          </a:p>
          <a:p>
            <a:pPr lvl="0" eaLnBrk="1" hangingPunct="1">
              <a:buFont typeface="Arial" pitchFamily="34" charset="0"/>
              <a:buChar char="•"/>
            </a:pPr>
            <a:r>
              <a:rPr lang="en-US" baseline="0" dirty="0" smtClean="0">
                <a:solidFill>
                  <a:srgbClr val="FF0000"/>
                </a:solidFill>
              </a:rPr>
              <a:t>Create an FPGA VI.</a:t>
            </a:r>
          </a:p>
          <a:p>
            <a:pPr lvl="0" eaLnBrk="1" hangingPunct="1">
              <a:buFont typeface="Arial" pitchFamily="34" charset="0"/>
              <a:buChar char="•"/>
            </a:pPr>
            <a:r>
              <a:rPr lang="en-US" baseline="0" dirty="0" smtClean="0">
                <a:solidFill>
                  <a:srgbClr val="FF0000"/>
                </a:solidFill>
              </a:rPr>
              <a:t>Recognize VI and palette differences under FPGA target vs. My Computer</a:t>
            </a:r>
          </a:p>
          <a:p>
            <a:pPr lvl="0" eaLnBrk="1" hangingPunct="1">
              <a:buFont typeface="Arial" pitchFamily="34" charset="0"/>
              <a:buChar char="•"/>
            </a:pPr>
            <a:r>
              <a:rPr lang="en-US" baseline="0" dirty="0" smtClean="0">
                <a:solidFill>
                  <a:srgbClr val="FF0000"/>
                </a:solidFill>
              </a:rPr>
              <a:t>Understand the relationship of interactive front panel communication with FPGA target</a:t>
            </a:r>
          </a:p>
          <a:p>
            <a:pPr lvl="0" eaLnBrk="1" hangingPunct="1">
              <a:buFont typeface="Arial" pitchFamily="34" charset="0"/>
              <a:buChar char="•"/>
            </a:pPr>
            <a:r>
              <a:rPr lang="en-US" baseline="0" dirty="0" smtClean="0">
                <a:solidFill>
                  <a:srgbClr val="FF0000"/>
                </a:solidFill>
              </a:rPr>
              <a:t>Execute a VI on the development computer and understand why it is beneficial to test on development computer before compiling/deploying.</a:t>
            </a:r>
          </a:p>
          <a:p>
            <a:pPr lvl="0" eaLnBrk="1" hangingPunct="1">
              <a:buFont typeface="Arial" pitchFamily="34" charset="0"/>
              <a:buChar char="•"/>
            </a:pPr>
            <a:r>
              <a:rPr lang="en-US" baseline="0" dirty="0" smtClean="0">
                <a:solidFill>
                  <a:srgbClr val="FF0000"/>
                </a:solidFill>
              </a:rPr>
              <a:t>Compile and run an FPGA VI.</a:t>
            </a:r>
          </a:p>
          <a:p>
            <a:pPr lvl="0" eaLnBrk="1" hangingPunct="1">
              <a:buFont typeface="Arial" pitchFamily="34" charset="0"/>
              <a:buChar char="•"/>
            </a:pPr>
            <a:r>
              <a:rPr lang="en-US" baseline="0" dirty="0" smtClean="0">
                <a:solidFill>
                  <a:srgbClr val="FF0000"/>
                </a:solidFill>
              </a:rPr>
              <a:t>Understand the compile report and know how to proceed if it fails.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44563" y="731838"/>
            <a:ext cx="5426075" cy="4068762"/>
          </a:xfrm>
        </p:spPr>
      </p:sp>
      <p:sp>
        <p:nvSpPr>
          <p:cNvPr id="7" name="Notes Placeholder 6"/>
          <p:cNvSpPr>
            <a:spLocks noGrp="1"/>
          </p:cNvSpPr>
          <p:nvPr>
            <p:ph type="body" idx="1"/>
          </p:nvPr>
        </p:nvSpPr>
        <p:spPr/>
        <p:txBody>
          <a:bodyPr>
            <a:normAutofit/>
          </a:bodyPr>
          <a:lstStyle/>
          <a:p>
            <a:r>
              <a:rPr lang="en-US" dirty="0" smtClean="0">
                <a:solidFill>
                  <a:srgbClr val="000000"/>
                </a:solidFill>
                <a:latin typeface="Times New Roman" pitchFamily="18" charset="0"/>
                <a:cs typeface="Times New Roman" pitchFamily="18" charset="0"/>
              </a:rPr>
              <a:t>You </a:t>
            </a:r>
            <a:r>
              <a:rPr lang="en-US" dirty="0">
                <a:solidFill>
                  <a:srgbClr val="000000"/>
                </a:solidFill>
                <a:latin typeface="Times New Roman" pitchFamily="18" charset="0"/>
                <a:cs typeface="Times New Roman" pitchFamily="18" charset="0"/>
              </a:rPr>
              <a:t>start building the FPGA VI from the Project Explorer. Right-click the FPGA target and select </a:t>
            </a:r>
            <a:r>
              <a:rPr lang="en-US" b="1" dirty="0">
                <a:solidFill>
                  <a:srgbClr val="000000"/>
                </a:solidFill>
                <a:latin typeface="Times New Roman" pitchFamily="18" charset="0"/>
                <a:cs typeface="Times New Roman" pitchFamily="18" charset="0"/>
              </a:rPr>
              <a:t>New»VI</a:t>
            </a:r>
            <a:r>
              <a:rPr lang="en-US" dirty="0">
                <a:solidFill>
                  <a:srgbClr val="000000"/>
                </a:solidFill>
                <a:latin typeface="Times New Roman" pitchFamily="18" charset="0"/>
                <a:cs typeface="Times New Roman" pitchFamily="18" charset="0"/>
              </a:rPr>
              <a:t> as shown in the figure above. Save the VI in an appropriate folder and save the project.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2FAE66E-50D3-44F3-8625-AA1DD7DAA1E9}" type="slidenum">
              <a:rPr lang="en-US" smtClean="0"/>
              <a:pPr/>
              <a:t>11</a:t>
            </a:fld>
            <a:endParaRPr lang="en-US" dirty="0" smtClean="0"/>
          </a:p>
        </p:txBody>
      </p:sp>
      <p:sp>
        <p:nvSpPr>
          <p:cNvPr id="79875" name="Rectangle 2"/>
          <p:cNvSpPr>
            <a:spLocks noGrp="1" noRot="1" noChangeAspect="1" noChangeArrowheads="1" noTextEdit="1"/>
          </p:cNvSpPr>
          <p:nvPr>
            <p:ph type="sldImg"/>
          </p:nvPr>
        </p:nvSpPr>
        <p:spPr>
          <a:xfrm>
            <a:off x="904875" y="471488"/>
            <a:ext cx="5353050" cy="4014787"/>
          </a:xfrm>
        </p:spPr>
      </p:sp>
      <p:sp>
        <p:nvSpPr>
          <p:cNvPr id="79876"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FPGA I/O, Memory &amp; FIFO, Synchronization,</a:t>
            </a:r>
            <a:r>
              <a:rPr lang="en-US" baseline="0" dirty="0" smtClean="0"/>
              <a:t> </a:t>
            </a:r>
            <a:r>
              <a:rPr lang="en-US" dirty="0" smtClean="0"/>
              <a:t>FPGA</a:t>
            </a:r>
            <a:r>
              <a:rPr lang="en-US" baseline="0" dirty="0" smtClean="0"/>
              <a:t> Math &amp; Analysis and IP Integration palettes are specific to the FPGA module and are only available when editing VIs under an FPGA target.</a:t>
            </a:r>
          </a:p>
          <a:p>
            <a:pPr eaLnBrk="1" hangingPunct="1"/>
            <a:endParaRPr lang="en-US" baseline="0"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2072FDE-9515-4F74-8F76-B01FE18C1762}" type="slidenum">
              <a:rPr lang="en-US" smtClean="0"/>
              <a:pPr/>
              <a:t>12</a:t>
            </a:fld>
            <a:endParaRPr lang="en-US" dirty="0" smtClean="0"/>
          </a:p>
        </p:txBody>
      </p:sp>
      <p:sp>
        <p:nvSpPr>
          <p:cNvPr id="80899" name="Rectangle 2"/>
          <p:cNvSpPr>
            <a:spLocks noGrp="1" noRot="1" noChangeAspect="1" noChangeArrowheads="1" noTextEdit="1"/>
          </p:cNvSpPr>
          <p:nvPr>
            <p:ph type="sldImg"/>
          </p:nvPr>
        </p:nvSpPr>
        <p:spPr>
          <a:xfrm>
            <a:off x="904875" y="471488"/>
            <a:ext cx="5353050" cy="4014787"/>
          </a:xfrm>
        </p:spPr>
      </p:sp>
      <p:sp>
        <p:nvSpPr>
          <p:cNvPr id="80900" name="Rectangle 3"/>
          <p:cNvSpPr>
            <a:spLocks noGrp="1" noChangeArrowheads="1"/>
          </p:cNvSpPr>
          <p:nvPr>
            <p:ph type="body" idx="1"/>
          </p:nvPr>
        </p:nvSpPr>
        <p:spPr>
          <a:xfrm>
            <a:off x="732183" y="4731291"/>
            <a:ext cx="5850835" cy="4318725"/>
          </a:xfrm>
          <a:noFill/>
          <a:ln/>
        </p:spPr>
        <p:txBody>
          <a:bodyPr/>
          <a:lstStyle/>
          <a:p>
            <a:r>
              <a:rPr lang="en-US" dirty="0" smtClean="0"/>
              <a:t>Provide communication with I/O modules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217BF44-E7F7-4763-A668-13C3B96CD38E}" type="slidenum">
              <a:rPr lang="en-US" smtClean="0"/>
              <a:pPr/>
              <a:t>13</a:t>
            </a:fld>
            <a:endParaRPr lang="en-US" dirty="0" smtClean="0"/>
          </a:p>
        </p:txBody>
      </p:sp>
      <p:sp>
        <p:nvSpPr>
          <p:cNvPr id="81923" name="Rectangle 2"/>
          <p:cNvSpPr>
            <a:spLocks noGrp="1" noRot="1" noChangeAspect="1" noChangeArrowheads="1" noTextEdit="1"/>
          </p:cNvSpPr>
          <p:nvPr>
            <p:ph type="sldImg"/>
          </p:nvPr>
        </p:nvSpPr>
        <p:spPr>
          <a:xfrm>
            <a:off x="904875" y="471488"/>
            <a:ext cx="5353050" cy="4014787"/>
          </a:xfrm>
        </p:spPr>
      </p:sp>
      <p:sp>
        <p:nvSpPr>
          <p:cNvPr id="81924" name="Rectangle 3"/>
          <p:cNvSpPr>
            <a:spLocks noGrp="1" noChangeArrowheads="1"/>
          </p:cNvSpPr>
          <p:nvPr>
            <p:ph type="body" idx="1"/>
          </p:nvPr>
        </p:nvSpPr>
        <p:spPr>
          <a:xfrm>
            <a:off x="732183" y="4731291"/>
            <a:ext cx="5850835" cy="4318725"/>
          </a:xfrm>
          <a:noFill/>
          <a:ln/>
        </p:spPr>
        <p:txBody>
          <a:bodyPr/>
          <a:lstStyle/>
          <a:p>
            <a:pPr lvl="0">
              <a:buFont typeface="Arial" pitchFamily="34" charset="0"/>
              <a:buChar char="•"/>
            </a:pPr>
            <a:r>
              <a:rPr lang="en-US" dirty="0" smtClean="0"/>
              <a:t>LabVIEW 8.2 and prior</a:t>
            </a:r>
          </a:p>
          <a:p>
            <a:pPr lvl="1">
              <a:buFont typeface="Arial" pitchFamily="34" charset="0"/>
              <a:buChar char="•"/>
            </a:pPr>
            <a:r>
              <a:rPr lang="en-US" dirty="0" smtClean="0"/>
              <a:t>Only integer math</a:t>
            </a:r>
          </a:p>
          <a:p>
            <a:pPr lvl="0">
              <a:buFont typeface="Arial" pitchFamily="34" charset="0"/>
              <a:buChar char="•"/>
            </a:pPr>
            <a:r>
              <a:rPr lang="en-US" dirty="0" smtClean="0"/>
              <a:t>LabVIEW 8.5 and later</a:t>
            </a:r>
          </a:p>
          <a:p>
            <a:pPr lvl="1">
              <a:buFont typeface="Arial" pitchFamily="34" charset="0"/>
              <a:buChar char="•"/>
            </a:pPr>
            <a:r>
              <a:rPr lang="en-US" dirty="0" smtClean="0"/>
              <a:t>Allows for integer math and fixed-point calculations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pPr marL="241653" indent="-241653">
              <a:buFont typeface="+mj-lt"/>
              <a:buAutoNum type="arabicPeriod"/>
            </a:pPr>
            <a:r>
              <a:rPr lang="en-US" dirty="0" smtClean="0"/>
              <a:t>Open the solution to</a:t>
            </a:r>
            <a:r>
              <a:rPr lang="en-US" baseline="0" dirty="0" smtClean="0"/>
              <a:t> Exercise 2-4, CompactRIO.lvproj</a:t>
            </a:r>
          </a:p>
          <a:p>
            <a:pPr marL="241653" indent="-241653">
              <a:buFont typeface="+mj-lt"/>
              <a:buAutoNum type="arabicPeriod"/>
            </a:pPr>
            <a:r>
              <a:rPr lang="en-US" baseline="0" dirty="0" smtClean="0"/>
              <a:t>Create a new VI on the FPGA target.</a:t>
            </a:r>
          </a:p>
          <a:p>
            <a:pPr marL="241653" indent="-241653">
              <a:buFont typeface="+mj-lt"/>
              <a:buAutoNum type="arabicPeriod"/>
            </a:pPr>
            <a:r>
              <a:rPr lang="en-US" baseline="0" dirty="0" smtClean="0"/>
              <a:t>Explore the function and control palettes.</a:t>
            </a:r>
          </a:p>
          <a:p>
            <a:pPr marL="724959" lvl="1" indent="-241653">
              <a:buFont typeface="Arial" pitchFamily="34" charset="0"/>
              <a:buChar char="•"/>
            </a:pPr>
            <a:r>
              <a:rPr lang="en-US" baseline="0" dirty="0" smtClean="0"/>
              <a:t>Be sure to navigate to the FPGA I/O and FPGA Math and Analysis palettes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D2651AA-1B3A-42B7-B4D8-4A28C816E69E}" type="slidenum">
              <a:rPr lang="en-US" smtClean="0"/>
              <a:pPr/>
              <a:t>15</a:t>
            </a:fld>
            <a:endParaRPr lang="en-US" dirty="0" smtClean="0"/>
          </a:p>
        </p:txBody>
      </p:sp>
      <p:sp>
        <p:nvSpPr>
          <p:cNvPr id="97283" name="Rectangle 2"/>
          <p:cNvSpPr>
            <a:spLocks noGrp="1" noRot="1" noChangeAspect="1" noChangeArrowheads="1" noTextEdit="1"/>
          </p:cNvSpPr>
          <p:nvPr>
            <p:ph type="sldImg"/>
          </p:nvPr>
        </p:nvSpPr>
        <p:spPr>
          <a:xfrm>
            <a:off x="904875" y="471488"/>
            <a:ext cx="5353050" cy="4014787"/>
          </a:xfrm>
        </p:spPr>
      </p:sp>
      <p:sp>
        <p:nvSpPr>
          <p:cNvPr id="97284" name="Rectangle 3"/>
          <p:cNvSpPr>
            <a:spLocks noGrp="1" noChangeArrowheads="1"/>
          </p:cNvSpPr>
          <p:nvPr>
            <p:ph type="body" idx="1"/>
          </p:nvPr>
        </p:nvSpPr>
        <p:spPr>
          <a:xfrm>
            <a:off x="732183" y="4731291"/>
            <a:ext cx="5850835" cy="4318725"/>
          </a:xfrm>
          <a:noFill/>
          <a:ln/>
        </p:spPr>
        <p:txBody>
          <a:bodyPr/>
          <a:lstStyle/>
          <a:p>
            <a:pPr eaLnBrk="1" hangingPunct="1"/>
            <a:r>
              <a:rPr lang="en-US" baseline="0" dirty="0" smtClean="0"/>
              <a:t>“Simple controls and indicators” include numerics, Booleans, strings, etc.  That is, any non-array/cluster control or indicator.</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44563" y="731838"/>
            <a:ext cx="5426075" cy="4068762"/>
          </a:xfrm>
        </p:spPr>
      </p:sp>
      <p:sp>
        <p:nvSpPr>
          <p:cNvPr id="7" name="Notes Placeholder 6"/>
          <p:cNvSpPr>
            <a:spLocks noGrp="1"/>
          </p:cNvSpPr>
          <p:nvPr>
            <p:ph type="body" idx="1"/>
          </p:nvPr>
        </p:nvSpPr>
        <p:spPr/>
        <p:txBody>
          <a:bodyPr>
            <a:normAutofit/>
          </a:bodyPr>
          <a:lstStyle/>
          <a:p>
            <a:pPr defTabSz="966612">
              <a:defRPr/>
            </a:pPr>
            <a:r>
              <a:rPr lang="en-US" dirty="0" smtClean="0">
                <a:solidFill>
                  <a:srgbClr val="000000"/>
                </a:solidFill>
                <a:latin typeface="Times New Roman" pitchFamily="18" charset="0"/>
                <a:cs typeface="Times New Roman" pitchFamily="18" charset="0"/>
              </a:rPr>
              <a:t>You </a:t>
            </a:r>
            <a:r>
              <a:rPr lang="en-US" dirty="0">
                <a:solidFill>
                  <a:srgbClr val="000000"/>
                </a:solidFill>
                <a:latin typeface="Times New Roman" pitchFamily="18" charset="0"/>
                <a:cs typeface="Times New Roman" pitchFamily="18" charset="0"/>
              </a:rPr>
              <a:t>use Interactive Front Panel Communication to communicate between the host computer and the VI running on the FPGA as shown in the figure above. You use Programmatic FPGA Interface Communication to programmatically control and communicate with FPGA VIs from host computer VIs. </a:t>
            </a:r>
            <a:r>
              <a:rPr lang="en-US" sz="1300" dirty="0" smtClean="0"/>
              <a:t>The front panel data you receive during Interactive Front Panel Communication is not deterministic. </a:t>
            </a:r>
          </a:p>
          <a:p>
            <a:pPr lvl="0">
              <a:defRPr/>
            </a:pPr>
            <a:endParaRPr lang="en-US" dirty="0" smtClean="0">
              <a:solidFill>
                <a:srgbClr val="000000"/>
              </a:solidFill>
              <a:latin typeface="Times New Roman" pitchFamily="18" charset="0"/>
              <a:cs typeface="Times New Roman" pitchFamily="18" charset="0"/>
            </a:endParaRPr>
          </a:p>
          <a:p>
            <a:pPr lvl="0">
              <a:defRPr/>
            </a:pPr>
            <a:r>
              <a:rPr lang="en-US" dirty="0" smtClean="0">
                <a:solidFill>
                  <a:srgbClr val="000000"/>
                </a:solidFill>
                <a:latin typeface="Times New Roman" pitchFamily="18" charset="0"/>
                <a:cs typeface="Times New Roman" pitchFamily="18" charset="0"/>
              </a:rPr>
              <a:t>You </a:t>
            </a:r>
            <a:r>
              <a:rPr lang="en-US" dirty="0">
                <a:solidFill>
                  <a:srgbClr val="000000"/>
                </a:solidFill>
                <a:latin typeface="Times New Roman" pitchFamily="18" charset="0"/>
                <a:cs typeface="Times New Roman" pitchFamily="18" charset="0"/>
              </a:rPr>
              <a:t>will learn alternate communication processes later in this course.</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C8BDAE9-5200-47DF-A0D3-D8756CD1C28A}" type="slidenum">
              <a:rPr lang="en-US" smtClean="0"/>
              <a:pPr/>
              <a:t>18</a:t>
            </a:fld>
            <a:endParaRPr lang="en-US" dirty="0" smtClean="0"/>
          </a:p>
        </p:txBody>
      </p:sp>
      <p:sp>
        <p:nvSpPr>
          <p:cNvPr id="100355" name="Rectangle 2"/>
          <p:cNvSpPr>
            <a:spLocks noGrp="1" noRot="1" noChangeAspect="1" noChangeArrowheads="1" noTextEdit="1"/>
          </p:cNvSpPr>
          <p:nvPr>
            <p:ph type="sldImg"/>
          </p:nvPr>
        </p:nvSpPr>
        <p:spPr>
          <a:xfrm>
            <a:off x="904875" y="471488"/>
            <a:ext cx="5353050" cy="4014787"/>
          </a:xfrm>
        </p:spPr>
      </p:sp>
      <p:sp>
        <p:nvSpPr>
          <p:cNvPr id="100356"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buFont typeface="Arial" pitchFamily="34" charset="0"/>
              <a:buChar char="•"/>
              <a:defRPr/>
            </a:pPr>
            <a:r>
              <a:rPr lang="en-US" sz="1300" dirty="0" smtClean="0">
                <a:solidFill>
                  <a:srgbClr val="000000"/>
                </a:solidFill>
                <a:latin typeface="Times New Roman" pitchFamily="18" charset="0"/>
                <a:cs typeface="Times New Roman" pitchFamily="18" charset="0"/>
              </a:rPr>
              <a:t>Execute VI on FPGA Target – The FPGA VI will execute on the FPGA target.  Before running on the FPGA, the code must be compiled.</a:t>
            </a:r>
          </a:p>
          <a:p>
            <a:pPr defTabSz="966612">
              <a:defRPr/>
            </a:pPr>
            <a:endParaRPr lang="en-US" sz="1300" dirty="0" smtClean="0">
              <a:solidFill>
                <a:srgbClr val="000000"/>
              </a:solidFill>
              <a:latin typeface="Times New Roman" pitchFamily="18" charset="0"/>
              <a:cs typeface="Times New Roman" pitchFamily="18" charset="0"/>
            </a:endParaRPr>
          </a:p>
          <a:p>
            <a:pPr defTabSz="966612">
              <a:buFont typeface="Arial" pitchFamily="34" charset="0"/>
              <a:buChar char="•"/>
              <a:defRPr/>
            </a:pPr>
            <a:r>
              <a:rPr lang="en-US" sz="1300" dirty="0" smtClean="0">
                <a:solidFill>
                  <a:srgbClr val="000000"/>
                </a:solidFill>
                <a:latin typeface="Times New Roman" pitchFamily="18" charset="0"/>
                <a:cs typeface="Times New Roman" pitchFamily="18" charset="0"/>
              </a:rPr>
              <a:t>Execute VI on Development Computer with Simulated I/O – The FPGA VI will execute on the development computer using simulated data for any I/O. You can either use random data for I/O reads or you can create and use a custom VI to generate your simulated I/O.</a:t>
            </a:r>
          </a:p>
          <a:p>
            <a:pPr defTabSz="966612">
              <a:buFont typeface="Arial" pitchFamily="34" charset="0"/>
              <a:buChar char="•"/>
              <a:defRPr/>
            </a:pPr>
            <a:endParaRPr lang="en-US" sz="1300" dirty="0" smtClean="0">
              <a:solidFill>
                <a:srgbClr val="000000"/>
              </a:solidFill>
              <a:latin typeface="Times New Roman" pitchFamily="18" charset="0"/>
              <a:cs typeface="Times New Roman" pitchFamily="18" charset="0"/>
            </a:endParaRPr>
          </a:p>
          <a:p>
            <a:pPr defTabSz="966612">
              <a:buFont typeface="Arial" pitchFamily="34" charset="0"/>
              <a:buChar char="•"/>
              <a:defRPr/>
            </a:pPr>
            <a:r>
              <a:rPr lang="en-US" sz="1300" dirty="0" smtClean="0">
                <a:solidFill>
                  <a:srgbClr val="000000"/>
                </a:solidFill>
                <a:latin typeface="Times New Roman" pitchFamily="18" charset="0"/>
                <a:cs typeface="Times New Roman" pitchFamily="18" charset="0"/>
              </a:rPr>
              <a:t>Execute VI on Development Computer with Real I/O – This method executes the VI on the development computer but uses real I/O data from the FPGA target.  This method is not supported by all FPGA targets and some of the targets that do support it do not support all I/O resources.</a:t>
            </a:r>
          </a:p>
          <a:p>
            <a:pPr defTabSz="966612">
              <a:defRPr/>
            </a:pPr>
            <a:endParaRPr lang="en-US" sz="1300" dirty="0" smtClean="0">
              <a:solidFill>
                <a:srgbClr val="000000"/>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s Placeholder 5"/>
          <p:cNvSpPr>
            <a:spLocks noGrp="1"/>
          </p:cNvSpPr>
          <p:nvPr>
            <p:ph type="body" idx="1"/>
          </p:nvPr>
        </p:nvSpPr>
        <p:spPr>
          <a:xfrm>
            <a:off x="650241" y="5036696"/>
            <a:ext cx="6096000" cy="3843103"/>
          </a:xfrm>
          <a:prstGeom prst="rect">
            <a:avLst/>
          </a:prstGeom>
        </p:spPr>
        <p:txBody>
          <a:bodyPr>
            <a:normAutofit/>
          </a:bodyPr>
          <a:lstStyle/>
          <a:p>
            <a:r>
              <a:rPr lang="en-US" sz="1500" b="1" dirty="0">
                <a:latin typeface="Arial Narrow" pitchFamily="34" charset="0"/>
                <a:cs typeface="Times New Roman" pitchFamily="18" charset="0"/>
              </a:rPr>
              <a:t>A. Introduction</a:t>
            </a:r>
          </a:p>
          <a:p>
            <a:r>
              <a:rPr lang="en-US" dirty="0">
                <a:latin typeface="Times New Roman" pitchFamily="18" charset="0"/>
                <a:cs typeface="Times New Roman" pitchFamily="18" charset="0"/>
              </a:rPr>
              <a:t>An FPGA is a chip that can be reconfigured through software for different applications. The LabVIEW FPGA Module targets the following NI reconfigurable I/O (RIO) devices:</a:t>
            </a:r>
          </a:p>
          <a:p>
            <a:pPr lvl="2"/>
            <a:r>
              <a:rPr lang="en-US" dirty="0">
                <a:latin typeface="Times New Roman" pitchFamily="18" charset="0"/>
                <a:cs typeface="Times New Roman" pitchFamily="18" charset="0"/>
              </a:rPr>
              <a:t>R Series data acquisition (DAQ)</a:t>
            </a:r>
          </a:p>
          <a:p>
            <a:pPr lvl="2"/>
            <a:r>
              <a:rPr lang="en-US" dirty="0">
                <a:latin typeface="Times New Roman" pitchFamily="18" charset="0"/>
                <a:cs typeface="Times New Roman" pitchFamily="18" charset="0"/>
              </a:rPr>
              <a:t>CompactRIO </a:t>
            </a:r>
          </a:p>
          <a:p>
            <a:pPr lvl="2"/>
            <a:r>
              <a:rPr lang="en-US" dirty="0">
                <a:latin typeface="Times New Roman" pitchFamily="18" charset="0"/>
                <a:cs typeface="Times New Roman" pitchFamily="18" charset="0"/>
              </a:rPr>
              <a:t>Compact Vision </a:t>
            </a:r>
          </a:p>
          <a:p>
            <a:pPr lvl="2"/>
            <a:r>
              <a:rPr lang="en-US" dirty="0">
                <a:latin typeface="Times New Roman" pitchFamily="18" charset="0"/>
                <a:cs typeface="Times New Roman" pitchFamily="18" charset="0"/>
              </a:rPr>
              <a:t>IF-RIO </a:t>
            </a:r>
          </a:p>
          <a:p>
            <a:r>
              <a:rPr lang="en-US" dirty="0">
                <a:latin typeface="Times New Roman" pitchFamily="18" charset="0"/>
                <a:cs typeface="Times New Roman" pitchFamily="18" charset="0"/>
              </a:rPr>
              <a:t>Refer to ni.com for a current list of devices. R Series DAQ devices support complex data acquisition or real-time I/O applications. FPGA logic on an NI Compact Vision system adds custom triggering, pulse width modulation (PWM) signals, motion control, or custom communications protocols. CompactRIO uses FPGA for modularity, FPGA-timed I/O with </a:t>
            </a:r>
            <a:r>
              <a:rPr lang="en-US" dirty="0" smtClean="0">
                <a:latin typeface="Times New Roman" pitchFamily="18" charset="0"/>
                <a:cs typeface="Times New Roman" pitchFamily="18" charset="0"/>
              </a:rPr>
              <a:t>built-in </a:t>
            </a:r>
            <a:r>
              <a:rPr lang="en-US" dirty="0">
                <a:latin typeface="Times New Roman" pitchFamily="18" charset="0"/>
                <a:cs typeface="Times New Roman" pitchFamily="18" charset="0"/>
              </a:rPr>
              <a:t>signal conditioning, and direct signal connectivity for maximum flexibility in embedded measurement and control applications. </a:t>
            </a:r>
          </a:p>
          <a:p>
            <a:endParaRPr lang="en-US" dirty="0">
              <a:latin typeface="Times New Roman" pitchFamily="18" charset="0"/>
              <a:cs typeface="Times New Roman" pitchFamily="18" charset="0"/>
            </a:endParaRPr>
          </a:p>
        </p:txBody>
      </p:sp>
      <p:sp>
        <p:nvSpPr>
          <p:cNvPr id="7" name="Slide Image Placeholder 6"/>
          <p:cNvSpPr>
            <a:spLocks noGrp="1" noRot="1" noChangeAspect="1"/>
          </p:cNvSpPr>
          <p:nvPr>
            <p:ph type="sldImg"/>
          </p:nvPr>
        </p:nvSpPr>
        <p:spPr>
          <a:xfrm>
            <a:off x="944563" y="731838"/>
            <a:ext cx="5426075" cy="4068762"/>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50647E5-FC56-45F7-84A2-5C98DB651299}" type="slidenum">
              <a:rPr lang="en-US" smtClean="0"/>
              <a:pPr/>
              <a:t>20</a:t>
            </a:fld>
            <a:endParaRPr lang="en-US" dirty="0" smtClean="0"/>
          </a:p>
        </p:txBody>
      </p:sp>
      <p:sp>
        <p:nvSpPr>
          <p:cNvPr id="99331" name="Rectangle 2"/>
          <p:cNvSpPr>
            <a:spLocks noGrp="1" noRot="1" noChangeAspect="1" noChangeArrowheads="1" noTextEdit="1"/>
          </p:cNvSpPr>
          <p:nvPr>
            <p:ph type="sldImg"/>
          </p:nvPr>
        </p:nvSpPr>
        <p:spPr>
          <a:xfrm>
            <a:off x="904875" y="471488"/>
            <a:ext cx="5353050" cy="4014787"/>
          </a:xfrm>
        </p:spPr>
      </p:sp>
      <p:sp>
        <p:nvSpPr>
          <p:cNvPr id="99332" name="Rectangle 3"/>
          <p:cNvSpPr>
            <a:spLocks noGrp="1" noChangeArrowheads="1"/>
          </p:cNvSpPr>
          <p:nvPr>
            <p:ph type="body" idx="1"/>
          </p:nvPr>
        </p:nvSpPr>
        <p:spPr>
          <a:xfrm>
            <a:off x="732183" y="4731291"/>
            <a:ext cx="5850835" cy="4318725"/>
          </a:xfrm>
          <a:noFill/>
          <a:ln/>
        </p:spPr>
        <p:txBody>
          <a:bodyPr/>
          <a:lstStyle/>
          <a:p>
            <a:pPr defTabSz="966612">
              <a:defRPr/>
            </a:pPr>
            <a:r>
              <a:rPr lang="en-US" sz="1300" dirty="0" smtClean="0">
                <a:solidFill>
                  <a:srgbClr val="000000"/>
                </a:solidFill>
                <a:latin typeface="Times New Roman" pitchFamily="18" charset="0"/>
                <a:cs typeface="Times New Roman" pitchFamily="18" charset="0"/>
              </a:rPr>
              <a:t>You can run the FPGA VI in Windows to check the logic of the application before compiling. The development computer simulates the I/O operations but does not duplicate the hardware timing. The development computer can use either simulated I/O or real I/O from the FPGA target.  Simulated I/O can be generated using random data or a custom VI.   </a:t>
            </a:r>
          </a:p>
          <a:p>
            <a:pPr defTabSz="966612">
              <a:defRPr/>
            </a:pPr>
            <a:endParaRPr lang="en-US" sz="1300" dirty="0" smtClean="0">
              <a:solidFill>
                <a:srgbClr val="000000"/>
              </a:solidFill>
              <a:latin typeface="Times New Roman" pitchFamily="18" charset="0"/>
              <a:cs typeface="Times New Roman" pitchFamily="18" charset="0"/>
            </a:endParaRPr>
          </a:p>
          <a:p>
            <a:pPr lvl="0"/>
            <a:r>
              <a:rPr lang="en-US" dirty="0" smtClean="0"/>
              <a:t>Troubleshoot using traditional debugging tools:</a:t>
            </a:r>
          </a:p>
          <a:p>
            <a:pPr marL="0" lvl="1" defTabSz="966612">
              <a:buFont typeface="Arial" pitchFamily="34" charset="0"/>
              <a:buChar char="•"/>
              <a:defRPr/>
            </a:pPr>
            <a:r>
              <a:rPr lang="en-US" dirty="0" smtClean="0"/>
              <a:t>Execution highlighting – Execution highlighting shows the movement of data on</a:t>
            </a:r>
            <a:r>
              <a:rPr lang="en-US" baseline="0" dirty="0" smtClean="0"/>
              <a:t> the block diagram from one node to another using bubbles that move along the wires.</a:t>
            </a:r>
            <a:endParaRPr lang="en-US" dirty="0" smtClean="0"/>
          </a:p>
          <a:p>
            <a:pPr marL="0" lvl="1" defTabSz="966612">
              <a:buFont typeface="Arial" pitchFamily="34" charset="0"/>
              <a:buChar char="•"/>
              <a:defRPr/>
            </a:pPr>
            <a:r>
              <a:rPr lang="en-US" dirty="0" smtClean="0"/>
              <a:t>Single-stepping – Single-step through a VI to view each</a:t>
            </a:r>
            <a:r>
              <a:rPr lang="en-US" baseline="0" dirty="0" smtClean="0"/>
              <a:t> action taken by each VI on the block diagram as the VI runs.</a:t>
            </a:r>
            <a:endParaRPr lang="en-US" dirty="0" smtClean="0"/>
          </a:p>
          <a:p>
            <a:pPr marL="0" lvl="1" defTabSz="966612">
              <a:buFont typeface="Arial" pitchFamily="34" charset="0"/>
              <a:buChar char="•"/>
              <a:defRPr/>
            </a:pPr>
            <a:r>
              <a:rPr lang="en-US" dirty="0" smtClean="0"/>
              <a:t>Probe tools – Use the Probe</a:t>
            </a:r>
            <a:r>
              <a:rPr lang="en-US" baseline="0" dirty="0" smtClean="0"/>
              <a:t> tool to check intermediate values on a wire as the VI runs.</a:t>
            </a:r>
            <a:endParaRPr lang="en-US" dirty="0" smtClean="0"/>
          </a:p>
          <a:p>
            <a:pPr marL="0" lvl="1" defTabSz="966612">
              <a:buFont typeface="Arial" pitchFamily="34" charset="0"/>
              <a:buChar char="•"/>
              <a:defRPr/>
            </a:pPr>
            <a:r>
              <a:rPr lang="en-US" dirty="0" smtClean="0"/>
              <a:t>Breakpoints – Use the Breakpoint</a:t>
            </a:r>
            <a:r>
              <a:rPr lang="en-US" baseline="0" dirty="0" smtClean="0"/>
              <a:t> Tool to place a breakpoint on a VI, node, or wire and pause execution at that location.</a:t>
            </a:r>
          </a:p>
          <a:p>
            <a:pPr marL="0" lvl="1" defTabSz="966612">
              <a:defRPr/>
            </a:pPr>
            <a:endParaRPr lang="en-US" baseline="0" dirty="0" smtClean="0"/>
          </a:p>
          <a:p>
            <a:pPr marL="0" lvl="1" defTabSz="966612">
              <a:defRPr/>
            </a:pPr>
            <a:r>
              <a:rPr lang="en-US" dirty="0" smtClean="0"/>
              <a:t>When testing is complete, set the execution mode to the FPGA target so that the VI can be compiled and tested on the FPGA target.</a:t>
            </a:r>
          </a:p>
          <a:p>
            <a:pPr defTabSz="966612">
              <a:defRPr/>
            </a:pPr>
            <a:endParaRPr lang="en-US" sz="1300" dirty="0" smtClean="0">
              <a:solidFill>
                <a:srgbClr val="000000"/>
              </a:solidFill>
              <a:latin typeface="Times New Roman" pitchFamily="18" charset="0"/>
              <a:cs typeface="Times New Roman" pitchFamily="18" charset="0"/>
            </a:endParaRPr>
          </a:p>
          <a:p>
            <a:pPr defTabSz="966612">
              <a:defRPr/>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 discussion:</a:t>
            </a:r>
          </a:p>
          <a:p>
            <a:pPr>
              <a:buFont typeface="Arial" pitchFamily="34" charset="0"/>
              <a:buChar char="•"/>
            </a:pPr>
            <a:r>
              <a:rPr lang="en-US" dirty="0" smtClean="0"/>
              <a:t>In this exercise,</a:t>
            </a:r>
            <a:r>
              <a:rPr lang="en-US" baseline="0" dirty="0" smtClean="0"/>
              <a:t> students will open and modify the project that they worked on in Exercise 2-4.</a:t>
            </a:r>
          </a:p>
          <a:p>
            <a:pPr>
              <a:buFont typeface="Arial" pitchFamily="34" charset="0"/>
              <a:buChar char="•"/>
            </a:pPr>
            <a:r>
              <a:rPr lang="en-US" baseline="0" dirty="0" smtClean="0"/>
              <a:t>They will develop a VI to perform basic arithmetic and test it on the development computer.</a:t>
            </a:r>
          </a:p>
          <a:p>
            <a:pPr>
              <a:buFont typeface="Arial" pitchFamily="34" charset="0"/>
              <a:buChar char="•"/>
            </a:pPr>
            <a:r>
              <a:rPr lang="en-US" baseline="0" dirty="0" smtClean="0"/>
              <a:t>Encourage the students to explore the different palettes that are available on the FPGA target.</a:t>
            </a:r>
          </a:p>
        </p:txBody>
      </p:sp>
      <p:sp>
        <p:nvSpPr>
          <p:cNvPr id="4" name="Slide Number Placeholder 3"/>
          <p:cNvSpPr>
            <a:spLocks noGrp="1"/>
          </p:cNvSpPr>
          <p:nvPr>
            <p:ph type="sldNum" sz="quarter" idx="10"/>
          </p:nvPr>
        </p:nvSpPr>
        <p:spPr/>
        <p:txBody>
          <a:bodyPr/>
          <a:lstStyle/>
          <a:p>
            <a:fld id="{C2D6881E-FC89-492E-B345-0DA695F7366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debugging tools are only available when executing on the development computer.  When you compile code to execute on the FPGA target, those tools will no longer</a:t>
            </a:r>
            <a:r>
              <a:rPr lang="en-US" baseline="0" dirty="0" smtClean="0"/>
              <a:t> be available.  </a:t>
            </a:r>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76A4E98-BD56-4D9C-A3E0-0D1087F9A6D5}" type="slidenum">
              <a:rPr lang="en-US" smtClean="0"/>
              <a:pPr/>
              <a:t>23</a:t>
            </a:fld>
            <a:endParaRPr lang="en-US" dirty="0" smtClean="0"/>
          </a:p>
        </p:txBody>
      </p:sp>
      <p:sp>
        <p:nvSpPr>
          <p:cNvPr id="71683" name="Rectangle 2"/>
          <p:cNvSpPr>
            <a:spLocks noGrp="1" noRot="1" noChangeAspect="1" noChangeArrowheads="1" noTextEdit="1"/>
          </p:cNvSpPr>
          <p:nvPr>
            <p:ph type="sldImg"/>
          </p:nvPr>
        </p:nvSpPr>
        <p:spPr>
          <a:xfrm>
            <a:off x="904875" y="471488"/>
            <a:ext cx="5353050" cy="4014787"/>
          </a:xfrm>
        </p:spPr>
      </p:sp>
      <p:sp>
        <p:nvSpPr>
          <p:cNvPr id="71684" name="Rectangle 3"/>
          <p:cNvSpPr>
            <a:spLocks noGrp="1" noChangeArrowheads="1"/>
          </p:cNvSpPr>
          <p:nvPr>
            <p:ph type="body" idx="1"/>
          </p:nvPr>
        </p:nvSpPr>
        <p:spPr>
          <a:xfrm>
            <a:off x="732183" y="4731291"/>
            <a:ext cx="5850835" cy="4318725"/>
          </a:xfrm>
          <a:noFill/>
          <a:ln/>
        </p:spPr>
        <p:txBody>
          <a:bodyPr/>
          <a:lstStyle/>
          <a:p>
            <a:pPr lvl="0"/>
            <a:r>
              <a:rPr lang="en-US" dirty="0" smtClean="0"/>
              <a:t>Bitstream may reload at power-up if target is configured for that</a:t>
            </a:r>
          </a:p>
          <a:p>
            <a:pPr lvl="0">
              <a:buFont typeface="Arial" pitchFamily="34" charset="0"/>
              <a:buChar char="•"/>
            </a:pPr>
            <a:r>
              <a:rPr lang="en-US" dirty="0" smtClean="0"/>
              <a:t>On-board flash memory</a:t>
            </a:r>
          </a:p>
          <a:p>
            <a:pPr lvl="0">
              <a:buFont typeface="Arial" pitchFamily="34" charset="0"/>
              <a:buChar char="•"/>
            </a:pPr>
            <a:r>
              <a:rPr lang="en-US" dirty="0" smtClean="0"/>
              <a:t>Controller over PCI Bus</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defTabSz="966612">
              <a:defRPr/>
            </a:pPr>
            <a:r>
              <a:rPr lang="en-US" sz="1300" dirty="0" smtClean="0"/>
              <a:t>You must create a build specification before you can compile the FPGA VI into an FPGA application. If you click the </a:t>
            </a:r>
            <a:r>
              <a:rPr lang="en-US" sz="1300" b="1" dirty="0" smtClean="0"/>
              <a:t>Run </a:t>
            </a:r>
            <a:r>
              <a:rPr lang="en-US" sz="1300" dirty="0" smtClean="0"/>
              <a:t>button without first making a build specification, LabVIEW automatically creates and specifies a default build specification for the corresponding VI. LabVIEW uses the build options you set to generate the HDL and bitfile from the block diagram.</a:t>
            </a:r>
          </a:p>
          <a:p>
            <a:pPr marL="0" lvl="2" defTabSz="966612">
              <a:defRPr/>
            </a:pPr>
            <a:endParaRPr lang="en-US" sz="1300" dirty="0" smtClean="0"/>
          </a:p>
          <a:p>
            <a:r>
              <a:rPr lang="en-US" sz="1300" dirty="0" smtClean="0"/>
              <a:t>Right-click a build specification under an FPGA target in the Project Explorer window and select from the following options. The options can vary depending on the hardware target.</a:t>
            </a:r>
          </a:p>
          <a:p>
            <a:endParaRPr lang="en-US" sz="1300" dirty="0" smtClean="0"/>
          </a:p>
          <a:p>
            <a:endParaRPr lang="en-US" sz="1300" dirty="0" smtClean="0"/>
          </a:p>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smtClean="0"/>
              <a:t>Generate Intermediate Files </a:t>
            </a:r>
            <a:r>
              <a:rPr lang="en-US" dirty="0" smtClean="0"/>
              <a:t>– LabVIEW converts the VI into intermediate files to send to the LabVIEW FPGA Compile Server. </a:t>
            </a:r>
          </a:p>
          <a:p>
            <a:pPr>
              <a:buFont typeface="Arial" pitchFamily="34" charset="0"/>
              <a:buChar char="•"/>
            </a:pPr>
            <a:r>
              <a:rPr lang="en-US" b="1" dirty="0" smtClean="0"/>
              <a:t>Estimation</a:t>
            </a:r>
            <a:r>
              <a:rPr lang="en-US" b="1" baseline="0" dirty="0" smtClean="0"/>
              <a:t> of resource usage</a:t>
            </a:r>
            <a:r>
              <a:rPr lang="en-US" dirty="0" smtClean="0"/>
              <a:t>– Estimate FPGA resource usages without compiling. If the generated code signature is not current, this command first generates intermediate files and then estimates resource usage.</a:t>
            </a:r>
          </a:p>
          <a:p>
            <a:pPr>
              <a:buFont typeface="Arial" pitchFamily="34" charset="0"/>
              <a:buChar char="•"/>
            </a:pPr>
            <a:r>
              <a:rPr lang="en-US" b="1" dirty="0" smtClean="0"/>
              <a:t>HDL compilation, analysis, and synthesis</a:t>
            </a:r>
            <a:r>
              <a:rPr lang="en-US" dirty="0" smtClean="0"/>
              <a:t>—Transforms intermediate files into digital logic elements. </a:t>
            </a:r>
          </a:p>
          <a:p>
            <a:pPr>
              <a:buFont typeface="Arial" pitchFamily="34" charset="0"/>
              <a:buChar char="•"/>
            </a:pPr>
            <a:r>
              <a:rPr lang="en-US" b="1" dirty="0" smtClean="0"/>
              <a:t>Mapping</a:t>
            </a:r>
            <a:r>
              <a:rPr lang="en-US" dirty="0" smtClean="0"/>
              <a:t>—Divides the application logic between the physical building block on the FPGA. </a:t>
            </a:r>
          </a:p>
          <a:p>
            <a:pPr>
              <a:buFont typeface="Arial" pitchFamily="34" charset="0"/>
              <a:buChar char="•"/>
            </a:pPr>
            <a:r>
              <a:rPr lang="en-US" b="1" dirty="0" smtClean="0"/>
              <a:t>Placing and Routing</a:t>
            </a:r>
            <a:r>
              <a:rPr lang="en-US" dirty="0" smtClean="0"/>
              <a:t>—Assigns the logic to physical building blocks on the FPGA and routes the connections between the logic blocks to meet the space or timing constraints of the compilation. </a:t>
            </a:r>
          </a:p>
          <a:p>
            <a:pPr>
              <a:buFont typeface="Arial" pitchFamily="34" charset="0"/>
              <a:buChar char="•"/>
            </a:pPr>
            <a:r>
              <a:rPr lang="en-US" b="1" dirty="0" smtClean="0"/>
              <a:t>Generating Bitstream</a:t>
            </a:r>
            <a:r>
              <a:rPr lang="en-US" dirty="0" smtClean="0"/>
              <a:t>—Creates binary data that LabVIEW saves inside a bitfile. </a:t>
            </a:r>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8AFA706-9516-44F9-9B75-734E78F4EF06}" type="slidenum">
              <a:rPr lang="en-US" smtClean="0"/>
              <a:pPr/>
              <a:t>27</a:t>
            </a:fld>
            <a:endParaRPr lang="en-US" dirty="0" smtClean="0"/>
          </a:p>
        </p:txBody>
      </p:sp>
      <p:sp>
        <p:nvSpPr>
          <p:cNvPr id="103427" name="Rectangle 2"/>
          <p:cNvSpPr>
            <a:spLocks noGrp="1" noRot="1" noChangeAspect="1" noChangeArrowheads="1" noTextEdit="1"/>
          </p:cNvSpPr>
          <p:nvPr>
            <p:ph type="sldImg"/>
          </p:nvPr>
        </p:nvSpPr>
        <p:spPr>
          <a:xfrm>
            <a:off x="904875" y="471488"/>
            <a:ext cx="5353050" cy="4014787"/>
          </a:xfrm>
        </p:spPr>
      </p:sp>
      <p:sp>
        <p:nvSpPr>
          <p:cNvPr id="103428"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Do</a:t>
            </a:r>
            <a:r>
              <a:rPr lang="en-US" baseline="0" dirty="0" smtClean="0"/>
              <a:t> not edit VI while compiling.  Either abort the compilation or save the modified VI under a different filename and perform your edits there.</a:t>
            </a:r>
          </a:p>
          <a:p>
            <a:pPr eaLnBrk="1" hangingPunct="1"/>
            <a:endParaRPr lang="en-US" baseline="0" dirty="0" smtClean="0"/>
          </a:p>
          <a:p>
            <a:pPr eaLnBrk="1" hangingPunct="1"/>
            <a:r>
              <a:rPr lang="en-US" baseline="0" dirty="0" smtClean="0"/>
              <a:t>You can create a queue of compilations by opening another FPGA VI and starting a compile for that VI while the first compilation is still running.  Once the first compilation finishes, the next will start.</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Prep discussion:</a:t>
            </a:r>
          </a:p>
          <a:p>
            <a:pPr>
              <a:buFont typeface="Arial" pitchFamily="34" charset="0"/>
              <a:buChar char="•"/>
            </a:pPr>
            <a:r>
              <a:rPr lang="en-US" baseline="0" dirty="0" smtClean="0"/>
              <a:t>Open existing project and modify to execute on FPGA target</a:t>
            </a:r>
          </a:p>
          <a:p>
            <a:pPr>
              <a:buFont typeface="Arial" pitchFamily="34" charset="0"/>
              <a:buChar char="•"/>
            </a:pPr>
            <a:r>
              <a:rPr lang="en-US" baseline="0" dirty="0" smtClean="0"/>
              <a:t>Part A ends with initiating the compilation.</a:t>
            </a:r>
          </a:p>
          <a:p>
            <a:pPr>
              <a:buFont typeface="Arial" pitchFamily="34" charset="0"/>
              <a:buChar char="•"/>
            </a:pPr>
            <a:r>
              <a:rPr lang="en-US" baseline="0" dirty="0" smtClean="0"/>
              <a:t>While the code compiles, lecture will resume. Ask students to indicate when they have started compiling so that you can resume lecture as soon as possible.</a:t>
            </a:r>
          </a:p>
          <a:p>
            <a:pPr>
              <a:buFont typeface="Arial" pitchFamily="34" charset="0"/>
              <a:buChar char="•"/>
            </a:pPr>
            <a:r>
              <a:rPr lang="en-US" baseline="0" dirty="0" smtClean="0"/>
              <a:t>During lecture, students can open the dialogs that are being discussed.</a:t>
            </a:r>
          </a:p>
        </p:txBody>
      </p:sp>
      <p:sp>
        <p:nvSpPr>
          <p:cNvPr id="4" name="Slide Number Placeholder 3"/>
          <p:cNvSpPr>
            <a:spLocks noGrp="1"/>
          </p:cNvSpPr>
          <p:nvPr>
            <p:ph type="sldNum" sz="quarter" idx="10"/>
          </p:nvPr>
        </p:nvSpPr>
        <p:spPr/>
        <p:txBody>
          <a:bodyPr/>
          <a:lstStyle/>
          <a:p>
            <a:fld id="{C2D6881E-FC89-492E-B345-0DA695F73668}"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44563" y="731838"/>
            <a:ext cx="5426075" cy="4068762"/>
          </a:xfrm>
        </p:spPr>
      </p:sp>
      <p:sp>
        <p:nvSpPr>
          <p:cNvPr id="7" name="Notes Placeholder 6"/>
          <p:cNvSpPr>
            <a:spLocks noGrp="1"/>
          </p:cNvSpPr>
          <p:nvPr>
            <p:ph type="body" idx="1"/>
          </p:nvPr>
        </p:nvSpPr>
        <p:spPr>
          <a:xfrm>
            <a:off x="650241" y="4957997"/>
            <a:ext cx="6096000" cy="4249711"/>
          </a:xfrm>
        </p:spPr>
        <p:txBody>
          <a:bodyPr>
            <a:noAutofit/>
          </a:bodyPr>
          <a:lstStyle/>
          <a:p>
            <a:r>
              <a:rPr lang="en-US" dirty="0" smtClean="0">
                <a:latin typeface="Times New Roman" pitchFamily="18" charset="0"/>
                <a:cs typeface="Times New Roman" pitchFamily="18" charset="0"/>
              </a:rPr>
              <a:t>The Compilation Status window appears when you compile an FPGA VI. If you have compiled a build specification already, you can right-click the build specification and select Display Compilation Results from the shortcut menu to display this window.</a:t>
            </a:r>
          </a:p>
          <a:p>
            <a:r>
              <a:rPr lang="en-US" dirty="0" smtClean="0">
                <a:latin typeface="Times New Roman" pitchFamily="18" charset="0"/>
                <a:cs typeface="Times New Roman" pitchFamily="18" charset="0"/>
              </a:rPr>
              <a:t>Use this window to view status and compilation information for the FPGA build specification. You also can use this window to disconnect from the compile server or cancel the compilation.</a:t>
            </a:r>
          </a:p>
          <a:p>
            <a:r>
              <a:rPr lang="en-US" dirty="0" smtClean="0">
                <a:latin typeface="Times New Roman" pitchFamily="18" charset="0"/>
                <a:cs typeface="Times New Roman" pitchFamily="18" charset="0"/>
              </a:rPr>
              <a:t>This window includes the following components:</a:t>
            </a:r>
          </a:p>
          <a:p>
            <a:pPr>
              <a:buFont typeface="Arial" pitchFamily="34" charset="0"/>
              <a:buChar char="•"/>
            </a:pPr>
            <a:r>
              <a:rPr lang="en-US" b="1" dirty="0" smtClean="0"/>
              <a:t>Build Specifications</a:t>
            </a:r>
            <a:r>
              <a:rPr lang="en-US" dirty="0" smtClean="0"/>
              <a:t>—Lists the build specifications that are compiling or have compiled during this session of the </a:t>
            </a:r>
            <a:r>
              <a:rPr lang="en-US" b="1" dirty="0" smtClean="0"/>
              <a:t>Compilation Status</a:t>
            </a:r>
            <a:r>
              <a:rPr lang="en-US" dirty="0" smtClean="0"/>
              <a:t> window. To remove a build specification from this list, right-click the build specification and select </a:t>
            </a:r>
            <a:r>
              <a:rPr lang="en-US" b="1" dirty="0" smtClean="0"/>
              <a:t>Remove from List</a:t>
            </a:r>
            <a:r>
              <a:rPr lang="en-US" dirty="0" smtClean="0"/>
              <a:t> from the shortcut menu. </a:t>
            </a:r>
          </a:p>
          <a:p>
            <a:pPr>
              <a:buFont typeface="Arial" pitchFamily="34" charset="0"/>
              <a:buChar char="•"/>
            </a:pPr>
            <a:r>
              <a:rPr lang="en-US" b="1" dirty="0" smtClean="0"/>
              <a:t>Status</a:t>
            </a:r>
            <a:r>
              <a:rPr lang="en-US" dirty="0" smtClean="0"/>
              <a:t>—Displays the progress of the FPGA VI compilation. </a:t>
            </a:r>
          </a:p>
          <a:p>
            <a:pPr>
              <a:buFont typeface="Arial" pitchFamily="34" charset="0"/>
              <a:buChar char="•"/>
            </a:pPr>
            <a:r>
              <a:rPr lang="en-US" b="1" dirty="0" smtClean="0"/>
              <a:t>Last Update Time</a:t>
            </a:r>
            <a:r>
              <a:rPr lang="en-US" dirty="0" smtClean="0"/>
              <a:t>—Displays the last time the compile server updated the information. </a:t>
            </a:r>
          </a:p>
          <a:p>
            <a:pPr>
              <a:buFont typeface="Arial" pitchFamily="34" charset="0"/>
              <a:buChar char="•"/>
            </a:pPr>
            <a:r>
              <a:rPr lang="en-US" b="1" dirty="0" smtClean="0"/>
              <a:t>Reports</a:t>
            </a:r>
            <a:r>
              <a:rPr lang="en-US" dirty="0" smtClean="0"/>
              <a:t>—Specifies the type of compiler information you want to view. Not all reports are available at the beginning of the compilation. A message appears in the </a:t>
            </a:r>
            <a:r>
              <a:rPr lang="en-US" b="1" dirty="0" smtClean="0"/>
              <a:t>Compilation Status</a:t>
            </a:r>
            <a:r>
              <a:rPr lang="en-US" dirty="0" smtClean="0"/>
              <a:t> window when reports become available to view.</a:t>
            </a:r>
          </a:p>
          <a:p>
            <a:pPr>
              <a:buFont typeface="Arial" pitchFamily="34" charset="0"/>
              <a:buChar char="•"/>
            </a:pPr>
            <a:r>
              <a:rPr lang="en-US" b="1" dirty="0" smtClean="0"/>
              <a:t>Save</a:t>
            </a:r>
            <a:r>
              <a:rPr lang="en-US" dirty="0" smtClean="0"/>
              <a:t>—Saves the final compilation status report to a file. The </a:t>
            </a:r>
            <a:r>
              <a:rPr lang="en-US" b="1" dirty="0" smtClean="0"/>
              <a:t>Save</a:t>
            </a:r>
            <a:r>
              <a:rPr lang="en-US" dirty="0" smtClean="0"/>
              <a:t> button is available only for the Xilinx log report and only when the compilation is complete. </a:t>
            </a:r>
          </a:p>
          <a:p>
            <a:pPr>
              <a:buFont typeface="Arial" pitchFamily="34" charset="0"/>
              <a:buChar char="•"/>
            </a:pPr>
            <a:r>
              <a:rPr lang="en-US" b="1" dirty="0" smtClean="0"/>
              <a:t>Investigate Timing Violation</a:t>
            </a:r>
            <a:r>
              <a:rPr lang="en-US" dirty="0" smtClean="0"/>
              <a:t>—Displays the </a:t>
            </a:r>
            <a:r>
              <a:rPr lang="en-US" dirty="0" smtClean="0">
                <a:hlinkClick r:id="rId3"/>
              </a:rPr>
              <a:t>Timing Violation Analysis</a:t>
            </a:r>
            <a:r>
              <a:rPr lang="en-US" dirty="0" smtClean="0"/>
              <a:t> window. This button is available only if a timing violation occurs. </a:t>
            </a:r>
          </a:p>
          <a:p>
            <a:pPr>
              <a:buFont typeface="Arial" pitchFamily="34" charset="0"/>
              <a:buChar char="•"/>
            </a:pPr>
            <a:r>
              <a:rPr lang="en-US" b="1" dirty="0" smtClean="0"/>
              <a:t>Cancel Compilation</a:t>
            </a:r>
            <a:r>
              <a:rPr lang="en-US" dirty="0" smtClean="0"/>
              <a:t>—Cancels the compilation of the build specification you select in the </a:t>
            </a:r>
            <a:r>
              <a:rPr lang="en-US" b="1" dirty="0" smtClean="0"/>
              <a:t>Build Specifications</a:t>
            </a:r>
            <a:r>
              <a:rPr lang="en-US" dirty="0" smtClean="0"/>
              <a:t> list. </a:t>
            </a:r>
          </a:p>
          <a:p>
            <a:pPr>
              <a:buFont typeface="Arial" pitchFamily="34" charset="0"/>
              <a:buChar char="•"/>
            </a:pPr>
            <a:r>
              <a:rPr lang="en-US" b="1" dirty="0" smtClean="0"/>
              <a:t>Close</a:t>
            </a:r>
            <a:r>
              <a:rPr lang="en-US" dirty="0" smtClean="0"/>
              <a:t>—Closes the </a:t>
            </a:r>
            <a:r>
              <a:rPr lang="en-US" b="1" dirty="0" smtClean="0"/>
              <a:t>Compilation Status</a:t>
            </a:r>
            <a:r>
              <a:rPr lang="en-US" dirty="0" smtClean="0"/>
              <a:t> window. Use the pull-down menu on this button to close the window with the following options. </a:t>
            </a:r>
          </a:p>
          <a:p>
            <a:pPr lvl="1">
              <a:buFont typeface="Arial" pitchFamily="34" charset="0"/>
              <a:buChar char="•"/>
            </a:pPr>
            <a:r>
              <a:rPr lang="en-US" b="1" dirty="0" smtClean="0"/>
              <a:t>Close Window (default)</a:t>
            </a:r>
            <a:r>
              <a:rPr lang="en-US" dirty="0" smtClean="0"/>
              <a:t>—Closes the window and continues communicating with the compile server. </a:t>
            </a:r>
          </a:p>
          <a:p>
            <a:pPr lvl="1">
              <a:buFont typeface="Arial" pitchFamily="34" charset="0"/>
              <a:buChar char="•"/>
            </a:pPr>
            <a:r>
              <a:rPr lang="en-US" b="1" dirty="0" smtClean="0"/>
              <a:t>Disconnect All</a:t>
            </a:r>
            <a:r>
              <a:rPr lang="en-US" dirty="0" smtClean="0"/>
              <a:t>—Disconnects LabVIEW from the compile server. Any compilation jobs running will continue, but LabVIEW will not receive any updates. Disconnect from the compile server when you want to shutdown LabVIEW. You do not need to disconnect from the compile server to perform other operations in LabVIEW while the FPGA VI is compiling. </a:t>
            </a:r>
          </a:p>
          <a:p>
            <a:pPr lvl="1">
              <a:buFont typeface="Arial" pitchFamily="34" charset="0"/>
              <a:buChar char="•"/>
            </a:pPr>
            <a:r>
              <a:rPr lang="en-US" b="1" dirty="0" smtClean="0"/>
              <a:t>Cancels All Compilations</a:t>
            </a:r>
            <a:r>
              <a:rPr lang="en-US" dirty="0" smtClean="0"/>
              <a:t>—Cancels the current compilation jobs.</a:t>
            </a:r>
          </a:p>
        </p:txBody>
      </p:sp>
      <p:pic>
        <p:nvPicPr>
          <p:cNvPr id="6146" name="Picture 2" descr="C:\Documents and Settings\spinsonn\Desktop\caution.eps"/>
          <p:cNvPicPr>
            <a:picLocks noChangeAspect="1" noChangeArrowheads="1"/>
          </p:cNvPicPr>
          <p:nvPr/>
        </p:nvPicPr>
        <p:blipFill>
          <a:blip r:embed="rId4"/>
          <a:srcRect/>
          <a:stretch>
            <a:fillRect/>
          </a:stretch>
        </p:blipFill>
        <p:spPr bwMode="auto">
          <a:xfrm>
            <a:off x="822960" y="8420725"/>
            <a:ext cx="284480" cy="222979"/>
          </a:xfrm>
          <a:prstGeom prst="rect">
            <a:avLst/>
          </a:prstGeom>
          <a:noFill/>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4552D4E-7AD3-4256-94B4-A2716D4D8E85}" type="slidenum">
              <a:rPr lang="en-US" smtClean="0"/>
              <a:pPr/>
              <a:t>3</a:t>
            </a:fld>
            <a:endParaRPr lang="en-US" dirty="0" smtClean="0"/>
          </a:p>
        </p:txBody>
      </p:sp>
      <p:sp>
        <p:nvSpPr>
          <p:cNvPr id="66563" name="Rectangle 2"/>
          <p:cNvSpPr>
            <a:spLocks noGrp="1" noRot="1" noChangeAspect="1" noChangeArrowheads="1" noTextEdit="1"/>
          </p:cNvSpPr>
          <p:nvPr>
            <p:ph type="sldImg"/>
          </p:nvPr>
        </p:nvSpPr>
        <p:spPr>
          <a:xfrm>
            <a:off x="904875" y="471488"/>
            <a:ext cx="5353050" cy="4014787"/>
          </a:xfrm>
        </p:spPr>
      </p:sp>
      <p:sp>
        <p:nvSpPr>
          <p:cNvPr id="66564"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For </a:t>
            </a:r>
            <a:r>
              <a:rPr lang="en-US" baseline="0" dirty="0" smtClean="0"/>
              <a:t>a more detailed description of how FPGA works, see http://www.ni.com/fpga_technology/.</a:t>
            </a:r>
          </a:p>
          <a:p>
            <a:pPr eaLnBrk="1" hangingPunct="1"/>
            <a:endParaRPr lang="en-US" baseline="0" dirty="0" smtClean="0"/>
          </a:p>
          <a:p>
            <a:pPr eaLnBrk="1" hangingPunct="1"/>
            <a:r>
              <a:rPr lang="en-US" baseline="0" dirty="0" smtClean="0"/>
              <a:t>Specifically, it will be helpful to review </a:t>
            </a:r>
            <a:r>
              <a:rPr lang="en-US" i="1" baseline="0" dirty="0" smtClean="0"/>
              <a:t>FPGAs - Under the Hood.</a:t>
            </a:r>
            <a:endParaRPr lang="en-US" i="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Device Utilization Report Details </a:t>
            </a:r>
          </a:p>
          <a:p>
            <a:pPr>
              <a:buFont typeface="Arial" pitchFamily="34" charset="0"/>
              <a:buNone/>
            </a:pPr>
            <a:r>
              <a:rPr lang="en-US" dirty="0" smtClean="0"/>
              <a:t>There are two</a:t>
            </a:r>
            <a:r>
              <a:rPr lang="en-US" baseline="0" dirty="0" smtClean="0"/>
              <a:t> Device Utilization reports generated.  The first is available after the compilation server completes the synthesis step of compilation.  The other is available after the mapping step.</a:t>
            </a:r>
            <a:endParaRPr lang="en-US" dirty="0" smtClean="0"/>
          </a:p>
          <a:p>
            <a:pPr>
              <a:buFont typeface="Arial" pitchFamily="34" charset="0"/>
              <a:buNone/>
            </a:pPr>
            <a:endParaRPr lang="en-US" dirty="0" smtClean="0"/>
          </a:p>
          <a:p>
            <a:pPr>
              <a:buFont typeface="Arial" pitchFamily="34" charset="0"/>
              <a:buNone/>
            </a:pPr>
            <a:r>
              <a:rPr lang="en-US" dirty="0" smtClean="0"/>
              <a:t>This report contains a summary of the FPGA utilization, including the following information:</a:t>
            </a:r>
          </a:p>
          <a:p>
            <a:pPr>
              <a:buFont typeface="Arial" pitchFamily="34" charset="0"/>
              <a:buChar char="•"/>
            </a:pPr>
            <a:r>
              <a:rPr lang="en-US" b="1" dirty="0" smtClean="0"/>
              <a:t>Device Utilization</a:t>
            </a:r>
            <a:r>
              <a:rPr lang="en-US" dirty="0" smtClean="0"/>
              <a:t>—Indicates the FPGA element, such as slices, flip-flops,</a:t>
            </a:r>
            <a:r>
              <a:rPr lang="en-US" baseline="0" dirty="0" smtClean="0"/>
              <a:t> LUTs, and blocks of RAM</a:t>
            </a:r>
          </a:p>
          <a:p>
            <a:pPr>
              <a:buFont typeface="Arial" pitchFamily="34" charset="0"/>
              <a:buChar char="•"/>
            </a:pPr>
            <a:r>
              <a:rPr lang="en-US" b="1" dirty="0" smtClean="0"/>
              <a:t>Used</a:t>
            </a:r>
            <a:r>
              <a:rPr lang="en-US" dirty="0" smtClean="0"/>
              <a:t>—Indicates how much of the FPGA element the compiled FPGA VI uses. </a:t>
            </a:r>
          </a:p>
          <a:p>
            <a:pPr>
              <a:buFont typeface="Arial" pitchFamily="34" charset="0"/>
              <a:buChar char="•"/>
            </a:pPr>
            <a:r>
              <a:rPr lang="en-US" b="1" dirty="0" smtClean="0"/>
              <a:t>Total</a:t>
            </a:r>
            <a:r>
              <a:rPr lang="en-US" dirty="0" smtClean="0"/>
              <a:t>—Indicates how much of the FPGA element is available. </a:t>
            </a:r>
          </a:p>
          <a:p>
            <a:pPr>
              <a:buFont typeface="Arial" pitchFamily="34" charset="0"/>
              <a:buChar char="•"/>
            </a:pPr>
            <a:r>
              <a:rPr lang="en-US" b="1" dirty="0" smtClean="0"/>
              <a:t>Percent</a:t>
            </a:r>
            <a:r>
              <a:rPr lang="en-US" dirty="0" smtClean="0"/>
              <a:t>—Indicates the percentage of used FPGA element to total FPGA element. </a:t>
            </a:r>
          </a:p>
          <a:p>
            <a:endParaRPr lang="en-US" dirty="0" smtClean="0"/>
          </a:p>
          <a:p>
            <a:r>
              <a:rPr lang="en-US" dirty="0" smtClean="0"/>
              <a:t>If the</a:t>
            </a:r>
            <a:r>
              <a:rPr lang="en-US" baseline="0" dirty="0" smtClean="0"/>
              <a:t> </a:t>
            </a:r>
            <a:r>
              <a:rPr lang="en-US" b="1" baseline="0" dirty="0" smtClean="0"/>
              <a:t>Percent </a:t>
            </a:r>
            <a:r>
              <a:rPr lang="en-US" baseline="0" dirty="0" smtClean="0"/>
              <a:t>column approaches or exceeds 100%, you may want to stop the compilation and optimize your code.  This condition is a good indicator of a potential failure in a later stage of compilation.</a:t>
            </a:r>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Timing Report Details</a:t>
            </a:r>
          </a:p>
          <a:p>
            <a:r>
              <a:rPr lang="en-US" dirty="0" smtClean="0"/>
              <a:t>There are two timing reports generated over the course of compilation.</a:t>
            </a:r>
            <a:r>
              <a:rPr lang="en-US" baseline="0" dirty="0" smtClean="0"/>
              <a:t>  The first is generated after the mapping stage and the second is generated after the placing and routing stage.</a:t>
            </a:r>
            <a:endParaRPr lang="en-US" dirty="0" smtClean="0"/>
          </a:p>
          <a:p>
            <a:endParaRPr lang="en-US" dirty="0" smtClean="0"/>
          </a:p>
          <a:p>
            <a:r>
              <a:rPr lang="en-US" dirty="0" smtClean="0"/>
              <a:t>The second report is available after the compilation server completes the routing step of the compilation process. This report contains a summary of the FPGA clocks, including the following information:</a:t>
            </a:r>
          </a:p>
          <a:p>
            <a:pPr>
              <a:buFont typeface="Arial" pitchFamily="34" charset="0"/>
              <a:buChar char="•"/>
            </a:pPr>
            <a:r>
              <a:rPr lang="en-US" b="1" dirty="0" smtClean="0"/>
              <a:t>Clocks</a:t>
            </a:r>
            <a:r>
              <a:rPr lang="en-US" dirty="0" smtClean="0"/>
              <a:t>—Indicates the clock rate, in megahertz, at which the compiled FPGA VI runs.</a:t>
            </a:r>
          </a:p>
          <a:p>
            <a:pPr>
              <a:buFont typeface="Arial" pitchFamily="34" charset="0"/>
              <a:buChar char="•"/>
            </a:pPr>
            <a:r>
              <a:rPr lang="en-US" b="1" dirty="0" smtClean="0"/>
              <a:t>Requested (MHz)</a:t>
            </a:r>
            <a:r>
              <a:rPr lang="en-US" dirty="0" smtClean="0"/>
              <a:t>—Indicates the clock rate, in megahertz, at which the FPGA VI or FPGA VI component must be able to run.</a:t>
            </a:r>
          </a:p>
          <a:p>
            <a:pPr>
              <a:buFont typeface="Arial" pitchFamily="34" charset="0"/>
              <a:buChar char="•"/>
            </a:pPr>
            <a:r>
              <a:rPr lang="en-US" b="1" dirty="0" smtClean="0"/>
              <a:t>Maximum (MHz)</a:t>
            </a:r>
            <a:r>
              <a:rPr lang="en-US" dirty="0" smtClean="0"/>
              <a:t>—Indicates the theoretical maximum compilation rate, in megahertz, for the FPGA VI or FPGA VI component.</a:t>
            </a:r>
          </a:p>
          <a:p>
            <a:endParaRPr lang="en-US" dirty="0" smtClean="0"/>
          </a:p>
          <a:p>
            <a:r>
              <a:rPr lang="en-US" dirty="0" smtClean="0"/>
              <a:t>If the requested</a:t>
            </a:r>
            <a:r>
              <a:rPr lang="en-US" baseline="0" dirty="0" smtClean="0"/>
              <a:t> rate approaches or exceeds the maximum rate, you may want to stop the compilation and optimize your code. If the compilation is not able to transfer your code to the FPGA in such a way that the requested rate falls under the maximum, then the compilation will fail.</a:t>
            </a:r>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Xilinx Log</a:t>
            </a:r>
            <a:r>
              <a:rPr lang="en-US" b="1" baseline="0" dirty="0" smtClean="0"/>
              <a:t> </a:t>
            </a:r>
            <a:r>
              <a:rPr lang="en-US" b="1" dirty="0" smtClean="0"/>
              <a:t>Report Details</a:t>
            </a:r>
          </a:p>
          <a:p>
            <a:r>
              <a:rPr lang="en-US" dirty="0" smtClean="0"/>
              <a:t>This report includes the XilinxLog.txt and .twr files and is available only after the compilation is complete. The XilinxLog.txt file includes Xilinx-specific details about the compilation process. If you are familiar with Xilinx tools, you might be able to use this file to troubleshoot compilation failures. The .twr file is a trace report that provides detailed timing information. Click </a:t>
            </a:r>
            <a:r>
              <a:rPr lang="en-US" b="1" dirty="0" smtClean="0"/>
              <a:t>Save</a:t>
            </a:r>
            <a:r>
              <a:rPr lang="en-US" dirty="0" smtClean="0"/>
              <a:t> to save this information to a file.</a:t>
            </a:r>
          </a:p>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 discussion:</a:t>
            </a:r>
          </a:p>
          <a:p>
            <a:pPr>
              <a:buFont typeface="Arial" pitchFamily="34" charset="0"/>
              <a:buChar char="•"/>
            </a:pPr>
            <a:r>
              <a:rPr lang="en-US" dirty="0" smtClean="0"/>
              <a:t>Has</a:t>
            </a:r>
            <a:r>
              <a:rPr lang="en-US" baseline="0" dirty="0" smtClean="0"/>
              <a:t> the compilation finished yet?  Note the time indicated above the progress bar.  </a:t>
            </a:r>
          </a:p>
          <a:p>
            <a:pPr>
              <a:buFont typeface="Arial" pitchFamily="34" charset="0"/>
              <a:buChar char="•"/>
            </a:pPr>
            <a:r>
              <a:rPr lang="en-US" baseline="0" dirty="0" smtClean="0"/>
              <a:t>This is a simple VI and yet it took that long to compile.  Larger, more complicated VIs will take longer.</a:t>
            </a:r>
          </a:p>
          <a:p>
            <a:pPr>
              <a:buFont typeface="Arial" pitchFamily="34" charset="0"/>
              <a:buChar char="•"/>
            </a:pPr>
            <a:r>
              <a:rPr lang="en-US" baseline="0" dirty="0" smtClean="0"/>
              <a:t>In this exercise, the students are going to peruse several of the reports that were generated to observe the data that was logged.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benefit of having reports generated at different points of the compilation is that you can stop the compilation if any of your device utilization or timing parameters exceed the limits of the FPGA. That condition is an indicator of possible compilation failure.</a:t>
            </a:r>
          </a:p>
          <a:p>
            <a:endParaRPr lang="en-US" baseline="0" dirty="0" smtClean="0"/>
          </a:p>
          <a:p>
            <a:r>
              <a:rPr lang="en-US" baseline="0" dirty="0" smtClean="0"/>
              <a:t>If this were a more complicated VI and the student had compiled it without testing on the development computer, then the time spent compiling would have been wasted, because they will have to debug the application and try recompiling. They should ALWAYS test on the development computer first.</a:t>
            </a:r>
          </a:p>
          <a:p>
            <a:endParaRPr lang="en-US" baseline="0" dirty="0" smtClean="0"/>
          </a:p>
          <a:p>
            <a:r>
              <a:rPr lang="en-US" baseline="0" dirty="0" smtClean="0"/>
              <a:t>This is an open-ended question.  It also leads in nicely to the next section on basic optimizations.  It also ties into benchmarking (Lesson 5) and single-cycle timed loops (Lesson 7).  Various other optimizations will be discussed throughout the course.</a:t>
            </a:r>
          </a:p>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You can</a:t>
            </a:r>
            <a:r>
              <a:rPr lang="en-US" baseline="0" dirty="0" smtClean="0"/>
              <a:t> compile an FPGA VI</a:t>
            </a:r>
            <a:r>
              <a:rPr lang="en-US" dirty="0" smtClean="0"/>
              <a:t> on a computer other than the development computer. You might want to do this if the development computer is slow or does not have enough memory to compile the VI for the FPGA device. By default, LabVIEW assumes the LabVIEW FPGA Compile</a:t>
            </a:r>
            <a:r>
              <a:rPr lang="en-US" baseline="0" dirty="0" smtClean="0"/>
              <a:t> Server</a:t>
            </a:r>
            <a:r>
              <a:rPr lang="en-US" dirty="0" smtClean="0"/>
              <a:t> is installed on the local computer.</a:t>
            </a:r>
          </a:p>
          <a:p>
            <a:endParaRPr lang="en-US" dirty="0" smtClean="0"/>
          </a:p>
          <a:p>
            <a:r>
              <a:rPr lang="en-US" dirty="0" smtClean="0"/>
              <a:t>Also, refer students to the </a:t>
            </a:r>
            <a:r>
              <a:rPr lang="en-US" baseline="0" dirty="0" smtClean="0"/>
              <a:t>KnowledgeBase titled </a:t>
            </a:r>
            <a:r>
              <a:rPr lang="en-US" i="1" dirty="0" smtClean="0"/>
              <a:t>Installing and Activating LabVIEW FPGA Compile Server on a Remote Computer</a:t>
            </a:r>
            <a:r>
              <a:rPr lang="en-US" i="1" baseline="0" dirty="0" smtClean="0"/>
              <a:t> </a:t>
            </a:r>
            <a:r>
              <a:rPr lang="en-US" i="0" baseline="0" dirty="0" smtClean="0"/>
              <a:t>for more information on that topic.</a:t>
            </a:r>
            <a:endParaRPr lang="en-US" i="0"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1653" lvl="1" indent="-241653"/>
            <a:r>
              <a:rPr lang="en-US" dirty="0" smtClean="0"/>
              <a:t>FPGA VIs are limited primarily in two areas:</a:t>
            </a:r>
          </a:p>
          <a:p>
            <a:pPr marL="241653" lvl="1" indent="-241653"/>
            <a:r>
              <a:rPr lang="en-US" b="1" dirty="0" smtClean="0"/>
              <a:t>Speed</a:t>
            </a:r>
            <a:r>
              <a:rPr lang="en-US" dirty="0" smtClean="0"/>
              <a:t>—Relates to the actual execution speed of the FPGA gates. If the code does not execute at the loop rate you want, you must modify the</a:t>
            </a:r>
            <a:r>
              <a:rPr lang="en-US" baseline="0" dirty="0" smtClean="0"/>
              <a:t> </a:t>
            </a:r>
            <a:r>
              <a:rPr lang="en-US" dirty="0" smtClean="0"/>
              <a:t>application to increase the loop rate. These modifications can change the way you create and design the FPGA VI.</a:t>
            </a:r>
          </a:p>
          <a:p>
            <a:pPr marL="241653" lvl="1" indent="-241653"/>
            <a:r>
              <a:rPr lang="en-US" b="1" dirty="0" smtClean="0"/>
              <a:t>Size</a:t>
            </a:r>
            <a:r>
              <a:rPr lang="en-US" dirty="0" smtClean="0"/>
              <a:t>—Relates to the actual amount of space the application uses on the FPGA. If the application requires more hardware components than are physically available on the FPGA, the compile fails and the application cannot run on the FPGA.</a:t>
            </a:r>
          </a:p>
          <a:p>
            <a:endParaRPr lang="en-US" dirty="0" smtClean="0"/>
          </a:p>
          <a:p>
            <a:r>
              <a:rPr lang="en-US" dirty="0" smtClean="0"/>
              <a:t>Specific techniques</a:t>
            </a:r>
            <a:r>
              <a:rPr lang="en-US" baseline="0" dirty="0" smtClean="0"/>
              <a:t> for optimizing your code for each of these areas are presented later throughout this course.</a:t>
            </a:r>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a:xfrm>
            <a:off x="650241" y="5036696"/>
            <a:ext cx="6096000" cy="3843103"/>
          </a:xfrm>
          <a:prstGeom prst="rect">
            <a:avLst/>
          </a:prstGeom>
        </p:spPr>
        <p:txBody>
          <a:bodyPr>
            <a:normAutofit/>
          </a:bodyPr>
          <a:lstStyle/>
          <a:p>
            <a:pPr lvl="0">
              <a:defRPr/>
            </a:pPr>
            <a:r>
              <a:rPr lang="en-US" dirty="0">
                <a:solidFill>
                  <a:srgbClr val="000000"/>
                </a:solidFill>
                <a:latin typeface="Times New Roman" pitchFamily="18" charset="0"/>
                <a:cs typeface="Times New Roman" pitchFamily="18" charset="0"/>
              </a:rPr>
              <a:t>An FPGA is analogous to a printed circuit board that has a large number of unconnected </a:t>
            </a:r>
            <a:r>
              <a:rPr lang="en-US" dirty="0" smtClean="0">
                <a:solidFill>
                  <a:srgbClr val="000000"/>
                </a:solidFill>
                <a:latin typeface="Times New Roman" pitchFamily="18" charset="0"/>
                <a:cs typeface="Times New Roman" pitchFamily="18" charset="0"/>
              </a:rPr>
              <a:t>components. </a:t>
            </a:r>
            <a:r>
              <a:rPr lang="en-US" dirty="0">
                <a:solidFill>
                  <a:srgbClr val="000000"/>
                </a:solidFill>
                <a:latin typeface="Times New Roman" pitchFamily="18" charset="0"/>
                <a:cs typeface="Times New Roman" pitchFamily="18" charset="0"/>
              </a:rPr>
              <a:t>Traditionally, the devices are connected with physical wires soldered to the pins with a wire wrapping tool, or embedded in the printed circuit board. The physical wires are difficult to modify. However, the connections in an FPGA circuit are dynamically defined in software when the LabVIEW code compiles </a:t>
            </a:r>
            <a:r>
              <a:rPr lang="en-US" dirty="0" smtClean="0">
                <a:solidFill>
                  <a:srgbClr val="000000"/>
                </a:solidFill>
                <a:latin typeface="Times New Roman" pitchFamily="18" charset="0"/>
                <a:cs typeface="Times New Roman" pitchFamily="18" charset="0"/>
              </a:rPr>
              <a:t>and the bitstream is downloaded</a:t>
            </a:r>
            <a:r>
              <a:rPr lang="en-US" dirty="0">
                <a:solidFill>
                  <a:srgbClr val="000000"/>
                </a:solidFill>
                <a:latin typeface="Times New Roman" pitchFamily="18" charset="0"/>
                <a:cs typeface="Times New Roman" pitchFamily="18" charset="0"/>
              </a:rPr>
              <a:t>. The </a:t>
            </a:r>
            <a:r>
              <a:rPr lang="en-US" dirty="0" smtClean="0">
                <a:solidFill>
                  <a:srgbClr val="000000"/>
                </a:solidFill>
                <a:latin typeface="Times New Roman" pitchFamily="18" charset="0"/>
                <a:cs typeface="Times New Roman" pitchFamily="18" charset="0"/>
              </a:rPr>
              <a:t>bitstream </a:t>
            </a:r>
            <a:r>
              <a:rPr lang="en-US" dirty="0">
                <a:solidFill>
                  <a:srgbClr val="000000"/>
                </a:solidFill>
                <a:latin typeface="Times New Roman" pitchFamily="18" charset="0"/>
                <a:cs typeface="Times New Roman" pitchFamily="18" charset="0"/>
              </a:rPr>
              <a:t>causes semiconductor switches to turn on or off, thereby defining the connections between gates. </a:t>
            </a:r>
          </a:p>
          <a:p>
            <a:endParaRPr lang="en-US" dirty="0"/>
          </a:p>
        </p:txBody>
      </p:sp>
      <p:sp>
        <p:nvSpPr>
          <p:cNvPr id="6" name="Slide Image Placeholder 5"/>
          <p:cNvSpPr>
            <a:spLocks noGrp="1" noRot="1" noChangeAspect="1"/>
          </p:cNvSpPr>
          <p:nvPr>
            <p:ph type="sldImg"/>
          </p:nvPr>
        </p:nvSpPr>
        <p:spPr>
          <a:xfrm>
            <a:off x="944563" y="731838"/>
            <a:ext cx="5426075" cy="4068762"/>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smtClean="0"/>
              <a:t>When data is transferred across the bus</a:t>
            </a:r>
            <a:r>
              <a:rPr lang="en-US" b="0" i="0" baseline="0" dirty="0" smtClean="0"/>
              <a:t> between the FPGA and RT Host, it must be broken down into 32-bit packets.  This limitation is due to the number of data transfer lines on the bus.  Therefore if you have a front panel element that uses more than 32-bits, then that front panel element must be broken down into several 32-bit chunks and be passed along the bus piecewise.  This breaking down of the data reduces overall transfer speeds and as such having larger front panel objects should be avoided.</a:t>
            </a:r>
            <a:endParaRPr lang="en-US" b="0" i="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9986" fontAlgn="base">
              <a:spcBef>
                <a:spcPct val="30000"/>
              </a:spcBef>
              <a:spcAft>
                <a:spcPct val="0"/>
              </a:spcAft>
              <a:tabLst>
                <a:tab pos="474993" algn="l"/>
              </a:tabLst>
              <a:defRPr/>
            </a:pPr>
            <a:r>
              <a:rPr lang="en-US" b="0" i="0" dirty="0" smtClean="0"/>
              <a:t>Arrays consume significant space on the FPGA because each bit in the array uses a flip-flop on the FPGA.</a:t>
            </a:r>
          </a:p>
          <a:p>
            <a:pPr defTabSz="949986" fontAlgn="base">
              <a:spcBef>
                <a:spcPct val="30000"/>
              </a:spcBef>
              <a:spcAft>
                <a:spcPct val="0"/>
              </a:spcAft>
              <a:tabLst>
                <a:tab pos="474993" algn="l"/>
              </a:tabLst>
              <a:defRPr/>
            </a:pPr>
            <a:endParaRPr lang="en-US" b="0" i="0" dirty="0" smtClean="0"/>
          </a:p>
          <a:p>
            <a:pPr defTabSz="949986" fontAlgn="base">
              <a:spcBef>
                <a:spcPct val="30000"/>
              </a:spcBef>
              <a:spcAft>
                <a:spcPct val="0"/>
              </a:spcAft>
              <a:tabLst>
                <a:tab pos="474993" algn="l"/>
              </a:tabLst>
              <a:defRPr/>
            </a:pPr>
            <a:r>
              <a:rPr lang="en-US" b="0" i="0" dirty="0" smtClean="0"/>
              <a:t>When you wire an array as an input to an FPGA VI or function, the FPGA compiler creates the equivalent of a For loop to process each element of the array in sequence. If you wire a cluster as an input to an FPGA VI or function, the FPGA compiler creates parallel logic for each element of the cluster. The relationship between arrays and clusters is recursive such that if you wire a cluster of arrays as an input, the arrays are processed in parallel and the array elements are processed sequentially.</a:t>
            </a:r>
          </a:p>
          <a:p>
            <a:pPr defTabSz="949986" fontAlgn="base">
              <a:spcBef>
                <a:spcPct val="30000"/>
              </a:spcBef>
              <a:spcAft>
                <a:spcPct val="0"/>
              </a:spcAft>
              <a:tabLst>
                <a:tab pos="474993" algn="l"/>
              </a:tabLst>
              <a:defRPr/>
            </a:pPr>
            <a:endParaRPr lang="en-US" b="0" i="0" dirty="0" smtClean="0"/>
          </a:p>
          <a:p>
            <a:pPr defTabSz="949986" fontAlgn="base">
              <a:spcBef>
                <a:spcPct val="30000"/>
              </a:spcBef>
              <a:spcAft>
                <a:spcPct val="0"/>
              </a:spcAft>
              <a:tabLst>
                <a:tab pos="474993" algn="l"/>
              </a:tabLst>
              <a:defRPr/>
            </a:pPr>
            <a:r>
              <a:rPr lang="en-US" b="1" i="0" dirty="0" smtClean="0"/>
              <a:t>Note:</a:t>
            </a:r>
            <a:r>
              <a:rPr lang="en-US" b="0" i="0" dirty="0" smtClean="0"/>
              <a:t>  Performing operations on arrays can limit the maximum top-level or derived clock rate. To maximize the FPGA clock rate, process single data points instead of arrays.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Each control has enable chain overhead</a:t>
            </a:r>
            <a:r>
              <a:rPr lang="en-US" baseline="0" dirty="0" smtClean="0"/>
              <a:t> in addition to the size of the data type.  This additional overhead requires the use of additional logic on the FPGA. By bitpacking Boolean logic, you remove this overhead.</a:t>
            </a:r>
          </a:p>
          <a:p>
            <a:endParaRPr lang="en-US" dirty="0" smtClean="0"/>
          </a:p>
          <a:p>
            <a:r>
              <a:rPr lang="en-US" dirty="0" smtClean="0"/>
              <a:t>Bitpacked logic maintains the same information using fewer controls.</a:t>
            </a:r>
          </a:p>
          <a:p>
            <a:pPr>
              <a:buFont typeface="Arial" pitchFamily="34" charset="0"/>
              <a:buChar char="•"/>
            </a:pPr>
            <a:r>
              <a:rPr lang="en-US" dirty="0" smtClean="0"/>
              <a:t>Display binary data as</a:t>
            </a:r>
            <a:r>
              <a:rPr lang="en-US" baseline="0" dirty="0" smtClean="0"/>
              <a:t> an integer</a:t>
            </a:r>
          </a:p>
          <a:p>
            <a:pPr lvl="1">
              <a:buFont typeface="Arial" pitchFamily="34" charset="0"/>
              <a:buChar char="•"/>
            </a:pPr>
            <a:r>
              <a:rPr lang="en-US" baseline="0" dirty="0" smtClean="0"/>
              <a:t>U8 numeric control can replace eight Boolean controls</a:t>
            </a:r>
          </a:p>
          <a:p>
            <a:pPr>
              <a:buFont typeface="Arial" pitchFamily="34" charset="0"/>
              <a:buChar char="•"/>
            </a:pPr>
            <a:r>
              <a:rPr lang="en-US" baseline="0" dirty="0" smtClean="0"/>
              <a:t>Use a Boolean array or cluster</a:t>
            </a:r>
          </a:p>
          <a:p>
            <a:pPr lvl="1">
              <a:buFont typeface="Arial" pitchFamily="34" charset="0"/>
              <a:buChar char="•"/>
            </a:pPr>
            <a:r>
              <a:rPr lang="en-US" baseline="0" dirty="0" smtClean="0"/>
              <a:t>Due to the small size of Boolean controls/indicators, this is an acceptable exception to the rule of avoiding arrays/clusters on the front panel.</a:t>
            </a:r>
          </a:p>
          <a:p>
            <a:pPr lvl="0">
              <a:buFont typeface="Arial" pitchFamily="34" charset="0"/>
              <a:buChar char="•"/>
            </a:pPr>
            <a:endParaRPr lang="en-US" dirty="0" smtClean="0"/>
          </a:p>
          <a:p>
            <a:pPr lvl="0">
              <a:buFont typeface="Arial" pitchFamily="34" charset="0"/>
              <a:buNone/>
            </a:pPr>
            <a:r>
              <a:rPr lang="en-US" dirty="0" smtClean="0"/>
              <a:t>You can use functions to manipulate data in the same manne</a:t>
            </a:r>
            <a:r>
              <a:rPr lang="en-US" baseline="0" dirty="0" smtClean="0"/>
              <a:t>r as you would otherwise.</a:t>
            </a:r>
            <a:endParaRPr lang="en-US" dirty="0" smtClean="0"/>
          </a:p>
          <a:p>
            <a:pPr>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C2D6881E-FC89-492E-B345-0DA695F73668}"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6088"/>
          </a:xfrm>
        </p:spPr>
      </p:sp>
      <p:sp>
        <p:nvSpPr>
          <p:cNvPr id="3" name="Notes Placeholder 2"/>
          <p:cNvSpPr>
            <a:spLocks noGrp="1"/>
          </p:cNvSpPr>
          <p:nvPr>
            <p:ph type="body" idx="1"/>
          </p:nvPr>
        </p:nvSpPr>
        <p:spPr/>
        <p:txBody>
          <a:bodyPr>
            <a:normAutofit/>
          </a:bodyPr>
          <a:lstStyle/>
          <a:p>
            <a:r>
              <a:rPr lang="en-US" b="0" i="0" dirty="0" smtClean="0"/>
              <a:t>Whenever</a:t>
            </a:r>
            <a:r>
              <a:rPr lang="en-US" b="0" i="0" baseline="0" dirty="0" smtClean="0"/>
              <a:t> a coercion dot is used it means that the complier must determine the proper data type and it can lead to inefficient conversion of data. Instead of leaving the coercion to chance it is better to directly specify the desired data type and insert the appropriate coercion function any time that you see a coercion dot on your block diagram.</a:t>
            </a:r>
            <a:endParaRPr lang="en-US" b="0" i="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6088"/>
          </a:xfrm>
        </p:spPr>
      </p:sp>
      <p:sp>
        <p:nvSpPr>
          <p:cNvPr id="3" name="Notes Placeholder 2"/>
          <p:cNvSpPr>
            <a:spLocks noGrp="1"/>
          </p:cNvSpPr>
          <p:nvPr>
            <p:ph type="body" idx="1"/>
          </p:nvPr>
        </p:nvSpPr>
        <p:spPr/>
        <p:txBody>
          <a:bodyPr>
            <a:normAutofit/>
          </a:bodyPr>
          <a:lstStyle/>
          <a:p>
            <a:r>
              <a:rPr lang="en-US" b="0" dirty="0" smtClean="0"/>
              <a:t>These functions can take significant</a:t>
            </a:r>
            <a:r>
              <a:rPr lang="en-US" b="0" baseline="0" dirty="0" smtClean="0"/>
              <a:t> FPGA resources both in size and speed of your application.</a:t>
            </a:r>
          </a:p>
          <a:p>
            <a:endParaRPr lang="en-US" b="0" baseline="0" dirty="0" smtClean="0"/>
          </a:p>
          <a:p>
            <a:r>
              <a:rPr lang="en-US" b="0" baseline="0" dirty="0" smtClean="0"/>
              <a:t>Quotient Remainder: This function should typically be avoided if possible.  If you want to divide by some power of 2, then it is best to use Scale by Power of 2 with a negative power to achieve the same results</a:t>
            </a:r>
          </a:p>
          <a:p>
            <a:endParaRPr lang="en-US" b="0" baseline="0" dirty="0" smtClean="0"/>
          </a:p>
          <a:p>
            <a:r>
              <a:rPr lang="en-US" b="0" baseline="0" dirty="0" smtClean="0"/>
              <a:t>Scale by Power of 2: This function is large when using a control for the input of the power; however, if you use a constant wired to the power, then the function is a ‘free’ function.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6088"/>
          </a:xfrm>
        </p:spPr>
      </p:sp>
      <p:sp>
        <p:nvSpPr>
          <p:cNvPr id="3" name="Notes Placeholder 2"/>
          <p:cNvSpPr>
            <a:spLocks noGrp="1"/>
          </p:cNvSpPr>
          <p:nvPr>
            <p:ph type="body" idx="1"/>
          </p:nvPr>
        </p:nvSpPr>
        <p:spPr/>
        <p:txBody>
          <a:bodyPr>
            <a:normAutofit/>
          </a:bodyPr>
          <a:lstStyle/>
          <a:p>
            <a:endParaRPr lang="en-US" b="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6088"/>
          </a:xfrm>
        </p:spPr>
      </p:sp>
      <p:sp>
        <p:nvSpPr>
          <p:cNvPr id="3" name="Notes Placeholder 2"/>
          <p:cNvSpPr>
            <a:spLocks noGrp="1"/>
          </p:cNvSpPr>
          <p:nvPr>
            <p:ph type="body" idx="1"/>
          </p:nvPr>
        </p:nvSpPr>
        <p:spPr/>
        <p:txBody>
          <a:bodyPr>
            <a:normAutofit/>
          </a:bodyPr>
          <a:lstStyle/>
          <a:p>
            <a:endParaRPr lang="en-US" b="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EBEC333-A462-42B6-9FE7-15C734ED80F5}" type="slidenum">
              <a:rPr lang="en-US" smtClean="0"/>
              <a:pPr/>
              <a:t>48</a:t>
            </a:fld>
            <a:endParaRPr lang="en-US" dirty="0" smtClean="0"/>
          </a:p>
        </p:txBody>
      </p:sp>
      <p:sp>
        <p:nvSpPr>
          <p:cNvPr id="112643" name="Rectangle 2"/>
          <p:cNvSpPr>
            <a:spLocks noGrp="1" noRot="1" noChangeAspect="1" noChangeArrowheads="1" noTextEdit="1"/>
          </p:cNvSpPr>
          <p:nvPr>
            <p:ph type="sldImg"/>
          </p:nvPr>
        </p:nvSpPr>
        <p:spPr>
          <a:xfrm>
            <a:off x="904875" y="471488"/>
            <a:ext cx="5353050" cy="4014787"/>
          </a:xfrm>
        </p:spPr>
      </p:sp>
      <p:sp>
        <p:nvSpPr>
          <p:cNvPr id="112644"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EBEC333-A462-42B6-9FE7-15C734ED80F5}" type="slidenum">
              <a:rPr lang="en-US" smtClean="0"/>
              <a:pPr/>
              <a:t>49</a:t>
            </a:fld>
            <a:endParaRPr lang="en-US" dirty="0" smtClean="0"/>
          </a:p>
        </p:txBody>
      </p:sp>
      <p:sp>
        <p:nvSpPr>
          <p:cNvPr id="112643" name="Rectangle 2"/>
          <p:cNvSpPr>
            <a:spLocks noGrp="1" noRot="1" noChangeAspect="1" noChangeArrowheads="1" noTextEdit="1"/>
          </p:cNvSpPr>
          <p:nvPr>
            <p:ph type="sldImg"/>
          </p:nvPr>
        </p:nvSpPr>
        <p:spPr>
          <a:xfrm>
            <a:off x="904875" y="471488"/>
            <a:ext cx="5353050" cy="4014787"/>
          </a:xfrm>
        </p:spPr>
      </p:sp>
      <p:sp>
        <p:nvSpPr>
          <p:cNvPr id="112644"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Answer: B.  The block diagram executes on the FPGA and the front panel executes on the front panel.  This concept</a:t>
            </a:r>
            <a:r>
              <a:rPr lang="en-US" baseline="0" dirty="0" smtClean="0"/>
              <a:t> is known as interactive front panel communication.  Values entered into the front panel controls are passed from the host computer to the compiled code that executes on the FPGA.</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035E8DC-90A1-431B-8180-2C2CDCD8CE3B}" type="slidenum">
              <a:rPr lang="en-US" smtClean="0"/>
              <a:pPr/>
              <a:t>5</a:t>
            </a:fld>
            <a:endParaRPr lang="en-US" dirty="0" smtClean="0"/>
          </a:p>
        </p:txBody>
      </p:sp>
      <p:sp>
        <p:nvSpPr>
          <p:cNvPr id="69635" name="Rectangle 2"/>
          <p:cNvSpPr>
            <a:spLocks noGrp="1" noRot="1" noChangeAspect="1" noChangeArrowheads="1" noTextEdit="1"/>
          </p:cNvSpPr>
          <p:nvPr>
            <p:ph type="sldImg"/>
          </p:nvPr>
        </p:nvSpPr>
        <p:spPr>
          <a:xfrm>
            <a:off x="904875" y="471488"/>
            <a:ext cx="5353050" cy="4014787"/>
          </a:xfrm>
        </p:spPr>
      </p:sp>
      <p:sp>
        <p:nvSpPr>
          <p:cNvPr id="69636"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EDA875E-9457-4947-A12C-AC7487E66120}" type="slidenum">
              <a:rPr lang="en-US" smtClean="0"/>
              <a:pPr/>
              <a:t>50</a:t>
            </a:fld>
            <a:endParaRPr lang="en-US" dirty="0" smtClean="0"/>
          </a:p>
        </p:txBody>
      </p:sp>
      <p:sp>
        <p:nvSpPr>
          <p:cNvPr id="114691" name="Rectangle 2"/>
          <p:cNvSpPr>
            <a:spLocks noGrp="1" noRot="1" noChangeAspect="1" noChangeArrowheads="1" noTextEdit="1"/>
          </p:cNvSpPr>
          <p:nvPr>
            <p:ph type="sldImg"/>
          </p:nvPr>
        </p:nvSpPr>
        <p:spPr>
          <a:xfrm>
            <a:off x="904875" y="471488"/>
            <a:ext cx="5353050" cy="4014787"/>
          </a:xfrm>
        </p:spPr>
      </p:sp>
      <p:sp>
        <p:nvSpPr>
          <p:cNvPr id="114692"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EDA875E-9457-4947-A12C-AC7487E66120}" type="slidenum">
              <a:rPr lang="en-US" smtClean="0"/>
              <a:pPr/>
              <a:t>51</a:t>
            </a:fld>
            <a:endParaRPr lang="en-US" dirty="0" smtClean="0"/>
          </a:p>
        </p:txBody>
      </p:sp>
      <p:sp>
        <p:nvSpPr>
          <p:cNvPr id="114691" name="Rectangle 2"/>
          <p:cNvSpPr>
            <a:spLocks noGrp="1" noRot="1" noChangeAspect="1" noChangeArrowheads="1" noTextEdit="1"/>
          </p:cNvSpPr>
          <p:nvPr>
            <p:ph type="sldImg"/>
          </p:nvPr>
        </p:nvSpPr>
        <p:spPr>
          <a:xfrm>
            <a:off x="904875" y="471488"/>
            <a:ext cx="5353050" cy="4014787"/>
          </a:xfrm>
        </p:spPr>
      </p:sp>
      <p:sp>
        <p:nvSpPr>
          <p:cNvPr id="114692"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Answer: B. Development computer.</a:t>
            </a:r>
            <a:r>
              <a:rPr lang="en-US" baseline="0" dirty="0" smtClean="0"/>
              <a:t>  Compilation is required before code can be executed on the FPGA target and that process can take a significant amount of time.  Once the basic code functionality has been verified, then the code should be compiled and tested on the FPGA target.</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2A47B06-4480-41FF-AFE7-E5E3327553DA}" type="slidenum">
              <a:rPr lang="en-US" smtClean="0"/>
              <a:pPr/>
              <a:t>52</a:t>
            </a:fld>
            <a:endParaRPr lang="en-US" dirty="0" smtClean="0"/>
          </a:p>
        </p:txBody>
      </p:sp>
      <p:sp>
        <p:nvSpPr>
          <p:cNvPr id="117763" name="Rectangle 2"/>
          <p:cNvSpPr>
            <a:spLocks noGrp="1" noRot="1" noChangeAspect="1" noChangeArrowheads="1" noTextEdit="1"/>
          </p:cNvSpPr>
          <p:nvPr>
            <p:ph type="sldImg"/>
          </p:nvPr>
        </p:nvSpPr>
        <p:spPr>
          <a:xfrm>
            <a:off x="904875" y="471488"/>
            <a:ext cx="5353050" cy="4014787"/>
          </a:xfrm>
        </p:spPr>
      </p:sp>
      <p:sp>
        <p:nvSpPr>
          <p:cNvPr id="117764"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2A47B06-4480-41FF-AFE7-E5E3327553DA}" type="slidenum">
              <a:rPr lang="en-US" smtClean="0"/>
              <a:pPr/>
              <a:t>53</a:t>
            </a:fld>
            <a:endParaRPr lang="en-US" dirty="0" smtClean="0"/>
          </a:p>
        </p:txBody>
      </p:sp>
      <p:sp>
        <p:nvSpPr>
          <p:cNvPr id="117763" name="Rectangle 2"/>
          <p:cNvSpPr>
            <a:spLocks noGrp="1" noRot="1" noChangeAspect="1" noChangeArrowheads="1" noTextEdit="1"/>
          </p:cNvSpPr>
          <p:nvPr>
            <p:ph type="sldImg"/>
          </p:nvPr>
        </p:nvSpPr>
        <p:spPr>
          <a:xfrm>
            <a:off x="904875" y="471488"/>
            <a:ext cx="5353050" cy="4014787"/>
          </a:xfrm>
        </p:spPr>
      </p:sp>
      <p:sp>
        <p:nvSpPr>
          <p:cNvPr id="117764"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Answer:</a:t>
            </a:r>
            <a:r>
              <a:rPr lang="en-US" baseline="0" dirty="0" smtClean="0"/>
              <a:t> D. Optimization.  The reports that are generated can be used to determine where optimization should occur (size, timing, etc), but there is no report named Optimization.</a:t>
            </a:r>
          </a:p>
          <a:p>
            <a:pPr eaLnBrk="1" hangingPunct="1"/>
            <a:endParaRPr lang="en-US" dirty="0" smtClean="0"/>
          </a:p>
          <a:p>
            <a:pPr eaLnBrk="1" hangingPunct="1"/>
            <a:r>
              <a:rPr lang="en-US" dirty="0" smtClean="0"/>
              <a:t>The</a:t>
            </a:r>
            <a:r>
              <a:rPr lang="en-US" baseline="0" dirty="0" smtClean="0"/>
              <a:t> reports that are generated are:</a:t>
            </a:r>
            <a:endParaRPr lang="en-US" dirty="0" smtClean="0"/>
          </a:p>
          <a:p>
            <a:pPr eaLnBrk="1" hangingPunct="1"/>
            <a:r>
              <a:rPr lang="en-US" dirty="0" smtClean="0"/>
              <a:t>Summary</a:t>
            </a:r>
          </a:p>
          <a:p>
            <a:pPr eaLnBrk="1" hangingPunct="1"/>
            <a:r>
              <a:rPr lang="en-US" dirty="0" smtClean="0"/>
              <a:t>Configuration</a:t>
            </a:r>
          </a:p>
          <a:p>
            <a:pPr eaLnBrk="1" hangingPunct="1"/>
            <a:r>
              <a:rPr lang="en-US" dirty="0" smtClean="0"/>
              <a:t>Estimated device utilization (synthesis)</a:t>
            </a:r>
            <a:br>
              <a:rPr lang="en-US" dirty="0" smtClean="0"/>
            </a:br>
            <a:r>
              <a:rPr lang="en-US" dirty="0" smtClean="0"/>
              <a:t>Estimated timing (map)</a:t>
            </a:r>
            <a:br>
              <a:rPr lang="en-US" dirty="0" smtClean="0"/>
            </a:br>
            <a:r>
              <a:rPr lang="en-US" dirty="0" smtClean="0"/>
              <a:t>Final device utilization (map)</a:t>
            </a:r>
          </a:p>
          <a:p>
            <a:pPr eaLnBrk="1" hangingPunct="1"/>
            <a:r>
              <a:rPr lang="en-US" dirty="0" smtClean="0"/>
              <a:t>Final timing (place and route)</a:t>
            </a:r>
          </a:p>
          <a:p>
            <a:pPr eaLnBrk="1" hangingPunct="1"/>
            <a:r>
              <a:rPr lang="en-US" dirty="0" smtClean="0"/>
              <a:t>Xilinx log</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4" defTabSz="966612">
              <a:defRPr/>
            </a:pPr>
            <a:r>
              <a:rPr lang="en-US" b="0" dirty="0" smtClean="0"/>
              <a:t>A. The Front Panel of the FPGA VI executes on the FPGA target.  The Front Panel of the FPGA VI executes on the host</a:t>
            </a:r>
            <a:r>
              <a:rPr lang="en-US" b="0" baseline="0" dirty="0" smtClean="0"/>
              <a:t> computer.  Only the block diagram is compiled and executed on the FPGA VI.</a:t>
            </a:r>
            <a:endParaRPr lang="en-US" b="0" dirty="0" smtClean="0"/>
          </a:p>
          <a:p>
            <a:endParaRPr lang="en-US" dirty="0"/>
          </a:p>
        </p:txBody>
      </p:sp>
      <p:sp>
        <p:nvSpPr>
          <p:cNvPr id="4" name="Slide Number Placeholder 3"/>
          <p:cNvSpPr>
            <a:spLocks noGrp="1"/>
          </p:cNvSpPr>
          <p:nvPr>
            <p:ph type="sldNum" sz="quarter" idx="10"/>
          </p:nvPr>
        </p:nvSpPr>
        <p:spPr/>
        <p:txBody>
          <a:bodyPr/>
          <a:lstStyle/>
          <a:p>
            <a:fld id="{C2D6881E-FC89-492E-B345-0DA695F73668}"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77EB537-F586-4317-A9DA-4CE614487958}" type="slidenum">
              <a:rPr lang="en-US" smtClean="0"/>
              <a:pPr/>
              <a:t>6</a:t>
            </a:fld>
            <a:endParaRPr lang="en-US" dirty="0" smtClean="0"/>
          </a:p>
        </p:txBody>
      </p:sp>
      <p:sp>
        <p:nvSpPr>
          <p:cNvPr id="74755" name="Rectangle 2"/>
          <p:cNvSpPr>
            <a:spLocks noGrp="1" noRot="1" noChangeAspect="1" noChangeArrowheads="1" noTextEdit="1"/>
          </p:cNvSpPr>
          <p:nvPr>
            <p:ph type="sldImg"/>
          </p:nvPr>
        </p:nvSpPr>
        <p:spPr>
          <a:xfrm>
            <a:off x="904875" y="471488"/>
            <a:ext cx="5353050" cy="4014787"/>
          </a:xfrm>
        </p:spPr>
      </p:sp>
      <p:sp>
        <p:nvSpPr>
          <p:cNvPr id="74756"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349413A-AB19-49DC-8163-50BBD04E8353}" type="slidenum">
              <a:rPr lang="en-US" smtClean="0"/>
              <a:pPr/>
              <a:t>7</a:t>
            </a:fld>
            <a:endParaRPr lang="en-US" dirty="0" smtClean="0"/>
          </a:p>
        </p:txBody>
      </p:sp>
      <p:sp>
        <p:nvSpPr>
          <p:cNvPr id="70659" name="Rectangle 2"/>
          <p:cNvSpPr>
            <a:spLocks noGrp="1" noRot="1" noChangeAspect="1" noChangeArrowheads="1" noTextEdit="1"/>
          </p:cNvSpPr>
          <p:nvPr>
            <p:ph type="sldImg"/>
          </p:nvPr>
        </p:nvSpPr>
        <p:spPr>
          <a:xfrm>
            <a:off x="904875" y="471488"/>
            <a:ext cx="5353050" cy="4014787"/>
          </a:xfrm>
        </p:spPr>
      </p:sp>
      <p:sp>
        <p:nvSpPr>
          <p:cNvPr id="70660"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0845F9E-9754-44D3-BDB3-0A7F16624272}" type="slidenum">
              <a:rPr lang="en-US" smtClean="0"/>
              <a:pPr/>
              <a:t>8</a:t>
            </a:fld>
            <a:endParaRPr lang="en-US" dirty="0" smtClean="0"/>
          </a:p>
        </p:txBody>
      </p:sp>
      <p:sp>
        <p:nvSpPr>
          <p:cNvPr id="73731" name="Rectangle 2"/>
          <p:cNvSpPr>
            <a:spLocks noGrp="1" noRot="1" noChangeAspect="1" noChangeArrowheads="1" noTextEdit="1"/>
          </p:cNvSpPr>
          <p:nvPr>
            <p:ph type="sldImg"/>
          </p:nvPr>
        </p:nvSpPr>
        <p:spPr>
          <a:xfrm>
            <a:off x="904875" y="471488"/>
            <a:ext cx="5353050" cy="4014787"/>
          </a:xfrm>
        </p:spPr>
      </p:sp>
      <p:sp>
        <p:nvSpPr>
          <p:cNvPr id="73732"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3DF9128-1EAE-4CB5-B0CD-1A7D46CF0C9B}" type="slidenum">
              <a:rPr lang="en-US" smtClean="0"/>
              <a:pPr/>
              <a:t>9</a:t>
            </a:fld>
            <a:endParaRPr lang="en-US" dirty="0" smtClean="0"/>
          </a:p>
        </p:txBody>
      </p:sp>
      <p:sp>
        <p:nvSpPr>
          <p:cNvPr id="75779" name="Rectangle 2"/>
          <p:cNvSpPr>
            <a:spLocks noGrp="1" noRot="1" noChangeAspect="1" noChangeArrowheads="1" noTextEdit="1"/>
          </p:cNvSpPr>
          <p:nvPr>
            <p:ph type="sldImg"/>
          </p:nvPr>
        </p:nvSpPr>
        <p:spPr>
          <a:xfrm>
            <a:off x="904875" y="471488"/>
            <a:ext cx="5353050" cy="4014787"/>
          </a:xfrm>
        </p:spPr>
      </p:sp>
      <p:sp>
        <p:nvSpPr>
          <p:cNvPr id="75780" name="Rectangle 3"/>
          <p:cNvSpPr>
            <a:spLocks noGrp="1" noChangeArrowheads="1"/>
          </p:cNvSpPr>
          <p:nvPr>
            <p:ph type="body" idx="1"/>
          </p:nvPr>
        </p:nvSpPr>
        <p:spPr>
          <a:xfrm>
            <a:off x="732183" y="4731291"/>
            <a:ext cx="5850835" cy="4318725"/>
          </a:xfrm>
          <a:noFill/>
          <a:ln/>
        </p:spPr>
        <p:txBody>
          <a:bodyPr/>
          <a:lstStyle/>
          <a:p>
            <a:pPr eaLnBrk="1" hangingPunct="1"/>
            <a:r>
              <a:rPr lang="en-US" b="1" dirty="0" smtClean="0"/>
              <a:t>Instructor</a:t>
            </a:r>
            <a:r>
              <a:rPr lang="en-US" b="1" baseline="0" dirty="0" smtClean="0"/>
              <a:t> Note: </a:t>
            </a:r>
            <a:r>
              <a:rPr lang="en-US" b="0" baseline="0" dirty="0" smtClean="0"/>
              <a:t>Refer students to </a:t>
            </a:r>
            <a:r>
              <a:rPr lang="en-US" b="0" baseline="0" dirty="0" smtClean="0">
                <a:latin typeface="Courier New" pitchFamily="49" charset="0"/>
                <a:ea typeface="Batang" pitchFamily="18" charset="-127"/>
                <a:cs typeface="Courier New" pitchFamily="49" charset="0"/>
              </a:rPr>
              <a:t>www.ni.com/ipnet</a:t>
            </a:r>
            <a:r>
              <a:rPr lang="en-US" b="0" baseline="0" dirty="0" smtClean="0">
                <a:latin typeface="Courier New" pitchFamily="49" charset="0"/>
                <a:cs typeface="Courier New" pitchFamily="49" charset="0"/>
              </a:rPr>
              <a:t> </a:t>
            </a:r>
            <a:r>
              <a:rPr lang="en-US" b="0" baseline="0" dirty="0" smtClean="0"/>
              <a:t>for FPGA examples and intellectual property that other customers have developed and chosen to share.  This site contains a number of module-specific examples as well as  complete applications.  </a:t>
            </a:r>
          </a:p>
          <a:p>
            <a:pPr eaLnBrk="1" hangingPunct="1"/>
            <a:endParaRPr lang="en-US" b="0" baseline="0" dirty="0" smtClean="0"/>
          </a:p>
          <a:p>
            <a:pPr eaLnBrk="1" hangingPunct="1"/>
            <a:r>
              <a:rPr lang="en-US" b="0" baseline="0" dirty="0" smtClean="0"/>
              <a:t>If you have an internet connection, navigate to this website and show the students around the site.</a:t>
            </a:r>
          </a:p>
          <a:p>
            <a:pPr eaLnBrk="1" hangingPunct="1"/>
            <a:endParaRPr lang="en-US" b="0" baseline="0" dirty="0" smtClean="0"/>
          </a:p>
          <a:p>
            <a:pPr eaLnBrk="1" hangingPunct="1"/>
            <a:r>
              <a:rPr lang="en-US" b="0" baseline="0" dirty="0" smtClean="0"/>
              <a:t>Also, there are shipping-examples available from the NI Example Finder.</a:t>
            </a:r>
            <a:endParaRPr lang="en-US" b="0"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19"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62" r:id="rId17"/>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3" r:id="rId1"/>
    <p:sldLayoutId id="2147483744"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normAutofit fontScale="90000"/>
          </a:bodyPr>
          <a:lstStyle/>
          <a:p>
            <a:r>
              <a:rPr lang="en-US" dirty="0" smtClean="0"/>
              <a:t>Lesson 3</a:t>
            </a:r>
            <a:br>
              <a:rPr lang="en-US" dirty="0" smtClean="0"/>
            </a:br>
            <a:r>
              <a:rPr lang="en-US" dirty="0" smtClean="0"/>
              <a:t>FPGA Programming Basics</a:t>
            </a:r>
          </a:p>
        </p:txBody>
      </p:sp>
      <p:sp>
        <p:nvSpPr>
          <p:cNvPr id="7" name="Content Placeholder 6"/>
          <p:cNvSpPr>
            <a:spLocks noGrp="1"/>
          </p:cNvSpPr>
          <p:nvPr>
            <p:ph sz="half" idx="1"/>
          </p:nvPr>
        </p:nvSpPr>
        <p:spPr/>
        <p:txBody>
          <a:bodyPr>
            <a:normAutofit lnSpcReduction="10000"/>
          </a:bodyPr>
          <a:lstStyle/>
          <a:p>
            <a:r>
              <a:rPr lang="en-US" dirty="0" smtClean="0"/>
              <a:t>Introduction</a:t>
            </a:r>
          </a:p>
          <a:p>
            <a:r>
              <a:rPr lang="en-US" dirty="0" smtClean="0"/>
              <a:t>Defining FPGA Logic with LabVIEW</a:t>
            </a:r>
          </a:p>
          <a:p>
            <a:r>
              <a:rPr lang="en-US" dirty="0" smtClean="0"/>
              <a:t>Developing the FPGA VI</a:t>
            </a:r>
          </a:p>
          <a:p>
            <a:r>
              <a:rPr lang="en-US" dirty="0" smtClean="0"/>
              <a:t>Interactive Front Panel Communication</a:t>
            </a:r>
          </a:p>
          <a:p>
            <a:endParaRPr lang="en-US" dirty="0" smtClean="0"/>
          </a:p>
          <a:p>
            <a:endParaRPr lang="en-US" dirty="0"/>
          </a:p>
        </p:txBody>
      </p:sp>
      <p:sp>
        <p:nvSpPr>
          <p:cNvPr id="8" name="Content Placeholder 7"/>
          <p:cNvSpPr>
            <a:spLocks noGrp="1"/>
          </p:cNvSpPr>
          <p:nvPr>
            <p:ph sz="half" idx="2"/>
          </p:nvPr>
        </p:nvSpPr>
        <p:spPr/>
        <p:txBody>
          <a:bodyPr>
            <a:normAutofit lnSpcReduction="10000"/>
          </a:bodyPr>
          <a:lstStyle/>
          <a:p>
            <a:pPr marL="514350" indent="-514350">
              <a:buFont typeface="+mj-lt"/>
              <a:buAutoNum type="alphaUcPeriod" startAt="5"/>
            </a:pPr>
            <a:r>
              <a:rPr lang="en-US" dirty="0" smtClean="0"/>
              <a:t>Selecting an Execution Mode</a:t>
            </a:r>
          </a:p>
          <a:p>
            <a:pPr>
              <a:buAutoNum type="alphaUcPeriod" startAt="5"/>
            </a:pPr>
            <a:r>
              <a:rPr lang="en-US" dirty="0" smtClean="0"/>
              <a:t>Compiling the FPGA VI</a:t>
            </a:r>
          </a:p>
          <a:p>
            <a:pPr>
              <a:buAutoNum type="alphaUcPeriod" startAt="5"/>
            </a:pPr>
            <a:r>
              <a:rPr lang="en-US" dirty="0" smtClean="0"/>
              <a:t>Basic Optimizations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dirty="0" smtClean="0"/>
              <a:t>Add a VI Under the FPGA Target</a:t>
            </a:r>
            <a:endParaRPr lang="en-US" dirty="0"/>
          </a:p>
        </p:txBody>
      </p:sp>
      <p:pic>
        <p:nvPicPr>
          <p:cNvPr id="17" name="Picture 2" descr="loc_env_Create FPGA VI.bmp"/>
          <p:cNvPicPr>
            <a:picLocks noChangeAspect="1" noChangeArrowheads="1"/>
          </p:cNvPicPr>
          <p:nvPr/>
        </p:nvPicPr>
        <p:blipFill>
          <a:blip r:embed="rId3" cstate="print"/>
          <a:stretch>
            <a:fillRect/>
          </a:stretch>
        </p:blipFill>
        <p:spPr>
          <a:xfrm>
            <a:off x="1813610" y="1600200"/>
            <a:ext cx="5516780" cy="4343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dirty="0" smtClean="0"/>
              <a:t>FPGA Palettes</a:t>
            </a:r>
          </a:p>
        </p:txBody>
      </p:sp>
      <p:sp>
        <p:nvSpPr>
          <p:cNvPr id="6" name="Content Placeholder 5"/>
          <p:cNvSpPr>
            <a:spLocks noGrp="1"/>
          </p:cNvSpPr>
          <p:nvPr>
            <p:ph sz="half" idx="1"/>
          </p:nvPr>
        </p:nvSpPr>
        <p:spPr/>
        <p:txBody>
          <a:bodyPr/>
          <a:lstStyle/>
          <a:p>
            <a:pPr lvl="1"/>
            <a:r>
              <a:rPr lang="en-US" dirty="0" smtClean="0"/>
              <a:t>VIs under the FPGA target inherit the FPGA Function Palette</a:t>
            </a:r>
          </a:p>
          <a:p>
            <a:pPr lvl="1"/>
            <a:r>
              <a:rPr lang="en-US" dirty="0" smtClean="0"/>
              <a:t>Many palettes are similar to LabVIEW for Windows</a:t>
            </a:r>
          </a:p>
          <a:p>
            <a:pPr lvl="1"/>
            <a:r>
              <a:rPr lang="en-US" dirty="0" smtClean="0"/>
              <a:t>FPGA-specific palettes</a:t>
            </a:r>
          </a:p>
          <a:p>
            <a:pPr lvl="2"/>
            <a:r>
              <a:rPr lang="en-US" dirty="0" smtClean="0"/>
              <a:t>FPGA I/O</a:t>
            </a:r>
          </a:p>
          <a:p>
            <a:pPr lvl="2"/>
            <a:r>
              <a:rPr lang="en-US" dirty="0" smtClean="0"/>
              <a:t>Memory &amp; FIFO</a:t>
            </a:r>
          </a:p>
          <a:p>
            <a:pPr lvl="2"/>
            <a:r>
              <a:rPr lang="en-US" dirty="0" smtClean="0"/>
              <a:t>Synchronization</a:t>
            </a:r>
          </a:p>
          <a:p>
            <a:pPr lvl="2"/>
            <a:r>
              <a:rPr lang="en-US" dirty="0" smtClean="0"/>
              <a:t>FPGA Math &amp; Analysis</a:t>
            </a:r>
          </a:p>
          <a:p>
            <a:pPr lvl="2"/>
            <a:r>
              <a:rPr lang="en-US" dirty="0" smtClean="0"/>
              <a:t>IP Integration</a:t>
            </a:r>
          </a:p>
        </p:txBody>
      </p:sp>
      <p:pic>
        <p:nvPicPr>
          <p:cNvPr id="1027" name="Picture 3" descr="loc_env_FPGA Functions Palette.bmp"/>
          <p:cNvPicPr>
            <a:picLocks noChangeAspect="1" noChangeArrowheads="1"/>
          </p:cNvPicPr>
          <p:nvPr/>
        </p:nvPicPr>
        <p:blipFill>
          <a:blip r:embed="rId3" cstate="print"/>
          <a:srcRect/>
          <a:stretch>
            <a:fillRect/>
          </a:stretch>
        </p:blipFill>
        <p:spPr bwMode="auto">
          <a:xfrm>
            <a:off x="4724400" y="609600"/>
            <a:ext cx="3657600" cy="474226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FPGA I/O Palette</a:t>
            </a:r>
          </a:p>
        </p:txBody>
      </p:sp>
      <p:pic>
        <p:nvPicPr>
          <p:cNvPr id="2050" name="Picture 2" descr="loc_env_FPGA IO Palette.bmp"/>
          <p:cNvPicPr>
            <a:picLocks noChangeAspect="1" noChangeArrowheads="1"/>
          </p:cNvPicPr>
          <p:nvPr/>
        </p:nvPicPr>
        <p:blipFill>
          <a:blip r:embed="rId3" cstate="print"/>
          <a:srcRect/>
          <a:stretch>
            <a:fillRect/>
          </a:stretch>
        </p:blipFill>
        <p:spPr bwMode="auto">
          <a:xfrm>
            <a:off x="2438400" y="1371599"/>
            <a:ext cx="4038600" cy="430411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FPGA Math &amp; Analysis Palette</a:t>
            </a:r>
          </a:p>
        </p:txBody>
      </p:sp>
      <p:sp>
        <p:nvSpPr>
          <p:cNvPr id="5" name="Content Placeholder 4"/>
          <p:cNvSpPr>
            <a:spLocks noGrp="1"/>
          </p:cNvSpPr>
          <p:nvPr>
            <p:ph sz="half" idx="1"/>
          </p:nvPr>
        </p:nvSpPr>
        <p:spPr/>
        <p:txBody>
          <a:bodyPr/>
          <a:lstStyle/>
          <a:p>
            <a:pPr lvl="1"/>
            <a:r>
              <a:rPr lang="en-US" dirty="0" smtClean="0"/>
              <a:t>Keep calculations as simple as possible to preserve space on the FPGA</a:t>
            </a:r>
          </a:p>
          <a:p>
            <a:pPr lvl="1"/>
            <a:r>
              <a:rPr lang="en-US" dirty="0" smtClean="0"/>
              <a:t>Functions perform point-by point calculations</a:t>
            </a:r>
            <a:endParaRPr lang="en-US" dirty="0"/>
          </a:p>
        </p:txBody>
      </p:sp>
      <p:pic>
        <p:nvPicPr>
          <p:cNvPr id="3074" name="Picture 2" descr="loc_env_FPGA Math Analysis Palette.bmp"/>
          <p:cNvPicPr>
            <a:picLocks noChangeAspect="1" noChangeArrowheads="1"/>
          </p:cNvPicPr>
          <p:nvPr/>
        </p:nvPicPr>
        <p:blipFill>
          <a:blip r:embed="rId3" cstate="print"/>
          <a:srcRect/>
          <a:stretch>
            <a:fillRect/>
          </a:stretch>
        </p:blipFill>
        <p:spPr bwMode="auto">
          <a:xfrm>
            <a:off x="5029200" y="1219200"/>
            <a:ext cx="3352800" cy="48189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3-1</a:t>
            </a:r>
            <a:endParaRPr lang="en-US" dirty="0"/>
          </a:p>
        </p:txBody>
      </p:sp>
      <p:sp>
        <p:nvSpPr>
          <p:cNvPr id="3" name="Content Placeholder 2"/>
          <p:cNvSpPr>
            <a:spLocks noGrp="1"/>
          </p:cNvSpPr>
          <p:nvPr>
            <p:ph idx="1"/>
          </p:nvPr>
        </p:nvSpPr>
        <p:spPr/>
        <p:txBody>
          <a:bodyPr/>
          <a:lstStyle/>
          <a:p>
            <a:r>
              <a:rPr lang="en-US" dirty="0" smtClean="0"/>
              <a:t>Create an FPGA VI and explore the Functions palette supported under FPGA.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Top-Level FPGA VI Front Panel</a:t>
            </a:r>
          </a:p>
        </p:txBody>
      </p:sp>
      <p:sp>
        <p:nvSpPr>
          <p:cNvPr id="7" name="Content Placeholder 6"/>
          <p:cNvSpPr>
            <a:spLocks noGrp="1"/>
          </p:cNvSpPr>
          <p:nvPr>
            <p:ph sz="half" idx="1"/>
          </p:nvPr>
        </p:nvSpPr>
        <p:spPr/>
        <p:txBody>
          <a:bodyPr>
            <a:normAutofit/>
          </a:bodyPr>
          <a:lstStyle/>
          <a:p>
            <a:pPr lvl="1"/>
            <a:r>
              <a:rPr lang="en-US" dirty="0" smtClean="0"/>
              <a:t>Hardware resources inside an FPGA are limited </a:t>
            </a:r>
          </a:p>
          <a:p>
            <a:pPr lvl="1"/>
            <a:r>
              <a:rPr lang="en-US" dirty="0" smtClean="0"/>
              <a:t>Use the minimum necessary controls and indicators for programmatic Front-panel communication to a host</a:t>
            </a:r>
          </a:p>
          <a:p>
            <a:pPr lvl="1"/>
            <a:r>
              <a:rPr lang="en-US" dirty="0" smtClean="0"/>
              <a:t>Add temporary controls and indicators for debugging if necessary, but remove them</a:t>
            </a:r>
          </a:p>
          <a:p>
            <a:pPr lvl="1"/>
            <a:endParaRPr lang="en-US" dirty="0" smtClean="0"/>
          </a:p>
          <a:p>
            <a:endParaRPr lang="en-US" dirty="0"/>
          </a:p>
        </p:txBody>
      </p:sp>
      <p:pic>
        <p:nvPicPr>
          <p:cNvPr id="12" name="Picture 2" descr="loc_fp_FPGA VI.bmp"/>
          <p:cNvPicPr>
            <a:picLocks noChangeAspect="1" noChangeArrowheads="1"/>
          </p:cNvPicPr>
          <p:nvPr/>
        </p:nvPicPr>
        <p:blipFill>
          <a:blip r:embed="rId3" cstate="print"/>
          <a:stretch>
            <a:fillRect/>
          </a:stretch>
        </p:blipFill>
        <p:spPr>
          <a:xfrm>
            <a:off x="4594057" y="2667000"/>
            <a:ext cx="4168943" cy="17879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Interactive Front Panel Communication</a:t>
            </a:r>
            <a:endParaRPr lang="en-US" dirty="0"/>
          </a:p>
        </p:txBody>
      </p:sp>
      <p:sp>
        <p:nvSpPr>
          <p:cNvPr id="5" name="Content Placeholder 4"/>
          <p:cNvSpPr>
            <a:spLocks noGrp="1"/>
          </p:cNvSpPr>
          <p:nvPr>
            <p:ph idx="1"/>
          </p:nvPr>
        </p:nvSpPr>
        <p:spPr/>
        <p:txBody>
          <a:bodyPr>
            <a:normAutofit lnSpcReduction="10000"/>
          </a:bodyPr>
          <a:lstStyle/>
          <a:p>
            <a:r>
              <a:rPr lang="en-US" dirty="0" smtClean="0"/>
              <a:t>FPGA has no user interface</a:t>
            </a:r>
          </a:p>
          <a:p>
            <a:pPr lvl="1"/>
            <a:r>
              <a:rPr lang="en-US" dirty="0" smtClean="0"/>
              <a:t>Must communicate data from FPGA to Host PC or rely exclusively on I/O</a:t>
            </a:r>
          </a:p>
          <a:p>
            <a:pPr lvl="1"/>
            <a:r>
              <a:rPr lang="en-US" dirty="0" smtClean="0"/>
              <a:t>Front Panel displayed on Host PC</a:t>
            </a:r>
          </a:p>
          <a:p>
            <a:pPr lvl="1"/>
            <a:r>
              <a:rPr lang="en-US" dirty="0" smtClean="0"/>
              <a:t>Block Diagram executes on FPGA as compiled</a:t>
            </a:r>
          </a:p>
          <a:p>
            <a:pPr lvl="1"/>
            <a:r>
              <a:rPr lang="en-US" dirty="0" smtClean="0"/>
              <a:t>Communication layer shares all control and indicator values</a:t>
            </a:r>
          </a:p>
          <a:p>
            <a:pPr lvl="1"/>
            <a:r>
              <a:rPr lang="en-US" dirty="0" smtClean="0"/>
              <a:t>Cannot use debugging tools when running FPGA VI</a:t>
            </a:r>
          </a:p>
          <a:p>
            <a:pPr lvl="2"/>
            <a:r>
              <a:rPr lang="en-US" dirty="0" smtClean="0"/>
              <a:t>Test with development computer first, or add indicators as probes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dirty="0" smtClean="0"/>
              <a:t>Interactive Front Panel Communication</a:t>
            </a:r>
          </a:p>
        </p:txBody>
      </p:sp>
      <p:pic>
        <p:nvPicPr>
          <p:cNvPr id="5122" name="Picture 2" descr="loc_eps_Architecture_of_LVFPGA.png"/>
          <p:cNvPicPr>
            <a:picLocks noChangeAspect="1" noChangeArrowheads="1"/>
          </p:cNvPicPr>
          <p:nvPr/>
        </p:nvPicPr>
        <p:blipFill>
          <a:blip r:embed="rId3" cstate="print"/>
          <a:srcRect/>
          <a:stretch>
            <a:fillRect/>
          </a:stretch>
        </p:blipFill>
        <p:spPr bwMode="auto">
          <a:xfrm>
            <a:off x="1066800" y="1828800"/>
            <a:ext cx="6996488" cy="3657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smtClean="0"/>
              <a:t>E. Selecting an Execution Mode</a:t>
            </a:r>
          </a:p>
        </p:txBody>
      </p:sp>
      <p:sp>
        <p:nvSpPr>
          <p:cNvPr id="6" name="Content Placeholder 5"/>
          <p:cNvSpPr>
            <a:spLocks noGrp="1"/>
          </p:cNvSpPr>
          <p:nvPr>
            <p:ph sz="half" idx="1"/>
          </p:nvPr>
        </p:nvSpPr>
        <p:spPr/>
        <p:txBody>
          <a:bodyPr>
            <a:normAutofit/>
          </a:bodyPr>
          <a:lstStyle/>
          <a:p>
            <a:pPr lvl="1"/>
            <a:r>
              <a:rPr lang="en-US" dirty="0" smtClean="0"/>
              <a:t>Right-click the </a:t>
            </a:r>
            <a:r>
              <a:rPr lang="en-US" b="1" dirty="0" smtClean="0"/>
              <a:t>FPGA Target</a:t>
            </a:r>
            <a:r>
              <a:rPr lang="en-US" dirty="0" smtClean="0"/>
              <a:t> in the Project Explorer window and select </a:t>
            </a:r>
            <a:r>
              <a:rPr lang="en-US" b="1" dirty="0" smtClean="0"/>
              <a:t>Properties </a:t>
            </a:r>
            <a:r>
              <a:rPr lang="en-US" dirty="0" smtClean="0"/>
              <a:t>to launch FPGA Target Properties dialog box</a:t>
            </a:r>
            <a:endParaRPr lang="en-US" b="1" dirty="0" smtClean="0"/>
          </a:p>
          <a:p>
            <a:r>
              <a:rPr lang="en-US" dirty="0" smtClean="0"/>
              <a:t>Or</a:t>
            </a:r>
          </a:p>
          <a:p>
            <a:pPr lvl="1"/>
            <a:r>
              <a:rPr lang="en-US" dirty="0" smtClean="0"/>
              <a:t>Right-click the FPGA Target and select </a:t>
            </a:r>
            <a:r>
              <a:rPr lang="en-US" b="1" dirty="0" smtClean="0"/>
              <a:t>Execute VI on </a:t>
            </a:r>
            <a:r>
              <a:rPr lang="en-US" dirty="0" smtClean="0"/>
              <a:t>to select mode directly</a:t>
            </a:r>
          </a:p>
        </p:txBody>
      </p:sp>
      <p:pic>
        <p:nvPicPr>
          <p:cNvPr id="24" name="Picture 4" descr="loc_easy_to_recreate"/>
          <p:cNvPicPr>
            <a:picLocks noChangeAspect="1" noChangeArrowheads="1"/>
          </p:cNvPicPr>
          <p:nvPr/>
        </p:nvPicPr>
        <p:blipFill>
          <a:blip r:embed="rId3" cstate="print"/>
          <a:stretch>
            <a:fillRect/>
          </a:stretch>
        </p:blipFill>
        <p:spPr>
          <a:xfrm>
            <a:off x="4495800" y="1752600"/>
            <a:ext cx="4369432" cy="309122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Selecting an Execution Mode – Options</a:t>
            </a:r>
            <a:endParaRPr lang="en-US" dirty="0"/>
          </a:p>
        </p:txBody>
      </p:sp>
      <p:sp>
        <p:nvSpPr>
          <p:cNvPr id="6" name="Content Placeholder 5"/>
          <p:cNvSpPr>
            <a:spLocks noGrp="1"/>
          </p:cNvSpPr>
          <p:nvPr>
            <p:ph sz="half" idx="1"/>
          </p:nvPr>
        </p:nvSpPr>
        <p:spPr/>
        <p:txBody>
          <a:bodyPr/>
          <a:lstStyle/>
          <a:p>
            <a:pPr lvl="1"/>
            <a:r>
              <a:rPr lang="en-US" dirty="0" smtClean="0"/>
              <a:t>Execute VI on FPGA Target</a:t>
            </a:r>
          </a:p>
          <a:p>
            <a:pPr lvl="1"/>
            <a:r>
              <a:rPr lang="en-US" dirty="0" smtClean="0"/>
              <a:t>Execute VI on Development Computer with Simulated I/O</a:t>
            </a:r>
          </a:p>
          <a:p>
            <a:pPr lvl="2"/>
            <a:r>
              <a:rPr lang="en-US" dirty="0" smtClean="0"/>
              <a:t>Use Random Data for FPGA I/O Read</a:t>
            </a:r>
          </a:p>
          <a:p>
            <a:pPr lvl="2"/>
            <a:r>
              <a:rPr lang="en-US" dirty="0" smtClean="0"/>
              <a:t>Use Custom VI for FPGA I/O</a:t>
            </a:r>
          </a:p>
          <a:p>
            <a:pPr lvl="1"/>
            <a:r>
              <a:rPr lang="en-US" dirty="0" smtClean="0"/>
              <a:t>Execute VI on Development Computer with Real I/O</a:t>
            </a:r>
          </a:p>
          <a:p>
            <a:pPr lvl="2"/>
            <a:r>
              <a:rPr lang="en-US" dirty="0" smtClean="0"/>
              <a:t>Not supported by all FPGA targets</a:t>
            </a:r>
          </a:p>
        </p:txBody>
      </p:sp>
      <p:pic>
        <p:nvPicPr>
          <p:cNvPr id="4" name="Picture 3" descr="loc_env_FPGA Target - Dev Comp.bmp"/>
          <p:cNvPicPr>
            <a:picLocks noChangeAspect="1"/>
          </p:cNvPicPr>
          <p:nvPr/>
        </p:nvPicPr>
        <p:blipFill>
          <a:blip r:embed="rId3" cstate="print"/>
          <a:stretch>
            <a:fillRect/>
          </a:stretch>
        </p:blipFill>
        <p:spPr>
          <a:xfrm>
            <a:off x="4724400" y="2476500"/>
            <a:ext cx="4017169" cy="266700"/>
          </a:xfrm>
          <a:prstGeom prst="rect">
            <a:avLst/>
          </a:prstGeom>
        </p:spPr>
      </p:pic>
      <p:pic>
        <p:nvPicPr>
          <p:cNvPr id="7" name="Picture 6" descr="loc_env_FPGA Target - FPGA.bmp"/>
          <p:cNvPicPr>
            <a:picLocks noChangeAspect="1"/>
          </p:cNvPicPr>
          <p:nvPr/>
        </p:nvPicPr>
        <p:blipFill>
          <a:blip r:embed="rId4" cstate="print"/>
          <a:stretch>
            <a:fillRect/>
          </a:stretch>
        </p:blipFill>
        <p:spPr>
          <a:xfrm>
            <a:off x="4724400" y="1676400"/>
            <a:ext cx="2750344" cy="266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smtClean="0"/>
              <a:t>A. Introduction</a:t>
            </a:r>
          </a:p>
        </p:txBody>
      </p:sp>
      <p:sp>
        <p:nvSpPr>
          <p:cNvPr id="8" name="Content Placeholder 7"/>
          <p:cNvSpPr>
            <a:spLocks noGrp="1"/>
          </p:cNvSpPr>
          <p:nvPr>
            <p:ph idx="1"/>
          </p:nvPr>
        </p:nvSpPr>
        <p:spPr/>
        <p:txBody>
          <a:bodyPr/>
          <a:lstStyle/>
          <a:p>
            <a:r>
              <a:rPr lang="en-US" dirty="0" smtClean="0"/>
              <a:t>FPGA Layout and Components</a:t>
            </a:r>
          </a:p>
          <a:p>
            <a:endParaRPr lang="en-US" dirty="0"/>
          </a:p>
        </p:txBody>
      </p:sp>
      <p:pic>
        <p:nvPicPr>
          <p:cNvPr id="10" name="Picture 22" descr="noloc_missing_art_imagefile"/>
          <p:cNvPicPr>
            <a:picLocks noChangeAspect="1" noChangeArrowheads="1"/>
          </p:cNvPicPr>
          <p:nvPr/>
        </p:nvPicPr>
        <p:blipFill>
          <a:blip r:embed="rId3" cstate="print"/>
          <a:stretch>
            <a:fillRect/>
          </a:stretch>
        </p:blipFill>
        <p:spPr>
          <a:xfrm>
            <a:off x="2082857" y="2706300"/>
            <a:ext cx="4978286" cy="2131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Testing with the Development Computer</a:t>
            </a:r>
          </a:p>
        </p:txBody>
      </p:sp>
      <p:sp>
        <p:nvSpPr>
          <p:cNvPr id="5" name="Content Placeholder 4"/>
          <p:cNvSpPr>
            <a:spLocks noGrp="1"/>
          </p:cNvSpPr>
          <p:nvPr>
            <p:ph idx="1"/>
          </p:nvPr>
        </p:nvSpPr>
        <p:spPr/>
        <p:txBody>
          <a:bodyPr/>
          <a:lstStyle/>
          <a:p>
            <a:pPr lvl="1"/>
            <a:r>
              <a:rPr lang="en-US" dirty="0" smtClean="0"/>
              <a:t>Compiling to run on the FPGA can require a few minutes to several hours</a:t>
            </a:r>
          </a:p>
          <a:p>
            <a:pPr lvl="1"/>
            <a:r>
              <a:rPr lang="en-US" dirty="0" smtClean="0"/>
              <a:t>Verify logic before compiling by executing the VI on the development computer (Windows PC)</a:t>
            </a:r>
          </a:p>
          <a:p>
            <a:pPr lvl="1"/>
            <a:r>
              <a:rPr lang="en-US" dirty="0" smtClean="0"/>
              <a:t>Traditional debugging tools are available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Exercise 3-1: VI Execution on the Development Computer</a:t>
            </a:r>
            <a:endParaRPr lang="en-US" dirty="0"/>
          </a:p>
        </p:txBody>
      </p:sp>
      <p:sp>
        <p:nvSpPr>
          <p:cNvPr id="5" name="Content Placeholder 4"/>
          <p:cNvSpPr>
            <a:spLocks noGrp="1"/>
          </p:cNvSpPr>
          <p:nvPr>
            <p:ph idx="1"/>
          </p:nvPr>
        </p:nvSpPr>
        <p:spPr/>
        <p:txBody>
          <a:bodyPr/>
          <a:lstStyle/>
          <a:p>
            <a:r>
              <a:rPr lang="en-US" dirty="0" smtClean="0"/>
              <a:t>Create an FPGA VI and verify the functionality of the VI using the development computer.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3-1: VI Execution on the Development Computer</a:t>
            </a:r>
            <a:endParaRPr lang="en-US" dirty="0"/>
          </a:p>
        </p:txBody>
      </p:sp>
      <p:sp>
        <p:nvSpPr>
          <p:cNvPr id="3" name="Content Placeholder 2"/>
          <p:cNvSpPr>
            <a:spLocks noGrp="1"/>
          </p:cNvSpPr>
          <p:nvPr>
            <p:ph idx="1"/>
          </p:nvPr>
        </p:nvSpPr>
        <p:spPr/>
        <p:txBody>
          <a:bodyPr/>
          <a:lstStyle/>
          <a:p>
            <a:r>
              <a:rPr lang="en-US" dirty="0" smtClean="0"/>
              <a:t>Note how quickly you were able to progress from development to testing.</a:t>
            </a:r>
          </a:p>
          <a:p>
            <a:r>
              <a:rPr lang="en-US" dirty="0" smtClean="0"/>
              <a:t>Have you ever tried troubleshooting a VI without using the debugging tools?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lvl="1"/>
            <a:r>
              <a:rPr lang="en-US" sz="2400" dirty="0" smtClean="0"/>
              <a:t>Turn the FPGA VI into executable code</a:t>
            </a:r>
          </a:p>
          <a:p>
            <a:pPr lvl="2"/>
            <a:r>
              <a:rPr lang="en-US" sz="2400" dirty="0" smtClean="0"/>
              <a:t>FPGA Module compiles VI</a:t>
            </a:r>
          </a:p>
          <a:p>
            <a:pPr lvl="2"/>
            <a:r>
              <a:rPr lang="en-US" sz="2400" dirty="0" smtClean="0"/>
              <a:t>Graphical code translated to VHDL </a:t>
            </a:r>
          </a:p>
          <a:p>
            <a:pPr lvl="2"/>
            <a:r>
              <a:rPr lang="en-US" sz="2400" dirty="0" smtClean="0"/>
              <a:t>Xilinx ISE compiler creates circuit from VHDL</a:t>
            </a:r>
          </a:p>
          <a:p>
            <a:pPr lvl="2"/>
            <a:r>
              <a:rPr lang="en-US" sz="2400" dirty="0" smtClean="0"/>
              <a:t>Compiler optimizes the implementation</a:t>
            </a:r>
          </a:p>
          <a:p>
            <a:pPr lvl="1"/>
            <a:r>
              <a:rPr lang="en-US" sz="2400" dirty="0" smtClean="0"/>
              <a:t>A bitstream file results</a:t>
            </a:r>
          </a:p>
          <a:p>
            <a:pPr lvl="1"/>
            <a:r>
              <a:rPr lang="en-US" sz="2400" dirty="0" smtClean="0"/>
              <a:t>Bitstream loads at run-time</a:t>
            </a:r>
          </a:p>
        </p:txBody>
      </p:sp>
      <p:sp>
        <p:nvSpPr>
          <p:cNvPr id="194" name="Rounded Rectangle 193"/>
          <p:cNvSpPr/>
          <p:nvPr/>
        </p:nvSpPr>
        <p:spPr>
          <a:xfrm>
            <a:off x="4724400" y="5105400"/>
            <a:ext cx="1143000" cy="914400"/>
          </a:xfrm>
          <a:prstGeom prst="roundRect">
            <a:avLst/>
          </a:prstGeom>
          <a:solidFill>
            <a:schemeClr val="accent4">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5"/>
          <p:cNvSpPr>
            <a:spLocks noChangeArrowheads="1"/>
          </p:cNvSpPr>
          <p:nvPr/>
        </p:nvSpPr>
        <p:spPr bwMode="auto">
          <a:xfrm>
            <a:off x="4980709" y="5334000"/>
            <a:ext cx="581891" cy="4308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Narrow" pitchFamily="34" charset="0"/>
              </a:rPr>
              <a:t>Compile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Narrow" pitchFamily="34" charset="0"/>
              </a:rPr>
              <a:t> Server</a:t>
            </a:r>
            <a:endParaRPr kumimoji="0" lang="en-US" sz="1800" b="0" i="0" u="none" strike="noStrike" cap="none" normalizeH="0" baseline="0" dirty="0" smtClean="0">
              <a:ln>
                <a:noFill/>
              </a:ln>
              <a:effectLst/>
              <a:latin typeface="Arial" pitchFamily="34" charset="0"/>
            </a:endParaRPr>
          </a:p>
        </p:txBody>
      </p:sp>
      <p:sp>
        <p:nvSpPr>
          <p:cNvPr id="14339" name="Rectangle 3"/>
          <p:cNvSpPr>
            <a:spLocks noGrp="1" noChangeArrowheads="1"/>
          </p:cNvSpPr>
          <p:nvPr>
            <p:ph type="title"/>
          </p:nvPr>
        </p:nvSpPr>
        <p:spPr/>
        <p:txBody>
          <a:bodyPr/>
          <a:lstStyle/>
          <a:p>
            <a:r>
              <a:rPr lang="en-US" dirty="0" smtClean="0"/>
              <a:t>F. Compiling the FPGA VI</a:t>
            </a:r>
          </a:p>
        </p:txBody>
      </p:sp>
      <p:sp>
        <p:nvSpPr>
          <p:cNvPr id="100" name="Rectangle 48"/>
          <p:cNvSpPr>
            <a:spLocks noChangeArrowheads="1"/>
          </p:cNvSpPr>
          <p:nvPr/>
        </p:nvSpPr>
        <p:spPr bwMode="auto">
          <a:xfrm>
            <a:off x="2643187" y="5514975"/>
            <a:ext cx="1514475" cy="2460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Narrow" pitchFamily="34" charset="0"/>
              </a:rPr>
              <a:t>(1) Intermediate Files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 name="Rounded Rectangle 102"/>
          <p:cNvSpPr/>
          <p:nvPr/>
        </p:nvSpPr>
        <p:spPr>
          <a:xfrm>
            <a:off x="2133600" y="4724400"/>
            <a:ext cx="1752599"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ounded Rectangle 103"/>
          <p:cNvSpPr/>
          <p:nvPr/>
        </p:nvSpPr>
        <p:spPr>
          <a:xfrm>
            <a:off x="2438400" y="5029200"/>
            <a:ext cx="1219200" cy="990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ounded Rectangle 104"/>
          <p:cNvSpPr/>
          <p:nvPr/>
        </p:nvSpPr>
        <p:spPr>
          <a:xfrm>
            <a:off x="2514599" y="5334000"/>
            <a:ext cx="1066800" cy="76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5"/>
          <p:cNvSpPr>
            <a:spLocks noChangeArrowheads="1"/>
          </p:cNvSpPr>
          <p:nvPr/>
        </p:nvSpPr>
        <p:spPr bwMode="auto">
          <a:xfrm>
            <a:off x="2590799" y="4800600"/>
            <a:ext cx="89806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Narrow" pitchFamily="34" charset="0"/>
              </a:rPr>
              <a:t>Windows OS</a:t>
            </a:r>
            <a:endParaRPr kumimoji="0" lang="en-US" sz="1800" b="0" i="0" u="none" strike="noStrike" cap="none" normalizeH="0" baseline="0" dirty="0" smtClean="0">
              <a:ln>
                <a:noFill/>
              </a:ln>
              <a:effectLst/>
              <a:latin typeface="Arial" pitchFamily="34" charset="0"/>
            </a:endParaRPr>
          </a:p>
        </p:txBody>
      </p:sp>
      <p:sp>
        <p:nvSpPr>
          <p:cNvPr id="107" name="Rectangle 25"/>
          <p:cNvSpPr>
            <a:spLocks noChangeArrowheads="1"/>
          </p:cNvSpPr>
          <p:nvPr/>
        </p:nvSpPr>
        <p:spPr bwMode="auto">
          <a:xfrm>
            <a:off x="2743199" y="5105400"/>
            <a:ext cx="679450" cy="2159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Narrow" pitchFamily="34" charset="0"/>
              </a:rPr>
              <a:t>LabVIEW </a:t>
            </a:r>
            <a:endParaRPr kumimoji="0" lang="en-US" sz="1800" b="0" i="0" u="none" strike="noStrike" cap="none" normalizeH="0" baseline="0" dirty="0" smtClean="0">
              <a:ln>
                <a:noFill/>
              </a:ln>
              <a:effectLst/>
              <a:latin typeface="Arial" pitchFamily="34" charset="0"/>
            </a:endParaRPr>
          </a:p>
        </p:txBody>
      </p:sp>
      <p:sp>
        <p:nvSpPr>
          <p:cNvPr id="108" name="Rectangle 35"/>
          <p:cNvSpPr>
            <a:spLocks noChangeArrowheads="1"/>
          </p:cNvSpPr>
          <p:nvPr/>
        </p:nvSpPr>
        <p:spPr bwMode="auto">
          <a:xfrm>
            <a:off x="2743199" y="5410200"/>
            <a:ext cx="58298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Narrow" pitchFamily="34" charset="0"/>
              </a:rPr>
              <a:t>FPGA VI</a:t>
            </a:r>
            <a:endParaRPr kumimoji="0" lang="en-US" sz="1800" b="0" i="0" u="none" strike="noStrike" cap="none" normalizeH="0" baseline="0" dirty="0" smtClean="0">
              <a:ln>
                <a:noFill/>
              </a:ln>
              <a:effectLst/>
              <a:latin typeface="Arial" pitchFamily="34" charset="0"/>
            </a:endParaRPr>
          </a:p>
        </p:txBody>
      </p:sp>
      <p:sp>
        <p:nvSpPr>
          <p:cNvPr id="188" name="Rectangle 79"/>
          <p:cNvSpPr>
            <a:spLocks noChangeArrowheads="1"/>
          </p:cNvSpPr>
          <p:nvPr/>
        </p:nvSpPr>
        <p:spPr bwMode="auto">
          <a:xfrm>
            <a:off x="2514599" y="5715000"/>
            <a:ext cx="1066800" cy="228600"/>
          </a:xfrm>
          <a:prstGeom prst="rect">
            <a:avLst/>
          </a:prstGeom>
          <a:solidFill>
            <a:srgbClr val="CF0E3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Rectangle 81"/>
          <p:cNvSpPr>
            <a:spLocks noChangeArrowheads="1"/>
          </p:cNvSpPr>
          <p:nvPr/>
        </p:nvSpPr>
        <p:spPr bwMode="auto">
          <a:xfrm>
            <a:off x="2528226" y="5774323"/>
            <a:ext cx="1006686"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effectLst/>
                <a:latin typeface="Arial Narrow" pitchFamily="34" charset="0"/>
              </a:rPr>
              <a:t>Bit File Embedded</a:t>
            </a:r>
            <a:endParaRPr kumimoji="0" lang="en-US" sz="1100" b="0" i="0" u="none" strike="noStrike" cap="none" normalizeH="0" baseline="0" dirty="0" smtClean="0">
              <a:ln>
                <a:noFill/>
              </a:ln>
              <a:effectLst/>
              <a:latin typeface="Arial" pitchFamily="34" charset="0"/>
            </a:endParaRPr>
          </a:p>
        </p:txBody>
      </p:sp>
      <p:sp>
        <p:nvSpPr>
          <p:cNvPr id="190" name="Right Arrow 189"/>
          <p:cNvSpPr/>
          <p:nvPr/>
        </p:nvSpPr>
        <p:spPr>
          <a:xfrm>
            <a:off x="3581400" y="5257800"/>
            <a:ext cx="1295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ight Arrow 190"/>
          <p:cNvSpPr/>
          <p:nvPr/>
        </p:nvSpPr>
        <p:spPr>
          <a:xfrm rot="10800000">
            <a:off x="3581400" y="5638798"/>
            <a:ext cx="1219200" cy="457201"/>
          </a:xfrm>
          <a:prstGeom prst="right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ectangle 81"/>
          <p:cNvSpPr>
            <a:spLocks noChangeArrowheads="1"/>
          </p:cNvSpPr>
          <p:nvPr/>
        </p:nvSpPr>
        <p:spPr bwMode="auto">
          <a:xfrm>
            <a:off x="3581400" y="5410200"/>
            <a:ext cx="1208664" cy="17697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50" b="1" i="0" u="none" strike="noStrike" cap="none" normalizeH="0" baseline="0" dirty="0" smtClean="0">
                <a:ln>
                  <a:noFill/>
                </a:ln>
                <a:solidFill>
                  <a:srgbClr val="FFFFFF"/>
                </a:solidFill>
                <a:effectLst/>
                <a:latin typeface="Arial Narrow" pitchFamily="34" charset="0"/>
              </a:rPr>
              <a:t>(1) Intermediate</a:t>
            </a:r>
            <a:r>
              <a:rPr kumimoji="0" lang="en-US" sz="1150" b="1" i="0" u="none" strike="noStrike" cap="none" normalizeH="0" dirty="0" smtClean="0">
                <a:ln>
                  <a:noFill/>
                </a:ln>
                <a:solidFill>
                  <a:srgbClr val="FFFFFF"/>
                </a:solidFill>
                <a:effectLst/>
                <a:latin typeface="Arial Narrow" pitchFamily="34" charset="0"/>
              </a:rPr>
              <a:t> Files</a:t>
            </a:r>
            <a:endParaRPr kumimoji="0" lang="en-US" sz="1150" b="0" i="0" u="none" strike="noStrike" cap="none" normalizeH="0" baseline="0" dirty="0" smtClean="0">
              <a:ln>
                <a:noFill/>
              </a:ln>
              <a:solidFill>
                <a:schemeClr val="tx1"/>
              </a:solidFill>
              <a:effectLst/>
              <a:latin typeface="Arial" pitchFamily="34" charset="0"/>
            </a:endParaRPr>
          </a:p>
        </p:txBody>
      </p:sp>
      <p:sp>
        <p:nvSpPr>
          <p:cNvPr id="193" name="Rectangle 81"/>
          <p:cNvSpPr>
            <a:spLocks noChangeArrowheads="1"/>
          </p:cNvSpPr>
          <p:nvPr/>
        </p:nvSpPr>
        <p:spPr bwMode="auto">
          <a:xfrm>
            <a:off x="3962399" y="5791200"/>
            <a:ext cx="609600" cy="17697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50" b="1" i="0" u="none" strike="noStrike" cap="none" normalizeH="0" dirty="0" smtClean="0">
                <a:ln>
                  <a:noFill/>
                </a:ln>
                <a:solidFill>
                  <a:srgbClr val="FFFFFF"/>
                </a:solidFill>
                <a:effectLst/>
                <a:latin typeface="Arial Narrow" pitchFamily="34" charset="0"/>
              </a:rPr>
              <a:t>(2) Bit File</a:t>
            </a:r>
            <a:endParaRPr kumimoji="0" lang="en-US" sz="1150" b="0" i="0" u="none" strike="noStrike" cap="none" normalizeH="0" baseline="0" dirty="0" smtClean="0">
              <a:ln>
                <a:noFill/>
              </a:ln>
              <a:solidFill>
                <a:schemeClr val="tx1"/>
              </a:solidFill>
              <a:effectLst/>
              <a:latin typeface="Arial" pitchFamily="34" charset="0"/>
            </a:endParaRPr>
          </a:p>
        </p:txBody>
      </p:sp>
      <p:sp>
        <p:nvSpPr>
          <p:cNvPr id="198" name="Right Arrow 197"/>
          <p:cNvSpPr/>
          <p:nvPr/>
        </p:nvSpPr>
        <p:spPr>
          <a:xfrm rot="10800000">
            <a:off x="5715000" y="5410199"/>
            <a:ext cx="533400" cy="381000"/>
          </a:xfrm>
          <a:prstGeom prst="right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ounded Rectangle 194"/>
          <p:cNvSpPr/>
          <p:nvPr/>
        </p:nvSpPr>
        <p:spPr>
          <a:xfrm>
            <a:off x="6248400" y="5105400"/>
            <a:ext cx="1143000" cy="914400"/>
          </a:xfrm>
          <a:prstGeom prst="roundRect">
            <a:avLst/>
          </a:prstGeom>
          <a:solidFill>
            <a:schemeClr val="accent4">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5"/>
          <p:cNvSpPr>
            <a:spLocks noChangeArrowheads="1"/>
          </p:cNvSpPr>
          <p:nvPr/>
        </p:nvSpPr>
        <p:spPr bwMode="auto">
          <a:xfrm>
            <a:off x="6504709" y="5334000"/>
            <a:ext cx="581891" cy="4308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Narrow" pitchFamily="34" charset="0"/>
              </a:rPr>
              <a:t>Compile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Narrow" pitchFamily="34" charset="0"/>
              </a:rPr>
              <a:t> Worker</a:t>
            </a:r>
            <a:endParaRPr kumimoji="0" lang="en-US" sz="1800" b="0" i="0" u="none" strike="noStrike" cap="none" normalizeH="0" baseline="0" dirty="0" smtClean="0">
              <a:ln>
                <a:noFill/>
              </a:ln>
              <a:effectLst/>
              <a:latin typeface="Arial" pitchFamily="34" charset="0"/>
            </a:endParaRPr>
          </a:p>
        </p:txBody>
      </p:sp>
      <p:sp>
        <p:nvSpPr>
          <p:cNvPr id="199" name="Right Arrow 198"/>
          <p:cNvSpPr/>
          <p:nvPr/>
        </p:nvSpPr>
        <p:spPr>
          <a:xfrm>
            <a:off x="5943600" y="5410199"/>
            <a:ext cx="457200" cy="381000"/>
          </a:xfrm>
          <a:prstGeom prst="right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74638"/>
            <a:ext cx="4267200" cy="1143000"/>
          </a:xfrm>
        </p:spPr>
        <p:txBody>
          <a:bodyPr>
            <a:normAutofit fontScale="90000"/>
          </a:bodyPr>
          <a:lstStyle/>
          <a:p>
            <a:r>
              <a:rPr lang="en-US" dirty="0" smtClean="0"/>
              <a:t>Working with Build </a:t>
            </a:r>
            <a:br>
              <a:rPr lang="en-US" dirty="0" smtClean="0"/>
            </a:br>
            <a:r>
              <a:rPr lang="en-US" dirty="0" smtClean="0"/>
              <a:t>Specifications</a:t>
            </a:r>
            <a:endParaRPr lang="en-US" dirty="0"/>
          </a:p>
        </p:txBody>
      </p:sp>
      <p:sp>
        <p:nvSpPr>
          <p:cNvPr id="3" name="Content Placeholder 2"/>
          <p:cNvSpPr>
            <a:spLocks noGrp="1"/>
          </p:cNvSpPr>
          <p:nvPr>
            <p:ph idx="1"/>
          </p:nvPr>
        </p:nvSpPr>
        <p:spPr>
          <a:xfrm>
            <a:off x="3962400" y="1600201"/>
            <a:ext cx="4495800" cy="4343400"/>
          </a:xfrm>
        </p:spPr>
        <p:txBody>
          <a:bodyPr>
            <a:normAutofit lnSpcReduction="10000"/>
          </a:bodyPr>
          <a:lstStyle/>
          <a:p>
            <a:pPr lvl="1"/>
            <a:r>
              <a:rPr lang="en-US" sz="2400" dirty="0" smtClean="0"/>
              <a:t>You must create a build specification before you can compile an FPGA VI</a:t>
            </a:r>
          </a:p>
          <a:p>
            <a:pPr lvl="2"/>
            <a:r>
              <a:rPr lang="en-US" sz="2400" dirty="0" smtClean="0"/>
              <a:t>If you do not create one, LabVIEW creates and specifies a default specification for the VI</a:t>
            </a:r>
          </a:p>
          <a:p>
            <a:pPr lvl="2"/>
            <a:r>
              <a:rPr lang="en-US" sz="2400" dirty="0" smtClean="0"/>
              <a:t>You can specify a default build specification</a:t>
            </a:r>
          </a:p>
          <a:p>
            <a:pPr lvl="1"/>
            <a:r>
              <a:rPr lang="en-US" sz="2400" dirty="0" smtClean="0"/>
              <a:t>To create a build specification, right-click a build specification under an FPGA target in the Project Explorer window.</a:t>
            </a:r>
          </a:p>
          <a:p>
            <a:pPr lvl="2"/>
            <a:r>
              <a:rPr lang="en-US" sz="2200" dirty="0" smtClean="0"/>
              <a:t>Available options vary by target</a:t>
            </a:r>
          </a:p>
          <a:p>
            <a:pPr lvl="1"/>
            <a:endParaRPr lang="en-US" sz="2400" dirty="0" smtClean="0"/>
          </a:p>
          <a:p>
            <a:endParaRPr lang="en-US" dirty="0"/>
          </a:p>
        </p:txBody>
      </p:sp>
      <p:pic>
        <p:nvPicPr>
          <p:cNvPr id="1026" name="Picture 2" descr="loc_env_build spec.bmp"/>
          <p:cNvPicPr>
            <a:picLocks noChangeAspect="1" noChangeArrowheads="1"/>
          </p:cNvPicPr>
          <p:nvPr/>
        </p:nvPicPr>
        <p:blipFill>
          <a:blip r:embed="rId3" cstate="print"/>
          <a:srcRect/>
          <a:stretch>
            <a:fillRect/>
          </a:stretch>
        </p:blipFill>
        <p:spPr bwMode="auto">
          <a:xfrm>
            <a:off x="76200" y="75309"/>
            <a:ext cx="3810000" cy="670649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Build Specification Actions</a:t>
            </a:r>
            <a:endParaRPr lang="en-US" dirty="0"/>
          </a:p>
        </p:txBody>
      </p:sp>
      <p:sp>
        <p:nvSpPr>
          <p:cNvPr id="3" name="Content Placeholder 2"/>
          <p:cNvSpPr>
            <a:spLocks noGrp="1"/>
          </p:cNvSpPr>
          <p:nvPr>
            <p:ph idx="1"/>
          </p:nvPr>
        </p:nvSpPr>
        <p:spPr>
          <a:xfrm>
            <a:off x="457200" y="1600200"/>
            <a:ext cx="8229600" cy="4495799"/>
          </a:xfrm>
        </p:spPr>
        <p:txBody>
          <a:bodyPr>
            <a:normAutofit/>
          </a:bodyPr>
          <a:lstStyle/>
          <a:p>
            <a:pPr marL="114300" indent="-114300">
              <a:buFont typeface="Arial" pitchFamily="34" charset="0"/>
              <a:buChar char="•"/>
            </a:pPr>
            <a:r>
              <a:rPr lang="en-US" b="1" dirty="0" smtClean="0"/>
              <a:t>Build</a:t>
            </a:r>
            <a:r>
              <a:rPr lang="en-US" dirty="0" smtClean="0"/>
              <a:t>—This command compiles the VI.</a:t>
            </a:r>
          </a:p>
          <a:p>
            <a:pPr marL="114300" indent="-114300">
              <a:buFont typeface="Arial" pitchFamily="34" charset="0"/>
              <a:buChar char="•"/>
            </a:pPr>
            <a:r>
              <a:rPr lang="en-US" b="1" dirty="0" smtClean="0"/>
              <a:t>Estimate Resource Usage</a:t>
            </a:r>
            <a:r>
              <a:rPr lang="en-US" dirty="0" smtClean="0"/>
              <a:t>—Estimates FPGA resource usages without compiling.  </a:t>
            </a:r>
          </a:p>
          <a:p>
            <a:pPr marL="114300" indent="-114300">
              <a:buFont typeface="Arial" pitchFamily="34" charset="0"/>
              <a:buChar char="•"/>
            </a:pPr>
            <a:r>
              <a:rPr lang="en-US" b="1" dirty="0" smtClean="0"/>
              <a:t>Generate Intermediate Files</a:t>
            </a:r>
            <a:r>
              <a:rPr lang="en-US" dirty="0" smtClean="0"/>
              <a:t>—Generates intermediate files without compiling the VI. Useful for catching certain code generations errors. </a:t>
            </a:r>
          </a:p>
          <a:p>
            <a:pPr marL="114300" indent="-114300">
              <a:buFont typeface="Arial" pitchFamily="34" charset="0"/>
              <a:buChar char="•"/>
            </a:pPr>
            <a:r>
              <a:rPr lang="en-US" b="1" dirty="0" smtClean="0"/>
              <a:t>Display Compilation Results</a:t>
            </a:r>
            <a:r>
              <a:rPr lang="en-US" dirty="0" smtClean="0"/>
              <a:t>—Displays the Compilation Status window. You must build the build specification once to display the Compilation Status window.</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the Compilation Process</a:t>
            </a:r>
          </a:p>
        </p:txBody>
      </p:sp>
      <p:sp>
        <p:nvSpPr>
          <p:cNvPr id="3" name="Content Placeholder 2"/>
          <p:cNvSpPr>
            <a:spLocks noGrp="1"/>
          </p:cNvSpPr>
          <p:nvPr>
            <p:ph idx="1"/>
          </p:nvPr>
        </p:nvSpPr>
        <p:spPr/>
        <p:txBody>
          <a:bodyPr/>
          <a:lstStyle/>
          <a:p>
            <a:pPr marL="514350" lvl="1" indent="-514350">
              <a:buFont typeface="+mj-lt"/>
              <a:buAutoNum type="arabicPeriod"/>
            </a:pPr>
            <a:r>
              <a:rPr lang="en-US" dirty="0" smtClean="0"/>
              <a:t>Generation of Intermediate Files (HDL code)</a:t>
            </a:r>
          </a:p>
          <a:p>
            <a:pPr marL="514350" lvl="1" indent="-514350">
              <a:buFont typeface="+mj-lt"/>
              <a:buAutoNum type="arabicPeriod"/>
            </a:pPr>
            <a:r>
              <a:rPr lang="en-US" dirty="0" smtClean="0"/>
              <a:t>Estimation of resource usage</a:t>
            </a:r>
          </a:p>
          <a:p>
            <a:pPr marL="514350" lvl="1" indent="-514350">
              <a:buFont typeface="+mj-lt"/>
              <a:buAutoNum type="arabicPeriod"/>
            </a:pPr>
            <a:r>
              <a:rPr lang="en-US" dirty="0" smtClean="0"/>
              <a:t>HDL Compilation, Analysis and Synthesis</a:t>
            </a:r>
          </a:p>
          <a:p>
            <a:pPr marL="514350" lvl="1" indent="-514350">
              <a:buFont typeface="+mj-lt"/>
              <a:buAutoNum type="arabicPeriod"/>
            </a:pPr>
            <a:r>
              <a:rPr lang="en-US" dirty="0" smtClean="0"/>
              <a:t>Mapping</a:t>
            </a:r>
          </a:p>
          <a:p>
            <a:pPr marL="514350" lvl="1" indent="-514350">
              <a:buFont typeface="+mj-lt"/>
              <a:buAutoNum type="arabicPeriod"/>
            </a:pPr>
            <a:r>
              <a:rPr lang="en-US" dirty="0" smtClean="0"/>
              <a:t>Placing and Routing</a:t>
            </a:r>
          </a:p>
          <a:p>
            <a:pPr marL="514350" lvl="1" indent="-514350">
              <a:buFont typeface="+mj-lt"/>
              <a:buAutoNum type="arabicPeriod"/>
            </a:pPr>
            <a:r>
              <a:rPr lang="en-US" dirty="0" smtClean="0"/>
              <a:t>Generating Bitstream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dirty="0" smtClean="0"/>
              <a:t>Generate Intermediate Files (HDL Code)</a:t>
            </a:r>
          </a:p>
        </p:txBody>
      </p:sp>
      <p:sp>
        <p:nvSpPr>
          <p:cNvPr id="9" name="Content Placeholder 8"/>
          <p:cNvSpPr>
            <a:spLocks noGrp="1"/>
          </p:cNvSpPr>
          <p:nvPr>
            <p:ph sz="half" idx="1"/>
          </p:nvPr>
        </p:nvSpPr>
        <p:spPr>
          <a:xfrm>
            <a:off x="457200" y="1600200"/>
            <a:ext cx="3886200" cy="4525963"/>
          </a:xfrm>
        </p:spPr>
        <p:txBody>
          <a:bodyPr/>
          <a:lstStyle/>
          <a:p>
            <a:pPr lvl="1"/>
            <a:r>
              <a:rPr lang="en-US" dirty="0" smtClean="0"/>
              <a:t>Click </a:t>
            </a:r>
            <a:r>
              <a:rPr lang="en-US" b="1" dirty="0" smtClean="0"/>
              <a:t>Run</a:t>
            </a:r>
          </a:p>
          <a:p>
            <a:pPr lvl="1"/>
            <a:r>
              <a:rPr lang="en-US" dirty="0" smtClean="0"/>
              <a:t>Generating Intermediate Files window launches</a:t>
            </a:r>
          </a:p>
          <a:p>
            <a:pPr lvl="2"/>
            <a:r>
              <a:rPr lang="en-US" dirty="0" smtClean="0"/>
              <a:t>Converts graphical code to VHDL</a:t>
            </a:r>
          </a:p>
          <a:p>
            <a:pPr lvl="2"/>
            <a:r>
              <a:rPr lang="en-US" dirty="0" smtClean="0"/>
              <a:t>Generates intermediate files</a:t>
            </a:r>
          </a:p>
          <a:p>
            <a:pPr lvl="1"/>
            <a:r>
              <a:rPr lang="en-US" dirty="0" smtClean="0"/>
              <a:t>Once compilation starts, do not edit the VI</a:t>
            </a:r>
          </a:p>
          <a:p>
            <a:pPr lvl="1"/>
            <a:r>
              <a:rPr lang="en-US" dirty="0" smtClean="0"/>
              <a:t>Create a compilation queue by starting another compilation while the first is still running</a:t>
            </a:r>
          </a:p>
          <a:p>
            <a:endParaRPr lang="en-US" dirty="0"/>
          </a:p>
        </p:txBody>
      </p:sp>
      <p:pic>
        <p:nvPicPr>
          <p:cNvPr id="6146" name="Picture 2" descr="loc_env_Generating Intermediate Files.bmp"/>
          <p:cNvPicPr>
            <a:picLocks noChangeAspect="1" noChangeArrowheads="1"/>
          </p:cNvPicPr>
          <p:nvPr/>
        </p:nvPicPr>
        <p:blipFill>
          <a:blip r:embed="rId3" cstate="print"/>
          <a:srcRect/>
          <a:stretch>
            <a:fillRect/>
          </a:stretch>
        </p:blipFill>
        <p:spPr bwMode="auto">
          <a:xfrm>
            <a:off x="4419600" y="2209800"/>
            <a:ext cx="4648200" cy="237153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marL="3254375" indent="-3254375"/>
            <a:r>
              <a:rPr lang="en-US" dirty="0" smtClean="0"/>
              <a:t>Exercise 3-2, Part A: VI Execution on the </a:t>
            </a:r>
            <a:br>
              <a:rPr lang="en-US" dirty="0" smtClean="0"/>
            </a:br>
            <a:r>
              <a:rPr lang="en-US" dirty="0" smtClean="0"/>
              <a:t>FPGA Target</a:t>
            </a:r>
            <a:endParaRPr lang="en-US" dirty="0"/>
          </a:p>
        </p:txBody>
      </p:sp>
      <p:sp>
        <p:nvSpPr>
          <p:cNvPr id="6" name="Content Placeholder 5"/>
          <p:cNvSpPr>
            <a:spLocks noGrp="1"/>
          </p:cNvSpPr>
          <p:nvPr>
            <p:ph idx="1"/>
          </p:nvPr>
        </p:nvSpPr>
        <p:spPr/>
        <p:txBody>
          <a:bodyPr/>
          <a:lstStyle/>
          <a:p>
            <a:r>
              <a:rPr lang="en-US" dirty="0" smtClean="0"/>
              <a:t>Begin Exercise 3-2 to start compilation of a working VI to run on an FPGA target. </a:t>
            </a:r>
          </a:p>
          <a:p>
            <a:r>
              <a:rPr lang="en-US" b="1" dirty="0" smtClean="0"/>
              <a:t>Do only Part 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Compilation Status Window</a:t>
            </a:r>
          </a:p>
        </p:txBody>
      </p:sp>
      <p:sp>
        <p:nvSpPr>
          <p:cNvPr id="29" name="Content Placeholder 28"/>
          <p:cNvSpPr>
            <a:spLocks noGrp="1"/>
          </p:cNvSpPr>
          <p:nvPr>
            <p:ph sz="half" idx="1"/>
          </p:nvPr>
        </p:nvSpPr>
        <p:spPr>
          <a:xfrm>
            <a:off x="457200" y="1600200"/>
            <a:ext cx="3505200" cy="4525963"/>
          </a:xfrm>
        </p:spPr>
        <p:txBody>
          <a:bodyPr/>
          <a:lstStyle/>
          <a:p>
            <a:pPr lvl="1"/>
            <a:r>
              <a:rPr lang="en-US" dirty="0" smtClean="0"/>
              <a:t>Reports</a:t>
            </a:r>
          </a:p>
          <a:p>
            <a:pPr lvl="2"/>
            <a:r>
              <a:rPr lang="en-US" dirty="0" smtClean="0"/>
              <a:t>Select the report that is displayed</a:t>
            </a:r>
          </a:p>
          <a:p>
            <a:pPr lvl="1"/>
            <a:r>
              <a:rPr lang="en-US" dirty="0" smtClean="0"/>
              <a:t>Close Option</a:t>
            </a:r>
          </a:p>
          <a:p>
            <a:pPr lvl="2"/>
            <a:r>
              <a:rPr lang="en-US" dirty="0" smtClean="0"/>
              <a:t>Close window</a:t>
            </a:r>
          </a:p>
          <a:p>
            <a:pPr lvl="2"/>
            <a:r>
              <a:rPr lang="en-US" dirty="0" smtClean="0"/>
              <a:t>Disconnect All</a:t>
            </a:r>
          </a:p>
          <a:p>
            <a:pPr lvl="2"/>
            <a:r>
              <a:rPr lang="en-US" dirty="0" smtClean="0"/>
              <a:t>Cancel All Compilations</a:t>
            </a:r>
          </a:p>
          <a:p>
            <a:pPr lvl="1"/>
            <a:r>
              <a:rPr lang="en-US" dirty="0" smtClean="0"/>
              <a:t>Help</a:t>
            </a:r>
          </a:p>
        </p:txBody>
      </p:sp>
      <p:sp>
        <p:nvSpPr>
          <p:cNvPr id="11" name="TextBox 10"/>
          <p:cNvSpPr txBox="1"/>
          <p:nvPr/>
        </p:nvSpPr>
        <p:spPr>
          <a:xfrm>
            <a:off x="1752600" y="5791200"/>
            <a:ext cx="6324600" cy="369332"/>
          </a:xfrm>
          <a:prstGeom prst="rect">
            <a:avLst/>
          </a:prstGeom>
          <a:noFill/>
        </p:spPr>
        <p:txBody>
          <a:bodyPr wrap="square" rtlCol="0">
            <a:spAutoFit/>
          </a:bodyPr>
          <a:lstStyle/>
          <a:p>
            <a:endParaRPr lang="en-US" dirty="0"/>
          </a:p>
        </p:txBody>
      </p:sp>
      <p:pic>
        <p:nvPicPr>
          <p:cNvPr id="8194" name="Picture 2" descr="loc_env_Compilation Status.bmp"/>
          <p:cNvPicPr>
            <a:picLocks noChangeAspect="1" noChangeArrowheads="1"/>
          </p:cNvPicPr>
          <p:nvPr/>
        </p:nvPicPr>
        <p:blipFill>
          <a:blip r:embed="rId3" cstate="print"/>
          <a:srcRect/>
          <a:stretch>
            <a:fillRect/>
          </a:stretch>
        </p:blipFill>
        <p:spPr bwMode="auto">
          <a:xfrm>
            <a:off x="3537600" y="1752600"/>
            <a:ext cx="5301600"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smtClean="0"/>
              <a:t>How an FPGA Works</a:t>
            </a:r>
          </a:p>
        </p:txBody>
      </p:sp>
      <p:sp>
        <p:nvSpPr>
          <p:cNvPr id="5" name="Content Placeholder 4"/>
          <p:cNvSpPr>
            <a:spLocks noGrp="1"/>
          </p:cNvSpPr>
          <p:nvPr>
            <p:ph idx="1"/>
          </p:nvPr>
        </p:nvSpPr>
        <p:spPr/>
        <p:txBody>
          <a:bodyPr>
            <a:normAutofit/>
          </a:bodyPr>
          <a:lstStyle/>
          <a:p>
            <a:pPr lvl="1"/>
            <a:r>
              <a:rPr lang="en-US" dirty="0" smtClean="0"/>
              <a:t>Programmable interconnect switches and wires route signals between various hardware resources in an FPGA</a:t>
            </a:r>
          </a:p>
          <a:p>
            <a:pPr lvl="1"/>
            <a:r>
              <a:rPr lang="en-US" dirty="0" smtClean="0"/>
              <a:t>Hardware resources include logical gates, flip-flops, and block memories</a:t>
            </a:r>
          </a:p>
          <a:p>
            <a:pPr marL="0" lvl="1" indent="0">
              <a:buNone/>
            </a:pPr>
            <a:endParaRPr lang="en-US" dirty="0" smtClean="0"/>
          </a:p>
          <a:p>
            <a:pPr marL="0" lvl="1" indent="0">
              <a:buNone/>
            </a:pPr>
            <a:r>
              <a:rPr lang="en-US" dirty="0" smtClean="0"/>
              <a:t>For a more detailed description of how FPGA works, see </a:t>
            </a:r>
            <a:r>
              <a:rPr lang="en-US" dirty="0" smtClean="0">
                <a:latin typeface="Courier" pitchFamily="49" charset="0"/>
              </a:rPr>
              <a:t>http://www.ni.com/fpga_technology/</a:t>
            </a:r>
            <a:r>
              <a:rPr lang="en-US" dirty="0" smtClean="0"/>
              <a:t>.</a:t>
            </a:r>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Report</a:t>
            </a:r>
          </a:p>
        </p:txBody>
      </p:sp>
      <p:sp>
        <p:nvSpPr>
          <p:cNvPr id="3" name="Content Placeholder 2"/>
          <p:cNvSpPr>
            <a:spLocks noGrp="1"/>
          </p:cNvSpPr>
          <p:nvPr>
            <p:ph sz="half" idx="1"/>
          </p:nvPr>
        </p:nvSpPr>
        <p:spPr>
          <a:xfrm>
            <a:off x="457200" y="1600201"/>
            <a:ext cx="8001000" cy="1600200"/>
          </a:xfrm>
        </p:spPr>
        <p:txBody>
          <a:bodyPr/>
          <a:lstStyle/>
          <a:p>
            <a:pPr lvl="1"/>
            <a:r>
              <a:rPr lang="en-US" dirty="0" smtClean="0"/>
              <a:t>Project information</a:t>
            </a:r>
          </a:p>
          <a:p>
            <a:pPr lvl="1"/>
            <a:r>
              <a:rPr lang="en-US" dirty="0" smtClean="0"/>
              <a:t>Xilinx compiler configuration for the FPGA VI</a:t>
            </a:r>
          </a:p>
        </p:txBody>
      </p:sp>
      <p:pic>
        <p:nvPicPr>
          <p:cNvPr id="10242" name="Picture 2" descr="loc_env_Configuration Report.bmp"/>
          <p:cNvPicPr>
            <a:picLocks noChangeAspect="1" noChangeArrowheads="1"/>
          </p:cNvPicPr>
          <p:nvPr/>
        </p:nvPicPr>
        <p:blipFill>
          <a:blip r:embed="rId3" cstate="print"/>
          <a:srcRect/>
          <a:stretch>
            <a:fillRect/>
          </a:stretch>
        </p:blipFill>
        <p:spPr bwMode="auto">
          <a:xfrm>
            <a:off x="1066801" y="2640660"/>
            <a:ext cx="6096000" cy="4101678"/>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Utilization Report</a:t>
            </a:r>
          </a:p>
        </p:txBody>
      </p:sp>
      <p:sp>
        <p:nvSpPr>
          <p:cNvPr id="3" name="Content Placeholder 2"/>
          <p:cNvSpPr>
            <a:spLocks noGrp="1"/>
          </p:cNvSpPr>
          <p:nvPr>
            <p:ph sz="half" idx="1"/>
          </p:nvPr>
        </p:nvSpPr>
        <p:spPr>
          <a:xfrm>
            <a:off x="457200" y="1600200"/>
            <a:ext cx="8001000" cy="4525963"/>
          </a:xfrm>
        </p:spPr>
        <p:txBody>
          <a:bodyPr>
            <a:normAutofit/>
          </a:bodyPr>
          <a:lstStyle/>
          <a:p>
            <a:r>
              <a:rPr lang="en-US" sz="2400" dirty="0" smtClean="0">
                <a:latin typeface="+mj-lt"/>
              </a:rPr>
              <a:t>Separate reports generated at pre-synthesis and synthesis stages of compilation</a:t>
            </a:r>
          </a:p>
        </p:txBody>
      </p:sp>
      <p:pic>
        <p:nvPicPr>
          <p:cNvPr id="11266" name="Picture 2" descr="loc_env_Est Dev Util Report.bmp"/>
          <p:cNvPicPr>
            <a:picLocks noChangeAspect="1" noChangeArrowheads="1"/>
          </p:cNvPicPr>
          <p:nvPr/>
        </p:nvPicPr>
        <p:blipFill>
          <a:blip r:embed="rId3" cstate="print"/>
          <a:srcRect/>
          <a:stretch>
            <a:fillRect/>
          </a:stretch>
        </p:blipFill>
        <p:spPr bwMode="auto">
          <a:xfrm>
            <a:off x="934050" y="2514600"/>
            <a:ext cx="6342000" cy="4267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Report</a:t>
            </a:r>
          </a:p>
        </p:txBody>
      </p:sp>
      <p:sp>
        <p:nvSpPr>
          <p:cNvPr id="3" name="Content Placeholder 2"/>
          <p:cNvSpPr>
            <a:spLocks noGrp="1"/>
          </p:cNvSpPr>
          <p:nvPr>
            <p:ph sz="half" idx="1"/>
          </p:nvPr>
        </p:nvSpPr>
        <p:spPr>
          <a:xfrm>
            <a:off x="457200" y="1600200"/>
            <a:ext cx="8305800" cy="4525963"/>
          </a:xfrm>
        </p:spPr>
        <p:txBody>
          <a:bodyPr>
            <a:normAutofit/>
          </a:bodyPr>
          <a:lstStyle/>
          <a:p>
            <a:r>
              <a:rPr lang="en-US" sz="2400" dirty="0" smtClean="0"/>
              <a:t>Separate reports generated at mapping (estimated values), and placing and routing (actual values) stages of compilation</a:t>
            </a:r>
          </a:p>
        </p:txBody>
      </p:sp>
      <p:pic>
        <p:nvPicPr>
          <p:cNvPr id="12290" name="Picture 2" descr="loc_env_Final Timing Report.bmp"/>
          <p:cNvPicPr>
            <a:picLocks noChangeAspect="1" noChangeArrowheads="1"/>
          </p:cNvPicPr>
          <p:nvPr/>
        </p:nvPicPr>
        <p:blipFill>
          <a:blip r:embed="rId3" cstate="print"/>
          <a:srcRect/>
          <a:stretch>
            <a:fillRect/>
          </a:stretch>
        </p:blipFill>
        <p:spPr bwMode="auto">
          <a:xfrm>
            <a:off x="929774" y="2590800"/>
            <a:ext cx="6228750" cy="41910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Xilinx Log Report</a:t>
            </a:r>
          </a:p>
        </p:txBody>
      </p:sp>
      <p:sp>
        <p:nvSpPr>
          <p:cNvPr id="3" name="Content Placeholder 2"/>
          <p:cNvSpPr>
            <a:spLocks noGrp="1"/>
          </p:cNvSpPr>
          <p:nvPr>
            <p:ph sz="half" idx="1"/>
          </p:nvPr>
        </p:nvSpPr>
        <p:spPr>
          <a:xfrm>
            <a:off x="457200" y="1600201"/>
            <a:ext cx="8305800" cy="1676400"/>
          </a:xfrm>
        </p:spPr>
        <p:txBody>
          <a:bodyPr/>
          <a:lstStyle/>
          <a:p>
            <a:pPr lvl="1"/>
            <a:r>
              <a:rPr lang="en-US" dirty="0" smtClean="0"/>
              <a:t>Includes xflow.log and xflow.twr files</a:t>
            </a:r>
          </a:p>
          <a:p>
            <a:pPr lvl="1"/>
            <a:r>
              <a:rPr lang="en-US" dirty="0" smtClean="0"/>
              <a:t>Available after compilation is complete</a:t>
            </a:r>
          </a:p>
          <a:p>
            <a:pPr lvl="1"/>
            <a:r>
              <a:rPr lang="en-US" dirty="0" smtClean="0"/>
              <a:t>Can be saved to a file</a:t>
            </a:r>
          </a:p>
        </p:txBody>
      </p:sp>
      <p:pic>
        <p:nvPicPr>
          <p:cNvPr id="9218" name="Picture 2" descr="loc_env_Xilinx Log Report.bmp"/>
          <p:cNvPicPr>
            <a:picLocks noChangeAspect="1" noChangeArrowheads="1"/>
          </p:cNvPicPr>
          <p:nvPr/>
        </p:nvPicPr>
        <p:blipFill>
          <a:blip r:embed="rId3" cstate="print"/>
          <a:srcRect/>
          <a:stretch>
            <a:fillRect/>
          </a:stretch>
        </p:blipFill>
        <p:spPr bwMode="auto">
          <a:xfrm>
            <a:off x="1447800" y="2936476"/>
            <a:ext cx="5715000" cy="3845324"/>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marL="3311525" indent="-3311525"/>
            <a:r>
              <a:rPr lang="en-US" dirty="0" smtClean="0"/>
              <a:t>Exercise 3-2, Part B: VI Execution on the </a:t>
            </a:r>
            <a:br>
              <a:rPr lang="en-US" dirty="0" smtClean="0"/>
            </a:br>
            <a:r>
              <a:rPr lang="en-US" dirty="0" smtClean="0"/>
              <a:t>FPGA Target</a:t>
            </a:r>
            <a:endParaRPr lang="en-US" dirty="0"/>
          </a:p>
        </p:txBody>
      </p:sp>
      <p:sp>
        <p:nvSpPr>
          <p:cNvPr id="6" name="Content Placeholder 5"/>
          <p:cNvSpPr>
            <a:spLocks noGrp="1"/>
          </p:cNvSpPr>
          <p:nvPr>
            <p:ph idx="1"/>
          </p:nvPr>
        </p:nvSpPr>
        <p:spPr/>
        <p:txBody>
          <a:bodyPr/>
          <a:lstStyle/>
          <a:p>
            <a:r>
              <a:rPr lang="en-US" dirty="0" smtClean="0"/>
              <a:t>Complete Exercise 3-2 to view reports generated after compiling a working VI to run on an FPGA target.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marL="3311525" indent="-3311525"/>
            <a:r>
              <a:rPr lang="en-US" dirty="0" smtClean="0"/>
              <a:t>Exercise 3-2, Part B: VI Execution on the </a:t>
            </a:r>
            <a:br>
              <a:rPr lang="en-US" dirty="0" smtClean="0"/>
            </a:br>
            <a:r>
              <a:rPr lang="en-US" dirty="0" smtClean="0"/>
              <a:t>FPGA Target</a:t>
            </a:r>
            <a:endParaRPr lang="en-US" dirty="0"/>
          </a:p>
        </p:txBody>
      </p:sp>
      <p:sp>
        <p:nvSpPr>
          <p:cNvPr id="6" name="Content Placeholder 5"/>
          <p:cNvSpPr>
            <a:spLocks noGrp="1"/>
          </p:cNvSpPr>
          <p:nvPr>
            <p:ph idx="1"/>
          </p:nvPr>
        </p:nvSpPr>
        <p:spPr/>
        <p:txBody>
          <a:bodyPr>
            <a:normAutofit fontScale="92500" lnSpcReduction="20000"/>
          </a:bodyPr>
          <a:lstStyle/>
          <a:p>
            <a:pPr marL="236538" indent="-236538">
              <a:buFont typeface="Arial" pitchFamily="34" charset="0"/>
              <a:buChar char="•"/>
            </a:pPr>
            <a:r>
              <a:rPr lang="en-US" dirty="0" smtClean="0">
                <a:solidFill>
                  <a:schemeClr val="tx1"/>
                </a:solidFill>
              </a:rPr>
              <a:t>What is the benefit of having reports generated at different points of the compilation?</a:t>
            </a:r>
          </a:p>
          <a:p>
            <a:pPr marL="236538" indent="-236538">
              <a:buFont typeface="Arial" pitchFamily="34" charset="0"/>
              <a:buChar char="•"/>
            </a:pPr>
            <a:r>
              <a:rPr lang="en-US" dirty="0" smtClean="0">
                <a:solidFill>
                  <a:schemeClr val="tx1"/>
                </a:solidFill>
              </a:rPr>
              <a:t>What if you hadn’t tested on the development computer and the VI did not function as intended?</a:t>
            </a:r>
          </a:p>
          <a:p>
            <a:pPr marL="236538" indent="-236538">
              <a:buFont typeface="Arial" pitchFamily="34" charset="0"/>
              <a:buChar char="•"/>
            </a:pPr>
            <a:r>
              <a:rPr lang="en-US" dirty="0" smtClean="0">
                <a:solidFill>
                  <a:schemeClr val="tx1"/>
                </a:solidFill>
              </a:rPr>
              <a:t>What if your compilation fails?</a:t>
            </a:r>
            <a:endParaRPr 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Compiling an FPGA VI Remotely</a:t>
            </a:r>
          </a:p>
        </p:txBody>
      </p:sp>
      <p:sp>
        <p:nvSpPr>
          <p:cNvPr id="6" name="Content Placeholder 5"/>
          <p:cNvSpPr>
            <a:spLocks noGrp="1"/>
          </p:cNvSpPr>
          <p:nvPr>
            <p:ph idx="1"/>
          </p:nvPr>
        </p:nvSpPr>
        <p:spPr/>
        <p:txBody>
          <a:bodyPr/>
          <a:lstStyle/>
          <a:p>
            <a:pPr lvl="1"/>
            <a:r>
              <a:rPr lang="en-US" dirty="0" smtClean="0"/>
              <a:t>To free resources on the local computer, install the LabVIEW FPGA Compile Server and </a:t>
            </a:r>
            <a:r>
              <a:rPr lang="en-US" smtClean="0"/>
              <a:t>Compile Worker on </a:t>
            </a:r>
            <a:r>
              <a:rPr lang="en-US" dirty="0" smtClean="0"/>
              <a:t>a remote computer and compile the FPGA VI remotely</a:t>
            </a:r>
          </a:p>
          <a:p>
            <a:pPr lvl="1"/>
            <a:r>
              <a:rPr lang="en-US" dirty="0" smtClean="0"/>
              <a:t>Refer to </a:t>
            </a:r>
            <a:r>
              <a:rPr lang="en-US" i="1" dirty="0" smtClean="0"/>
              <a:t>Compiling an FPGA VI Remotely (FPGA Module)</a:t>
            </a:r>
            <a:r>
              <a:rPr lang="en-US" dirty="0" smtClean="0"/>
              <a:t> in the </a:t>
            </a:r>
            <a:r>
              <a:rPr lang="en-US" i="1" dirty="0" smtClean="0"/>
              <a:t>LabVIEW Help </a:t>
            </a:r>
            <a:r>
              <a:rPr lang="en-US" dirty="0" smtClean="0"/>
              <a:t>for more information about compiling FPGA code remotely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Compilation Failure</a:t>
            </a:r>
          </a:p>
        </p:txBody>
      </p:sp>
      <p:sp>
        <p:nvSpPr>
          <p:cNvPr id="3" name="Content Placeholder 2"/>
          <p:cNvSpPr>
            <a:spLocks noGrp="1"/>
          </p:cNvSpPr>
          <p:nvPr>
            <p:ph idx="1"/>
          </p:nvPr>
        </p:nvSpPr>
        <p:spPr/>
        <p:txBody>
          <a:bodyPr/>
          <a:lstStyle/>
          <a:p>
            <a:pPr lvl="1"/>
            <a:r>
              <a:rPr lang="en-US" dirty="0" smtClean="0"/>
              <a:t>Timing</a:t>
            </a:r>
          </a:p>
          <a:p>
            <a:pPr lvl="2"/>
            <a:r>
              <a:rPr lang="en-US" dirty="0" smtClean="0"/>
              <a:t>Delays in the designed circuit exceed the period of the specified clock</a:t>
            </a:r>
          </a:p>
          <a:p>
            <a:pPr lvl="1"/>
            <a:r>
              <a:rPr lang="en-US" dirty="0" smtClean="0"/>
              <a:t>Device utilization </a:t>
            </a:r>
          </a:p>
          <a:p>
            <a:pPr lvl="2"/>
            <a:r>
              <a:rPr lang="en-US" dirty="0" smtClean="0"/>
              <a:t>The design requires more resources than are available on the FPGA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 Basic Optimizations</a:t>
            </a:r>
            <a:endParaRPr lang="en-US" dirty="0"/>
          </a:p>
        </p:txBody>
      </p:sp>
      <p:sp>
        <p:nvSpPr>
          <p:cNvPr id="6" name="Content Placeholder 5"/>
          <p:cNvSpPr>
            <a:spLocks noGrp="1"/>
          </p:cNvSpPr>
          <p:nvPr>
            <p:ph idx="1"/>
          </p:nvPr>
        </p:nvSpPr>
        <p:spPr/>
        <p:txBody>
          <a:bodyPr/>
          <a:lstStyle/>
          <a:p>
            <a:r>
              <a:rPr lang="en-US" dirty="0" smtClean="0"/>
              <a:t>These types of optimizations are relatively easy to implement</a:t>
            </a:r>
          </a:p>
          <a:p>
            <a:pPr lvl="1"/>
            <a:r>
              <a:rPr lang="en-US" dirty="0" smtClean="0"/>
              <a:t>Require no major changes in code architecture</a:t>
            </a:r>
          </a:p>
          <a:p>
            <a:pPr lvl="1"/>
            <a:r>
              <a:rPr lang="en-US" dirty="0" smtClean="0"/>
              <a:t>Should be basic programming practice for all FPGA VIs</a:t>
            </a:r>
          </a:p>
          <a:p>
            <a:pPr lvl="1"/>
            <a:r>
              <a:rPr lang="en-US" dirty="0" smtClean="0"/>
              <a:t>Basic Optimizations primarily affect FPGA size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Basic Optimizations</a:t>
            </a:r>
          </a:p>
        </p:txBody>
      </p:sp>
      <p:sp>
        <p:nvSpPr>
          <p:cNvPr id="3" name="Content Placeholder 2"/>
          <p:cNvSpPr>
            <a:spLocks noGrp="1"/>
          </p:cNvSpPr>
          <p:nvPr>
            <p:ph idx="1"/>
          </p:nvPr>
        </p:nvSpPr>
        <p:spPr/>
        <p:txBody>
          <a:bodyPr/>
          <a:lstStyle/>
          <a:p>
            <a:pPr lvl="1"/>
            <a:r>
              <a:rPr lang="en-US" dirty="0" smtClean="0"/>
              <a:t>Limit front panel objects</a:t>
            </a:r>
          </a:p>
          <a:p>
            <a:pPr lvl="1"/>
            <a:r>
              <a:rPr lang="en-US" dirty="0" smtClean="0"/>
              <a:t>Use small data types</a:t>
            </a:r>
          </a:p>
          <a:p>
            <a:pPr lvl="1"/>
            <a:r>
              <a:rPr lang="en-US" smtClean="0"/>
              <a:t>Avoid large </a:t>
            </a:r>
            <a:r>
              <a:rPr lang="en-US" dirty="0" smtClean="0"/>
              <a:t>f</a:t>
            </a:r>
            <a:r>
              <a:rPr lang="en-US" smtClean="0"/>
              <a:t>unctions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smtClean="0"/>
              <a:t>How FPGA Works - Example</a:t>
            </a:r>
          </a:p>
        </p:txBody>
      </p:sp>
      <p:sp>
        <p:nvSpPr>
          <p:cNvPr id="13" name="Content Placeholder 12"/>
          <p:cNvSpPr>
            <a:spLocks noGrp="1"/>
          </p:cNvSpPr>
          <p:nvPr>
            <p:ph idx="1"/>
          </p:nvPr>
        </p:nvSpPr>
        <p:spPr/>
        <p:txBody>
          <a:bodyPr/>
          <a:lstStyle/>
          <a:p>
            <a:r>
              <a:rPr lang="en-US" dirty="0" smtClean="0"/>
              <a:t>Implements a VI that calculates a value for F from inputs A, B, C, and D, where F = (A + B) x C x D</a:t>
            </a:r>
          </a:p>
          <a:p>
            <a:endParaRPr lang="en-US" dirty="0"/>
          </a:p>
        </p:txBody>
      </p:sp>
      <p:pic>
        <p:nvPicPr>
          <p:cNvPr id="12" name="Picture 10" descr="loc_missing_art_imagefile similar to implementing _vi_logic.eps but with labels instead of callouts"/>
          <p:cNvPicPr>
            <a:picLocks noChangeAspect="1" noChangeArrowheads="1"/>
          </p:cNvPicPr>
          <p:nvPr/>
        </p:nvPicPr>
        <p:blipFill>
          <a:blip r:embed="rId3" cstate="print"/>
          <a:stretch>
            <a:fillRect/>
          </a:stretch>
        </p:blipFill>
        <p:spPr>
          <a:xfrm>
            <a:off x="1487293" y="2546899"/>
            <a:ext cx="5294507" cy="370150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Limit Front Panel Objects</a:t>
            </a:r>
          </a:p>
        </p:txBody>
      </p:sp>
      <p:sp>
        <p:nvSpPr>
          <p:cNvPr id="6" name="Content Placeholder 5"/>
          <p:cNvSpPr>
            <a:spLocks noGrp="1"/>
          </p:cNvSpPr>
          <p:nvPr>
            <p:ph idx="1"/>
          </p:nvPr>
        </p:nvSpPr>
        <p:spPr/>
        <p:txBody>
          <a:bodyPr/>
          <a:lstStyle/>
          <a:p>
            <a:pPr lvl="1"/>
            <a:r>
              <a:rPr lang="en-US" dirty="0" smtClean="0"/>
              <a:t>Each Front Panel Object on the Top-Level VI must have logic to interact with the host VI</a:t>
            </a:r>
          </a:p>
          <a:p>
            <a:pPr lvl="1"/>
            <a:r>
              <a:rPr lang="en-US" dirty="0" smtClean="0"/>
              <a:t>Each read and write from the host to the FPGA is broken down into 32-bit packets to transfer across the bus</a:t>
            </a:r>
          </a:p>
          <a:p>
            <a:pPr lvl="1"/>
            <a:r>
              <a:rPr lang="en-US" dirty="0" smtClean="0"/>
              <a:t>Arrays/Clusters with more than 32 bits require extra copy on the FPGA to guarantee all the data is read or written coherently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Limit Front Panel Arrays</a:t>
            </a:r>
          </a:p>
        </p:txBody>
      </p:sp>
      <p:sp>
        <p:nvSpPr>
          <p:cNvPr id="6" name="Content Placeholder 5"/>
          <p:cNvSpPr>
            <a:spLocks noGrp="1"/>
          </p:cNvSpPr>
          <p:nvPr>
            <p:ph idx="1"/>
          </p:nvPr>
        </p:nvSpPr>
        <p:spPr/>
        <p:txBody>
          <a:bodyPr/>
          <a:lstStyle/>
          <a:p>
            <a:pPr lvl="1"/>
            <a:r>
              <a:rPr lang="en-US" dirty="0" smtClean="0"/>
              <a:t>Avoid using arrays on the </a:t>
            </a:r>
            <a:br>
              <a:rPr lang="en-US" dirty="0" smtClean="0"/>
            </a:br>
            <a:r>
              <a:rPr lang="en-US" dirty="0" smtClean="0"/>
              <a:t>Front Panel</a:t>
            </a:r>
          </a:p>
          <a:p>
            <a:pPr lvl="2"/>
            <a:r>
              <a:rPr lang="en-US" dirty="0" smtClean="0"/>
              <a:t>All arrays must be of fixed size</a:t>
            </a:r>
          </a:p>
          <a:p>
            <a:pPr lvl="2"/>
            <a:r>
              <a:rPr lang="en-US" dirty="0" smtClean="0"/>
              <a:t>Compile fails if more bytes in </a:t>
            </a:r>
            <a:br>
              <a:rPr lang="en-US" dirty="0" smtClean="0"/>
            </a:br>
            <a:r>
              <a:rPr lang="en-US" dirty="0" smtClean="0"/>
              <a:t>array than are available</a:t>
            </a:r>
          </a:p>
          <a:p>
            <a:pPr lvl="2"/>
            <a:r>
              <a:rPr lang="en-US" dirty="0" smtClean="0"/>
              <a:t>Can quickly use large amounts of FPGA size</a:t>
            </a:r>
          </a:p>
          <a:p>
            <a:pPr lvl="2"/>
            <a:r>
              <a:rPr lang="en-US" dirty="0" smtClean="0"/>
              <a:t>Each bit in the array uses its own flip-flop on the FPGA</a:t>
            </a:r>
          </a:p>
          <a:p>
            <a:pPr lvl="1"/>
            <a:r>
              <a:rPr lang="en-US" dirty="0" smtClean="0"/>
              <a:t>If only enough time to do 1 optimization, do this optimization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Bitpack Boolean Logic</a:t>
            </a:r>
          </a:p>
        </p:txBody>
      </p:sp>
      <p:sp>
        <p:nvSpPr>
          <p:cNvPr id="6" name="Content Placeholder 5"/>
          <p:cNvSpPr>
            <a:spLocks noGrp="1"/>
          </p:cNvSpPr>
          <p:nvPr>
            <p:ph sz="half" idx="1"/>
          </p:nvPr>
        </p:nvSpPr>
        <p:spPr/>
        <p:txBody>
          <a:bodyPr/>
          <a:lstStyle/>
          <a:p>
            <a:pPr lvl="1"/>
            <a:r>
              <a:rPr lang="en-US" dirty="0" smtClean="0"/>
              <a:t>Each control has overhead in addition to the size of the data type.</a:t>
            </a:r>
          </a:p>
          <a:p>
            <a:pPr lvl="1"/>
            <a:r>
              <a:rPr lang="en-US" dirty="0" smtClean="0"/>
              <a:t>Maintain the same information using fewer controls</a:t>
            </a:r>
          </a:p>
          <a:p>
            <a:pPr lvl="2"/>
            <a:r>
              <a:rPr lang="en-US" dirty="0" smtClean="0"/>
              <a:t>Display binary data  as an integer</a:t>
            </a:r>
          </a:p>
          <a:p>
            <a:pPr lvl="2"/>
            <a:r>
              <a:rPr lang="en-US" dirty="0" smtClean="0"/>
              <a:t>Use a Boolean array or cluster control/indicator</a:t>
            </a:r>
          </a:p>
        </p:txBody>
      </p:sp>
      <p:pic>
        <p:nvPicPr>
          <p:cNvPr id="17" name="Picture 2" descr="boolean_to_array.bmp"/>
          <p:cNvPicPr>
            <a:picLocks noChangeAspect="1" noChangeArrowheads="1"/>
          </p:cNvPicPr>
          <p:nvPr/>
        </p:nvPicPr>
        <p:blipFill>
          <a:blip r:embed="rId3" cstate="print"/>
          <a:stretch>
            <a:fillRect/>
          </a:stretch>
        </p:blipFill>
        <p:spPr>
          <a:xfrm>
            <a:off x="4501459" y="1676400"/>
            <a:ext cx="4337741" cy="364886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Small Data Types</a:t>
            </a:r>
          </a:p>
        </p:txBody>
      </p:sp>
      <p:grpSp>
        <p:nvGrpSpPr>
          <p:cNvPr id="16" name="Group 15" descr="loc_easy_to_recreate"/>
          <p:cNvGrpSpPr/>
          <p:nvPr/>
        </p:nvGrpSpPr>
        <p:grpSpPr>
          <a:xfrm>
            <a:off x="-152400" y="2590800"/>
            <a:ext cx="9067800" cy="2819400"/>
            <a:chOff x="-455613" y="2590800"/>
            <a:chExt cx="9067800" cy="2819400"/>
          </a:xfrm>
        </p:grpSpPr>
        <p:pic>
          <p:nvPicPr>
            <p:cNvPr id="9" name="Picture 3"/>
            <p:cNvPicPr>
              <a:picLocks noChangeAspect="1" noChangeArrowheads="1"/>
            </p:cNvPicPr>
            <p:nvPr/>
          </p:nvPicPr>
          <p:blipFill>
            <a:blip r:embed="rId3" cstate="print"/>
            <a:srcRect/>
            <a:stretch>
              <a:fillRect/>
            </a:stretch>
          </p:blipFill>
          <p:spPr>
            <a:xfrm>
              <a:off x="230187" y="2590800"/>
              <a:ext cx="3857625" cy="2743200"/>
            </a:xfrm>
            <a:prstGeom prst="rect">
              <a:avLst/>
            </a:prstGeom>
            <a:noFill/>
            <a:ln/>
          </p:spPr>
        </p:pic>
        <p:pic>
          <p:nvPicPr>
            <p:cNvPr id="12" name="Picture 4"/>
            <p:cNvPicPr>
              <a:picLocks noChangeAspect="1" noChangeArrowheads="1"/>
            </p:cNvPicPr>
            <p:nvPr/>
          </p:nvPicPr>
          <p:blipFill>
            <a:blip r:embed="rId4" cstate="print"/>
            <a:srcRect/>
            <a:stretch>
              <a:fillRect/>
            </a:stretch>
          </p:blipFill>
          <p:spPr>
            <a:xfrm>
              <a:off x="4648200" y="2590800"/>
              <a:ext cx="3963987" cy="2819400"/>
            </a:xfrm>
            <a:prstGeom prst="rect">
              <a:avLst/>
            </a:prstGeom>
            <a:noFill/>
            <a:ln/>
          </p:spPr>
        </p:pic>
        <p:sp>
          <p:nvSpPr>
            <p:cNvPr id="13" name="Multiply 12"/>
            <p:cNvSpPr/>
            <p:nvPr/>
          </p:nvSpPr>
          <p:spPr bwMode="auto">
            <a:xfrm>
              <a:off x="-455613" y="3505200"/>
              <a:ext cx="2057400" cy="1905000"/>
            </a:xfrm>
            <a:prstGeom prst="mathMultiply">
              <a:avLst/>
            </a:prstGeom>
            <a:solidFill>
              <a:schemeClr val="accent1">
                <a:alpha val="50000"/>
              </a:schemeClr>
            </a:solidFill>
            <a:ln w="9525" cap="flat" cmpd="sng" algn="ctr">
              <a:noFill/>
              <a:prstDash val="solid"/>
              <a:round/>
              <a:headEnd type="none" w="sm" len="sm"/>
              <a:tailEnd type="none" w="sm" len="sm"/>
            </a:ln>
            <a:effectLst/>
            <a:scene3d>
              <a:camera prst="orthographicFront"/>
              <a:lightRig rig="legacyFlat3" dir="b"/>
            </a:scene3d>
            <a:sp3d extrusionH="430200" prstMaterial="legacyMatte">
              <a:bevelT w="13500" h="13500" prst="angle"/>
              <a:bevelB w="13500" h="13500" prst="angle"/>
              <a:extrusionClr>
                <a:schemeClr val="accent1"/>
              </a:extrusionClr>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FF0000"/>
                </a:solidFill>
                <a:effectLst/>
                <a:latin typeface="Arial Narrow" pitchFamily="34" charset="0"/>
              </a:endParaRPr>
            </a:p>
          </p:txBody>
        </p:sp>
        <p:sp>
          <p:nvSpPr>
            <p:cNvPr id="15" name="Donut 14"/>
            <p:cNvSpPr/>
            <p:nvPr/>
          </p:nvSpPr>
          <p:spPr bwMode="auto">
            <a:xfrm>
              <a:off x="4192587" y="3733800"/>
              <a:ext cx="1600200" cy="1600200"/>
            </a:xfrm>
            <a:prstGeom prst="donut">
              <a:avLst/>
            </a:prstGeom>
            <a:solidFill>
              <a:schemeClr val="accent1">
                <a:alpha val="50000"/>
              </a:schemeClr>
            </a:solidFill>
            <a:ln w="9525" cap="flat" cmpd="sng" algn="ctr">
              <a:noFill/>
              <a:prstDash val="solid"/>
              <a:round/>
              <a:headEnd type="none" w="sm" len="sm"/>
              <a:tailEnd type="none" w="sm" len="sm"/>
            </a:ln>
            <a:effectLst/>
            <a:scene3d>
              <a:camera prst="orthographicFront"/>
              <a:lightRig rig="legacyFlat3" dir="b"/>
            </a:scene3d>
            <a:sp3d extrusionH="430200" prstMaterial="legacyMatte">
              <a:bevelT w="13500" h="13500" prst="angle"/>
              <a:bevelB w="13500" h="13500" prst="angle"/>
              <a:extrusionClr>
                <a:schemeClr val="accent1"/>
              </a:extrusionClr>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Small Data Types - Coercion</a:t>
            </a:r>
          </a:p>
        </p:txBody>
      </p:sp>
      <p:sp>
        <p:nvSpPr>
          <p:cNvPr id="3" name="Content Placeholder 2"/>
          <p:cNvSpPr>
            <a:spLocks noGrp="1"/>
          </p:cNvSpPr>
          <p:nvPr>
            <p:ph idx="1"/>
          </p:nvPr>
        </p:nvSpPr>
        <p:spPr>
          <a:xfrm>
            <a:off x="457200" y="1600201"/>
            <a:ext cx="8686800" cy="4343400"/>
          </a:xfrm>
        </p:spPr>
        <p:txBody>
          <a:bodyPr/>
          <a:lstStyle/>
          <a:p>
            <a:pPr lvl="1"/>
            <a:r>
              <a:rPr lang="en-US" dirty="0" smtClean="0"/>
              <a:t>Eliminate coercion dots</a:t>
            </a:r>
          </a:p>
          <a:p>
            <a:pPr lvl="2"/>
            <a:r>
              <a:rPr lang="en-US" dirty="0" smtClean="0"/>
              <a:t>Determine necessary input format</a:t>
            </a:r>
          </a:p>
          <a:p>
            <a:pPr lvl="2"/>
            <a:r>
              <a:rPr lang="en-US" dirty="0" smtClean="0"/>
              <a:t>Insert conversion function</a:t>
            </a:r>
          </a:p>
          <a:p>
            <a:pPr lvl="2"/>
            <a:r>
              <a:rPr lang="en-US" sz="2800" dirty="0" smtClean="0"/>
              <a:t>Intentional coercion results in more efficient implementation</a:t>
            </a:r>
            <a:endParaRPr lang="en-US" dirty="0" smtClean="0"/>
          </a:p>
          <a:p>
            <a:pPr lvl="2"/>
            <a:endParaRPr lang="en-US" dirty="0"/>
          </a:p>
        </p:txBody>
      </p:sp>
      <p:pic>
        <p:nvPicPr>
          <p:cNvPr id="4" name="Picture 3" descr="loc_bd_FPGA VI - Coersion.bmp"/>
          <p:cNvPicPr>
            <a:picLocks noChangeAspect="1"/>
          </p:cNvPicPr>
          <p:nvPr/>
        </p:nvPicPr>
        <p:blipFill>
          <a:blip r:embed="rId3" cstate="print"/>
          <a:stretch>
            <a:fillRect/>
          </a:stretch>
        </p:blipFill>
        <p:spPr>
          <a:xfrm>
            <a:off x="2733675" y="3733800"/>
            <a:ext cx="3390900" cy="762000"/>
          </a:xfrm>
          <a:prstGeom prst="rect">
            <a:avLst/>
          </a:prstGeom>
        </p:spPr>
      </p:pic>
      <p:pic>
        <p:nvPicPr>
          <p:cNvPr id="7" name="Picture 6" descr="loc_bd_FPGA VI - Conversion.bmp"/>
          <p:cNvPicPr>
            <a:picLocks noChangeAspect="1"/>
          </p:cNvPicPr>
          <p:nvPr/>
        </p:nvPicPr>
        <p:blipFill>
          <a:blip r:embed="rId4" cstate="print"/>
          <a:stretch>
            <a:fillRect/>
          </a:stretch>
        </p:blipFill>
        <p:spPr>
          <a:xfrm>
            <a:off x="1905000" y="5334000"/>
            <a:ext cx="5048250" cy="762000"/>
          </a:xfrm>
          <a:prstGeom prst="rect">
            <a:avLst/>
          </a:prstGeom>
        </p:spPr>
      </p:pic>
      <p:sp>
        <p:nvSpPr>
          <p:cNvPr id="8" name="Right Arrow 7"/>
          <p:cNvSpPr/>
          <p:nvPr/>
        </p:nvSpPr>
        <p:spPr>
          <a:xfrm rot="5400000">
            <a:off x="4029075" y="4743450"/>
            <a:ext cx="8001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Avoid Large Functions</a:t>
            </a:r>
            <a:endParaRPr lang="en-US" dirty="0"/>
          </a:p>
        </p:txBody>
      </p:sp>
      <p:sp>
        <p:nvSpPr>
          <p:cNvPr id="10" name="Content Placeholder 2"/>
          <p:cNvSpPr txBox="1">
            <a:spLocks noGrp="1"/>
          </p:cNvSpPr>
          <p:nvPr>
            <p:ph idx="1"/>
          </p:nvPr>
        </p:nvSpPr>
        <p:spPr/>
        <p:txBody>
          <a:bodyPr/>
          <a:lstStyle/>
          <a:p>
            <a:pPr lvl="0"/>
            <a:r>
              <a:rPr lang="en-US" noProof="0" dirty="0" smtClean="0"/>
              <a:t>Not all functions are equal</a:t>
            </a:r>
            <a:br>
              <a:rPr lang="en-US" noProof="0" dirty="0" smtClean="0"/>
            </a:br>
            <a:endParaRPr lang="en-US" noProof="0" dirty="0" smtClean="0"/>
          </a:p>
          <a:p>
            <a:pPr lvl="0"/>
            <a:endParaRPr lang="en-US" noProof="0" dirty="0" smtClean="0"/>
          </a:p>
          <a:p>
            <a:pPr lvl="0"/>
            <a:endParaRPr lang="en-US" noProof="0" dirty="0"/>
          </a:p>
        </p:txBody>
      </p:sp>
      <p:pic>
        <p:nvPicPr>
          <p:cNvPr id="13314" name="Picture 2" descr="loc_bd_Quotient and Remainder - Div by 4.bmp"/>
          <p:cNvPicPr>
            <a:picLocks noChangeAspect="1" noChangeArrowheads="1"/>
          </p:cNvPicPr>
          <p:nvPr/>
        </p:nvPicPr>
        <p:blipFill>
          <a:blip r:embed="rId3" cstate="print"/>
          <a:srcRect/>
          <a:stretch>
            <a:fillRect/>
          </a:stretch>
        </p:blipFill>
        <p:spPr bwMode="auto">
          <a:xfrm>
            <a:off x="990600" y="2895600"/>
            <a:ext cx="7291754" cy="12192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Avoid Large Functions –</a:t>
            </a:r>
            <a:br>
              <a:rPr lang="en-US" dirty="0" smtClean="0"/>
            </a:br>
            <a:r>
              <a:rPr lang="en-US" dirty="0" smtClean="0"/>
              <a:t>Quotient &amp; Remainder</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This function consumes significant space on the FPGA</a:t>
            </a:r>
          </a:p>
          <a:p>
            <a:pPr lvl="1"/>
            <a:r>
              <a:rPr lang="en-US" dirty="0" smtClean="0"/>
              <a:t>Quotient &amp; Remainder often used to increment based on iteration number</a:t>
            </a:r>
          </a:p>
          <a:p>
            <a:pPr lvl="1"/>
            <a:r>
              <a:rPr lang="en-US" dirty="0" smtClean="0"/>
              <a:t>Consider replacing with actual increment function and shift register</a:t>
            </a:r>
          </a:p>
          <a:p>
            <a:endParaRPr lang="en-US" dirty="0" smtClean="0"/>
          </a:p>
          <a:p>
            <a:r>
              <a:rPr lang="en-US" dirty="0" smtClean="0"/>
              <a:t>	</a:t>
            </a:r>
          </a:p>
          <a:p>
            <a:endParaRPr lang="en-US" dirty="0"/>
          </a:p>
        </p:txBody>
      </p:sp>
      <p:pic>
        <p:nvPicPr>
          <p:cNvPr id="6" name="Picture 4" descr="noloc_easy_to_recreate"/>
          <p:cNvPicPr>
            <a:picLocks noChangeAspect="1" noChangeArrowheads="1"/>
          </p:cNvPicPr>
          <p:nvPr/>
        </p:nvPicPr>
        <p:blipFill>
          <a:blip r:embed="rId3" cstate="print"/>
          <a:srcRect/>
          <a:stretch>
            <a:fillRect/>
          </a:stretch>
        </p:blipFill>
        <p:spPr bwMode="auto">
          <a:xfrm>
            <a:off x="7696200" y="685800"/>
            <a:ext cx="457200" cy="457200"/>
          </a:xfrm>
          <a:prstGeom prst="rect">
            <a:avLst/>
          </a:prstGeom>
          <a:noFill/>
          <a:ln w="9525">
            <a:noFill/>
            <a:miter lim="800000"/>
            <a:headEnd/>
            <a:tailEnd/>
          </a:ln>
          <a:effectLst/>
        </p:spPr>
      </p:pic>
      <p:pic>
        <p:nvPicPr>
          <p:cNvPr id="23" name="Content Placeholder 20" descr="loc_bd_Quotient and Remainder - Iteration.bmp"/>
          <p:cNvPicPr>
            <a:picLocks noChangeAspect="1"/>
          </p:cNvPicPr>
          <p:nvPr/>
        </p:nvPicPr>
        <p:blipFill>
          <a:blip r:embed="rId4" cstate="print"/>
          <a:stretch>
            <a:fillRect/>
          </a:stretch>
        </p:blipFill>
        <p:spPr>
          <a:xfrm>
            <a:off x="4114800" y="1524000"/>
            <a:ext cx="4768718" cy="4343400"/>
          </a:xfrm>
          <a:prstGeom prst="rect">
            <a:avLst/>
          </a:prstGeom>
        </p:spPr>
      </p:pic>
      <p:sp>
        <p:nvSpPr>
          <p:cNvPr id="27" name="Down Arrow 26"/>
          <p:cNvSpPr/>
          <p:nvPr/>
        </p:nvSpPr>
        <p:spPr>
          <a:xfrm>
            <a:off x="6524625" y="2819400"/>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Avoid Large Functions – </a:t>
            </a:r>
            <a:br>
              <a:rPr lang="en-US" dirty="0" smtClean="0"/>
            </a:br>
            <a:r>
              <a:rPr lang="en-US" dirty="0" smtClean="0"/>
              <a:t>Scale By Power of 2</a:t>
            </a:r>
            <a:endParaRPr lang="en-US" dirty="0"/>
          </a:p>
        </p:txBody>
      </p:sp>
      <p:sp>
        <p:nvSpPr>
          <p:cNvPr id="3" name="Content Placeholder 2"/>
          <p:cNvSpPr>
            <a:spLocks noGrp="1"/>
          </p:cNvSpPr>
          <p:nvPr>
            <p:ph idx="1"/>
          </p:nvPr>
        </p:nvSpPr>
        <p:spPr/>
        <p:txBody>
          <a:bodyPr/>
          <a:lstStyle/>
          <a:p>
            <a:pPr lvl="1"/>
            <a:r>
              <a:rPr lang="en-US" dirty="0" smtClean="0"/>
              <a:t>Uses significant FPGA space if input for power is a control</a:t>
            </a:r>
          </a:p>
          <a:p>
            <a:pPr lvl="1"/>
            <a:r>
              <a:rPr lang="en-US" dirty="0" smtClean="0"/>
              <a:t>However, if you wire a constant to the input, the function consumes no space on the FPGA</a:t>
            </a:r>
          </a:p>
          <a:p>
            <a:pPr lvl="1"/>
            <a:r>
              <a:rPr lang="en-US" dirty="0" smtClean="0"/>
              <a:t>Use negative powers to replace Quotient &amp; Remainder function whenever possible</a:t>
            </a:r>
          </a:p>
        </p:txBody>
      </p:sp>
      <p:pic>
        <p:nvPicPr>
          <p:cNvPr id="7" name="Picture 5" descr="noloc_easy_to_recreate"/>
          <p:cNvPicPr>
            <a:picLocks noChangeAspect="1" noChangeArrowheads="1"/>
          </p:cNvPicPr>
          <p:nvPr/>
        </p:nvPicPr>
        <p:blipFill>
          <a:blip r:embed="rId3" cstate="print"/>
          <a:srcRect/>
          <a:stretch>
            <a:fillRect/>
          </a:stretch>
        </p:blipFill>
        <p:spPr bwMode="auto">
          <a:xfrm>
            <a:off x="7696200" y="762000"/>
            <a:ext cx="457200" cy="457200"/>
          </a:xfrm>
          <a:prstGeom prst="rect">
            <a:avLst/>
          </a:prstGeom>
          <a:noFill/>
          <a:ln w="9525">
            <a:noFill/>
            <a:miter lim="800000"/>
            <a:headEnd/>
            <a:tailEnd/>
          </a:ln>
          <a:effectLst/>
        </p:spPr>
      </p:pic>
      <p:pic>
        <p:nvPicPr>
          <p:cNvPr id="5" name="Content Placeholder 27" descr="loc_bd_Quotient and Remainder - Div by 4.bmp"/>
          <p:cNvPicPr>
            <a:picLocks noChangeAspect="1"/>
          </p:cNvPicPr>
          <p:nvPr/>
        </p:nvPicPr>
        <p:blipFill>
          <a:blip r:embed="rId4" cstate="print"/>
          <a:stretch>
            <a:fillRect/>
          </a:stretch>
        </p:blipFill>
        <p:spPr>
          <a:xfrm>
            <a:off x="1308945" y="4572000"/>
            <a:ext cx="6463455" cy="1080705"/>
          </a:xfrm>
          <a:prstGeom prst="rect">
            <a:avLst/>
          </a:prstGeom>
        </p:spPr>
      </p:pic>
      <p:sp>
        <p:nvSpPr>
          <p:cNvPr id="6" name="Right Arrow 5"/>
          <p:cNvSpPr/>
          <p:nvPr/>
        </p:nvSpPr>
        <p:spPr>
          <a:xfrm>
            <a:off x="4114800" y="4752974"/>
            <a:ext cx="890587"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smtClean="0"/>
              <a:t>Summary—Quiz</a:t>
            </a:r>
          </a:p>
        </p:txBody>
      </p:sp>
      <p:sp>
        <p:nvSpPr>
          <p:cNvPr id="56324" name="Rectangle 3"/>
          <p:cNvSpPr>
            <a:spLocks noGrp="1" noChangeArrowheads="1"/>
          </p:cNvSpPr>
          <p:nvPr>
            <p:ph idx="1"/>
          </p:nvPr>
        </p:nvSpPr>
        <p:spPr/>
        <p:txBody>
          <a:bodyPr>
            <a:normAutofit lnSpcReduction="10000"/>
          </a:bodyPr>
          <a:lstStyle/>
          <a:p>
            <a:pPr marL="514350" indent="-514350">
              <a:buFont typeface="+mj-lt"/>
              <a:buAutoNum type="arabicPeriod"/>
            </a:pPr>
            <a:r>
              <a:rPr lang="en-US" dirty="0" smtClean="0"/>
              <a:t>You developed a VI and set the project to execute the VI on the FPGA Target. You compile the code and run the VI. </a:t>
            </a:r>
            <a:br>
              <a:rPr lang="en-US" dirty="0" smtClean="0"/>
            </a:br>
            <a:r>
              <a:rPr lang="en-US" dirty="0" smtClean="0"/>
              <a:t>Which of the following statements is true?</a:t>
            </a:r>
          </a:p>
          <a:p>
            <a:pPr marL="1138237" lvl="4" indent="-457200">
              <a:buFont typeface="+mj-lt"/>
              <a:buAutoNum type="alphaLcPeriod"/>
            </a:pPr>
            <a:r>
              <a:rPr lang="en-US" dirty="0" smtClean="0"/>
              <a:t>The block diagram and the front panel both execute on the FPGA</a:t>
            </a:r>
          </a:p>
          <a:p>
            <a:pPr marL="1138237" lvl="4" indent="-457200">
              <a:buFont typeface="+mj-lt"/>
              <a:buAutoNum type="alphaLcPeriod"/>
            </a:pPr>
            <a:r>
              <a:rPr lang="en-US" dirty="0" smtClean="0"/>
              <a:t>The block diagram executes on the FPGA and the front panel executes on the host computer.</a:t>
            </a:r>
          </a:p>
          <a:p>
            <a:pPr marL="1138237" lvl="4" indent="-457200">
              <a:buFont typeface="+mj-lt"/>
              <a:buAutoNum type="alphaLcPeriod"/>
            </a:pPr>
            <a:r>
              <a:rPr lang="en-US" dirty="0" smtClean="0"/>
              <a:t>The block diagram executes on the host computer and the front panel executes on the FPGA.</a:t>
            </a:r>
          </a:p>
          <a:p>
            <a:pPr marL="1138237" lvl="4" indent="-457200">
              <a:buFont typeface="+mj-lt"/>
              <a:buAutoNum type="alphaLcPeriod"/>
            </a:pPr>
            <a:r>
              <a:rPr lang="en-US" dirty="0" smtClean="0"/>
              <a:t>The block diagram and front panel both execute on the host computer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smtClean="0"/>
              <a:t>Summary—Quiz Answer</a:t>
            </a:r>
          </a:p>
        </p:txBody>
      </p:sp>
      <p:sp>
        <p:nvSpPr>
          <p:cNvPr id="56324" name="Rectangle 3"/>
          <p:cNvSpPr>
            <a:spLocks noGrp="1" noChangeArrowheads="1"/>
          </p:cNvSpPr>
          <p:nvPr>
            <p:ph idx="1"/>
          </p:nvPr>
        </p:nvSpPr>
        <p:spPr/>
        <p:txBody>
          <a:bodyPr>
            <a:normAutofit lnSpcReduction="10000"/>
          </a:bodyPr>
          <a:lstStyle/>
          <a:p>
            <a:pPr marL="514350" indent="-514350">
              <a:buFont typeface="+mj-lt"/>
              <a:buAutoNum type="arabicPeriod"/>
            </a:pPr>
            <a:r>
              <a:rPr lang="en-US" dirty="0" smtClean="0"/>
              <a:t>You developed a VI and set the project to execute the VI on the FPGA Target. You compile the code and run the VI. </a:t>
            </a:r>
            <a:br>
              <a:rPr lang="en-US" dirty="0" smtClean="0"/>
            </a:br>
            <a:r>
              <a:rPr lang="en-US" dirty="0" smtClean="0"/>
              <a:t>Which of the following statements is true?</a:t>
            </a:r>
          </a:p>
          <a:p>
            <a:pPr marL="1138237" lvl="4" indent="-457200">
              <a:buFont typeface="+mj-lt"/>
              <a:buAutoNum type="alphaLcPeriod"/>
            </a:pPr>
            <a:r>
              <a:rPr lang="en-US" dirty="0" smtClean="0"/>
              <a:t>The block diagram and the front panel both execute on the FPGA</a:t>
            </a:r>
          </a:p>
          <a:p>
            <a:pPr marL="1138237" lvl="4" indent="-457200">
              <a:buFont typeface="+mj-lt"/>
              <a:buAutoNum type="alphaLcPeriod"/>
            </a:pPr>
            <a:r>
              <a:rPr lang="en-US" b="1" dirty="0" smtClean="0"/>
              <a:t>The block diagram executes on the FPGA and the front panel executes on the host computer.</a:t>
            </a:r>
          </a:p>
          <a:p>
            <a:pPr marL="1138237" lvl="4" indent="-457200">
              <a:buFont typeface="+mj-lt"/>
              <a:buAutoNum type="alphaLcPeriod"/>
            </a:pPr>
            <a:r>
              <a:rPr lang="en-US" dirty="0" smtClean="0"/>
              <a:t>The block diagram executes on the host computer and the front panel executes on the FPGA.</a:t>
            </a:r>
          </a:p>
          <a:p>
            <a:pPr marL="1138237" lvl="4" indent="-457200">
              <a:buFont typeface="+mj-lt"/>
              <a:buAutoNum type="alphaLcPeriod"/>
            </a:pPr>
            <a:r>
              <a:rPr lang="en-US" dirty="0" smtClean="0"/>
              <a:t>The block diagram and front panel both execute on the host computer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dirty="0" smtClean="0"/>
              <a:t>B. Defining FPGA Logic with LabVIEW</a:t>
            </a:r>
          </a:p>
        </p:txBody>
      </p:sp>
      <p:sp>
        <p:nvSpPr>
          <p:cNvPr id="9" name="Content Placeholder 8"/>
          <p:cNvSpPr>
            <a:spLocks noGrp="1"/>
          </p:cNvSpPr>
          <p:nvPr>
            <p:ph sz="half" idx="1"/>
          </p:nvPr>
        </p:nvSpPr>
        <p:spPr/>
        <p:txBody>
          <a:bodyPr/>
          <a:lstStyle/>
          <a:p>
            <a:r>
              <a:rPr lang="en-US" dirty="0" smtClean="0"/>
              <a:t>LabVIEW FPGA</a:t>
            </a:r>
          </a:p>
          <a:p>
            <a:pPr lvl="1"/>
            <a:r>
              <a:rPr lang="en-US" dirty="0" smtClean="0"/>
              <a:t>Do not have to learn VHDL or Verilog</a:t>
            </a:r>
          </a:p>
          <a:p>
            <a:pPr lvl="1"/>
            <a:r>
              <a:rPr lang="en-US" dirty="0" smtClean="0"/>
              <a:t>True parallel execution</a:t>
            </a:r>
          </a:p>
          <a:p>
            <a:pPr lvl="1"/>
            <a:r>
              <a:rPr lang="en-US" dirty="0" smtClean="0"/>
              <a:t>Deterministic</a:t>
            </a:r>
          </a:p>
        </p:txBody>
      </p:sp>
      <p:pic>
        <p:nvPicPr>
          <p:cNvPr id="4098" name="Picture 2" descr="loc_missing_art_imagefile source is loc_eps_LV_module_defines_FPGAlogic.eps"/>
          <p:cNvPicPr>
            <a:picLocks noChangeAspect="1" noChangeArrowheads="1"/>
          </p:cNvPicPr>
          <p:nvPr/>
        </p:nvPicPr>
        <p:blipFill>
          <a:blip r:embed="rId3" cstate="print"/>
          <a:srcRect/>
          <a:stretch>
            <a:fillRect/>
          </a:stretch>
        </p:blipFill>
        <p:spPr bwMode="auto">
          <a:xfrm>
            <a:off x="3733800" y="2590800"/>
            <a:ext cx="5312534" cy="35814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smtClean="0"/>
              <a:t>Summary—Quiz</a:t>
            </a:r>
          </a:p>
        </p:txBody>
      </p:sp>
      <p:sp>
        <p:nvSpPr>
          <p:cNvPr id="58372" name="Rectangle 3"/>
          <p:cNvSpPr>
            <a:spLocks noGrp="1" noChangeArrowheads="1"/>
          </p:cNvSpPr>
          <p:nvPr>
            <p:ph idx="1"/>
          </p:nvPr>
        </p:nvSpPr>
        <p:spPr/>
        <p:txBody>
          <a:bodyPr/>
          <a:lstStyle/>
          <a:p>
            <a:pPr marL="514350" lvl="1" indent="-514350">
              <a:buFont typeface="+mj-lt"/>
              <a:buAutoNum type="arabicPeriod" startAt="2"/>
            </a:pPr>
            <a:r>
              <a:rPr lang="en-US" dirty="0" smtClean="0"/>
              <a:t>Where should you first test of your FPGA VI’s functionality?</a:t>
            </a:r>
          </a:p>
          <a:p>
            <a:pPr marL="1195387" lvl="4" indent="-514350">
              <a:buFont typeface="+mj-lt"/>
              <a:buAutoNum type="alphaLcPeriod"/>
            </a:pPr>
            <a:r>
              <a:rPr lang="en-US" dirty="0" smtClean="0"/>
              <a:t>FPGA target</a:t>
            </a:r>
          </a:p>
          <a:p>
            <a:pPr marL="1195387" lvl="4" indent="-514350">
              <a:buFont typeface="+mj-lt"/>
              <a:buAutoNum type="alphaLcPeriod"/>
            </a:pPr>
            <a:r>
              <a:rPr lang="en-US" dirty="0" smtClean="0"/>
              <a:t>Development computer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smtClean="0"/>
              <a:t>Summary—Quiz Answer</a:t>
            </a:r>
          </a:p>
        </p:txBody>
      </p:sp>
      <p:sp>
        <p:nvSpPr>
          <p:cNvPr id="58372" name="Rectangle 3"/>
          <p:cNvSpPr>
            <a:spLocks noGrp="1" noChangeArrowheads="1"/>
          </p:cNvSpPr>
          <p:nvPr>
            <p:ph idx="1"/>
          </p:nvPr>
        </p:nvSpPr>
        <p:spPr/>
        <p:txBody>
          <a:bodyPr/>
          <a:lstStyle/>
          <a:p>
            <a:pPr marL="514350" lvl="1" indent="-514350">
              <a:buFont typeface="+mj-lt"/>
              <a:buAutoNum type="arabicPeriod" startAt="2"/>
            </a:pPr>
            <a:r>
              <a:rPr lang="en-US" dirty="0" smtClean="0"/>
              <a:t>Where should you first test of your FPGA VI’s functionality?</a:t>
            </a:r>
          </a:p>
          <a:p>
            <a:pPr marL="1195387" lvl="4" indent="-514350">
              <a:buFont typeface="+mj-lt"/>
              <a:buAutoNum type="alphaLcPeriod"/>
            </a:pPr>
            <a:r>
              <a:rPr lang="en-US" dirty="0" smtClean="0"/>
              <a:t>FPGA target</a:t>
            </a:r>
          </a:p>
          <a:p>
            <a:pPr marL="1195387" lvl="4" indent="-514350">
              <a:buFont typeface="+mj-lt"/>
              <a:buAutoNum type="alphaLcPeriod"/>
            </a:pPr>
            <a:r>
              <a:rPr lang="en-US" b="1" dirty="0" smtClean="0"/>
              <a:t>Development computer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smtClean="0"/>
              <a:t>Summary—Quiz</a:t>
            </a:r>
          </a:p>
        </p:txBody>
      </p:sp>
      <p:sp>
        <p:nvSpPr>
          <p:cNvPr id="61444" name="Rectangle 3"/>
          <p:cNvSpPr>
            <a:spLocks noGrp="1" noChangeArrowheads="1"/>
          </p:cNvSpPr>
          <p:nvPr>
            <p:ph idx="1"/>
          </p:nvPr>
        </p:nvSpPr>
        <p:spPr/>
        <p:txBody>
          <a:bodyPr/>
          <a:lstStyle/>
          <a:p>
            <a:pPr marL="514350" indent="-514350">
              <a:buFont typeface="+mj-lt"/>
              <a:buAutoNum type="arabicPeriod" startAt="3"/>
            </a:pPr>
            <a:r>
              <a:rPr lang="en-US" dirty="0" smtClean="0"/>
              <a:t>Which of the following is NOT the name of a report generated as part of the compilation process?</a:t>
            </a:r>
          </a:p>
          <a:p>
            <a:pPr marL="1195387" lvl="4" indent="-514350">
              <a:buFont typeface="+mj-lt"/>
              <a:buAutoNum type="alphaLcPeriod"/>
            </a:pPr>
            <a:r>
              <a:rPr lang="en-US" dirty="0" smtClean="0"/>
              <a:t>Summary</a:t>
            </a:r>
          </a:p>
          <a:p>
            <a:pPr marL="1195387" lvl="4" indent="-514350">
              <a:buFont typeface="+mj-lt"/>
              <a:buAutoNum type="alphaLcPeriod"/>
            </a:pPr>
            <a:r>
              <a:rPr lang="en-US" dirty="0" smtClean="0"/>
              <a:t>Final Device Utilization (map)</a:t>
            </a:r>
          </a:p>
          <a:p>
            <a:pPr marL="1195387" lvl="4" indent="-514350">
              <a:buFont typeface="+mj-lt"/>
              <a:buAutoNum type="alphaLcPeriod"/>
            </a:pPr>
            <a:r>
              <a:rPr lang="en-US" dirty="0" smtClean="0"/>
              <a:t>Final Timing (place and route)</a:t>
            </a:r>
          </a:p>
          <a:p>
            <a:pPr marL="1195387" lvl="4" indent="-514350">
              <a:buFont typeface="+mj-lt"/>
              <a:buAutoNum type="alphaLcPeriod"/>
            </a:pPr>
            <a:r>
              <a:rPr lang="en-US" dirty="0" smtClean="0"/>
              <a:t>Optimization</a:t>
            </a:r>
          </a:p>
          <a:p>
            <a:pPr lvl="1"/>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smtClean="0"/>
              <a:t>Summary—Quiz Answer</a:t>
            </a:r>
          </a:p>
        </p:txBody>
      </p:sp>
      <p:sp>
        <p:nvSpPr>
          <p:cNvPr id="61444" name="Rectangle 3"/>
          <p:cNvSpPr>
            <a:spLocks noGrp="1" noChangeArrowheads="1"/>
          </p:cNvSpPr>
          <p:nvPr>
            <p:ph idx="1"/>
          </p:nvPr>
        </p:nvSpPr>
        <p:spPr/>
        <p:txBody>
          <a:bodyPr/>
          <a:lstStyle/>
          <a:p>
            <a:pPr marL="514350" indent="-514350">
              <a:buFont typeface="+mj-lt"/>
              <a:buAutoNum type="arabicPeriod" startAt="3"/>
            </a:pPr>
            <a:r>
              <a:rPr lang="en-US" dirty="0" smtClean="0"/>
              <a:t>Which of the following is NOT the name of a report generated as part of the compilation process?</a:t>
            </a:r>
          </a:p>
          <a:p>
            <a:pPr marL="1195387" lvl="4" indent="-514350">
              <a:buFont typeface="+mj-lt"/>
              <a:buAutoNum type="alphaLcPeriod"/>
            </a:pPr>
            <a:r>
              <a:rPr lang="en-US" dirty="0" smtClean="0"/>
              <a:t>Summary</a:t>
            </a:r>
          </a:p>
          <a:p>
            <a:pPr marL="1195387" lvl="4" indent="-514350">
              <a:buFont typeface="+mj-lt"/>
              <a:buAutoNum type="alphaLcPeriod"/>
            </a:pPr>
            <a:r>
              <a:rPr lang="en-US" dirty="0" smtClean="0"/>
              <a:t>Final Device Utilization (map)</a:t>
            </a:r>
          </a:p>
          <a:p>
            <a:pPr marL="1195387" lvl="4" indent="-514350">
              <a:buFont typeface="+mj-lt"/>
              <a:buAutoNum type="alphaLcPeriod"/>
            </a:pPr>
            <a:r>
              <a:rPr lang="en-US" dirty="0" smtClean="0"/>
              <a:t>Final Timing (place and route)</a:t>
            </a:r>
          </a:p>
          <a:p>
            <a:pPr marL="1195387" lvl="4" indent="-514350">
              <a:buFont typeface="+mj-lt"/>
              <a:buAutoNum type="alphaLcPeriod"/>
            </a:pPr>
            <a:r>
              <a:rPr lang="en-US" b="1" dirty="0" smtClean="0"/>
              <a:t>Optimization</a:t>
            </a:r>
          </a:p>
          <a:p>
            <a:pPr lvl="1"/>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Which of the following does NOT describe a VI that is developed under the FPGA target and set to execute on the FPGA?</a:t>
            </a:r>
          </a:p>
          <a:p>
            <a:pPr marL="1157287" lvl="4" indent="-457200">
              <a:buFont typeface="+mj-lt"/>
              <a:buAutoNum type="alphaLcPeriod"/>
            </a:pPr>
            <a:r>
              <a:rPr lang="en-US" dirty="0" smtClean="0"/>
              <a:t>The Front Panel of the FPGA VI executes on the FPGA target</a:t>
            </a:r>
          </a:p>
          <a:p>
            <a:pPr marL="1157287" lvl="4" indent="-457200">
              <a:buFont typeface="+mj-lt"/>
              <a:buAutoNum type="alphaLcPeriod"/>
            </a:pPr>
            <a:r>
              <a:rPr lang="en-US" dirty="0" smtClean="0"/>
              <a:t>Non-sequential code in an FPGA VI executes in parallel</a:t>
            </a:r>
          </a:p>
          <a:p>
            <a:pPr marL="1157287" lvl="4" indent="-457200">
              <a:buFont typeface="+mj-lt"/>
              <a:buAutoNum type="alphaLcPeriod"/>
            </a:pPr>
            <a:r>
              <a:rPr lang="en-US" dirty="0" smtClean="0"/>
              <a:t>FPGA VI executes independently of the host</a:t>
            </a:r>
          </a:p>
          <a:p>
            <a:pPr marL="1157287" lvl="4" indent="-457200">
              <a:buFont typeface="+mj-lt"/>
              <a:buAutoNum type="alphaLcPeriod"/>
            </a:pPr>
            <a:r>
              <a:rPr lang="en-US" dirty="0" smtClean="0"/>
              <a:t>Only one top-level VI can run on the FPGA at a time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 Answer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Which of the following does NOT describe a VI that is developed under the FPGA target and set to execute on the FPGA?</a:t>
            </a:r>
          </a:p>
          <a:p>
            <a:pPr marL="1157287" lvl="4" indent="-457200">
              <a:buFont typeface="+mj-lt"/>
              <a:buAutoNum type="alphaLcPeriod"/>
            </a:pPr>
            <a:r>
              <a:rPr lang="en-US" b="1" dirty="0" smtClean="0"/>
              <a:t>The Front Panel of the FGPA VI executes on the FPGA target</a:t>
            </a:r>
          </a:p>
          <a:p>
            <a:pPr marL="1157287" lvl="4" indent="-457200">
              <a:buFont typeface="+mj-lt"/>
              <a:buAutoNum type="alphaLcPeriod"/>
            </a:pPr>
            <a:r>
              <a:rPr lang="en-US" dirty="0" smtClean="0"/>
              <a:t>Non-sequential code in the FPGA VI executes in parallel</a:t>
            </a:r>
          </a:p>
          <a:p>
            <a:pPr marL="1157287" lvl="4" indent="-457200">
              <a:buFont typeface="+mj-lt"/>
              <a:buAutoNum type="alphaLcPeriod"/>
            </a:pPr>
            <a:r>
              <a:rPr lang="en-US" dirty="0" smtClean="0"/>
              <a:t>The FPGA VI executes independently of the host</a:t>
            </a:r>
          </a:p>
          <a:p>
            <a:pPr marL="1157287" lvl="4" indent="-457200">
              <a:buFont typeface="+mj-lt"/>
              <a:buAutoNum type="alphaLcPeriod"/>
            </a:pPr>
            <a:r>
              <a:rPr lang="en-US" dirty="0" smtClean="0"/>
              <a:t>Only one top-level VI can run on the FPGA at a time.</a:t>
            </a:r>
          </a:p>
          <a:p>
            <a:pPr marL="1157287" lvl="4" indent="-457200">
              <a:buFont typeface="+mj-lt"/>
              <a:buAutoNum type="alphaLcPeriod"/>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smtClean="0"/>
              <a:t>True Parallel Execution</a:t>
            </a:r>
          </a:p>
        </p:txBody>
      </p:sp>
      <p:sp>
        <p:nvSpPr>
          <p:cNvPr id="22" name="Content Placeholder 21"/>
          <p:cNvSpPr>
            <a:spLocks noGrp="1"/>
          </p:cNvSpPr>
          <p:nvPr>
            <p:ph idx="1"/>
          </p:nvPr>
        </p:nvSpPr>
        <p:spPr/>
        <p:txBody>
          <a:bodyPr/>
          <a:lstStyle/>
          <a:p>
            <a:r>
              <a:rPr lang="en-US" dirty="0" smtClean="0"/>
              <a:t>F = (A+B)C and Z = X+Y+M in separate gates on an FPGA</a:t>
            </a:r>
          </a:p>
          <a:p>
            <a:endParaRPr lang="en-US" dirty="0"/>
          </a:p>
        </p:txBody>
      </p:sp>
      <p:pic>
        <p:nvPicPr>
          <p:cNvPr id="10" name="Picture 4" descr="loc_missing_art_imagefile similar to parallel_implementation.eps but with labels instead of callouts."/>
          <p:cNvPicPr>
            <a:picLocks noChangeAspect="1" noChangeArrowheads="1"/>
          </p:cNvPicPr>
          <p:nvPr/>
        </p:nvPicPr>
        <p:blipFill>
          <a:blip r:embed="rId3" cstate="print"/>
          <a:stretch>
            <a:fillRect/>
          </a:stretch>
        </p:blipFill>
        <p:spPr>
          <a:xfrm>
            <a:off x="2684449" y="2590800"/>
            <a:ext cx="4065561" cy="3581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dirty="0" smtClean="0"/>
              <a:t>I/O, FPGA, and Host Communication</a:t>
            </a:r>
          </a:p>
        </p:txBody>
      </p:sp>
      <p:sp>
        <p:nvSpPr>
          <p:cNvPr id="15" name="Content Placeholder 14"/>
          <p:cNvSpPr>
            <a:spLocks noGrp="1"/>
          </p:cNvSpPr>
          <p:nvPr>
            <p:ph sz="half" idx="1"/>
          </p:nvPr>
        </p:nvSpPr>
        <p:spPr/>
        <p:txBody>
          <a:bodyPr/>
          <a:lstStyle/>
          <a:p>
            <a:pPr lvl="1"/>
            <a:r>
              <a:rPr lang="en-US" dirty="0" smtClean="0"/>
              <a:t>FPGA provides:</a:t>
            </a:r>
          </a:p>
          <a:p>
            <a:pPr lvl="2"/>
            <a:r>
              <a:rPr lang="en-US" dirty="0" smtClean="0"/>
              <a:t>Timing</a:t>
            </a:r>
          </a:p>
          <a:p>
            <a:pPr lvl="2"/>
            <a:r>
              <a:rPr lang="en-US" dirty="0" smtClean="0"/>
              <a:t>Triggering</a:t>
            </a:r>
          </a:p>
          <a:p>
            <a:pPr lvl="2"/>
            <a:r>
              <a:rPr lang="en-US" dirty="0" smtClean="0"/>
              <a:t>Processing</a:t>
            </a:r>
          </a:p>
          <a:p>
            <a:pPr lvl="2"/>
            <a:r>
              <a:rPr lang="en-US" dirty="0" smtClean="0"/>
              <a:t>Custom I/O</a:t>
            </a:r>
          </a:p>
          <a:p>
            <a:pPr lvl="1"/>
            <a:r>
              <a:rPr lang="en-US" dirty="0" smtClean="0"/>
              <a:t>Each fixed I/O uses a portion of the FPGA hardware resources</a:t>
            </a:r>
          </a:p>
          <a:p>
            <a:pPr lvl="1"/>
            <a:r>
              <a:rPr lang="en-US" dirty="0" smtClean="0"/>
              <a:t>The computer interface also uses a portion of the FPGA hardware resources</a:t>
            </a:r>
          </a:p>
        </p:txBody>
      </p:sp>
      <p:pic>
        <p:nvPicPr>
          <p:cNvPr id="12" name="Picture 11" descr="loc_missing_art_imagefile source = FPGA_Comm_BD.eps"/>
          <p:cNvPicPr>
            <a:picLocks noChangeAspect="1" noChangeArrowheads="1"/>
          </p:cNvPicPr>
          <p:nvPr/>
        </p:nvPicPr>
        <p:blipFill>
          <a:blip r:embed="rId3" cstate="print"/>
          <a:stretch>
            <a:fillRect/>
          </a:stretch>
        </p:blipFill>
        <p:spPr>
          <a:xfrm>
            <a:off x="4446827" y="1600200"/>
            <a:ext cx="4468573" cy="33926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Timing Features of FPGA</a:t>
            </a:r>
          </a:p>
        </p:txBody>
      </p:sp>
      <p:sp>
        <p:nvSpPr>
          <p:cNvPr id="16388" name="Rectangle 3"/>
          <p:cNvSpPr>
            <a:spLocks noGrp="1" noChangeArrowheads="1"/>
          </p:cNvSpPr>
          <p:nvPr>
            <p:ph idx="1"/>
          </p:nvPr>
        </p:nvSpPr>
        <p:spPr/>
        <p:txBody>
          <a:bodyPr>
            <a:normAutofit lnSpcReduction="10000"/>
          </a:bodyPr>
          <a:lstStyle/>
          <a:p>
            <a:pPr lvl="1"/>
            <a:r>
              <a:rPr lang="en-US" dirty="0" smtClean="0"/>
              <a:t>Multi-loop analog PID loop rates exceed 100 kHz on embedded RIO FPGA hardware whereas they run at 30 kHz in real-time without FPGA hardware</a:t>
            </a:r>
          </a:p>
          <a:p>
            <a:pPr lvl="1"/>
            <a:r>
              <a:rPr lang="en-US" dirty="0" smtClean="0"/>
              <a:t>Digital control loop rates can execute up to 1 MS/s or more depending on the target</a:t>
            </a:r>
          </a:p>
          <a:p>
            <a:pPr lvl="1"/>
            <a:r>
              <a:rPr lang="en-US" dirty="0" smtClean="0"/>
              <a:t>Single-cycle timed loops execute up to 200 MHz or more depending on the target and clock configuration</a:t>
            </a:r>
          </a:p>
          <a:p>
            <a:pPr lvl="1"/>
            <a:r>
              <a:rPr lang="en-US" dirty="0" smtClean="0"/>
              <a:t>Due to parallel processing ability, adding additional computation does not necessarily reduce the speed of the FPGA application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dirty="0" smtClean="0"/>
              <a:t>C. Developing the FPGA VI</a:t>
            </a:r>
          </a:p>
        </p:txBody>
      </p:sp>
      <p:sp>
        <p:nvSpPr>
          <p:cNvPr id="18436" name="Rectangle 9"/>
          <p:cNvSpPr>
            <a:spLocks noGrp="1" noChangeArrowheads="1"/>
          </p:cNvSpPr>
          <p:nvPr>
            <p:ph idx="1"/>
          </p:nvPr>
        </p:nvSpPr>
        <p:spPr/>
        <p:txBody>
          <a:bodyPr/>
          <a:lstStyle/>
          <a:p>
            <a:pPr lvl="1"/>
            <a:r>
              <a:rPr lang="en-US" dirty="0" smtClean="0"/>
              <a:t>There is no operating system on the FPGA</a:t>
            </a:r>
          </a:p>
          <a:p>
            <a:pPr lvl="1"/>
            <a:r>
              <a:rPr lang="en-US" dirty="0" smtClean="0"/>
              <a:t>Download and run only one top-level VI at a time </a:t>
            </a:r>
          </a:p>
          <a:p>
            <a:pPr lvl="1"/>
            <a:r>
              <a:rPr lang="en-US" dirty="0" smtClean="0"/>
              <a:t>FPGA can run independently of the host</a:t>
            </a:r>
          </a:p>
          <a:p>
            <a:pPr lvl="1"/>
            <a:r>
              <a:rPr lang="en-US" dirty="0" smtClean="0"/>
              <a:t>FPGA can store data in memory</a:t>
            </a:r>
          </a:p>
          <a:p>
            <a:pPr lvl="1"/>
            <a:r>
              <a:rPr lang="en-US" dirty="0" smtClean="0"/>
              <a:t>Edit VI under an FPGA Target to use the FPGA palette</a:t>
            </a:r>
          </a:p>
          <a:p>
            <a:pPr lvl="1"/>
            <a:r>
              <a:rPr lang="en-US" dirty="0" smtClean="0"/>
              <a:t>Use integer or fixed-point math to perform calculations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026&quot;&gt;&lt;/object&gt;&lt;object type=&quot;2&quot; unique_id=&quot;10027&quot;&gt;&lt;object type=&quot;3&quot; unique_id=&quot;10028&quot;&gt;&lt;property id=&quot;20148&quot; value=&quot;5&quot;/&gt;&lt;property id=&quot;20300&quot; value=&quot;Slide 1 - &amp;quot;Lesson 3&amp;#x0D;&amp;#x0A;FPGA Programming Basics&amp;quot;&quot;/&gt;&lt;property id=&quot;20307&quot; value=&quot;256&quot;/&gt;&lt;/object&gt;&lt;object type=&quot;3&quot; unique_id=&quot;10029&quot;&gt;&lt;property id=&quot;20148&quot; value=&quot;5&quot;/&gt;&lt;property id=&quot;20300&quot; value=&quot;Slide 2 - &amp;quot;A. Introduction&amp;quot;&quot;/&gt;&lt;property id=&quot;20307&quot; value=&quot;257&quot;/&gt;&lt;/object&gt;&lt;object type=&quot;3&quot; unique_id=&quot;10030&quot;&gt;&lt;property id=&quot;20148&quot; value=&quot;5&quot;/&gt;&lt;property id=&quot;20300&quot; value=&quot;Slide 3 - &amp;quot;How an FPGA Works&amp;quot;&quot;/&gt;&lt;property id=&quot;20307&quot; value=&quot;267&quot;/&gt;&lt;/object&gt;&lt;object type=&quot;3&quot; unique_id=&quot;10031&quot;&gt;&lt;property id=&quot;20148&quot; value=&quot;5&quot;/&gt;&lt;property id=&quot;20300&quot; value=&quot;Slide 4 - &amp;quot;How FPGA Works - Example&amp;quot;&quot;/&gt;&lt;property id=&quot;20307&quot; value=&quot;259&quot;/&gt;&lt;/object&gt;&lt;object type=&quot;3&quot; unique_id=&quot;10033&quot;&gt;&lt;property id=&quot;20148&quot; value=&quot;5&quot;/&gt;&lt;property id=&quot;20300&quot; value=&quot;Slide 5 - &amp;quot;B. Defining FPGA Logic with LabVIEW&amp;quot;&quot;/&gt;&lt;property id=&quot;20307&quot; value=&quot;269&quot;/&gt;&lt;/object&gt;&lt;object type=&quot;3&quot; unique_id=&quot;10034&quot;&gt;&lt;property id=&quot;20148&quot; value=&quot;5&quot;/&gt;&lt;property id=&quot;20300&quot; value=&quot;Slide 7 - &amp;quot;I/O, FPGA, and Host Communication&amp;quot;&quot;/&gt;&lt;property id=&quot;20307&quot; value=&quot;270&quot;/&gt;&lt;/object&gt;&lt;object type=&quot;3&quot; unique_id=&quot;10037&quot;&gt;&lt;property id=&quot;20148&quot; value=&quot;5&quot;/&gt;&lt;property id=&quot;20300&quot; value=&quot;Slide 8 - &amp;quot;Timing Features of FPGA&amp;quot;&quot;/&gt;&lt;property id=&quot;20307&quot; value=&quot;273&quot;/&gt;&lt;/object&gt;&lt;object type=&quot;3&quot; unique_id=&quot;10038&quot;&gt;&lt;property id=&quot;20148&quot; value=&quot;5&quot;/&gt;&lt;property id=&quot;20300&quot; value=&quot;Slide 6 - &amp;quot;True Parallel Execution&amp;quot;&quot;/&gt;&lt;property id=&quot;20307&quot; value=&quot;274&quot;/&gt;&lt;/object&gt;&lt;object type=&quot;3&quot; unique_id=&quot;10039&quot;&gt;&lt;property id=&quot;20148&quot; value=&quot;5&quot;/&gt;&lt;property id=&quot;20300&quot; value=&quot;Slide 9 - &amp;quot;C. Developing the FPGA VI&amp;quot;&quot;/&gt;&lt;property id=&quot;20307&quot; value=&quot;275&quot;/&gt;&lt;/object&gt;&lt;object type=&quot;3&quot; unique_id=&quot;10041&quot;&gt;&lt;property id=&quot;20148&quot; value=&quot;5&quot;/&gt;&lt;property id=&quot;20300&quot; value=&quot;Slide 11 - &amp;quot;FPGA Palettes&amp;quot;&quot;/&gt;&lt;property id=&quot;20307&quot; value=&quot;277&quot;/&gt;&lt;/object&gt;&lt;object type=&quot;3&quot; unique_id=&quot;10042&quot;&gt;&lt;property id=&quot;20148&quot; value=&quot;5&quot;/&gt;&lt;property id=&quot;20300&quot; value=&quot;Slide 12 - &amp;quot;FPGA I/O Palette&amp;quot;&quot;/&gt;&lt;property id=&quot;20307&quot; value=&quot;278&quot;/&gt;&lt;/object&gt;&lt;object type=&quot;3&quot; unique_id=&quot;10043&quot;&gt;&lt;property id=&quot;20148&quot; value=&quot;5&quot;/&gt;&lt;property id=&quot;20300&quot; value=&quot;Slide 13 - &amp;quot;FPGA Math &amp;amp; Analysis Palette&amp;quot;&quot;/&gt;&lt;property id=&quot;20307&quot; value=&quot;279&quot;/&gt;&lt;/object&gt;&lt;object type=&quot;3&quot; unique_id=&quot;10045&quot;&gt;&lt;property id=&quot;20148&quot; value=&quot;5&quot;/&gt;&lt;property id=&quot;20300&quot; value=&quot;Slide 15 - &amp;quot;Top-Level FPGA VI Front Panel&amp;quot;&quot;/&gt;&lt;property id=&quot;20307&quot; value=&quot;282&quot;/&gt;&lt;/object&gt;&lt;object type=&quot;3&quot; unique_id=&quot;10046&quot;&gt;&lt;property id=&quot;20148&quot; value=&quot;5&quot;/&gt;&lt;property id=&quot;20300&quot; value=&quot;Slide 10 - &amp;quot;Add a VI Under the FPGA Target&amp;quot;&quot;/&gt;&lt;property id=&quot;20307&quot; value=&quot;260&quot;/&gt;&lt;/object&gt;&lt;object type=&quot;3&quot; unique_id=&quot;10047&quot;&gt;&lt;property id=&quot;20148&quot; value=&quot;5&quot;/&gt;&lt;property id=&quot;20300&quot; value=&quot;Slide 14 - &amp;quot;Demonstration&amp;quot;&quot;/&gt;&lt;property id=&quot;20307&quot; value=&quot;261&quot;/&gt;&lt;/object&gt;&lt;object type=&quot;3&quot; unique_id=&quot;10049&quot;&gt;&lt;property id=&quot;20148&quot; value=&quot;5&quot;/&gt;&lt;property id=&quot;20300&quot; value=&quot;Slide 17 - &amp;quot;Interactive Front Panel Communication&amp;quot;&quot;/&gt;&lt;property id=&quot;20307&quot; value=&quot;263&quot;/&gt;&lt;/object&gt;&lt;object type=&quot;3&quot; unique_id=&quot;10051&quot;&gt;&lt;property id=&quot;20148&quot; value=&quot;5&quot;/&gt;&lt;property id=&quot;20300&quot; value=&quot;Slide 18 - &amp;quot;E. Selecting an Execution Mode&amp;quot;&quot;/&gt;&lt;property id=&quot;20307&quot; value=&quot;284&quot;/&gt;&lt;/object&gt;&lt;object type=&quot;3&quot; unique_id=&quot;10052&quot;&gt;&lt;property id=&quot;20148&quot; value=&quot;5&quot;/&gt;&lt;property id=&quot;20300&quot; value=&quot;Slide 20 - &amp;quot;Testing with the Development Computer&amp;quot;&quot;/&gt;&lt;property id=&quot;20307&quot; value=&quot;285&quot;/&gt;&lt;/object&gt;&lt;object type=&quot;3&quot; unique_id=&quot;10053&quot;&gt;&lt;property id=&quot;20148&quot; value=&quot;5&quot;/&gt;&lt;property id=&quot;20300&quot; value=&quot;Slide 25 - &amp;quot;Generate Intermediate Files (HDL Code)&amp;quot;&quot;/&gt;&lt;property id=&quot;20307&quot; value=&quot;286&quot;/&gt;&lt;/object&gt;&lt;object type=&quot;3&quot; unique_id=&quot;10054&quot;&gt;&lt;property id=&quot;20148&quot; value=&quot;5&quot;/&gt;&lt;property id=&quot;20300&quot; value=&quot;Slide 28 - &amp;quot;Compilation Status Window&amp;quot;&quot;/&gt;&lt;property id=&quot;20307&quot; value=&quot;264&quot;/&gt;&lt;/object&gt;&lt;object type=&quot;3&quot; unique_id=&quot;10055&quot;&gt;&lt;property id=&quot;20148&quot; value=&quot;5&quot;/&gt;&lt;property id=&quot;20300&quot; value=&quot;Slide 27 - &amp;quot;LabVIEW FPGA Compile Server Window&amp;quot;&quot;/&gt;&lt;property id=&quot;20307&quot; value=&quot;265&quot;/&gt;&lt;/object&gt;&lt;object type=&quot;3&quot; unique_id=&quot;10058&quot;&gt;&lt;property id=&quot;20148&quot; value=&quot;5&quot;/&gt;&lt;property id=&quot;20300&quot; value=&quot;Slide 48 - &amp;quot;Summary—Quiz&amp;quot;&quot;/&gt;&lt;property id=&quot;20307&quot; value=&quot;290&quot;/&gt;&lt;/object&gt;&lt;object type=&quot;3&quot; unique_id=&quot;10059&quot;&gt;&lt;property id=&quot;20148&quot; value=&quot;5&quot;/&gt;&lt;property id=&quot;20300&quot; value=&quot;Slide 50 - &amp;quot;Summary—Quiz&amp;quot;&quot;/&gt;&lt;property id=&quot;20307&quot; value=&quot;291&quot;/&gt;&lt;/object&gt;&lt;object type=&quot;3&quot; unique_id=&quot;10061&quot;&gt;&lt;property id=&quot;20148&quot; value=&quot;5&quot;/&gt;&lt;property id=&quot;20300&quot; value=&quot;Slide 52 - &amp;quot;Summary—Quiz&amp;quot;&quot;/&gt;&lt;property id=&quot;20307&quot; value=&quot;293&quot;/&gt;&lt;/object&gt;&lt;object type=&quot;3&quot; unique_id=&quot;10350&quot;&gt;&lt;property id=&quot;20148&quot; value=&quot;5&quot;/&gt;&lt;property id=&quot;20300&quot; value=&quot;Slide 16 - &amp;quot;D. Interactive Front Panel Communication&amp;quot;&quot;/&gt;&lt;property id=&quot;20307&quot; value=&quot;295&quot;/&gt;&lt;/object&gt;&lt;object type=&quot;3&quot; unique_id=&quot;10351&quot;&gt;&lt;property id=&quot;20148&quot; value=&quot;5&quot;/&gt;&lt;property id=&quot;20300&quot; value=&quot;Slide 19 - &amp;quot;Selecting an Execution Mode – Options&amp;quot;&quot;/&gt;&lt;property id=&quot;20307&quot; value=&quot;296&quot;/&gt;&lt;/object&gt;&lt;object type=&quot;3&quot; unique_id=&quot;10352&quot;&gt;&lt;property id=&quot;20148&quot; value=&quot;5&quot;/&gt;&lt;property id=&quot;20300&quot; value=&quot;Slide 23 - &amp;quot;F. Compiling the FPGA VI&amp;quot;&quot;/&gt;&lt;property id=&quot;20307&quot; value=&quot;294&quot;/&gt;&lt;/object&gt;&lt;object type=&quot;3&quot; unique_id=&quot;10570&quot;&gt;&lt;property id=&quot;20148&quot; value=&quot;5&quot;/&gt;&lt;property id=&quot;20300&quot; value=&quot;Slide 21 - &amp;quot;Exercise 3-1: VI Execution on the Development Computer&amp;quot;&quot;/&gt;&lt;property id=&quot;20307&quot; value=&quot;298&quot;/&gt;&lt;/object&gt;&lt;object type=&quot;3&quot; unique_id=&quot;11787&quot;&gt;&lt;property id=&quot;20148&quot; value=&quot;5&quot;/&gt;&lt;property id=&quot;20300&quot; value=&quot;Slide 24 - &amp;quot;Stages of the Compilation Process&amp;quot;&quot;/&gt;&lt;property id=&quot;20307&quot; value=&quot;300&quot;/&gt;&lt;/object&gt;&lt;object type=&quot;3&quot; unique_id=&quot;11790&quot;&gt;&lt;property id=&quot;20148&quot; value=&quot;5&quot;/&gt;&lt;property id=&quot;20300&quot; value=&quot;Slide 30 - &amp;quot;Configuration Report&amp;quot;&quot;/&gt;&lt;property id=&quot;20307&quot; value=&quot;307&quot;/&gt;&lt;/object&gt;&lt;object type=&quot;3&quot; unique_id=&quot;11791&quot;&gt;&lt;property id=&quot;20148&quot; value=&quot;5&quot;/&gt;&lt;property id=&quot;20300&quot; value=&quot;Slide 31 - &amp;quot;Device Utilization Report&amp;quot;&quot;/&gt;&lt;property id=&quot;20307&quot; value=&quot;302&quot;/&gt;&lt;/object&gt;&lt;object type=&quot;3&quot; unique_id=&quot;11792&quot;&gt;&lt;property id=&quot;20148&quot; value=&quot;5&quot;/&gt;&lt;property id=&quot;20300&quot; value=&quot;Slide 32 - &amp;quot;Timing Report&amp;quot;&quot;/&gt;&lt;property id=&quot;20307&quot; value=&quot;303&quot;/&gt;&lt;/object&gt;&lt;object type=&quot;3&quot; unique_id=&quot;11793&quot;&gt;&lt;property id=&quot;20148&quot; value=&quot;5&quot;/&gt;&lt;property id=&quot;20300&quot; value=&quot;Slide 33 - &amp;quot;Xilinx Log Report&amp;quot;&quot;/&gt;&lt;property id=&quot;20307&quot; value=&quot;306&quot;/&gt;&lt;/object&gt;&lt;object type=&quot;3&quot; unique_id=&quot;11794&quot;&gt;&lt;property id=&quot;20148&quot; value=&quot;5&quot;/&gt;&lt;property id=&quot;20300&quot; value=&quot;Slide 36 - &amp;quot;Compiling an FPGA VI Remotely&amp;quot;&quot;/&gt;&lt;property id=&quot;20307&quot; value=&quot;308&quot;/&gt;&lt;/object&gt;&lt;object type=&quot;3&quot; unique_id=&quot;11796&quot;&gt;&lt;property id=&quot;20148&quot; value=&quot;5&quot;/&gt;&lt;property id=&quot;20300&quot; value=&quot;Slide 34 - &amp;quot;Exercise 3-2, Part B:&amp;#x0D;&amp;#x0A; VI Execution on the FPGA Target&amp;quot;&quot;/&gt;&lt;property id=&quot;20307&quot; value=&quot;325&quot;/&gt;&lt;/object&gt;&lt;object type=&quot;3&quot; unique_id=&quot;11797&quot;&gt;&lt;property id=&quot;20148&quot; value=&quot;5&quot;/&gt;&lt;property id=&quot;20300&quot; value=&quot;Slide 37 - &amp;quot;Causes of Compilation Failure&amp;quot;&quot;/&gt;&lt;property id=&quot;20307&quot; value=&quot;304&quot;/&gt;&lt;/object&gt;&lt;object type=&quot;3&quot; unique_id=&quot;11798&quot;&gt;&lt;property id=&quot;20148&quot; value=&quot;5&quot;/&gt;&lt;property id=&quot;20300&quot; value=&quot;Slide 38 - &amp;quot;G. Basic Optimizations&amp;quot;&quot;/&gt;&lt;property id=&quot;20307&quot; value=&quot;310&quot;/&gt;&lt;/object&gt;&lt;object type=&quot;3&quot; unique_id=&quot;11799&quot;&gt;&lt;property id=&quot;20148&quot; value=&quot;5&quot;/&gt;&lt;property id=&quot;20300&quot; value=&quot;Slide 39 - &amp;quot;Types of Basic Optimizations&amp;quot;&quot;/&gt;&lt;property id=&quot;20307&quot; value=&quot;311&quot;/&gt;&lt;/object&gt;&lt;object type=&quot;3&quot; unique_id=&quot;11800&quot;&gt;&lt;property id=&quot;20148&quot; value=&quot;5&quot;/&gt;&lt;property id=&quot;20300&quot; value=&quot;Slide 40 - &amp;quot;Limit Front Panel Objects&amp;quot;&quot;/&gt;&lt;property id=&quot;20307&quot; value=&quot;312&quot;/&gt;&lt;/object&gt;&lt;object type=&quot;3&quot; unique_id=&quot;11801&quot;&gt;&lt;property id=&quot;20148&quot; value=&quot;5&quot;/&gt;&lt;property id=&quot;20300&quot; value=&quot;Slide 41 - &amp;quot;Limit Front Panel Arrays&amp;quot;&quot;/&gt;&lt;property id=&quot;20307&quot; value=&quot;313&quot;/&gt;&lt;/object&gt;&lt;object type=&quot;3&quot; unique_id=&quot;11803&quot;&gt;&lt;property id=&quot;20148&quot; value=&quot;5&quot;/&gt;&lt;property id=&quot;20300&quot; value=&quot;Slide 42 - &amp;quot;Bitpack Boolean Logic&amp;quot;&quot;/&gt;&lt;property id=&quot;20307&quot; value=&quot;316&quot;/&gt;&lt;/object&gt;&lt;object type=&quot;3&quot; unique_id=&quot;11804&quot;&gt;&lt;property id=&quot;20148&quot; value=&quot;5&quot;/&gt;&lt;property id=&quot;20300&quot; value=&quot;Slide 43 - &amp;quot;Use Small Data Types&amp;quot;&quot;/&gt;&lt;property id=&quot;20307&quot; value=&quot;326&quot;/&gt;&lt;/object&gt;&lt;object type=&quot;3&quot; unique_id=&quot;11805&quot;&gt;&lt;property id=&quot;20148&quot; value=&quot;5&quot;/&gt;&lt;property id=&quot;20300&quot; value=&quot;Slide 44 - &amp;quot;Use Small Data Types - Coersion&amp;quot;&quot;/&gt;&lt;property id=&quot;20307&quot; value=&quot;327&quot;/&gt;&lt;/object&gt;&lt;object type=&quot;3&quot; unique_id=&quot;11806&quot;&gt;&lt;property id=&quot;20148&quot; value=&quot;5&quot;/&gt;&lt;property id=&quot;20300&quot; value=&quot;Slide 45 - &amp;quot;Avoid Large Functions&amp;quot;&quot;/&gt;&lt;property id=&quot;20307&quot; value=&quot;328&quot;/&gt;&lt;/object&gt;&lt;object type=&quot;3&quot; unique_id=&quot;11807&quot;&gt;&lt;property id=&quot;20148&quot; value=&quot;5&quot;/&gt;&lt;property id=&quot;20300&quot; value=&quot;Slide 46 - &amp;quot;Avoid Large Functions –&amp;#x0D;&amp;#x0A;Quotient &amp;amp; Remainder&amp;quot;&quot;/&gt;&lt;property id=&quot;20307&quot; value=&quot;329&quot;/&gt;&lt;/object&gt;&lt;object type=&quot;3&quot; unique_id=&quot;11809&quot;&gt;&lt;property id=&quot;20148&quot; value=&quot;5&quot;/&gt;&lt;property id=&quot;20300&quot; value=&quot;Slide 47 - &amp;quot;Avoid Large Functions – &amp;#x0D;&amp;#x0A;Scale By Power of 2&amp;quot;&quot;/&gt;&lt;property id=&quot;20307&quot; value=&quot;330&quot;/&gt;&lt;/object&gt;&lt;object type=&quot;3&quot; unique_id=&quot;11813&quot;&gt;&lt;property id=&quot;20148&quot; value=&quot;5&quot;/&gt;&lt;property id=&quot;20300&quot; value=&quot;Slide 49 - &amp;quot;Summary—Quiz Answer&amp;quot;&quot;/&gt;&lt;property id=&quot;20307&quot; value=&quot;332&quot;/&gt;&lt;/object&gt;&lt;object type=&quot;3&quot; unique_id=&quot;11814&quot;&gt;&lt;property id=&quot;20148&quot; value=&quot;5&quot;/&gt;&lt;property id=&quot;20300&quot; value=&quot;Slide 51 - &amp;quot;Summary—Quiz Answer&amp;quot;&quot;/&gt;&lt;property id=&quot;20307&quot; value=&quot;333&quot;/&gt;&lt;/object&gt;&lt;object type=&quot;3&quot; unique_id=&quot;11815&quot;&gt;&lt;property id=&quot;20148&quot; value=&quot;5&quot;/&gt;&lt;property id=&quot;20300&quot; value=&quot;Slide 53 - &amp;quot;Summary—Quiz Answer&amp;quot;&quot;/&gt;&lt;property id=&quot;20307&quot; value=&quot;334&quot;/&gt;&lt;/object&gt;&lt;object type=&quot;3&quot; unique_id=&quot;12099&quot;&gt;&lt;property id=&quot;20148&quot; value=&quot;5&quot;/&gt;&lt;property id=&quot;20300&quot; value=&quot;Slide 29 - &amp;quot;Disconnecting from the Compile Server&amp;quot;&quot;/&gt;&lt;property id=&quot;20307&quot; value=&quot;336&quot;/&gt;&lt;/object&gt;&lt;object type=&quot;3&quot; unique_id=&quot;12477&quot;&gt;&lt;property id=&quot;20148&quot; value=&quot;5&quot;/&gt;&lt;property id=&quot;20300&quot; value=&quot;Slide 54 - &amp;quot;Summary—Quiz&amp;quot;&quot;/&gt;&lt;property id=&quot;20307&quot; value=&quot;337&quot;/&gt;&lt;/object&gt;&lt;object type=&quot;3&quot; unique_id=&quot;12910&quot;&gt;&lt;property id=&quot;20148&quot; value=&quot;5&quot;/&gt;&lt;property id=&quot;20300&quot; value=&quot;Slide 22 - &amp;quot;Exercise 3-1: VI Execution on the Development Computer&amp;quot;&quot;/&gt;&lt;property id=&quot;20307&quot; value=&quot;338&quot;/&gt;&lt;/object&gt;&lt;object type=&quot;3&quot; unique_id=&quot;12911&quot;&gt;&lt;property id=&quot;20148&quot; value=&quot;5&quot;/&gt;&lt;property id=&quot;20300&quot; value=&quot;Slide 26 - &amp;quot;Exercise 3-2, Part A:&amp;#x0D;&amp;#x0A; VI Execution on the FPGA Target&amp;quot;&quot;/&gt;&lt;property id=&quot;20307&quot; value=&quot;340&quot;/&gt;&lt;/object&gt;&lt;object type=&quot;3&quot; unique_id=&quot;12912&quot;&gt;&lt;property id=&quot;20148&quot; value=&quot;5&quot;/&gt;&lt;property id=&quot;20300&quot; value=&quot;Slide 35 - &amp;quot;Exercise 3-2, Part B:&amp;#x0D;&amp;#x0A; VI Execution on the FPGA Target&amp;quot;&quot;/&gt;&lt;property id=&quot;20307&quot; value=&quot;339&quot;/&gt;&lt;/object&gt;&lt;object type=&quot;3&quot; unique_id=&quot;12913&quot;&gt;&lt;property id=&quot;20148&quot; value=&quot;5&quot;/&gt;&lt;property id=&quot;20300&quot; value=&quot;Slide 55 - &amp;quot;Summary—Quiz&amp;quot;&quot;/&gt;&lt;property id=&quot;20307&quot; value=&quot;341&quot;/&gt;&lt;/object&gt;&lt;/object&gt;&lt;/object&gt;&lt;/database&gt;"/>
</p:tagLst>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5601</TotalTime>
  <Words>5121</Words>
  <Application>Microsoft Office PowerPoint</Application>
  <PresentationFormat>On-screen Show (4:3)</PresentationFormat>
  <Paragraphs>465</Paragraphs>
  <Slides>55</Slides>
  <Notes>55</Notes>
  <HiddenSlides>0</HiddenSlides>
  <MMClips>0</MMClips>
  <ScaleCrop>false</ScaleCrop>
  <HeadingPairs>
    <vt:vector size="4" baseType="variant">
      <vt:variant>
        <vt:lpstr>Theme</vt:lpstr>
      </vt:variant>
      <vt:variant>
        <vt:i4>5</vt:i4>
      </vt:variant>
      <vt:variant>
        <vt:lpstr>Slide Titles</vt:lpstr>
      </vt:variant>
      <vt:variant>
        <vt:i4>55</vt:i4>
      </vt:variant>
    </vt:vector>
  </HeadingPairs>
  <TitlesOfParts>
    <vt:vector size="60" baseType="lpstr">
      <vt:lpstr>Customer Education Slide Template</vt:lpstr>
      <vt:lpstr>1_PPT2009 Lesson Header</vt:lpstr>
      <vt:lpstr>1_PPT 2009 Exercise</vt:lpstr>
      <vt:lpstr>1_PPT 2009 Discussion</vt:lpstr>
      <vt:lpstr>PPT 2009 Demonstration</vt:lpstr>
      <vt:lpstr>Lesson 3 FPGA Programming Basics</vt:lpstr>
      <vt:lpstr>A. Introduction</vt:lpstr>
      <vt:lpstr>How an FPGA Works</vt:lpstr>
      <vt:lpstr>How FPGA Works - Example</vt:lpstr>
      <vt:lpstr>B. Defining FPGA Logic with LabVIEW</vt:lpstr>
      <vt:lpstr>True Parallel Execution</vt:lpstr>
      <vt:lpstr>I/O, FPGA, and Host Communication</vt:lpstr>
      <vt:lpstr>Timing Features of FPGA</vt:lpstr>
      <vt:lpstr>C. Developing the FPGA VI</vt:lpstr>
      <vt:lpstr>Add a VI Under the FPGA Target</vt:lpstr>
      <vt:lpstr>FPGA Palettes</vt:lpstr>
      <vt:lpstr>FPGA I/O Palette</vt:lpstr>
      <vt:lpstr>FPGA Math &amp; Analysis Palette</vt:lpstr>
      <vt:lpstr>Demonstration 3-1</vt:lpstr>
      <vt:lpstr>Top-Level FPGA VI Front Panel</vt:lpstr>
      <vt:lpstr>D. Interactive Front Panel Communication</vt:lpstr>
      <vt:lpstr>Interactive Front Panel Communication</vt:lpstr>
      <vt:lpstr>E. Selecting an Execution Mode</vt:lpstr>
      <vt:lpstr>Selecting an Execution Mode – Options</vt:lpstr>
      <vt:lpstr>Testing with the Development Computer</vt:lpstr>
      <vt:lpstr>Exercise 3-1: VI Execution on the Development Computer</vt:lpstr>
      <vt:lpstr>Exercise 3-1: VI Execution on the Development Computer</vt:lpstr>
      <vt:lpstr>F. Compiling the FPGA VI</vt:lpstr>
      <vt:lpstr>Working with Build  Specifications</vt:lpstr>
      <vt:lpstr>Common Build Specification Actions</vt:lpstr>
      <vt:lpstr>Stages of the Compilation Process</vt:lpstr>
      <vt:lpstr>Generate Intermediate Files (HDL Code)</vt:lpstr>
      <vt:lpstr>Exercise 3-2, Part A: VI Execution on the  FPGA Target</vt:lpstr>
      <vt:lpstr>Compilation Status Window</vt:lpstr>
      <vt:lpstr>Configuration Report</vt:lpstr>
      <vt:lpstr>Device Utilization Report</vt:lpstr>
      <vt:lpstr>Timing Report</vt:lpstr>
      <vt:lpstr>Xilinx Log Report</vt:lpstr>
      <vt:lpstr>Exercise 3-2, Part B: VI Execution on the  FPGA Target</vt:lpstr>
      <vt:lpstr>Exercise 3-2, Part B: VI Execution on the  FPGA Target</vt:lpstr>
      <vt:lpstr>Compiling an FPGA VI Remotely</vt:lpstr>
      <vt:lpstr>Causes of Compilation Failure</vt:lpstr>
      <vt:lpstr>G. Basic Optimizations</vt:lpstr>
      <vt:lpstr>Types of Basic Optimizations</vt:lpstr>
      <vt:lpstr>Limit Front Panel Objects</vt:lpstr>
      <vt:lpstr>Limit Front Panel Arrays</vt:lpstr>
      <vt:lpstr>Bitpack Boolean Logic</vt:lpstr>
      <vt:lpstr>Use Small Data Types</vt:lpstr>
      <vt:lpstr>Use Small Data Types - Coercion</vt:lpstr>
      <vt:lpstr>Avoid Large Functions</vt:lpstr>
      <vt:lpstr>Avoid Large Functions – Quotient &amp; Remainder</vt:lpstr>
      <vt:lpstr>Avoid Large Functions –  Scale By Power of 2</vt:lpstr>
      <vt:lpstr>Summary—Quiz</vt:lpstr>
      <vt:lpstr>Summary—Quiz Answer</vt:lpstr>
      <vt:lpstr>Summary—Quiz</vt:lpstr>
      <vt:lpstr>Summary—Quiz Answer</vt:lpstr>
      <vt:lpstr>Summary—Quiz</vt:lpstr>
      <vt:lpstr>Summary—Quiz Answer</vt:lpstr>
      <vt:lpstr>Summary—Quiz</vt:lpstr>
      <vt:lpstr>Summary—Quiz Answer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 FPGA Programming Basics</dc:title>
  <dc:creator/>
  <cp:lastModifiedBy>sredding</cp:lastModifiedBy>
  <cp:revision>345</cp:revision>
  <dcterms:created xsi:type="dcterms:W3CDTF">2006-08-16T00:00:00Z</dcterms:created>
  <dcterms:modified xsi:type="dcterms:W3CDTF">2010-10-22T19:34:24Z</dcterms:modified>
</cp:coreProperties>
</file>