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9" r:id="rId2"/>
    <p:sldMasterId id="2147483742" r:id="rId3"/>
    <p:sldMasterId id="2147483746" r:id="rId4"/>
    <p:sldMasterId id="2147483750" r:id="rId5"/>
  </p:sldMasterIdLst>
  <p:notesMasterIdLst>
    <p:notesMasterId r:id="rId59"/>
  </p:notesMasterIdLst>
  <p:handoutMasterIdLst>
    <p:handoutMasterId r:id="rId60"/>
  </p:handoutMasterIdLst>
  <p:sldIdLst>
    <p:sldId id="256" r:id="rId6"/>
    <p:sldId id="268" r:id="rId7"/>
    <p:sldId id="328" r:id="rId8"/>
    <p:sldId id="257" r:id="rId9"/>
    <p:sldId id="294" r:id="rId10"/>
    <p:sldId id="321" r:id="rId11"/>
    <p:sldId id="259" r:id="rId12"/>
    <p:sldId id="270" r:id="rId13"/>
    <p:sldId id="260" r:id="rId14"/>
    <p:sldId id="271" r:id="rId15"/>
    <p:sldId id="261" r:id="rId16"/>
    <p:sldId id="272" r:id="rId17"/>
    <p:sldId id="281" r:id="rId18"/>
    <p:sldId id="283" r:id="rId19"/>
    <p:sldId id="297" r:id="rId20"/>
    <p:sldId id="284" r:id="rId21"/>
    <p:sldId id="285" r:id="rId22"/>
    <p:sldId id="286" r:id="rId23"/>
    <p:sldId id="298" r:id="rId24"/>
    <p:sldId id="322" r:id="rId25"/>
    <p:sldId id="288" r:id="rId26"/>
    <p:sldId id="307" r:id="rId27"/>
    <p:sldId id="323" r:id="rId28"/>
    <p:sldId id="330" r:id="rId29"/>
    <p:sldId id="290" r:id="rId30"/>
    <p:sldId id="291" r:id="rId31"/>
    <p:sldId id="296" r:id="rId32"/>
    <p:sldId id="311" r:id="rId33"/>
    <p:sldId id="313" r:id="rId34"/>
    <p:sldId id="312" r:id="rId35"/>
    <p:sldId id="314" r:id="rId36"/>
    <p:sldId id="327" r:id="rId37"/>
    <p:sldId id="292" r:id="rId38"/>
    <p:sldId id="324" r:id="rId39"/>
    <p:sldId id="329" r:id="rId40"/>
    <p:sldId id="293" r:id="rId41"/>
    <p:sldId id="299" r:id="rId42"/>
    <p:sldId id="325" r:id="rId43"/>
    <p:sldId id="274" r:id="rId44"/>
    <p:sldId id="308" r:id="rId45"/>
    <p:sldId id="315" r:id="rId46"/>
    <p:sldId id="300" r:id="rId47"/>
    <p:sldId id="273" r:id="rId48"/>
    <p:sldId id="301" r:id="rId49"/>
    <p:sldId id="302" r:id="rId50"/>
    <p:sldId id="316" r:id="rId51"/>
    <p:sldId id="317" r:id="rId52"/>
    <p:sldId id="304" r:id="rId53"/>
    <p:sldId id="318" r:id="rId54"/>
    <p:sldId id="305" r:id="rId55"/>
    <p:sldId id="319" r:id="rId56"/>
    <p:sldId id="306" r:id="rId57"/>
    <p:sldId id="326" r:id="rId58"/>
  </p:sldIdLst>
  <p:sldSz cx="9144000" cy="6858000" type="screen4x3"/>
  <p:notesSz cx="7315200" cy="96012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stomer Education" initials="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4" autoAdjust="0"/>
    <p:restoredTop sz="70973" autoAdjust="0"/>
  </p:normalViewPr>
  <p:slideViewPr>
    <p:cSldViewPr>
      <p:cViewPr>
        <p:scale>
          <a:sx n="60" d="100"/>
          <a:sy n="60" d="100"/>
        </p:scale>
        <p:origin x="-726" y="144"/>
      </p:cViewPr>
      <p:guideLst>
        <p:guide orient="horz" pos="2160"/>
        <p:guide pos="2880"/>
      </p:guideLst>
    </p:cSldViewPr>
  </p:slideViewPr>
  <p:outlineViewPr>
    <p:cViewPr>
      <p:scale>
        <a:sx n="33" d="100"/>
        <a:sy n="33" d="100"/>
      </p:scale>
      <p:origin x="0" y="1716"/>
    </p:cViewPr>
  </p:outlineViewPr>
  <p:notesTextViewPr>
    <p:cViewPr>
      <p:scale>
        <a:sx n="100" d="100"/>
        <a:sy n="100" d="100"/>
      </p:scale>
      <p:origin x="0" y="0"/>
    </p:cViewPr>
  </p:notesTextViewPr>
  <p:notesViewPr>
    <p:cSldViewPr>
      <p:cViewPr varScale="1">
        <p:scale>
          <a:sx n="56" d="100"/>
          <a:sy n="56" d="100"/>
        </p:scale>
        <p:origin x="-177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EE4AD-8200-412B-82C7-300416ACDAFA}" type="doc">
      <dgm:prSet loTypeId="urn:microsoft.com/office/officeart/2005/8/layout/vList3" loCatId="list" qsTypeId="urn:microsoft.com/office/officeart/2005/8/quickstyle/simple1" qsCatId="simple" csTypeId="urn:microsoft.com/office/officeart/2005/8/colors/accent1_2" csCatId="accent1" phldr="1"/>
      <dgm:spPr/>
    </dgm:pt>
    <dgm:pt modelId="{8D3D1B95-2D4A-4E38-92F0-B2C224B35FD6}">
      <dgm:prSet phldrT="[Text]" custT="1"/>
      <dgm:spPr/>
      <dgm:t>
        <a:bodyPr/>
        <a:lstStyle/>
        <a:p>
          <a:pPr algn="l"/>
          <a:r>
            <a:rPr lang="en-US" sz="3200" b="1" dirty="0" smtClean="0"/>
            <a:t>Terminal</a:t>
          </a:r>
          <a:r>
            <a:rPr lang="en-US" sz="3200" dirty="0" smtClean="0"/>
            <a:t> – a hardware connection, such as on a CompactRIO module </a:t>
          </a:r>
          <a:endParaRPr lang="en-US" sz="3200" dirty="0"/>
        </a:p>
      </dgm:t>
    </dgm:pt>
    <dgm:pt modelId="{73446C06-007B-4316-8622-8FFBD8E92AFD}" type="parTrans" cxnId="{0D0EE6EB-F0B1-4183-9204-A528368ADB46}">
      <dgm:prSet/>
      <dgm:spPr/>
      <dgm:t>
        <a:bodyPr/>
        <a:lstStyle/>
        <a:p>
          <a:endParaRPr lang="en-US"/>
        </a:p>
      </dgm:t>
    </dgm:pt>
    <dgm:pt modelId="{11BBE9B4-5AC7-49DD-AEB8-005559D9E329}" type="sibTrans" cxnId="{0D0EE6EB-F0B1-4183-9204-A528368ADB46}">
      <dgm:prSet/>
      <dgm:spPr/>
      <dgm:t>
        <a:bodyPr/>
        <a:lstStyle/>
        <a:p>
          <a:endParaRPr lang="en-US"/>
        </a:p>
      </dgm:t>
    </dgm:pt>
    <dgm:pt modelId="{2D92112A-6319-4047-BAAD-BDEA82DC189A}">
      <dgm:prSet phldrT="[Text]" custT="1"/>
      <dgm:spPr/>
      <dgm:t>
        <a:bodyPr/>
        <a:lstStyle/>
        <a:p>
          <a:pPr algn="l"/>
          <a:r>
            <a:rPr lang="en-US" sz="3200" b="1" dirty="0" smtClean="0"/>
            <a:t>I/O Resource </a:t>
          </a:r>
          <a:r>
            <a:rPr lang="en-US" sz="3200" dirty="0" smtClean="0"/>
            <a:t>– a logical representation in LabVIEW FPGA of a hardware terminal</a:t>
          </a:r>
          <a:endParaRPr lang="en-US" sz="3200" dirty="0"/>
        </a:p>
      </dgm:t>
    </dgm:pt>
    <dgm:pt modelId="{166B2EDF-F0B8-4924-9465-E506609D1486}" type="parTrans" cxnId="{A584FEC6-041D-4DA6-AA7A-C3D56C89C315}">
      <dgm:prSet/>
      <dgm:spPr/>
      <dgm:t>
        <a:bodyPr/>
        <a:lstStyle/>
        <a:p>
          <a:endParaRPr lang="en-US"/>
        </a:p>
      </dgm:t>
    </dgm:pt>
    <dgm:pt modelId="{7DF108A5-0DAD-478D-947A-EB4C8DDFF91B}" type="sibTrans" cxnId="{A584FEC6-041D-4DA6-AA7A-C3D56C89C315}">
      <dgm:prSet/>
      <dgm:spPr/>
      <dgm:t>
        <a:bodyPr/>
        <a:lstStyle/>
        <a:p>
          <a:endParaRPr lang="en-US"/>
        </a:p>
      </dgm:t>
    </dgm:pt>
    <dgm:pt modelId="{B191AFF2-7BEB-4462-9692-714C0A6EFC28}">
      <dgm:prSet phldrT="[Text]" custT="1"/>
      <dgm:spPr/>
      <dgm:t>
        <a:bodyPr/>
        <a:lstStyle/>
        <a:p>
          <a:pPr algn="l"/>
          <a:r>
            <a:rPr lang="en-US" sz="3200" b="1" dirty="0" smtClean="0"/>
            <a:t>I/O Name </a:t>
          </a:r>
          <a:r>
            <a:rPr lang="en-US" sz="3200" dirty="0" smtClean="0"/>
            <a:t>– a name assigned in the LabVIEW project to a particular I/O Resource</a:t>
          </a:r>
          <a:endParaRPr lang="en-US" sz="3200" dirty="0"/>
        </a:p>
      </dgm:t>
    </dgm:pt>
    <dgm:pt modelId="{5692A2A2-013A-4DCC-A3C4-68A3B76A8AE3}" type="parTrans" cxnId="{AC1E59EE-C427-46C2-AF3C-B6DB73C49443}">
      <dgm:prSet/>
      <dgm:spPr/>
      <dgm:t>
        <a:bodyPr/>
        <a:lstStyle/>
        <a:p>
          <a:endParaRPr lang="en-US"/>
        </a:p>
      </dgm:t>
    </dgm:pt>
    <dgm:pt modelId="{9B225884-1301-4193-9C14-EE2C7B5D9CB5}" type="sibTrans" cxnId="{AC1E59EE-C427-46C2-AF3C-B6DB73C49443}">
      <dgm:prSet/>
      <dgm:spPr/>
      <dgm:t>
        <a:bodyPr/>
        <a:lstStyle/>
        <a:p>
          <a:endParaRPr lang="en-US"/>
        </a:p>
      </dgm:t>
    </dgm:pt>
    <dgm:pt modelId="{9F7B0126-1F2D-4383-A6F7-3304F0E89230}" type="pres">
      <dgm:prSet presAssocID="{8CFEE4AD-8200-412B-82C7-300416ACDAFA}" presName="linearFlow" presStyleCnt="0">
        <dgm:presLayoutVars>
          <dgm:dir/>
          <dgm:resizeHandles val="exact"/>
        </dgm:presLayoutVars>
      </dgm:prSet>
      <dgm:spPr/>
    </dgm:pt>
    <dgm:pt modelId="{FB366307-876A-4AAE-8F38-68BE150B917B}" type="pres">
      <dgm:prSet presAssocID="{8D3D1B95-2D4A-4E38-92F0-B2C224B35FD6}" presName="composite" presStyleCnt="0"/>
      <dgm:spPr/>
    </dgm:pt>
    <dgm:pt modelId="{79880723-43F2-47C2-AA59-D7CFC0630D79}" type="pres">
      <dgm:prSet presAssocID="{8D3D1B95-2D4A-4E38-92F0-B2C224B35FD6}" presName="imgShp" presStyleLbl="fgImgPlace1" presStyleIdx="0" presStyleCnt="3" custLinFactNeighborX="-70053"/>
      <dgm:spPr/>
    </dgm:pt>
    <dgm:pt modelId="{D15027B1-B865-4ABE-AEE5-624E43086E3F}" type="pres">
      <dgm:prSet presAssocID="{8D3D1B95-2D4A-4E38-92F0-B2C224B35FD6}" presName="txShp" presStyleLbl="node1" presStyleIdx="0" presStyleCnt="3" custScaleX="136190" custLinFactNeighborX="4390">
        <dgm:presLayoutVars>
          <dgm:bulletEnabled val="1"/>
        </dgm:presLayoutVars>
      </dgm:prSet>
      <dgm:spPr/>
      <dgm:t>
        <a:bodyPr/>
        <a:lstStyle/>
        <a:p>
          <a:endParaRPr lang="en-US"/>
        </a:p>
      </dgm:t>
    </dgm:pt>
    <dgm:pt modelId="{5E9C2CE7-9624-4F34-BF19-442F2EE5C8F6}" type="pres">
      <dgm:prSet presAssocID="{11BBE9B4-5AC7-49DD-AEB8-005559D9E329}" presName="spacing" presStyleCnt="0"/>
      <dgm:spPr/>
    </dgm:pt>
    <dgm:pt modelId="{EA0288E8-22FD-450C-9665-6C6EF8B22861}" type="pres">
      <dgm:prSet presAssocID="{2D92112A-6319-4047-BAAD-BDEA82DC189A}" presName="composite" presStyleCnt="0"/>
      <dgm:spPr/>
    </dgm:pt>
    <dgm:pt modelId="{DDE5F0AB-1B15-49EA-A212-59522DA495AF}" type="pres">
      <dgm:prSet presAssocID="{2D92112A-6319-4047-BAAD-BDEA82DC189A}" presName="imgShp" presStyleLbl="fgImgPlace1" presStyleIdx="1" presStyleCnt="3" custLinFactNeighborX="-70053"/>
      <dgm:spPr/>
    </dgm:pt>
    <dgm:pt modelId="{8699C763-A1BD-4CB2-BB94-E35D3BACD944}" type="pres">
      <dgm:prSet presAssocID="{2D92112A-6319-4047-BAAD-BDEA82DC189A}" presName="txShp" presStyleLbl="node1" presStyleIdx="1" presStyleCnt="3" custScaleX="136457" custLinFactNeighborX="4390">
        <dgm:presLayoutVars>
          <dgm:bulletEnabled val="1"/>
        </dgm:presLayoutVars>
      </dgm:prSet>
      <dgm:spPr/>
      <dgm:t>
        <a:bodyPr/>
        <a:lstStyle/>
        <a:p>
          <a:endParaRPr lang="en-US"/>
        </a:p>
      </dgm:t>
    </dgm:pt>
    <dgm:pt modelId="{FD26AC86-C889-4ECA-AF2E-A8E3B0512E4D}" type="pres">
      <dgm:prSet presAssocID="{7DF108A5-0DAD-478D-947A-EB4C8DDFF91B}" presName="spacing" presStyleCnt="0"/>
      <dgm:spPr/>
    </dgm:pt>
    <dgm:pt modelId="{5EA59DCB-3E94-4E54-9029-4F39CFDBA507}" type="pres">
      <dgm:prSet presAssocID="{B191AFF2-7BEB-4462-9692-714C0A6EFC28}" presName="composite" presStyleCnt="0"/>
      <dgm:spPr/>
    </dgm:pt>
    <dgm:pt modelId="{41F9664B-4F1E-4A67-84D2-FF36AD63D6DC}" type="pres">
      <dgm:prSet presAssocID="{B191AFF2-7BEB-4462-9692-714C0A6EFC28}" presName="imgShp" presStyleLbl="fgImgPlace1" presStyleIdx="2" presStyleCnt="3" custLinFactNeighborX="-70053"/>
      <dgm:spPr/>
    </dgm:pt>
    <dgm:pt modelId="{703431CA-3697-46BC-A0F6-0C0B6A48308C}" type="pres">
      <dgm:prSet presAssocID="{B191AFF2-7BEB-4462-9692-714C0A6EFC28}" presName="txShp" presStyleLbl="node1" presStyleIdx="2" presStyleCnt="3" custScaleX="136190" custLinFactNeighborX="4390">
        <dgm:presLayoutVars>
          <dgm:bulletEnabled val="1"/>
        </dgm:presLayoutVars>
      </dgm:prSet>
      <dgm:spPr/>
      <dgm:t>
        <a:bodyPr/>
        <a:lstStyle/>
        <a:p>
          <a:endParaRPr lang="en-US"/>
        </a:p>
      </dgm:t>
    </dgm:pt>
  </dgm:ptLst>
  <dgm:cxnLst>
    <dgm:cxn modelId="{A584FEC6-041D-4DA6-AA7A-C3D56C89C315}" srcId="{8CFEE4AD-8200-412B-82C7-300416ACDAFA}" destId="{2D92112A-6319-4047-BAAD-BDEA82DC189A}" srcOrd="1" destOrd="0" parTransId="{166B2EDF-F0B8-4924-9465-E506609D1486}" sibTransId="{7DF108A5-0DAD-478D-947A-EB4C8DDFF91B}"/>
    <dgm:cxn modelId="{57738FDC-7B4B-459C-830A-40709E8ABD48}" type="presOf" srcId="{8CFEE4AD-8200-412B-82C7-300416ACDAFA}" destId="{9F7B0126-1F2D-4383-A6F7-3304F0E89230}" srcOrd="0" destOrd="0" presId="urn:microsoft.com/office/officeart/2005/8/layout/vList3"/>
    <dgm:cxn modelId="{AC1E59EE-C427-46C2-AF3C-B6DB73C49443}" srcId="{8CFEE4AD-8200-412B-82C7-300416ACDAFA}" destId="{B191AFF2-7BEB-4462-9692-714C0A6EFC28}" srcOrd="2" destOrd="0" parTransId="{5692A2A2-013A-4DCC-A3C4-68A3B76A8AE3}" sibTransId="{9B225884-1301-4193-9C14-EE2C7B5D9CB5}"/>
    <dgm:cxn modelId="{5D9B9A6F-872F-4C75-9530-FCCF63BBA541}" type="presOf" srcId="{2D92112A-6319-4047-BAAD-BDEA82DC189A}" destId="{8699C763-A1BD-4CB2-BB94-E35D3BACD944}" srcOrd="0" destOrd="0" presId="urn:microsoft.com/office/officeart/2005/8/layout/vList3"/>
    <dgm:cxn modelId="{159EAA03-3405-4171-A3AA-E672110C8883}" type="presOf" srcId="{8D3D1B95-2D4A-4E38-92F0-B2C224B35FD6}" destId="{D15027B1-B865-4ABE-AEE5-624E43086E3F}" srcOrd="0" destOrd="0" presId="urn:microsoft.com/office/officeart/2005/8/layout/vList3"/>
    <dgm:cxn modelId="{CADCD4A0-BCC2-4A23-A9C7-BC5120E88FC9}" type="presOf" srcId="{B191AFF2-7BEB-4462-9692-714C0A6EFC28}" destId="{703431CA-3697-46BC-A0F6-0C0B6A48308C}" srcOrd="0" destOrd="0" presId="urn:microsoft.com/office/officeart/2005/8/layout/vList3"/>
    <dgm:cxn modelId="{0D0EE6EB-F0B1-4183-9204-A528368ADB46}" srcId="{8CFEE4AD-8200-412B-82C7-300416ACDAFA}" destId="{8D3D1B95-2D4A-4E38-92F0-B2C224B35FD6}" srcOrd="0" destOrd="0" parTransId="{73446C06-007B-4316-8622-8FFBD8E92AFD}" sibTransId="{11BBE9B4-5AC7-49DD-AEB8-005559D9E329}"/>
    <dgm:cxn modelId="{BA204C16-2F79-4EC9-AA1D-9DF2F058F78A}" type="presParOf" srcId="{9F7B0126-1F2D-4383-A6F7-3304F0E89230}" destId="{FB366307-876A-4AAE-8F38-68BE150B917B}" srcOrd="0" destOrd="0" presId="urn:microsoft.com/office/officeart/2005/8/layout/vList3"/>
    <dgm:cxn modelId="{FD9ECC5B-AF60-4A68-83CC-5E9B3FD422D7}" type="presParOf" srcId="{FB366307-876A-4AAE-8F38-68BE150B917B}" destId="{79880723-43F2-47C2-AA59-D7CFC0630D79}" srcOrd="0" destOrd="0" presId="urn:microsoft.com/office/officeart/2005/8/layout/vList3"/>
    <dgm:cxn modelId="{8A13ABDD-58AB-47FC-B434-37332743263B}" type="presParOf" srcId="{FB366307-876A-4AAE-8F38-68BE150B917B}" destId="{D15027B1-B865-4ABE-AEE5-624E43086E3F}" srcOrd="1" destOrd="0" presId="urn:microsoft.com/office/officeart/2005/8/layout/vList3"/>
    <dgm:cxn modelId="{78AA1290-0A25-4ADC-9B73-2305EB0D23D0}" type="presParOf" srcId="{9F7B0126-1F2D-4383-A6F7-3304F0E89230}" destId="{5E9C2CE7-9624-4F34-BF19-442F2EE5C8F6}" srcOrd="1" destOrd="0" presId="urn:microsoft.com/office/officeart/2005/8/layout/vList3"/>
    <dgm:cxn modelId="{EA66B520-CFFC-47E0-A93F-848E10B751C6}" type="presParOf" srcId="{9F7B0126-1F2D-4383-A6F7-3304F0E89230}" destId="{EA0288E8-22FD-450C-9665-6C6EF8B22861}" srcOrd="2" destOrd="0" presId="urn:microsoft.com/office/officeart/2005/8/layout/vList3"/>
    <dgm:cxn modelId="{FDDB818C-DCA8-4268-BEB2-AA8EA3DC1AA5}" type="presParOf" srcId="{EA0288E8-22FD-450C-9665-6C6EF8B22861}" destId="{DDE5F0AB-1B15-49EA-A212-59522DA495AF}" srcOrd="0" destOrd="0" presId="urn:microsoft.com/office/officeart/2005/8/layout/vList3"/>
    <dgm:cxn modelId="{3C7BD459-45E3-482E-8339-E8EA4748552A}" type="presParOf" srcId="{EA0288E8-22FD-450C-9665-6C6EF8B22861}" destId="{8699C763-A1BD-4CB2-BB94-E35D3BACD944}" srcOrd="1" destOrd="0" presId="urn:microsoft.com/office/officeart/2005/8/layout/vList3"/>
    <dgm:cxn modelId="{B3134D75-F8E3-4BD0-9353-05AAD7BFE576}" type="presParOf" srcId="{9F7B0126-1F2D-4383-A6F7-3304F0E89230}" destId="{FD26AC86-C889-4ECA-AF2E-A8E3B0512E4D}" srcOrd="3" destOrd="0" presId="urn:microsoft.com/office/officeart/2005/8/layout/vList3"/>
    <dgm:cxn modelId="{D96B182D-C9CA-44C0-9B2D-DBBFB17A809E}" type="presParOf" srcId="{9F7B0126-1F2D-4383-A6F7-3304F0E89230}" destId="{5EA59DCB-3E94-4E54-9029-4F39CFDBA507}" srcOrd="4" destOrd="0" presId="urn:microsoft.com/office/officeart/2005/8/layout/vList3"/>
    <dgm:cxn modelId="{472FCE6B-222F-4242-990E-3FBC8D63736F}" type="presParOf" srcId="{5EA59DCB-3E94-4E54-9029-4F39CFDBA507}" destId="{41F9664B-4F1E-4A67-84D2-FF36AD63D6DC}" srcOrd="0" destOrd="0" presId="urn:microsoft.com/office/officeart/2005/8/layout/vList3"/>
    <dgm:cxn modelId="{CE1F52F8-1777-42AB-8418-8C164088EC1E}" type="presParOf" srcId="{5EA59DCB-3E94-4E54-9029-4F39CFDBA507}" destId="{703431CA-3697-46BC-A0F6-0C0B6A48308C}"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5E666B-87E4-4A16-8943-59C3B03D77E3}" type="doc">
      <dgm:prSet loTypeId="urn:microsoft.com/office/officeart/2005/8/layout/vList3" loCatId="list" qsTypeId="urn:microsoft.com/office/officeart/2005/8/quickstyle/simple1" qsCatId="simple" csTypeId="urn:microsoft.com/office/officeart/2005/8/colors/accent1_2" csCatId="accent1" phldr="1"/>
      <dgm:spPr/>
    </dgm:pt>
    <dgm:pt modelId="{DAEC165D-BF4B-4CE8-87BB-E4576236F380}">
      <dgm:prSet phldrT="[Text]"/>
      <dgm:spPr/>
      <dgm:t>
        <a:bodyPr/>
        <a:lstStyle/>
        <a:p>
          <a:pPr algn="l"/>
          <a:r>
            <a:rPr lang="en-US" b="1" dirty="0" smtClean="0"/>
            <a:t>Sign Encoding </a:t>
          </a:r>
          <a:r>
            <a:rPr lang="en-US" dirty="0" smtClean="0"/>
            <a:t>– The option that determines whether the fixed-point data is signed (±) or unsigned (+)</a:t>
          </a:r>
          <a:endParaRPr lang="en-US" dirty="0"/>
        </a:p>
      </dgm:t>
    </dgm:pt>
    <dgm:pt modelId="{D150C5BC-A62B-4485-85F9-272538E7FEE8}" type="parTrans" cxnId="{956A0ABD-1052-42DE-B4AA-B66FAD5AF242}">
      <dgm:prSet/>
      <dgm:spPr/>
      <dgm:t>
        <a:bodyPr/>
        <a:lstStyle/>
        <a:p>
          <a:endParaRPr lang="en-US"/>
        </a:p>
      </dgm:t>
    </dgm:pt>
    <dgm:pt modelId="{F57D330C-A36E-46C3-AD4C-2E89A4398F9F}" type="sibTrans" cxnId="{956A0ABD-1052-42DE-B4AA-B66FAD5AF242}">
      <dgm:prSet/>
      <dgm:spPr/>
      <dgm:t>
        <a:bodyPr/>
        <a:lstStyle/>
        <a:p>
          <a:endParaRPr lang="en-US"/>
        </a:p>
      </dgm:t>
    </dgm:pt>
    <dgm:pt modelId="{AA9A5D52-DCDC-4482-A9EF-89484334A03C}">
      <dgm:prSet phldrT="[Text]"/>
      <dgm:spPr/>
      <dgm:t>
        <a:bodyPr/>
        <a:lstStyle/>
        <a:p>
          <a:pPr algn="l"/>
          <a:r>
            <a:rPr lang="en-US" b="1" dirty="0" smtClean="0"/>
            <a:t>Word Length </a:t>
          </a:r>
          <a:r>
            <a:rPr lang="en-US" dirty="0" smtClean="0"/>
            <a:t>– The total number of bits used for the Fixed-Point data</a:t>
          </a:r>
          <a:endParaRPr lang="en-US" dirty="0"/>
        </a:p>
      </dgm:t>
    </dgm:pt>
    <dgm:pt modelId="{ABDE01F6-6F63-45B5-8D7B-F502BC91CA96}" type="parTrans" cxnId="{8E41C7AB-C24D-4682-B7F7-E98A5731FC2C}">
      <dgm:prSet/>
      <dgm:spPr/>
      <dgm:t>
        <a:bodyPr/>
        <a:lstStyle/>
        <a:p>
          <a:endParaRPr lang="en-US"/>
        </a:p>
      </dgm:t>
    </dgm:pt>
    <dgm:pt modelId="{9D13C282-C7E8-4E65-9FE4-04AB2AE228AC}" type="sibTrans" cxnId="{8E41C7AB-C24D-4682-B7F7-E98A5731FC2C}">
      <dgm:prSet/>
      <dgm:spPr/>
      <dgm:t>
        <a:bodyPr/>
        <a:lstStyle/>
        <a:p>
          <a:endParaRPr lang="en-US"/>
        </a:p>
      </dgm:t>
    </dgm:pt>
    <dgm:pt modelId="{B1692098-3112-4CAE-B613-07582DDA3A97}">
      <dgm:prSet phldrT="[Text]"/>
      <dgm:spPr/>
      <dgm:t>
        <a:bodyPr/>
        <a:lstStyle/>
        <a:p>
          <a:pPr algn="l"/>
          <a:r>
            <a:rPr lang="en-US" b="1" dirty="0" smtClean="0"/>
            <a:t>Integer Word Length </a:t>
          </a:r>
          <a:r>
            <a:rPr lang="en-US" dirty="0" smtClean="0"/>
            <a:t>– The number of bits used in the integer portion  of the Fixed-Point data</a:t>
          </a:r>
          <a:endParaRPr lang="en-US" dirty="0"/>
        </a:p>
      </dgm:t>
    </dgm:pt>
    <dgm:pt modelId="{951963E5-EABD-4623-B3E9-9AE2C2B766F9}" type="parTrans" cxnId="{258DB5A2-FDD3-4295-92D1-14A129323B2F}">
      <dgm:prSet/>
      <dgm:spPr/>
      <dgm:t>
        <a:bodyPr/>
        <a:lstStyle/>
        <a:p>
          <a:endParaRPr lang="en-US"/>
        </a:p>
      </dgm:t>
    </dgm:pt>
    <dgm:pt modelId="{D63963B9-0CE9-4F91-834F-DB41BAFEBE5E}" type="sibTrans" cxnId="{258DB5A2-FDD3-4295-92D1-14A129323B2F}">
      <dgm:prSet/>
      <dgm:spPr/>
      <dgm:t>
        <a:bodyPr/>
        <a:lstStyle/>
        <a:p>
          <a:endParaRPr lang="en-US"/>
        </a:p>
      </dgm:t>
    </dgm:pt>
    <dgm:pt modelId="{2D75C893-D703-4D0D-9D35-130C70C4D621}" type="pres">
      <dgm:prSet presAssocID="{CA5E666B-87E4-4A16-8943-59C3B03D77E3}" presName="linearFlow" presStyleCnt="0">
        <dgm:presLayoutVars>
          <dgm:dir/>
          <dgm:resizeHandles val="exact"/>
        </dgm:presLayoutVars>
      </dgm:prSet>
      <dgm:spPr/>
    </dgm:pt>
    <dgm:pt modelId="{A4729BE2-DAD3-4C9B-AF60-3F98CEED7261}" type="pres">
      <dgm:prSet presAssocID="{DAEC165D-BF4B-4CE8-87BB-E4576236F380}" presName="composite" presStyleCnt="0"/>
      <dgm:spPr/>
    </dgm:pt>
    <dgm:pt modelId="{31E8C20E-F654-4C6B-AFEC-3D54FB5B1CFD}" type="pres">
      <dgm:prSet presAssocID="{DAEC165D-BF4B-4CE8-87BB-E4576236F380}" presName="imgShp" presStyleLbl="fgImgPlace1" presStyleIdx="0" presStyleCnt="3" custLinFactNeighborX="-51537"/>
      <dgm:spPr/>
    </dgm:pt>
    <dgm:pt modelId="{5059B934-1F3B-4960-9E5E-B819166416E8}" type="pres">
      <dgm:prSet presAssocID="{DAEC165D-BF4B-4CE8-87BB-E4576236F380}" presName="txShp" presStyleLbl="node1" presStyleIdx="0" presStyleCnt="3" custScaleX="133774" custLinFactNeighborX="2838">
        <dgm:presLayoutVars>
          <dgm:bulletEnabled val="1"/>
        </dgm:presLayoutVars>
      </dgm:prSet>
      <dgm:spPr/>
      <dgm:t>
        <a:bodyPr/>
        <a:lstStyle/>
        <a:p>
          <a:endParaRPr lang="en-US"/>
        </a:p>
      </dgm:t>
    </dgm:pt>
    <dgm:pt modelId="{DCCA06C1-8A7A-4726-A632-1002FF83D0A6}" type="pres">
      <dgm:prSet presAssocID="{F57D330C-A36E-46C3-AD4C-2E89A4398F9F}" presName="spacing" presStyleCnt="0"/>
      <dgm:spPr/>
    </dgm:pt>
    <dgm:pt modelId="{3F4CECE7-4D46-4207-8992-A8891362D384}" type="pres">
      <dgm:prSet presAssocID="{AA9A5D52-DCDC-4482-A9EF-89484334A03C}" presName="composite" presStyleCnt="0"/>
      <dgm:spPr/>
    </dgm:pt>
    <dgm:pt modelId="{1AFA63DE-96DF-4D10-BB3D-03F6A0CA3A97}" type="pres">
      <dgm:prSet presAssocID="{AA9A5D52-DCDC-4482-A9EF-89484334A03C}" presName="imgShp" presStyleLbl="fgImgPlace1" presStyleIdx="1" presStyleCnt="3" custLinFactNeighborX="-51537"/>
      <dgm:spPr/>
    </dgm:pt>
    <dgm:pt modelId="{FF89C7A7-F9AC-49C8-800A-1889415D0234}" type="pres">
      <dgm:prSet presAssocID="{AA9A5D52-DCDC-4482-A9EF-89484334A03C}" presName="txShp" presStyleLbl="node1" presStyleIdx="1" presStyleCnt="3" custScaleX="133774" custLinFactNeighborX="2838">
        <dgm:presLayoutVars>
          <dgm:bulletEnabled val="1"/>
        </dgm:presLayoutVars>
      </dgm:prSet>
      <dgm:spPr/>
      <dgm:t>
        <a:bodyPr/>
        <a:lstStyle/>
        <a:p>
          <a:endParaRPr lang="en-US"/>
        </a:p>
      </dgm:t>
    </dgm:pt>
    <dgm:pt modelId="{95B54F9E-664A-487F-9327-FB6ACA125A53}" type="pres">
      <dgm:prSet presAssocID="{9D13C282-C7E8-4E65-9FE4-04AB2AE228AC}" presName="spacing" presStyleCnt="0"/>
      <dgm:spPr/>
    </dgm:pt>
    <dgm:pt modelId="{73C5F196-BC91-4BAD-9672-3943003D9128}" type="pres">
      <dgm:prSet presAssocID="{B1692098-3112-4CAE-B613-07582DDA3A97}" presName="composite" presStyleCnt="0"/>
      <dgm:spPr/>
    </dgm:pt>
    <dgm:pt modelId="{A6DF8683-8AC5-48B5-9E71-4F088BB3EF69}" type="pres">
      <dgm:prSet presAssocID="{B1692098-3112-4CAE-B613-07582DDA3A97}" presName="imgShp" presStyleLbl="fgImgPlace1" presStyleIdx="2" presStyleCnt="3" custLinFactNeighborX="-51537"/>
      <dgm:spPr/>
    </dgm:pt>
    <dgm:pt modelId="{338768BC-FC67-4EE2-BEB7-9A75E52A1CFB}" type="pres">
      <dgm:prSet presAssocID="{B1692098-3112-4CAE-B613-07582DDA3A97}" presName="txShp" presStyleLbl="node1" presStyleIdx="2" presStyleCnt="3" custScaleX="133774" custLinFactNeighborX="2838">
        <dgm:presLayoutVars>
          <dgm:bulletEnabled val="1"/>
        </dgm:presLayoutVars>
      </dgm:prSet>
      <dgm:spPr/>
      <dgm:t>
        <a:bodyPr/>
        <a:lstStyle/>
        <a:p>
          <a:endParaRPr lang="en-US"/>
        </a:p>
      </dgm:t>
    </dgm:pt>
  </dgm:ptLst>
  <dgm:cxnLst>
    <dgm:cxn modelId="{AFE9A476-82F6-4DAD-BDE1-6C2D451DB4AC}" type="presOf" srcId="{DAEC165D-BF4B-4CE8-87BB-E4576236F380}" destId="{5059B934-1F3B-4960-9E5E-B819166416E8}" srcOrd="0" destOrd="0" presId="urn:microsoft.com/office/officeart/2005/8/layout/vList3"/>
    <dgm:cxn modelId="{258DB5A2-FDD3-4295-92D1-14A129323B2F}" srcId="{CA5E666B-87E4-4A16-8943-59C3B03D77E3}" destId="{B1692098-3112-4CAE-B613-07582DDA3A97}" srcOrd="2" destOrd="0" parTransId="{951963E5-EABD-4623-B3E9-9AE2C2B766F9}" sibTransId="{D63963B9-0CE9-4F91-834F-DB41BAFEBE5E}"/>
    <dgm:cxn modelId="{213F3BA8-CDC9-431F-B686-2B01C2938CD3}" type="presOf" srcId="{CA5E666B-87E4-4A16-8943-59C3B03D77E3}" destId="{2D75C893-D703-4D0D-9D35-130C70C4D621}" srcOrd="0" destOrd="0" presId="urn:microsoft.com/office/officeart/2005/8/layout/vList3"/>
    <dgm:cxn modelId="{26F391E3-6CD3-4FDA-A46A-56BFE7681D26}" type="presOf" srcId="{B1692098-3112-4CAE-B613-07582DDA3A97}" destId="{338768BC-FC67-4EE2-BEB7-9A75E52A1CFB}" srcOrd="0" destOrd="0" presId="urn:microsoft.com/office/officeart/2005/8/layout/vList3"/>
    <dgm:cxn modelId="{8E41C7AB-C24D-4682-B7F7-E98A5731FC2C}" srcId="{CA5E666B-87E4-4A16-8943-59C3B03D77E3}" destId="{AA9A5D52-DCDC-4482-A9EF-89484334A03C}" srcOrd="1" destOrd="0" parTransId="{ABDE01F6-6F63-45B5-8D7B-F502BC91CA96}" sibTransId="{9D13C282-C7E8-4E65-9FE4-04AB2AE228AC}"/>
    <dgm:cxn modelId="{35A6CAB8-A767-4B87-AA6D-32C71AC414D7}" type="presOf" srcId="{AA9A5D52-DCDC-4482-A9EF-89484334A03C}" destId="{FF89C7A7-F9AC-49C8-800A-1889415D0234}" srcOrd="0" destOrd="0" presId="urn:microsoft.com/office/officeart/2005/8/layout/vList3"/>
    <dgm:cxn modelId="{956A0ABD-1052-42DE-B4AA-B66FAD5AF242}" srcId="{CA5E666B-87E4-4A16-8943-59C3B03D77E3}" destId="{DAEC165D-BF4B-4CE8-87BB-E4576236F380}" srcOrd="0" destOrd="0" parTransId="{D150C5BC-A62B-4485-85F9-272538E7FEE8}" sibTransId="{F57D330C-A36E-46C3-AD4C-2E89A4398F9F}"/>
    <dgm:cxn modelId="{CEE93F82-3C59-4CBF-A91D-A772992D4EBC}" type="presParOf" srcId="{2D75C893-D703-4D0D-9D35-130C70C4D621}" destId="{A4729BE2-DAD3-4C9B-AF60-3F98CEED7261}" srcOrd="0" destOrd="0" presId="urn:microsoft.com/office/officeart/2005/8/layout/vList3"/>
    <dgm:cxn modelId="{27687216-B9F4-4F77-9AB4-5CE773C90607}" type="presParOf" srcId="{A4729BE2-DAD3-4C9B-AF60-3F98CEED7261}" destId="{31E8C20E-F654-4C6B-AFEC-3D54FB5B1CFD}" srcOrd="0" destOrd="0" presId="urn:microsoft.com/office/officeart/2005/8/layout/vList3"/>
    <dgm:cxn modelId="{85304615-5864-43A5-9E33-35E2FE74C94A}" type="presParOf" srcId="{A4729BE2-DAD3-4C9B-AF60-3F98CEED7261}" destId="{5059B934-1F3B-4960-9E5E-B819166416E8}" srcOrd="1" destOrd="0" presId="urn:microsoft.com/office/officeart/2005/8/layout/vList3"/>
    <dgm:cxn modelId="{CC354472-66E8-48F1-9B37-387CA10BE244}" type="presParOf" srcId="{2D75C893-D703-4D0D-9D35-130C70C4D621}" destId="{DCCA06C1-8A7A-4726-A632-1002FF83D0A6}" srcOrd="1" destOrd="0" presId="urn:microsoft.com/office/officeart/2005/8/layout/vList3"/>
    <dgm:cxn modelId="{41802F7F-CEDE-43E5-806A-602C5CA56F6E}" type="presParOf" srcId="{2D75C893-D703-4D0D-9D35-130C70C4D621}" destId="{3F4CECE7-4D46-4207-8992-A8891362D384}" srcOrd="2" destOrd="0" presId="urn:microsoft.com/office/officeart/2005/8/layout/vList3"/>
    <dgm:cxn modelId="{4879DC84-7334-4AE4-B07E-04A819A38D6C}" type="presParOf" srcId="{3F4CECE7-4D46-4207-8992-A8891362D384}" destId="{1AFA63DE-96DF-4D10-BB3D-03F6A0CA3A97}" srcOrd="0" destOrd="0" presId="urn:microsoft.com/office/officeart/2005/8/layout/vList3"/>
    <dgm:cxn modelId="{1DC89EA1-D8E9-434A-89E8-D7285914B929}" type="presParOf" srcId="{3F4CECE7-4D46-4207-8992-A8891362D384}" destId="{FF89C7A7-F9AC-49C8-800A-1889415D0234}" srcOrd="1" destOrd="0" presId="urn:microsoft.com/office/officeart/2005/8/layout/vList3"/>
    <dgm:cxn modelId="{7B3E56C4-EFBE-4A19-BD69-D7748C712051}" type="presParOf" srcId="{2D75C893-D703-4D0D-9D35-130C70C4D621}" destId="{95B54F9E-664A-487F-9327-FB6ACA125A53}" srcOrd="3" destOrd="0" presId="urn:microsoft.com/office/officeart/2005/8/layout/vList3"/>
    <dgm:cxn modelId="{0E084B5F-154F-44BB-9E2C-153C9592B75D}" type="presParOf" srcId="{2D75C893-D703-4D0D-9D35-130C70C4D621}" destId="{73C5F196-BC91-4BAD-9672-3943003D9128}" srcOrd="4" destOrd="0" presId="urn:microsoft.com/office/officeart/2005/8/layout/vList3"/>
    <dgm:cxn modelId="{F1CF9FA6-15FF-4276-A5D5-0247E1BADD79}" type="presParOf" srcId="{73C5F196-BC91-4BAD-9672-3943003D9128}" destId="{A6DF8683-8AC5-48B5-9E71-4F088BB3EF69}" srcOrd="0" destOrd="0" presId="urn:microsoft.com/office/officeart/2005/8/layout/vList3"/>
    <dgm:cxn modelId="{0F689F4D-47AB-40F1-A6EE-CCCC4B46E916}" type="presParOf" srcId="{73C5F196-BC91-4BAD-9672-3943003D9128}" destId="{338768BC-FC67-4EE2-BEB7-9A75E52A1CF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10767-9F80-407F-B7A4-9D0D4BCB74D3}" type="doc">
      <dgm:prSet loTypeId="urn:microsoft.com/office/officeart/2005/8/layout/vList3" loCatId="list" qsTypeId="urn:microsoft.com/office/officeart/2005/8/quickstyle/simple1" qsCatId="simple" csTypeId="urn:microsoft.com/office/officeart/2005/8/colors/accent1_2" csCatId="accent1" phldr="1"/>
      <dgm:spPr/>
    </dgm:pt>
    <dgm:pt modelId="{5B0541A1-8872-4980-9319-206F73540FAE}">
      <dgm:prSet phldrT="[Text]"/>
      <dgm:spPr/>
      <dgm:t>
        <a:bodyPr/>
        <a:lstStyle/>
        <a:p>
          <a:pPr algn="l"/>
          <a:r>
            <a:rPr lang="en-US" dirty="0" smtClean="0"/>
            <a:t>Rounding – occurs when the precision of the input value or the result of an operation is greater than the precision of the output type.</a:t>
          </a:r>
          <a:endParaRPr lang="en-US" dirty="0"/>
        </a:p>
      </dgm:t>
    </dgm:pt>
    <dgm:pt modelId="{B3F85459-DA57-4482-83CA-D0936C9F487E}" type="parTrans" cxnId="{56AFEC85-2361-4C1E-908F-36B6C3B7484E}">
      <dgm:prSet/>
      <dgm:spPr/>
      <dgm:t>
        <a:bodyPr/>
        <a:lstStyle/>
        <a:p>
          <a:endParaRPr lang="en-US"/>
        </a:p>
      </dgm:t>
    </dgm:pt>
    <dgm:pt modelId="{F978DA4E-A083-4554-BD65-5D06BD89E19A}" type="sibTrans" cxnId="{56AFEC85-2361-4C1E-908F-36B6C3B7484E}">
      <dgm:prSet/>
      <dgm:spPr/>
      <dgm:t>
        <a:bodyPr/>
        <a:lstStyle/>
        <a:p>
          <a:endParaRPr lang="en-US"/>
        </a:p>
      </dgm:t>
    </dgm:pt>
    <dgm:pt modelId="{A74374A4-6058-4756-843A-DE3D0905D5CE}" type="pres">
      <dgm:prSet presAssocID="{77210767-9F80-407F-B7A4-9D0D4BCB74D3}" presName="linearFlow" presStyleCnt="0">
        <dgm:presLayoutVars>
          <dgm:dir/>
          <dgm:resizeHandles val="exact"/>
        </dgm:presLayoutVars>
      </dgm:prSet>
      <dgm:spPr/>
    </dgm:pt>
    <dgm:pt modelId="{9D79AF58-CB1A-4A4A-90D6-65A7F3993B2F}" type="pres">
      <dgm:prSet presAssocID="{5B0541A1-8872-4980-9319-206F73540FAE}" presName="composite" presStyleCnt="0"/>
      <dgm:spPr/>
    </dgm:pt>
    <dgm:pt modelId="{1EE76BE8-A4E8-49D7-9B3E-8D5EB31E6A87}" type="pres">
      <dgm:prSet presAssocID="{5B0541A1-8872-4980-9319-206F73540FAE}" presName="imgShp" presStyleLbl="fgImgPlace1" presStyleIdx="0" presStyleCnt="1" custLinFactNeighborX="-48941"/>
      <dgm:spPr/>
    </dgm:pt>
    <dgm:pt modelId="{1A7C359F-95E2-44B3-BB29-3E13540CECFC}" type="pres">
      <dgm:prSet presAssocID="{5B0541A1-8872-4980-9319-206F73540FAE}" presName="txShp" presStyleLbl="node1" presStyleIdx="0" presStyleCnt="1" custScaleX="129789" custLinFactNeighborX="7000">
        <dgm:presLayoutVars>
          <dgm:bulletEnabled val="1"/>
        </dgm:presLayoutVars>
      </dgm:prSet>
      <dgm:spPr/>
      <dgm:t>
        <a:bodyPr/>
        <a:lstStyle/>
        <a:p>
          <a:endParaRPr lang="en-US"/>
        </a:p>
      </dgm:t>
    </dgm:pt>
  </dgm:ptLst>
  <dgm:cxnLst>
    <dgm:cxn modelId="{D6716E33-78CF-42D8-901F-ACFA0BD3E96E}" type="presOf" srcId="{5B0541A1-8872-4980-9319-206F73540FAE}" destId="{1A7C359F-95E2-44B3-BB29-3E13540CECFC}" srcOrd="0" destOrd="0" presId="urn:microsoft.com/office/officeart/2005/8/layout/vList3"/>
    <dgm:cxn modelId="{25EEB851-7395-4F56-A263-7574DF2B8AEB}" type="presOf" srcId="{77210767-9F80-407F-B7A4-9D0D4BCB74D3}" destId="{A74374A4-6058-4756-843A-DE3D0905D5CE}" srcOrd="0" destOrd="0" presId="urn:microsoft.com/office/officeart/2005/8/layout/vList3"/>
    <dgm:cxn modelId="{56AFEC85-2361-4C1E-908F-36B6C3B7484E}" srcId="{77210767-9F80-407F-B7A4-9D0D4BCB74D3}" destId="{5B0541A1-8872-4980-9319-206F73540FAE}" srcOrd="0" destOrd="0" parTransId="{B3F85459-DA57-4482-83CA-D0936C9F487E}" sibTransId="{F978DA4E-A083-4554-BD65-5D06BD89E19A}"/>
    <dgm:cxn modelId="{DA061FC1-11D5-4190-96C8-3F15E7088BB6}" type="presParOf" srcId="{A74374A4-6058-4756-843A-DE3D0905D5CE}" destId="{9D79AF58-CB1A-4A4A-90D6-65A7F3993B2F}" srcOrd="0" destOrd="0" presId="urn:microsoft.com/office/officeart/2005/8/layout/vList3"/>
    <dgm:cxn modelId="{87A9B71A-5C22-47C7-B9A9-7C76D9657DBF}" type="presParOf" srcId="{9D79AF58-CB1A-4A4A-90D6-65A7F3993B2F}" destId="{1EE76BE8-A4E8-49D7-9B3E-8D5EB31E6A87}" srcOrd="0" destOrd="0" presId="urn:microsoft.com/office/officeart/2005/8/layout/vList3"/>
    <dgm:cxn modelId="{C2DE02E2-029C-43DC-B808-81E790D0C0D4}" type="presParOf" srcId="{9D79AF58-CB1A-4A4A-90D6-65A7F3993B2F}" destId="{1A7C359F-95E2-44B3-BB29-3E13540CECFC}"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210767-9F80-407F-B7A4-9D0D4BCB74D3}" type="doc">
      <dgm:prSet loTypeId="urn:microsoft.com/office/officeart/2005/8/layout/vList3" loCatId="list" qsTypeId="urn:microsoft.com/office/officeart/2005/8/quickstyle/simple1" qsCatId="simple" csTypeId="urn:microsoft.com/office/officeart/2005/8/colors/accent1_2" csCatId="accent1" phldr="1"/>
      <dgm:spPr/>
    </dgm:pt>
    <dgm:pt modelId="{5B0541A1-8872-4980-9319-206F73540FAE}">
      <dgm:prSet phldrT="[Text]"/>
      <dgm:spPr/>
      <dgm:t>
        <a:bodyPr/>
        <a:lstStyle/>
        <a:p>
          <a:pPr algn="l"/>
          <a:r>
            <a:rPr lang="en-US" dirty="0" smtClean="0"/>
            <a:t>Overflow – occurs when the result of an operation is outside the range of values that the output type can represent</a:t>
          </a:r>
          <a:endParaRPr lang="en-US" dirty="0"/>
        </a:p>
      </dgm:t>
    </dgm:pt>
    <dgm:pt modelId="{B3F85459-DA57-4482-83CA-D0936C9F487E}" type="parTrans" cxnId="{56AFEC85-2361-4C1E-908F-36B6C3B7484E}">
      <dgm:prSet/>
      <dgm:spPr/>
      <dgm:t>
        <a:bodyPr/>
        <a:lstStyle/>
        <a:p>
          <a:endParaRPr lang="en-US"/>
        </a:p>
      </dgm:t>
    </dgm:pt>
    <dgm:pt modelId="{F978DA4E-A083-4554-BD65-5D06BD89E19A}" type="sibTrans" cxnId="{56AFEC85-2361-4C1E-908F-36B6C3B7484E}">
      <dgm:prSet/>
      <dgm:spPr/>
      <dgm:t>
        <a:bodyPr/>
        <a:lstStyle/>
        <a:p>
          <a:endParaRPr lang="en-US"/>
        </a:p>
      </dgm:t>
    </dgm:pt>
    <dgm:pt modelId="{A74374A4-6058-4756-843A-DE3D0905D5CE}" type="pres">
      <dgm:prSet presAssocID="{77210767-9F80-407F-B7A4-9D0D4BCB74D3}" presName="linearFlow" presStyleCnt="0">
        <dgm:presLayoutVars>
          <dgm:dir/>
          <dgm:resizeHandles val="exact"/>
        </dgm:presLayoutVars>
      </dgm:prSet>
      <dgm:spPr/>
    </dgm:pt>
    <dgm:pt modelId="{9D79AF58-CB1A-4A4A-90D6-65A7F3993B2F}" type="pres">
      <dgm:prSet presAssocID="{5B0541A1-8872-4980-9319-206F73540FAE}" presName="composite" presStyleCnt="0"/>
      <dgm:spPr/>
    </dgm:pt>
    <dgm:pt modelId="{1EE76BE8-A4E8-49D7-9B3E-8D5EB31E6A87}" type="pres">
      <dgm:prSet presAssocID="{5B0541A1-8872-4980-9319-206F73540FAE}" presName="imgShp" presStyleLbl="fgImgPlace1" presStyleIdx="0" presStyleCnt="1" custLinFactNeighborX="-48941"/>
      <dgm:spPr/>
    </dgm:pt>
    <dgm:pt modelId="{1A7C359F-95E2-44B3-BB29-3E13540CECFC}" type="pres">
      <dgm:prSet presAssocID="{5B0541A1-8872-4980-9319-206F73540FAE}" presName="txShp" presStyleLbl="node1" presStyleIdx="0" presStyleCnt="1" custScaleX="129789" custLinFactNeighborX="7000">
        <dgm:presLayoutVars>
          <dgm:bulletEnabled val="1"/>
        </dgm:presLayoutVars>
      </dgm:prSet>
      <dgm:spPr/>
      <dgm:t>
        <a:bodyPr/>
        <a:lstStyle/>
        <a:p>
          <a:endParaRPr lang="en-US"/>
        </a:p>
      </dgm:t>
    </dgm:pt>
  </dgm:ptLst>
  <dgm:cxnLst>
    <dgm:cxn modelId="{07E3EB8B-9D26-40E3-B2D6-DD4DA82A539D}" type="presOf" srcId="{5B0541A1-8872-4980-9319-206F73540FAE}" destId="{1A7C359F-95E2-44B3-BB29-3E13540CECFC}" srcOrd="0" destOrd="0" presId="urn:microsoft.com/office/officeart/2005/8/layout/vList3"/>
    <dgm:cxn modelId="{56AFEC85-2361-4C1E-908F-36B6C3B7484E}" srcId="{77210767-9F80-407F-B7A4-9D0D4BCB74D3}" destId="{5B0541A1-8872-4980-9319-206F73540FAE}" srcOrd="0" destOrd="0" parTransId="{B3F85459-DA57-4482-83CA-D0936C9F487E}" sibTransId="{F978DA4E-A083-4554-BD65-5D06BD89E19A}"/>
    <dgm:cxn modelId="{1E262053-D905-4ABD-A530-62E30863D322}" type="presOf" srcId="{77210767-9F80-407F-B7A4-9D0D4BCB74D3}" destId="{A74374A4-6058-4756-843A-DE3D0905D5CE}" srcOrd="0" destOrd="0" presId="urn:microsoft.com/office/officeart/2005/8/layout/vList3"/>
    <dgm:cxn modelId="{0F9AB318-68BE-466E-9368-C85FFB3EA13E}" type="presParOf" srcId="{A74374A4-6058-4756-843A-DE3D0905D5CE}" destId="{9D79AF58-CB1A-4A4A-90D6-65A7F3993B2F}" srcOrd="0" destOrd="0" presId="urn:microsoft.com/office/officeart/2005/8/layout/vList3"/>
    <dgm:cxn modelId="{4591B64C-E203-4DA0-BCD0-AA6A34D8BE6A}" type="presParOf" srcId="{9D79AF58-CB1A-4A4A-90D6-65A7F3993B2F}" destId="{1EE76BE8-A4E8-49D7-9B3E-8D5EB31E6A87}" srcOrd="0" destOrd="0" presId="urn:microsoft.com/office/officeart/2005/8/layout/vList3"/>
    <dgm:cxn modelId="{B86AB1EF-772F-43E4-897D-8A2E82D82DAC}" type="presParOf" srcId="{9D79AF58-CB1A-4A4A-90D6-65A7F3993B2F}" destId="{1A7C359F-95E2-44B3-BB29-3E13540CECFC}"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027B1-B865-4ABE-AEE5-624E43086E3F}">
      <dsp:nvSpPr>
        <dsp:cNvPr id="0" name=""/>
        <dsp:cNvSpPr/>
      </dsp:nvSpPr>
      <dsp:spPr>
        <a:xfrm rot="10800000">
          <a:off x="628426" y="7"/>
          <a:ext cx="7453248"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121920" rIns="227584" bIns="121920" numCol="1" spcCol="1270" anchor="ctr" anchorCtr="0">
          <a:noAutofit/>
        </a:bodyPr>
        <a:lstStyle/>
        <a:p>
          <a:pPr lvl="0" algn="l" defTabSz="1422400">
            <a:lnSpc>
              <a:spcPct val="90000"/>
            </a:lnSpc>
            <a:spcBef>
              <a:spcPct val="0"/>
            </a:spcBef>
            <a:spcAft>
              <a:spcPct val="35000"/>
            </a:spcAft>
          </a:pPr>
          <a:r>
            <a:rPr lang="en-US" sz="3200" b="1" kern="1200" dirty="0" smtClean="0"/>
            <a:t>Terminal</a:t>
          </a:r>
          <a:r>
            <a:rPr lang="en-US" sz="3200" kern="1200" dirty="0" smtClean="0"/>
            <a:t> – a hardware connection, such as on a CompactRIO module </a:t>
          </a:r>
          <a:endParaRPr lang="en-US" sz="3200" kern="1200" dirty="0"/>
        </a:p>
      </dsp:txBody>
      <dsp:txXfrm rot="10800000">
        <a:off x="628426" y="7"/>
        <a:ext cx="7453248" cy="1207496"/>
      </dsp:txXfrm>
    </dsp:sp>
    <dsp:sp modelId="{79880723-43F2-47C2-AA59-D7CFC0630D79}">
      <dsp:nvSpPr>
        <dsp:cNvPr id="0" name=""/>
        <dsp:cNvSpPr/>
      </dsp:nvSpPr>
      <dsp:spPr>
        <a:xfrm>
          <a:off x="0" y="7"/>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9C763-A1BD-4CB2-BB94-E35D3BACD944}">
      <dsp:nvSpPr>
        <dsp:cNvPr id="0" name=""/>
        <dsp:cNvSpPr/>
      </dsp:nvSpPr>
      <dsp:spPr>
        <a:xfrm rot="10800000">
          <a:off x="621120" y="1567951"/>
          <a:ext cx="7467860"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121920" rIns="227584" bIns="121920" numCol="1" spcCol="1270" anchor="ctr" anchorCtr="0">
          <a:noAutofit/>
        </a:bodyPr>
        <a:lstStyle/>
        <a:p>
          <a:pPr lvl="0" algn="l" defTabSz="1422400">
            <a:lnSpc>
              <a:spcPct val="90000"/>
            </a:lnSpc>
            <a:spcBef>
              <a:spcPct val="0"/>
            </a:spcBef>
            <a:spcAft>
              <a:spcPct val="35000"/>
            </a:spcAft>
          </a:pPr>
          <a:r>
            <a:rPr lang="en-US" sz="3200" b="1" kern="1200" dirty="0" smtClean="0"/>
            <a:t>I/O Resource </a:t>
          </a:r>
          <a:r>
            <a:rPr lang="en-US" sz="3200" kern="1200" dirty="0" smtClean="0"/>
            <a:t>– a logical representation in LabVIEW FPGA of a hardware terminal</a:t>
          </a:r>
          <a:endParaRPr lang="en-US" sz="3200" kern="1200" dirty="0"/>
        </a:p>
      </dsp:txBody>
      <dsp:txXfrm rot="10800000">
        <a:off x="621120" y="1567951"/>
        <a:ext cx="7467860" cy="1207496"/>
      </dsp:txXfrm>
    </dsp:sp>
    <dsp:sp modelId="{DDE5F0AB-1B15-49EA-A212-59522DA495AF}">
      <dsp:nvSpPr>
        <dsp:cNvPr id="0" name=""/>
        <dsp:cNvSpPr/>
      </dsp:nvSpPr>
      <dsp:spPr>
        <a:xfrm>
          <a:off x="0" y="1567951"/>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431CA-3697-46BC-A0F6-0C0B6A48308C}">
      <dsp:nvSpPr>
        <dsp:cNvPr id="0" name=""/>
        <dsp:cNvSpPr/>
      </dsp:nvSpPr>
      <dsp:spPr>
        <a:xfrm rot="10800000">
          <a:off x="628426" y="3135895"/>
          <a:ext cx="7453248"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121920" rIns="227584" bIns="121920" numCol="1" spcCol="1270" anchor="ctr" anchorCtr="0">
          <a:noAutofit/>
        </a:bodyPr>
        <a:lstStyle/>
        <a:p>
          <a:pPr lvl="0" algn="l" defTabSz="1422400">
            <a:lnSpc>
              <a:spcPct val="90000"/>
            </a:lnSpc>
            <a:spcBef>
              <a:spcPct val="0"/>
            </a:spcBef>
            <a:spcAft>
              <a:spcPct val="35000"/>
            </a:spcAft>
          </a:pPr>
          <a:r>
            <a:rPr lang="en-US" sz="3200" b="1" kern="1200" dirty="0" smtClean="0"/>
            <a:t>I/O Name </a:t>
          </a:r>
          <a:r>
            <a:rPr lang="en-US" sz="3200" kern="1200" dirty="0" smtClean="0"/>
            <a:t>– a name assigned in the LabVIEW project to a particular I/O Resource</a:t>
          </a:r>
          <a:endParaRPr lang="en-US" sz="3200" kern="1200" dirty="0"/>
        </a:p>
      </dsp:txBody>
      <dsp:txXfrm rot="10800000">
        <a:off x="628426" y="3135895"/>
        <a:ext cx="7453248" cy="1207496"/>
      </dsp:txXfrm>
    </dsp:sp>
    <dsp:sp modelId="{41F9664B-4F1E-4A67-84D2-FF36AD63D6DC}">
      <dsp:nvSpPr>
        <dsp:cNvPr id="0" name=""/>
        <dsp:cNvSpPr/>
      </dsp:nvSpPr>
      <dsp:spPr>
        <a:xfrm>
          <a:off x="0" y="3135895"/>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59B934-1F3B-4960-9E5E-B819166416E8}">
      <dsp:nvSpPr>
        <dsp:cNvPr id="0" name=""/>
        <dsp:cNvSpPr/>
      </dsp:nvSpPr>
      <dsp:spPr>
        <a:xfrm rot="10800000">
          <a:off x="609600" y="7"/>
          <a:ext cx="7321028"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5250" rIns="177800" bIns="95250" numCol="1" spcCol="1270" anchor="ctr" anchorCtr="0">
          <a:noAutofit/>
        </a:bodyPr>
        <a:lstStyle/>
        <a:p>
          <a:pPr lvl="0" algn="l" defTabSz="1111250">
            <a:lnSpc>
              <a:spcPct val="90000"/>
            </a:lnSpc>
            <a:spcBef>
              <a:spcPct val="0"/>
            </a:spcBef>
            <a:spcAft>
              <a:spcPct val="35000"/>
            </a:spcAft>
          </a:pPr>
          <a:r>
            <a:rPr lang="en-US" sz="2500" b="1" kern="1200" dirty="0" smtClean="0"/>
            <a:t>Sign Encoding </a:t>
          </a:r>
          <a:r>
            <a:rPr lang="en-US" sz="2500" kern="1200" dirty="0" smtClean="0"/>
            <a:t>– The option that determines whether the fixed-point data is signed (±) or unsigned (+)</a:t>
          </a:r>
          <a:endParaRPr lang="en-US" sz="2500" kern="1200" dirty="0"/>
        </a:p>
      </dsp:txBody>
      <dsp:txXfrm rot="10800000">
        <a:off x="609600" y="7"/>
        <a:ext cx="7321028" cy="1207496"/>
      </dsp:txXfrm>
    </dsp:sp>
    <dsp:sp modelId="{31E8C20E-F654-4C6B-AFEC-3D54FB5B1CFD}">
      <dsp:nvSpPr>
        <dsp:cNvPr id="0" name=""/>
        <dsp:cNvSpPr/>
      </dsp:nvSpPr>
      <dsp:spPr>
        <a:xfrm>
          <a:off x="152401" y="7"/>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9C7A7-F9AC-49C8-800A-1889415D0234}">
      <dsp:nvSpPr>
        <dsp:cNvPr id="0" name=""/>
        <dsp:cNvSpPr/>
      </dsp:nvSpPr>
      <dsp:spPr>
        <a:xfrm rot="10800000">
          <a:off x="609600" y="1567951"/>
          <a:ext cx="7321028"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5250" rIns="177800" bIns="95250" numCol="1" spcCol="1270" anchor="ctr" anchorCtr="0">
          <a:noAutofit/>
        </a:bodyPr>
        <a:lstStyle/>
        <a:p>
          <a:pPr lvl="0" algn="l" defTabSz="1111250">
            <a:lnSpc>
              <a:spcPct val="90000"/>
            </a:lnSpc>
            <a:spcBef>
              <a:spcPct val="0"/>
            </a:spcBef>
            <a:spcAft>
              <a:spcPct val="35000"/>
            </a:spcAft>
          </a:pPr>
          <a:r>
            <a:rPr lang="en-US" sz="2500" b="1" kern="1200" dirty="0" smtClean="0"/>
            <a:t>Word Length </a:t>
          </a:r>
          <a:r>
            <a:rPr lang="en-US" sz="2500" kern="1200" dirty="0" smtClean="0"/>
            <a:t>– The total number of bits used for the Fixed-Point data</a:t>
          </a:r>
          <a:endParaRPr lang="en-US" sz="2500" kern="1200" dirty="0"/>
        </a:p>
      </dsp:txBody>
      <dsp:txXfrm rot="10800000">
        <a:off x="609600" y="1567951"/>
        <a:ext cx="7321028" cy="1207496"/>
      </dsp:txXfrm>
    </dsp:sp>
    <dsp:sp modelId="{1AFA63DE-96DF-4D10-BB3D-03F6A0CA3A97}">
      <dsp:nvSpPr>
        <dsp:cNvPr id="0" name=""/>
        <dsp:cNvSpPr/>
      </dsp:nvSpPr>
      <dsp:spPr>
        <a:xfrm>
          <a:off x="152401" y="1567951"/>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8768BC-FC67-4EE2-BEB7-9A75E52A1CFB}">
      <dsp:nvSpPr>
        <dsp:cNvPr id="0" name=""/>
        <dsp:cNvSpPr/>
      </dsp:nvSpPr>
      <dsp:spPr>
        <a:xfrm rot="10800000">
          <a:off x="609600" y="3135895"/>
          <a:ext cx="7321028"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5250" rIns="177800" bIns="95250" numCol="1" spcCol="1270" anchor="ctr" anchorCtr="0">
          <a:noAutofit/>
        </a:bodyPr>
        <a:lstStyle/>
        <a:p>
          <a:pPr lvl="0" algn="l" defTabSz="1111250">
            <a:lnSpc>
              <a:spcPct val="90000"/>
            </a:lnSpc>
            <a:spcBef>
              <a:spcPct val="0"/>
            </a:spcBef>
            <a:spcAft>
              <a:spcPct val="35000"/>
            </a:spcAft>
          </a:pPr>
          <a:r>
            <a:rPr lang="en-US" sz="2500" b="1" kern="1200" dirty="0" smtClean="0"/>
            <a:t>Integer Word Length </a:t>
          </a:r>
          <a:r>
            <a:rPr lang="en-US" sz="2500" kern="1200" dirty="0" smtClean="0"/>
            <a:t>– The number of bits used in the integer portion  of the Fixed-Point data</a:t>
          </a:r>
          <a:endParaRPr lang="en-US" sz="2500" kern="1200" dirty="0"/>
        </a:p>
      </dsp:txBody>
      <dsp:txXfrm rot="10800000">
        <a:off x="609600" y="3135895"/>
        <a:ext cx="7321028" cy="1207496"/>
      </dsp:txXfrm>
    </dsp:sp>
    <dsp:sp modelId="{A6DF8683-8AC5-48B5-9E71-4F088BB3EF69}">
      <dsp:nvSpPr>
        <dsp:cNvPr id="0" name=""/>
        <dsp:cNvSpPr/>
      </dsp:nvSpPr>
      <dsp:spPr>
        <a:xfrm>
          <a:off x="152401" y="3135895"/>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7C359F-95E2-44B3-BB29-3E13540CECFC}">
      <dsp:nvSpPr>
        <dsp:cNvPr id="0" name=""/>
        <dsp:cNvSpPr/>
      </dsp:nvSpPr>
      <dsp:spPr>
        <a:xfrm rot="10800000">
          <a:off x="990610" y="0"/>
          <a:ext cx="7366013" cy="172720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1647" tIns="110490" rIns="206248" bIns="110490" numCol="1" spcCol="1270" anchor="ctr" anchorCtr="0">
          <a:noAutofit/>
        </a:bodyPr>
        <a:lstStyle/>
        <a:p>
          <a:pPr lvl="0" algn="l" defTabSz="1289050">
            <a:lnSpc>
              <a:spcPct val="90000"/>
            </a:lnSpc>
            <a:spcBef>
              <a:spcPct val="0"/>
            </a:spcBef>
            <a:spcAft>
              <a:spcPct val="35000"/>
            </a:spcAft>
          </a:pPr>
          <a:r>
            <a:rPr lang="en-US" sz="2900" kern="1200" dirty="0" smtClean="0"/>
            <a:t>Rounding – occurs when the precision of the input value or the result of an operation is greater than the precision of the output type.</a:t>
          </a:r>
          <a:endParaRPr lang="en-US" sz="2900" kern="1200" dirty="0"/>
        </a:p>
      </dsp:txBody>
      <dsp:txXfrm rot="10800000">
        <a:off x="990610" y="0"/>
        <a:ext cx="7366013" cy="1727200"/>
      </dsp:txXfrm>
    </dsp:sp>
    <dsp:sp modelId="{1EE76BE8-A4E8-49D7-9B3E-8D5EB31E6A87}">
      <dsp:nvSpPr>
        <dsp:cNvPr id="0" name=""/>
        <dsp:cNvSpPr/>
      </dsp:nvSpPr>
      <dsp:spPr>
        <a:xfrm>
          <a:off x="0" y="0"/>
          <a:ext cx="1727200" cy="172720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7C359F-95E2-44B3-BB29-3E13540CECFC}">
      <dsp:nvSpPr>
        <dsp:cNvPr id="0" name=""/>
        <dsp:cNvSpPr/>
      </dsp:nvSpPr>
      <dsp:spPr>
        <a:xfrm rot="10800000">
          <a:off x="990610" y="0"/>
          <a:ext cx="7366013" cy="172720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1647" tIns="121920" rIns="227584" bIns="121920" numCol="1" spcCol="1270" anchor="ctr" anchorCtr="0">
          <a:noAutofit/>
        </a:bodyPr>
        <a:lstStyle/>
        <a:p>
          <a:pPr lvl="0" algn="l" defTabSz="1422400">
            <a:lnSpc>
              <a:spcPct val="90000"/>
            </a:lnSpc>
            <a:spcBef>
              <a:spcPct val="0"/>
            </a:spcBef>
            <a:spcAft>
              <a:spcPct val="35000"/>
            </a:spcAft>
          </a:pPr>
          <a:r>
            <a:rPr lang="en-US" sz="3200" kern="1200" dirty="0" smtClean="0"/>
            <a:t>Overflow – occurs when the result of an operation is outside the range of values that the output type can represent</a:t>
          </a:r>
          <a:endParaRPr lang="en-US" sz="3200" kern="1200" dirty="0"/>
        </a:p>
      </dsp:txBody>
      <dsp:txXfrm rot="10800000">
        <a:off x="990610" y="0"/>
        <a:ext cx="7366013" cy="1727200"/>
      </dsp:txXfrm>
    </dsp:sp>
    <dsp:sp modelId="{1EE76BE8-A4E8-49D7-9B3E-8D5EB31E6A87}">
      <dsp:nvSpPr>
        <dsp:cNvPr id="0" name=""/>
        <dsp:cNvSpPr/>
      </dsp:nvSpPr>
      <dsp:spPr>
        <a:xfrm>
          <a:off x="0" y="0"/>
          <a:ext cx="1727200" cy="172720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0989599-AAF1-4905-B0FE-8C69396DE554}" type="datetimeFigureOut">
              <a:rPr lang="en-US" smtClean="0"/>
              <a:pPr/>
              <a:t>10/22/2010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2E36EB-1D0B-4880-B50D-4DCD2A47106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r>
              <a:rPr lang="en-US" u="sng" dirty="0" smtClean="0"/>
              <a:t>Lesson Objectives:</a:t>
            </a:r>
          </a:p>
          <a:p>
            <a:pPr>
              <a:buFont typeface="Arial" pitchFamily="34" charset="0"/>
              <a:buChar char="•"/>
            </a:pPr>
            <a:r>
              <a:rPr lang="en-US" dirty="0" smtClean="0"/>
              <a:t>Add/</a:t>
            </a:r>
            <a:r>
              <a:rPr lang="en-US" baseline="0" dirty="0" smtClean="0"/>
              <a:t>Remove I/O from project.</a:t>
            </a:r>
          </a:p>
          <a:p>
            <a:pPr>
              <a:buFont typeface="Arial" pitchFamily="34" charset="0"/>
              <a:buChar char="•"/>
            </a:pPr>
            <a:r>
              <a:rPr lang="en-US" baseline="0" dirty="0" smtClean="0"/>
              <a:t>Use I/O node on block diagram to read/write to I/O.</a:t>
            </a:r>
          </a:p>
          <a:p>
            <a:pPr>
              <a:buFont typeface="Arial" pitchFamily="34" charset="0"/>
              <a:buChar char="•"/>
            </a:pPr>
            <a:r>
              <a:rPr lang="en-US" baseline="0" dirty="0" smtClean="0"/>
              <a:t>Identify situations where error handling is appropriate.</a:t>
            </a:r>
          </a:p>
          <a:p>
            <a:pPr>
              <a:buFont typeface="Arial" pitchFamily="34" charset="0"/>
              <a:buChar char="•"/>
            </a:pPr>
            <a:r>
              <a:rPr lang="en-US" baseline="0" dirty="0" smtClean="0"/>
              <a:t>Access digital I/O from either line or port.</a:t>
            </a:r>
          </a:p>
          <a:p>
            <a:pPr>
              <a:buFont typeface="Arial" pitchFamily="34" charset="0"/>
              <a:buChar char="•"/>
            </a:pPr>
            <a:r>
              <a:rPr lang="en-US" baseline="0" dirty="0" smtClean="0"/>
              <a:t>For R Series devices</a:t>
            </a:r>
          </a:p>
          <a:p>
            <a:pPr lvl="1">
              <a:buFont typeface="Arial" pitchFamily="34" charset="0"/>
              <a:buChar char="•"/>
            </a:pPr>
            <a:r>
              <a:rPr lang="en-US" baseline="0" dirty="0" smtClean="0"/>
              <a:t>Know that most scaling happens on the host</a:t>
            </a:r>
          </a:p>
          <a:p>
            <a:pPr lvl="1">
              <a:buFont typeface="Arial" pitchFamily="34" charset="0"/>
              <a:buChar char="•"/>
            </a:pPr>
            <a:r>
              <a:rPr lang="en-US" baseline="0" dirty="0" smtClean="0"/>
              <a:t>Know that analog I/O is of the integer data type.</a:t>
            </a:r>
          </a:p>
          <a:p>
            <a:pPr lvl="1">
              <a:buFont typeface="Arial" pitchFamily="34" charset="0"/>
              <a:buChar char="•"/>
            </a:pPr>
            <a:r>
              <a:rPr lang="en-US" baseline="0" dirty="0" smtClean="0"/>
              <a:t>Know that there is an optimization trade-off between divide and power of 2 operations on FPGA.</a:t>
            </a:r>
          </a:p>
          <a:p>
            <a:pPr>
              <a:buFont typeface="Arial" pitchFamily="34" charset="0"/>
              <a:buChar char="•"/>
            </a:pPr>
            <a:r>
              <a:rPr lang="en-US" baseline="0" dirty="0" smtClean="0"/>
              <a:t>For CompactRIO devices</a:t>
            </a:r>
          </a:p>
          <a:p>
            <a:pPr lvl="1">
              <a:buFont typeface="Arial" pitchFamily="34" charset="0"/>
              <a:buChar char="•"/>
            </a:pPr>
            <a:r>
              <a:rPr lang="en-US" baseline="0" dirty="0" smtClean="0"/>
              <a:t>Use LabVIEW to learn about module-specific methods, properties, and timing.</a:t>
            </a:r>
          </a:p>
          <a:p>
            <a:pPr lvl="1">
              <a:buFont typeface="Arial" pitchFamily="34" charset="0"/>
              <a:buChar char="•"/>
            </a:pPr>
            <a:r>
              <a:rPr lang="en-US" baseline="0" dirty="0" smtClean="0"/>
              <a:t>Know that analog I/O is of the fixed-point data type.</a:t>
            </a:r>
          </a:p>
          <a:p>
            <a:pPr>
              <a:buFont typeface="Arial" pitchFamily="34" charset="0"/>
              <a:buChar char="•"/>
            </a:pPr>
            <a:r>
              <a:rPr lang="en-US" baseline="0" dirty="0" smtClean="0"/>
              <a:t>Understand the fixed-point data type and how to perform arithmetic operations.</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B1C8615-2D7C-42C4-9147-6DC08A79A65F}" type="slidenum">
              <a:rPr lang="en-US" smtClean="0"/>
              <a:pPr/>
              <a:t>10</a:t>
            </a:fld>
            <a:endParaRPr lang="en-US" dirty="0" smtClean="0"/>
          </a:p>
        </p:txBody>
      </p:sp>
      <p:sp>
        <p:nvSpPr>
          <p:cNvPr id="84995" name="Rectangle 2"/>
          <p:cNvSpPr>
            <a:spLocks noGrp="1" noRot="1" noChangeAspect="1" noChangeArrowheads="1" noTextEdit="1"/>
          </p:cNvSpPr>
          <p:nvPr>
            <p:ph type="sldImg"/>
          </p:nvPr>
        </p:nvSpPr>
        <p:spPr>
          <a:xfrm>
            <a:off x="904875" y="471488"/>
            <a:ext cx="5353050" cy="4014787"/>
          </a:xfrm>
        </p:spPr>
      </p:sp>
      <p:sp>
        <p:nvSpPr>
          <p:cNvPr id="84996" name="Rectangle 3"/>
          <p:cNvSpPr>
            <a:spLocks noGrp="1" noChangeArrowheads="1"/>
          </p:cNvSpPr>
          <p:nvPr>
            <p:ph type="body" idx="1"/>
          </p:nvPr>
        </p:nvSpPr>
        <p:spPr>
          <a:xfrm>
            <a:off x="732183" y="4731291"/>
            <a:ext cx="5850835" cy="4318725"/>
          </a:xfrm>
          <a:noFill/>
          <a:ln/>
        </p:spPr>
        <p:txBody>
          <a:bodyPr/>
          <a:lstStyle/>
          <a:p>
            <a:pPr marL="0" lvl="1" defTabSz="966612">
              <a:defRPr/>
            </a:pPr>
            <a:r>
              <a:rPr lang="en-US" dirty="0" smtClean="0"/>
              <a:t>The </a:t>
            </a:r>
            <a:r>
              <a:rPr lang="en-US" dirty="0" smtClean="0"/>
              <a:t>data type</a:t>
            </a:r>
            <a:r>
              <a:rPr lang="en-US" baseline="0" dirty="0" smtClean="0"/>
              <a:t> of the digital port will depend on the number of lines in the port.  </a:t>
            </a:r>
            <a:endParaRPr lang="en-US" dirty="0" smtClean="0"/>
          </a:p>
          <a:p>
            <a:pPr marL="0" lvl="1" defTabSz="966612">
              <a:defRPr/>
            </a:pPr>
            <a:endParaRPr lang="en-US" dirty="0" smtClean="0"/>
          </a:p>
          <a:p>
            <a:pPr marL="0" lvl="1" defTabSz="966612">
              <a:defRPr/>
            </a:pPr>
            <a:r>
              <a:rPr lang="en-US" dirty="0" smtClean="0"/>
              <a:t>Some CompactRIO</a:t>
            </a:r>
            <a:r>
              <a:rPr lang="en-US" baseline="0" dirty="0" smtClean="0"/>
              <a:t> modules are unidirectional and others are bidirectional.  Refer to the hardware manual for the capabilities of specific modules.</a:t>
            </a:r>
            <a:endParaRPr lang="en-US" dirty="0" smtClean="0"/>
          </a:p>
          <a:p>
            <a:pPr marL="0" lvl="1" defTabSz="966612">
              <a:defRPr/>
            </a:pPr>
            <a:endParaRPr lang="en-US" dirty="0" smtClean="0"/>
          </a:p>
          <a:p>
            <a:pPr marL="0" lvl="1" defTabSz="966612">
              <a:defRPr/>
            </a:pPr>
            <a:r>
              <a:rPr lang="en-US" dirty="0" smtClean="0"/>
              <a:t>Refer students to </a:t>
            </a:r>
            <a:r>
              <a:rPr lang="en-US" i="1" dirty="0" smtClean="0"/>
              <a:t>Digital Line Input and Output – cRIO </a:t>
            </a:r>
            <a:r>
              <a:rPr lang="en-US" dirty="0" smtClean="0"/>
              <a:t>example in the NI Example</a:t>
            </a:r>
            <a:r>
              <a:rPr lang="en-US" baseline="0" dirty="0" smtClean="0"/>
              <a:t> Finder.</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a:noFill/>
          <a:ln/>
        </p:spPr>
        <p:txBody>
          <a:bodyPr/>
          <a:lstStyle/>
          <a:p>
            <a:r>
              <a:rPr lang="en-US" dirty="0" smtClean="0">
                <a:latin typeface="Times New Roman" pitchFamily="18" charset="0"/>
              </a:rPr>
              <a:t>The </a:t>
            </a:r>
            <a:r>
              <a:rPr lang="en-US" dirty="0">
                <a:latin typeface="Times New Roman" pitchFamily="18" charset="0"/>
              </a:rPr>
              <a:t>example above has the following specifications:</a:t>
            </a:r>
          </a:p>
          <a:p>
            <a:pPr lvl="2"/>
            <a:r>
              <a:rPr lang="en-US" dirty="0">
                <a:latin typeface="Times New Roman" pitchFamily="18" charset="0"/>
              </a:rPr>
              <a:t>About 10 ticks per iteration </a:t>
            </a:r>
          </a:p>
          <a:p>
            <a:pPr lvl="2"/>
            <a:r>
              <a:rPr lang="en-US" dirty="0">
                <a:latin typeface="Times New Roman" pitchFamily="18" charset="0"/>
              </a:rPr>
              <a:t>250 ns to guarantee a high or low read</a:t>
            </a:r>
          </a:p>
          <a:p>
            <a:pPr lvl="2"/>
            <a:r>
              <a:rPr lang="en-US" dirty="0">
                <a:latin typeface="Times New Roman" pitchFamily="18" charset="0"/>
              </a:rPr>
              <a:t>500 ns period = 2 MHz signals.</a:t>
            </a:r>
          </a:p>
          <a:p>
            <a:r>
              <a:rPr lang="en-US" dirty="0">
                <a:latin typeface="Times New Roman" pitchFamily="18" charset="0"/>
              </a:rPr>
              <a:t>It can read a signal at a maximum of 2 MHz. It is important to benchmark your counter before using it in a final application</a:t>
            </a:r>
            <a:r>
              <a:rPr lang="en-US" dirty="0" smtClean="0">
                <a:latin typeface="Times New Roman" pitchFamily="18" charset="0"/>
              </a:rPr>
              <a:t>.  We’ll discuss benchmarking more in Lesson 5.</a:t>
            </a:r>
          </a:p>
          <a:p>
            <a:endParaRPr lang="en-US" dirty="0" smtClean="0">
              <a:latin typeface="Times New Roman" pitchFamily="18" charset="0"/>
            </a:endParaRPr>
          </a:p>
          <a:p>
            <a:r>
              <a:rPr lang="en-US" dirty="0" smtClean="0">
                <a:latin typeface="Times New Roman" pitchFamily="18" charset="0"/>
              </a:rPr>
              <a:t>Refer </a:t>
            </a:r>
            <a:r>
              <a:rPr lang="en-US" dirty="0">
                <a:latin typeface="Times New Roman" pitchFamily="18" charset="0"/>
              </a:rPr>
              <a:t>to </a:t>
            </a:r>
            <a:r>
              <a:rPr lang="en-US" b="1" dirty="0">
                <a:latin typeface="Times New Roman" pitchFamily="18" charset="0"/>
                <a:cs typeface="Times New Roman" pitchFamily="18" charset="0"/>
              </a:rPr>
              <a:t>Toolkits and Modules»FPGA»Compact </a:t>
            </a:r>
            <a:r>
              <a:rPr lang="en-US" b="1" dirty="0" smtClean="0">
                <a:latin typeface="Times New Roman" pitchFamily="18" charset="0"/>
                <a:cs typeface="Times New Roman" pitchFamily="18" charset="0"/>
              </a:rPr>
              <a:t>RIO/R Series» </a:t>
            </a:r>
            <a:r>
              <a:rPr lang="en-US" b="1" dirty="0">
                <a:latin typeface="Times New Roman" pitchFamily="18" charset="0"/>
                <a:cs typeface="Times New Roman" pitchFamily="18" charset="0"/>
              </a:rPr>
              <a:t>FPGA Fundamentals»Counters </a:t>
            </a:r>
            <a:r>
              <a:rPr lang="en-US" dirty="0">
                <a:latin typeface="Times New Roman" pitchFamily="18" charset="0"/>
                <a:cs typeface="Times New Roman" pitchFamily="18" charset="0"/>
              </a:rPr>
              <a:t>in the NI Example Finder </a:t>
            </a:r>
            <a:r>
              <a:rPr lang="en-US" dirty="0">
                <a:latin typeface="Times New Roman" pitchFamily="18" charset="0"/>
              </a:rPr>
              <a:t>for related examples</a:t>
            </a:r>
            <a:r>
              <a:rPr lang="en-US" dirty="0" smtClean="0">
                <a:latin typeface="Times New Roman" pitchFamily="18" charset="0"/>
              </a:rPr>
              <a:t>.</a:t>
            </a:r>
            <a:endParaRPr lang="en-US" b="1" dirty="0">
              <a:latin typeface="Times New Roman" pitchFamily="18" charset="0"/>
              <a:cs typeface="Times New Roman" pitchFamily="18" charset="0"/>
            </a:endParaRPr>
          </a:p>
          <a:p>
            <a:endParaRPr lang="en-US" dirty="0">
              <a:latin typeface="Times New Roman" pitchFamily="18" charset="0"/>
            </a:endParaRPr>
          </a:p>
        </p:txBody>
      </p:sp>
      <p:sp>
        <p:nvSpPr>
          <p:cNvPr id="5" name="Slide Image Placeholder 4"/>
          <p:cNvSpPr>
            <a:spLocks noGrp="1" noRot="1" noChangeAspect="1"/>
          </p:cNvSpPr>
          <p:nvPr>
            <p:ph type="sldImg"/>
          </p:nvPr>
        </p:nvSpPr>
        <p:spPr>
          <a:xfrm>
            <a:off x="944563" y="731838"/>
            <a:ext cx="5426075" cy="4068762"/>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8C38053-7AC4-46F3-9916-355C334BE2DB}" type="slidenum">
              <a:rPr lang="en-US" smtClean="0"/>
              <a:pPr/>
              <a:t>12</a:t>
            </a:fld>
            <a:endParaRPr lang="en-US" dirty="0" smtClean="0"/>
          </a:p>
        </p:txBody>
      </p:sp>
      <p:sp>
        <p:nvSpPr>
          <p:cNvPr id="86019" name="Rectangle 2"/>
          <p:cNvSpPr>
            <a:spLocks noGrp="1" noRot="1" noChangeAspect="1" noChangeArrowheads="1" noTextEdit="1"/>
          </p:cNvSpPr>
          <p:nvPr>
            <p:ph type="sldImg"/>
          </p:nvPr>
        </p:nvSpPr>
        <p:spPr>
          <a:xfrm>
            <a:off x="904875" y="471488"/>
            <a:ext cx="5353050" cy="4014787"/>
          </a:xfrm>
        </p:spPr>
      </p:sp>
      <p:sp>
        <p:nvSpPr>
          <p:cNvPr id="86020" name="Rectangle 3"/>
          <p:cNvSpPr>
            <a:spLocks noGrp="1" noChangeArrowheads="1"/>
          </p:cNvSpPr>
          <p:nvPr>
            <p:ph type="body" idx="1"/>
          </p:nvPr>
        </p:nvSpPr>
        <p:spPr>
          <a:xfrm>
            <a:off x="732183" y="4731291"/>
            <a:ext cx="5850835" cy="4318725"/>
          </a:xfrm>
          <a:noFill/>
          <a:ln/>
        </p:spPr>
        <p:txBody>
          <a:bodyPr/>
          <a:lstStyle/>
          <a:p>
            <a:pPr lvl="0"/>
            <a:r>
              <a:rPr lang="en-US" sz="1300" dirty="0" smtClean="0">
                <a:solidFill>
                  <a:srgbClr val="000000"/>
                </a:solidFill>
                <a:latin typeface="Times New Roman" pitchFamily="18" charset="0"/>
              </a:rPr>
              <a:t>Because the FPGA requires fixed gates to be created for its logical pathways it cannot handle data with floating mantissa and exponent data.  If you need to perform floating-point analysis it is typically simplest to offload those calculations to the host for processing.</a:t>
            </a:r>
          </a:p>
          <a:p>
            <a:pPr lvl="0"/>
            <a:endParaRPr lang="en-US" sz="1300" dirty="0" smtClean="0">
              <a:solidFill>
                <a:srgbClr val="000000"/>
              </a:solidFill>
              <a:latin typeface="Times New Roman" pitchFamily="18" charset="0"/>
            </a:endParaRPr>
          </a:p>
          <a:p>
            <a:pPr lvl="0"/>
            <a:r>
              <a:rPr lang="en-US" sz="1300" dirty="0" smtClean="0">
                <a:solidFill>
                  <a:srgbClr val="000000"/>
                </a:solidFill>
                <a:latin typeface="Times New Roman" pitchFamily="18" charset="0"/>
              </a:rPr>
              <a:t>However, not all calculations can or should be offloaded to the host.  Therefore if you wish to perform calculations with the FPGA VI then all of those calculations will have to be done with Integer Math or Fixed-Point Math.</a:t>
            </a:r>
            <a:endParaRPr lang="en-US" dirty="0"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a:t>
            </a:r>
            <a:r>
              <a:rPr lang="en-US" baseline="0" dirty="0" smtClean="0"/>
              <a:t> an analog module may acquire voltage values that can range from -10 to 10V.  The data type of an I/O node for that module may be an unsigned long (U32), meaning that the data read would range from 0 to 4,294,967,295, with -10V corresponding to 0 and 10V corresponding to 4,294,967,295.  This unscaled integer data is referred to as the binary representation of the voltage value.</a:t>
            </a:r>
          </a:p>
          <a:p>
            <a:endParaRPr lang="en-US" baseline="0" dirty="0" smtClean="0"/>
          </a:p>
          <a:p>
            <a:r>
              <a:rPr lang="en-US" baseline="0" dirty="0" smtClean="0"/>
              <a:t>Conversion to/from the binary representation should occur in the RT or Windows host VI.</a:t>
            </a:r>
          </a:p>
        </p:txBody>
      </p:sp>
      <p:sp>
        <p:nvSpPr>
          <p:cNvPr id="4" name="Slide Number Placeholder 3"/>
          <p:cNvSpPr>
            <a:spLocks noGrp="1"/>
          </p:cNvSpPr>
          <p:nvPr>
            <p:ph type="sldNum" sz="quarter" idx="10"/>
          </p:nvPr>
        </p:nvSpPr>
        <p:spPr/>
        <p:txBody>
          <a:bodyPr/>
          <a:lstStyle/>
          <a:p>
            <a:fld id="{F62E36EB-1D0B-4880-B50D-4DCD2A47106B}"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944563" y="731838"/>
            <a:ext cx="5426075" cy="4068762"/>
          </a:xfrm>
        </p:spPr>
      </p:sp>
      <p:sp>
        <p:nvSpPr>
          <p:cNvPr id="63493" name="Rectangle 3"/>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Recall the discussion</a:t>
            </a:r>
            <a:r>
              <a:rPr lang="en-US" baseline="0" dirty="0" smtClean="0"/>
              <a:t> of these functions in the </a:t>
            </a:r>
            <a:r>
              <a:rPr lang="en-US" i="1" baseline="0" dirty="0" smtClean="0"/>
              <a:t>Optimization </a:t>
            </a:r>
            <a:r>
              <a:rPr lang="en-US" baseline="0" dirty="0" smtClean="0"/>
              <a:t>section of Lesson 3 </a:t>
            </a:r>
            <a:r>
              <a:rPr lang="en-US" i="1" baseline="0" dirty="0" smtClean="0"/>
              <a:t>FPGA Programming Basics.</a:t>
            </a:r>
            <a:r>
              <a:rPr lang="en-US" i="0" baseline="0" dirty="0" smtClean="0"/>
              <a:t>  Selection of function to use should be based upon size and speed factors.</a:t>
            </a:r>
            <a:endParaRPr lang="en-US" i="1"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44563" y="731838"/>
            <a:ext cx="5426075" cy="4068762"/>
          </a:xfrm>
        </p:spPr>
      </p:sp>
      <p:sp>
        <p:nvSpPr>
          <p:cNvPr id="9" name="Notes Placeholder 8"/>
          <p:cNvSpPr>
            <a:spLocks noGrp="1"/>
          </p:cNvSpPr>
          <p:nvPr>
            <p:ph type="body" idx="1"/>
          </p:nvPr>
        </p:nvSpPr>
        <p:spPr/>
        <p:txBody>
          <a:bodyPr>
            <a:normAutofit/>
          </a:bodyPr>
          <a:lstStyle/>
          <a:p>
            <a:pPr lvl="0"/>
            <a:r>
              <a:rPr lang="en-US" dirty="0">
                <a:solidFill>
                  <a:srgbClr val="000000"/>
                </a:solidFill>
                <a:latin typeface="Times New Roman" pitchFamily="18" charset="0"/>
              </a:rPr>
              <a:t>There are some ways to manipulate integer math functions so that you can create “floating-point” operations.  The most common techniques use the Scale By Power of 2 function which essentially multiplies or divides by any power of 2.</a:t>
            </a:r>
          </a:p>
          <a:p>
            <a:pPr lvl="0"/>
            <a:endParaRPr lang="en-US" dirty="0" smtClean="0">
              <a:solidFill>
                <a:srgbClr val="000000"/>
              </a:solidFill>
              <a:latin typeface="Times New Roman" pitchFamily="18" charset="0"/>
            </a:endParaRPr>
          </a:p>
          <a:p>
            <a:pPr lvl="0"/>
            <a:r>
              <a:rPr lang="en-US" dirty="0" smtClean="0">
                <a:solidFill>
                  <a:srgbClr val="000000"/>
                </a:solidFill>
                <a:latin typeface="Times New Roman" pitchFamily="18" charset="0"/>
              </a:rPr>
              <a:t>This </a:t>
            </a:r>
            <a:r>
              <a:rPr lang="en-US" dirty="0">
                <a:solidFill>
                  <a:srgbClr val="000000"/>
                </a:solidFill>
                <a:latin typeface="Times New Roman" pitchFamily="18" charset="0"/>
              </a:rPr>
              <a:t>figure above shows an example of scaling data in LabVIEW FPGA. We want to be able to scale the data by .70. To get this scaling very close we multiply the analog input by a scaling factor of 11500 then divide it by 16384 (use the Scale by the Power of 2 function to the –14th power</a:t>
            </a:r>
            <a:r>
              <a:rPr lang="en-US" dirty="0" smtClean="0">
                <a:solidFill>
                  <a:srgbClr val="000000"/>
                </a:solidFill>
                <a:latin typeface="Times New Roman" pitchFamily="18" charset="0"/>
              </a:rPr>
              <a:t>).  Additionally</a:t>
            </a:r>
            <a:r>
              <a:rPr lang="en-US" dirty="0">
                <a:solidFill>
                  <a:srgbClr val="000000"/>
                </a:solidFill>
                <a:latin typeface="Times New Roman" pitchFamily="18" charset="0"/>
              </a:rPr>
              <a:t>, you can divide numbers using the quotient and remainder function, however, this can use many slices when implemented.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8" name="Notes Placeholder 7"/>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4563" y="731838"/>
            <a:ext cx="5426075" cy="4068762"/>
          </a:xfrm>
        </p:spPr>
      </p:sp>
      <p:sp>
        <p:nvSpPr>
          <p:cNvPr id="3" name="Notes Placeholder 2"/>
          <p:cNvSpPr>
            <a:spLocks noGrp="1"/>
          </p:cNvSpPr>
          <p:nvPr>
            <p:ph type="body" idx="1"/>
          </p:nvPr>
        </p:nvSpPr>
        <p:spPr/>
        <p:txBody>
          <a:bodyPr>
            <a:normAutofit/>
          </a:bodyPr>
          <a:lstStyle/>
          <a:p>
            <a:r>
              <a:rPr lang="en-US" dirty="0">
                <a:latin typeface="Times New Roman" pitchFamily="18" charset="0"/>
                <a:cs typeface="Times New Roman" pitchFamily="18" charset="0"/>
              </a:rPr>
              <a:t>Conversion to Binary Representation is hardware dependent. </a:t>
            </a:r>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hardware target has its own specific voltage range, analog to digital converter precision, offset and autozero values. </a:t>
            </a: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looking at the Help documentation for the device that you are </a:t>
            </a: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you can find these hardware-specific values and use the values for conversion of the binary data on the </a:t>
            </a:r>
            <a:r>
              <a:rPr lang="en-US" dirty="0" smtClean="0">
                <a:latin typeface="Times New Roman" pitchFamily="18" charset="0"/>
                <a:cs typeface="Times New Roman" pitchFamily="18" charset="0"/>
              </a:rPr>
              <a:t>host.</a:t>
            </a:r>
            <a:endParaRPr lang="en-US" dirty="0">
              <a:latin typeface="Times New Roman" pitchFamily="18"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a:t>
            </a:r>
            <a:r>
              <a:rPr lang="en-US" b="1" baseline="0" dirty="0" smtClean="0"/>
              <a:t> discussion:</a:t>
            </a:r>
          </a:p>
          <a:p>
            <a:pPr>
              <a:buFont typeface="Arial" pitchFamily="34" charset="0"/>
              <a:buChar char="•"/>
            </a:pPr>
            <a:r>
              <a:rPr lang="en-US" baseline="0" dirty="0" smtClean="0"/>
              <a:t>The students are going to create a new project with a PCI-7831R as the FPGA target.</a:t>
            </a:r>
          </a:p>
          <a:p>
            <a:pPr>
              <a:buFont typeface="Arial" pitchFamily="34" charset="0"/>
              <a:buChar char="•"/>
            </a:pPr>
            <a:r>
              <a:rPr lang="en-US" baseline="0" dirty="0" smtClean="0"/>
              <a:t>They will create a new VI that acquires both analog and digital data from Connector0.</a:t>
            </a:r>
          </a:p>
          <a:p>
            <a:pPr>
              <a:buFont typeface="Arial" pitchFamily="34" charset="0"/>
              <a:buChar char="•"/>
            </a:pPr>
            <a:r>
              <a:rPr lang="en-US" baseline="0" dirty="0" smtClean="0"/>
              <a:t>They will add specific I/O resources to the project to keep the Project Explorer window from becoming cluttered.</a:t>
            </a:r>
          </a:p>
          <a:p>
            <a:pPr>
              <a:buFont typeface="Arial" pitchFamily="34" charset="0"/>
              <a:buChar char="•"/>
            </a:pPr>
            <a:r>
              <a:rPr lang="en-US" baseline="0" dirty="0" smtClean="0"/>
              <a:t>They will rename the I/O resources that they are using to have more meaningful names.</a:t>
            </a:r>
          </a:p>
          <a:p>
            <a:pPr>
              <a:buFont typeface="Arial" pitchFamily="34" charset="0"/>
              <a:buChar char="•"/>
            </a:pPr>
            <a:r>
              <a:rPr lang="en-US" baseline="0" dirty="0" smtClean="0"/>
              <a:t>They will use a while loop to acquire data continuously.</a:t>
            </a:r>
          </a:p>
          <a:p>
            <a:pPr>
              <a:buFont typeface="Arial" pitchFamily="34" charset="0"/>
              <a:buChar char="•"/>
            </a:pPr>
            <a:r>
              <a:rPr lang="en-US" baseline="0" dirty="0" smtClean="0"/>
              <a:t>They will convert the integer value read from the digital port into an array of Boolean values.</a:t>
            </a:r>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D013A6E-7DB2-4E21-B2AD-6EB79CCD56D7}" type="slidenum">
              <a:rPr lang="en-US" smtClean="0"/>
              <a:pPr/>
              <a:t>2</a:t>
            </a:fld>
            <a:endParaRPr lang="en-US" dirty="0" smtClean="0"/>
          </a:p>
        </p:txBody>
      </p:sp>
      <p:sp>
        <p:nvSpPr>
          <p:cNvPr id="82947" name="Rectangle 2"/>
          <p:cNvSpPr>
            <a:spLocks noGrp="1" noRot="1" noChangeAspect="1" noChangeArrowheads="1" noTextEdit="1"/>
          </p:cNvSpPr>
          <p:nvPr>
            <p:ph type="sldImg"/>
          </p:nvPr>
        </p:nvSpPr>
        <p:spPr>
          <a:xfrm>
            <a:off x="904875" y="471488"/>
            <a:ext cx="5353050" cy="4014787"/>
          </a:xfrm>
        </p:spPr>
      </p:sp>
      <p:sp>
        <p:nvSpPr>
          <p:cNvPr id="82948" name="Rectangle 3"/>
          <p:cNvSpPr>
            <a:spLocks noGrp="1" noChangeArrowheads="1"/>
          </p:cNvSpPr>
          <p:nvPr>
            <p:ph type="body" idx="1"/>
          </p:nvPr>
        </p:nvSpPr>
        <p:spPr>
          <a:xfrm>
            <a:off x="732183" y="4731291"/>
            <a:ext cx="5850835" cy="4318725"/>
          </a:xfrm>
          <a:noFill/>
          <a:ln/>
        </p:spPr>
        <p:txBody>
          <a:bodyPr/>
          <a:lstStyle/>
          <a:p>
            <a:pPr marL="0" lvl="1" defTabSz="966612">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dirty="0" smtClean="0"/>
              <a:t>The students only had to place</a:t>
            </a:r>
            <a:r>
              <a:rPr lang="en-US" baseline="0" dirty="0" smtClean="0"/>
              <a:t> one I/O node on the block diagram, but they were able to obtain data from two different I/O resources, one analog and one digital.</a:t>
            </a:r>
          </a:p>
          <a:p>
            <a:pPr lvl="0">
              <a:buFont typeface="Arial" pitchFamily="34" charset="0"/>
              <a:buChar char="•"/>
            </a:pPr>
            <a:r>
              <a:rPr lang="en-US" baseline="0" dirty="0" smtClean="0"/>
              <a:t>If the student is working on a VI with MANY I/O resources coming out of a single node or if they have multiple I/O nodes for different devices, then it can quickly become confusing to understand which resources are carrying what data.  Using unique names for each I/O resource will help to distinguish them and make the block diagram more readable.</a:t>
            </a:r>
          </a:p>
          <a:p>
            <a:pPr lvl="0">
              <a:buFont typeface="Arial" pitchFamily="34" charset="0"/>
              <a:buChar char="•"/>
            </a:pPr>
            <a:r>
              <a:rPr lang="en-US" baseline="0" dirty="0" smtClean="0"/>
              <a:t>The I/O resource bitpacks the digital data into a U8 to conserve space and allow the user to work with the integer data type.  In order to obtain data from an individual line within the port, you can convert the integer into a Boolean array and use the array functions to manipulate the data as necessary.</a:t>
            </a:r>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rgbClr val="002060"/>
                </a:solidFill>
                <a:latin typeface="Arial" charset="0"/>
              </a:rPr>
              <a:t>The </a:t>
            </a:r>
            <a:r>
              <a:rPr lang="en-US" dirty="0">
                <a:solidFill>
                  <a:srgbClr val="FF0000"/>
                </a:solidFill>
                <a:latin typeface="Arial" charset="0"/>
              </a:rPr>
              <a:t>fixed-point data type </a:t>
            </a:r>
            <a:r>
              <a:rPr lang="en-US" dirty="0">
                <a:solidFill>
                  <a:srgbClr val="002060"/>
                </a:solidFill>
                <a:latin typeface="Arial" charset="0"/>
              </a:rPr>
              <a:t>provides some of the flexibility of the floating-point data type but also maintains the size and speed advantages of integer arithmetic. By default, each operation on the fixed-point data type generates a fixed-point result that is large enough to hold all possible output values specified by the input types. </a:t>
            </a:r>
          </a:p>
          <a:p>
            <a:endParaRPr lang="en-US" b="1" dirty="0">
              <a:solidFill>
                <a:srgbClr val="002060"/>
              </a:solidFill>
              <a:latin typeface="Arial" charset="0"/>
            </a:endParaRPr>
          </a:p>
          <a:p>
            <a:r>
              <a:rPr lang="en-US" b="1" dirty="0">
                <a:solidFill>
                  <a:srgbClr val="002060"/>
                </a:solidFill>
                <a:latin typeface="Arial" charset="0"/>
              </a:rPr>
              <a:t>Note:</a:t>
            </a:r>
            <a:r>
              <a:rPr lang="en-US" dirty="0">
                <a:solidFill>
                  <a:srgbClr val="002060"/>
                </a:solidFill>
                <a:latin typeface="Arial" charset="0"/>
              </a:rPr>
              <a:t>  FPGA Signal Generation VIs and some functions do not support the fixed-point data type.</a:t>
            </a:r>
          </a:p>
          <a:p>
            <a:endParaRPr lang="en-US" b="1" dirty="0">
              <a:solidFill>
                <a:srgbClr val="002060"/>
              </a:solidFill>
              <a:latin typeface="Arial" charset="0"/>
            </a:endParaRPr>
          </a:p>
          <a:p>
            <a:r>
              <a:rPr lang="en-US" b="1" dirty="0">
                <a:solidFill>
                  <a:srgbClr val="002060"/>
                </a:solidFill>
                <a:latin typeface="Arial" charset="0"/>
              </a:rPr>
              <a:t>Caution:</a:t>
            </a:r>
            <a:r>
              <a:rPr lang="en-US" dirty="0">
                <a:solidFill>
                  <a:srgbClr val="002060"/>
                </a:solidFill>
                <a:latin typeface="Arial" charset="0"/>
              </a:rPr>
              <a:t>  If you wire a fixed-point number to an integer, you might lose fractional bits.</a:t>
            </a:r>
          </a:p>
          <a:p>
            <a:endParaRPr lang="en-US" dirty="0"/>
          </a:p>
        </p:txBody>
      </p:sp>
      <p:sp>
        <p:nvSpPr>
          <p:cNvPr id="4" name="Slide Number Placeholder 3"/>
          <p:cNvSpPr>
            <a:spLocks noGrp="1"/>
          </p:cNvSpPr>
          <p:nvPr>
            <p:ph type="sldNum" sz="quarter" idx="10"/>
          </p:nvPr>
        </p:nvSpPr>
        <p:spPr/>
        <p:txBody>
          <a:bodyPr/>
          <a:lstStyle/>
          <a:p>
            <a:pPr>
              <a:defRPr/>
            </a:pPr>
            <a:fld id="{362F6F22-F980-4F2F-9701-EFE8698874A8}"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Range</a:t>
            </a:r>
            <a:r>
              <a:rPr lang="en-US" baseline="0" dirty="0" smtClean="0"/>
              <a:t> – Defined by maximum and minimum values that can be represented</a:t>
            </a:r>
          </a:p>
          <a:p>
            <a:r>
              <a:rPr lang="en-US" baseline="0" dirty="0" smtClean="0"/>
              <a:t>Delta – Smallest change in value that can be represented with the given fixed-point configuration.</a:t>
            </a:r>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defTabSz="966612">
              <a:defRPr/>
            </a:pPr>
            <a:r>
              <a:rPr lang="en-US" b="1" dirty="0" smtClean="0">
                <a:latin typeface="Arial" charset="0"/>
              </a:rPr>
              <a:t>Overflow Status</a:t>
            </a:r>
            <a:r>
              <a:rPr lang="en-US" dirty="0" smtClean="0">
                <a:latin typeface="Arial" charset="0"/>
              </a:rPr>
              <a:t>—Shown when </a:t>
            </a:r>
            <a:r>
              <a:rPr lang="en-US" b="1" dirty="0" smtClean="0">
                <a:latin typeface="Arial" charset="0"/>
              </a:rPr>
              <a:t>Include Overflow Status.</a:t>
            </a:r>
            <a:r>
              <a:rPr lang="en-US" dirty="0" smtClean="0">
                <a:latin typeface="Arial" charset="0"/>
              </a:rPr>
              <a:t> checkbox is enabled in Numeric Properties dialog. To determine whether overflow occurs, you can configure a fixed-point number to include an overflow status. When you include an overflow status in a fixed-point number, LabVIEW allocates additional storage space to track whether the fixed-point number is the result of an </a:t>
            </a:r>
            <a:r>
              <a:rPr lang="en-US" dirty="0" err="1" smtClean="0">
                <a:latin typeface="Arial" charset="0"/>
              </a:rPr>
              <a:t>operatio</a:t>
            </a:r>
            <a:r>
              <a:rPr lang="en-US" dirty="0" smtClean="0">
                <a:latin typeface="Arial" charset="0"/>
              </a:rPr>
              <a:t> that overflowed. After you configure a fixed-point number to include an overflow status, you can display an overflow status LED on fixed-point controls, constants, and indicators. This LED lights up when the overflow status of the fixed-point number is TRUE. You also can use the Fixed-Point Overflow? function to determine the overflow status of a fixed-point number. Use the Fixed-Point functions to manipulate the overflow status of a fixed-point number.</a:t>
            </a:r>
            <a:endParaRPr lang="en-US" dirty="0" smtClean="0"/>
          </a:p>
          <a:p>
            <a:pPr lvl="0"/>
            <a:endParaRPr lang="en-US" b="1" dirty="0" smtClean="0">
              <a:latin typeface="Arial" charset="0"/>
            </a:endParaRPr>
          </a:p>
          <a:p>
            <a:pPr lvl="0"/>
            <a:r>
              <a:rPr lang="en-US" b="1" dirty="0" smtClean="0">
                <a:latin typeface="Arial" charset="0"/>
              </a:rPr>
              <a:t>Sign Encoding</a:t>
            </a:r>
            <a:r>
              <a:rPr lang="en-US" dirty="0" smtClean="0">
                <a:latin typeface="Arial" charset="0"/>
              </a:rPr>
              <a:t>—The setting that specifies whether the fixed-point value is signed or unsigned.  If </a:t>
            </a:r>
            <a:r>
              <a:rPr lang="en-US" dirty="0">
                <a:latin typeface="Arial" charset="0"/>
              </a:rPr>
              <a:t>you select signed, the sign bit is always the first bit in the bit string that represents the data. </a:t>
            </a:r>
          </a:p>
          <a:p>
            <a:pPr lvl="0"/>
            <a:endParaRPr lang="en-US" b="1" dirty="0">
              <a:latin typeface="Arial" charset="0"/>
            </a:endParaRPr>
          </a:p>
          <a:p>
            <a:pPr lvl="0"/>
            <a:r>
              <a:rPr lang="en-US" b="1" dirty="0">
                <a:latin typeface="Arial" charset="0"/>
              </a:rPr>
              <a:t>Word length</a:t>
            </a:r>
            <a:r>
              <a:rPr lang="en-US" dirty="0">
                <a:latin typeface="Arial" charset="0"/>
              </a:rPr>
              <a:t>—The total number of bits in the bit string that LabVIEW uses to represent all possible values of the fixed-point data. LabVIEW accepts a maximum word length of 64 bits. Certain targets might limit data to smaller word lengths. If you open a VI on a target and the VI contains fixed-point data with larger word lengths than the target can accept, the VI contains broken wires. Refer to the documentation for a target to determine the maximum word length the target accepts. </a:t>
            </a:r>
          </a:p>
          <a:p>
            <a:endParaRPr lang="en-US" b="1" dirty="0">
              <a:latin typeface="Arial" charset="0"/>
            </a:endParaRPr>
          </a:p>
          <a:p>
            <a:r>
              <a:rPr lang="en-US" b="1" dirty="0">
                <a:latin typeface="Arial" charset="0"/>
              </a:rPr>
              <a:t>Integer word length</a:t>
            </a:r>
            <a:r>
              <a:rPr lang="en-US" dirty="0">
                <a:latin typeface="Arial" charset="0"/>
              </a:rPr>
              <a:t>—The number of integer bits in the bit string that LabVIEW uses to represent all possible values of the fixed-point data, or, given an initial position to the left or right of the most significant bit, the number of bits to shift the binary point to reach the most </a:t>
            </a:r>
            <a:r>
              <a:rPr lang="en-US" dirty="0" smtClean="0">
                <a:latin typeface="Arial" charset="0"/>
              </a:rPr>
              <a:t>significant bit.  The integer word length can be larger than the word length, and can be positive or negative.</a:t>
            </a:r>
          </a:p>
          <a:p>
            <a:endParaRPr lang="en-US" dirty="0" smtClean="0">
              <a:latin typeface="Arial" charset="0"/>
            </a:endParaRPr>
          </a:p>
          <a:p>
            <a:r>
              <a:rPr lang="en-US" b="1" dirty="0" smtClean="0">
                <a:latin typeface="Arial" charset="0"/>
              </a:rPr>
              <a:t>Minimum</a:t>
            </a:r>
            <a:r>
              <a:rPr lang="en-US" dirty="0" smtClean="0">
                <a:latin typeface="Arial" charset="0"/>
              </a:rPr>
              <a:t> – Minimum value that can be represented</a:t>
            </a:r>
          </a:p>
          <a:p>
            <a:endParaRPr lang="en-US" dirty="0" smtClean="0">
              <a:latin typeface="Arial" charset="0"/>
            </a:endParaRPr>
          </a:p>
          <a:p>
            <a:r>
              <a:rPr lang="en-US" b="1" dirty="0" smtClean="0">
                <a:latin typeface="Arial" charset="0"/>
              </a:rPr>
              <a:t>Maximum</a:t>
            </a:r>
            <a:r>
              <a:rPr lang="en-US" dirty="0" smtClean="0">
                <a:latin typeface="Arial" charset="0"/>
              </a:rPr>
              <a:t> – Maximum value that can be represented</a:t>
            </a:r>
          </a:p>
          <a:p>
            <a:endParaRPr lang="en-US" dirty="0" smtClean="0">
              <a:latin typeface="Arial" charset="0"/>
            </a:endParaRPr>
          </a:p>
          <a:p>
            <a:r>
              <a:rPr lang="en-US" b="1" dirty="0" smtClean="0">
                <a:latin typeface="Arial" charset="0"/>
              </a:rPr>
              <a:t>Delta</a:t>
            </a:r>
            <a:r>
              <a:rPr lang="en-US" dirty="0" smtClean="0">
                <a:latin typeface="Arial" charset="0"/>
              </a:rPr>
              <a:t> – Smallest change in value that can be represented</a:t>
            </a:r>
            <a:endParaRPr lang="en-US" dirty="0"/>
          </a:p>
        </p:txBody>
      </p:sp>
      <p:sp>
        <p:nvSpPr>
          <p:cNvPr id="4" name="Slide Number Placeholder 3"/>
          <p:cNvSpPr>
            <a:spLocks noGrp="1"/>
          </p:cNvSpPr>
          <p:nvPr>
            <p:ph type="sldNum" sz="quarter" idx="10"/>
          </p:nvPr>
        </p:nvSpPr>
        <p:spPr/>
        <p:txBody>
          <a:bodyPr/>
          <a:lstStyle/>
          <a:p>
            <a:pPr>
              <a:defRPr/>
            </a:pPr>
            <a:fld id="{362F6F22-F980-4F2F-9701-EFE8698874A8}"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T</a:t>
            </a:r>
            <a:r>
              <a:rPr lang="en-US" baseline="0" dirty="0" smtClean="0"/>
              <a:t>he integer word length can be negative as well as positive.  Any integer word length less than 1 will result in a decimal maximum value.  This amounts to the entire word occurring to the right of the decimal point.   As the integer word length becomes more negative, zeroes are used to pad the increasing distance between the fixed-point data and the decimal point.  For example, &lt;±,6,-2&gt; would result in 0.00XXXXXX, where the X’s represent data stored in the 6-bit word.</a:t>
            </a:r>
          </a:p>
          <a:p>
            <a:pPr defTabSz="966612">
              <a:defRPr/>
            </a:pPr>
            <a:endParaRPr lang="en-US" baseline="0" dirty="0" smtClean="0"/>
          </a:p>
          <a:p>
            <a:pPr defTabSz="966612">
              <a:defRPr/>
            </a:pPr>
            <a:r>
              <a:rPr lang="en-US" baseline="0" dirty="0" smtClean="0"/>
              <a:t>If the integer word length is greater than the word length, then the fixed-point data will move to the left of the decimal point, with zeroes padding the distance between the integer word and the decimal point.  For example, &lt;±, 6, 8&gt; would result in XXXXXX00.0, where the X’s represent the data stored in the 6-bit word.</a:t>
            </a:r>
            <a:endParaRPr lang="en-US" dirty="0" smtClean="0"/>
          </a:p>
          <a:p>
            <a:endParaRPr lang="en-US" baseline="0" dirty="0" smtClean="0"/>
          </a:p>
          <a:p>
            <a:pPr defTabSz="966612">
              <a:defRPr/>
            </a:pPr>
            <a:r>
              <a:rPr lang="en-US" dirty="0" smtClean="0"/>
              <a:t>Walk the students through a</a:t>
            </a:r>
            <a:r>
              <a:rPr lang="en-US" baseline="0" dirty="0" smtClean="0"/>
              <a:t> few of these calculations.  This is a good time to move to a whiteboard.  </a:t>
            </a:r>
          </a:p>
          <a:p>
            <a:endParaRPr lang="en-US" baseline="0" dirty="0" smtClean="0"/>
          </a:p>
          <a:p>
            <a:r>
              <a:rPr lang="en-US" baseline="0" dirty="0" smtClean="0"/>
              <a:t>FXP &lt;+,X,Y&gt;</a:t>
            </a:r>
          </a:p>
          <a:p>
            <a:r>
              <a:rPr lang="en-US" baseline="0" dirty="0" smtClean="0"/>
              <a:t>Maximum = 2</a:t>
            </a:r>
            <a:r>
              <a:rPr lang="en-US" baseline="30000" dirty="0" smtClean="0"/>
              <a:t>Y </a:t>
            </a:r>
            <a:r>
              <a:rPr lang="en-US" baseline="0" dirty="0" smtClean="0"/>
              <a:t>– 1/(2</a:t>
            </a:r>
            <a:r>
              <a:rPr lang="en-US" baseline="30000" dirty="0" smtClean="0"/>
              <a:t>(X-Y)</a:t>
            </a:r>
            <a:r>
              <a:rPr lang="en-US" baseline="0" dirty="0" smtClean="0"/>
              <a:t>)</a:t>
            </a:r>
          </a:p>
          <a:p>
            <a:r>
              <a:rPr lang="en-US" baseline="0" dirty="0" smtClean="0"/>
              <a:t>Minimum = 0</a:t>
            </a:r>
          </a:p>
          <a:p>
            <a:endParaRPr lang="en-US" baseline="0" dirty="0" smtClean="0"/>
          </a:p>
          <a:p>
            <a:r>
              <a:rPr lang="en-US" baseline="0" dirty="0" smtClean="0"/>
              <a:t>FXP &lt;</a:t>
            </a:r>
            <a:r>
              <a:rPr lang="en-US" dirty="0"/>
              <a:t>±,X,Y&gt;</a:t>
            </a:r>
          </a:p>
          <a:p>
            <a:r>
              <a:rPr lang="en-US" dirty="0"/>
              <a:t>Maximum = </a:t>
            </a:r>
            <a:r>
              <a:rPr lang="en-US" baseline="0" dirty="0" smtClean="0"/>
              <a:t>2</a:t>
            </a:r>
            <a:r>
              <a:rPr lang="en-US" baseline="30000" dirty="0" smtClean="0"/>
              <a:t>Y-1 </a:t>
            </a:r>
            <a:r>
              <a:rPr lang="en-US" baseline="0" dirty="0" smtClean="0"/>
              <a:t>– 1/(2</a:t>
            </a:r>
            <a:r>
              <a:rPr lang="en-US" baseline="30000" dirty="0" smtClean="0"/>
              <a:t>(X-Y)</a:t>
            </a:r>
            <a:r>
              <a:rPr lang="en-US" baseline="0" dirty="0" smtClean="0"/>
              <a:t>)</a:t>
            </a:r>
            <a:endParaRPr lang="en-US" dirty="0"/>
          </a:p>
          <a:p>
            <a:r>
              <a:rPr lang="en-US" dirty="0"/>
              <a:t>Minimum = -</a:t>
            </a:r>
            <a:r>
              <a:rPr lang="en-US" baseline="0" dirty="0" smtClean="0"/>
              <a:t>2</a:t>
            </a:r>
            <a:r>
              <a:rPr lang="en-US" baseline="30000" dirty="0" smtClean="0"/>
              <a:t>Y-1</a:t>
            </a:r>
            <a:endParaRPr lang="en-US" dirty="0"/>
          </a:p>
          <a:p>
            <a:endParaRPr lang="en-US" baseline="0" dirty="0" smtClean="0"/>
          </a:p>
          <a:p>
            <a:r>
              <a:rPr lang="en-US" u="sng" baseline="0" dirty="0" smtClean="0"/>
              <a:t>Examples</a:t>
            </a:r>
            <a:r>
              <a:rPr lang="en-US" baseline="0" dirty="0" smtClean="0"/>
              <a:t>:</a:t>
            </a:r>
          </a:p>
          <a:p>
            <a:r>
              <a:rPr lang="en-US" baseline="0" dirty="0" smtClean="0"/>
              <a:t>FXP &lt;+,8,6&gt;</a:t>
            </a:r>
          </a:p>
          <a:p>
            <a:r>
              <a:rPr lang="en-US" baseline="0" dirty="0" smtClean="0"/>
              <a:t>Maximum: 2</a:t>
            </a:r>
            <a:r>
              <a:rPr lang="en-US" baseline="30000" dirty="0" smtClean="0"/>
              <a:t>6 </a:t>
            </a:r>
            <a:r>
              <a:rPr lang="en-US" baseline="0" dirty="0" smtClean="0"/>
              <a:t>– 1/(2</a:t>
            </a:r>
            <a:r>
              <a:rPr lang="en-US" baseline="30000" dirty="0" smtClean="0"/>
              <a:t>(8-6)</a:t>
            </a:r>
            <a:r>
              <a:rPr lang="en-US" baseline="0" dirty="0" smtClean="0"/>
              <a:t>) = 64 – ¼ = 63.75</a:t>
            </a:r>
          </a:p>
          <a:p>
            <a:r>
              <a:rPr lang="en-US" baseline="0" dirty="0" smtClean="0"/>
              <a:t>or</a:t>
            </a:r>
          </a:p>
          <a:p>
            <a:r>
              <a:rPr lang="en-US" baseline="0" dirty="0" smtClean="0"/>
              <a:t>111111.11 = 2</a:t>
            </a:r>
            <a:r>
              <a:rPr lang="en-US" baseline="30000" dirty="0" smtClean="0"/>
              <a:t>5</a:t>
            </a:r>
            <a:r>
              <a:rPr lang="en-US" baseline="0" dirty="0" smtClean="0"/>
              <a:t>+2</a:t>
            </a:r>
            <a:r>
              <a:rPr lang="en-US" baseline="30000" dirty="0" smtClean="0"/>
              <a:t>4</a:t>
            </a:r>
            <a:r>
              <a:rPr lang="en-US" baseline="0" dirty="0" smtClean="0"/>
              <a:t>+2</a:t>
            </a:r>
            <a:r>
              <a:rPr lang="en-US" baseline="30000" dirty="0" smtClean="0"/>
              <a:t>3</a:t>
            </a:r>
            <a:r>
              <a:rPr lang="en-US" baseline="0" dirty="0" smtClean="0"/>
              <a:t>+2</a:t>
            </a:r>
            <a:r>
              <a:rPr lang="en-US" baseline="30000" dirty="0" smtClean="0"/>
              <a:t>2</a:t>
            </a:r>
            <a:r>
              <a:rPr lang="en-US" baseline="0" dirty="0" smtClean="0"/>
              <a:t>+2</a:t>
            </a:r>
            <a:r>
              <a:rPr lang="en-US" baseline="30000" dirty="0" smtClean="0"/>
              <a:t>1</a:t>
            </a:r>
            <a:r>
              <a:rPr lang="en-US" baseline="0" dirty="0" smtClean="0"/>
              <a:t>+2</a:t>
            </a:r>
            <a:r>
              <a:rPr lang="en-US" baseline="30000" dirty="0" smtClean="0"/>
              <a:t>0</a:t>
            </a:r>
            <a:r>
              <a:rPr lang="en-US" baseline="0" dirty="0" smtClean="0"/>
              <a:t>+2</a:t>
            </a:r>
            <a:r>
              <a:rPr lang="en-US" baseline="30000" dirty="0" smtClean="0"/>
              <a:t>-1</a:t>
            </a:r>
            <a:r>
              <a:rPr lang="en-US" baseline="0" dirty="0" smtClean="0"/>
              <a:t>+2</a:t>
            </a:r>
            <a:r>
              <a:rPr lang="en-US" baseline="30000" dirty="0" smtClean="0"/>
              <a:t>-2</a:t>
            </a:r>
            <a:r>
              <a:rPr lang="en-US" baseline="0" dirty="0" smtClean="0"/>
              <a:t> = 32+16+8+4+2+1+0.5+0.25 = 63.75</a:t>
            </a:r>
          </a:p>
          <a:p>
            <a:endParaRPr lang="en-US" baseline="0" dirty="0" smtClean="0"/>
          </a:p>
          <a:p>
            <a:r>
              <a:rPr lang="en-US" baseline="0" dirty="0" smtClean="0"/>
              <a:t>FXP &lt;</a:t>
            </a:r>
            <a:r>
              <a:rPr lang="en-US" dirty="0"/>
              <a:t>±,8,6&gt;</a:t>
            </a:r>
          </a:p>
          <a:p>
            <a:r>
              <a:rPr lang="en-US" dirty="0"/>
              <a:t>Maximum = </a:t>
            </a:r>
            <a:r>
              <a:rPr lang="en-US" baseline="0" dirty="0" smtClean="0"/>
              <a:t>2</a:t>
            </a:r>
            <a:r>
              <a:rPr lang="en-US" baseline="30000" dirty="0" smtClean="0"/>
              <a:t>6-1 </a:t>
            </a:r>
            <a:r>
              <a:rPr lang="en-US" baseline="0" dirty="0" smtClean="0"/>
              <a:t>– 1/(2</a:t>
            </a:r>
            <a:r>
              <a:rPr lang="en-US" baseline="30000" dirty="0" smtClean="0"/>
              <a:t>(8-6)</a:t>
            </a:r>
            <a:r>
              <a:rPr lang="en-US" baseline="0" dirty="0" smtClean="0"/>
              <a:t>) = 31.75</a:t>
            </a:r>
            <a:endParaRPr lang="en-US" dirty="0"/>
          </a:p>
          <a:p>
            <a:r>
              <a:rPr lang="en-US" dirty="0"/>
              <a:t>Minimum = -</a:t>
            </a:r>
            <a:r>
              <a:rPr lang="en-US" baseline="0" dirty="0" smtClean="0"/>
              <a:t>2</a:t>
            </a:r>
            <a:r>
              <a:rPr lang="en-US" baseline="30000" dirty="0" smtClean="0"/>
              <a:t>6-1</a:t>
            </a:r>
            <a:r>
              <a:rPr lang="en-US" baseline="0" dirty="0" smtClean="0"/>
              <a:t> = -32</a:t>
            </a:r>
            <a:endParaRPr lang="en-US" dirty="0"/>
          </a:p>
          <a:p>
            <a:r>
              <a:rPr lang="en-US" baseline="0" dirty="0" smtClean="0"/>
              <a:t/>
            </a:r>
            <a:br>
              <a:rPr lang="en-US" baseline="0" dirty="0" smtClean="0"/>
            </a:br>
            <a:r>
              <a:rPr lang="en-US" baseline="0" dirty="0" smtClean="0"/>
              <a:t>FXP &lt;±,6,-2&gt;</a:t>
            </a:r>
          </a:p>
          <a:p>
            <a:r>
              <a:rPr lang="en-US" baseline="0" dirty="0" smtClean="0"/>
              <a:t>Maximum = 2</a:t>
            </a:r>
            <a:r>
              <a:rPr lang="en-US" baseline="30000" dirty="0" smtClean="0"/>
              <a:t>-2-1 </a:t>
            </a:r>
            <a:r>
              <a:rPr lang="en-US" baseline="0" dirty="0" smtClean="0"/>
              <a:t>– 1/(2</a:t>
            </a:r>
            <a:r>
              <a:rPr lang="en-US" baseline="30000" dirty="0" smtClean="0"/>
              <a:t>(6+2)</a:t>
            </a:r>
            <a:r>
              <a:rPr lang="en-US" baseline="0" dirty="0" smtClean="0"/>
              <a:t>) = 0.12109375</a:t>
            </a:r>
            <a:endParaRPr lang="en-US" dirty="0" smtClean="0"/>
          </a:p>
          <a:p>
            <a:r>
              <a:rPr lang="en-US" dirty="0" smtClean="0"/>
              <a:t>Minimum = -</a:t>
            </a:r>
            <a:r>
              <a:rPr lang="en-US" baseline="0" dirty="0" smtClean="0"/>
              <a:t>2</a:t>
            </a:r>
            <a:r>
              <a:rPr lang="en-US" baseline="30000" dirty="0" smtClean="0"/>
              <a:t>-2-1</a:t>
            </a:r>
            <a:r>
              <a:rPr lang="en-US" baseline="0" dirty="0" smtClean="0"/>
              <a:t> = -0.125</a:t>
            </a:r>
          </a:p>
          <a:p>
            <a:endParaRPr lang="en-US" dirty="0" smtClean="0"/>
          </a:p>
          <a:p>
            <a:r>
              <a:rPr lang="en-US" dirty="0" smtClean="0"/>
              <a:t>FXP &lt;±,6,8&gt;</a:t>
            </a:r>
          </a:p>
          <a:p>
            <a:r>
              <a:rPr lang="en-US" dirty="0" smtClean="0"/>
              <a:t>Maximum = 2</a:t>
            </a:r>
            <a:r>
              <a:rPr lang="en-US" baseline="30000" dirty="0" smtClean="0"/>
              <a:t>8-1 </a:t>
            </a:r>
            <a:r>
              <a:rPr lang="en-US" dirty="0" smtClean="0"/>
              <a:t>– 1/(2</a:t>
            </a:r>
            <a:r>
              <a:rPr lang="en-US" baseline="30000" dirty="0" smtClean="0"/>
              <a:t>(-2)</a:t>
            </a:r>
            <a:r>
              <a:rPr lang="en-US" dirty="0" smtClean="0"/>
              <a:t>) = 124</a:t>
            </a:r>
            <a:endParaRPr lang="en-US" sz="1100" dirty="0" smtClean="0"/>
          </a:p>
          <a:p>
            <a:r>
              <a:rPr lang="en-US" sz="1100" dirty="0" smtClean="0"/>
              <a:t>Minimum = -</a:t>
            </a:r>
            <a:r>
              <a:rPr lang="en-US" dirty="0" smtClean="0"/>
              <a:t>2</a:t>
            </a:r>
            <a:r>
              <a:rPr lang="en-US" baseline="30000" dirty="0" smtClean="0"/>
              <a:t>8-1</a:t>
            </a:r>
            <a:r>
              <a:rPr lang="en-US" dirty="0" smtClean="0"/>
              <a:t> = -128</a:t>
            </a:r>
            <a:endParaRPr lang="en-US" sz="1100" dirty="0" smtClean="0"/>
          </a:p>
          <a:p>
            <a:endParaRPr lang="en-US" dirty="0"/>
          </a:p>
        </p:txBody>
      </p:sp>
      <p:sp>
        <p:nvSpPr>
          <p:cNvPr id="4" name="Slide Number Placeholder 3"/>
          <p:cNvSpPr>
            <a:spLocks noGrp="1"/>
          </p:cNvSpPr>
          <p:nvPr>
            <p:ph type="sldNum" sz="quarter" idx="10"/>
          </p:nvPr>
        </p:nvSpPr>
        <p:spPr/>
        <p:txBody>
          <a:bodyPr/>
          <a:lstStyle/>
          <a:p>
            <a:pPr>
              <a:defRPr/>
            </a:pPr>
            <a:fld id="{362F6F22-F980-4F2F-9701-EFE8698874A8}"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r>
              <a:rPr lang="en-US" dirty="0">
                <a:latin typeface="Arial" charset="0"/>
              </a:rPr>
              <a:t>Use the </a:t>
            </a:r>
            <a:r>
              <a:rPr lang="en-US" b="1" dirty="0" smtClean="0">
                <a:latin typeface="Arial" charset="0"/>
              </a:rPr>
              <a:t>Fixed Point Configuration</a:t>
            </a:r>
            <a:r>
              <a:rPr lang="en-US" dirty="0" smtClean="0">
                <a:latin typeface="Arial" charset="0"/>
              </a:rPr>
              <a:t> </a:t>
            </a:r>
            <a:r>
              <a:rPr lang="en-US" dirty="0">
                <a:latin typeface="Arial" charset="0"/>
              </a:rPr>
              <a:t>options on the </a:t>
            </a:r>
            <a:r>
              <a:rPr lang="en-US" b="1" dirty="0">
                <a:latin typeface="Arial" charset="0"/>
              </a:rPr>
              <a:t>Properties</a:t>
            </a:r>
            <a:r>
              <a:rPr lang="en-US" dirty="0">
                <a:latin typeface="Arial" charset="0"/>
              </a:rPr>
              <a:t> dialog box to increase or decrease the resources a function uses. Right-click a numeric constant, control, indicator, or function that accepts fixed-point data and select </a:t>
            </a:r>
            <a:r>
              <a:rPr lang="en-US" b="1" dirty="0">
                <a:latin typeface="Arial" charset="0"/>
              </a:rPr>
              <a:t>Properties</a:t>
            </a:r>
            <a:r>
              <a:rPr lang="en-US" dirty="0">
                <a:latin typeface="Arial" charset="0"/>
              </a:rPr>
              <a:t> from the shortcut menu to display the </a:t>
            </a:r>
            <a:r>
              <a:rPr lang="en-US" b="1" dirty="0">
                <a:latin typeface="Arial" charset="0"/>
              </a:rPr>
              <a:t>Properties</a:t>
            </a:r>
            <a:r>
              <a:rPr lang="en-US" dirty="0">
                <a:latin typeface="Arial" charset="0"/>
              </a:rPr>
              <a:t> dialog box. When you set the range on inputs, the FPGA Module propagates the range throughout the block diagram. The propagation reduces resources when possible. The FPGA Module does not propagate through subVIs, so coercion dots appear on the inputs of subVIs if the range is different than the range being propagated</a:t>
            </a:r>
            <a:r>
              <a:rPr lang="en-US" dirty="0" smtClean="0">
                <a:latin typeface="Arial" charset="0"/>
              </a:rPr>
              <a:t>.</a:t>
            </a:r>
          </a:p>
          <a:p>
            <a:endParaRPr lang="en-US" dirty="0" smtClean="0">
              <a:latin typeface="Arial" charset="0"/>
            </a:endParaRPr>
          </a:p>
          <a:p>
            <a:r>
              <a:rPr lang="en-US" dirty="0" smtClean="0">
                <a:latin typeface="Arial" charset="0"/>
              </a:rPr>
              <a:t>The </a:t>
            </a:r>
            <a:r>
              <a:rPr lang="en-US" b="1" dirty="0" smtClean="0">
                <a:latin typeface="Arial" charset="0"/>
              </a:rPr>
              <a:t>Data Type </a:t>
            </a:r>
            <a:r>
              <a:rPr lang="en-US" dirty="0" smtClean="0">
                <a:latin typeface="Arial" charset="0"/>
              </a:rPr>
              <a:t>page of the </a:t>
            </a:r>
            <a:r>
              <a:rPr lang="en-US" b="1" dirty="0" smtClean="0">
                <a:latin typeface="Arial" charset="0"/>
              </a:rPr>
              <a:t>Numeric Properties </a:t>
            </a:r>
            <a:r>
              <a:rPr lang="en-US" dirty="0" smtClean="0">
                <a:latin typeface="Arial" charset="0"/>
              </a:rPr>
              <a:t>dialog box will be slightly different for indicators.  Specifically, it includes an Adapt to Source checkbox.  This will modify the data type of the indicator to match the data type of the value wired to it.</a:t>
            </a:r>
            <a:endParaRPr lang="en-US" dirty="0">
              <a:latin typeface="Arial" charset="0"/>
            </a:endParaRPr>
          </a:p>
          <a:p>
            <a:endParaRPr lang="en-US" b="1" dirty="0">
              <a:latin typeface="Arial" charset="0"/>
            </a:endParaRPr>
          </a:p>
          <a:p>
            <a:r>
              <a:rPr lang="en-US" b="1" dirty="0">
                <a:latin typeface="Arial" charset="0"/>
              </a:rPr>
              <a:t>Note</a:t>
            </a:r>
            <a:r>
              <a:rPr lang="en-US" dirty="0">
                <a:latin typeface="Arial" charset="0"/>
              </a:rPr>
              <a:t>  If you </a:t>
            </a:r>
            <a:r>
              <a:rPr lang="en-US" dirty="0" smtClean="0">
                <a:latin typeface="Arial" charset="0"/>
              </a:rPr>
              <a:t>change </a:t>
            </a:r>
            <a:r>
              <a:rPr lang="en-US" dirty="0">
                <a:latin typeface="Arial" charset="0"/>
              </a:rPr>
              <a:t>the </a:t>
            </a:r>
            <a:r>
              <a:rPr lang="en-US" b="1" dirty="0" smtClean="0">
                <a:latin typeface="Arial" charset="0"/>
              </a:rPr>
              <a:t>Fixed Point Configuration </a:t>
            </a:r>
            <a:r>
              <a:rPr lang="en-US" dirty="0" smtClean="0">
                <a:latin typeface="Arial" charset="0"/>
              </a:rPr>
              <a:t>in </a:t>
            </a:r>
            <a:r>
              <a:rPr lang="en-US" dirty="0">
                <a:latin typeface="Arial" charset="0"/>
              </a:rPr>
              <a:t>places other than the inputs, the VI might require additional hardware resources. </a:t>
            </a:r>
          </a:p>
        </p:txBody>
      </p:sp>
      <p:pic>
        <p:nvPicPr>
          <p:cNvPr id="36866" name="Picture 2" descr="C:\Documents and Settings\spinsonn\Desktop\note-bw.eps"/>
          <p:cNvPicPr>
            <a:picLocks noChangeAspect="1" noChangeArrowheads="1"/>
          </p:cNvPicPr>
          <p:nvPr/>
        </p:nvPicPr>
        <p:blipFill>
          <a:blip r:embed="rId3"/>
          <a:srcRect/>
          <a:stretch>
            <a:fillRect/>
          </a:stretch>
        </p:blipFill>
        <p:spPr bwMode="auto">
          <a:xfrm>
            <a:off x="800295" y="6350353"/>
            <a:ext cx="230293" cy="222979"/>
          </a:xfrm>
          <a:prstGeom prst="rect">
            <a:avLst/>
          </a:prstGeom>
          <a:noFill/>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Fixed-point data is limited to 64 bits, so if the resulting output could require more than 64 bits, precision</a:t>
            </a:r>
            <a:r>
              <a:rPr lang="en-US" baseline="0" dirty="0" smtClean="0"/>
              <a:t> may be lost.</a:t>
            </a:r>
          </a:p>
          <a:p>
            <a:endParaRPr lang="en-US" baseline="0" dirty="0" smtClean="0"/>
          </a:p>
          <a:p>
            <a:r>
              <a:rPr lang="en-US" sz="1300" dirty="0" smtClean="0"/>
              <a:t>LabVIEW type propagation strictly deals with the ranges of the wires and not so much the fixed-point representation necessary to hold those ranges. In other words, LabVIEW calculates and propagates the ranges of values each wire will have to pass along.  LabVIEW then calculates the representation that is as small as possible but will hold that value without losing any data.</a:t>
            </a:r>
          </a:p>
          <a:p>
            <a:endParaRPr lang="en-US" sz="1300" dirty="0" smtClean="0"/>
          </a:p>
          <a:p>
            <a:r>
              <a:rPr lang="en-US" sz="1300" dirty="0" smtClean="0"/>
              <a:t>Therefore, the formulas in the following slides are helpful guidelines for calculating the representation of an output value, but are not the formulas that LabVIEW uses.</a:t>
            </a:r>
            <a:endParaRPr lang="en-US" b="0"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The</a:t>
            </a:r>
            <a:r>
              <a:rPr lang="en-US" baseline="0" dirty="0" smtClean="0"/>
              <a:t> </a:t>
            </a:r>
            <a:r>
              <a:rPr lang="en-US" dirty="0" smtClean="0"/>
              <a:t>integer word length of the output will</a:t>
            </a:r>
            <a:r>
              <a:rPr lang="en-US" baseline="0" dirty="0" smtClean="0"/>
              <a:t> be one bit longer, resulting in the word length increasing by one as well.  The decimal word length does not change.</a:t>
            </a:r>
            <a:endParaRPr lang="en-US" dirty="0" smtClean="0"/>
          </a:p>
          <a:p>
            <a:endParaRPr lang="en-US" dirty="0" smtClean="0"/>
          </a:p>
          <a:p>
            <a:r>
              <a:rPr lang="en-US" b="1" u="sng" dirty="0" smtClean="0"/>
              <a:t>Example</a:t>
            </a:r>
            <a:r>
              <a:rPr lang="en-US" b="1" u="sng" baseline="0" dirty="0" smtClean="0"/>
              <a:t>s:</a:t>
            </a:r>
          </a:p>
          <a:p>
            <a:r>
              <a:rPr lang="en-US" baseline="0" dirty="0" smtClean="0"/>
              <a:t>&lt;±,10,6&gt; + &lt;±,10,6&gt; = ?</a:t>
            </a:r>
          </a:p>
          <a:p>
            <a:r>
              <a:rPr lang="en-US" baseline="0" dirty="0" smtClean="0"/>
              <a:t>For the output, the integer word length increases by one to accommodate the maximum value.  Since the integer word length increases, the word length must increase as well so that no accuracy is lost.  Thus, </a:t>
            </a:r>
          </a:p>
          <a:p>
            <a:pPr defTabSz="966612">
              <a:defRPr/>
            </a:pPr>
            <a:r>
              <a:rPr lang="en-US" baseline="0" dirty="0" smtClean="0"/>
              <a:t>&lt;±,10,6&gt; + &lt;±,10,6&gt; = &lt;±,11,7&gt;</a:t>
            </a:r>
          </a:p>
          <a:p>
            <a:endParaRPr lang="en-US" baseline="0" dirty="0" smtClean="0"/>
          </a:p>
          <a:p>
            <a:r>
              <a:rPr lang="en-US" baseline="0" dirty="0" smtClean="0"/>
              <a:t>&lt;±,10,7&gt; + &lt;±,10,6&gt; = ?</a:t>
            </a:r>
          </a:p>
          <a:p>
            <a:r>
              <a:rPr lang="en-US" baseline="0" dirty="0" smtClean="0">
                <a:sym typeface="Wingdings" pitchFamily="2" charset="2"/>
              </a:rPr>
              <a:t>To accommodate both configurations without losing any accuracy, there must be 7 integer bits and 4 decimal bits, resulting in an input configuration of </a:t>
            </a:r>
            <a:r>
              <a:rPr lang="en-US" baseline="0" dirty="0" smtClean="0"/>
              <a:t>&lt;±,11,7&gt;.</a:t>
            </a:r>
            <a:endParaRPr lang="en-US" baseline="0" dirty="0" smtClean="0">
              <a:sym typeface="Wingdings" pitchFamily="2" charset="2"/>
            </a:endParaRPr>
          </a:p>
          <a:p>
            <a:r>
              <a:rPr lang="en-US" baseline="0" dirty="0" smtClean="0"/>
              <a:t>&lt;±,11,7&gt; + &lt;±,11,7&gt; = &lt;±,12,8&gt;</a:t>
            </a:r>
          </a:p>
          <a:p>
            <a:endParaRPr lang="en-US" baseline="0" dirty="0" smtClean="0"/>
          </a:p>
          <a:p>
            <a:r>
              <a:rPr lang="en-US" baseline="0" dirty="0" smtClean="0"/>
              <a:t>If one input is signed and the other is unsigned, then the word length and integer word length will increase by one more bit.</a:t>
            </a:r>
            <a:endParaRPr lang="en-US" dirty="0" smtClean="0"/>
          </a:p>
        </p:txBody>
      </p:sp>
      <p:sp>
        <p:nvSpPr>
          <p:cNvPr id="4" name="Slide Number Placeholder 3"/>
          <p:cNvSpPr>
            <a:spLocks noGrp="1"/>
          </p:cNvSpPr>
          <p:nvPr>
            <p:ph type="sldNum" sz="quarter" idx="10"/>
          </p:nvPr>
        </p:nvSpPr>
        <p:spPr/>
        <p:txBody>
          <a:bodyPr/>
          <a:lstStyle/>
          <a:p>
            <a:fld id="{F62E36EB-1D0B-4880-B50D-4DCD2A47106B}"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4587139-BD3D-493A-AA46-68E0561A3510}" type="slidenum">
              <a:rPr lang="en-US" smtClean="0"/>
              <a:pPr/>
              <a:t>3</a:t>
            </a:fld>
            <a:endParaRPr lang="en-US" dirty="0" smtClean="0"/>
          </a:p>
        </p:txBody>
      </p:sp>
      <p:sp>
        <p:nvSpPr>
          <p:cNvPr id="83971" name="Rectangle 2"/>
          <p:cNvSpPr>
            <a:spLocks noGrp="1" noRot="1" noChangeAspect="1" noChangeArrowheads="1" noTextEdit="1"/>
          </p:cNvSpPr>
          <p:nvPr>
            <p:ph type="sldImg"/>
          </p:nvPr>
        </p:nvSpPr>
        <p:spPr>
          <a:xfrm>
            <a:off x="904875" y="471488"/>
            <a:ext cx="5353050" cy="4014787"/>
          </a:xfrm>
        </p:spPr>
      </p:sp>
      <p:sp>
        <p:nvSpPr>
          <p:cNvPr id="83972"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baseline="0" dirty="0" smtClean="0"/>
              <a:t>For the integer value of the output to accommodate the largest possible value of each operand, the integer word length must increase to match the sum of the integer word lengths of the inputs.  For the resolution of the output to accommodate the highest resolution of both inputs, the decimal word length must also increase.  Thus, the word length of the output must increase to match the sum of the word lengths of the inputs.</a:t>
            </a:r>
            <a:endParaRPr lang="en-US" b="1" u="sng" dirty="0" smtClean="0"/>
          </a:p>
          <a:p>
            <a:endParaRPr lang="en-US" b="1" u="sng" dirty="0" smtClean="0"/>
          </a:p>
          <a:p>
            <a:r>
              <a:rPr lang="en-US" b="1" u="sng" dirty="0" smtClean="0"/>
              <a:t>Examples:</a:t>
            </a:r>
          </a:p>
          <a:p>
            <a:r>
              <a:rPr lang="en-US" baseline="0" dirty="0" smtClean="0"/>
              <a:t>&lt;±,10,6&gt; * &lt;±,10,6&gt; = &lt;±,20,12&gt;</a:t>
            </a:r>
          </a:p>
          <a:p>
            <a:endParaRPr lang="en-US" baseline="0" dirty="0" smtClean="0"/>
          </a:p>
          <a:p>
            <a:r>
              <a:rPr lang="en-US" baseline="0" dirty="0" smtClean="0"/>
              <a:t>&lt;±,8,2&gt; + &lt;±,10,6&gt; = &lt;±,18,8&gt;</a:t>
            </a:r>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indent="-241653">
              <a:buFont typeface="+mj-lt"/>
              <a:buAutoNum type="arabicPeriod"/>
            </a:pPr>
            <a:r>
              <a:rPr lang="en-US" dirty="0" smtClean="0"/>
              <a:t>Open Basic CompactRIO.lvproj, located at &lt;Solutions&gt;\Exercise 3-1\</a:t>
            </a:r>
          </a:p>
          <a:p>
            <a:pPr marL="241653" indent="-241653">
              <a:buFont typeface="+mj-lt"/>
              <a:buAutoNum type="arabicPeriod"/>
            </a:pPr>
            <a:r>
              <a:rPr lang="en-US" dirty="0" smtClean="0"/>
              <a:t>Open Simple</a:t>
            </a:r>
            <a:r>
              <a:rPr lang="en-US" baseline="0" dirty="0" smtClean="0"/>
              <a:t> Math.vi.</a:t>
            </a:r>
          </a:p>
          <a:p>
            <a:pPr marL="241653" indent="-241653">
              <a:buFont typeface="+mj-lt"/>
              <a:buAutoNum type="arabicPeriod"/>
            </a:pPr>
            <a:r>
              <a:rPr lang="en-US" baseline="0" dirty="0" smtClean="0"/>
              <a:t>Enter values of 32767 and 10 for X and Y.</a:t>
            </a:r>
          </a:p>
          <a:p>
            <a:pPr marL="241653" indent="-241653">
              <a:buFont typeface="+mj-lt"/>
              <a:buAutoNum type="arabicPeriod"/>
            </a:pPr>
            <a:r>
              <a:rPr lang="en-US" baseline="0" dirty="0" smtClean="0"/>
              <a:t>Run the VI on the development computer.  Point out the bad results of X+Y and X * Y.  These occur because the result is too large to be represented by the I16 data type.</a:t>
            </a:r>
          </a:p>
          <a:p>
            <a:pPr marL="241653" indent="-241653">
              <a:buFont typeface="+mj-lt"/>
              <a:buAutoNum type="arabicPeriod"/>
            </a:pPr>
            <a:r>
              <a:rPr lang="en-US" baseline="0" dirty="0" smtClean="0"/>
              <a:t>Select all three indicators and right-click on one of them.  Select </a:t>
            </a:r>
            <a:r>
              <a:rPr lang="en-US" b="1" baseline="0" dirty="0" smtClean="0"/>
              <a:t>Properties</a:t>
            </a:r>
            <a:r>
              <a:rPr lang="en-US" baseline="0" dirty="0" smtClean="0"/>
              <a:t>.</a:t>
            </a:r>
          </a:p>
          <a:p>
            <a:pPr marL="241653" indent="-241653">
              <a:buFont typeface="+mj-lt"/>
              <a:buAutoNum type="arabicPeriod"/>
            </a:pPr>
            <a:r>
              <a:rPr lang="en-US" baseline="0" dirty="0" smtClean="0"/>
              <a:t>Select the Data Type tab and place a checkmark in </a:t>
            </a:r>
            <a:r>
              <a:rPr lang="en-US" b="1" baseline="0" dirty="0" smtClean="0"/>
              <a:t>Adapt to source</a:t>
            </a:r>
            <a:r>
              <a:rPr lang="en-US" baseline="0" dirty="0" smtClean="0"/>
              <a:t>.  Click </a:t>
            </a:r>
            <a:r>
              <a:rPr lang="en-US" b="1" baseline="0" dirty="0" smtClean="0"/>
              <a:t>OK</a:t>
            </a:r>
            <a:r>
              <a:rPr lang="en-US" baseline="0" dirty="0" smtClean="0"/>
              <a:t>.  This will result in all three indicators adapting to the data type of the wire connected to them.</a:t>
            </a:r>
          </a:p>
          <a:p>
            <a:pPr marL="241653" indent="-241653">
              <a:buFont typeface="+mj-lt"/>
              <a:buAutoNum type="arabicPeriod"/>
            </a:pPr>
            <a:r>
              <a:rPr lang="en-US" baseline="0" dirty="0" smtClean="0"/>
              <a:t>Select both of the controls and right-click on one of them.  In the </a:t>
            </a:r>
            <a:r>
              <a:rPr lang="en-US" b="1" baseline="0" dirty="0" smtClean="0"/>
              <a:t>Data Type</a:t>
            </a:r>
            <a:r>
              <a:rPr lang="en-US" baseline="0" dirty="0" smtClean="0"/>
              <a:t>  tab, change the </a:t>
            </a:r>
            <a:r>
              <a:rPr lang="en-US" b="1" baseline="0" dirty="0" smtClean="0"/>
              <a:t>Representation </a:t>
            </a:r>
            <a:r>
              <a:rPr lang="en-US" baseline="0" dirty="0" smtClean="0"/>
              <a:t>to fixed-point.  By default, the two controls will be configured as &lt;±, 16, 16&gt;.  This is because they were originally I16s.  Leave them in this configuration.</a:t>
            </a:r>
          </a:p>
          <a:p>
            <a:pPr marL="241653" indent="-241653">
              <a:buFont typeface="+mj-lt"/>
              <a:buAutoNum type="arabicPeriod"/>
            </a:pPr>
            <a:r>
              <a:rPr lang="en-US" baseline="0" dirty="0" smtClean="0"/>
              <a:t>Turn on the Context Help and point out the data types of outputs (&lt;±,17,17&gt; and &lt;±,32,32&gt;)</a:t>
            </a:r>
          </a:p>
          <a:p>
            <a:pPr marL="241653" indent="-241653">
              <a:buFont typeface="+mj-lt"/>
              <a:buAutoNum type="arabicPeriod"/>
            </a:pPr>
            <a:r>
              <a:rPr lang="en-US" baseline="0" dirty="0" smtClean="0"/>
              <a:t>Run the VI again with the same values as before (32767 and 10).  Point out that the results are able to handle the data that was generated by the functions.  Run the VI with values of 32767 and 32767.  The results are still correct.</a:t>
            </a:r>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latin typeface="Arial" charset="0"/>
              </a:rPr>
              <a:t>Functions that support the fixed-point data type include modes to handle rounding and overflow. Use the </a:t>
            </a:r>
            <a:r>
              <a:rPr lang="en-US" b="1" dirty="0" smtClean="0">
                <a:latin typeface="Arial" charset="0"/>
              </a:rPr>
              <a:t>Properties</a:t>
            </a:r>
            <a:r>
              <a:rPr lang="en-US" dirty="0" smtClean="0">
                <a:latin typeface="Arial" charset="0"/>
              </a:rPr>
              <a:t> dialog box for the function to select the overflow and rounding modes. Right-click a function and select </a:t>
            </a:r>
            <a:r>
              <a:rPr lang="en-US" b="1" dirty="0" smtClean="0">
                <a:latin typeface="Arial" charset="0"/>
              </a:rPr>
              <a:t>Properties</a:t>
            </a:r>
            <a:r>
              <a:rPr lang="en-US" dirty="0" smtClean="0">
                <a:latin typeface="Arial" charset="0"/>
              </a:rPr>
              <a:t> from the shortcut menu to display the </a:t>
            </a:r>
            <a:r>
              <a:rPr lang="en-US" b="1" dirty="0" smtClean="0">
                <a:latin typeface="Arial" charset="0"/>
              </a:rPr>
              <a:t>Properties</a:t>
            </a:r>
            <a:r>
              <a:rPr lang="en-US" dirty="0" smtClean="0">
                <a:latin typeface="Arial" charset="0"/>
              </a:rPr>
              <a:t> dialog box.</a:t>
            </a:r>
          </a:p>
          <a:p>
            <a:endParaRPr lang="en-US" b="1" dirty="0" smtClean="0">
              <a:latin typeface="Arial" charset="0"/>
            </a:endParaRPr>
          </a:p>
          <a:p>
            <a:r>
              <a:rPr lang="en-US" b="1" dirty="0" smtClean="0">
                <a:latin typeface="Arial" charset="0"/>
              </a:rPr>
              <a:t>Adapt to Source</a:t>
            </a:r>
            <a:r>
              <a:rPr lang="en-US" dirty="0" smtClean="0">
                <a:latin typeface="Arial" charset="0"/>
              </a:rPr>
              <a:t>–Sets whether the configuration settings for the output value adapt to the input values you wire to the function.  For fixed-point data, LabVIEW automatically sets the </a:t>
            </a:r>
            <a:r>
              <a:rPr lang="en-US" b="1" dirty="0" smtClean="0">
                <a:latin typeface="Arial" charset="0"/>
              </a:rPr>
              <a:t>Fixed-Point Configuration</a:t>
            </a:r>
            <a:r>
              <a:rPr lang="en-US" dirty="0" smtClean="0">
                <a:latin typeface="Arial" charset="0"/>
              </a:rPr>
              <a:t> settings to avoid data loss, if possible.</a:t>
            </a:r>
          </a:p>
          <a:p>
            <a:endParaRPr lang="en-US" dirty="0" smtClean="0">
              <a:latin typeface="Arial" charset="0"/>
            </a:endParaRPr>
          </a:p>
          <a:p>
            <a:r>
              <a:rPr lang="en-US" b="1" dirty="0" smtClean="0">
                <a:latin typeface="Arial" charset="0"/>
              </a:rPr>
              <a:t>Rounding Mode–</a:t>
            </a:r>
            <a:r>
              <a:rPr lang="en-US" dirty="0" smtClean="0">
                <a:latin typeface="Arial" charset="0"/>
              </a:rPr>
              <a:t>Determines how the function handles quantization conditions.</a:t>
            </a:r>
          </a:p>
          <a:p>
            <a:endParaRPr lang="en-US" b="1" dirty="0" smtClean="0">
              <a:latin typeface="Arial" charset="0"/>
            </a:endParaRPr>
          </a:p>
          <a:p>
            <a:r>
              <a:rPr lang="en-US" b="1" dirty="0" smtClean="0">
                <a:latin typeface="Arial" charset="0"/>
              </a:rPr>
              <a:t>Overflow Mode–</a:t>
            </a:r>
            <a:r>
              <a:rPr lang="en-US" dirty="0" smtClean="0">
                <a:latin typeface="Arial" charset="0"/>
              </a:rPr>
              <a:t>Determines how the function handles overflow conditions.</a:t>
            </a: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362F6F22-F980-4F2F-9701-EFE8698874A8}"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latin typeface="Arial" charset="0"/>
              </a:rPr>
              <a:t>Rounding Mode:</a:t>
            </a:r>
          </a:p>
          <a:p>
            <a:pPr lvl="0">
              <a:buFont typeface="Arial" pitchFamily="34" charset="0"/>
              <a:buChar char="•"/>
            </a:pPr>
            <a:r>
              <a:rPr lang="en-US" b="1" dirty="0" smtClean="0">
                <a:latin typeface="Arial" charset="0"/>
              </a:rPr>
              <a:t>Truncate</a:t>
            </a:r>
            <a:r>
              <a:rPr lang="en-US" dirty="0" smtClean="0">
                <a:latin typeface="Arial" charset="0"/>
              </a:rPr>
              <a:t>—Removes fractional bits and therefore does not require any additional hardware resources. However, this mode produces the largest mean error for most data streams. This mode is the default for integer operations. </a:t>
            </a:r>
          </a:p>
          <a:p>
            <a:pPr lvl="0">
              <a:buFont typeface="Arial" pitchFamily="34" charset="0"/>
              <a:buChar char="•"/>
            </a:pPr>
            <a:r>
              <a:rPr lang="en-US" b="1" dirty="0" smtClean="0">
                <a:latin typeface="Arial" charset="0"/>
              </a:rPr>
              <a:t>Round Half-Up</a:t>
            </a:r>
            <a:r>
              <a:rPr lang="en-US" dirty="0" smtClean="0">
                <a:latin typeface="Arial" charset="0"/>
              </a:rPr>
              <a:t>—Rounds the value to the nearest value that the output type can represent.  If the value lies directly between two such values, LabVIEW rounds to the higher of the two by adding half a least significant bit to the value and then truncating.  This method has a higher impact on performance than the </a:t>
            </a:r>
            <a:r>
              <a:rPr lang="en-US" b="1" dirty="0" smtClean="0">
                <a:latin typeface="Arial" charset="0"/>
              </a:rPr>
              <a:t>Truncate </a:t>
            </a:r>
            <a:r>
              <a:rPr lang="en-US" dirty="0" smtClean="0">
                <a:latin typeface="Arial" charset="0"/>
              </a:rPr>
              <a:t>method, but produces a more accurate result. </a:t>
            </a:r>
          </a:p>
          <a:p>
            <a:pPr lvl="0">
              <a:buFont typeface="Arial" pitchFamily="34" charset="0"/>
              <a:buChar char="•"/>
            </a:pPr>
            <a:r>
              <a:rPr lang="en-US" b="1" dirty="0" smtClean="0">
                <a:latin typeface="Arial" charset="0"/>
              </a:rPr>
              <a:t>Round Half-Even</a:t>
            </a:r>
            <a:r>
              <a:rPr lang="en-US" dirty="0" smtClean="0">
                <a:latin typeface="Arial" charset="0"/>
              </a:rPr>
              <a:t>—Rounds the value to the nearest value that the output type can represent.  If the value lies exactly between two such values, LabVIEW checks the value of the bit that becomes the least significant bit after rounding.  If the bit is zero, then LabVIEW rounds to the lower of the two valid values, otherwise it rounds to the higher value.  This mode has the highest impact on performance, but it is more accurate than the </a:t>
            </a:r>
            <a:r>
              <a:rPr lang="en-US" b="1" dirty="0" smtClean="0">
                <a:latin typeface="Arial" charset="0"/>
              </a:rPr>
              <a:t>Truncate </a:t>
            </a:r>
            <a:r>
              <a:rPr lang="en-US" dirty="0" smtClean="0">
                <a:latin typeface="Arial" charset="0"/>
              </a:rPr>
              <a:t>method and it eliminates the bias toward the higher value that can occur when you perform multiple </a:t>
            </a:r>
            <a:r>
              <a:rPr lang="en-US" b="1" dirty="0" smtClean="0">
                <a:latin typeface="Arial" charset="0"/>
              </a:rPr>
              <a:t>Round Half-Up </a:t>
            </a:r>
            <a:r>
              <a:rPr lang="en-US" dirty="0" smtClean="0">
                <a:latin typeface="Arial" charset="0"/>
              </a:rPr>
              <a:t>operations.  This is the default option.</a:t>
            </a:r>
          </a:p>
          <a:p>
            <a:pPr lvl="1">
              <a:buFont typeface="Arial" pitchFamily="34" charset="0"/>
              <a:buChar char="•"/>
            </a:pPr>
            <a:endParaRPr lang="en-US" dirty="0" smtClean="0">
              <a:latin typeface="Arial" charset="0"/>
            </a:endParaRPr>
          </a:p>
          <a:p>
            <a:r>
              <a:rPr lang="en-US" b="1" u="sng" dirty="0" smtClean="0">
                <a:latin typeface="Arial" charset="0"/>
              </a:rPr>
              <a:t>Overflow Mode</a:t>
            </a:r>
          </a:p>
          <a:p>
            <a:pPr defTabSz="966612">
              <a:buFont typeface="Arial" pitchFamily="34" charset="0"/>
              <a:buChar char="•"/>
              <a:defRPr/>
            </a:pPr>
            <a:r>
              <a:rPr lang="en-US" b="1" dirty="0" smtClean="0">
                <a:latin typeface="Arial" charset="0"/>
              </a:rPr>
              <a:t>Wrap</a:t>
            </a:r>
            <a:r>
              <a:rPr lang="en-US" dirty="0" smtClean="0">
                <a:latin typeface="Arial" charset="0"/>
              </a:rPr>
              <a:t>—Discard significant bits of the output value until it falls within the specified range.</a:t>
            </a:r>
          </a:p>
          <a:p>
            <a:pPr lvl="0">
              <a:buFont typeface="Arial" pitchFamily="34" charset="0"/>
              <a:buChar char="•"/>
            </a:pPr>
            <a:r>
              <a:rPr lang="en-US" b="1" dirty="0" smtClean="0">
                <a:latin typeface="Arial" charset="0"/>
              </a:rPr>
              <a:t>Saturate</a:t>
            </a:r>
            <a:r>
              <a:rPr lang="en-US" dirty="0" smtClean="0">
                <a:latin typeface="Arial" charset="0"/>
              </a:rPr>
              <a:t>—Coerce the output value to the maximum or the minimum, depending on which value was exceeded.  This option has a higher impact on performance than the </a:t>
            </a:r>
            <a:r>
              <a:rPr lang="en-US" b="1" dirty="0" smtClean="0">
                <a:latin typeface="Arial" charset="0"/>
              </a:rPr>
              <a:t>Wrap </a:t>
            </a:r>
            <a:r>
              <a:rPr lang="en-US" dirty="0" smtClean="0">
                <a:latin typeface="Arial" charset="0"/>
              </a:rPr>
              <a:t>method.  This is the default option.</a:t>
            </a:r>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latin typeface="Arial" charset="0"/>
              </a:rPr>
              <a:t>Rounding Mode:</a:t>
            </a:r>
          </a:p>
          <a:p>
            <a:pPr lvl="0">
              <a:buFont typeface="Arial" pitchFamily="34" charset="0"/>
              <a:buChar char="•"/>
            </a:pPr>
            <a:r>
              <a:rPr lang="en-US" b="1" dirty="0" smtClean="0">
                <a:latin typeface="Arial" charset="0"/>
              </a:rPr>
              <a:t>Truncate</a:t>
            </a:r>
            <a:r>
              <a:rPr lang="en-US" dirty="0" smtClean="0">
                <a:latin typeface="Arial" charset="0"/>
              </a:rPr>
              <a:t>—Removes fractional bits and therefore does not require any additional hardware resources. However, this mode produces the largest mean error for most data streams. This mode is the default for integer operations. </a:t>
            </a:r>
          </a:p>
          <a:p>
            <a:pPr lvl="0">
              <a:buFont typeface="Arial" pitchFamily="34" charset="0"/>
              <a:buChar char="•"/>
            </a:pPr>
            <a:r>
              <a:rPr lang="en-US" b="1" dirty="0" smtClean="0">
                <a:latin typeface="Arial" charset="0"/>
              </a:rPr>
              <a:t>Round Half-Up</a:t>
            </a:r>
            <a:r>
              <a:rPr lang="en-US" dirty="0" smtClean="0">
                <a:latin typeface="Arial" charset="0"/>
              </a:rPr>
              <a:t>—Rounds the value to the nearest value that the output type can represent.  If the value lies directly between two such values, LabVIEW rounds to the higher of the two by adding half a least significant bit to the value and then truncating.  This method has a higher impact on performance than the </a:t>
            </a:r>
            <a:r>
              <a:rPr lang="en-US" b="1" dirty="0" smtClean="0">
                <a:latin typeface="Arial" charset="0"/>
              </a:rPr>
              <a:t>Truncate </a:t>
            </a:r>
            <a:r>
              <a:rPr lang="en-US" dirty="0" smtClean="0">
                <a:latin typeface="Arial" charset="0"/>
              </a:rPr>
              <a:t>method, but produces a more accurate result. </a:t>
            </a:r>
          </a:p>
          <a:p>
            <a:pPr lvl="0">
              <a:buFont typeface="Arial" pitchFamily="34" charset="0"/>
              <a:buChar char="•"/>
            </a:pPr>
            <a:r>
              <a:rPr lang="en-US" b="1" dirty="0" smtClean="0">
                <a:latin typeface="Arial" charset="0"/>
              </a:rPr>
              <a:t>Round Half-Even</a:t>
            </a:r>
            <a:r>
              <a:rPr lang="en-US" dirty="0" smtClean="0">
                <a:latin typeface="Arial" charset="0"/>
              </a:rPr>
              <a:t>—Rounds the value to the nearest value that the output type can represent.  If the value lies exactly between two such values, LabVIEW checks the value of the bit that becomes the least significant bit after rounding.  If the bit is zero, then LabVIEW rounds to the lower of the two valid values, otherwise it rounds to the higher value.  This mode has the highest impact on performance, but it is more accurate than the </a:t>
            </a:r>
            <a:r>
              <a:rPr lang="en-US" b="1" dirty="0" smtClean="0">
                <a:latin typeface="Arial" charset="0"/>
              </a:rPr>
              <a:t>Truncate </a:t>
            </a:r>
            <a:r>
              <a:rPr lang="en-US" dirty="0" smtClean="0">
                <a:latin typeface="Arial" charset="0"/>
              </a:rPr>
              <a:t>method and it eliminates the bias toward the higher value that can occur when you perform multiple </a:t>
            </a:r>
            <a:r>
              <a:rPr lang="en-US" b="1" dirty="0" smtClean="0">
                <a:latin typeface="Arial" charset="0"/>
              </a:rPr>
              <a:t>Round Half-Up </a:t>
            </a:r>
            <a:r>
              <a:rPr lang="en-US" dirty="0" smtClean="0">
                <a:latin typeface="Arial" charset="0"/>
              </a:rPr>
              <a:t>operations.  This is the default option.</a:t>
            </a:r>
          </a:p>
          <a:p>
            <a:pPr lvl="1">
              <a:buFont typeface="Arial" pitchFamily="34" charset="0"/>
              <a:buChar char="•"/>
            </a:pPr>
            <a:endParaRPr lang="en-US" dirty="0" smtClean="0">
              <a:latin typeface="Arial" charset="0"/>
            </a:endParaRPr>
          </a:p>
          <a:p>
            <a:r>
              <a:rPr lang="en-US" b="1" u="sng" dirty="0" smtClean="0">
                <a:latin typeface="Arial" charset="0"/>
              </a:rPr>
              <a:t>Overflow Mode</a:t>
            </a:r>
          </a:p>
          <a:p>
            <a:pPr defTabSz="966612">
              <a:buFont typeface="Arial" pitchFamily="34" charset="0"/>
              <a:buChar char="•"/>
              <a:defRPr/>
            </a:pPr>
            <a:r>
              <a:rPr lang="en-US" b="1" dirty="0" smtClean="0">
                <a:latin typeface="Arial" charset="0"/>
              </a:rPr>
              <a:t>Wrap</a:t>
            </a:r>
            <a:r>
              <a:rPr lang="en-US" dirty="0" smtClean="0">
                <a:latin typeface="Arial" charset="0"/>
              </a:rPr>
              <a:t>—Discard significant bits of the output value until it falls within the specified range.</a:t>
            </a:r>
          </a:p>
          <a:p>
            <a:pPr lvl="0">
              <a:buFont typeface="Arial" pitchFamily="34" charset="0"/>
              <a:buChar char="•"/>
            </a:pPr>
            <a:r>
              <a:rPr lang="en-US" b="1" dirty="0" smtClean="0">
                <a:latin typeface="Arial" charset="0"/>
              </a:rPr>
              <a:t>Saturate</a:t>
            </a:r>
            <a:r>
              <a:rPr lang="en-US" dirty="0" smtClean="0">
                <a:latin typeface="Arial" charset="0"/>
              </a:rPr>
              <a:t>—Coerce the output value to the maximum or the minimum, depending on which value was exceeded.  This option has a higher impact on performance than the </a:t>
            </a:r>
            <a:r>
              <a:rPr lang="en-US" b="1" dirty="0" smtClean="0">
                <a:latin typeface="Arial" charset="0"/>
              </a:rPr>
              <a:t>Wrap </a:t>
            </a:r>
            <a:r>
              <a:rPr lang="en-US" dirty="0" smtClean="0">
                <a:latin typeface="Arial" charset="0"/>
              </a:rPr>
              <a:t>method.  This is the default option.</a:t>
            </a:r>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4563" y="731838"/>
            <a:ext cx="5426075" cy="4068762"/>
          </a:xfrm>
        </p:spPr>
      </p:sp>
      <p:sp>
        <p:nvSpPr>
          <p:cNvPr id="3" name="Notes Placeholder 2"/>
          <p:cNvSpPr>
            <a:spLocks noGrp="1"/>
          </p:cNvSpPr>
          <p:nvPr>
            <p:ph type="body" idx="1"/>
          </p:nvPr>
        </p:nvSpPr>
        <p:spPr/>
        <p:txBody>
          <a:bodyPr>
            <a:noAutofit/>
          </a:bodyPr>
          <a:lstStyle/>
          <a:p>
            <a:endParaRPr lang="en-US" dirty="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a:t>
            </a:r>
            <a:r>
              <a:rPr lang="en-US" b="1" baseline="0" dirty="0" smtClean="0"/>
              <a:t> discussion:</a:t>
            </a:r>
          </a:p>
          <a:p>
            <a:pPr>
              <a:buFont typeface="Arial" pitchFamily="34" charset="0"/>
              <a:buChar char="•"/>
            </a:pPr>
            <a:r>
              <a:rPr lang="en-US" dirty="0" smtClean="0"/>
              <a:t>The students will perform</a:t>
            </a:r>
            <a:r>
              <a:rPr lang="en-US" baseline="0" dirty="0" smtClean="0"/>
              <a:t> a similar task to the one that they performed in Exercise 4-1, this time using the CompactRIO chassis.  </a:t>
            </a:r>
          </a:p>
          <a:p>
            <a:pPr>
              <a:buFont typeface="Arial" pitchFamily="34" charset="0"/>
              <a:buChar char="•"/>
            </a:pPr>
            <a:r>
              <a:rPr lang="en-US" baseline="0" dirty="0" smtClean="0"/>
              <a:t>They will acquire real-world data from two thermocouples connected to the NI 9211.</a:t>
            </a:r>
          </a:p>
          <a:p>
            <a:pPr>
              <a:buFont typeface="Arial" pitchFamily="34" charset="0"/>
              <a:buChar char="•"/>
            </a:pPr>
            <a:r>
              <a:rPr lang="en-US" baseline="0" dirty="0" smtClean="0"/>
              <a:t>This time they will be working with the fixed-point data type.</a:t>
            </a:r>
          </a:p>
          <a:p>
            <a:pPr>
              <a:buFont typeface="Arial" pitchFamily="34" charset="0"/>
              <a:buChar char="•"/>
            </a:pPr>
            <a:r>
              <a:rPr lang="en-US" baseline="0" dirty="0" smtClean="0"/>
              <a:t>They will calculate the difference between the two thermocouple signals.</a:t>
            </a:r>
          </a:p>
          <a:p>
            <a:pPr>
              <a:buFont typeface="Arial" pitchFamily="34" charset="0"/>
              <a:buChar char="•"/>
            </a:pPr>
            <a:r>
              <a:rPr lang="en-US" baseline="0" dirty="0" smtClean="0"/>
              <a:t>Have the students note the data type of the fixed-point data acquired from the NI 9211 and the data type of the output.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dirty="0" smtClean="0"/>
              <a:t>Temperature</a:t>
            </a:r>
            <a:r>
              <a:rPr lang="en-US" baseline="0" dirty="0" smtClean="0"/>
              <a:t> conversion should take place on the host computer (RT or Windows).  We will discuss how to pass data between the FPGA target and a host VI in Lesson 8.</a:t>
            </a:r>
          </a:p>
          <a:p>
            <a:pPr lvl="0">
              <a:buFont typeface="Arial" pitchFamily="34" charset="0"/>
              <a:buChar char="•"/>
            </a:pPr>
            <a:r>
              <a:rPr lang="en-US" baseline="0" dirty="0" smtClean="0"/>
              <a:t>Ask the students if they remember how subtraction affects the data type.  &lt;±, A, B&gt; - &lt;±, A, B&gt; = &lt;±, A+1, B+1&gt;.  The inputs were of the type &lt;±, 24, -2&gt;, so the students should report that they saw a data type of &lt;±, 25, -1&gt;.</a:t>
            </a:r>
          </a:p>
          <a:p>
            <a:pPr lvl="0">
              <a:buFont typeface="Arial" pitchFamily="34" charset="0"/>
              <a:buNone/>
            </a:pPr>
            <a:endParaRPr lang="en-US" baseline="0" dirty="0" smtClean="0"/>
          </a:p>
          <a:p>
            <a:pPr lvl="0">
              <a:buFont typeface="Arial" pitchFamily="34" charset="0"/>
              <a:buNone/>
            </a:pPr>
            <a:r>
              <a:rPr lang="en-US" baseline="0" dirty="0" smtClean="0"/>
              <a:t>The students may not understand how the integer word length can be negative. It may be worth taking a minute at the whiteboard and showing.   E.g., show them that &lt;±, 6, -2&gt; would result in 0.00XXXXXX, where the X’s represent data stored in the 6-bit word.</a:t>
            </a:r>
          </a:p>
          <a:p>
            <a:pPr lvl="0">
              <a:buFont typeface="Arial" pitchFamily="34" charset="0"/>
              <a:buNone/>
            </a:pPr>
            <a:endParaRPr lang="en-US" sz="1300" dirty="0" smtClean="0">
              <a:latin typeface="Arial" charset="0"/>
            </a:endParaRPr>
          </a:p>
          <a:p>
            <a:pPr lvl="0">
              <a:buFont typeface="Arial" pitchFamily="34" charset="0"/>
              <a:buNone/>
            </a:pPr>
            <a:r>
              <a:rPr lang="en-US" sz="1300" b="1" dirty="0" smtClean="0">
                <a:latin typeface="Arial" charset="0"/>
              </a:rPr>
              <a:t>Integer word length:  </a:t>
            </a:r>
            <a:r>
              <a:rPr lang="en-US" sz="1300" dirty="0" smtClean="0">
                <a:latin typeface="Arial" charset="0"/>
              </a:rPr>
              <a:t>The number of integer bits in the bit string that LabVIEW uses to represent all possible values of the fixed-point data, </a:t>
            </a:r>
            <a:r>
              <a:rPr lang="en-US" sz="1300" b="1" dirty="0" smtClean="0">
                <a:latin typeface="Arial" charset="0"/>
              </a:rPr>
              <a:t>or, given an initial position to the left or right of the most significant bit, the number of bits to shift the binary point to reach the most significant bit.  </a:t>
            </a:r>
            <a:r>
              <a:rPr lang="en-US" sz="1300" dirty="0" smtClean="0">
                <a:latin typeface="Arial" charset="0"/>
              </a:rPr>
              <a:t>The integer word length can be larger than the word length, and can be positive or negative.  </a:t>
            </a:r>
          </a:p>
        </p:txBody>
      </p:sp>
      <p:sp>
        <p:nvSpPr>
          <p:cNvPr id="4" name="Slide Number Placeholder 3"/>
          <p:cNvSpPr>
            <a:spLocks noGrp="1"/>
          </p:cNvSpPr>
          <p:nvPr>
            <p:ph type="sldNum" sz="quarter" idx="10"/>
          </p:nvPr>
        </p:nvSpPr>
        <p:spPr/>
        <p:txBody>
          <a:bodyPr/>
          <a:lstStyle/>
          <a:p>
            <a:fld id="{F62E36EB-1D0B-4880-B50D-4DCD2A47106B}"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6962A9-4A1C-4362-8FD4-FA89C1C43111}" type="slidenum">
              <a:rPr lang="en-US" smtClean="0"/>
              <a:pPr/>
              <a:t>39</a:t>
            </a:fld>
            <a:endParaRPr lang="en-US" dirty="0" smtClean="0"/>
          </a:p>
        </p:txBody>
      </p:sp>
      <p:sp>
        <p:nvSpPr>
          <p:cNvPr id="89091" name="Rectangle 2"/>
          <p:cNvSpPr>
            <a:spLocks noGrp="1" noRot="1" noChangeAspect="1" noChangeArrowheads="1" noTextEdit="1"/>
          </p:cNvSpPr>
          <p:nvPr>
            <p:ph type="sldImg"/>
          </p:nvPr>
        </p:nvSpPr>
        <p:spPr>
          <a:xfrm>
            <a:off x="904875" y="471488"/>
            <a:ext cx="5353050" cy="4014787"/>
          </a:xfrm>
        </p:spPr>
      </p:sp>
      <p:sp>
        <p:nvSpPr>
          <p:cNvPr id="89092" name="Rectangle 3"/>
          <p:cNvSpPr>
            <a:spLocks noGrp="1" noChangeArrowheads="1"/>
          </p:cNvSpPr>
          <p:nvPr>
            <p:ph type="body" idx="1"/>
          </p:nvPr>
        </p:nvSpPr>
        <p:spPr>
          <a:xfrm>
            <a:off x="732183" y="4731291"/>
            <a:ext cx="5850835" cy="4318725"/>
          </a:xfrm>
          <a:noFill/>
          <a:ln/>
        </p:spPr>
        <p:txBody>
          <a:bodyPr/>
          <a:lstStyle/>
          <a:p>
            <a:pPr marL="0" lvl="1" defTabSz="966612">
              <a:defRP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p:txBody>
          <a:bodyPr>
            <a:normAutofit/>
          </a:bodyPr>
          <a:lstStyle/>
          <a:p>
            <a:pPr defTabSz="966612">
              <a:defRPr/>
            </a:pPr>
            <a:r>
              <a:rPr lang="en-US" sz="1300" dirty="0" smtClean="0">
                <a:solidFill>
                  <a:srgbClr val="000000"/>
                </a:solidFill>
                <a:latin typeface="Times New Roman" pitchFamily="18" charset="0"/>
                <a:cs typeface="Times New Roman" pitchFamily="18" charset="0"/>
                <a:sym typeface="Wingdings" pitchFamily="2" charset="2"/>
              </a:rPr>
              <a:t>Some developers find it simpler to see all available channels at all times; whereas other develops prefer to only have the project contain the channels necessary for their application.  Neither method creates more efficient code than the other, so using or not using all FPGA I/O channels is a matter of preference.</a:t>
            </a:r>
          </a:p>
          <a:p>
            <a:pPr defTabSz="966612">
              <a:defRPr/>
            </a:pPr>
            <a:endParaRPr lang="en-US" sz="1300" dirty="0" smtClean="0">
              <a:solidFill>
                <a:srgbClr val="000000"/>
              </a:solidFill>
              <a:latin typeface="Times New Roman" pitchFamily="18" charset="0"/>
              <a:cs typeface="Times New Roman" pitchFamily="18" charset="0"/>
              <a:sym typeface="Wingdings" pitchFamily="2" charset="2"/>
            </a:endParaRPr>
          </a:p>
          <a:p>
            <a:pPr lvl="0">
              <a:buFont typeface="Arial" pitchFamily="34" charset="0"/>
              <a:buNone/>
            </a:pPr>
            <a:r>
              <a:rPr lang="en-US" dirty="0" smtClean="0"/>
              <a:t>You can also use the FPGA Project Wizard to create your project.  In this case, all FPGA I/O is added automatically.  </a:t>
            </a:r>
            <a:endParaRPr lang="en-US" sz="1300" dirty="0" smtClean="0">
              <a:solidFill>
                <a:srgbClr val="000000"/>
              </a:solidFill>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6962A9-4A1C-4362-8FD4-FA89C1C43111}" type="slidenum">
              <a:rPr lang="en-US" smtClean="0"/>
              <a:pPr/>
              <a:t>42</a:t>
            </a:fld>
            <a:endParaRPr lang="en-US" dirty="0" smtClean="0"/>
          </a:p>
        </p:txBody>
      </p:sp>
      <p:sp>
        <p:nvSpPr>
          <p:cNvPr id="89091" name="Rectangle 2"/>
          <p:cNvSpPr>
            <a:spLocks noGrp="1" noRot="1" noChangeAspect="1" noChangeArrowheads="1" noTextEdit="1"/>
          </p:cNvSpPr>
          <p:nvPr>
            <p:ph type="sldImg"/>
          </p:nvPr>
        </p:nvSpPr>
        <p:spPr>
          <a:xfrm>
            <a:off x="904875" y="471488"/>
            <a:ext cx="5353050" cy="4014787"/>
          </a:xfrm>
        </p:spPr>
      </p:sp>
      <p:sp>
        <p:nvSpPr>
          <p:cNvPr id="89092"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2522F7E-9569-418C-AAF3-19C9A5EEE44A}" type="slidenum">
              <a:rPr lang="en-US" smtClean="0"/>
              <a:pPr/>
              <a:t>43</a:t>
            </a:fld>
            <a:endParaRPr lang="en-US" dirty="0" smtClean="0"/>
          </a:p>
        </p:txBody>
      </p:sp>
      <p:sp>
        <p:nvSpPr>
          <p:cNvPr id="87043" name="Rectangle 2"/>
          <p:cNvSpPr>
            <a:spLocks noGrp="1" noRot="1" noChangeAspect="1" noChangeArrowheads="1" noTextEdit="1"/>
          </p:cNvSpPr>
          <p:nvPr>
            <p:ph type="sldImg"/>
          </p:nvPr>
        </p:nvSpPr>
        <p:spPr>
          <a:xfrm>
            <a:off x="904875" y="471488"/>
            <a:ext cx="5353050" cy="4014787"/>
          </a:xfrm>
        </p:spPr>
      </p:sp>
      <p:sp>
        <p:nvSpPr>
          <p:cNvPr id="87044" name="Rectangle 3"/>
          <p:cNvSpPr>
            <a:spLocks noGrp="1" noChangeArrowheads="1"/>
          </p:cNvSpPr>
          <p:nvPr>
            <p:ph type="body" idx="1"/>
          </p:nvPr>
        </p:nvSpPr>
        <p:spPr>
          <a:xfrm>
            <a:off x="732183" y="4731291"/>
            <a:ext cx="5850835" cy="4318725"/>
          </a:xfrm>
          <a:noFill/>
          <a:ln/>
        </p:spPr>
        <p:txBody>
          <a:bodyPr/>
          <a:lstStyle/>
          <a:p>
            <a:pPr lvl="0"/>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Showing error terminals and processing errors uses FPGA resources.</a:t>
            </a:r>
          </a:p>
          <a:p>
            <a:pPr defTabSz="966612">
              <a:defRPr/>
            </a:pPr>
            <a:r>
              <a:rPr lang="en-US" dirty="0" smtClean="0"/>
              <a:t>When resources</a:t>
            </a:r>
            <a:r>
              <a:rPr lang="en-US" baseline="0" dirty="0" smtClean="0"/>
              <a:t> are tight:</a:t>
            </a:r>
          </a:p>
          <a:p>
            <a:pPr defTabSz="966612">
              <a:buFont typeface="Arial" pitchFamily="34" charset="0"/>
              <a:buChar char="•"/>
              <a:defRPr/>
            </a:pPr>
            <a:r>
              <a:rPr lang="en-US" baseline="0" dirty="0" smtClean="0"/>
              <a:t>Use sequence structures for data flow.  This has minimal cost on the FPGA.</a:t>
            </a:r>
          </a:p>
          <a:p>
            <a:pPr defTabSz="966612">
              <a:buFont typeface="Arial" pitchFamily="34" charset="0"/>
              <a:buChar char="•"/>
              <a:defRPr/>
            </a:pPr>
            <a:r>
              <a:rPr lang="en-US" baseline="0" dirty="0" smtClean="0"/>
              <a:t>Show error terminals only for modules whose functions are critical to system operation.</a:t>
            </a:r>
          </a:p>
          <a:p>
            <a:pPr defTabSz="966612">
              <a:buFont typeface="Arial" pitchFamily="34" charset="0"/>
              <a:buChar char="•"/>
              <a:defRPr/>
            </a:pPr>
            <a:r>
              <a:rPr lang="en-US" baseline="0" dirty="0" smtClean="0"/>
              <a:t>Show terminals only once per module if multiple calls are made to the module.  The exception to this rule is for modules that have specific errors.  Checking once allows you to check for general errors.</a:t>
            </a:r>
          </a:p>
          <a:p>
            <a:pPr defTabSz="966612">
              <a:buFont typeface="Arial" pitchFamily="34" charset="0"/>
              <a:buChar char="•"/>
              <a:defRPr/>
            </a:pPr>
            <a:r>
              <a:rPr lang="en-US" baseline="0" dirty="0" smtClean="0"/>
              <a:t>Do not pass error clusters through the program or display the error cluster on the front panel.  </a:t>
            </a:r>
          </a:p>
          <a:p>
            <a:pPr defTabSz="966612">
              <a:buFont typeface="Arial" pitchFamily="34" charset="0"/>
              <a:buChar char="•"/>
              <a:defRPr/>
            </a:pPr>
            <a:r>
              <a:rPr lang="en-US" baseline="0" dirty="0" smtClean="0"/>
              <a:t>Unbundle the source and/or code items and handle the errors immediately.</a:t>
            </a:r>
          </a:p>
          <a:p>
            <a:pPr defTabSz="96661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a:t>
            </a:r>
            <a:r>
              <a:rPr lang="en-US" i="1" dirty="0" smtClean="0"/>
              <a:t>CompactRIO Error Codes (FPGA Interface) </a:t>
            </a:r>
            <a:r>
              <a:rPr lang="en-US" b="0" i="0" dirty="0" smtClean="0"/>
              <a:t>in the LabVIEW Help</a:t>
            </a:r>
            <a:r>
              <a:rPr lang="en-US" b="0" i="0" baseline="0" dirty="0" smtClean="0"/>
              <a:t> for more information regarding module-specific errors.</a:t>
            </a:r>
            <a:endParaRPr lang="en-US" b="0" i="0" dirty="0" smtClean="0"/>
          </a:p>
          <a:p>
            <a:endParaRPr lang="en-US" b="0" i="0" dirty="0" smtClean="0"/>
          </a:p>
          <a:p>
            <a:pPr marL="0" lvl="2" defTabSz="966612">
              <a:defRPr/>
            </a:pPr>
            <a:r>
              <a:rPr lang="en-US" dirty="0" smtClean="0"/>
              <a:t>Checking for errors</a:t>
            </a:r>
            <a:r>
              <a:rPr lang="en-US" baseline="0" dirty="0" smtClean="0"/>
              <a:t> </a:t>
            </a:r>
            <a:r>
              <a:rPr lang="en-US" dirty="0" smtClean="0"/>
              <a:t>once-per-module is sufficient for most applications</a:t>
            </a:r>
          </a:p>
          <a:p>
            <a:endParaRPr lang="en-US" b="0" i="0"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indent="-241653">
              <a:buFont typeface="+mj-lt"/>
              <a:buAutoNum type="arabicPeriod"/>
            </a:pPr>
            <a:r>
              <a:rPr lang="en-US" dirty="0" smtClean="0"/>
              <a:t>Terminal – B.</a:t>
            </a:r>
            <a:r>
              <a:rPr lang="en-US" baseline="0" dirty="0" smtClean="0"/>
              <a:t> A</a:t>
            </a:r>
            <a:r>
              <a:rPr lang="en-US" dirty="0" smtClean="0"/>
              <a:t> hardware connection, such as on a CompactRIO module </a:t>
            </a:r>
          </a:p>
          <a:p>
            <a:pPr marL="241653" indent="-241653">
              <a:buFont typeface="+mj-lt"/>
              <a:buAutoNum type="arabicPeriod"/>
            </a:pPr>
            <a:r>
              <a:rPr lang="en-US" dirty="0" smtClean="0"/>
              <a:t>I/O Resource – C. A logical representation in LabVIEW FPGA of a terminal</a:t>
            </a:r>
          </a:p>
          <a:p>
            <a:pPr marL="241653" indent="-241653">
              <a:buFont typeface="+mj-lt"/>
              <a:buAutoNum type="arabicPeriod"/>
            </a:pPr>
            <a:r>
              <a:rPr lang="en-US" dirty="0" smtClean="0"/>
              <a:t>I/O Name – A. A name assigned by the developer to a particular I/O Resource</a:t>
            </a:r>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4" defTabSz="966612">
              <a:defRPr/>
            </a:pPr>
            <a:r>
              <a:rPr lang="en-US" dirty="0" smtClean="0"/>
              <a:t>Answer:</a:t>
            </a:r>
            <a:r>
              <a:rPr lang="en-US" baseline="0" dirty="0" smtClean="0"/>
              <a:t> C.</a:t>
            </a:r>
            <a:r>
              <a:rPr lang="en-US" b="0" baseline="0" dirty="0" smtClean="0"/>
              <a:t> </a:t>
            </a:r>
            <a:r>
              <a:rPr lang="en-US" b="0" dirty="0" smtClean="0"/>
              <a:t>&lt;±,21,11&gt;.  Since the inputs have the same data type, the integer word length and</a:t>
            </a:r>
            <a:r>
              <a:rPr lang="en-US" b="0" baseline="0" dirty="0" smtClean="0"/>
              <a:t> word length are each increased by one.</a:t>
            </a:r>
          </a:p>
          <a:p>
            <a:pPr marL="0" lvl="4" defTabSz="966612">
              <a:defRPr/>
            </a:pPr>
            <a:endParaRPr lang="en-US" b="0" baseline="0" dirty="0" smtClean="0"/>
          </a:p>
          <a:p>
            <a:pPr marL="0" lvl="4" defTabSz="966612">
              <a:defRPr/>
            </a:pPr>
            <a:r>
              <a:rPr lang="en-US" b="0" baseline="0" dirty="0" smtClean="0"/>
              <a:t>Answer A would have been correct if the values were being multiplied.</a:t>
            </a:r>
            <a:endParaRPr lang="en-US" b="0" dirty="0" smtClean="0"/>
          </a:p>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p:txBody>
          <a:bodyPr>
            <a:normAutofit/>
          </a:bodyPr>
          <a:lstStyle/>
          <a:p>
            <a:pPr lvl="0"/>
            <a:r>
              <a:rPr lang="en-US" dirty="0" smtClean="0">
                <a:solidFill>
                  <a:srgbClr val="000000"/>
                </a:solidFill>
                <a:latin typeface="Times New Roman" pitchFamily="18" charset="0"/>
                <a:cs typeface="Times New Roman" pitchFamily="18" charset="0"/>
                <a:sym typeface="Wingdings" pitchFamily="2" charset="2"/>
              </a:rPr>
              <a:t>After you select to add an Existing Target for a CompactRIO target from the Add Targets and Devices dialog,  you will be prompted with the Discover C Series Modules? dialog.  Selecting </a:t>
            </a:r>
            <a:r>
              <a:rPr lang="en-US" b="1" dirty="0" smtClean="0">
                <a:solidFill>
                  <a:srgbClr val="000000"/>
                </a:solidFill>
                <a:latin typeface="Times New Roman" pitchFamily="18" charset="0"/>
                <a:cs typeface="Times New Roman" pitchFamily="18" charset="0"/>
                <a:sym typeface="Wingdings" pitchFamily="2" charset="2"/>
              </a:rPr>
              <a:t>Discover</a:t>
            </a:r>
            <a:r>
              <a:rPr lang="en-US" dirty="0" smtClean="0">
                <a:solidFill>
                  <a:srgbClr val="000000"/>
                </a:solidFill>
                <a:latin typeface="Times New Roman" pitchFamily="18" charset="0"/>
                <a:cs typeface="Times New Roman" pitchFamily="18" charset="0"/>
                <a:sym typeface="Wingdings" pitchFamily="2" charset="2"/>
              </a:rPr>
              <a:t> will halt any current FPGA execution and then add ALL the channels in all the modules. If you do not want to halt your current execution or you do not want to add all the channels in all the modules, select </a:t>
            </a:r>
            <a:r>
              <a:rPr lang="en-US" b="1" dirty="0" smtClean="0">
                <a:solidFill>
                  <a:srgbClr val="000000"/>
                </a:solidFill>
                <a:latin typeface="Times New Roman" pitchFamily="18" charset="0"/>
                <a:cs typeface="Times New Roman" pitchFamily="18" charset="0"/>
                <a:sym typeface="Wingdings" pitchFamily="2" charset="2"/>
              </a:rPr>
              <a:t>Do Not Discover</a:t>
            </a:r>
            <a:r>
              <a:rPr lang="en-US" dirty="0" smtClean="0">
                <a:solidFill>
                  <a:srgbClr val="000000"/>
                </a:solidFill>
                <a:latin typeface="Times New Roman" pitchFamily="18" charset="0"/>
                <a:cs typeface="Times New Roman" pitchFamily="18" charset="0"/>
                <a:sym typeface="Wingdings" pitchFamily="2" charset="2"/>
              </a:rPr>
              <a:t>. You can manually add each module and channel to your Real-Time project.</a:t>
            </a:r>
            <a:endParaRPr lang="en-US" dirty="0">
              <a:solidFill>
                <a:srgbClr val="000000"/>
              </a:solidFill>
              <a:latin typeface="Times New Roman" pitchFamily="18" charset="0"/>
              <a:cs typeface="Times New Roman" pitchFamily="18" charset="0"/>
              <a:sym typeface="Wingdings" pitchFamily="2" charset="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B, C, and D.  The Sign encoding determines whether</a:t>
            </a:r>
            <a:r>
              <a:rPr lang="en-US" baseline="0" dirty="0" smtClean="0"/>
              <a:t> the value is signed or unsigned.  Word length determines the number of bits used to represent the number.  Integer word length determines the number of bits used to represent the integer portion of the number.</a:t>
            </a:r>
            <a:endParaRPr lang="en-US" dirty="0"/>
          </a:p>
        </p:txBody>
      </p:sp>
      <p:sp>
        <p:nvSpPr>
          <p:cNvPr id="4" name="Slide Number Placeholder 3"/>
          <p:cNvSpPr>
            <a:spLocks noGrp="1"/>
          </p:cNvSpPr>
          <p:nvPr>
            <p:ph type="sldNum" sz="quarter" idx="10"/>
          </p:nvPr>
        </p:nvSpPr>
        <p:spPr/>
        <p:txBody>
          <a:bodyPr/>
          <a:lstStyle/>
          <a:p>
            <a:fld id="{F62E36EB-1D0B-4880-B50D-4DCD2A47106B}"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62E36EB-1D0B-4880-B50D-4DCD2A47106B}"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6. NI PCI-7831 R Series Board – A. Integer</a:t>
            </a:r>
          </a:p>
          <a:p>
            <a:r>
              <a:rPr lang="en-US" baseline="0" dirty="0" smtClean="0"/>
              <a:t>7. NI 9233 CompactRIO Module – B. Fixed-point</a:t>
            </a:r>
          </a:p>
          <a:p>
            <a:endParaRPr lang="en-US" baseline="0" dirty="0" smtClean="0"/>
          </a:p>
          <a:p>
            <a:r>
              <a:rPr lang="en-US" baseline="0" dirty="0" smtClean="0"/>
              <a:t>CompactRIO modules can be configured to return integer data instead, but the default data type is fixed-point.  The fixed-point configuration will depend on the module being used.</a:t>
            </a:r>
          </a:p>
        </p:txBody>
      </p:sp>
      <p:sp>
        <p:nvSpPr>
          <p:cNvPr id="4" name="Slide Number Placeholder 3"/>
          <p:cNvSpPr>
            <a:spLocks noGrp="1"/>
          </p:cNvSpPr>
          <p:nvPr>
            <p:ph type="sldNum" sz="quarter" idx="10"/>
          </p:nvPr>
        </p:nvSpPr>
        <p:spPr/>
        <p:txBody>
          <a:bodyPr/>
          <a:lstStyle/>
          <a:p>
            <a:fld id="{F62E36EB-1D0B-4880-B50D-4DCD2A47106B}" type="slidenum">
              <a:rPr lang="en-US" smtClean="0"/>
              <a:pPr/>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p:txBody>
          <a:bodyPr>
            <a:normAutofit/>
          </a:bodyPr>
          <a:lstStyle/>
          <a:p>
            <a:pPr lvl="0"/>
            <a:r>
              <a:rPr lang="en-US" dirty="0" smtClean="0">
                <a:solidFill>
                  <a:srgbClr val="000000"/>
                </a:solidFill>
                <a:latin typeface="Times New Roman" pitchFamily="18" charset="0"/>
                <a:cs typeface="Times New Roman" pitchFamily="18" charset="0"/>
              </a:rPr>
              <a:t>To manually add FPGA I/O to your project:</a:t>
            </a:r>
          </a:p>
          <a:p>
            <a:pPr marL="241653" indent="-241653">
              <a:buFont typeface="+mj-lt"/>
              <a:buAutoNum type="arabicPeriod"/>
            </a:pPr>
            <a:r>
              <a:rPr lang="en-US" dirty="0" smtClean="0">
                <a:solidFill>
                  <a:srgbClr val="000000"/>
                </a:solidFill>
                <a:latin typeface="Times New Roman" pitchFamily="18" charset="0"/>
                <a:cs typeface="Times New Roman" pitchFamily="18" charset="0"/>
              </a:rPr>
              <a:t>Right-click </a:t>
            </a:r>
            <a:r>
              <a:rPr lang="en-US" dirty="0">
                <a:solidFill>
                  <a:srgbClr val="000000"/>
                </a:solidFill>
                <a:latin typeface="Times New Roman" pitchFamily="18" charset="0"/>
                <a:cs typeface="Times New Roman" pitchFamily="18" charset="0"/>
              </a:rPr>
              <a:t>the FPGA target from the Project Explorer and select </a:t>
            </a:r>
            <a:r>
              <a:rPr lang="en-US" b="1" dirty="0">
                <a:solidFill>
                  <a:srgbClr val="000000"/>
                </a:solidFill>
                <a:latin typeface="Times New Roman" pitchFamily="18" charset="0"/>
                <a:cs typeface="Times New Roman" pitchFamily="18" charset="0"/>
              </a:rPr>
              <a:t>New»FPGA I/O</a:t>
            </a:r>
            <a:r>
              <a:rPr lang="en-US" dirty="0">
                <a:solidFill>
                  <a:srgbClr val="000000"/>
                </a:solidFill>
                <a:latin typeface="Times New Roman" pitchFamily="18" charset="0"/>
                <a:cs typeface="Times New Roman" pitchFamily="18" charset="0"/>
              </a:rPr>
              <a:t> to launch the New FPGA I/O dialog box. </a:t>
            </a:r>
            <a:endParaRPr lang="en-US" dirty="0" smtClean="0">
              <a:solidFill>
                <a:srgbClr val="000000"/>
              </a:solidFill>
              <a:latin typeface="Times New Roman" pitchFamily="18" charset="0"/>
              <a:cs typeface="Times New Roman" pitchFamily="18" charset="0"/>
            </a:endParaRPr>
          </a:p>
          <a:p>
            <a:pPr marL="241653" indent="-241653">
              <a:buFont typeface="+mj-lt"/>
              <a:buAutoNum type="arabicPeriod"/>
            </a:pPr>
            <a:r>
              <a:rPr lang="en-US" dirty="0" smtClean="0">
                <a:solidFill>
                  <a:srgbClr val="000000"/>
                </a:solidFill>
                <a:latin typeface="Times New Roman" pitchFamily="18" charset="0"/>
                <a:cs typeface="Times New Roman" pitchFamily="18" charset="0"/>
              </a:rPr>
              <a:t>Select </a:t>
            </a:r>
            <a:r>
              <a:rPr lang="en-US" dirty="0">
                <a:solidFill>
                  <a:srgbClr val="000000"/>
                </a:solidFill>
                <a:latin typeface="Times New Roman" pitchFamily="18" charset="0"/>
                <a:cs typeface="Times New Roman" pitchFamily="18" charset="0"/>
              </a:rPr>
              <a:t>I/O in the left pane of the New FPGA I/O dialog </a:t>
            </a:r>
            <a:r>
              <a:rPr lang="en-US" dirty="0" smtClean="0">
                <a:solidFill>
                  <a:srgbClr val="000000"/>
                </a:solidFill>
                <a:latin typeface="Times New Roman" pitchFamily="18" charset="0"/>
                <a:cs typeface="Times New Roman" pitchFamily="18" charset="0"/>
              </a:rPr>
              <a:t>box</a:t>
            </a:r>
          </a:p>
          <a:p>
            <a:pPr marL="241653" indent="-241653">
              <a:buFont typeface="+mj-lt"/>
              <a:buAutoNum type="arabicPeriod"/>
            </a:pPr>
            <a:r>
              <a:rPr lang="en-US" dirty="0" smtClean="0">
                <a:solidFill>
                  <a:srgbClr val="000000"/>
                </a:solidFill>
                <a:latin typeface="Times New Roman" pitchFamily="18" charset="0"/>
                <a:cs typeface="Times New Roman" pitchFamily="18" charset="0"/>
              </a:rPr>
              <a:t>Click right arrow button </a:t>
            </a:r>
            <a:r>
              <a:rPr lang="en-US" dirty="0" smtClean="0">
                <a:solidFill>
                  <a:srgbClr val="000000"/>
                </a:solidFill>
                <a:latin typeface="Times New Roman" pitchFamily="18" charset="0"/>
                <a:cs typeface="Times New Roman" pitchFamily="18" charset="0"/>
                <a:sym typeface="Wingdings" pitchFamily="2" charset="2"/>
              </a:rPr>
              <a:t>to </a:t>
            </a:r>
            <a:r>
              <a:rPr lang="en-US" dirty="0">
                <a:solidFill>
                  <a:srgbClr val="000000"/>
                </a:solidFill>
                <a:latin typeface="Times New Roman" pitchFamily="18" charset="0"/>
                <a:cs typeface="Times New Roman" pitchFamily="18" charset="0"/>
                <a:sym typeface="Wingdings" pitchFamily="2" charset="2"/>
              </a:rPr>
              <a:t>add the </a:t>
            </a:r>
            <a:r>
              <a:rPr lang="en-US" dirty="0" smtClean="0">
                <a:solidFill>
                  <a:srgbClr val="000000"/>
                </a:solidFill>
                <a:latin typeface="Times New Roman" pitchFamily="18" charset="0"/>
                <a:cs typeface="Times New Roman" pitchFamily="18" charset="0"/>
                <a:sym typeface="Wingdings" pitchFamily="2" charset="2"/>
              </a:rPr>
              <a:t>I/O </a:t>
            </a:r>
            <a:r>
              <a:rPr lang="en-US" dirty="0">
                <a:solidFill>
                  <a:srgbClr val="000000"/>
                </a:solidFill>
                <a:latin typeface="Times New Roman" pitchFamily="18" charset="0"/>
                <a:cs typeface="Times New Roman" pitchFamily="18" charset="0"/>
                <a:sym typeface="Wingdings" pitchFamily="2" charset="2"/>
              </a:rPr>
              <a:t>to the project. </a:t>
            </a:r>
            <a:endParaRPr lang="en-US" dirty="0" smtClean="0">
              <a:solidFill>
                <a:srgbClr val="000000"/>
              </a:solidFill>
              <a:latin typeface="Times New Roman" pitchFamily="18" charset="0"/>
              <a:cs typeface="Times New Roman" pitchFamily="18" charset="0"/>
              <a:sym typeface="Wingdings" pitchFamily="2" charset="2"/>
            </a:endParaRPr>
          </a:p>
          <a:p>
            <a:pPr marL="241653" indent="-241653">
              <a:buFont typeface="+mj-lt"/>
              <a:buAutoNum type="arabicPeriod"/>
            </a:pPr>
            <a:r>
              <a:rPr lang="en-US" dirty="0" smtClean="0">
                <a:solidFill>
                  <a:srgbClr val="000000"/>
                </a:solidFill>
                <a:latin typeface="Times New Roman" pitchFamily="18" charset="0"/>
                <a:cs typeface="Times New Roman" pitchFamily="18" charset="0"/>
                <a:sym typeface="Wingdings" pitchFamily="2" charset="2"/>
              </a:rPr>
              <a:t>You </a:t>
            </a:r>
            <a:r>
              <a:rPr lang="en-US" dirty="0">
                <a:solidFill>
                  <a:srgbClr val="000000"/>
                </a:solidFill>
                <a:latin typeface="Times New Roman" pitchFamily="18" charset="0"/>
                <a:cs typeface="Times New Roman" pitchFamily="18" charset="0"/>
                <a:sym typeface="Wingdings" pitchFamily="2" charset="2"/>
              </a:rPr>
              <a:t>can name your I/O by clicking the default name and entering a meaningful name for your application</a:t>
            </a:r>
            <a:r>
              <a:rPr lang="en-US" dirty="0" smtClean="0">
                <a:solidFill>
                  <a:srgbClr val="000000"/>
                </a:solidFill>
                <a:latin typeface="Times New Roman" pitchFamily="18" charset="0"/>
                <a:cs typeface="Times New Roman" pitchFamily="18" charset="0"/>
                <a:sym typeface="Wingdings" pitchFamily="2" charset="2"/>
              </a:rPr>
              <a:t>.</a:t>
            </a:r>
          </a:p>
          <a:p>
            <a:pPr marL="241653" indent="-241653">
              <a:buFont typeface="+mj-lt"/>
              <a:buAutoNum type="arabicPeriod"/>
            </a:pPr>
            <a:r>
              <a:rPr lang="en-US" dirty="0" smtClean="0">
                <a:solidFill>
                  <a:srgbClr val="000000"/>
                </a:solidFill>
                <a:latin typeface="Times New Roman" pitchFamily="18" charset="0"/>
                <a:cs typeface="Times New Roman" pitchFamily="18" charset="0"/>
                <a:sym typeface="Wingdings" pitchFamily="2" charset="2"/>
              </a:rPr>
              <a:t>Click OK to add the I/O to the project.</a:t>
            </a:r>
            <a:endParaRPr lang="en-US" dirty="0">
              <a:solidFill>
                <a:srgbClr val="000000"/>
              </a:solidFill>
              <a:latin typeface="Times New Roman" pitchFamily="18" charset="0"/>
              <a:cs typeface="Times New Roman" pitchFamily="18" charset="0"/>
              <a:sym typeface="Wingdings" pitchFamily="2" charset="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spect="1" noChangeArrowheads="1" noTextEdit="1"/>
          </p:cNvSpPr>
          <p:nvPr>
            <p:ph type="sldImg"/>
          </p:nvPr>
        </p:nvSpPr>
        <p:spPr>
          <a:xfrm>
            <a:off x="944563" y="731838"/>
            <a:ext cx="5426075" cy="4068762"/>
          </a:xfrm>
        </p:spPr>
      </p:sp>
      <p:sp>
        <p:nvSpPr>
          <p:cNvPr id="18437" name="Rectangle 3"/>
          <p:cNvSpPr>
            <a:spLocks noGrp="1" noChangeArrowheads="1"/>
          </p:cNvSpPr>
          <p:nvPr>
            <p:ph type="body" idx="1"/>
          </p:nvPr>
        </p:nvSpPr>
        <p:spPr>
          <a:noFill/>
          <a:ln/>
        </p:spPr>
        <p:txBody>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FPGA I/O palette includes the following functions for configuring the I/O hardware. </a:t>
            </a:r>
            <a:endParaRPr lang="en-US" dirty="0" smtClean="0">
              <a:latin typeface="Times New Roman" pitchFamily="18" charset="0"/>
              <a:cs typeface="Times New Roman" pitchFamily="18" charset="0"/>
            </a:endParaRPr>
          </a:p>
          <a:p>
            <a:pPr marL="237690" lvl="2" indent="-237690" defTabSz="950760" fontAlgn="base">
              <a:spcBef>
                <a:spcPct val="30000"/>
              </a:spcBef>
              <a:spcAft>
                <a:spcPct val="0"/>
              </a:spcAft>
              <a:buFontTx/>
              <a:buChar char="•"/>
              <a:defRPr/>
            </a:pPr>
            <a:r>
              <a:rPr lang="en-US" dirty="0" smtClean="0">
                <a:latin typeface="Times New Roman" pitchFamily="18" charset="0"/>
                <a:cs typeface="Times New Roman" pitchFamily="18" charset="0"/>
              </a:rPr>
              <a:t>FPGA I/O Node—Reads or writes data from or to the FPGA I/O.</a:t>
            </a:r>
          </a:p>
          <a:p>
            <a:pPr marL="237690" lvl="2" indent="-237690" defTabSz="950760" fontAlgn="base">
              <a:spcBef>
                <a:spcPct val="30000"/>
              </a:spcBef>
              <a:spcAft>
                <a:spcPct val="0"/>
              </a:spcAft>
              <a:buFontTx/>
              <a:buChar char="•"/>
              <a:defRPr/>
            </a:pPr>
            <a:r>
              <a:rPr lang="en-US" dirty="0" smtClean="0">
                <a:latin typeface="Times New Roman" pitchFamily="18" charset="0"/>
                <a:cs typeface="Times New Roman" pitchFamily="18" charset="0"/>
              </a:rPr>
              <a:t>FPGA </a:t>
            </a:r>
            <a:r>
              <a:rPr lang="en-US" dirty="0">
                <a:latin typeface="Times New Roman" pitchFamily="18" charset="0"/>
                <a:cs typeface="Times New Roman" pitchFamily="18" charset="0"/>
              </a:rPr>
              <a:t>I/O Constant—Specifies an FPGA I/O item on the block diagram.</a:t>
            </a:r>
          </a:p>
          <a:p>
            <a:pPr marL="237690" lvl="2" indent="-237690" defTabSz="950760" fontAlgn="base">
              <a:spcBef>
                <a:spcPct val="30000"/>
              </a:spcBef>
              <a:spcAft>
                <a:spcPct val="0"/>
              </a:spcAft>
              <a:buFontTx/>
              <a:buChar char="•"/>
              <a:defRPr/>
            </a:pPr>
            <a:r>
              <a:rPr lang="en-US" dirty="0">
                <a:latin typeface="Times New Roman" pitchFamily="18" charset="0"/>
                <a:cs typeface="Times New Roman" pitchFamily="18" charset="0"/>
              </a:rPr>
              <a:t>FPGA I/O Method Node—Invokes an I/O method for a specific channel or C Series </a:t>
            </a:r>
            <a:r>
              <a:rPr lang="en-US" dirty="0" smtClean="0">
                <a:latin typeface="Times New Roman" pitchFamily="18" charset="0"/>
                <a:cs typeface="Times New Roman" pitchFamily="18" charset="0"/>
              </a:rPr>
              <a:t>module.</a:t>
            </a:r>
          </a:p>
          <a:p>
            <a:pPr marL="237690" lvl="2" indent="-237690" defTabSz="950760" fontAlgn="base">
              <a:spcBef>
                <a:spcPct val="30000"/>
              </a:spcBef>
              <a:spcAft>
                <a:spcPct val="0"/>
              </a:spcAft>
              <a:buFontTx/>
              <a:buChar char="•"/>
              <a:defRPr/>
            </a:pPr>
            <a:r>
              <a:rPr lang="en-US" dirty="0" smtClean="0">
                <a:latin typeface="Times New Roman" pitchFamily="18" charset="0"/>
                <a:cs typeface="Times New Roman" pitchFamily="18" charset="0"/>
              </a:rPr>
              <a:t>FPGA I/O Property Node—Reads or sets property attributes of a specific channel or C Series module.</a:t>
            </a:r>
            <a:endParaRPr lang="en-US" dirty="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1FD6361-6E5C-40A7-B508-81CF58B9C142}" type="slidenum">
              <a:rPr lang="en-US" smtClean="0"/>
              <a:pPr/>
              <a:t>8</a:t>
            </a:fld>
            <a:endParaRPr lang="en-US" dirty="0" smtClean="0"/>
          </a:p>
        </p:txBody>
      </p:sp>
      <p:sp>
        <p:nvSpPr>
          <p:cNvPr id="88067" name="Rectangle 2"/>
          <p:cNvSpPr>
            <a:spLocks noGrp="1" noRot="1" noChangeAspect="1" noChangeArrowheads="1" noTextEdit="1"/>
          </p:cNvSpPr>
          <p:nvPr>
            <p:ph type="sldImg"/>
          </p:nvPr>
        </p:nvSpPr>
        <p:spPr>
          <a:xfrm>
            <a:off x="904875" y="471488"/>
            <a:ext cx="5353050" cy="4014787"/>
          </a:xfrm>
        </p:spPr>
      </p:sp>
      <p:sp>
        <p:nvSpPr>
          <p:cNvPr id="88068"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Rot="1" noChangeAspect="1" noChangeArrowheads="1" noTextEdit="1"/>
          </p:cNvSpPr>
          <p:nvPr>
            <p:ph type="sldImg"/>
          </p:nvPr>
        </p:nvSpPr>
        <p:spPr>
          <a:xfrm>
            <a:off x="944563" y="731838"/>
            <a:ext cx="5426075" cy="4068762"/>
          </a:xfrm>
        </p:spPr>
      </p:sp>
      <p:sp>
        <p:nvSpPr>
          <p:cNvPr id="20485" name="Rectangle 3"/>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62" r:id="rId17"/>
  </p:sldLayoutIdLst>
  <p:timing>
    <p:tnLst>
      <p:par>
        <p:cTn id="1" dur="indefinite" restart="never" nodeType="tmRoot"/>
      </p:par>
    </p:tnLst>
  </p:timing>
  <p:hf sldNum="0" hdr="0" ftr="0" dt="0"/>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normAutofit fontScale="90000"/>
          </a:bodyPr>
          <a:lstStyle/>
          <a:p>
            <a:r>
              <a:rPr lang="en-US" dirty="0" smtClean="0"/>
              <a:t>Lesson 4</a:t>
            </a:r>
            <a:br>
              <a:rPr lang="en-US" dirty="0" smtClean="0"/>
            </a:br>
            <a:r>
              <a:rPr lang="en-US" dirty="0" smtClean="0"/>
              <a:t>FPGA I/O</a:t>
            </a:r>
          </a:p>
        </p:txBody>
      </p:sp>
      <p:sp>
        <p:nvSpPr>
          <p:cNvPr id="7170" name="Rectangle 3"/>
          <p:cNvSpPr>
            <a:spLocks noGrp="1" noChangeArrowheads="1"/>
          </p:cNvSpPr>
          <p:nvPr>
            <p:ph sz="half" idx="1"/>
          </p:nvPr>
        </p:nvSpPr>
        <p:spPr/>
        <p:txBody>
          <a:bodyPr/>
          <a:lstStyle/>
          <a:p>
            <a:r>
              <a:rPr lang="en-US" dirty="0" smtClean="0"/>
              <a:t>Introduction</a:t>
            </a:r>
          </a:p>
          <a:p>
            <a:r>
              <a:rPr lang="en-US" dirty="0" smtClean="0"/>
              <a:t>Configuring FPGA I/O</a:t>
            </a:r>
          </a:p>
          <a:p>
            <a:r>
              <a:rPr lang="en-US" dirty="0" smtClean="0"/>
              <a:t>I/O Types</a:t>
            </a:r>
          </a:p>
          <a:p>
            <a:r>
              <a:rPr lang="en-US" dirty="0" smtClean="0"/>
              <a:t>Integer Math</a:t>
            </a:r>
          </a:p>
          <a:p>
            <a:pPr>
              <a:buNone/>
            </a:pPr>
            <a:endParaRPr lang="en-US" dirty="0" smtClean="0"/>
          </a:p>
        </p:txBody>
      </p:sp>
      <p:sp>
        <p:nvSpPr>
          <p:cNvPr id="4" name="Content Placeholder 3"/>
          <p:cNvSpPr>
            <a:spLocks noGrp="1"/>
          </p:cNvSpPr>
          <p:nvPr>
            <p:ph sz="half" idx="2"/>
          </p:nvPr>
        </p:nvSpPr>
        <p:spPr/>
        <p:txBody>
          <a:bodyPr/>
          <a:lstStyle/>
          <a:p>
            <a:pPr marL="514350" indent="-514350">
              <a:buFont typeface="+mj-lt"/>
              <a:buAutoNum type="alphaUcPeriod" startAt="5"/>
            </a:pPr>
            <a:r>
              <a:rPr lang="en-US" dirty="0" smtClean="0"/>
              <a:t>Fixed-Point Math</a:t>
            </a:r>
          </a:p>
          <a:p>
            <a:pPr marL="514350" indent="-514350">
              <a:buFont typeface="+mj-lt"/>
              <a:buAutoNum type="alphaUcPeriod" startAt="5"/>
            </a:pPr>
            <a:r>
              <a:rPr lang="en-US" dirty="0" smtClean="0"/>
              <a:t>CompactRIO</a:t>
            </a:r>
          </a:p>
          <a:p>
            <a:pPr marL="514350" indent="-514350">
              <a:buFont typeface="+mj-lt"/>
              <a:buAutoNum type="alphaUcPeriod" startAt="5"/>
            </a:pPr>
            <a:r>
              <a:rPr lang="en-US" dirty="0" smtClean="0"/>
              <a:t>Error Handling</a:t>
            </a:r>
          </a:p>
          <a:p>
            <a:pPr>
              <a:buAutoNum type="alphaUcPeriod" startAt="5"/>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dirty="0" smtClean="0"/>
              <a:t>Digital I/O</a:t>
            </a:r>
          </a:p>
        </p:txBody>
      </p:sp>
      <p:sp>
        <p:nvSpPr>
          <p:cNvPr id="27652" name="Rectangle 5"/>
          <p:cNvSpPr>
            <a:spLocks noGrp="1" noChangeArrowheads="1"/>
          </p:cNvSpPr>
          <p:nvPr>
            <p:ph idx="1"/>
          </p:nvPr>
        </p:nvSpPr>
        <p:spPr/>
        <p:txBody>
          <a:bodyPr/>
          <a:lstStyle/>
          <a:p>
            <a:pPr lvl="1"/>
            <a:r>
              <a:rPr lang="en-US" dirty="0" smtClean="0"/>
              <a:t>Individual Lines – Boolean data type</a:t>
            </a:r>
          </a:p>
          <a:p>
            <a:pPr lvl="1"/>
            <a:r>
              <a:rPr lang="en-US" dirty="0" smtClean="0"/>
              <a:t>Ports (collection of lines) – Integer data type (1 bit per line)</a:t>
            </a:r>
          </a:p>
          <a:p>
            <a:pPr lvl="1"/>
            <a:r>
              <a:rPr lang="en-US" dirty="0" smtClean="0"/>
              <a:t>Depending on your hardware, digital I/O can be unidirectional or bidirectional</a:t>
            </a:r>
          </a:p>
          <a:p>
            <a:pPr lvl="2"/>
            <a:r>
              <a:rPr lang="en-US" dirty="0" smtClean="0"/>
              <a:t>If the digital I/O line or port is bidirectional and you want to change direction of the line or the port from the FPGA VI, use the I/O Method Node, and select </a:t>
            </a:r>
            <a:r>
              <a:rPr lang="en-US" b="1" dirty="0" smtClean="0"/>
              <a:t>Set Output Enable </a:t>
            </a:r>
            <a:r>
              <a:rPr lang="en-US" dirty="0" smtClean="0"/>
              <a:t>method.</a:t>
            </a:r>
          </a:p>
        </p:txBody>
      </p:sp>
      <p:pic>
        <p:nvPicPr>
          <p:cNvPr id="4098" name="Picture 2" descr="loc_easy_to_recreate"/>
          <p:cNvPicPr>
            <a:picLocks noChangeAspect="1" noChangeArrowheads="1"/>
          </p:cNvPicPr>
          <p:nvPr/>
        </p:nvPicPr>
        <p:blipFill>
          <a:blip r:embed="rId3" cstate="print"/>
          <a:srcRect/>
          <a:stretch>
            <a:fillRect/>
          </a:stretch>
        </p:blipFill>
        <p:spPr bwMode="auto">
          <a:xfrm>
            <a:off x="6019800" y="685800"/>
            <a:ext cx="2629989" cy="609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Ev Cntr Rising Edge.bmp"/>
          <p:cNvPicPr>
            <a:picLocks noChangeAspect="1" noChangeArrowheads="1"/>
          </p:cNvPicPr>
          <p:nvPr/>
        </p:nvPicPr>
        <p:blipFill>
          <a:blip r:embed="rId3" cstate="print"/>
          <a:srcRect/>
          <a:stretch>
            <a:fillRect/>
          </a:stretch>
        </p:blipFill>
        <p:spPr bwMode="auto">
          <a:xfrm>
            <a:off x="4038599" y="2209800"/>
            <a:ext cx="4944709" cy="2362200"/>
          </a:xfrm>
          <a:prstGeom prst="rect">
            <a:avLst/>
          </a:prstGeom>
          <a:noFill/>
        </p:spPr>
      </p:pic>
      <p:sp>
        <p:nvSpPr>
          <p:cNvPr id="1027" name="Rectangle 2"/>
          <p:cNvSpPr>
            <a:spLocks noGrp="1" noChangeArrowheads="1"/>
          </p:cNvSpPr>
          <p:nvPr>
            <p:ph type="title"/>
          </p:nvPr>
        </p:nvSpPr>
        <p:spPr/>
        <p:txBody>
          <a:bodyPr/>
          <a:lstStyle/>
          <a:p>
            <a:r>
              <a:rPr lang="en-US" dirty="0" smtClean="0"/>
              <a:t>Creating Counters from Digital I/O</a:t>
            </a:r>
          </a:p>
        </p:txBody>
      </p:sp>
      <p:sp>
        <p:nvSpPr>
          <p:cNvPr id="1028" name="Rectangle 3"/>
          <p:cNvSpPr>
            <a:spLocks noGrp="1" noChangeArrowheads="1"/>
          </p:cNvSpPr>
          <p:nvPr>
            <p:ph sz="half" idx="1"/>
          </p:nvPr>
        </p:nvSpPr>
        <p:spPr/>
        <p:txBody>
          <a:bodyPr/>
          <a:lstStyle/>
          <a:p>
            <a:pPr lvl="1"/>
            <a:r>
              <a:rPr lang="en-US" dirty="0" smtClean="0"/>
              <a:t>FPGA does not have built-in counter hardware</a:t>
            </a:r>
          </a:p>
          <a:p>
            <a:pPr lvl="1"/>
            <a:r>
              <a:rPr lang="en-US" dirty="0" smtClean="0"/>
              <a:t>Can be programmed into the FPGA</a:t>
            </a:r>
          </a:p>
          <a:p>
            <a:pPr lvl="1"/>
            <a:r>
              <a:rPr lang="en-US" dirty="0" smtClean="0"/>
              <a:t>Minimum input pulse width detectable depends on loop period  and hardware</a:t>
            </a:r>
          </a:p>
          <a:p>
            <a:pPr lvl="1"/>
            <a:r>
              <a:rPr lang="en-US" dirty="0" smtClean="0"/>
              <a:t>On some hardware, you can get improved performance by replacing the While Loop with a Timed Loop.</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Analog I/O</a:t>
            </a:r>
          </a:p>
        </p:txBody>
      </p:sp>
      <p:sp>
        <p:nvSpPr>
          <p:cNvPr id="28676" name="Rectangle 4"/>
          <p:cNvSpPr>
            <a:spLocks noGrp="1" noChangeArrowheads="1"/>
          </p:cNvSpPr>
          <p:nvPr>
            <p:ph idx="1"/>
          </p:nvPr>
        </p:nvSpPr>
        <p:spPr/>
        <p:txBody>
          <a:bodyPr>
            <a:normAutofit lnSpcReduction="10000"/>
          </a:bodyPr>
          <a:lstStyle/>
          <a:p>
            <a:pPr lvl="1"/>
            <a:r>
              <a:rPr lang="en-US" dirty="0" smtClean="0"/>
              <a:t>Different devices have different default data types for analog I/O</a:t>
            </a:r>
          </a:p>
          <a:p>
            <a:pPr lvl="2"/>
            <a:r>
              <a:rPr lang="en-US" dirty="0" smtClean="0"/>
              <a:t>Signed integer (R Series Devices)</a:t>
            </a:r>
          </a:p>
          <a:p>
            <a:pPr lvl="3"/>
            <a:r>
              <a:rPr lang="en-US" dirty="0" smtClean="0"/>
              <a:t>16-bit or 32-bit depending on the device</a:t>
            </a:r>
          </a:p>
          <a:p>
            <a:pPr lvl="3"/>
            <a:r>
              <a:rPr lang="en-US" dirty="0" smtClean="0"/>
              <a:t>Data is raw (calibrated and unscaled)</a:t>
            </a:r>
          </a:p>
          <a:p>
            <a:pPr lvl="2"/>
            <a:r>
              <a:rPr lang="en-US" dirty="0" smtClean="0"/>
              <a:t>Fixed-point data (CompactRIO modules)</a:t>
            </a:r>
          </a:p>
          <a:p>
            <a:pPr lvl="3"/>
            <a:r>
              <a:rPr lang="en-US" dirty="0" smtClean="0"/>
              <a:t>Data is calibrated</a:t>
            </a:r>
          </a:p>
          <a:p>
            <a:pPr lvl="1"/>
            <a:r>
              <a:rPr lang="en-US" dirty="0" smtClean="0"/>
              <a:t>Floating-point operations are ordinarily not performed in the FPGA</a:t>
            </a:r>
          </a:p>
          <a:p>
            <a:pPr lvl="2"/>
            <a:r>
              <a:rPr lang="en-US" dirty="0" smtClean="0"/>
              <a:t>Use the host for floating-point analysis instead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Integer Math</a:t>
            </a:r>
            <a:endParaRPr lang="en-US" dirty="0"/>
          </a:p>
        </p:txBody>
      </p:sp>
      <p:sp>
        <p:nvSpPr>
          <p:cNvPr id="3" name="Content Placeholder 2"/>
          <p:cNvSpPr>
            <a:spLocks noGrp="1"/>
          </p:cNvSpPr>
          <p:nvPr>
            <p:ph idx="1"/>
          </p:nvPr>
        </p:nvSpPr>
        <p:spPr/>
        <p:txBody>
          <a:bodyPr/>
          <a:lstStyle/>
          <a:p>
            <a:pPr lvl="1"/>
            <a:r>
              <a:rPr lang="en-US" dirty="0" smtClean="0"/>
              <a:t>Analog Input</a:t>
            </a:r>
          </a:p>
          <a:p>
            <a:pPr lvl="2"/>
            <a:r>
              <a:rPr lang="en-US" dirty="0" smtClean="0"/>
              <a:t>Converts binary representation of the voltage to a signed integer</a:t>
            </a:r>
          </a:p>
          <a:p>
            <a:pPr lvl="2"/>
            <a:r>
              <a:rPr lang="en-US" dirty="0" smtClean="0"/>
              <a:t>Pass this raw, unscaled data to the host VI for conversion to Volts or other units</a:t>
            </a:r>
          </a:p>
          <a:p>
            <a:pPr lvl="1"/>
            <a:r>
              <a:rPr lang="en-US" dirty="0" smtClean="0"/>
              <a:t>Analog Output</a:t>
            </a:r>
          </a:p>
          <a:p>
            <a:pPr lvl="2"/>
            <a:r>
              <a:rPr lang="en-US" dirty="0" smtClean="0"/>
              <a:t>Convert value in Volts to binary representation in the host VI</a:t>
            </a:r>
          </a:p>
          <a:p>
            <a:pPr lvl="2"/>
            <a:r>
              <a:rPr lang="en-US" dirty="0" smtClean="0"/>
              <a:t>Write the binary representation of the voltage to the D/A converter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Numeric Palette</a:t>
            </a:r>
          </a:p>
        </p:txBody>
      </p:sp>
      <p:sp>
        <p:nvSpPr>
          <p:cNvPr id="34819" name="Rectangle 3"/>
          <p:cNvSpPr>
            <a:spLocks noGrp="1" noChangeArrowheads="1"/>
          </p:cNvSpPr>
          <p:nvPr>
            <p:ph sz="half" idx="1"/>
          </p:nvPr>
        </p:nvSpPr>
        <p:spPr/>
        <p:txBody>
          <a:bodyPr/>
          <a:lstStyle/>
          <a:p>
            <a:r>
              <a:rPr lang="en-US" dirty="0" smtClean="0"/>
              <a:t>Most basic numeric functions can be used on the FPGA target</a:t>
            </a:r>
          </a:p>
          <a:p>
            <a:pPr lvl="1"/>
            <a:r>
              <a:rPr lang="en-US" dirty="0" smtClean="0"/>
              <a:t>Calculations can be performed with integers and fixed-point numbers</a:t>
            </a:r>
          </a:p>
        </p:txBody>
      </p:sp>
      <p:pic>
        <p:nvPicPr>
          <p:cNvPr id="7" name="Picture 8" descr="loc_env_FPGA Numeric Palette.bmp"/>
          <p:cNvPicPr>
            <a:picLocks noChangeAspect="1" noChangeArrowheads="1"/>
          </p:cNvPicPr>
          <p:nvPr/>
        </p:nvPicPr>
        <p:blipFill>
          <a:blip r:embed="rId3" cstate="print"/>
          <a:stretch>
            <a:fillRect/>
          </a:stretch>
        </p:blipFill>
        <p:spPr bwMode="auto">
          <a:xfrm>
            <a:off x="4648200" y="1823155"/>
            <a:ext cx="3962400" cy="36688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Division</a:t>
            </a:r>
            <a:endParaRPr lang="en-US" dirty="0"/>
          </a:p>
        </p:txBody>
      </p:sp>
      <p:sp>
        <p:nvSpPr>
          <p:cNvPr id="5" name="Content Placeholder 4"/>
          <p:cNvSpPr>
            <a:spLocks noGrp="1"/>
          </p:cNvSpPr>
          <p:nvPr>
            <p:ph idx="1"/>
          </p:nvPr>
        </p:nvSpPr>
        <p:spPr/>
        <p:txBody>
          <a:bodyPr/>
          <a:lstStyle/>
          <a:p>
            <a:r>
              <a:rPr lang="en-US" dirty="0" smtClean="0"/>
              <a:t>Divide function cannot return an integer value, so you must use other functions for integer math.</a:t>
            </a:r>
          </a:p>
          <a:p>
            <a:pPr lvl="1"/>
            <a:r>
              <a:rPr lang="en-US" dirty="0" smtClean="0"/>
              <a:t>Scale by Power of 2</a:t>
            </a:r>
          </a:p>
          <a:p>
            <a:pPr lvl="1"/>
            <a:r>
              <a:rPr lang="en-US" dirty="0" smtClean="0"/>
              <a:t>Quotient &amp; Remainder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 Series Scaling in LabVIEW FPGA</a:t>
            </a:r>
          </a:p>
        </p:txBody>
      </p:sp>
      <p:sp>
        <p:nvSpPr>
          <p:cNvPr id="36867" name="Rectangle 3"/>
          <p:cNvSpPr>
            <a:spLocks noGrp="1" noChangeArrowheads="1"/>
          </p:cNvSpPr>
          <p:nvPr>
            <p:ph idx="1"/>
          </p:nvPr>
        </p:nvSpPr>
        <p:spPr/>
        <p:txBody>
          <a:bodyPr>
            <a:normAutofit fontScale="85000" lnSpcReduction="20000"/>
          </a:bodyPr>
          <a:lstStyle/>
          <a:p>
            <a:r>
              <a:rPr lang="en-US" dirty="0" smtClean="0"/>
              <a:t>For variable scaling, you can determine and set the scaling factor and </a:t>
            </a:r>
            <a:r>
              <a:rPr lang="en-US" i="1" dirty="0" smtClean="0"/>
              <a:t>n</a:t>
            </a:r>
            <a:r>
              <a:rPr lang="en-US" dirty="0" smtClean="0"/>
              <a:t> from the host application.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multiply the data from AI0 by 0.7 we could use:	</a:t>
            </a:r>
          </a:p>
          <a:p>
            <a:r>
              <a:rPr lang="en-US" dirty="0" smtClean="0"/>
              <a:t>	Scaling Factor: 11500</a:t>
            </a:r>
            <a:br>
              <a:rPr lang="en-US" dirty="0" smtClean="0"/>
            </a:br>
            <a:r>
              <a:rPr lang="en-US" dirty="0" smtClean="0"/>
              <a:t>	Bit Shift: –14 bits</a:t>
            </a:r>
            <a:br>
              <a:rPr lang="en-US" dirty="0" smtClean="0"/>
            </a:br>
            <a:r>
              <a:rPr lang="en-US" dirty="0" smtClean="0"/>
              <a:t>	Resulting Multiplication: 11500 / 2^14 = 0.7019</a:t>
            </a:r>
          </a:p>
        </p:txBody>
      </p:sp>
      <p:pic>
        <p:nvPicPr>
          <p:cNvPr id="36869" name="Picture 5" descr="integer math.bmp"/>
          <p:cNvPicPr>
            <a:picLocks noChangeAspect="1"/>
          </p:cNvPicPr>
          <p:nvPr/>
        </p:nvPicPr>
        <p:blipFill>
          <a:blip r:embed="rId3" cstate="print"/>
          <a:stretch>
            <a:fillRect/>
          </a:stretch>
        </p:blipFill>
        <p:spPr bwMode="auto">
          <a:xfrm>
            <a:off x="1906034" y="2362200"/>
            <a:ext cx="5304944"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dirty="0" smtClean="0"/>
              <a:t>Converting Binary Representations</a:t>
            </a:r>
            <a:endParaRPr lang="en-US" dirty="0"/>
          </a:p>
        </p:txBody>
      </p:sp>
      <p:pic>
        <p:nvPicPr>
          <p:cNvPr id="36866" name="Picture 2" descr="loc_missing_art_imagefile"/>
          <p:cNvPicPr>
            <a:picLocks noGrp="1" noChangeAspect="1" noChangeArrowheads="1"/>
          </p:cNvPicPr>
          <p:nvPr>
            <p:ph sz="half" idx="1"/>
          </p:nvPr>
        </p:nvPicPr>
        <p:blipFill>
          <a:blip r:embed="rId3" cstate="print"/>
          <a:stretch>
            <a:fillRect/>
          </a:stretch>
        </p:blipFill>
        <p:spPr>
          <a:xfrm>
            <a:off x="995362" y="1748631"/>
            <a:ext cx="2962275" cy="4229100"/>
          </a:xfrm>
        </p:spPr>
      </p:pic>
      <p:sp>
        <p:nvSpPr>
          <p:cNvPr id="7" name="Content Placeholder 6"/>
          <p:cNvSpPr>
            <a:spLocks noGrp="1"/>
          </p:cNvSpPr>
          <p:nvPr>
            <p:ph sz="half" idx="2"/>
          </p:nvPr>
        </p:nvSpPr>
        <p:spPr/>
        <p:txBody>
          <a:bodyPr/>
          <a:lstStyle/>
          <a:p>
            <a:r>
              <a:rPr lang="en-US" dirty="0" smtClean="0"/>
              <a:t>R Series FPGA I/O Node:</a:t>
            </a:r>
          </a:p>
          <a:p>
            <a:pPr lvl="1"/>
            <a:r>
              <a:rPr lang="en-US" dirty="0" smtClean="0"/>
              <a:t>Returns a binary representation of the voltage input</a:t>
            </a:r>
          </a:p>
          <a:p>
            <a:pPr lvl="1"/>
            <a:r>
              <a:rPr lang="en-US" dirty="0" smtClean="0"/>
              <a:t>Value is signed integer</a:t>
            </a:r>
          </a:p>
          <a:p>
            <a:pPr lvl="1"/>
            <a:r>
              <a:rPr lang="en-US" dirty="0" smtClean="0"/>
              <a:t>Convert value to a physical quantity with engineering units</a:t>
            </a:r>
          </a:p>
          <a:p>
            <a:pPr lvl="1"/>
            <a:r>
              <a:rPr lang="en-US" dirty="0" smtClean="0"/>
              <a:t>Conversion occurs in the Host VI because FPGA does not support floating-point math</a:t>
            </a:r>
          </a:p>
        </p:txBody>
      </p:sp>
      <p:sp>
        <p:nvSpPr>
          <p:cNvPr id="1041411" name="Text Box 3"/>
          <p:cNvSpPr txBox="1">
            <a:spLocks noChangeArrowheads="1"/>
          </p:cNvSpPr>
          <p:nvPr/>
        </p:nvSpPr>
        <p:spPr bwMode="auto">
          <a:xfrm rot="10800000" flipV="1">
            <a:off x="609600" y="1295400"/>
            <a:ext cx="3665538" cy="457200"/>
          </a:xfrm>
          <a:prstGeom prst="rect">
            <a:avLst/>
          </a:prstGeom>
          <a:noFill/>
          <a:ln w="9525" algn="ctr">
            <a:noFill/>
            <a:miter lim="800000"/>
            <a:headEnd/>
            <a:tailEnd/>
          </a:ln>
          <a:effectLst/>
        </p:spPr>
        <p:txBody>
          <a:bodyPr>
            <a:spAutoFit/>
            <a:flatTx/>
          </a:bodyPr>
          <a:lstStyle/>
          <a:p>
            <a:pPr marL="342900" indent="-342900"/>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Binary Representations (cont.)</a:t>
            </a:r>
            <a:endParaRPr lang="en-US" dirty="0"/>
          </a:p>
        </p:txBody>
      </p:sp>
      <p:sp>
        <p:nvSpPr>
          <p:cNvPr id="7" name="Content Placeholder 6"/>
          <p:cNvSpPr>
            <a:spLocks noGrp="1"/>
          </p:cNvSpPr>
          <p:nvPr>
            <p:ph idx="1"/>
          </p:nvPr>
        </p:nvSpPr>
        <p:spPr/>
        <p:txBody>
          <a:bodyPr/>
          <a:lstStyle/>
          <a:p>
            <a:pPr lvl="1"/>
            <a:r>
              <a:rPr lang="en-US" dirty="0" smtClean="0"/>
              <a:t>Conversion is hardware dependent</a:t>
            </a:r>
          </a:p>
          <a:p>
            <a:pPr lvl="1"/>
            <a:r>
              <a:rPr lang="en-US" dirty="0" smtClean="0"/>
              <a:t>Hardware-specific factors used in conversion</a:t>
            </a:r>
          </a:p>
          <a:p>
            <a:pPr lvl="2"/>
            <a:r>
              <a:rPr lang="en-US" dirty="0" smtClean="0"/>
              <a:t>Voltage Range</a:t>
            </a:r>
          </a:p>
          <a:p>
            <a:pPr lvl="2"/>
            <a:r>
              <a:rPr lang="en-US" dirty="0" smtClean="0"/>
              <a:t>ADC Resolution</a:t>
            </a:r>
          </a:p>
          <a:p>
            <a:pPr lvl="2"/>
            <a:r>
              <a:rPr lang="en-US" dirty="0" smtClean="0"/>
              <a:t>Offset</a:t>
            </a:r>
          </a:p>
          <a:p>
            <a:pPr lvl="2"/>
            <a:r>
              <a:rPr lang="en-US" dirty="0" smtClean="0"/>
              <a:t>CJC Value</a:t>
            </a:r>
          </a:p>
          <a:p>
            <a:pPr lvl="2"/>
            <a:r>
              <a:rPr lang="en-US" dirty="0" smtClean="0"/>
              <a:t>Autozero Value</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4-1 R Series I/O</a:t>
            </a:r>
            <a:endParaRPr lang="en-US" dirty="0"/>
          </a:p>
        </p:txBody>
      </p:sp>
      <p:sp>
        <p:nvSpPr>
          <p:cNvPr id="3" name="Content Placeholder 2"/>
          <p:cNvSpPr>
            <a:spLocks noGrp="1"/>
          </p:cNvSpPr>
          <p:nvPr>
            <p:ph idx="1"/>
          </p:nvPr>
        </p:nvSpPr>
        <p:spPr/>
        <p:txBody>
          <a:bodyPr/>
          <a:lstStyle/>
          <a:p>
            <a:r>
              <a:rPr lang="en-US" dirty="0" smtClean="0"/>
              <a:t>Use I/O in LabVIEW FPGA to acquire analog and digital data from a simulated R Series device.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A. Introduction</a:t>
            </a:r>
          </a:p>
        </p:txBody>
      </p:sp>
      <p:sp>
        <p:nvSpPr>
          <p:cNvPr id="25604" name="Rectangle 7"/>
          <p:cNvSpPr>
            <a:spLocks noGrp="1" noChangeArrowheads="1"/>
          </p:cNvSpPr>
          <p:nvPr>
            <p:ph idx="1"/>
          </p:nvPr>
        </p:nvSpPr>
        <p:spPr/>
        <p:txBody>
          <a:bodyPr>
            <a:normAutofit/>
          </a:bodyPr>
          <a:lstStyle/>
          <a:p>
            <a:pPr lvl="1"/>
            <a:r>
              <a:rPr lang="en-US" dirty="0" smtClean="0"/>
              <a:t>FPGA I/O items connect I/O to the FPGA logic</a:t>
            </a:r>
          </a:p>
          <a:p>
            <a:pPr lvl="1"/>
            <a:r>
              <a:rPr lang="en-US" dirty="0" smtClean="0"/>
              <a:t>Each FPGA I/O item has a type like analog or digital</a:t>
            </a:r>
          </a:p>
          <a:p>
            <a:pPr lvl="1"/>
            <a:r>
              <a:rPr lang="en-US" dirty="0" smtClean="0"/>
              <a:t>FPGA VIs can have multiple types of I/O items</a:t>
            </a:r>
          </a:p>
          <a:p>
            <a:pPr lvl="1"/>
            <a:r>
              <a:rPr lang="en-US" dirty="0" smtClean="0"/>
              <a:t>In the NI Example Finder, navigate to: </a:t>
            </a:r>
          </a:p>
          <a:p>
            <a:pPr lvl="1">
              <a:buNone/>
            </a:pPr>
            <a:r>
              <a:rPr lang="en-US" b="1" dirty="0" smtClean="0"/>
              <a:t>Toolkits and Modules»FPGA»CompactRIO»Basic IO</a:t>
            </a:r>
            <a:endParaRPr lang="en-US" dirty="0" smtClean="0"/>
          </a:p>
        </p:txBody>
      </p:sp>
      <p:pic>
        <p:nvPicPr>
          <p:cNvPr id="3074" name="Picture 2" descr="loc_easy_to_recreate"/>
          <p:cNvPicPr>
            <a:picLocks noChangeAspect="1" noChangeArrowheads="1"/>
          </p:cNvPicPr>
          <p:nvPr/>
        </p:nvPicPr>
        <p:blipFill>
          <a:blip r:embed="rId3" cstate="print"/>
          <a:stretch>
            <a:fillRect/>
          </a:stretch>
        </p:blipFill>
        <p:spPr bwMode="auto">
          <a:xfrm>
            <a:off x="7010400" y="1080038"/>
            <a:ext cx="1525361" cy="5354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4-1 R Series 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many I/O nodes did you have to place on the block diagram?</a:t>
            </a:r>
          </a:p>
          <a:p>
            <a:r>
              <a:rPr lang="en-US" dirty="0" smtClean="0"/>
              <a:t>What is the value of renaming your I/O resources?</a:t>
            </a:r>
          </a:p>
          <a:p>
            <a:r>
              <a:rPr lang="en-US" dirty="0" smtClean="0"/>
              <a:t>What is the value of the I/O node returning data from the digital port as a U8?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dirty="0" smtClean="0"/>
              <a:t>E. Fixed-Point Math</a:t>
            </a:r>
            <a:endParaRPr lang="en-US" dirty="0"/>
          </a:p>
        </p:txBody>
      </p:sp>
      <p:sp>
        <p:nvSpPr>
          <p:cNvPr id="7" name="Content Placeholder 6"/>
          <p:cNvSpPr>
            <a:spLocks noGrp="1"/>
          </p:cNvSpPr>
          <p:nvPr>
            <p:ph idx="1"/>
          </p:nvPr>
        </p:nvSpPr>
        <p:spPr/>
        <p:txBody>
          <a:bodyPr/>
          <a:lstStyle/>
          <a:p>
            <a:pPr lvl="1"/>
            <a:r>
              <a:rPr lang="en-US" dirty="0" smtClean="0"/>
              <a:t>Greatly simplifies arithmetic on the FPGA </a:t>
            </a:r>
          </a:p>
          <a:p>
            <a:pPr lvl="2"/>
            <a:r>
              <a:rPr lang="en-US" dirty="0" smtClean="0"/>
              <a:t>Simplifies computations</a:t>
            </a:r>
          </a:p>
          <a:p>
            <a:pPr lvl="2"/>
            <a:r>
              <a:rPr lang="en-US" dirty="0" smtClean="0"/>
              <a:t>Size and speed advantages of integer math</a:t>
            </a:r>
          </a:p>
          <a:p>
            <a:pPr lvl="1"/>
            <a:r>
              <a:rPr lang="en-US" dirty="0" smtClean="0"/>
              <a:t>Must configure the appropriate range when using fixed-point math</a:t>
            </a:r>
          </a:p>
          <a:p>
            <a:pPr lvl="1"/>
            <a:r>
              <a:rPr lang="en-US" dirty="0" smtClean="0"/>
              <a:t>Limited to a maximum size of 64 bits.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 Point Data Types</a:t>
            </a:r>
            <a:endParaRPr lang="en-US" dirty="0"/>
          </a:p>
        </p:txBody>
      </p:sp>
      <p:sp>
        <p:nvSpPr>
          <p:cNvPr id="6" name="Content Placeholder 5"/>
          <p:cNvSpPr>
            <a:spLocks noGrp="1"/>
          </p:cNvSpPr>
          <p:nvPr>
            <p:ph idx="1"/>
          </p:nvPr>
        </p:nvSpPr>
        <p:spPr/>
        <p:txBody>
          <a:bodyPr/>
          <a:lstStyle/>
          <a:p>
            <a:pPr lvl="1"/>
            <a:r>
              <a:rPr lang="en-US" dirty="0" smtClean="0"/>
              <a:t>Fixed-point is a collection of data types with different ranges of values</a:t>
            </a:r>
          </a:p>
          <a:p>
            <a:pPr lvl="2"/>
            <a:r>
              <a:rPr lang="en-US" dirty="0" smtClean="0"/>
              <a:t>Range is defined by minimum value, maximum value and delta</a:t>
            </a:r>
          </a:p>
          <a:p>
            <a:pPr lvl="1"/>
            <a:r>
              <a:rPr lang="en-US" dirty="0" smtClean="0"/>
              <a:t>Range of values and resolution are dependent upon three factors</a:t>
            </a:r>
          </a:p>
          <a:p>
            <a:pPr lvl="2"/>
            <a:r>
              <a:rPr lang="en-US" dirty="0" smtClean="0"/>
              <a:t>Sign Encoding</a:t>
            </a:r>
          </a:p>
          <a:p>
            <a:pPr lvl="2"/>
            <a:r>
              <a:rPr lang="en-US" dirty="0" smtClean="0"/>
              <a:t>Word Length</a:t>
            </a:r>
          </a:p>
          <a:p>
            <a:pPr lvl="2"/>
            <a:r>
              <a:rPr lang="en-US" dirty="0" smtClean="0"/>
              <a:t>Integer Word Length</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 Point Terminology</a:t>
            </a:r>
            <a:endParaRPr lang="en-US" dirty="0"/>
          </a:p>
        </p:txBody>
      </p:sp>
      <p:graphicFrame>
        <p:nvGraphicFramePr>
          <p:cNvPr id="10" name="Content Placeholder 9"/>
          <p:cNvGraphicFramePr>
            <a:graphicFrameLocks noGrp="1"/>
          </p:cNvGraphicFramePr>
          <p:nvPr>
            <p:ph idx="1"/>
          </p:nvPr>
        </p:nvGraphicFramePr>
        <p:xfrm>
          <a:off x="457200" y="16002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env_Fixed Point Context Help.bmp"/>
          <p:cNvPicPr>
            <a:picLocks noChangeAspect="1" noChangeArrowheads="1"/>
          </p:cNvPicPr>
          <p:nvPr/>
        </p:nvPicPr>
        <p:blipFill>
          <a:blip r:embed="rId3" cstate="print"/>
          <a:srcRect/>
          <a:stretch>
            <a:fillRect/>
          </a:stretch>
        </p:blipFill>
        <p:spPr bwMode="auto">
          <a:xfrm>
            <a:off x="1444228" y="2438400"/>
            <a:ext cx="6175772" cy="1600200"/>
          </a:xfrm>
          <a:prstGeom prst="rect">
            <a:avLst/>
          </a:prstGeom>
          <a:noFill/>
        </p:spPr>
      </p:pic>
      <p:sp>
        <p:nvSpPr>
          <p:cNvPr id="2" name="Title 1"/>
          <p:cNvSpPr>
            <a:spLocks noGrp="1"/>
          </p:cNvSpPr>
          <p:nvPr>
            <p:ph type="title"/>
          </p:nvPr>
        </p:nvSpPr>
        <p:spPr/>
        <p:txBody>
          <a:bodyPr/>
          <a:lstStyle/>
          <a:p>
            <a:r>
              <a:rPr lang="en-US" dirty="0" smtClean="0"/>
              <a:t>Fixed-Point Context Help</a:t>
            </a:r>
          </a:p>
        </p:txBody>
      </p:sp>
      <p:sp>
        <p:nvSpPr>
          <p:cNvPr id="6" name="Rectangle 5"/>
          <p:cNvSpPr/>
          <p:nvPr/>
        </p:nvSpPr>
        <p:spPr>
          <a:xfrm>
            <a:off x="990600" y="5115579"/>
            <a:ext cx="2133600" cy="400110"/>
          </a:xfrm>
          <a:prstGeom prst="rect">
            <a:avLst/>
          </a:prstGeom>
        </p:spPr>
        <p:txBody>
          <a:bodyPr wrap="square">
            <a:spAutoFit/>
          </a:bodyPr>
          <a:lstStyle/>
          <a:p>
            <a:r>
              <a:rPr lang="en-US" sz="2000" dirty="0" smtClean="0"/>
              <a:t>Integer Word Length</a:t>
            </a:r>
            <a:endParaRPr lang="en-US" sz="2000" dirty="0"/>
          </a:p>
        </p:txBody>
      </p:sp>
      <p:cxnSp>
        <p:nvCxnSpPr>
          <p:cNvPr id="17" name="Straight Arrow Connector 16"/>
          <p:cNvCxnSpPr/>
          <p:nvPr/>
        </p:nvCxnSpPr>
        <p:spPr bwMode="auto">
          <a:xfrm flipV="1">
            <a:off x="1524000" y="3581402"/>
            <a:ext cx="2209800" cy="1066798"/>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bwMode="auto">
          <a:xfrm flipV="1">
            <a:off x="1905002" y="3581400"/>
            <a:ext cx="2057398" cy="1524000"/>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sp>
        <p:nvSpPr>
          <p:cNvPr id="28" name="Content Placeholder 2"/>
          <p:cNvSpPr txBox="1">
            <a:spLocks/>
          </p:cNvSpPr>
          <p:nvPr/>
        </p:nvSpPr>
        <p:spPr bwMode="auto">
          <a:xfrm>
            <a:off x="4114800" y="1524000"/>
            <a:ext cx="2057400" cy="3943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eaLnBrk="1" hangingPunct="1">
              <a:spcBef>
                <a:spcPct val="20000"/>
              </a:spcBef>
              <a:tabLst>
                <a:tab pos="1539875" algn="l"/>
              </a:tabLst>
            </a:pPr>
            <a:r>
              <a:rPr lang="en-US" sz="2000" kern="0" dirty="0" smtClean="0">
                <a:latin typeface="+mn-lt"/>
              </a:rPr>
              <a:t>Sign Encoding</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29" name="Straight Arrow Connector 28"/>
          <p:cNvCxnSpPr/>
          <p:nvPr/>
        </p:nvCxnSpPr>
        <p:spPr bwMode="auto">
          <a:xfrm rot="16200000" flipH="1">
            <a:off x="2095500" y="2247899"/>
            <a:ext cx="1752601" cy="609600"/>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28600" y="4552890"/>
            <a:ext cx="1447800" cy="400110"/>
          </a:xfrm>
          <a:prstGeom prst="rect">
            <a:avLst/>
          </a:prstGeom>
          <a:noFill/>
        </p:spPr>
        <p:txBody>
          <a:bodyPr wrap="square" rtlCol="0">
            <a:spAutoFit/>
          </a:bodyPr>
          <a:lstStyle/>
          <a:p>
            <a:r>
              <a:rPr lang="en-US" sz="2000" dirty="0" smtClean="0"/>
              <a:t>Word Length</a:t>
            </a:r>
            <a:endParaRPr lang="en-US" dirty="0"/>
          </a:p>
        </p:txBody>
      </p:sp>
      <p:sp>
        <p:nvSpPr>
          <p:cNvPr id="14" name="Content Placeholder 2"/>
          <p:cNvSpPr txBox="1">
            <a:spLocks/>
          </p:cNvSpPr>
          <p:nvPr/>
        </p:nvSpPr>
        <p:spPr bwMode="auto">
          <a:xfrm>
            <a:off x="6324600" y="5410200"/>
            <a:ext cx="1143000" cy="4204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spcBef>
                <a:spcPct val="20000"/>
              </a:spcBef>
              <a:tabLst>
                <a:tab pos="1539875" algn="l"/>
              </a:tabLst>
            </a:pPr>
            <a:r>
              <a:rPr lang="en-US" sz="2000" kern="0" dirty="0" smtClean="0"/>
              <a:t> Minimum</a:t>
            </a:r>
          </a:p>
        </p:txBody>
      </p:sp>
      <p:sp>
        <p:nvSpPr>
          <p:cNvPr id="15" name="TextBox 14"/>
          <p:cNvSpPr txBox="1"/>
          <p:nvPr/>
        </p:nvSpPr>
        <p:spPr>
          <a:xfrm>
            <a:off x="7543800" y="4648200"/>
            <a:ext cx="1143000" cy="400110"/>
          </a:xfrm>
          <a:prstGeom prst="rect">
            <a:avLst/>
          </a:prstGeom>
          <a:noFill/>
        </p:spPr>
        <p:txBody>
          <a:bodyPr wrap="square" rtlCol="0">
            <a:spAutoFit/>
          </a:bodyPr>
          <a:lstStyle/>
          <a:p>
            <a:r>
              <a:rPr lang="en-US" sz="2000" dirty="0" smtClean="0"/>
              <a:t>Maximum</a:t>
            </a:r>
            <a:endParaRPr lang="en-US" dirty="0"/>
          </a:p>
        </p:txBody>
      </p:sp>
      <p:sp>
        <p:nvSpPr>
          <p:cNvPr id="16" name="TextBox 15"/>
          <p:cNvSpPr txBox="1"/>
          <p:nvPr/>
        </p:nvSpPr>
        <p:spPr>
          <a:xfrm>
            <a:off x="7543800" y="1676400"/>
            <a:ext cx="838200" cy="400110"/>
          </a:xfrm>
          <a:prstGeom prst="rect">
            <a:avLst/>
          </a:prstGeom>
          <a:noFill/>
        </p:spPr>
        <p:txBody>
          <a:bodyPr wrap="square" rtlCol="0">
            <a:spAutoFit/>
          </a:bodyPr>
          <a:lstStyle/>
          <a:p>
            <a:r>
              <a:rPr lang="en-US" sz="2000" dirty="0" smtClean="0"/>
              <a:t>  Delta</a:t>
            </a:r>
            <a:endParaRPr lang="en-US" dirty="0"/>
          </a:p>
        </p:txBody>
      </p:sp>
      <p:cxnSp>
        <p:nvCxnSpPr>
          <p:cNvPr id="38" name="Straight Arrow Connector 37"/>
          <p:cNvCxnSpPr/>
          <p:nvPr/>
        </p:nvCxnSpPr>
        <p:spPr bwMode="auto">
          <a:xfrm rot="16200000" flipV="1">
            <a:off x="4819651" y="3562349"/>
            <a:ext cx="1752598" cy="1790700"/>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bwMode="auto">
          <a:xfrm rot="5400000">
            <a:off x="6561326" y="2125474"/>
            <a:ext cx="1164848" cy="1181100"/>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bwMode="auto">
          <a:xfrm rot="10800000">
            <a:off x="5562600" y="3657600"/>
            <a:ext cx="1828799" cy="1181099"/>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bwMode="auto">
          <a:xfrm rot="5400000">
            <a:off x="3264249" y="2260251"/>
            <a:ext cx="1434402" cy="876301"/>
          </a:xfrm>
          <a:prstGeom prst="straightConnector1">
            <a:avLst/>
          </a:prstGeom>
          <a:ln>
            <a:headEnd type="none" w="sm" len="sm"/>
            <a:tailEnd type="arrow"/>
          </a:ln>
        </p:spPr>
        <p:style>
          <a:lnRef idx="1">
            <a:schemeClr val="dk1"/>
          </a:lnRef>
          <a:fillRef idx="0">
            <a:schemeClr val="dk1"/>
          </a:fillRef>
          <a:effectRef idx="0">
            <a:schemeClr val="dk1"/>
          </a:effectRef>
          <a:fontRef idx="minor">
            <a:schemeClr val="tx1"/>
          </a:fontRef>
        </p:style>
      </p:cxnSp>
      <p:sp>
        <p:nvSpPr>
          <p:cNvPr id="25" name="Content Placeholder 2"/>
          <p:cNvSpPr txBox="1">
            <a:spLocks/>
          </p:cNvSpPr>
          <p:nvPr/>
        </p:nvSpPr>
        <p:spPr bwMode="auto">
          <a:xfrm>
            <a:off x="2133600" y="1295400"/>
            <a:ext cx="2057400" cy="3943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eaLnBrk="1" hangingPunct="1">
              <a:spcBef>
                <a:spcPct val="20000"/>
              </a:spcBef>
              <a:tabLst>
                <a:tab pos="1539875" algn="l"/>
              </a:tabLst>
            </a:pPr>
            <a:r>
              <a:rPr lang="en-US" sz="2000" kern="0" dirty="0" smtClean="0">
                <a:latin typeface="+mn-lt"/>
              </a:rPr>
              <a:t>Overflow Status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Representation Examples</a:t>
            </a:r>
          </a:p>
        </p:txBody>
      </p:sp>
      <p:graphicFrame>
        <p:nvGraphicFramePr>
          <p:cNvPr id="6" name="Table 5"/>
          <p:cNvGraphicFramePr>
            <a:graphicFrameLocks noGrp="1"/>
          </p:cNvGraphicFramePr>
          <p:nvPr/>
        </p:nvGraphicFramePr>
        <p:xfrm>
          <a:off x="990602" y="1752600"/>
          <a:ext cx="7162799" cy="3657600"/>
        </p:xfrm>
        <a:graphic>
          <a:graphicData uri="http://schemas.openxmlformats.org/drawingml/2006/table">
            <a:tbl>
              <a:tblPr firstRow="1" bandRow="1">
                <a:tableStyleId>{5C22544A-7EE6-4342-B048-85BDC9FD1C3A}</a:tableStyleId>
              </a:tblPr>
              <a:tblGrid>
                <a:gridCol w="1901945"/>
                <a:gridCol w="1753618"/>
                <a:gridCol w="1753618"/>
                <a:gridCol w="1753618"/>
              </a:tblGrid>
              <a:tr h="457200">
                <a:tc>
                  <a:txBody>
                    <a:bodyPr/>
                    <a:lstStyle/>
                    <a:p>
                      <a:pPr algn="ctr"/>
                      <a:r>
                        <a:rPr lang="en-US" sz="2000" dirty="0" smtClean="0"/>
                        <a:t>Representation</a:t>
                      </a:r>
                      <a:r>
                        <a:rPr lang="en-US" sz="2000" baseline="0" dirty="0" smtClean="0"/>
                        <a:t> </a:t>
                      </a:r>
                      <a:endParaRPr lang="en-US" sz="2000" dirty="0"/>
                    </a:p>
                  </a:txBody>
                  <a:tcPr/>
                </a:tc>
                <a:tc>
                  <a:txBody>
                    <a:bodyPr/>
                    <a:lstStyle/>
                    <a:p>
                      <a:pPr algn="ctr"/>
                      <a:r>
                        <a:rPr lang="en-US" sz="2000" dirty="0" smtClean="0"/>
                        <a:t>delta</a:t>
                      </a:r>
                      <a:endParaRPr lang="en-US" sz="2000" dirty="0"/>
                    </a:p>
                  </a:txBody>
                  <a:tcPr/>
                </a:tc>
                <a:tc>
                  <a:txBody>
                    <a:bodyPr/>
                    <a:lstStyle/>
                    <a:p>
                      <a:pPr algn="ctr"/>
                      <a:r>
                        <a:rPr lang="en-US" sz="2000" dirty="0" smtClean="0"/>
                        <a:t>Min Value</a:t>
                      </a:r>
                      <a:endParaRPr lang="en-US" sz="2000" dirty="0"/>
                    </a:p>
                  </a:txBody>
                  <a:tcPr/>
                </a:tc>
                <a:tc>
                  <a:txBody>
                    <a:bodyPr/>
                    <a:lstStyle/>
                    <a:p>
                      <a:pPr algn="ctr"/>
                      <a:r>
                        <a:rPr lang="en-US" sz="2000" dirty="0" smtClean="0"/>
                        <a:t>Max Value</a:t>
                      </a:r>
                      <a:endParaRPr lang="en-US" sz="2000" dirty="0"/>
                    </a:p>
                  </a:txBody>
                  <a:tcPr/>
                </a:tc>
              </a:tr>
              <a:tr h="457200">
                <a:tc>
                  <a:txBody>
                    <a:bodyPr/>
                    <a:lstStyle/>
                    <a:p>
                      <a:pPr algn="ctr"/>
                      <a:r>
                        <a:rPr lang="en-US" sz="2000" dirty="0" smtClean="0"/>
                        <a:t>U8</a:t>
                      </a:r>
                      <a:endParaRPr lang="en-US" sz="2000" b="1" dirty="0">
                        <a:solidFill>
                          <a:srgbClr val="0000FF"/>
                        </a:solidFill>
                      </a:endParaRPr>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255</a:t>
                      </a:r>
                      <a:endParaRPr lang="en-US" sz="2000" dirty="0"/>
                    </a:p>
                  </a:txBody>
                  <a:tcPr/>
                </a:tc>
              </a:tr>
              <a:tr h="457200">
                <a:tc>
                  <a:txBody>
                    <a:bodyPr/>
                    <a:lstStyle/>
                    <a:p>
                      <a:pPr algn="ctr"/>
                      <a:r>
                        <a:rPr lang="en-US" sz="2000" dirty="0" smtClean="0"/>
                        <a:t>I8</a:t>
                      </a:r>
                      <a:endParaRPr lang="en-US" sz="2000" b="1" dirty="0">
                        <a:solidFill>
                          <a:srgbClr val="0000FF"/>
                        </a:solidFill>
                      </a:endParaRPr>
                    </a:p>
                  </a:txBody>
                  <a:tcPr/>
                </a:tc>
                <a:tc>
                  <a:txBody>
                    <a:bodyPr/>
                    <a:lstStyle/>
                    <a:p>
                      <a:pPr algn="ctr"/>
                      <a:r>
                        <a:rPr lang="en-US" sz="2000" dirty="0" smtClean="0"/>
                        <a:t>1</a:t>
                      </a:r>
                      <a:endParaRPr lang="en-US" sz="2000" dirty="0"/>
                    </a:p>
                  </a:txBody>
                  <a:tcPr/>
                </a:tc>
                <a:tc>
                  <a:txBody>
                    <a:bodyPr/>
                    <a:lstStyle/>
                    <a:p>
                      <a:pPr algn="ctr"/>
                      <a:r>
                        <a:rPr lang="en-US" sz="2000" dirty="0" smtClean="0"/>
                        <a:t>-128</a:t>
                      </a:r>
                      <a:endParaRPr lang="en-US" sz="2000" dirty="0"/>
                    </a:p>
                  </a:txBody>
                  <a:tcPr/>
                </a:tc>
                <a:tc>
                  <a:txBody>
                    <a:bodyPr/>
                    <a:lstStyle/>
                    <a:p>
                      <a:pPr algn="ctr"/>
                      <a:r>
                        <a:rPr lang="en-US" sz="2000" dirty="0" smtClean="0"/>
                        <a:t>127</a:t>
                      </a:r>
                      <a:endParaRPr lang="en-US" sz="2000" dirty="0"/>
                    </a:p>
                  </a:txBody>
                  <a:tcPr/>
                </a:tc>
              </a:tr>
              <a:tr h="457200">
                <a:tc>
                  <a:txBody>
                    <a:bodyPr/>
                    <a:lstStyle/>
                    <a:p>
                      <a:pPr algn="ctr"/>
                      <a:r>
                        <a:rPr lang="en-US" sz="2000" dirty="0" smtClean="0"/>
                        <a:t>FXP &lt;+,8,7&gt;</a:t>
                      </a:r>
                      <a:endParaRPr lang="en-US" sz="2000" b="1" dirty="0">
                        <a:solidFill>
                          <a:schemeClr val="bg2">
                            <a:lumMod val="75000"/>
                          </a:schemeClr>
                        </a:solidFill>
                      </a:endParaRPr>
                    </a:p>
                  </a:txBody>
                  <a:tcPr/>
                </a:tc>
                <a:tc>
                  <a:txBody>
                    <a:bodyPr/>
                    <a:lstStyle/>
                    <a:p>
                      <a:pPr algn="ctr"/>
                      <a:r>
                        <a:rPr lang="en-US" sz="2000" dirty="0" smtClean="0"/>
                        <a:t>0.5</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127.5</a:t>
                      </a:r>
                      <a:endParaRPr lang="en-US" sz="2000" dirty="0"/>
                    </a:p>
                  </a:txBody>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FXP &lt;+,8,6&gt;</a:t>
                      </a:r>
                      <a:endParaRPr lang="en-US" sz="2000" b="1" dirty="0" smtClean="0">
                        <a:solidFill>
                          <a:schemeClr val="bg2">
                            <a:lumMod val="75000"/>
                          </a:schemeClr>
                        </a:solidFill>
                      </a:endParaRPr>
                    </a:p>
                  </a:txBody>
                  <a:tcPr/>
                </a:tc>
                <a:tc>
                  <a:txBody>
                    <a:bodyPr/>
                    <a:lstStyle/>
                    <a:p>
                      <a:pPr algn="ctr"/>
                      <a:r>
                        <a:rPr lang="en-US" sz="2000" dirty="0" smtClean="0"/>
                        <a:t>0.25</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63.75</a:t>
                      </a:r>
                      <a:endParaRPr lang="en-US" sz="2000" dirty="0"/>
                    </a:p>
                  </a:txBody>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FXP &lt;±,8,7&gt;</a:t>
                      </a:r>
                      <a:endParaRPr lang="en-US" sz="2000" b="1" dirty="0" smtClean="0">
                        <a:solidFill>
                          <a:schemeClr val="bg2">
                            <a:lumMod val="75000"/>
                          </a:schemeClr>
                        </a:solidFill>
                      </a:endParaRPr>
                    </a:p>
                  </a:txBody>
                  <a:tcPr/>
                </a:tc>
                <a:tc>
                  <a:txBody>
                    <a:bodyPr/>
                    <a:lstStyle/>
                    <a:p>
                      <a:pPr algn="ctr"/>
                      <a:r>
                        <a:rPr lang="en-US" sz="2000" dirty="0" smtClean="0"/>
                        <a:t>0.5</a:t>
                      </a:r>
                      <a:endParaRPr lang="en-US" sz="2000" dirty="0"/>
                    </a:p>
                  </a:txBody>
                  <a:tcPr/>
                </a:tc>
                <a:tc>
                  <a:txBody>
                    <a:bodyPr/>
                    <a:lstStyle/>
                    <a:p>
                      <a:pPr algn="ctr"/>
                      <a:r>
                        <a:rPr lang="en-US" sz="2000" dirty="0" smtClean="0"/>
                        <a:t>-64</a:t>
                      </a:r>
                      <a:endParaRPr lang="en-US" sz="2000" dirty="0"/>
                    </a:p>
                  </a:txBody>
                  <a:tcPr/>
                </a:tc>
                <a:tc>
                  <a:txBody>
                    <a:bodyPr/>
                    <a:lstStyle/>
                    <a:p>
                      <a:pPr algn="ctr"/>
                      <a:r>
                        <a:rPr lang="en-US" sz="2000" dirty="0" smtClean="0"/>
                        <a:t>63.5</a:t>
                      </a:r>
                      <a:endParaRPr lang="en-US" sz="2000" dirty="0"/>
                    </a:p>
                  </a:txBody>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FXP &lt;±,8,6&gt;</a:t>
                      </a:r>
                      <a:endParaRPr lang="en-US" sz="2000" b="1" dirty="0" smtClean="0">
                        <a:solidFill>
                          <a:schemeClr val="bg2">
                            <a:lumMod val="75000"/>
                          </a:schemeClr>
                        </a:solidFill>
                      </a:endParaRPr>
                    </a:p>
                  </a:txBody>
                  <a:tcPr/>
                </a:tc>
                <a:tc>
                  <a:txBody>
                    <a:bodyPr/>
                    <a:lstStyle/>
                    <a:p>
                      <a:pPr algn="ctr"/>
                      <a:r>
                        <a:rPr lang="en-US" sz="2000" dirty="0" smtClean="0"/>
                        <a:t>0.25</a:t>
                      </a:r>
                      <a:endParaRPr lang="en-US" sz="2000" dirty="0"/>
                    </a:p>
                  </a:txBody>
                  <a:tcPr/>
                </a:tc>
                <a:tc>
                  <a:txBody>
                    <a:bodyPr/>
                    <a:lstStyle/>
                    <a:p>
                      <a:pPr algn="ctr"/>
                      <a:r>
                        <a:rPr lang="en-US" sz="2000" dirty="0" smtClean="0"/>
                        <a:t>-32</a:t>
                      </a:r>
                      <a:endParaRPr lang="en-US" sz="2000" dirty="0"/>
                    </a:p>
                  </a:txBody>
                  <a:tcPr/>
                </a:tc>
                <a:tc>
                  <a:txBody>
                    <a:bodyPr/>
                    <a:lstStyle/>
                    <a:p>
                      <a:pPr algn="ctr"/>
                      <a:r>
                        <a:rPr lang="en-US" sz="2000" dirty="0" smtClean="0"/>
                        <a:t>31.75</a:t>
                      </a:r>
                      <a:endParaRPr lang="en-US" sz="2000" dirty="0"/>
                    </a:p>
                  </a:txBody>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FXP &lt;+,8,0&gt;</a:t>
                      </a:r>
                      <a:endParaRPr lang="en-US" sz="2000" b="1" dirty="0" smtClean="0">
                        <a:solidFill>
                          <a:schemeClr val="bg2">
                            <a:lumMod val="75000"/>
                          </a:schemeClr>
                        </a:solidFill>
                      </a:endParaRPr>
                    </a:p>
                  </a:txBody>
                  <a:tcPr/>
                </a:tc>
                <a:tc>
                  <a:txBody>
                    <a:bodyPr/>
                    <a:lstStyle/>
                    <a:p>
                      <a:pPr algn="ctr"/>
                      <a:r>
                        <a:rPr lang="en-US" sz="2000" dirty="0" smtClean="0"/>
                        <a:t>0.0039</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0.9961</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Fixed Point Configuration</a:t>
            </a:r>
            <a:endParaRPr lang="en-US" dirty="0"/>
          </a:p>
        </p:txBody>
      </p:sp>
      <p:pic>
        <p:nvPicPr>
          <p:cNvPr id="20" name="Picture 2" descr="loc_env_Fixed-Point Control.bmp"/>
          <p:cNvPicPr>
            <a:picLocks noChangeAspect="1" noChangeArrowheads="1"/>
          </p:cNvPicPr>
          <p:nvPr/>
        </p:nvPicPr>
        <p:blipFill>
          <a:blip r:embed="rId3" cstate="print"/>
          <a:stretch>
            <a:fillRect/>
          </a:stretch>
        </p:blipFill>
        <p:spPr>
          <a:xfrm>
            <a:off x="762000" y="1914339"/>
            <a:ext cx="2651869" cy="3486521"/>
          </a:xfrm>
          <a:prstGeom prst="rect">
            <a:avLst/>
          </a:prstGeom>
        </p:spPr>
      </p:pic>
      <p:pic>
        <p:nvPicPr>
          <p:cNvPr id="21" name="Picture 3" descr="loc_env_Fixed-Point Properties.bmp"/>
          <p:cNvPicPr>
            <a:picLocks noChangeAspect="1" noChangeArrowheads="1"/>
          </p:cNvPicPr>
          <p:nvPr/>
        </p:nvPicPr>
        <p:blipFill>
          <a:blip r:embed="rId4" cstate="print"/>
          <a:stretch>
            <a:fillRect/>
          </a:stretch>
        </p:blipFill>
        <p:spPr>
          <a:xfrm>
            <a:off x="4551951" y="1752600"/>
            <a:ext cx="3895356" cy="3809999"/>
          </a:xfrm>
          <a:prstGeom prst="rect">
            <a:avLst/>
          </a:prstGeom>
        </p:spPr>
      </p:pic>
      <p:cxnSp>
        <p:nvCxnSpPr>
          <p:cNvPr id="23" name="Straight Arrow Connector 22"/>
          <p:cNvCxnSpPr/>
          <p:nvPr/>
        </p:nvCxnSpPr>
        <p:spPr>
          <a:xfrm rot="5400000" flipH="1" flipV="1">
            <a:off x="2384830" y="2933701"/>
            <a:ext cx="3048001" cy="1066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51629" y="52959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Fixed-Point Arithmetic</a:t>
            </a:r>
          </a:p>
        </p:txBody>
      </p:sp>
      <p:sp>
        <p:nvSpPr>
          <p:cNvPr id="6" name="Content Placeholder 5"/>
          <p:cNvSpPr>
            <a:spLocks noGrp="1"/>
          </p:cNvSpPr>
          <p:nvPr>
            <p:ph idx="1"/>
          </p:nvPr>
        </p:nvSpPr>
        <p:spPr/>
        <p:txBody>
          <a:bodyPr>
            <a:normAutofit fontScale="92500" lnSpcReduction="20000"/>
          </a:bodyPr>
          <a:lstStyle/>
          <a:p>
            <a:pPr lvl="1"/>
            <a:r>
              <a:rPr lang="en-US" dirty="0" smtClean="0"/>
              <a:t>Range of output values will be large enough to accommodate largest possible input values, up to 64 bits</a:t>
            </a:r>
          </a:p>
          <a:p>
            <a:pPr lvl="1"/>
            <a:r>
              <a:rPr lang="en-US" dirty="0" smtClean="0"/>
              <a:t>LabVIEW propagates the range of values along each wire. The representation is then calculated to be as small as possible without losing data.</a:t>
            </a:r>
          </a:p>
          <a:p>
            <a:pPr lvl="1"/>
            <a:r>
              <a:rPr lang="en-US" dirty="0" smtClean="0"/>
              <a:t>We will examine the following operations and provide guidelines for representing the output:</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Fixed-Point Addition</a:t>
            </a:r>
          </a:p>
        </p:txBody>
      </p:sp>
      <p:sp>
        <p:nvSpPr>
          <p:cNvPr id="6" name="Content Placeholder 5"/>
          <p:cNvSpPr>
            <a:spLocks noGrp="1"/>
          </p:cNvSpPr>
          <p:nvPr>
            <p:ph idx="1"/>
          </p:nvPr>
        </p:nvSpPr>
        <p:spPr/>
        <p:txBody>
          <a:bodyPr/>
          <a:lstStyle/>
          <a:p>
            <a:pPr lvl="1"/>
            <a:r>
              <a:rPr lang="en-US" dirty="0" smtClean="0"/>
              <a:t>Inputs should have the same range of values</a:t>
            </a:r>
          </a:p>
          <a:p>
            <a:pPr lvl="2"/>
            <a:r>
              <a:rPr lang="en-US" dirty="0" smtClean="0"/>
              <a:t>If inputs have different ranges, then one or both will be coerced to a range that accommodates both</a:t>
            </a:r>
          </a:p>
          <a:p>
            <a:pPr lvl="1"/>
            <a:r>
              <a:rPr lang="en-US" dirty="0" smtClean="0"/>
              <a:t>For the output, the word length and integer word length will each increase by one and the sign encoding will match the input sign encoding</a:t>
            </a:r>
            <a:endParaRPr lang="en-US" dirty="0" smtClean="0">
              <a:solidFill>
                <a:srgbClr val="FF0000"/>
              </a:solidFill>
            </a:endParaRPr>
          </a:p>
          <a:p>
            <a:pPr lvl="3"/>
            <a:r>
              <a:rPr lang="en-US" dirty="0" smtClean="0"/>
              <a:t>&lt;±,A,B&gt; + &lt;±,A,B&gt; = &lt;±,A+1,B+1&gt;</a:t>
            </a:r>
          </a:p>
        </p:txBody>
      </p:sp>
      <p:pic>
        <p:nvPicPr>
          <p:cNvPr id="9" name="Picture 8" descr="loc_bd_Fixed-Point Math - Addition.bmp"/>
          <p:cNvPicPr>
            <a:picLocks noChangeAspect="1"/>
          </p:cNvPicPr>
          <p:nvPr/>
        </p:nvPicPr>
        <p:blipFill>
          <a:blip r:embed="rId3" cstate="print"/>
          <a:stretch>
            <a:fillRect/>
          </a:stretch>
        </p:blipFill>
        <p:spPr>
          <a:xfrm>
            <a:off x="2209800" y="4860645"/>
            <a:ext cx="4724400" cy="12353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 Point Subtraction</a:t>
            </a:r>
            <a:endParaRPr lang="en-US" dirty="0"/>
          </a:p>
        </p:txBody>
      </p:sp>
      <p:sp>
        <p:nvSpPr>
          <p:cNvPr id="6" name="Content Placeholder 5"/>
          <p:cNvSpPr>
            <a:spLocks noGrp="1"/>
          </p:cNvSpPr>
          <p:nvPr>
            <p:ph idx="1"/>
          </p:nvPr>
        </p:nvSpPr>
        <p:spPr/>
        <p:txBody>
          <a:bodyPr/>
          <a:lstStyle/>
          <a:p>
            <a:pPr lvl="1"/>
            <a:r>
              <a:rPr lang="en-US" dirty="0" smtClean="0"/>
              <a:t>The output representation follows the same guidelines as addition</a:t>
            </a:r>
          </a:p>
          <a:p>
            <a:pPr lvl="1"/>
            <a:r>
              <a:rPr lang="en-US" dirty="0" smtClean="0"/>
              <a:t>The output will be signed, regardless of whether or not the inputs were signed or unsigned. </a:t>
            </a:r>
          </a:p>
          <a:p>
            <a:pPr lvl="3"/>
            <a:r>
              <a:rPr lang="en-US" dirty="0" smtClean="0"/>
              <a:t>&lt;+,A,B&gt; - &lt;+,A,B&gt; = &lt;±,A+1,B+1&gt;</a:t>
            </a:r>
          </a:p>
          <a:p>
            <a:endParaRPr lang="en-US" dirty="0" smtClean="0"/>
          </a:p>
          <a:p>
            <a:endParaRPr lang="en-US" dirty="0"/>
          </a:p>
        </p:txBody>
      </p:sp>
      <p:pic>
        <p:nvPicPr>
          <p:cNvPr id="7" name="Picture 6" descr="loc_bd_Fixed-Point Math - Subtraction.bmp"/>
          <p:cNvPicPr>
            <a:picLocks noChangeAspect="1"/>
          </p:cNvPicPr>
          <p:nvPr/>
        </p:nvPicPr>
        <p:blipFill>
          <a:blip r:embed="rId3" cstate="print"/>
          <a:stretch>
            <a:fillRect/>
          </a:stretch>
        </p:blipFill>
        <p:spPr>
          <a:xfrm>
            <a:off x="2133600" y="4040981"/>
            <a:ext cx="4767263" cy="12168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FPGA I/O Terminology</a:t>
            </a:r>
          </a:p>
        </p:txBody>
      </p:sp>
      <p:graphicFrame>
        <p:nvGraphicFramePr>
          <p:cNvPr id="6" name="Content Placeholder 5"/>
          <p:cNvGraphicFramePr>
            <a:graphicFrameLocks noGrp="1"/>
          </p:cNvGraphicFramePr>
          <p:nvPr>
            <p:ph idx="1"/>
          </p:nvPr>
        </p:nvGraphicFramePr>
        <p:xfrm>
          <a:off x="457200" y="16002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Fixed-Point Multiplication</a:t>
            </a:r>
          </a:p>
        </p:txBody>
      </p:sp>
      <p:sp>
        <p:nvSpPr>
          <p:cNvPr id="6" name="Content Placeholder 5"/>
          <p:cNvSpPr>
            <a:spLocks noGrp="1"/>
          </p:cNvSpPr>
          <p:nvPr>
            <p:ph idx="1"/>
          </p:nvPr>
        </p:nvSpPr>
        <p:spPr/>
        <p:txBody>
          <a:bodyPr/>
          <a:lstStyle/>
          <a:p>
            <a:pPr lvl="1"/>
            <a:r>
              <a:rPr lang="en-US" dirty="0" smtClean="0"/>
              <a:t>Inputs can have different ranges of values</a:t>
            </a:r>
          </a:p>
          <a:p>
            <a:pPr lvl="1"/>
            <a:r>
              <a:rPr lang="en-US" dirty="0" smtClean="0"/>
              <a:t>For the output, the word lengths and integer word lengths are each added together</a:t>
            </a:r>
          </a:p>
          <a:p>
            <a:pPr lvl="1"/>
            <a:r>
              <a:rPr lang="en-US" dirty="0" smtClean="0"/>
              <a:t>If either input is signed, then the output will be signed.  Otherwise, the output is unsigned.</a:t>
            </a:r>
          </a:p>
          <a:p>
            <a:pPr lvl="3"/>
            <a:r>
              <a:rPr lang="en-US" dirty="0" smtClean="0"/>
              <a:t>&lt;+,A,B&gt; * &lt;+,C,D&gt; = &lt;+,A+C, B+D&gt;</a:t>
            </a:r>
          </a:p>
          <a:p>
            <a:endParaRPr lang="en-US" dirty="0"/>
          </a:p>
        </p:txBody>
      </p:sp>
      <p:pic>
        <p:nvPicPr>
          <p:cNvPr id="4" name="Picture 3" descr="loc_bd_Fixed-Point Math - Multiply.bmp"/>
          <p:cNvPicPr>
            <a:picLocks noChangeAspect="1"/>
          </p:cNvPicPr>
          <p:nvPr/>
        </p:nvPicPr>
        <p:blipFill>
          <a:blip r:embed="rId3" cstate="print"/>
          <a:stretch>
            <a:fillRect/>
          </a:stretch>
        </p:blipFill>
        <p:spPr>
          <a:xfrm>
            <a:off x="2133600" y="4988719"/>
            <a:ext cx="4800600" cy="118348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Fixed-Point Division</a:t>
            </a:r>
            <a:endParaRPr lang="en-US" dirty="0"/>
          </a:p>
        </p:txBody>
      </p:sp>
      <p:sp>
        <p:nvSpPr>
          <p:cNvPr id="6" name="Content Placeholder 5"/>
          <p:cNvSpPr>
            <a:spLocks noGrp="1"/>
          </p:cNvSpPr>
          <p:nvPr>
            <p:ph idx="1"/>
          </p:nvPr>
        </p:nvSpPr>
        <p:spPr/>
        <p:txBody>
          <a:bodyPr/>
          <a:lstStyle/>
          <a:p>
            <a:pPr lvl="1"/>
            <a:r>
              <a:rPr lang="en-US" dirty="0" smtClean="0"/>
              <a:t>Inputs can have different ranges of values</a:t>
            </a:r>
          </a:p>
          <a:p>
            <a:pPr lvl="2"/>
            <a:r>
              <a:rPr lang="en-US" dirty="0" smtClean="0"/>
              <a:t>Signed and unsigned division result in different ranges of values for the output. </a:t>
            </a:r>
            <a:endParaRPr lang="en-US" dirty="0" smtClean="0">
              <a:solidFill>
                <a:srgbClr val="FF0000"/>
              </a:solidFill>
            </a:endParaRPr>
          </a:p>
          <a:p>
            <a:pPr lvl="3"/>
            <a:r>
              <a:rPr lang="en-US" dirty="0" smtClean="0"/>
              <a:t>Signed: &lt;±,A,B&gt;  / &lt;±,C, D&gt; = &lt;±,A+C+1,B+C-D+1&gt;</a:t>
            </a:r>
          </a:p>
          <a:p>
            <a:pPr lvl="3"/>
            <a:r>
              <a:rPr lang="en-US" dirty="0" smtClean="0"/>
              <a:t>Unsigned: &lt;+,A,B&gt; / &lt;+,C,D&gt; = &lt;+,A+C, B+C-D&gt;</a:t>
            </a:r>
          </a:p>
          <a:p>
            <a:endParaRPr lang="en-US" dirty="0"/>
          </a:p>
        </p:txBody>
      </p:sp>
      <p:pic>
        <p:nvPicPr>
          <p:cNvPr id="11" name="Picture 10" descr="loc_bd_Fixed-Point Math - Unsigned Divide.bmp"/>
          <p:cNvPicPr>
            <a:picLocks noChangeAspect="1"/>
          </p:cNvPicPr>
          <p:nvPr/>
        </p:nvPicPr>
        <p:blipFill>
          <a:blip r:embed="rId3" cstate="print"/>
          <a:stretch>
            <a:fillRect/>
          </a:stretch>
        </p:blipFill>
        <p:spPr>
          <a:xfrm>
            <a:off x="4724400" y="4343400"/>
            <a:ext cx="4343400" cy="1057275"/>
          </a:xfrm>
          <a:prstGeom prst="rect">
            <a:avLst/>
          </a:prstGeom>
        </p:spPr>
      </p:pic>
      <p:pic>
        <p:nvPicPr>
          <p:cNvPr id="12" name="Picture 11" descr="loc_bd_Fixed-Point Math - Divide.bmp"/>
          <p:cNvPicPr>
            <a:picLocks noChangeAspect="1"/>
          </p:cNvPicPr>
          <p:nvPr/>
        </p:nvPicPr>
        <p:blipFill>
          <a:blip r:embed="rId4" cstate="print"/>
          <a:stretch>
            <a:fillRect/>
          </a:stretch>
        </p:blipFill>
        <p:spPr>
          <a:xfrm>
            <a:off x="257175" y="4381475"/>
            <a:ext cx="4086225" cy="971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 – Simple Fixed-Point Math</a:t>
            </a:r>
            <a:endParaRPr lang="en-US" dirty="0"/>
          </a:p>
        </p:txBody>
      </p:sp>
      <p:sp>
        <p:nvSpPr>
          <p:cNvPr id="6" name="Content Placeholder 5"/>
          <p:cNvSpPr>
            <a:spLocks noGrp="1"/>
          </p:cNvSpPr>
          <p:nvPr>
            <p:ph idx="1"/>
          </p:nvPr>
        </p:nvSpPr>
        <p:spPr/>
        <p:txBody>
          <a:bodyPr/>
          <a:lstStyle/>
          <a:p>
            <a:r>
              <a:rPr lang="en-US" dirty="0" smtClean="0"/>
              <a:t>Observe the impact of addition, subtraction, and multiplication on the fixed-point data type.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Configuring Fixed Point Functions </a:t>
            </a:r>
          </a:p>
        </p:txBody>
      </p:sp>
      <p:sp>
        <p:nvSpPr>
          <p:cNvPr id="12" name="Content Placeholder 11"/>
          <p:cNvSpPr>
            <a:spLocks noGrp="1"/>
          </p:cNvSpPr>
          <p:nvPr>
            <p:ph sz="half" idx="1"/>
          </p:nvPr>
        </p:nvSpPr>
        <p:spPr/>
        <p:txBody>
          <a:bodyPr/>
          <a:lstStyle/>
          <a:p>
            <a:pPr lvl="1"/>
            <a:r>
              <a:rPr lang="en-US" dirty="0" smtClean="0"/>
              <a:t>Adapt to Source </a:t>
            </a:r>
          </a:p>
          <a:p>
            <a:pPr lvl="1"/>
            <a:r>
              <a:rPr lang="en-US" dirty="0" smtClean="0"/>
              <a:t>Rounding Mode</a:t>
            </a:r>
          </a:p>
          <a:p>
            <a:pPr lvl="1"/>
            <a:r>
              <a:rPr lang="en-US" dirty="0" smtClean="0"/>
              <a:t>Overflow Mode</a:t>
            </a:r>
            <a:endParaRPr lang="en-US" dirty="0"/>
          </a:p>
        </p:txBody>
      </p:sp>
      <p:pic>
        <p:nvPicPr>
          <p:cNvPr id="14" name="Content Placeholder 11" descr="Fixed Point Function Properties.bmp"/>
          <p:cNvPicPr>
            <a:picLocks noChangeAspect="1"/>
          </p:cNvPicPr>
          <p:nvPr/>
        </p:nvPicPr>
        <p:blipFill>
          <a:blip r:embed="rId3" cstate="print"/>
          <a:stretch>
            <a:fillRect/>
          </a:stretch>
        </p:blipFill>
        <p:spPr bwMode="auto">
          <a:xfrm>
            <a:off x="4724400" y="1676400"/>
            <a:ext cx="3895356"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r>
              <a:rPr lang="en-US" dirty="0" smtClean="0"/>
              <a:t>Rounding Mode</a:t>
            </a:r>
          </a:p>
          <a:p>
            <a:pPr lvl="1"/>
            <a:r>
              <a:rPr lang="en-US" dirty="0" smtClean="0"/>
              <a:t>Truncate</a:t>
            </a:r>
          </a:p>
          <a:p>
            <a:pPr lvl="1"/>
            <a:r>
              <a:rPr lang="en-US" dirty="0" smtClean="0"/>
              <a:t>Round Half-Up</a:t>
            </a:r>
          </a:p>
          <a:p>
            <a:pPr lvl="1"/>
            <a:r>
              <a:rPr lang="en-US" dirty="0" smtClean="0"/>
              <a:t>Round Half-Even (default)</a:t>
            </a:r>
          </a:p>
        </p:txBody>
      </p:sp>
      <p:graphicFrame>
        <p:nvGraphicFramePr>
          <p:cNvPr id="5" name="Diagram 4"/>
          <p:cNvGraphicFramePr/>
          <p:nvPr/>
        </p:nvGraphicFramePr>
        <p:xfrm>
          <a:off x="381000" y="1752600"/>
          <a:ext cx="85344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Overflow Mode</a:t>
            </a:r>
          </a:p>
          <a:p>
            <a:pPr lvl="1"/>
            <a:r>
              <a:rPr lang="en-US" dirty="0" smtClean="0"/>
              <a:t>Wrap</a:t>
            </a:r>
          </a:p>
          <a:p>
            <a:pPr lvl="1"/>
            <a:r>
              <a:rPr lang="en-US" dirty="0" smtClean="0"/>
              <a:t>Saturate (default)</a:t>
            </a:r>
          </a:p>
        </p:txBody>
      </p:sp>
      <p:graphicFrame>
        <p:nvGraphicFramePr>
          <p:cNvPr id="5" name="Diagram 4"/>
          <p:cNvGraphicFramePr/>
          <p:nvPr/>
        </p:nvGraphicFramePr>
        <p:xfrm>
          <a:off x="381000" y="1752600"/>
          <a:ext cx="85344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smtClean="0"/>
              <a:t>Selecting an Overflow and Rounding Mode</a:t>
            </a:r>
            <a:endParaRPr lang="en-US" dirty="0"/>
          </a:p>
        </p:txBody>
      </p:sp>
      <p:sp>
        <p:nvSpPr>
          <p:cNvPr id="7" name="Content Placeholder 6"/>
          <p:cNvSpPr>
            <a:spLocks noGrp="1"/>
          </p:cNvSpPr>
          <p:nvPr>
            <p:ph sz="half" idx="1"/>
          </p:nvPr>
        </p:nvSpPr>
        <p:spPr/>
        <p:txBody>
          <a:bodyPr/>
          <a:lstStyle/>
          <a:p>
            <a:pPr lvl="1"/>
            <a:r>
              <a:rPr lang="en-US" dirty="0" smtClean="0"/>
              <a:t>Use same format for all related functions</a:t>
            </a:r>
          </a:p>
          <a:p>
            <a:pPr lvl="1"/>
            <a:r>
              <a:rPr lang="en-US" dirty="0" smtClean="0"/>
              <a:t>Mixing fixed-point configuration types can cause data loss</a:t>
            </a:r>
          </a:p>
          <a:p>
            <a:pPr lvl="1"/>
            <a:r>
              <a:rPr lang="en-US" dirty="0" smtClean="0"/>
              <a:t>Configure math functions to handle saturation, truncation, and rounding as needed</a:t>
            </a:r>
          </a:p>
          <a:p>
            <a:endParaRPr lang="en-US" dirty="0"/>
          </a:p>
        </p:txBody>
      </p:sp>
      <p:pic>
        <p:nvPicPr>
          <p:cNvPr id="63" name="Picture 2" descr="loc_Overflow and Rounding.bmp"/>
          <p:cNvPicPr>
            <a:picLocks noChangeAspect="1" noChangeArrowheads="1"/>
          </p:cNvPicPr>
          <p:nvPr/>
        </p:nvPicPr>
        <p:blipFill>
          <a:blip r:embed="rId3" cstate="print"/>
          <a:stretch>
            <a:fillRect/>
          </a:stretch>
        </p:blipFill>
        <p:spPr>
          <a:xfrm>
            <a:off x="4810125" y="1733550"/>
            <a:ext cx="3714750" cy="36766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Exercise 4-2: CompactRIO I/O</a:t>
            </a:r>
            <a:endParaRPr lang="en-US" dirty="0"/>
          </a:p>
        </p:txBody>
      </p:sp>
      <p:sp>
        <p:nvSpPr>
          <p:cNvPr id="7" name="Content Placeholder 6"/>
          <p:cNvSpPr>
            <a:spLocks noGrp="1"/>
          </p:cNvSpPr>
          <p:nvPr>
            <p:ph idx="1"/>
          </p:nvPr>
        </p:nvSpPr>
        <p:spPr/>
        <p:txBody>
          <a:bodyPr/>
          <a:lstStyle/>
          <a:p>
            <a:r>
              <a:rPr lang="en-US" dirty="0" smtClean="0"/>
              <a:t>Use I/O in LabVIEW FPGA to acquire analog thermocouple data from two channels of an NI 9211 module. Find the difference in the values returned by these two channels.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Exercise 4-2: CompactRIO I/O</a:t>
            </a:r>
            <a:endParaRPr lang="en-US" dirty="0"/>
          </a:p>
        </p:txBody>
      </p:sp>
      <p:sp>
        <p:nvSpPr>
          <p:cNvPr id="7" name="Content Placeholder 6"/>
          <p:cNvSpPr>
            <a:spLocks noGrp="1"/>
          </p:cNvSpPr>
          <p:nvPr>
            <p:ph idx="1"/>
          </p:nvPr>
        </p:nvSpPr>
        <p:spPr/>
        <p:txBody>
          <a:bodyPr>
            <a:normAutofit fontScale="92500"/>
          </a:bodyPr>
          <a:lstStyle/>
          <a:p>
            <a:r>
              <a:rPr lang="en-US" dirty="0" smtClean="0"/>
              <a:t>If you wanted to convert the thermocouple data into Fahrenheit or Centigrade, where should that conversion take place?</a:t>
            </a:r>
          </a:p>
          <a:p>
            <a:r>
              <a:rPr lang="en-US" dirty="0" smtClean="0"/>
              <a:t>What was the data type of Thermocouple Difference? Does the data type match what you expected it to be based on the inputs?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F. CompactRIO</a:t>
            </a:r>
          </a:p>
        </p:txBody>
      </p:sp>
      <p:sp>
        <p:nvSpPr>
          <p:cNvPr id="5" name="Content Placeholder 4"/>
          <p:cNvSpPr>
            <a:spLocks noGrp="1"/>
          </p:cNvSpPr>
          <p:nvPr>
            <p:ph idx="1"/>
          </p:nvPr>
        </p:nvSpPr>
        <p:spPr/>
        <p:txBody>
          <a:bodyPr/>
          <a:lstStyle/>
          <a:p>
            <a:r>
              <a:rPr lang="en-US" dirty="0" smtClean="0"/>
              <a:t>Different modules can have different</a:t>
            </a:r>
          </a:p>
          <a:p>
            <a:pPr lvl="1"/>
            <a:r>
              <a:rPr lang="en-US" dirty="0" smtClean="0"/>
              <a:t>Fixed-point configurations</a:t>
            </a:r>
          </a:p>
          <a:p>
            <a:pPr lvl="1"/>
            <a:r>
              <a:rPr lang="en-US" dirty="0" smtClean="0"/>
              <a:t>FPGA I/O Methods</a:t>
            </a:r>
          </a:p>
          <a:p>
            <a:pPr lvl="1"/>
            <a:r>
              <a:rPr lang="en-US" dirty="0" smtClean="0"/>
              <a:t>FPGA I/O Properties</a:t>
            </a:r>
          </a:p>
          <a:p>
            <a:pPr lvl="1"/>
            <a:r>
              <a:rPr lang="en-US" dirty="0" smtClean="0"/>
              <a:t>Timing</a:t>
            </a:r>
          </a:p>
          <a:p>
            <a:endParaRPr lang="en-US" dirty="0" smtClean="0">
              <a:solidFill>
                <a:srgbClr val="FF0000"/>
              </a:solidFill>
            </a:endParaRPr>
          </a:p>
          <a:p>
            <a:r>
              <a:rPr lang="en-US" dirty="0" smtClean="0"/>
              <a:t>Refer to the </a:t>
            </a:r>
            <a:r>
              <a:rPr lang="en-US" i="1" dirty="0" smtClean="0"/>
              <a:t>LabVIEW Help </a:t>
            </a:r>
            <a:r>
              <a:rPr lang="en-US" dirty="0" smtClean="0"/>
              <a:t>for module-specific information.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smtClean="0"/>
              <a:t>B. Configuring FPGA I/O</a:t>
            </a:r>
          </a:p>
        </p:txBody>
      </p:sp>
      <p:sp>
        <p:nvSpPr>
          <p:cNvPr id="48" name="Content Placeholder 47"/>
          <p:cNvSpPr>
            <a:spLocks noGrp="1"/>
          </p:cNvSpPr>
          <p:nvPr>
            <p:ph idx="1"/>
          </p:nvPr>
        </p:nvSpPr>
        <p:spPr/>
        <p:txBody>
          <a:bodyPr>
            <a:normAutofit/>
          </a:bodyPr>
          <a:lstStyle/>
          <a:p>
            <a:r>
              <a:rPr lang="en-US" dirty="0" smtClean="0"/>
              <a:t>Adding FPGA I/O to the LabVIEW project</a:t>
            </a:r>
          </a:p>
          <a:p>
            <a:pPr lvl="1"/>
            <a:r>
              <a:rPr lang="en-US" dirty="0" smtClean="0"/>
              <a:t>If using CompactRIO, detect modules when you add your chassis.</a:t>
            </a:r>
          </a:p>
          <a:p>
            <a:pPr lvl="2"/>
            <a:r>
              <a:rPr lang="en-US" dirty="0" smtClean="0"/>
              <a:t>All FPGA I/O added automatically</a:t>
            </a:r>
          </a:p>
          <a:p>
            <a:pPr lvl="1"/>
            <a:r>
              <a:rPr lang="en-US" dirty="0" smtClean="0"/>
              <a:t>If using R Series, manually add FPGA I/O</a:t>
            </a:r>
          </a:p>
          <a:p>
            <a:pPr lvl="2"/>
            <a:r>
              <a:rPr lang="en-US" dirty="0" smtClean="0"/>
              <a:t>Select which FPGA I/O channels you want to add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Data Types</a:t>
            </a:r>
          </a:p>
        </p:txBody>
      </p:sp>
      <p:sp>
        <p:nvSpPr>
          <p:cNvPr id="4" name="Content Placeholder 3"/>
          <p:cNvSpPr>
            <a:spLocks noGrp="1"/>
          </p:cNvSpPr>
          <p:nvPr>
            <p:ph idx="1"/>
          </p:nvPr>
        </p:nvSpPr>
        <p:spPr/>
        <p:txBody>
          <a:bodyPr/>
          <a:lstStyle/>
          <a:p>
            <a:pPr lvl="1"/>
            <a:r>
              <a:rPr lang="en-US" dirty="0" smtClean="0"/>
              <a:t>Different modules return fixed-point data with different configurations</a:t>
            </a:r>
          </a:p>
          <a:p>
            <a:pPr lvl="2"/>
            <a:r>
              <a:rPr lang="en-US" dirty="0" smtClean="0"/>
              <a:t>Based on accuracy and range of module values</a:t>
            </a:r>
          </a:p>
          <a:p>
            <a:pPr lvl="2"/>
            <a:r>
              <a:rPr lang="en-US" dirty="0" smtClean="0"/>
              <a:t>Some I/O nodes return scaled and calibrated fixed-point values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Properties and Methods</a:t>
            </a:r>
            <a:endParaRPr lang="en-US" dirty="0"/>
          </a:p>
        </p:txBody>
      </p:sp>
      <p:sp>
        <p:nvSpPr>
          <p:cNvPr id="3" name="Content Placeholder 2"/>
          <p:cNvSpPr>
            <a:spLocks noGrp="1"/>
          </p:cNvSpPr>
          <p:nvPr>
            <p:ph idx="1"/>
          </p:nvPr>
        </p:nvSpPr>
        <p:spPr/>
        <p:txBody>
          <a:bodyPr/>
          <a:lstStyle/>
          <a:p>
            <a:r>
              <a:rPr lang="en-US" dirty="0" smtClean="0"/>
              <a:t>Different modules have different properties and methods. These are two examples:</a:t>
            </a:r>
          </a:p>
          <a:p>
            <a:endParaRPr lang="en-US" dirty="0" smtClean="0"/>
          </a:p>
          <a:p>
            <a:endParaRPr lang="en-US" dirty="0"/>
          </a:p>
        </p:txBody>
      </p:sp>
      <p:pic>
        <p:nvPicPr>
          <p:cNvPr id="6" name="Picture 5" descr="loc_env_9263 Properties.bmp"/>
          <p:cNvPicPr>
            <a:picLocks noChangeAspect="1"/>
          </p:cNvPicPr>
          <p:nvPr/>
        </p:nvPicPr>
        <p:blipFill>
          <a:blip r:embed="rId3" cstate="print"/>
          <a:stretch>
            <a:fillRect/>
          </a:stretch>
        </p:blipFill>
        <p:spPr>
          <a:xfrm>
            <a:off x="4800600" y="2681288"/>
            <a:ext cx="3028950" cy="1300163"/>
          </a:xfrm>
          <a:prstGeom prst="rect">
            <a:avLst/>
          </a:prstGeom>
        </p:spPr>
      </p:pic>
      <p:pic>
        <p:nvPicPr>
          <p:cNvPr id="7" name="Picture 6" descr="loc_env_9233 Methods.bmp"/>
          <p:cNvPicPr>
            <a:picLocks noChangeAspect="1"/>
          </p:cNvPicPr>
          <p:nvPr/>
        </p:nvPicPr>
        <p:blipFill>
          <a:blip r:embed="rId4" cstate="print"/>
          <a:stretch>
            <a:fillRect/>
          </a:stretch>
        </p:blipFill>
        <p:spPr>
          <a:xfrm>
            <a:off x="871538" y="4510087"/>
            <a:ext cx="3571875" cy="814388"/>
          </a:xfrm>
          <a:prstGeom prst="rect">
            <a:avLst/>
          </a:prstGeom>
        </p:spPr>
      </p:pic>
      <p:pic>
        <p:nvPicPr>
          <p:cNvPr id="8" name="Picture 7" descr="loc_env_9233 Properties.bmp"/>
          <p:cNvPicPr>
            <a:picLocks noChangeAspect="1"/>
          </p:cNvPicPr>
          <p:nvPr/>
        </p:nvPicPr>
        <p:blipFill>
          <a:blip r:embed="rId5" cstate="print"/>
          <a:stretch>
            <a:fillRect/>
          </a:stretch>
        </p:blipFill>
        <p:spPr>
          <a:xfrm>
            <a:off x="871538" y="2681288"/>
            <a:ext cx="3043238" cy="1571625"/>
          </a:xfrm>
          <a:prstGeom prst="rect">
            <a:avLst/>
          </a:prstGeom>
        </p:spPr>
      </p:pic>
      <p:pic>
        <p:nvPicPr>
          <p:cNvPr id="9" name="Picture 8" descr="loc_env_9263 Methods.bmp"/>
          <p:cNvPicPr>
            <a:picLocks noChangeAspect="1"/>
          </p:cNvPicPr>
          <p:nvPr/>
        </p:nvPicPr>
        <p:blipFill>
          <a:blip r:embed="rId6" cstate="print"/>
          <a:stretch>
            <a:fillRect/>
          </a:stretch>
        </p:blipFill>
        <p:spPr>
          <a:xfrm>
            <a:off x="4800600" y="4510087"/>
            <a:ext cx="3243263" cy="135731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Module Timing</a:t>
            </a:r>
          </a:p>
        </p:txBody>
      </p:sp>
      <p:sp>
        <p:nvSpPr>
          <p:cNvPr id="5" name="Content Placeholder 4"/>
          <p:cNvSpPr>
            <a:spLocks noGrp="1"/>
          </p:cNvSpPr>
          <p:nvPr>
            <p:ph idx="1"/>
          </p:nvPr>
        </p:nvSpPr>
        <p:spPr/>
        <p:txBody>
          <a:bodyPr/>
          <a:lstStyle/>
          <a:p>
            <a:r>
              <a:rPr lang="en-US" dirty="0" smtClean="0"/>
              <a:t>Timing is module-specific</a:t>
            </a:r>
          </a:p>
          <a:p>
            <a:pPr lvl="1"/>
            <a:r>
              <a:rPr lang="en-US" dirty="0" smtClean="0"/>
              <a:t>NI 9211 (Thermocouple) – single samples </a:t>
            </a:r>
          </a:p>
          <a:p>
            <a:pPr lvl="1"/>
            <a:r>
              <a:rPr lang="en-US" dirty="0" smtClean="0"/>
              <a:t>NI 9233 (Analog Input) – multiple samples at user specified rate using the data rate property</a:t>
            </a:r>
          </a:p>
        </p:txBody>
      </p:sp>
      <p:pic>
        <p:nvPicPr>
          <p:cNvPr id="6" name="Picture 5" descr="loc_env_9233 Properties.bmp"/>
          <p:cNvPicPr>
            <a:picLocks noChangeAspect="1"/>
          </p:cNvPicPr>
          <p:nvPr/>
        </p:nvPicPr>
        <p:blipFill>
          <a:blip r:embed="rId3" cstate="print"/>
          <a:stretch>
            <a:fillRect/>
          </a:stretch>
        </p:blipFill>
        <p:spPr>
          <a:xfrm>
            <a:off x="2743200" y="3810000"/>
            <a:ext cx="3550444" cy="1833563"/>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G. Error Handling</a:t>
            </a:r>
          </a:p>
        </p:txBody>
      </p:sp>
      <p:sp>
        <p:nvSpPr>
          <p:cNvPr id="8" name="Content Placeholder 7"/>
          <p:cNvSpPr>
            <a:spLocks noGrp="1"/>
          </p:cNvSpPr>
          <p:nvPr>
            <p:ph idx="1"/>
          </p:nvPr>
        </p:nvSpPr>
        <p:spPr/>
        <p:txBody>
          <a:bodyPr/>
          <a:lstStyle/>
          <a:p>
            <a:pPr lvl="1"/>
            <a:r>
              <a:rPr lang="en-US" dirty="0" smtClean="0"/>
              <a:t>Right-click the I/O Node to show error terminals</a:t>
            </a:r>
          </a:p>
          <a:p>
            <a:pPr lvl="1"/>
            <a:r>
              <a:rPr lang="en-US" dirty="0" smtClean="0"/>
              <a:t>Error information is useful for debugging and validating data, and is essential in some cases, but it uses space on the FPGA and can slow execution</a:t>
            </a:r>
          </a:p>
          <a:p>
            <a:endParaRPr lang="en-US" dirty="0"/>
          </a:p>
        </p:txBody>
      </p:sp>
      <p:pic>
        <p:nvPicPr>
          <p:cNvPr id="12" name="Picture 2" descr="loc_bd_FPGA IO Node - Error.bmp"/>
          <p:cNvPicPr>
            <a:picLocks noChangeAspect="1" noChangeArrowheads="1"/>
          </p:cNvPicPr>
          <p:nvPr/>
        </p:nvPicPr>
        <p:blipFill>
          <a:blip r:embed="rId3" cstate="print"/>
          <a:stretch>
            <a:fillRect/>
          </a:stretch>
        </p:blipFill>
        <p:spPr>
          <a:xfrm>
            <a:off x="762000" y="3505200"/>
            <a:ext cx="7433985" cy="23622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Cluster Optimization</a:t>
            </a:r>
          </a:p>
        </p:txBody>
      </p:sp>
      <p:sp>
        <p:nvSpPr>
          <p:cNvPr id="6" name="Content Placeholder 5"/>
          <p:cNvSpPr>
            <a:spLocks noGrp="1"/>
          </p:cNvSpPr>
          <p:nvPr>
            <p:ph idx="1"/>
          </p:nvPr>
        </p:nvSpPr>
        <p:spPr/>
        <p:txBody>
          <a:bodyPr>
            <a:normAutofit fontScale="92500" lnSpcReduction="10000"/>
          </a:bodyPr>
          <a:lstStyle/>
          <a:p>
            <a:r>
              <a:rPr lang="en-US" dirty="0" smtClean="0"/>
              <a:t>When FPGA resources are limited</a:t>
            </a:r>
          </a:p>
          <a:p>
            <a:pPr lvl="1"/>
            <a:r>
              <a:rPr lang="en-US" dirty="0" smtClean="0"/>
              <a:t>Use sequence structures for data flow instead</a:t>
            </a:r>
          </a:p>
          <a:p>
            <a:pPr lvl="1"/>
            <a:r>
              <a:rPr lang="en-US" dirty="0" smtClean="0"/>
              <a:t>Show error terminals only for modules whose functions are critical to system operation</a:t>
            </a:r>
          </a:p>
          <a:p>
            <a:pPr lvl="1"/>
            <a:r>
              <a:rPr lang="en-US" dirty="0" smtClean="0"/>
              <a:t>Show terminals only once per module if multiple calls are made to the module</a:t>
            </a:r>
          </a:p>
          <a:p>
            <a:pPr lvl="1"/>
            <a:r>
              <a:rPr lang="en-US" dirty="0" smtClean="0"/>
              <a:t>Do not pass error clusters through program or display the error cluster on the front panel</a:t>
            </a:r>
          </a:p>
          <a:p>
            <a:pPr lvl="1"/>
            <a:r>
              <a:rPr lang="en-US" dirty="0" smtClean="0"/>
              <a:t>Unbundle the source and/or code items and handle the errors immediately.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Clusters for Reliability</a:t>
            </a:r>
            <a:endParaRPr lang="en-US" dirty="0"/>
          </a:p>
        </p:txBody>
      </p:sp>
      <p:sp>
        <p:nvSpPr>
          <p:cNvPr id="3" name="Content Placeholder 2"/>
          <p:cNvSpPr>
            <a:spLocks noGrp="1"/>
          </p:cNvSpPr>
          <p:nvPr>
            <p:ph idx="1"/>
          </p:nvPr>
        </p:nvSpPr>
        <p:spPr/>
        <p:txBody>
          <a:bodyPr/>
          <a:lstStyle/>
          <a:p>
            <a:r>
              <a:rPr lang="en-US" dirty="0" smtClean="0"/>
              <a:t>Examples of FPGA I/O errors  that need to be handled</a:t>
            </a:r>
          </a:p>
          <a:p>
            <a:pPr lvl="1"/>
            <a:r>
              <a:rPr lang="en-US" dirty="0" smtClean="0"/>
              <a:t>Any safety-critical operations</a:t>
            </a:r>
          </a:p>
          <a:p>
            <a:pPr lvl="1"/>
            <a:r>
              <a:rPr lang="en-US" dirty="0" smtClean="0"/>
              <a:t>Module-specific error codes for different CompactRIO modules</a:t>
            </a:r>
          </a:p>
          <a:p>
            <a:pPr lvl="2"/>
            <a:r>
              <a:rPr lang="en-US" dirty="0" smtClean="0"/>
              <a:t>Examples</a:t>
            </a:r>
          </a:p>
          <a:p>
            <a:pPr lvl="3"/>
            <a:r>
              <a:rPr lang="en-US" dirty="0" smtClean="0"/>
              <a:t>File not found (NI 9802)</a:t>
            </a:r>
          </a:p>
          <a:p>
            <a:pPr lvl="3"/>
            <a:r>
              <a:rPr lang="en-US" dirty="0" smtClean="0"/>
              <a:t>Timeout (CAN modules)</a:t>
            </a:r>
          </a:p>
          <a:p>
            <a:pPr lvl="1"/>
            <a:r>
              <a:rPr lang="en-US" dirty="0" smtClean="0"/>
              <a:t>Module has been removed or is not secure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5" name="Content Placeholder 4"/>
          <p:cNvSpPr>
            <a:spLocks noGrp="1"/>
          </p:cNvSpPr>
          <p:nvPr>
            <p:ph sz="half" idx="1"/>
          </p:nvPr>
        </p:nvSpPr>
        <p:spPr/>
        <p:txBody>
          <a:bodyPr/>
          <a:lstStyle/>
          <a:p>
            <a:r>
              <a:rPr lang="en-US" dirty="0" smtClean="0"/>
              <a:t>Terminal</a:t>
            </a:r>
          </a:p>
          <a:p>
            <a:r>
              <a:rPr lang="en-US" dirty="0" smtClean="0"/>
              <a:t>I/O Resource</a:t>
            </a:r>
          </a:p>
          <a:p>
            <a:r>
              <a:rPr lang="en-US" dirty="0" smtClean="0"/>
              <a:t>I/O Name</a:t>
            </a:r>
          </a:p>
        </p:txBody>
      </p:sp>
      <p:sp>
        <p:nvSpPr>
          <p:cNvPr id="6" name="Content Placeholder 5"/>
          <p:cNvSpPr>
            <a:spLocks noGrp="1"/>
          </p:cNvSpPr>
          <p:nvPr>
            <p:ph sz="half" idx="2"/>
          </p:nvPr>
        </p:nvSpPr>
        <p:spPr/>
        <p:txBody>
          <a:bodyPr>
            <a:normAutofit lnSpcReduction="10000"/>
          </a:bodyPr>
          <a:lstStyle/>
          <a:p>
            <a:r>
              <a:rPr lang="en-US" dirty="0" smtClean="0"/>
              <a:t>A name assigned by the developer to a particular I/O resource</a:t>
            </a:r>
          </a:p>
          <a:p>
            <a:r>
              <a:rPr lang="en-US" dirty="0" smtClean="0"/>
              <a:t>A hardware connection, such as on a CompactRIO module</a:t>
            </a:r>
          </a:p>
          <a:p>
            <a:r>
              <a:rPr lang="en-US" dirty="0" smtClean="0"/>
              <a:t>A logical representation in LabVIEW FPGA of a  terminal</a:t>
            </a:r>
            <a:endParaRPr lang="en-US" dirty="0"/>
          </a:p>
        </p:txBody>
      </p:sp>
      <p:sp>
        <p:nvSpPr>
          <p:cNvPr id="7" name="Text Placeholder 6"/>
          <p:cNvSpPr>
            <a:spLocks noGrp="1"/>
          </p:cNvSpPr>
          <p:nvPr>
            <p:ph type="body" idx="10"/>
          </p:nvPr>
        </p:nvSpPr>
        <p:spPr/>
        <p:txBody>
          <a:bodyPr/>
          <a:lstStyle/>
          <a:p>
            <a:r>
              <a:rPr lang="en-US" dirty="0" smtClean="0"/>
              <a:t>Match each FPGA I/O term to the definition that best fits it.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 Answers</a:t>
            </a:r>
            <a:endParaRPr lang="en-US" dirty="0"/>
          </a:p>
        </p:txBody>
      </p:sp>
      <p:sp>
        <p:nvSpPr>
          <p:cNvPr id="5" name="Content Placeholder 4"/>
          <p:cNvSpPr>
            <a:spLocks noGrp="1"/>
          </p:cNvSpPr>
          <p:nvPr>
            <p:ph sz="half" idx="1"/>
          </p:nvPr>
        </p:nvSpPr>
        <p:spPr/>
        <p:txBody>
          <a:bodyPr/>
          <a:lstStyle/>
          <a:p>
            <a:r>
              <a:rPr lang="en-US" dirty="0" smtClean="0"/>
              <a:t>Terminal</a:t>
            </a:r>
          </a:p>
          <a:p>
            <a:r>
              <a:rPr lang="en-US" dirty="0" smtClean="0"/>
              <a:t>I/O Resource</a:t>
            </a:r>
          </a:p>
          <a:p>
            <a:r>
              <a:rPr lang="en-US" dirty="0" smtClean="0"/>
              <a:t>I/O Name</a:t>
            </a:r>
            <a:endParaRPr lang="en-US" dirty="0"/>
          </a:p>
        </p:txBody>
      </p:sp>
      <p:sp>
        <p:nvSpPr>
          <p:cNvPr id="6" name="Content Placeholder 5"/>
          <p:cNvSpPr>
            <a:spLocks noGrp="1"/>
          </p:cNvSpPr>
          <p:nvPr>
            <p:ph sz="half" idx="2"/>
          </p:nvPr>
        </p:nvSpPr>
        <p:spPr/>
        <p:txBody>
          <a:bodyPr>
            <a:normAutofit lnSpcReduction="10000"/>
          </a:bodyPr>
          <a:lstStyle/>
          <a:p>
            <a:r>
              <a:rPr lang="en-US" dirty="0" smtClean="0"/>
              <a:t>A name assigned by the developer to a particular I/O resource</a:t>
            </a:r>
          </a:p>
          <a:p>
            <a:r>
              <a:rPr lang="en-US" dirty="0" smtClean="0"/>
              <a:t>A hardware connection, such as on a CompactRIO module</a:t>
            </a:r>
          </a:p>
          <a:p>
            <a:r>
              <a:rPr lang="en-US" dirty="0" smtClean="0"/>
              <a:t>A logical representation in LabVIEW FPGA of a  terminal</a:t>
            </a:r>
          </a:p>
          <a:p>
            <a:endParaRPr lang="en-US" dirty="0"/>
          </a:p>
        </p:txBody>
      </p:sp>
      <p:sp>
        <p:nvSpPr>
          <p:cNvPr id="7" name="Text Placeholder 6"/>
          <p:cNvSpPr>
            <a:spLocks noGrp="1"/>
          </p:cNvSpPr>
          <p:nvPr>
            <p:ph type="body" idx="10"/>
          </p:nvPr>
        </p:nvSpPr>
        <p:spPr/>
        <p:txBody>
          <a:bodyPr/>
          <a:lstStyle/>
          <a:p>
            <a:r>
              <a:rPr lang="en-US" dirty="0" smtClean="0"/>
              <a:t>Match each FPGA I/O term to the definition that best fits it. </a:t>
            </a:r>
            <a:endParaRPr lang="en-US" dirty="0"/>
          </a:p>
        </p:txBody>
      </p:sp>
      <p:cxnSp>
        <p:nvCxnSpPr>
          <p:cNvPr id="9" name="Straight Arrow Connector 8"/>
          <p:cNvCxnSpPr/>
          <p:nvPr/>
        </p:nvCxnSpPr>
        <p:spPr>
          <a:xfrm>
            <a:off x="2286000" y="2514600"/>
            <a:ext cx="2286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2857500" y="3086100"/>
            <a:ext cx="1752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438400" y="2514600"/>
            <a:ext cx="2209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6" name="Content Placeholder 5"/>
          <p:cNvSpPr>
            <a:spLocks noGrp="1"/>
          </p:cNvSpPr>
          <p:nvPr>
            <p:ph idx="1"/>
          </p:nvPr>
        </p:nvSpPr>
        <p:spPr/>
        <p:txBody>
          <a:bodyPr/>
          <a:lstStyle/>
          <a:p>
            <a:pPr marL="514350" lvl="1" indent="-514350">
              <a:buFont typeface="+mj-lt"/>
              <a:buAutoNum type="arabicPeriod" startAt="4"/>
            </a:pPr>
            <a:r>
              <a:rPr lang="en-US" dirty="0" smtClean="0"/>
              <a:t>What is the default data type of the result of adding two signed fixed-point numbers with a word length of 20 and an integer word length of 10?</a:t>
            </a:r>
          </a:p>
          <a:p>
            <a:pPr marL="1157287" lvl="4" indent="-457200">
              <a:buFont typeface="+mj-lt"/>
              <a:buAutoNum type="alphaLcPeriod"/>
            </a:pPr>
            <a:r>
              <a:rPr lang="en-US" dirty="0" smtClean="0"/>
              <a:t>&lt;±,40,20&gt;</a:t>
            </a:r>
          </a:p>
          <a:p>
            <a:pPr marL="1157287" lvl="4" indent="-457200">
              <a:buFont typeface="+mj-lt"/>
              <a:buAutoNum type="alphaLcPeriod"/>
            </a:pPr>
            <a:r>
              <a:rPr lang="en-US" dirty="0" smtClean="0"/>
              <a:t>&lt;+,20,10&gt;</a:t>
            </a:r>
          </a:p>
          <a:p>
            <a:pPr marL="1157287" lvl="4" indent="-457200">
              <a:buFont typeface="+mj-lt"/>
              <a:buAutoNum type="alphaLcPeriod"/>
            </a:pPr>
            <a:r>
              <a:rPr lang="en-US" dirty="0" smtClean="0"/>
              <a:t>&lt;±,21,11&gt;</a:t>
            </a:r>
          </a:p>
          <a:p>
            <a:pPr marL="1157287" lvl="4" indent="-457200">
              <a:buFont typeface="+mj-lt"/>
              <a:buAutoNum type="alphaLcPeriod"/>
            </a:pPr>
            <a:r>
              <a:rPr lang="en-US" dirty="0" smtClean="0"/>
              <a:t>&lt;+,30,30&gt;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 Answer</a:t>
            </a:r>
            <a:endParaRPr lang="en-US" dirty="0"/>
          </a:p>
        </p:txBody>
      </p:sp>
      <p:sp>
        <p:nvSpPr>
          <p:cNvPr id="6" name="Content Placeholder 5"/>
          <p:cNvSpPr>
            <a:spLocks noGrp="1"/>
          </p:cNvSpPr>
          <p:nvPr>
            <p:ph idx="1"/>
          </p:nvPr>
        </p:nvSpPr>
        <p:spPr/>
        <p:txBody>
          <a:bodyPr/>
          <a:lstStyle/>
          <a:p>
            <a:pPr marL="514350" lvl="1" indent="-514350">
              <a:buFont typeface="+mj-lt"/>
              <a:buAutoNum type="arabicPeriod" startAt="4"/>
            </a:pPr>
            <a:r>
              <a:rPr lang="en-US" dirty="0" smtClean="0"/>
              <a:t>What is the default data type of the result of adding two signed fixed-point numbers with a word length of 20 and an integer word length of 10?</a:t>
            </a:r>
          </a:p>
          <a:p>
            <a:pPr marL="1157287" lvl="4" indent="-457200">
              <a:buFont typeface="+mj-lt"/>
              <a:buAutoNum type="alphaLcPeriod"/>
            </a:pPr>
            <a:r>
              <a:rPr lang="en-US" dirty="0" smtClean="0"/>
              <a:t>&lt;±,40,20&gt;</a:t>
            </a:r>
          </a:p>
          <a:p>
            <a:pPr marL="1157287" lvl="4" indent="-457200">
              <a:buFont typeface="+mj-lt"/>
              <a:buAutoNum type="alphaLcPeriod"/>
            </a:pPr>
            <a:r>
              <a:rPr lang="en-US" dirty="0" smtClean="0"/>
              <a:t>&lt;+,20,10&gt;</a:t>
            </a:r>
          </a:p>
          <a:p>
            <a:pPr marL="1157287" lvl="4" indent="-457200">
              <a:buFont typeface="+mj-lt"/>
              <a:buAutoNum type="alphaLcPeriod"/>
            </a:pPr>
            <a:r>
              <a:rPr lang="en-US" b="1" dirty="0" smtClean="0"/>
              <a:t>&lt;±,21,11&gt;</a:t>
            </a:r>
          </a:p>
          <a:p>
            <a:pPr marL="1157287" lvl="4" indent="-457200">
              <a:buFont typeface="+mj-lt"/>
              <a:buAutoNum type="alphaLcPeriod"/>
            </a:pPr>
            <a:r>
              <a:rPr lang="en-US" dirty="0" smtClean="0"/>
              <a:t>&lt;+,30,30&gt;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smtClean="0"/>
              <a:t>Adding FPGA I/O to a CompactRIO Project</a:t>
            </a:r>
            <a:endParaRPr lang="en-US" dirty="0"/>
          </a:p>
        </p:txBody>
      </p:sp>
      <p:sp>
        <p:nvSpPr>
          <p:cNvPr id="20" name="Content Placeholder 10"/>
          <p:cNvSpPr txBox="1">
            <a:spLocks/>
          </p:cNvSpPr>
          <p:nvPr/>
        </p:nvSpPr>
        <p:spPr>
          <a:xfrm>
            <a:off x="4648200" y="1600200"/>
            <a:ext cx="4038600" cy="4525963"/>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Content Placeholder 4" descr="loc_env_Discover Modules.bmp"/>
          <p:cNvPicPr>
            <a:picLocks noChangeAspect="1"/>
          </p:cNvPicPr>
          <p:nvPr/>
        </p:nvPicPr>
        <p:blipFill>
          <a:blip r:embed="rId3" cstate="print"/>
          <a:stretch>
            <a:fillRect/>
          </a:stretch>
        </p:blipFill>
        <p:spPr>
          <a:xfrm>
            <a:off x="1676400" y="2362200"/>
            <a:ext cx="5820116" cy="268208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6" name="Content Placeholder 5"/>
          <p:cNvSpPr>
            <a:spLocks noGrp="1"/>
          </p:cNvSpPr>
          <p:nvPr>
            <p:ph idx="1"/>
          </p:nvPr>
        </p:nvSpPr>
        <p:spPr/>
        <p:txBody>
          <a:bodyPr/>
          <a:lstStyle/>
          <a:p>
            <a:pPr marL="514350" lvl="1" indent="-514350">
              <a:buFont typeface="+mj-lt"/>
              <a:buAutoNum type="arabicPeriod" startAt="5"/>
            </a:pPr>
            <a:r>
              <a:rPr lang="en-US" dirty="0" smtClean="0"/>
              <a:t>Which of the following are parameters used to define the range of values that are represented by a fixed-point number?</a:t>
            </a:r>
          </a:p>
          <a:p>
            <a:pPr marL="1157287" lvl="4" indent="-457200">
              <a:buFont typeface="+mj-lt"/>
              <a:buAutoNum type="alphaLcPeriod"/>
            </a:pPr>
            <a:r>
              <a:rPr lang="en-US" dirty="0" smtClean="0"/>
              <a:t>Terminal</a:t>
            </a:r>
          </a:p>
          <a:p>
            <a:pPr marL="1157287" lvl="4" indent="-457200">
              <a:buFont typeface="+mj-lt"/>
              <a:buAutoNum type="alphaLcPeriod"/>
            </a:pPr>
            <a:r>
              <a:rPr lang="en-US" dirty="0" smtClean="0"/>
              <a:t>Sign Encoding</a:t>
            </a:r>
          </a:p>
          <a:p>
            <a:pPr marL="1157287" lvl="4" indent="-457200">
              <a:buFont typeface="+mj-lt"/>
              <a:buAutoNum type="alphaLcPeriod"/>
            </a:pPr>
            <a:r>
              <a:rPr lang="en-US" dirty="0" smtClean="0"/>
              <a:t>Word Length</a:t>
            </a:r>
          </a:p>
          <a:p>
            <a:pPr marL="1157287" lvl="4" indent="-457200">
              <a:buFont typeface="+mj-lt"/>
              <a:buAutoNum type="alphaLcPeriod"/>
            </a:pPr>
            <a:r>
              <a:rPr lang="en-US" dirty="0" smtClean="0"/>
              <a:t>Integer Word Length</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 Answer</a:t>
            </a:r>
            <a:endParaRPr lang="en-US" dirty="0"/>
          </a:p>
        </p:txBody>
      </p:sp>
      <p:sp>
        <p:nvSpPr>
          <p:cNvPr id="6" name="Content Placeholder 5"/>
          <p:cNvSpPr>
            <a:spLocks noGrp="1"/>
          </p:cNvSpPr>
          <p:nvPr>
            <p:ph idx="1"/>
          </p:nvPr>
        </p:nvSpPr>
        <p:spPr/>
        <p:txBody>
          <a:bodyPr/>
          <a:lstStyle/>
          <a:p>
            <a:pPr marL="514350" lvl="1" indent="-514350">
              <a:buFont typeface="+mj-lt"/>
              <a:buAutoNum type="arabicPeriod" startAt="5"/>
            </a:pPr>
            <a:r>
              <a:rPr lang="en-US" dirty="0" smtClean="0"/>
              <a:t>Which of the following are parameters used to define the range of values that are represented by a fixed-point number?</a:t>
            </a:r>
          </a:p>
          <a:p>
            <a:pPr marL="1157287" lvl="4" indent="-457200">
              <a:buFont typeface="+mj-lt"/>
              <a:buAutoNum type="alphaLcPeriod"/>
            </a:pPr>
            <a:r>
              <a:rPr lang="en-US" dirty="0" smtClean="0"/>
              <a:t>Terminal</a:t>
            </a:r>
          </a:p>
          <a:p>
            <a:pPr marL="1157287" lvl="4" indent="-457200">
              <a:buFont typeface="+mj-lt"/>
              <a:buAutoNum type="alphaLcPeriod"/>
            </a:pPr>
            <a:r>
              <a:rPr lang="en-US" b="1" dirty="0" smtClean="0"/>
              <a:t>Sign Encoding</a:t>
            </a:r>
          </a:p>
          <a:p>
            <a:pPr marL="1157287" lvl="4" indent="-457200">
              <a:buFont typeface="+mj-lt"/>
              <a:buAutoNum type="alphaLcPeriod"/>
            </a:pPr>
            <a:r>
              <a:rPr lang="en-US" b="1" dirty="0" smtClean="0"/>
              <a:t>Word Length</a:t>
            </a:r>
          </a:p>
          <a:p>
            <a:pPr marL="1157287" lvl="4" indent="-457200">
              <a:buFont typeface="+mj-lt"/>
              <a:buAutoNum type="alphaLcPeriod"/>
            </a:pPr>
            <a:r>
              <a:rPr lang="en-US" b="1" dirty="0" smtClean="0"/>
              <a:t>Integer Word Length</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6" name="Content Placeholder 5"/>
          <p:cNvSpPr>
            <a:spLocks noGrp="1"/>
          </p:cNvSpPr>
          <p:nvPr>
            <p:ph sz="half" idx="1"/>
          </p:nvPr>
        </p:nvSpPr>
        <p:spPr/>
        <p:txBody>
          <a:bodyPr/>
          <a:lstStyle/>
          <a:p>
            <a:pPr marL="514350" indent="-514350">
              <a:buFont typeface="+mj-lt"/>
              <a:buAutoNum type="arabicPeriod" startAt="6"/>
            </a:pPr>
            <a:r>
              <a:rPr lang="en-US" dirty="0" smtClean="0"/>
              <a:t>NI PCI-7831R R Series board</a:t>
            </a:r>
          </a:p>
          <a:p>
            <a:pPr marL="514350" indent="-514350">
              <a:buFont typeface="+mj-lt"/>
              <a:buAutoNum type="arabicPeriod" startAt="6"/>
            </a:pPr>
            <a:r>
              <a:rPr lang="en-US" dirty="0" smtClean="0"/>
              <a:t>NI 9233 CompactRIO module</a:t>
            </a:r>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t>Integer</a:t>
            </a:r>
          </a:p>
          <a:p>
            <a:r>
              <a:rPr lang="en-US" dirty="0" smtClean="0"/>
              <a:t>Fixed-point</a:t>
            </a:r>
            <a:endParaRPr lang="en-US" dirty="0"/>
          </a:p>
        </p:txBody>
      </p:sp>
      <p:sp>
        <p:nvSpPr>
          <p:cNvPr id="7" name="Text Placeholder 6"/>
          <p:cNvSpPr>
            <a:spLocks noGrp="1"/>
          </p:cNvSpPr>
          <p:nvPr>
            <p:ph type="body" idx="10"/>
          </p:nvPr>
        </p:nvSpPr>
        <p:spPr/>
        <p:txBody>
          <a:bodyPr>
            <a:normAutofit/>
          </a:bodyPr>
          <a:lstStyle/>
          <a:p>
            <a:r>
              <a:rPr lang="en-US" dirty="0" smtClean="0"/>
              <a:t>Match each analog I/O device to its default data type.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 Answer</a:t>
            </a:r>
            <a:endParaRPr lang="en-US" dirty="0"/>
          </a:p>
        </p:txBody>
      </p:sp>
      <p:sp>
        <p:nvSpPr>
          <p:cNvPr id="6" name="Content Placeholder 5"/>
          <p:cNvSpPr>
            <a:spLocks noGrp="1"/>
          </p:cNvSpPr>
          <p:nvPr>
            <p:ph sz="half" idx="1"/>
          </p:nvPr>
        </p:nvSpPr>
        <p:spPr/>
        <p:txBody>
          <a:bodyPr/>
          <a:lstStyle/>
          <a:p>
            <a:pPr marL="514350" indent="-514350">
              <a:buFont typeface="+mj-lt"/>
              <a:buAutoNum type="arabicPeriod" startAt="6"/>
            </a:pPr>
            <a:r>
              <a:rPr lang="en-US" dirty="0" smtClean="0"/>
              <a:t>NI PCI-7831R R Series board</a:t>
            </a:r>
          </a:p>
          <a:p>
            <a:pPr marL="514350" indent="-514350">
              <a:buFont typeface="+mj-lt"/>
              <a:buAutoNum type="arabicPeriod" startAt="6"/>
            </a:pPr>
            <a:r>
              <a:rPr lang="en-US" dirty="0" smtClean="0"/>
              <a:t>NI 9233 CompactRIO module</a:t>
            </a:r>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t>Integer</a:t>
            </a:r>
          </a:p>
          <a:p>
            <a:r>
              <a:rPr lang="en-US" dirty="0" smtClean="0"/>
              <a:t>Fixed-point</a:t>
            </a:r>
            <a:endParaRPr lang="en-US" dirty="0"/>
          </a:p>
        </p:txBody>
      </p:sp>
      <p:sp>
        <p:nvSpPr>
          <p:cNvPr id="7" name="Text Placeholder 6"/>
          <p:cNvSpPr>
            <a:spLocks noGrp="1"/>
          </p:cNvSpPr>
          <p:nvPr>
            <p:ph type="body" idx="10"/>
          </p:nvPr>
        </p:nvSpPr>
        <p:spPr/>
        <p:txBody>
          <a:bodyPr>
            <a:normAutofit/>
          </a:bodyPr>
          <a:lstStyle/>
          <a:p>
            <a:r>
              <a:rPr lang="en-US" dirty="0" smtClean="0"/>
              <a:t>Match each analog I/O device to its default data type.</a:t>
            </a:r>
            <a:endParaRPr lang="en-US" dirty="0"/>
          </a:p>
        </p:txBody>
      </p:sp>
      <p:cxnSp>
        <p:nvCxnSpPr>
          <p:cNvPr id="9" name="Straight Arrow Connector 8"/>
          <p:cNvCxnSpPr/>
          <p:nvPr/>
        </p:nvCxnSpPr>
        <p:spPr>
          <a:xfrm>
            <a:off x="41148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962400" y="30480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smtClean="0"/>
              <a:t>Adding FPGA I/O to an R Series Project</a:t>
            </a:r>
            <a:endParaRPr lang="en-US" dirty="0"/>
          </a:p>
        </p:txBody>
      </p:sp>
      <p:sp>
        <p:nvSpPr>
          <p:cNvPr id="20" name="Content Placeholder 10"/>
          <p:cNvSpPr txBox="1">
            <a:spLocks/>
          </p:cNvSpPr>
          <p:nvPr/>
        </p:nvSpPr>
        <p:spPr>
          <a:xfrm>
            <a:off x="4648200" y="1600200"/>
            <a:ext cx="4038600" cy="4525963"/>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Picture 4" descr="New FPGA IO.bmp"/>
          <p:cNvPicPr>
            <a:picLocks noChangeAspect="1"/>
          </p:cNvPicPr>
          <p:nvPr/>
        </p:nvPicPr>
        <p:blipFill>
          <a:blip r:embed="rId3" cstate="print"/>
          <a:srcRect/>
          <a:stretch>
            <a:fillRect/>
          </a:stretch>
        </p:blipFill>
        <p:spPr bwMode="auto">
          <a:xfrm>
            <a:off x="4724400" y="1981200"/>
            <a:ext cx="3808451" cy="2353654"/>
          </a:xfrm>
          <a:prstGeom prst="rect">
            <a:avLst/>
          </a:prstGeom>
          <a:noFill/>
          <a:ln w="9525">
            <a:noFill/>
            <a:miter lim="800000"/>
            <a:headEnd/>
            <a:tailEnd/>
          </a:ln>
        </p:spPr>
      </p:pic>
      <p:pic>
        <p:nvPicPr>
          <p:cNvPr id="22" name="Picture 5" descr="add fpga io.bmp"/>
          <p:cNvPicPr>
            <a:picLocks noChangeAspect="1"/>
          </p:cNvPicPr>
          <p:nvPr/>
        </p:nvPicPr>
        <p:blipFill>
          <a:blip r:embed="rId4" cstate="print"/>
          <a:stretch>
            <a:fillRect/>
          </a:stretch>
        </p:blipFill>
        <p:spPr bwMode="auto">
          <a:xfrm>
            <a:off x="609600" y="1981201"/>
            <a:ext cx="3971264" cy="3505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dirty="0" smtClean="0"/>
              <a:t>FPGA I/O Palettes</a:t>
            </a:r>
          </a:p>
        </p:txBody>
      </p:sp>
      <p:pic>
        <p:nvPicPr>
          <p:cNvPr id="1026" name="Picture 2" descr="loc_env_FPGA IO palette unpinned.bmp"/>
          <p:cNvPicPr>
            <a:picLocks noChangeAspect="1" noChangeArrowheads="1"/>
          </p:cNvPicPr>
          <p:nvPr/>
        </p:nvPicPr>
        <p:blipFill>
          <a:blip r:embed="rId3" cstate="print"/>
          <a:srcRect/>
          <a:stretch>
            <a:fillRect/>
          </a:stretch>
        </p:blipFill>
        <p:spPr bwMode="auto">
          <a:xfrm>
            <a:off x="1371600" y="1600200"/>
            <a:ext cx="5254769" cy="4038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Placing I/O Nodes</a:t>
            </a:r>
          </a:p>
        </p:txBody>
      </p:sp>
      <p:pic>
        <p:nvPicPr>
          <p:cNvPr id="31" name="Picture 8" descr="loc_easy_to_recreate"/>
          <p:cNvPicPr>
            <a:picLocks noChangeAspect="1" noChangeArrowheads="1"/>
          </p:cNvPicPr>
          <p:nvPr/>
        </p:nvPicPr>
        <p:blipFill>
          <a:blip r:embed="rId3" cstate="print"/>
          <a:stretch>
            <a:fillRect/>
          </a:stretch>
        </p:blipFill>
        <p:spPr bwMode="auto">
          <a:xfrm>
            <a:off x="4953001" y="1825752"/>
            <a:ext cx="3159675" cy="3813048"/>
          </a:xfrm>
          <a:prstGeom prst="rect">
            <a:avLst/>
          </a:prstGeom>
          <a:noFill/>
          <a:ln w="9525">
            <a:noFill/>
            <a:miter lim="800000"/>
            <a:headEnd/>
            <a:tailEnd/>
          </a:ln>
          <a:effectLst/>
        </p:spPr>
      </p:pic>
      <p:pic>
        <p:nvPicPr>
          <p:cNvPr id="19" name="Picture 9" descr="loc_env_FPGA IO Node.bmp"/>
          <p:cNvPicPr>
            <a:picLocks noChangeAspect="1" noChangeArrowheads="1"/>
          </p:cNvPicPr>
          <p:nvPr/>
        </p:nvPicPr>
        <p:blipFill>
          <a:blip r:embed="rId4" cstate="print"/>
          <a:stretch>
            <a:fillRect/>
          </a:stretch>
        </p:blipFill>
        <p:spPr bwMode="auto">
          <a:xfrm>
            <a:off x="770634" y="1827276"/>
            <a:ext cx="3487931" cy="3810000"/>
          </a:xfrm>
          <a:prstGeom prst="rect">
            <a:avLst/>
          </a:prstGeom>
          <a:noFill/>
          <a:ln w="9525">
            <a:noFill/>
            <a:miter lim="800000"/>
            <a:headEnd/>
            <a:tailEnd/>
          </a:ln>
          <a:effectLst/>
        </p:spPr>
      </p:pic>
      <p:sp>
        <p:nvSpPr>
          <p:cNvPr id="8" name="Right Arrow 7"/>
          <p:cNvSpPr/>
          <p:nvPr/>
        </p:nvSpPr>
        <p:spPr>
          <a:xfrm>
            <a:off x="6172200" y="3574228"/>
            <a:ext cx="914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 I/O Types</a:t>
            </a:r>
          </a:p>
        </p:txBody>
      </p:sp>
      <p:sp>
        <p:nvSpPr>
          <p:cNvPr id="11267" name="Rectangle 3"/>
          <p:cNvSpPr>
            <a:spLocks noGrp="1" noChangeArrowheads="1"/>
          </p:cNvSpPr>
          <p:nvPr>
            <p:ph sz="half" idx="1"/>
          </p:nvPr>
        </p:nvSpPr>
        <p:spPr>
          <a:xfrm>
            <a:off x="457200" y="1600200"/>
            <a:ext cx="5638800" cy="4525963"/>
          </a:xfrm>
        </p:spPr>
        <p:txBody>
          <a:bodyPr>
            <a:noAutofit/>
          </a:bodyPr>
          <a:lstStyle/>
          <a:p>
            <a:pPr lvl="1"/>
            <a:r>
              <a:rPr lang="en-US" sz="2200" dirty="0" smtClean="0"/>
              <a:t>Digital Line – Writes and/or reads Boolean value </a:t>
            </a:r>
            <a:br>
              <a:rPr lang="en-US" sz="2200" dirty="0" smtClean="0"/>
            </a:br>
            <a:r>
              <a:rPr lang="en-US" sz="2200" dirty="0" smtClean="0"/>
              <a:t>to/from digital line</a:t>
            </a:r>
          </a:p>
          <a:p>
            <a:pPr lvl="1"/>
            <a:r>
              <a:rPr lang="en-US" sz="2200" dirty="0" smtClean="0"/>
              <a:t>Digital Port – Writes and/or reads unsigned </a:t>
            </a:r>
            <a:br>
              <a:rPr lang="en-US" sz="2200" dirty="0" smtClean="0"/>
            </a:br>
            <a:r>
              <a:rPr lang="en-US" sz="2200" dirty="0" smtClean="0"/>
              <a:t>integer value to/from digital port (grouping </a:t>
            </a:r>
            <a:br>
              <a:rPr lang="en-US" sz="2200" dirty="0" smtClean="0"/>
            </a:br>
            <a:r>
              <a:rPr lang="en-US" sz="2200" dirty="0" smtClean="0"/>
              <a:t>of digital lines)</a:t>
            </a:r>
          </a:p>
          <a:p>
            <a:pPr lvl="1"/>
            <a:r>
              <a:rPr lang="en-US" sz="2200" dirty="0" smtClean="0"/>
              <a:t>Analog I/O – Writes or reads data to/from an </a:t>
            </a:r>
            <a:br>
              <a:rPr lang="en-US" sz="2200" dirty="0" smtClean="0"/>
            </a:br>
            <a:r>
              <a:rPr lang="en-US" sz="2200" dirty="0" smtClean="0"/>
              <a:t>analog channel</a:t>
            </a:r>
          </a:p>
          <a:p>
            <a:pPr lvl="2"/>
            <a:r>
              <a:rPr lang="en-US" sz="2200" dirty="0" smtClean="0"/>
              <a:t>R Series – Integer values</a:t>
            </a:r>
          </a:p>
          <a:p>
            <a:pPr lvl="2"/>
            <a:r>
              <a:rPr lang="en-US" sz="2200" dirty="0" smtClean="0"/>
              <a:t>CompactRIO – Fixed-point values (can revert to integer)</a:t>
            </a:r>
          </a:p>
          <a:p>
            <a:pPr lvl="1"/>
            <a:r>
              <a:rPr lang="en-US" sz="2200" dirty="0" smtClean="0"/>
              <a:t>Other</a:t>
            </a:r>
          </a:p>
          <a:p>
            <a:pPr lvl="2"/>
            <a:r>
              <a:rPr lang="en-US" sz="2200" dirty="0" smtClean="0"/>
              <a:t>Motion</a:t>
            </a:r>
          </a:p>
          <a:p>
            <a:pPr lvl="2"/>
            <a:r>
              <a:rPr lang="en-US" sz="2200" dirty="0" smtClean="0"/>
              <a:t>CAN</a:t>
            </a:r>
          </a:p>
        </p:txBody>
      </p:sp>
      <p:pic>
        <p:nvPicPr>
          <p:cNvPr id="11268" name="Picture 7" descr="DIO Type.bmp"/>
          <p:cNvPicPr>
            <a:picLocks noChangeAspect="1"/>
          </p:cNvPicPr>
          <p:nvPr/>
        </p:nvPicPr>
        <p:blipFill>
          <a:blip r:embed="rId3" cstate="print"/>
          <a:srcRect/>
          <a:stretch>
            <a:fillRect/>
          </a:stretch>
        </p:blipFill>
        <p:spPr bwMode="auto">
          <a:xfrm>
            <a:off x="6524625" y="1524000"/>
            <a:ext cx="2257425" cy="704850"/>
          </a:xfrm>
          <a:prstGeom prst="rect">
            <a:avLst/>
          </a:prstGeom>
          <a:noFill/>
          <a:ln w="9525">
            <a:noFill/>
            <a:miter lim="800000"/>
            <a:headEnd/>
            <a:tailEnd/>
          </a:ln>
        </p:spPr>
      </p:pic>
      <p:pic>
        <p:nvPicPr>
          <p:cNvPr id="11269" name="Picture 8" descr="DIO Port Type.bmp"/>
          <p:cNvPicPr>
            <a:picLocks noChangeAspect="1"/>
          </p:cNvPicPr>
          <p:nvPr/>
        </p:nvPicPr>
        <p:blipFill>
          <a:blip r:embed="rId4" cstate="print"/>
          <a:srcRect/>
          <a:stretch>
            <a:fillRect/>
          </a:stretch>
        </p:blipFill>
        <p:spPr bwMode="auto">
          <a:xfrm>
            <a:off x="6324600" y="2413000"/>
            <a:ext cx="2657475" cy="704850"/>
          </a:xfrm>
          <a:prstGeom prst="rect">
            <a:avLst/>
          </a:prstGeom>
          <a:noFill/>
          <a:ln w="9525">
            <a:noFill/>
            <a:miter lim="800000"/>
            <a:headEnd/>
            <a:tailEnd/>
          </a:ln>
        </p:spPr>
      </p:pic>
      <p:pic>
        <p:nvPicPr>
          <p:cNvPr id="11270" name="Picture 10" descr="AIO Type.bmp"/>
          <p:cNvPicPr>
            <a:picLocks noChangeAspect="1"/>
          </p:cNvPicPr>
          <p:nvPr/>
        </p:nvPicPr>
        <p:blipFill>
          <a:blip r:embed="rId5" cstate="print"/>
          <a:srcRect/>
          <a:stretch>
            <a:fillRect/>
          </a:stretch>
        </p:blipFill>
        <p:spPr bwMode="auto">
          <a:xfrm>
            <a:off x="6396037" y="3302000"/>
            <a:ext cx="2514600" cy="704850"/>
          </a:xfrm>
          <a:prstGeom prst="rect">
            <a:avLst/>
          </a:prstGeom>
          <a:noFill/>
          <a:ln w="9525">
            <a:noFill/>
            <a:miter lim="800000"/>
            <a:headEnd/>
            <a:tailEnd/>
          </a:ln>
        </p:spPr>
      </p:pic>
      <p:pic>
        <p:nvPicPr>
          <p:cNvPr id="16" name="Content Placeholder 7" descr="loc_bd_IO Nodes.bmp"/>
          <p:cNvPicPr>
            <a:picLocks noChangeAspect="1"/>
          </p:cNvPicPr>
          <p:nvPr/>
        </p:nvPicPr>
        <p:blipFill>
          <a:blip r:embed="rId6" cstate="print"/>
          <a:stretch>
            <a:fillRect/>
          </a:stretch>
        </p:blipFill>
        <p:spPr>
          <a:xfrm>
            <a:off x="6586537" y="4191000"/>
            <a:ext cx="2133600" cy="61492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esson 4&amp;#x0D;&amp;#x0A;FPGA I/O&amp;quot;&quot;/&gt;&lt;property id=&quot;20307&quot; value=&quot;256&quot;/&gt;&lt;/object&gt;&lt;object type=&quot;3&quot; unique_id=&quot;10005&quot;&gt;&lt;property id=&quot;20148&quot; value=&quot;5&quot;/&gt;&lt;property id=&quot;20300&quot; value=&quot;Slide 2 - &amp;quot;A. Introduction&amp;quot;&quot;/&gt;&lt;property id=&quot;20307&quot; value=&quot;268&quot;/&gt;&lt;/object&gt;&lt;object type=&quot;3&quot; unique_id=&quot;10007&quot;&gt;&lt;property id=&quot;20148&quot; value=&quot;5&quot;/&gt;&lt;property id=&quot;20300&quot; value=&quot;Slide 4 - &amp;quot;B. Configuring FPGA I/O&amp;quot;&quot;/&gt;&lt;property id=&quot;20307&quot; value=&quot;257&quot;/&gt;&lt;/object&gt;&lt;object type=&quot;3&quot; unique_id=&quot;10008&quot;&gt;&lt;property id=&quot;20148&quot; value=&quot;5&quot;/&gt;&lt;property id=&quot;20300&quot; value=&quot;Slide 8 - &amp;quot;Placing I/O Nodes&amp;quot;&quot;/&gt;&lt;property id=&quot;20307&quot; value=&quot;270&quot;/&gt;&lt;/object&gt;&lt;object type=&quot;3&quot; unique_id=&quot;10010&quot;&gt;&lt;property id=&quot;20148&quot; value=&quot;5&quot;/&gt;&lt;property id=&quot;20300&quot; value=&quot;Slide 7 - &amp;quot;FPGA I/O Palettes&amp;quot;&quot;/&gt;&lt;property id=&quot;20307&quot; value=&quot;259&quot;/&gt;&lt;/object&gt;&lt;object type=&quot;3&quot; unique_id=&quot;10011&quot;&gt;&lt;property id=&quot;20148&quot; value=&quot;5&quot;/&gt;&lt;property id=&quot;20300&quot; value=&quot;Slide 9 - &amp;quot;C. I/O Types&amp;quot;&quot;/&gt;&lt;property id=&quot;20307&quot; value=&quot;260&quot;/&gt;&lt;/object&gt;&lt;object type=&quot;3&quot; unique_id=&quot;10012&quot;&gt;&lt;property id=&quot;20148&quot; value=&quot;5&quot;/&gt;&lt;property id=&quot;20300&quot; value=&quot;Slide 10 - &amp;quot;Digital I/O&amp;quot;&quot;/&gt;&lt;property id=&quot;20307&quot; value=&quot;271&quot;/&gt;&lt;/object&gt;&lt;object type=&quot;3&quot; unique_id=&quot;10013&quot;&gt;&lt;property id=&quot;20148&quot; value=&quot;5&quot;/&gt;&lt;property id=&quot;20300&quot; value=&quot;Slide 11 - &amp;quot;Creating Counters from Digital I/O&amp;quot;&quot;/&gt;&lt;property id=&quot;20307&quot; value=&quot;261&quot;/&gt;&lt;/object&gt;&lt;object type=&quot;3&quot; unique_id=&quot;10014&quot;&gt;&lt;property id=&quot;20148&quot; value=&quot;5&quot;/&gt;&lt;property id=&quot;20300&quot; value=&quot;Slide 12 - &amp;quot;Analog I/O&amp;quot;&quot;/&gt;&lt;property id=&quot;20307&quot; value=&quot;272&quot;/&gt;&lt;/object&gt;&lt;object type=&quot;3&quot; unique_id=&quot;10015&quot;&gt;&lt;property id=&quot;20148&quot; value=&quot;5&quot;/&gt;&lt;property id=&quot;20300&quot; value=&quot;Slide 39 - &amp;quot;F. CompactRIO&amp;quot;&quot;/&gt;&lt;property id=&quot;20307&quot; value=&quot;274&quot;/&gt;&lt;/object&gt;&lt;object type=&quot;3&quot; unique_id=&quot;10016&quot;&gt;&lt;property id=&quot;20148&quot; value=&quot;5&quot;/&gt;&lt;property id=&quot;20300&quot; value=&quot;Slide 43 - &amp;quot;G. Error Handling&amp;quot;&quot;/&gt;&lt;property id=&quot;20307&quot; value=&quot;273&quot;/&gt;&lt;/object&gt;&lt;object type=&quot;3&quot; unique_id=&quot;10137&quot;&gt;&lt;property id=&quot;20148&quot; value=&quot;5&quot;/&gt;&lt;property id=&quot;20300&quot; value=&quot;Slide 13 - &amp;quot;D. Integer Math&amp;quot;&quot;/&gt;&lt;property id=&quot;20307&quot; value=&quot;281&quot;/&gt;&lt;/object&gt;&lt;object type=&quot;3&quot; unique_id=&quot;10543&quot;&gt;&lt;property id=&quot;20148&quot; value=&quot;5&quot;/&gt;&lt;property id=&quot;20300&quot; value=&quot;Slide 5 - &amp;quot;Adding FPGA I/O to a CompactRIO Project&amp;quot;&quot;/&gt;&lt;property id=&quot;20307&quot; value=&quot;294&quot;/&gt;&lt;/object&gt;&lt;object type=&quot;3&quot; unique_id=&quot;10544&quot;&gt;&lt;property id=&quot;20148&quot; value=&quot;5&quot;/&gt;&lt;property id=&quot;20300&quot; value=&quot;Slide 14 - &amp;quot;Numeric Palette&amp;quot;&quot;/&gt;&lt;property id=&quot;20307&quot; value=&quot;283&quot;/&gt;&lt;/object&gt;&lt;object type=&quot;3&quot; unique_id=&quot;10545&quot;&gt;&lt;property id=&quot;20148&quot; value=&quot;5&quot;/&gt;&lt;property id=&quot;20300&quot; value=&quot;Slide 16 - &amp;quot;R Series Scaling in LabVIEW FPGA&amp;quot;&quot;/&gt;&lt;property id=&quot;20307&quot; value=&quot;284&quot;/&gt;&lt;/object&gt;&lt;object type=&quot;3&quot; unique_id=&quot;10546&quot;&gt;&lt;property id=&quot;20148&quot; value=&quot;5&quot;/&gt;&lt;property id=&quot;20300&quot; value=&quot;Slide 17 - &amp;quot;Converting Binary Representations&amp;quot;&quot;/&gt;&lt;property id=&quot;20307&quot; value=&quot;285&quot;/&gt;&lt;/object&gt;&lt;object type=&quot;3&quot; unique_id=&quot;10547&quot;&gt;&lt;property id=&quot;20148&quot; value=&quot;5&quot;/&gt;&lt;property id=&quot;20300&quot; value=&quot;Slide 18 - &amp;quot;Converting Binary Representations (cont.)&amp;quot;&quot;/&gt;&lt;property id=&quot;20307&quot; value=&quot;286&quot;/&gt;&lt;/object&gt;&lt;object type=&quot;3&quot; unique_id=&quot;10549&quot;&gt;&lt;property id=&quot;20148&quot; value=&quot;5&quot;/&gt;&lt;property id=&quot;20300&quot; value=&quot;Slide 21 - &amp;quot;E. Fixed-Point Math&amp;quot;&quot;/&gt;&lt;property id=&quot;20307&quot; value=&quot;288&quot;/&gt;&lt;/object&gt;&lt;object type=&quot;3&quot; unique_id=&quot;10551&quot;&gt;&lt;property id=&quot;20148&quot; value=&quot;5&quot;/&gt;&lt;property id=&quot;20300&quot; value=&quot;Slide 25 - &amp;quot;Numeric Representation Examples&amp;quot;&quot;/&gt;&lt;property id=&quot;20307&quot; value=&quot;290&quot;/&gt;&lt;/object&gt;&lt;object type=&quot;3&quot; unique_id=&quot;10552&quot;&gt;&lt;property id=&quot;20148&quot; value=&quot;5&quot;/&gt;&lt;property id=&quot;20300&quot; value=&quot;Slide 26 - &amp;quot;Fixed Point Configuration&amp;quot;&quot;/&gt;&lt;property id=&quot;20307&quot; value=&quot;291&quot;/&gt;&lt;/object&gt;&lt;object type=&quot;3&quot; unique_id=&quot;10553&quot;&gt;&lt;property id=&quot;20148&quot; value=&quot;5&quot;/&gt;&lt;property id=&quot;20300&quot; value=&quot;Slide 33 - &amp;quot;Configuring Fixed Point Functions &amp;quot;&quot;/&gt;&lt;property id=&quot;20307&quot; value=&quot;292&quot;/&gt;&lt;/object&gt;&lt;object type=&quot;3&quot; unique_id=&quot;10554&quot;&gt;&lt;property id=&quot;20148&quot; value=&quot;5&quot;/&gt;&lt;property id=&quot;20300&quot; value=&quot;Slide 36 - &amp;quot;Selecting an Overflow and Rounding Mode&amp;quot;&quot;/&gt;&lt;property id=&quot;20307&quot; value=&quot;293&quot;/&gt;&lt;/object&gt;&lt;object type=&quot;3&quot; unique_id=&quot;11170&quot;&gt;&lt;property id=&quot;20148&quot; value=&quot;5&quot;/&gt;&lt;property id=&quot;20300&quot; value=&quot;Slide 15 - &amp;quot;Integer Division&amp;quot;&quot;/&gt;&lt;property id=&quot;20307&quot; value=&quot;297&quot;/&gt;&lt;/object&gt;&lt;object type=&quot;3&quot; unique_id=&quot;11171&quot;&gt;&lt;property id=&quot;20148&quot; value=&quot;5&quot;/&gt;&lt;property id=&quot;20300&quot; value=&quot;Slide 19 - &amp;quot;Exercise 4-1 R Series I/O&amp;quot;&quot;/&gt;&lt;property id=&quot;20307&quot; value=&quot;298&quot;/&gt;&lt;/object&gt;&lt;object type=&quot;3&quot; unique_id=&quot;11173&quot;&gt;&lt;property id=&quot;20148&quot; value=&quot;5&quot;/&gt;&lt;property id=&quot;20300&quot; value=&quot;Slide 27 - &amp;quot;Fixed-Point Arithmetic&amp;quot;&quot;/&gt;&lt;property id=&quot;20307&quot; value=&quot;296&quot;/&gt;&lt;/object&gt;&lt;object type=&quot;3&quot; unique_id=&quot;11175&quot;&gt;&lt;property id=&quot;20148&quot; value=&quot;5&quot;/&gt;&lt;property id=&quot;20300&quot; value=&quot;Slide 37 - &amp;quot;Exercise 4-2: CompactRIO I/O&amp;quot;&quot;/&gt;&lt;property id=&quot;20307&quot; value=&quot;299&quot;/&gt;&lt;/object&gt;&lt;object type=&quot;3&quot; unique_id=&quot;11176&quot;&gt;&lt;property id=&quot;20148&quot; value=&quot;5&quot;/&gt;&lt;property id=&quot;20300&quot; value=&quot;Slide 42 - &amp;quot;Module Timing&amp;quot;&quot;/&gt;&lt;property id=&quot;20307&quot; value=&quot;300&quot;/&gt;&lt;/object&gt;&lt;object type=&quot;3&quot; unique_id=&quot;11177&quot;&gt;&lt;property id=&quot;20148&quot; value=&quot;5&quot;/&gt;&lt;property id=&quot;20300&quot; value=&quot;Slide 44 - &amp;quot;Error Cluster Optimization&amp;quot;&quot;/&gt;&lt;property id=&quot;20307&quot; value=&quot;301&quot;/&gt;&lt;/object&gt;&lt;object type=&quot;3&quot; unique_id=&quot;11178&quot;&gt;&lt;property id=&quot;20148&quot; value=&quot;5&quot;/&gt;&lt;property id=&quot;20300&quot; value=&quot;Slide 45 - &amp;quot;Error Clusters for Reliability&amp;quot;&quot;/&gt;&lt;property id=&quot;20307&quot; value=&quot;302&quot;/&gt;&lt;/object&gt;&lt;object type=&quot;3&quot; unique_id=&quot;11179&quot;&gt;&lt;property id=&quot;20148&quot; value=&quot;5&quot;/&gt;&lt;property id=&quot;20300&quot; value=&quot;Slide 48 - &amp;quot;Summary Quiz&amp;quot;&quot;/&gt;&lt;property id=&quot;20307&quot; value=&quot;304&quot;/&gt;&lt;/object&gt;&lt;object type=&quot;3&quot; unique_id=&quot;11180&quot;&gt;&lt;property id=&quot;20148&quot; value=&quot;5&quot;/&gt;&lt;property id=&quot;20300&quot; value=&quot;Slide 50 - &amp;quot;Summary Quiz&amp;quot;&quot;/&gt;&lt;property id=&quot;20307&quot; value=&quot;305&quot;/&gt;&lt;/object&gt;&lt;object type=&quot;3&quot; unique_id=&quot;11181&quot;&gt;&lt;property id=&quot;20148&quot; value=&quot;5&quot;/&gt;&lt;property id=&quot;20300&quot; value=&quot;Slide 52 - &amp;quot;Summary Quiz&amp;quot;&quot;/&gt;&lt;property id=&quot;20307&quot; value=&quot;306&quot;/&gt;&lt;/object&gt;&lt;object type=&quot;3&quot; unique_id=&quot;13376&quot;&gt;&lt;property id=&quot;20148&quot; value=&quot;5&quot;/&gt;&lt;property id=&quot;20300&quot; value=&quot;Slide 6 - &amp;quot;Adding FPGA I/O to an R Series Project&amp;quot;&quot;/&gt;&lt;property id=&quot;20307&quot; value=&quot;321&quot;/&gt;&lt;/object&gt;&lt;object type=&quot;3&quot; unique_id=&quot;13377&quot;&gt;&lt;property id=&quot;20148&quot; value=&quot;5&quot;/&gt;&lt;property id=&quot;20300&quot; value=&quot;Slide 20 - &amp;quot;Exercise 4-1 R Series I/O&amp;quot;&quot;/&gt;&lt;property id=&quot;20307&quot; value=&quot;322&quot;/&gt;&lt;/object&gt;&lt;object type=&quot;3&quot; unique_id=&quot;13378&quot;&gt;&lt;property id=&quot;20148&quot; value=&quot;5&quot;/&gt;&lt;property id=&quot;20300&quot; value=&quot;Slide 22 - &amp;quot;Fixed Point Data Types&amp;quot;&quot;/&gt;&lt;property id=&quot;20307&quot; value=&quot;307&quot;/&gt;&lt;/object&gt;&lt;object type=&quot;3&quot; unique_id=&quot;13379&quot;&gt;&lt;property id=&quot;20148&quot; value=&quot;5&quot;/&gt;&lt;property id=&quot;20300&quot; value=&quot;Slide 23 - &amp;quot;Fixed Point Terminology&amp;quot;&quot;/&gt;&lt;property id=&quot;20307&quot; value=&quot;323&quot;/&gt;&lt;/object&gt;&lt;object type=&quot;3&quot; unique_id=&quot;13380&quot;&gt;&lt;property id=&quot;20148&quot; value=&quot;5&quot;/&gt;&lt;property id=&quot;20300&quot; value=&quot;Slide 24 - &amp;quot;Fixed-Point Context Help&amp;quot;&quot;/&gt;&lt;property id=&quot;20307&quot; value=&quot;309&quot;/&gt;&lt;/object&gt;&lt;object type=&quot;3&quot; unique_id=&quot;13381&quot;&gt;&lt;property id=&quot;20148&quot; value=&quot;5&quot;/&gt;&lt;property id=&quot;20300&quot; value=&quot;Slide 28 - &amp;quot;Fixed-Point Addition&amp;quot;&quot;/&gt;&lt;property id=&quot;20307&quot; value=&quot;311&quot;/&gt;&lt;/object&gt;&lt;object type=&quot;3&quot; unique_id=&quot;13382&quot;&gt;&lt;property id=&quot;20148&quot; value=&quot;5&quot;/&gt;&lt;property id=&quot;20300&quot; value=&quot;Slide 29 - &amp;quot;Fixed Point Subtraction&amp;quot;&quot;/&gt;&lt;property id=&quot;20307&quot; value=&quot;313&quot;/&gt;&lt;/object&gt;&lt;object type=&quot;3&quot; unique_id=&quot;13383&quot;&gt;&lt;property id=&quot;20148&quot; value=&quot;5&quot;/&gt;&lt;property id=&quot;20300&quot; value=&quot;Slide 30 - &amp;quot;Fixed-Point Multiplication&amp;quot;&quot;/&gt;&lt;property id=&quot;20307&quot; value=&quot;312&quot;/&gt;&lt;/object&gt;&lt;object type=&quot;3&quot; unique_id=&quot;13384&quot;&gt;&lt;property id=&quot;20148&quot; value=&quot;5&quot;/&gt;&lt;property id=&quot;20300&quot; value=&quot;Slide 31 - &amp;quot;Fixed-Point Division&amp;quot;&quot;/&gt;&lt;property id=&quot;20307&quot; value=&quot;314&quot;/&gt;&lt;/object&gt;&lt;object type=&quot;3&quot; unique_id=&quot;13385&quot;&gt;&lt;property id=&quot;20148&quot; value=&quot;5&quot;/&gt;&lt;property id=&quot;20300&quot; value=&quot;Slide 34 - &amp;quot;Rounding&amp;quot;&quot;/&gt;&lt;property id=&quot;20307&quot; value=&quot;324&quot;/&gt;&lt;/object&gt;&lt;object type=&quot;3&quot; unique_id=&quot;13386&quot;&gt;&lt;property id=&quot;20148&quot; value=&quot;5&quot;/&gt;&lt;property id=&quot;20300&quot; value=&quot;Slide 38 - &amp;quot;Exercise 4-2: CompactRIO I/O&amp;quot;&quot;/&gt;&lt;property id=&quot;20307&quot; value=&quot;325&quot;/&gt;&lt;/object&gt;&lt;object type=&quot;3&quot; unique_id=&quot;13387&quot;&gt;&lt;property id=&quot;20148&quot; value=&quot;5&quot;/&gt;&lt;property id=&quot;20300&quot; value=&quot;Slide 40 - &amp;quot;Module Data Types&amp;quot;&quot;/&gt;&lt;property id=&quot;20307&quot; value=&quot;308&quot;/&gt;&lt;/object&gt;&lt;object type=&quot;3&quot; unique_id=&quot;13388&quot;&gt;&lt;property id=&quot;20148&quot; value=&quot;5&quot;/&gt;&lt;property id=&quot;20300&quot; value=&quot;Slide 41 - &amp;quot;Module Properties and Methods&amp;quot;&quot;/&gt;&lt;property id=&quot;20307&quot; value=&quot;315&quot;/&gt;&lt;/object&gt;&lt;object type=&quot;3&quot; unique_id=&quot;13389&quot;&gt;&lt;property id=&quot;20148&quot; value=&quot;5&quot;/&gt;&lt;property id=&quot;20300&quot; value=&quot;Slide 46 - &amp;quot;Summary Quiz&amp;quot;&quot;/&gt;&lt;property id=&quot;20307&quot; value=&quot;316&quot;/&gt;&lt;/object&gt;&lt;object type=&quot;3&quot; unique_id=&quot;13390&quot;&gt;&lt;property id=&quot;20148&quot; value=&quot;5&quot;/&gt;&lt;property id=&quot;20300&quot; value=&quot;Slide 47 - &amp;quot;Summary Quiz Answers&amp;quot;&quot;/&gt;&lt;property id=&quot;20307&quot; value=&quot;317&quot;/&gt;&lt;/object&gt;&lt;object type=&quot;3&quot; unique_id=&quot;13391&quot;&gt;&lt;property id=&quot;20148&quot; value=&quot;5&quot;/&gt;&lt;property id=&quot;20300&quot; value=&quot;Slide 49 - &amp;quot;Summary Quiz Answer&amp;quot;&quot;/&gt;&lt;property id=&quot;20307&quot; value=&quot;318&quot;/&gt;&lt;/object&gt;&lt;object type=&quot;3&quot; unique_id=&quot;13392&quot;&gt;&lt;property id=&quot;20148&quot; value=&quot;5&quot;/&gt;&lt;property id=&quot;20300&quot; value=&quot;Slide 51 - &amp;quot;Summary Quiz Answer&amp;quot;&quot;/&gt;&lt;property id=&quot;20307&quot; value=&quot;319&quot;/&gt;&lt;/object&gt;&lt;object type=&quot;3&quot; unique_id=&quot;13393&quot;&gt;&lt;property id=&quot;20148&quot; value=&quot;5&quot;/&gt;&lt;property id=&quot;20300&quot; value=&quot;Slide 53 - &amp;quot;Summary Quiz Answer&amp;quot;&quot;/&gt;&lt;property id=&quot;20307&quot; value=&quot;326&quot;/&gt;&lt;/object&gt;&lt;object type=&quot;3&quot; unique_id=&quot;13940&quot;&gt;&lt;property id=&quot;20148&quot; value=&quot;5&quot;/&gt;&lt;property id=&quot;20300&quot; value=&quot;Slide 32 - &amp;quot;Demonstration – Simple Fixed-Point Math&amp;quot;&quot;/&gt;&lt;property id=&quot;20307&quot; value=&quot;327&quot;/&gt;&lt;/object&gt;&lt;object type=&quot;3&quot; unique_id=&quot;13996&quot;&gt;&lt;property id=&quot;20148&quot; value=&quot;5&quot;/&gt;&lt;property id=&quot;20300&quot; value=&quot;Slide 3 - &amp;quot;FPGA I/O Terminology&amp;quot;&quot;/&gt;&lt;property id=&quot;20307&quot; value=&quot;328&quot;/&gt;&lt;/object&gt;&lt;object type=&quot;3&quot; unique_id=&quot;13997&quot;&gt;&lt;property id=&quot;20148&quot; value=&quot;5&quot;/&gt;&lt;property id=&quot;20300&quot; value=&quot;Slide 35 - &amp;quot;Overflow&amp;quot;&quot;/&gt;&lt;property id=&quot;20307&quot; value=&quot;329&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2378</TotalTime>
  <Words>5989</Words>
  <Application>Microsoft Office PowerPoint</Application>
  <PresentationFormat>On-screen Show (4:3)</PresentationFormat>
  <Paragraphs>555</Paragraphs>
  <Slides>53</Slides>
  <Notes>53</Notes>
  <HiddenSlides>0</HiddenSlides>
  <MMClips>0</MMClips>
  <ScaleCrop>false</ScaleCrop>
  <HeadingPairs>
    <vt:vector size="4" baseType="variant">
      <vt:variant>
        <vt:lpstr>Theme</vt:lpstr>
      </vt:variant>
      <vt:variant>
        <vt:i4>5</vt:i4>
      </vt:variant>
      <vt:variant>
        <vt:lpstr>Slide Titles</vt:lpstr>
      </vt:variant>
      <vt:variant>
        <vt:i4>53</vt:i4>
      </vt:variant>
    </vt:vector>
  </HeadingPairs>
  <TitlesOfParts>
    <vt:vector size="58" baseType="lpstr">
      <vt:lpstr>Customer Education Slide Template</vt:lpstr>
      <vt:lpstr>1_PPT2009 Lesson Header</vt:lpstr>
      <vt:lpstr>1_PPT 2009 Exercise</vt:lpstr>
      <vt:lpstr>1_PPT 2009 Discussion</vt:lpstr>
      <vt:lpstr>PPT 2009 Demonstration</vt:lpstr>
      <vt:lpstr>Lesson 4 FPGA I/O</vt:lpstr>
      <vt:lpstr>A. Introduction</vt:lpstr>
      <vt:lpstr>FPGA I/O Terminology</vt:lpstr>
      <vt:lpstr>B. Configuring FPGA I/O</vt:lpstr>
      <vt:lpstr>Adding FPGA I/O to a CompactRIO Project</vt:lpstr>
      <vt:lpstr>Adding FPGA I/O to an R Series Project</vt:lpstr>
      <vt:lpstr>FPGA I/O Palettes</vt:lpstr>
      <vt:lpstr>Placing I/O Nodes</vt:lpstr>
      <vt:lpstr>C. I/O Types</vt:lpstr>
      <vt:lpstr>Digital I/O</vt:lpstr>
      <vt:lpstr>Creating Counters from Digital I/O</vt:lpstr>
      <vt:lpstr>Analog I/O</vt:lpstr>
      <vt:lpstr>D. Integer Math</vt:lpstr>
      <vt:lpstr>Numeric Palette</vt:lpstr>
      <vt:lpstr>Integer Division</vt:lpstr>
      <vt:lpstr>R Series Scaling in LabVIEW FPGA</vt:lpstr>
      <vt:lpstr>Converting Binary Representations</vt:lpstr>
      <vt:lpstr>Converting Binary Representations (cont.)</vt:lpstr>
      <vt:lpstr>Exercise 4-1 R Series I/O</vt:lpstr>
      <vt:lpstr>Exercise 4-1 R Series I/O</vt:lpstr>
      <vt:lpstr>E. Fixed-Point Math</vt:lpstr>
      <vt:lpstr>Fixed Point Data Types</vt:lpstr>
      <vt:lpstr>Fixed Point Terminology</vt:lpstr>
      <vt:lpstr>Fixed-Point Context Help</vt:lpstr>
      <vt:lpstr>Numeric Representation Examples</vt:lpstr>
      <vt:lpstr>Fixed Point Configuration</vt:lpstr>
      <vt:lpstr>Fixed-Point Arithmetic</vt:lpstr>
      <vt:lpstr>Fixed-Point Addition</vt:lpstr>
      <vt:lpstr>Fixed Point Subtraction</vt:lpstr>
      <vt:lpstr>Fixed-Point Multiplication</vt:lpstr>
      <vt:lpstr>Fixed-Point Division</vt:lpstr>
      <vt:lpstr>Demonstration – Simple Fixed-Point Math</vt:lpstr>
      <vt:lpstr>Configuring Fixed Point Functions </vt:lpstr>
      <vt:lpstr>Rounding</vt:lpstr>
      <vt:lpstr>Overflow</vt:lpstr>
      <vt:lpstr>Selecting an Overflow and Rounding Mode</vt:lpstr>
      <vt:lpstr>Exercise 4-2: CompactRIO I/O</vt:lpstr>
      <vt:lpstr>Exercise 4-2: CompactRIO I/O</vt:lpstr>
      <vt:lpstr>F. CompactRIO</vt:lpstr>
      <vt:lpstr>Module Data Types</vt:lpstr>
      <vt:lpstr>Module Properties and Methods</vt:lpstr>
      <vt:lpstr>Module Timing</vt:lpstr>
      <vt:lpstr>G. Error Handling</vt:lpstr>
      <vt:lpstr>Error Cluster Optimization</vt:lpstr>
      <vt:lpstr>Error Clusters for Reliability</vt:lpstr>
      <vt:lpstr>Summary—Quiz</vt:lpstr>
      <vt:lpstr>Summary—Quiz Answers</vt:lpstr>
      <vt:lpstr>Summary—Quiz</vt:lpstr>
      <vt:lpstr>Summary—Quiz Answer</vt:lpstr>
      <vt:lpstr>Summary—Quiz</vt:lpstr>
      <vt:lpstr>Summary—Quiz Answer</vt:lpstr>
      <vt:lpstr>Summary—Quiz</vt:lpstr>
      <vt:lpstr>Summary—Quiz Answer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4 FPGA I/O</dc:title>
  <dc:creator/>
  <cp:lastModifiedBy>sredding</cp:lastModifiedBy>
  <cp:revision>283</cp:revision>
  <dcterms:created xsi:type="dcterms:W3CDTF">2006-08-16T00:00:00Z</dcterms:created>
  <dcterms:modified xsi:type="dcterms:W3CDTF">2010-10-22T19:30:15Z</dcterms:modified>
</cp:coreProperties>
</file>