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 id="2147483819" r:id="rId2"/>
    <p:sldMasterId id="2147483822" r:id="rId3"/>
    <p:sldMasterId id="2147483826" r:id="rId4"/>
    <p:sldMasterId id="2147483830" r:id="rId5"/>
  </p:sldMasterIdLst>
  <p:notesMasterIdLst>
    <p:notesMasterId r:id="rId39"/>
  </p:notesMasterIdLst>
  <p:handoutMasterIdLst>
    <p:handoutMasterId r:id="rId40"/>
  </p:handoutMasterIdLst>
  <p:sldIdLst>
    <p:sldId id="275" r:id="rId6"/>
    <p:sldId id="313" r:id="rId7"/>
    <p:sldId id="330" r:id="rId8"/>
    <p:sldId id="375" r:id="rId9"/>
    <p:sldId id="340" r:id="rId10"/>
    <p:sldId id="342" r:id="rId11"/>
    <p:sldId id="365" r:id="rId12"/>
    <p:sldId id="374" r:id="rId13"/>
    <p:sldId id="368" r:id="rId14"/>
    <p:sldId id="369" r:id="rId15"/>
    <p:sldId id="370" r:id="rId16"/>
    <p:sldId id="372" r:id="rId17"/>
    <p:sldId id="373" r:id="rId18"/>
    <p:sldId id="377" r:id="rId19"/>
    <p:sldId id="338" r:id="rId20"/>
    <p:sldId id="379" r:id="rId21"/>
    <p:sldId id="337" r:id="rId22"/>
    <p:sldId id="346" r:id="rId23"/>
    <p:sldId id="334" r:id="rId24"/>
    <p:sldId id="358" r:id="rId25"/>
    <p:sldId id="359" r:id="rId26"/>
    <p:sldId id="360" r:id="rId27"/>
    <p:sldId id="361" r:id="rId28"/>
    <p:sldId id="283" r:id="rId29"/>
    <p:sldId id="378" r:id="rId30"/>
    <p:sldId id="347" r:id="rId31"/>
    <p:sldId id="376" r:id="rId32"/>
    <p:sldId id="350" r:id="rId33"/>
    <p:sldId id="351" r:id="rId34"/>
    <p:sldId id="353" r:id="rId35"/>
    <p:sldId id="354" r:id="rId36"/>
    <p:sldId id="355" r:id="rId37"/>
    <p:sldId id="356" r:id="rId38"/>
  </p:sldIdLst>
  <p:sldSz cx="9144000" cy="6858000" type="screen4x3"/>
  <p:notesSz cx="7315200" cy="9601200"/>
  <p:defaultTextStyle>
    <a:defPPr>
      <a:defRPr lang="en-US"/>
    </a:defPPr>
    <a:lvl1pPr algn="ctr" rtl="0" eaLnBrk="0" fontAlgn="base" hangingPunct="0">
      <a:spcBef>
        <a:spcPct val="0"/>
      </a:spcBef>
      <a:spcAft>
        <a:spcPct val="0"/>
      </a:spcAft>
      <a:defRPr sz="2400" b="1" kern="1200">
        <a:solidFill>
          <a:schemeClr val="bg1"/>
        </a:solidFill>
        <a:latin typeface="Arial Narrow" pitchFamily="34" charset="0"/>
        <a:ea typeface="+mn-ea"/>
        <a:cs typeface="+mn-cs"/>
      </a:defRPr>
    </a:lvl1pPr>
    <a:lvl2pPr marL="457200" algn="ctr" rtl="0" eaLnBrk="0" fontAlgn="base" hangingPunct="0">
      <a:spcBef>
        <a:spcPct val="0"/>
      </a:spcBef>
      <a:spcAft>
        <a:spcPct val="0"/>
      </a:spcAft>
      <a:defRPr sz="2400" b="1" kern="1200">
        <a:solidFill>
          <a:schemeClr val="bg1"/>
        </a:solidFill>
        <a:latin typeface="Arial Narrow" pitchFamily="34" charset="0"/>
        <a:ea typeface="+mn-ea"/>
        <a:cs typeface="+mn-cs"/>
      </a:defRPr>
    </a:lvl2pPr>
    <a:lvl3pPr marL="914400" algn="ctr" rtl="0" eaLnBrk="0" fontAlgn="base" hangingPunct="0">
      <a:spcBef>
        <a:spcPct val="0"/>
      </a:spcBef>
      <a:spcAft>
        <a:spcPct val="0"/>
      </a:spcAft>
      <a:defRPr sz="2400" b="1" kern="1200">
        <a:solidFill>
          <a:schemeClr val="bg1"/>
        </a:solidFill>
        <a:latin typeface="Arial Narrow" pitchFamily="34" charset="0"/>
        <a:ea typeface="+mn-ea"/>
        <a:cs typeface="+mn-cs"/>
      </a:defRPr>
    </a:lvl3pPr>
    <a:lvl4pPr marL="1371600" algn="ctr" rtl="0" eaLnBrk="0" fontAlgn="base" hangingPunct="0">
      <a:spcBef>
        <a:spcPct val="0"/>
      </a:spcBef>
      <a:spcAft>
        <a:spcPct val="0"/>
      </a:spcAft>
      <a:defRPr sz="2400" b="1" kern="1200">
        <a:solidFill>
          <a:schemeClr val="bg1"/>
        </a:solidFill>
        <a:latin typeface="Arial Narrow" pitchFamily="34" charset="0"/>
        <a:ea typeface="+mn-ea"/>
        <a:cs typeface="+mn-cs"/>
      </a:defRPr>
    </a:lvl4pPr>
    <a:lvl5pPr marL="1828800" algn="ctr" rtl="0" eaLnBrk="0" fontAlgn="base" hangingPunct="0">
      <a:spcBef>
        <a:spcPct val="0"/>
      </a:spcBef>
      <a:spcAft>
        <a:spcPct val="0"/>
      </a:spcAft>
      <a:defRPr sz="2400" b="1" kern="1200">
        <a:solidFill>
          <a:schemeClr val="bg1"/>
        </a:solidFill>
        <a:latin typeface="Arial Narrow" pitchFamily="34" charset="0"/>
        <a:ea typeface="+mn-ea"/>
        <a:cs typeface="+mn-cs"/>
      </a:defRPr>
    </a:lvl5pPr>
    <a:lvl6pPr marL="2286000" algn="l" defTabSz="914400" rtl="0" eaLnBrk="1" latinLnBrk="0" hangingPunct="1">
      <a:defRPr sz="2400" b="1" kern="1200">
        <a:solidFill>
          <a:schemeClr val="bg1"/>
        </a:solidFill>
        <a:latin typeface="Arial Narrow" pitchFamily="34" charset="0"/>
        <a:ea typeface="+mn-ea"/>
        <a:cs typeface="+mn-cs"/>
      </a:defRPr>
    </a:lvl6pPr>
    <a:lvl7pPr marL="2743200" algn="l" defTabSz="914400" rtl="0" eaLnBrk="1" latinLnBrk="0" hangingPunct="1">
      <a:defRPr sz="2400" b="1" kern="1200">
        <a:solidFill>
          <a:schemeClr val="bg1"/>
        </a:solidFill>
        <a:latin typeface="Arial Narrow" pitchFamily="34" charset="0"/>
        <a:ea typeface="+mn-ea"/>
        <a:cs typeface="+mn-cs"/>
      </a:defRPr>
    </a:lvl7pPr>
    <a:lvl8pPr marL="3200400" algn="l" defTabSz="914400" rtl="0" eaLnBrk="1" latinLnBrk="0" hangingPunct="1">
      <a:defRPr sz="2400" b="1" kern="1200">
        <a:solidFill>
          <a:schemeClr val="bg1"/>
        </a:solidFill>
        <a:latin typeface="Arial Narrow" pitchFamily="34" charset="0"/>
        <a:ea typeface="+mn-ea"/>
        <a:cs typeface="+mn-cs"/>
      </a:defRPr>
    </a:lvl8pPr>
    <a:lvl9pPr marL="3657600" algn="l" defTabSz="914400" rtl="0" eaLnBrk="1" latinLnBrk="0" hangingPunct="1">
      <a:defRPr sz="2400" b="1" kern="1200">
        <a:solidFill>
          <a:schemeClr val="bg1"/>
        </a:solidFill>
        <a:latin typeface="Arial Narrow"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799" autoAdjust="0"/>
  </p:normalViewPr>
  <p:slideViewPr>
    <p:cSldViewPr>
      <p:cViewPr>
        <p:scale>
          <a:sx n="50" d="100"/>
          <a:sy n="50" d="100"/>
        </p:scale>
        <p:origin x="-1002" y="-13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1752" y="-78"/>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6" name="Rectangle 4"/>
          <p:cNvSpPr>
            <a:spLocks noGrp="1" noRot="1" noChangeAspect="1" noChangeArrowheads="1" noTextEdit="1"/>
          </p:cNvSpPr>
          <p:nvPr>
            <p:ph type="sldImg" idx="2"/>
          </p:nvPr>
        </p:nvSpPr>
        <p:spPr bwMode="auto">
          <a:xfrm>
            <a:off x="938213" y="720725"/>
            <a:ext cx="5438775" cy="4079875"/>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650241" y="5040630"/>
            <a:ext cx="6096000" cy="3840480"/>
          </a:xfrm>
          <a:prstGeom prst="rect">
            <a:avLst/>
          </a:prstGeom>
          <a:noFill/>
          <a:ln w="9525">
            <a:noFill/>
            <a:miter lim="800000"/>
            <a:headEnd/>
            <a:tailEnd/>
          </a:ln>
          <a:effectLst/>
        </p:spPr>
        <p:txBody>
          <a:bodyPr vert="horz" wrap="square" lIns="96658" tIns="48329" rIns="96658" bIns="48329" numCol="1" anchor="t" anchorCtr="0" compatLnSpc="1">
            <a:prstTxWarp prst="textNoShape">
              <a:avLst/>
            </a:prstTxWarp>
          </a:bodyPr>
          <a:lstStyle/>
          <a:p>
            <a:pPr marL="0" marR="0" lvl="0" indent="0" algn="l" defTabSz="966576" rtl="0" eaLnBrk="1" fontAlgn="base" latinLnBrk="0" hangingPunct="1">
              <a:lnSpc>
                <a:spcPct val="100000"/>
              </a:lnSpc>
              <a:spcBef>
                <a:spcPct val="30000"/>
              </a:spcBef>
              <a:spcAft>
                <a:spcPct val="0"/>
              </a:spcAft>
              <a:buClrTx/>
              <a:buSzTx/>
              <a:buFontTx/>
              <a:buNone/>
              <a:tabLst>
                <a:tab pos="483289" algn="l"/>
              </a:tabLst>
              <a:defRPr/>
            </a:pPr>
            <a:r>
              <a:rPr kumimoji="0" lang="en-US" sz="1500" b="1" i="0" u="none" strike="noStrike" kern="1200" cap="none" spc="0" normalizeH="0" baseline="0" noProof="0" dirty="0" smtClean="0">
                <a:ln>
                  <a:noFill/>
                </a:ln>
                <a:solidFill>
                  <a:srgbClr val="000000"/>
                </a:solidFill>
                <a:effectLst/>
                <a:uLnTx/>
                <a:uFillTx/>
                <a:latin typeface="Arial Narrow" pitchFamily="34" charset="0"/>
                <a:ea typeface="+mn-ea"/>
                <a:cs typeface="Arial" pitchFamily="34" charset="0"/>
              </a:rPr>
              <a:t>Click to edit Master text styles</a:t>
            </a:r>
          </a:p>
          <a:p>
            <a:pPr marL="0" marR="0" lvl="1" indent="0" algn="l" defTabSz="966576" rtl="0" eaLnBrk="1" fontAlgn="base" latinLnBrk="0" hangingPunct="1">
              <a:lnSpc>
                <a:spcPct val="100000"/>
              </a:lnSpc>
              <a:spcBef>
                <a:spcPct val="30000"/>
              </a:spcBef>
              <a:spcAft>
                <a:spcPct val="0"/>
              </a:spcAft>
              <a:buClrTx/>
              <a:buSzTx/>
              <a:buFontTx/>
              <a:buNone/>
              <a:tabLst>
                <a:tab pos="483289"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Second level</a:t>
            </a:r>
          </a:p>
          <a:p>
            <a:pPr marL="241644" marR="0" lvl="2" indent="-241644" algn="l" defTabSz="966576" rtl="0" eaLnBrk="1" fontAlgn="base" latinLnBrk="0" hangingPunct="1">
              <a:lnSpc>
                <a:spcPct val="100000"/>
              </a:lnSpc>
              <a:spcBef>
                <a:spcPct val="30000"/>
              </a:spcBef>
              <a:spcAft>
                <a:spcPct val="0"/>
              </a:spcAft>
              <a:buClrTx/>
              <a:buSzTx/>
              <a:buFont typeface="Arial" pitchFamily="34" charset="0"/>
              <a:buChar char="•"/>
              <a:tabLst>
                <a:tab pos="483289"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Third level</a:t>
            </a:r>
          </a:p>
          <a:p>
            <a:pPr marL="483289" marR="0" lvl="3" indent="-241644" algn="l" defTabSz="966576" rtl="0" eaLnBrk="1" fontAlgn="base" latinLnBrk="0" hangingPunct="1">
              <a:lnSpc>
                <a:spcPct val="100000"/>
              </a:lnSpc>
              <a:spcBef>
                <a:spcPct val="30000"/>
              </a:spcBef>
              <a:spcAft>
                <a:spcPct val="0"/>
              </a:spcAft>
              <a:buClrTx/>
              <a:buSzTx/>
              <a:buFont typeface="Times New Roman" pitchFamily="18" charset="0"/>
              <a:buChar char="–"/>
              <a:tabLst>
                <a:tab pos="483289"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Fourth level</a:t>
            </a:r>
          </a:p>
          <a:p>
            <a:pPr marL="1077330" marR="0" lvl="4" indent="-1077330" algn="l" defTabSz="966576" rtl="0" eaLnBrk="1" fontAlgn="base" latinLnBrk="0" hangingPunct="1">
              <a:lnSpc>
                <a:spcPct val="100000"/>
              </a:lnSpc>
              <a:spcBef>
                <a:spcPct val="30000"/>
              </a:spcBef>
              <a:spcAft>
                <a:spcPct val="0"/>
              </a:spcAft>
              <a:buClrTx/>
              <a:buSzTx/>
              <a:buFontTx/>
              <a:buNone/>
              <a:tabLst>
                <a:tab pos="422877" algn="l"/>
                <a:tab pos="1077330"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Fifth level</a:t>
            </a:r>
          </a:p>
        </p:txBody>
      </p:sp>
      <p:sp>
        <p:nvSpPr>
          <p:cNvPr id="8" name="Rectangle 7"/>
          <p:cNvSpPr>
            <a:spLocks noChangeArrowheads="1"/>
          </p:cNvSpPr>
          <p:nvPr/>
        </p:nvSpPr>
        <p:spPr bwMode="auto">
          <a:xfrm>
            <a:off x="425028" y="9361171"/>
            <a:ext cx="6519333" cy="164587"/>
          </a:xfrm>
          <a:prstGeom prst="rect">
            <a:avLst/>
          </a:prstGeom>
          <a:noFill/>
          <a:ln w="9525">
            <a:noFill/>
            <a:miter lim="800000"/>
            <a:headEnd/>
            <a:tailEnd/>
          </a:ln>
          <a:effectLst/>
        </p:spPr>
        <p:txBody>
          <a:bodyPr lIns="68184" tIns="27273" rIns="68184" bIns="27273">
            <a:spAutoFit/>
          </a:bodyPr>
          <a:lstStyle/>
          <a:p>
            <a:pPr algn="l" defTabSz="996781">
              <a:lnSpc>
                <a:spcPct val="85000"/>
              </a:lnSpc>
              <a:tabLst>
                <a:tab pos="246679" algn="l"/>
                <a:tab pos="3146408" algn="ctr"/>
                <a:tab pos="6046136" algn="r"/>
              </a:tabLst>
            </a:pPr>
            <a:r>
              <a:rPr lang="en-US" altLang="en-US" sz="800" b="0" i="1" dirty="0" smtClean="0">
                <a:solidFill>
                  <a:schemeClr val="tx1"/>
                </a:solidFill>
              </a:rPr>
              <a:t>	LabVIEW FPGA 	5</a:t>
            </a:r>
            <a:r>
              <a:rPr lang="en-US" sz="800" b="0" i="1" dirty="0" smtClean="0">
                <a:solidFill>
                  <a:schemeClr val="tx1"/>
                </a:solidFill>
              </a:rPr>
              <a:t>-</a:t>
            </a:r>
            <a:fld id="{8618B3B7-1819-48C9-894E-FAD3541A3B44}" type="slidenum">
              <a:rPr lang="en-US" sz="800" b="0" i="1" smtClean="0">
                <a:solidFill>
                  <a:schemeClr val="tx1"/>
                </a:solidFill>
              </a:rPr>
              <a:pPr algn="l" defTabSz="996781">
                <a:lnSpc>
                  <a:spcPct val="85000"/>
                </a:lnSpc>
                <a:tabLst>
                  <a:tab pos="246679" algn="l"/>
                  <a:tab pos="3146408" algn="ctr"/>
                  <a:tab pos="6046136" algn="r"/>
                </a:tabLst>
              </a:pPr>
              <a:t>‹#›</a:t>
            </a:fld>
            <a:r>
              <a:rPr lang="en-US" sz="800" b="0" i="1" dirty="0" smtClean="0">
                <a:solidFill>
                  <a:schemeClr val="tx1"/>
                </a:solidFill>
              </a:rPr>
              <a:t> 	ni.com</a:t>
            </a:r>
            <a:endParaRPr lang="en-US" sz="800" b="0" i="1" dirty="0">
              <a:solidFill>
                <a:schemeClr val="tx1"/>
              </a:solidFill>
            </a:endParaRPr>
          </a:p>
        </p:txBody>
      </p:sp>
    </p:spTree>
  </p:cSld>
  <p:clrMap bg1="lt1" tx1="dk1" bg2="lt2" tx2="dk2" accent1="accent1" accent2="accent2" accent3="accent3" accent4="accent4" accent5="accent5" accent6="accent6" hlink="hlink" folHlink="folHlink"/>
  <p:hf hdr="0" dt="0"/>
  <p:notesStyle>
    <a:lvl1pPr marL="0" marR="0" indent="0" algn="l" defTabSz="914400" rtl="0" eaLnBrk="1" fontAlgn="base" latinLnBrk="0" hangingPunct="1">
      <a:lnSpc>
        <a:spcPct val="100000"/>
      </a:lnSpc>
      <a:spcBef>
        <a:spcPct val="30000"/>
      </a:spcBef>
      <a:spcAft>
        <a:spcPct val="0"/>
      </a:spcAft>
      <a:buClrTx/>
      <a:buSzTx/>
      <a:buFontTx/>
      <a:buNone/>
      <a:tabLst>
        <a:tab pos="457200" algn="l"/>
      </a:tabLst>
      <a:defRPr sz="1200" kern="1200">
        <a:solidFill>
          <a:schemeClr val="tx1"/>
        </a:solidFill>
        <a:latin typeface="Arial" charset="0"/>
        <a:ea typeface="+mn-ea"/>
        <a:cs typeface="+mn-cs"/>
      </a:defRPr>
    </a:lvl1pPr>
    <a:lvl2pPr marL="0" marR="0" indent="0" algn="l" defTabSz="914400" rtl="0" eaLnBrk="1" fontAlgn="base" latinLnBrk="0" hangingPunct="1">
      <a:lnSpc>
        <a:spcPct val="100000"/>
      </a:lnSpc>
      <a:spcBef>
        <a:spcPct val="30000"/>
      </a:spcBef>
      <a:spcAft>
        <a:spcPct val="0"/>
      </a:spcAft>
      <a:buClrTx/>
      <a:buSzTx/>
      <a:buFontTx/>
      <a:buNone/>
      <a:tabLst>
        <a:tab pos="457200" algn="l"/>
      </a:tabLst>
      <a:defRPr sz="1200" kern="1200">
        <a:solidFill>
          <a:schemeClr val="tx1"/>
        </a:solidFill>
        <a:latin typeface="Arial" charset="0"/>
        <a:ea typeface="+mn-ea"/>
        <a:cs typeface="+mn-cs"/>
      </a:defRPr>
    </a:lvl2pPr>
    <a:lvl3pPr marL="228600" marR="0" indent="-228600" algn="l" defTabSz="914400" rtl="0" eaLnBrk="1" fontAlgn="base" latinLnBrk="0" hangingPunct="1">
      <a:lnSpc>
        <a:spcPct val="100000"/>
      </a:lnSpc>
      <a:spcBef>
        <a:spcPct val="30000"/>
      </a:spcBef>
      <a:spcAft>
        <a:spcPct val="0"/>
      </a:spcAft>
      <a:buClrTx/>
      <a:buSzTx/>
      <a:buFont typeface="Arial" pitchFamily="34" charset="0"/>
      <a:buChar char="•"/>
      <a:tabLst>
        <a:tab pos="457200" algn="l"/>
      </a:tabLst>
      <a:defRPr sz="1200" kern="1200">
        <a:solidFill>
          <a:schemeClr val="tx1"/>
        </a:solidFill>
        <a:latin typeface="Arial" charset="0"/>
        <a:ea typeface="+mn-ea"/>
        <a:cs typeface="+mn-cs"/>
      </a:defRPr>
    </a:lvl3pPr>
    <a:lvl4pPr marL="457200" marR="0" indent="-228600" algn="l" defTabSz="914400" rtl="0" eaLnBrk="1" fontAlgn="base" latinLnBrk="0" hangingPunct="1">
      <a:lnSpc>
        <a:spcPct val="100000"/>
      </a:lnSpc>
      <a:spcBef>
        <a:spcPct val="30000"/>
      </a:spcBef>
      <a:spcAft>
        <a:spcPct val="0"/>
      </a:spcAft>
      <a:buClrTx/>
      <a:buSzTx/>
      <a:buFont typeface="Times New Roman" pitchFamily="18" charset="0"/>
      <a:buChar char="–"/>
      <a:tabLst>
        <a:tab pos="457200" algn="l"/>
      </a:tabLst>
      <a:defRPr sz="1200" kern="1200">
        <a:solidFill>
          <a:schemeClr val="tx1"/>
        </a:solidFill>
        <a:latin typeface="Arial" charset="0"/>
        <a:ea typeface="+mn-ea"/>
        <a:cs typeface="+mn-cs"/>
      </a:defRPr>
    </a:lvl4pPr>
    <a:lvl5pPr marL="1019175" marR="0" indent="-1019175" algn="l" defTabSz="914400" rtl="0" eaLnBrk="1" fontAlgn="base" latinLnBrk="0" hangingPunct="1">
      <a:lnSpc>
        <a:spcPct val="100000"/>
      </a:lnSpc>
      <a:spcBef>
        <a:spcPct val="30000"/>
      </a:spcBef>
      <a:spcAft>
        <a:spcPct val="0"/>
      </a:spcAft>
      <a:buClrTx/>
      <a:buSzTx/>
      <a:buFontTx/>
      <a:buNone/>
      <a:tabLst>
        <a:tab pos="400050" algn="l"/>
        <a:tab pos="1019175" algn="l"/>
      </a:tabLs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lvexpress.chm::/Wait.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lvexpress.chm::/Tick_Count.htm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Rot="1" noChangeAspect="1" noChangeArrowheads="1" noTextEdit="1"/>
          </p:cNvSpPr>
          <p:nvPr>
            <p:ph type="sldImg"/>
          </p:nvPr>
        </p:nvSpPr>
        <p:spPr>
          <a:xfrm>
            <a:off x="938213" y="720725"/>
            <a:ext cx="5438775" cy="4079875"/>
          </a:xfrm>
          <a:ln/>
        </p:spPr>
      </p:sp>
      <p:sp>
        <p:nvSpPr>
          <p:cNvPr id="29701"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938213" y="720725"/>
            <a:ext cx="5438775" cy="4079875"/>
          </a:xfrm>
        </p:spPr>
      </p:sp>
      <p:sp>
        <p:nvSpPr>
          <p:cNvPr id="9" name="Notes Placeholder 8"/>
          <p:cNvSpPr>
            <a:spLocks noGrp="1"/>
          </p:cNvSpPr>
          <p:nvPr>
            <p:ph type="body" idx="1"/>
          </p:nvPr>
        </p:nvSpPr>
        <p:spPr/>
        <p:txBody>
          <a:bodyPr>
            <a:normAutofit/>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938213" y="720725"/>
            <a:ext cx="5438775" cy="4079875"/>
          </a:xfrm>
        </p:spPr>
      </p:sp>
      <p:sp>
        <p:nvSpPr>
          <p:cNvPr id="9" name="Notes Placeholder 8"/>
          <p:cNvSpPr>
            <a:spLocks noGrp="1"/>
          </p:cNvSpPr>
          <p:nvPr>
            <p:ph type="body" idx="1"/>
          </p:nvPr>
        </p:nvSpPr>
        <p:spPr/>
        <p:txBody>
          <a:bodyPr>
            <a:normAutofit/>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938213" y="720725"/>
            <a:ext cx="5438775" cy="4079875"/>
          </a:xfrm>
        </p:spPr>
      </p:sp>
      <p:sp>
        <p:nvSpPr>
          <p:cNvPr id="9" name="Notes Placeholder 8"/>
          <p:cNvSpPr>
            <a:spLocks noGrp="1"/>
          </p:cNvSpPr>
          <p:nvPr>
            <p:ph type="body" idx="1"/>
          </p:nvPr>
        </p:nvSpPr>
        <p:spPr/>
        <p:txBody>
          <a:bodyPr>
            <a:normAutofit/>
          </a:bodyPr>
          <a:lstStyle/>
          <a:p>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xfrm>
            <a:off x="4142963" y="9119325"/>
            <a:ext cx="3170583" cy="480226"/>
          </a:xfrm>
          <a:prstGeom prst="rect">
            <a:avLst/>
          </a:prstGeom>
          <a:noFill/>
        </p:spPr>
        <p:txBody>
          <a:bodyPr lIns="95079" tIns="47540" rIns="95079" bIns="47540"/>
          <a:lstStyle/>
          <a:p>
            <a:fld id="{4877C0F9-15CF-4094-886B-82B3A8550ECD}" type="slidenum">
              <a:rPr lang="en-US" smtClean="0"/>
              <a:pPr/>
              <a:t>13</a:t>
            </a:fld>
            <a:endParaRPr lang="en-US" dirty="0" smtClean="0"/>
          </a:p>
        </p:txBody>
      </p:sp>
      <p:sp>
        <p:nvSpPr>
          <p:cNvPr id="91139" name="Rectangle 2"/>
          <p:cNvSpPr>
            <a:spLocks noGrp="1" noRot="1" noChangeAspect="1" noChangeArrowheads="1" noTextEdit="1"/>
          </p:cNvSpPr>
          <p:nvPr>
            <p:ph type="sldImg"/>
          </p:nvPr>
        </p:nvSpPr>
        <p:spPr>
          <a:xfrm>
            <a:off x="906463" y="471488"/>
            <a:ext cx="5349875" cy="4013200"/>
          </a:xfrm>
        </p:spPr>
      </p:sp>
      <p:sp>
        <p:nvSpPr>
          <p:cNvPr id="91140" name="Rectangle 3"/>
          <p:cNvSpPr>
            <a:spLocks noGrp="1" noChangeArrowheads="1"/>
          </p:cNvSpPr>
          <p:nvPr>
            <p:ph type="body" idx="1"/>
          </p:nvPr>
        </p:nvSpPr>
        <p:spPr>
          <a:xfrm>
            <a:off x="732183" y="4731291"/>
            <a:ext cx="5850834" cy="4318725"/>
          </a:xfrm>
          <a:noFill/>
          <a:ln/>
        </p:spPr>
        <p:txBody>
          <a:bodyPr/>
          <a:lstStyle/>
          <a:p>
            <a:pPr lvl="2">
              <a:buNone/>
            </a:pPr>
            <a:r>
              <a:rPr lang="en-US" dirty="0" smtClean="0"/>
              <a:t>Wiring a false constant to the Loop Condition terminal of a While Loop is acceptable in many FPGA applications. FPGA logic is often meant to run indefinitely on the FPGA. Wiring controls and application logic to the Loop Condition terminal instead is also acceptable.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xfrm>
            <a:off x="4142963" y="9119325"/>
            <a:ext cx="3170583" cy="480226"/>
          </a:xfrm>
          <a:prstGeom prst="rect">
            <a:avLst/>
          </a:prstGeom>
          <a:noFill/>
        </p:spPr>
        <p:txBody>
          <a:bodyPr lIns="95079" tIns="47540" rIns="95079" bIns="47540"/>
          <a:lstStyle/>
          <a:p>
            <a:fld id="{4877C0F9-15CF-4094-886B-82B3A8550ECD}" type="slidenum">
              <a:rPr lang="en-US" smtClean="0"/>
              <a:pPr/>
              <a:t>14</a:t>
            </a:fld>
            <a:endParaRPr lang="en-US" dirty="0" smtClean="0"/>
          </a:p>
        </p:txBody>
      </p:sp>
      <p:sp>
        <p:nvSpPr>
          <p:cNvPr id="91139" name="Rectangle 2"/>
          <p:cNvSpPr>
            <a:spLocks noGrp="1" noRot="1" noChangeAspect="1" noChangeArrowheads="1" noTextEdit="1"/>
          </p:cNvSpPr>
          <p:nvPr>
            <p:ph type="sldImg"/>
          </p:nvPr>
        </p:nvSpPr>
        <p:spPr>
          <a:xfrm>
            <a:off x="906463" y="471488"/>
            <a:ext cx="5349875" cy="4013200"/>
          </a:xfrm>
        </p:spPr>
      </p:sp>
      <p:sp>
        <p:nvSpPr>
          <p:cNvPr id="91140" name="Rectangle 3"/>
          <p:cNvSpPr>
            <a:spLocks noGrp="1" noChangeArrowheads="1"/>
          </p:cNvSpPr>
          <p:nvPr>
            <p:ph type="body" idx="1"/>
          </p:nvPr>
        </p:nvSpPr>
        <p:spPr>
          <a:xfrm>
            <a:off x="732183" y="4731291"/>
            <a:ext cx="5850834" cy="4318725"/>
          </a:xfrm>
          <a:noFill/>
          <a:ln/>
        </p:spPr>
        <p:txBody>
          <a:bodyPr/>
          <a:lstStyle/>
          <a:p>
            <a:pPr lvl="1"/>
            <a:r>
              <a:rPr lang="en-US" dirty="0" smtClean="0"/>
              <a:t>The iteration terminal count of the While Loop does not rollover.</a:t>
            </a:r>
            <a:r>
              <a:rPr lang="en-US" baseline="0" dirty="0" smtClean="0"/>
              <a:t>  Instead, it will keep outputting 2,147,483,647 once it reaches that value.  With FPGA speeds, it is possible for the While Loop iteration terminal to max out rather quickly.</a:t>
            </a:r>
          </a:p>
          <a:p>
            <a:pPr lvl="1"/>
            <a:r>
              <a:rPr lang="en-US" baseline="0" dirty="0" smtClean="0"/>
              <a:t>If you need a counter to rollover when it reaches its maximum value, you should programmatically implement your own counter.</a:t>
            </a:r>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Prep discussion:</a:t>
            </a:r>
          </a:p>
          <a:p>
            <a:r>
              <a:rPr lang="en-US" dirty="0" smtClean="0"/>
              <a:t>The</a:t>
            </a:r>
            <a:r>
              <a:rPr lang="en-US" baseline="0" dirty="0" smtClean="0"/>
              <a:t> student is </a:t>
            </a:r>
            <a:r>
              <a:rPr lang="en-US" dirty="0" smtClean="0"/>
              <a:t>assigned the task of creating an FPGA VI that acquires data from the Connector0\AI0 analog input channel of a PCI-7831R FPGA board. If the data value is higher than the user-specified limit, then the FPGA VI must output a high voltage on the Connector0\DIO0 digital output line. The FPGA VI must execute these I/O operations at a user-specified sample interval.</a:t>
            </a:r>
          </a:p>
          <a:p>
            <a:endParaRPr lang="en-US" baseline="0" dirty="0" smtClean="0"/>
          </a:p>
          <a:p>
            <a:r>
              <a:rPr lang="en-US" baseline="0" dirty="0" smtClean="0"/>
              <a:t>The student will use the Loop Timer Express VI to time the code in a While Loop.</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 iteration of the While Loop will last the same amount of time it takes to execute </a:t>
            </a:r>
            <a:r>
              <a:rPr lang="en-US" baseline="0" dirty="0" smtClean="0"/>
              <a:t>the code in the second frame of the Sequence structure.</a:t>
            </a:r>
          </a:p>
          <a:p>
            <a:r>
              <a:rPr lang="en-US" dirty="0" smtClean="0"/>
              <a:t>Because the logic in the loop takes longer to execute than the specified interval of the Loop Timer, the Loop Timer returns </a:t>
            </a:r>
            <a:r>
              <a:rPr lang="en-US" b="1" dirty="0" smtClean="0"/>
              <a:t>immediately</a:t>
            </a:r>
            <a:r>
              <a:rPr lang="en-US" dirty="0" smtClean="0"/>
              <a:t> and establishes a new reference time stamp for subsequent calls.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938213" y="720725"/>
            <a:ext cx="5438775" cy="4079875"/>
          </a:xfrm>
        </p:spPr>
      </p:sp>
      <p:sp>
        <p:nvSpPr>
          <p:cNvPr id="7" name="Notes Placeholder 6"/>
          <p:cNvSpPr>
            <a:spLocks noGrp="1"/>
          </p:cNvSpPr>
          <p:nvPr>
            <p:ph type="body" idx="1"/>
          </p:nvPr>
        </p:nvSpPr>
        <p:spPr/>
        <p:txBody>
          <a:bodyPr>
            <a:normAutofit/>
          </a:bodyPr>
          <a:lstStyle/>
          <a:p>
            <a:r>
              <a:rPr lang="en-US" b="1" dirty="0" smtClean="0"/>
              <a:t>Creating Delays between Events</a:t>
            </a:r>
          </a:p>
          <a:p>
            <a:r>
              <a:rPr lang="en-US" dirty="0" smtClean="0"/>
              <a:t>Use the </a:t>
            </a:r>
            <a:r>
              <a:rPr lang="en-US" dirty="0" smtClean="0">
                <a:hlinkClick r:id="rId3"/>
              </a:rPr>
              <a:t>Wait</a:t>
            </a:r>
            <a:r>
              <a:rPr lang="en-US" dirty="0" smtClean="0"/>
              <a:t> Express VI to create a delay between events in an FPGA VI. For example, you might want to create a delay between a trigger and a subsequent output. You can place the LabVIEW code for the trigger in the first frame of a sequence structure. Then place the Wait Express VI in the following frame. Finally, place the LabVIEW code for the output in the last frame of the sequence structure. You also can create a series of delays using multiple Wait VIs in a sequence structure, as shown in the following block diagram.</a:t>
            </a:r>
          </a:p>
          <a:p>
            <a:endParaRPr lang="en-US" dirty="0" smtClean="0"/>
          </a:p>
          <a:p>
            <a:pPr lvl="1" defTabSz="950793">
              <a:tabLst>
                <a:tab pos="475397" algn="l"/>
              </a:tabLst>
              <a:defRPr/>
            </a:pPr>
            <a:r>
              <a:rPr lang="en-US" dirty="0" smtClean="0"/>
              <a:t>Block diagram screenshot shown in from LV</a:t>
            </a:r>
            <a:r>
              <a:rPr lang="en-US" baseline="0" dirty="0" smtClean="0"/>
              <a:t> Help»</a:t>
            </a:r>
            <a:r>
              <a:rPr lang="en-US" dirty="0" smtClean="0"/>
              <a:t>Creating FPGA VIs»Using FPGA Clocks and Timing»Using the FPGA Timing Functions.</a:t>
            </a:r>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938213" y="720725"/>
            <a:ext cx="5438775" cy="4079875"/>
          </a:xfrm>
        </p:spPr>
      </p:sp>
      <p:sp>
        <p:nvSpPr>
          <p:cNvPr id="7" name="Notes Placeholder 6"/>
          <p:cNvSpPr>
            <a:spLocks noGrp="1"/>
          </p:cNvSpPr>
          <p:nvPr>
            <p:ph type="body" idx="1"/>
          </p:nvPr>
        </p:nvSpPr>
        <p:spPr/>
        <p:txBody>
          <a:bodyPr>
            <a:normAutofit/>
          </a:bodyP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938213" y="720725"/>
            <a:ext cx="5438775" cy="4079875"/>
          </a:xfrm>
        </p:spPr>
      </p:sp>
      <p:sp>
        <p:nvSpPr>
          <p:cNvPr id="7" name="Notes Placeholder 6"/>
          <p:cNvSpPr>
            <a:spLocks noGrp="1"/>
          </p:cNvSpPr>
          <p:nvPr>
            <p:ph type="body" idx="1"/>
          </p:nvPr>
        </p:nvSpPr>
        <p:spPr/>
        <p:txBody>
          <a:bodyPr>
            <a:normAutofit/>
          </a:bodyPr>
          <a:lstStyle/>
          <a:p>
            <a:pPr lvl="0"/>
            <a:r>
              <a:rPr lang="en-US" sz="1100" dirty="0" smtClean="0">
                <a:solidFill>
                  <a:srgbClr val="000000"/>
                </a:solidFill>
                <a:latin typeface="Times New Roman" pitchFamily="18" charset="0"/>
              </a:rPr>
              <a:t>You can time your FPGA code using the Loop Timer Express VI or the Wait Express VI. The Loop Timer and Wait Express VIs differ in how they affect code execution.</a:t>
            </a:r>
          </a:p>
          <a:p>
            <a:pPr lvl="0"/>
            <a:r>
              <a:rPr lang="en-US" sz="1100" dirty="0" smtClean="0">
                <a:solidFill>
                  <a:srgbClr val="000000"/>
                </a:solidFill>
                <a:latin typeface="Times New Roman" pitchFamily="18" charset="0"/>
              </a:rPr>
              <a:t>If you use the Loop Timer Express VI, during the first iteration the code executes right away.</a:t>
            </a:r>
            <a:br>
              <a:rPr lang="en-US" sz="1100" dirty="0" smtClean="0">
                <a:solidFill>
                  <a:srgbClr val="000000"/>
                </a:solidFill>
                <a:latin typeface="Times New Roman" pitchFamily="18" charset="0"/>
              </a:rPr>
            </a:br>
            <a:r>
              <a:rPr lang="en-US" sz="1100" dirty="0" smtClean="0">
                <a:solidFill>
                  <a:srgbClr val="000000"/>
                </a:solidFill>
                <a:latin typeface="Times New Roman" pitchFamily="18" charset="0"/>
              </a:rPr>
              <a:t>If you use the Wait Express VI, during the first iteration the code waits for the duration of the specified wait statement.</a:t>
            </a:r>
          </a:p>
          <a:p>
            <a:pPr lvl="0"/>
            <a:r>
              <a:rPr lang="en-US" sz="1100" dirty="0" smtClean="0">
                <a:solidFill>
                  <a:srgbClr val="000000"/>
                </a:solidFill>
                <a:latin typeface="Times New Roman" pitchFamily="18" charset="0"/>
              </a:rPr>
              <a:t>For both cases, the options for choosing the timing units and the counter size are available.</a:t>
            </a:r>
          </a:p>
          <a:p>
            <a:pPr lvl="0"/>
            <a:r>
              <a:rPr lang="en-US" sz="1100" dirty="0" smtClean="0">
                <a:solidFill>
                  <a:srgbClr val="000000"/>
                </a:solidFill>
                <a:latin typeface="Times New Roman" pitchFamily="18" charset="0"/>
              </a:rPr>
              <a:t>The Flat Sequence structure controls the flow of data and ensures that the wait occurs before the value on the digital output changes.</a:t>
            </a:r>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938213" y="720725"/>
            <a:ext cx="5438775" cy="4079875"/>
          </a:xfrm>
        </p:spPr>
      </p:sp>
      <p:sp>
        <p:nvSpPr>
          <p:cNvPr id="7" name="Notes Placeholder 6"/>
          <p:cNvSpPr>
            <a:spLocks noGrp="1"/>
          </p:cNvSpPr>
          <p:nvPr>
            <p:ph type="body" idx="1"/>
          </p:nvPr>
        </p:nvSpPr>
        <p:spPr/>
        <p:txBody>
          <a:bodyPr>
            <a:normAutofit/>
          </a:bodyPr>
          <a:lstStyle/>
          <a:p>
            <a:pPr lvl="0"/>
            <a:r>
              <a:rPr lang="en-US" sz="1500" b="1" dirty="0" smtClean="0">
                <a:solidFill>
                  <a:srgbClr val="000000"/>
                </a:solidFill>
                <a:latin typeface="Arial Narrow" pitchFamily="34" charset="0"/>
              </a:rPr>
              <a:t>A</a:t>
            </a:r>
            <a:r>
              <a:rPr lang="en-US" sz="1500" b="1" dirty="0" smtClean="0">
                <a:solidFill>
                  <a:srgbClr val="000000"/>
                </a:solidFill>
                <a:latin typeface="Arial Narrow" pitchFamily="34" charset="0"/>
              </a:rPr>
              <a:t>. Timing Express VIs</a:t>
            </a:r>
          </a:p>
          <a:p>
            <a:pPr lvl="0"/>
            <a:r>
              <a:rPr lang="en-US" sz="1100" dirty="0" smtClean="0">
                <a:solidFill>
                  <a:srgbClr val="000000"/>
                </a:solidFill>
                <a:latin typeface="Times New Roman" pitchFamily="18" charset="0"/>
              </a:rPr>
              <a:t>The Timing palette contains most of the FPGA timing Express VIs, except those related to the Timed Loop. Timing control is critical to your FPGA application. The timing Express VIs include the Loop Timer, Wait, and Tick Count Express VIs.</a:t>
            </a:r>
          </a:p>
          <a:p>
            <a:pPr lvl="0"/>
            <a:endParaRPr lang="en-US" sz="1100" dirty="0" smtClean="0">
              <a:solidFill>
                <a:srgbClr val="000000"/>
              </a:solidFill>
              <a:latin typeface="Times New Roman" pitchFamily="18" charset="0"/>
            </a:endParaRPr>
          </a:p>
          <a:p>
            <a:pPr lvl="0"/>
            <a:r>
              <a:rPr lang="en-US" sz="1100" dirty="0" smtClean="0">
                <a:solidFill>
                  <a:srgbClr val="000000"/>
                </a:solidFill>
                <a:latin typeface="Times New Roman" pitchFamily="18" charset="0"/>
              </a:rPr>
              <a:t>Use the Loop Timer Express VI to control a For Loop or While Loop and set the iteration rate of the loop. A common use of the Loop Timer Express VI is to control the acquisition or update rate of an analog or digital I/O function. </a:t>
            </a:r>
          </a:p>
          <a:p>
            <a:pPr lvl="0"/>
            <a:r>
              <a:rPr lang="en-US" sz="1100" dirty="0" smtClean="0">
                <a:solidFill>
                  <a:srgbClr val="000000"/>
                </a:solidFill>
                <a:latin typeface="Times New Roman" pitchFamily="18" charset="0"/>
              </a:rPr>
              <a:t>The Wait Express VI adds an explicit delay between two operations on the FPGA. Use the Wait Express VI to control the pulse length of a digital output or add a trigger delay between the trigger signal and the resulting operation.</a:t>
            </a:r>
          </a:p>
          <a:p>
            <a:pPr lvl="0"/>
            <a:r>
              <a:rPr lang="en-US" sz="1100" dirty="0" smtClean="0">
                <a:solidFill>
                  <a:srgbClr val="000000"/>
                </a:solidFill>
                <a:latin typeface="Times New Roman" pitchFamily="18" charset="0"/>
              </a:rPr>
              <a:t>The Tick Count Express VI returns the current value of the FPGA clock. Use the Tick Count Express VI to benchmark loop rates or create your own custom timers.</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938213" y="720725"/>
            <a:ext cx="5438775" cy="4079875"/>
          </a:xfrm>
        </p:spPr>
      </p:sp>
      <p:sp>
        <p:nvSpPr>
          <p:cNvPr id="7" name="Notes Placeholder 6"/>
          <p:cNvSpPr>
            <a:spLocks noGrp="1"/>
          </p:cNvSpPr>
          <p:nvPr>
            <p:ph type="body" idx="1"/>
          </p:nvPr>
        </p:nvSpPr>
        <p:spPr/>
        <p:txBody>
          <a:bodyPr>
            <a:normAutofit/>
          </a:bodyPr>
          <a:lstStyle/>
          <a:p>
            <a:pPr lvl="0"/>
            <a:endParaRPr lang="en-US" sz="15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938213" y="720725"/>
            <a:ext cx="5438775" cy="4079875"/>
          </a:xfrm>
        </p:spPr>
      </p:sp>
      <p:sp>
        <p:nvSpPr>
          <p:cNvPr id="7" name="Notes Placeholder 6"/>
          <p:cNvSpPr>
            <a:spLocks noGrp="1"/>
          </p:cNvSpPr>
          <p:nvPr>
            <p:ph type="body" idx="1"/>
          </p:nvPr>
        </p:nvSpPr>
        <p:spPr/>
        <p:txBody>
          <a:bodyPr>
            <a:normAutofit fontScale="62500" lnSpcReduction="20000"/>
          </a:bodyPr>
          <a:lstStyle/>
          <a:p>
            <a:pPr eaLnBrk="1" hangingPunct="1"/>
            <a:r>
              <a:rPr lang="en-US" sz="1500" dirty="0" smtClean="0"/>
              <a:t>From LV Help»FPGA Module»Creating FPGA VIs»Using FPGA Clocks and Timing»Using the FPGA Timing Functions</a:t>
            </a:r>
          </a:p>
          <a:p>
            <a:r>
              <a:rPr lang="en-US" sz="1500" b="1" dirty="0" smtClean="0"/>
              <a:t>Measuring Time between Events</a:t>
            </a:r>
          </a:p>
          <a:p>
            <a:r>
              <a:rPr lang="en-US" sz="1500" dirty="0" smtClean="0"/>
              <a:t>Use the </a:t>
            </a:r>
            <a:r>
              <a:rPr lang="en-US" sz="1500" dirty="0" smtClean="0">
                <a:hlinkClick r:id="rId3"/>
              </a:rPr>
              <a:t>Tick Count</a:t>
            </a:r>
            <a:r>
              <a:rPr lang="en-US" sz="1500" dirty="0" smtClean="0"/>
              <a:t> Express VI to measure the time between events such as edges on a digital signal. You can use the Tick Count Express VI when you need to determine the period, pulse-width, or frequency of an input signal or if you want to determine the execution time of a section of LabVIEW code. </a:t>
            </a:r>
          </a:p>
          <a:p>
            <a:r>
              <a:rPr lang="en-US" sz="1500" dirty="0" smtClean="0"/>
              <a:t>For example, to determine the amount of time it takes a function or a section of LabVIEW code to execute, use a sequence structure with two Tick Count Express VIs, as shown in the following block diagram. </a:t>
            </a:r>
          </a:p>
          <a:p>
            <a:r>
              <a:rPr lang="en-US" sz="1500" dirty="0" smtClean="0"/>
              <a:t>Place one Tick Count Express VI in the first frame of the sequence structure. Then place the LabVIEW code you want to measure in the second frame of the sequence structure. Finally, place the other Tick Count Express VI in the last frame of the sequence structure. You then can calculate the difference between the results of the two Tick Count Express VIs to determine the execution time. Subtract one from the result of the calculation to compensate for the execution time of the Tick Count Express VI. </a:t>
            </a:r>
          </a:p>
          <a:p>
            <a:r>
              <a:rPr lang="en-US" sz="1500" dirty="0" smtClean="0"/>
              <a:t>The Tick Count Express VI has an internal counter to track time. The internal counter for each Tick Count Express VI you place on the same block diagram shares the same start time. Therefore, every Tick Count Express VI that uses the same values for the </a:t>
            </a:r>
            <a:r>
              <a:rPr lang="en-US" sz="1500" b="1" dirty="0" smtClean="0"/>
              <a:t>Counter Units</a:t>
            </a:r>
            <a:r>
              <a:rPr lang="en-US" sz="1500" dirty="0" smtClean="0"/>
              <a:t> and </a:t>
            </a:r>
            <a:r>
              <a:rPr lang="en-US" sz="1500" b="1" dirty="0" smtClean="0"/>
              <a:t>Size of Internal Counter</a:t>
            </a:r>
            <a:r>
              <a:rPr lang="en-US" sz="1500" dirty="0" smtClean="0"/>
              <a:t> options tracks the same time. For example, if you call two Tick Count Express VIs that use the same </a:t>
            </a:r>
            <a:r>
              <a:rPr lang="en-US" sz="1500" b="1" dirty="0" smtClean="0"/>
              <a:t>Configure Tick Count</a:t>
            </a:r>
            <a:r>
              <a:rPr lang="en-US" sz="1500" dirty="0" smtClean="0"/>
              <a:t> options at the same time, they return the same </a:t>
            </a:r>
            <a:r>
              <a:rPr lang="en-US" sz="1500" b="1" dirty="0" smtClean="0"/>
              <a:t>Tick Count</a:t>
            </a:r>
            <a:r>
              <a:rPr lang="en-US" sz="1500" dirty="0" smtClean="0"/>
              <a:t> value.</a:t>
            </a:r>
          </a:p>
          <a:p>
            <a:r>
              <a:rPr lang="en-US" sz="1500" dirty="0" smtClean="0"/>
              <a:t>The Tick Count Express VI returns an integer value in </a:t>
            </a:r>
            <a:r>
              <a:rPr lang="en-US" sz="1500" b="1" dirty="0" smtClean="0"/>
              <a:t>Counter Units</a:t>
            </a:r>
            <a:r>
              <a:rPr lang="en-US" sz="1500" dirty="0" smtClean="0"/>
              <a:t>. The </a:t>
            </a:r>
            <a:r>
              <a:rPr lang="en-US" sz="1500" b="1" dirty="0" smtClean="0"/>
              <a:t>Tick Count</a:t>
            </a:r>
            <a:r>
              <a:rPr lang="en-US" sz="1500" dirty="0" smtClean="0"/>
              <a:t> value cannot represent any fractional time periods that might occur when </a:t>
            </a:r>
            <a:r>
              <a:rPr lang="en-US" sz="1500" b="1" dirty="0" smtClean="0"/>
              <a:t>Counter Units</a:t>
            </a:r>
            <a:r>
              <a:rPr lang="en-US" sz="1500" dirty="0" smtClean="0"/>
              <a:t> is configured for </a:t>
            </a:r>
            <a:r>
              <a:rPr lang="en-US" sz="1500" b="1" dirty="0" smtClean="0"/>
              <a:t>uSec</a:t>
            </a:r>
            <a:r>
              <a:rPr lang="en-US" sz="1500" dirty="0" smtClean="0"/>
              <a:t> or </a:t>
            </a:r>
            <a:r>
              <a:rPr lang="en-US" sz="1500" b="1" dirty="0" smtClean="0"/>
              <a:t>mSec</a:t>
            </a:r>
            <a:r>
              <a:rPr lang="en-US" sz="1500" dirty="0" smtClean="0"/>
              <a:t>. Configuring </a:t>
            </a:r>
            <a:r>
              <a:rPr lang="en-US" sz="1500" b="1" dirty="0" smtClean="0"/>
              <a:t>Counter Units</a:t>
            </a:r>
            <a:r>
              <a:rPr lang="en-US" sz="1500" dirty="0" smtClean="0"/>
              <a:t> for </a:t>
            </a:r>
            <a:r>
              <a:rPr lang="en-US" sz="1500" b="1" dirty="0" smtClean="0"/>
              <a:t>uSec</a:t>
            </a:r>
            <a:r>
              <a:rPr lang="en-US" sz="1500" dirty="0" smtClean="0"/>
              <a:t> or </a:t>
            </a:r>
            <a:r>
              <a:rPr lang="en-US" sz="1500" b="1" dirty="0" smtClean="0"/>
              <a:t>mSec</a:t>
            </a:r>
            <a:r>
              <a:rPr lang="en-US" sz="1500" dirty="0" smtClean="0"/>
              <a:t> can result in timing measurements that have an accuracy of ±1 </a:t>
            </a:r>
            <a:r>
              <a:rPr lang="en-US" sz="1500" b="1" dirty="0" smtClean="0"/>
              <a:t>Counter Unit</a:t>
            </a:r>
            <a:r>
              <a:rPr lang="en-US" sz="1500" dirty="0" smtClean="0"/>
              <a:t> value. For example, you can configure the Tick Count Express VIs in the block diagram above to measure time in milliseconds. If the first Tick Count Express VI executes at 47.9 milliseconds, </a:t>
            </a:r>
            <a:r>
              <a:rPr lang="en-US" sz="1500" b="1" dirty="0" smtClean="0"/>
              <a:t>Tick Count</a:t>
            </a:r>
            <a:r>
              <a:rPr lang="en-US" sz="1500" dirty="0" smtClean="0"/>
              <a:t> returns a value of 47. If the second Tick Count Express VI executes at 53.2 milliseconds, </a:t>
            </a:r>
            <a:r>
              <a:rPr lang="en-US" sz="1500" b="1" dirty="0" smtClean="0"/>
              <a:t>Tick Count</a:t>
            </a:r>
            <a:r>
              <a:rPr lang="en-US" sz="1500" dirty="0" smtClean="0"/>
              <a:t> returns a value of 53. Although this example has a 5.3 millisecond delay, the difference between the returned values is 6 milliseconds.</a:t>
            </a:r>
            <a:endParaRPr lang="en-US" sz="15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938213" y="720725"/>
            <a:ext cx="5438775" cy="4079875"/>
          </a:xfrm>
        </p:spPr>
      </p:sp>
      <p:sp>
        <p:nvSpPr>
          <p:cNvPr id="7" name="Notes Placeholder 6"/>
          <p:cNvSpPr>
            <a:spLocks noGrp="1"/>
          </p:cNvSpPr>
          <p:nvPr>
            <p:ph type="body" idx="1"/>
          </p:nvPr>
        </p:nvSpPr>
        <p:spPr/>
        <p:txBody>
          <a:bodyPr>
            <a:normAutofit/>
          </a:bodyPr>
          <a:lstStyle/>
          <a:p>
            <a:pPr defTabSz="949951">
              <a:tabLst>
                <a:tab pos="474975" algn="l"/>
              </a:tabLst>
              <a:defRPr/>
            </a:pPr>
            <a:r>
              <a:rPr lang="en-US" sz="1500" dirty="0" smtClean="0">
                <a:solidFill>
                  <a:srgbClr val="000000"/>
                </a:solidFill>
                <a:latin typeface="Times New Roman" pitchFamily="18" charset="0"/>
                <a:cs typeface="Times New Roman" pitchFamily="18" charset="0"/>
              </a:rPr>
              <a:t>The figure above shows an example that uses the Tick Count Express VI to benchmark the loop period of a While Loop.</a:t>
            </a:r>
          </a:p>
          <a:p>
            <a:pPr lvl="0"/>
            <a:r>
              <a:rPr lang="en-US" sz="1500" dirty="0" smtClean="0">
                <a:solidFill>
                  <a:srgbClr val="000000"/>
                </a:solidFill>
                <a:latin typeface="Times New Roman" pitchFamily="18" charset="0"/>
                <a:cs typeface="Times New Roman" pitchFamily="18" charset="0"/>
              </a:rPr>
              <a:t>Timestamp measurements are done in parallel because of the way the FPGA code is implemented. As long as any new code is not made within the same combinatorial path as another set of code the code execution times are independent from one another. Because of this behavior, whenever you add code to an FPGA VI for benchmarking, it has no affect on the loop execution time, provided that the code you are benchmarking takes longer to execute than the three ticks required to obtain and observe the loop rate.</a:t>
            </a:r>
          </a:p>
          <a:p>
            <a:endParaRPr lang="en-US" sz="15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938213" y="720725"/>
            <a:ext cx="5438775" cy="4079875"/>
          </a:xfrm>
        </p:spPr>
      </p:sp>
      <p:sp>
        <p:nvSpPr>
          <p:cNvPr id="7" name="Notes Placeholder 6"/>
          <p:cNvSpPr>
            <a:spLocks noGrp="1"/>
          </p:cNvSpPr>
          <p:nvPr>
            <p:ph type="body" idx="1"/>
          </p:nvPr>
        </p:nvSpPr>
        <p:spPr/>
        <p:txBody>
          <a:bodyPr>
            <a:normAutofit/>
          </a:bodyPr>
          <a:lstStyle/>
          <a:p>
            <a:pPr lvl="0"/>
            <a:r>
              <a:rPr lang="en-US" sz="1900" b="1" dirty="0" smtClean="0">
                <a:solidFill>
                  <a:srgbClr val="000000"/>
                </a:solidFill>
                <a:latin typeface="Arial Narrow" pitchFamily="34" charset="0"/>
                <a:cs typeface="Times New Roman" pitchFamily="18" charset="0"/>
              </a:rPr>
              <a:t>Benchmarking Loop Rates</a:t>
            </a:r>
          </a:p>
          <a:p>
            <a:pPr lvl="0"/>
            <a:r>
              <a:rPr lang="en-US" sz="1500" dirty="0" smtClean="0">
                <a:solidFill>
                  <a:srgbClr val="000000"/>
                </a:solidFill>
                <a:latin typeface="Times New Roman" pitchFamily="18" charset="0"/>
                <a:cs typeface="Times New Roman" pitchFamily="18" charset="0"/>
              </a:rPr>
              <a:t>It is important to benchmark the rate at which a VI runs. Because the FPGA code runs on the FPGA hardware, you cannot determine the precise timing until you compile the code. After you compile the code, the Tick Count Express VI to benchmark the VI and determine execution speed. </a:t>
            </a:r>
          </a:p>
          <a:p>
            <a:pPr lvl="0"/>
            <a:r>
              <a:rPr lang="en-US" sz="1500" dirty="0" smtClean="0">
                <a:solidFill>
                  <a:srgbClr val="000000"/>
                </a:solidFill>
                <a:latin typeface="Times New Roman" pitchFamily="18" charset="0"/>
                <a:cs typeface="Times New Roman" pitchFamily="18" charset="0"/>
              </a:rPr>
              <a:t>You must be careful of Tick Count rolling over. Because Tick Count has a maximum representation of 32 bits, the greatest number of ticks that it can count before returning to 0 is 2</a:t>
            </a:r>
            <a:r>
              <a:rPr lang="en-US" sz="1500" baseline="30000" dirty="0" smtClean="0">
                <a:solidFill>
                  <a:srgbClr val="000000"/>
                </a:solidFill>
                <a:latin typeface="Times New Roman" pitchFamily="18" charset="0"/>
                <a:cs typeface="Times New Roman" pitchFamily="18" charset="0"/>
              </a:rPr>
              <a:t>32</a:t>
            </a:r>
            <a:r>
              <a:rPr lang="en-US" sz="1500" dirty="0" smtClean="0">
                <a:solidFill>
                  <a:srgbClr val="000000"/>
                </a:solidFill>
                <a:latin typeface="Times New Roman" pitchFamily="18" charset="0"/>
                <a:cs typeface="Times New Roman" pitchFamily="18" charset="0"/>
              </a:rPr>
              <a:t> = 4,294,967,296. However, when the clock runs at 40 MHz, the clock rolls over about every 107 seconds. If the code you are benchmarking takes more than 107 seconds to execute, the elapsed time result will be much lower than expected because the final Tick Count rolled over to 0.</a:t>
            </a:r>
            <a:endParaRPr lang="en-US" sz="1500" dirty="0" smtClean="0"/>
          </a:p>
          <a:p>
            <a:endParaRPr lang="en-US" sz="15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a:xfrm>
            <a:off x="938213" y="720725"/>
            <a:ext cx="5438775" cy="4079875"/>
          </a:xfrm>
        </p:spPr>
      </p:sp>
      <p:sp>
        <p:nvSpPr>
          <p:cNvPr id="9" name="Notes Placeholder 8"/>
          <p:cNvSpPr>
            <a:spLocks noGrp="1"/>
          </p:cNvSpPr>
          <p:nvPr>
            <p:ph type="body" idx="1"/>
          </p:nvPr>
        </p:nvSpPr>
        <p:spPr/>
        <p:txBody>
          <a:bodyPr>
            <a:normAutofit/>
          </a:bodyPr>
          <a:lstStyle/>
          <a:p>
            <a:pPr lvl="2">
              <a:buNone/>
            </a:pPr>
            <a:r>
              <a:rPr lang="en-US" b="1" dirty="0" smtClean="0"/>
              <a:t>Prep discussion:</a:t>
            </a:r>
          </a:p>
          <a:p>
            <a:pPr lvl="2">
              <a:buNone/>
            </a:pPr>
            <a:r>
              <a:rPr lang="en-US" dirty="0" smtClean="0"/>
              <a:t>The student is given a pre-built VI containing code in a While Loop. The student will add benchmarking code to the While Loop to display its loop period in units of Ticks.  The student then converts the number of Ticks into the number of milliseconds.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a:xfrm>
            <a:off x="938213" y="720725"/>
            <a:ext cx="5438775" cy="4079875"/>
          </a:xfrm>
        </p:spPr>
      </p:sp>
      <p:sp>
        <p:nvSpPr>
          <p:cNvPr id="9" name="Notes Placeholder 8"/>
          <p:cNvSpPr>
            <a:spLocks noGrp="1"/>
          </p:cNvSpPr>
          <p:nvPr>
            <p:ph type="body" idx="1"/>
          </p:nvPr>
        </p:nvSpPr>
        <p:spPr/>
        <p:txBody>
          <a:bodyPr>
            <a:normAutofit/>
          </a:bodyPr>
          <a:lstStyle/>
          <a:p>
            <a:pPr>
              <a:buFont typeface="Arial" pitchFamily="34" charset="0"/>
              <a:buChar char="•"/>
            </a:pPr>
            <a:r>
              <a:rPr lang="en-US" dirty="0" smtClean="0"/>
              <a:t>Yes, because the code you</a:t>
            </a:r>
            <a:r>
              <a:rPr lang="en-US" baseline="0" dirty="0" smtClean="0"/>
              <a:t> benchmark in this exercise has an execution time of about 70ms.</a:t>
            </a:r>
          </a:p>
          <a:p>
            <a:pPr>
              <a:buFont typeface="Arial" pitchFamily="34" charset="0"/>
              <a:buChar char="•"/>
            </a:pPr>
            <a:r>
              <a:rPr lang="en-US" dirty="0" smtClean="0"/>
              <a:t>Ticks.  You can then convert</a:t>
            </a:r>
            <a:r>
              <a:rPr lang="en-US" baseline="0" dirty="0" smtClean="0"/>
              <a:t> the amount of Ticks into nanoseconds (number of ticks / FPGA clock frequency * 1,000,000,000)</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5" name="Rectangle 6"/>
          <p:cNvSpPr>
            <a:spLocks noGrp="1" noRot="1" noChangeAspect="1" noChangeArrowheads="1" noTextEdit="1"/>
          </p:cNvSpPr>
          <p:nvPr>
            <p:ph type="sldImg"/>
          </p:nvPr>
        </p:nvSpPr>
        <p:spPr>
          <a:ln w="6350"/>
        </p:spPr>
      </p:sp>
      <p:sp>
        <p:nvSpPr>
          <p:cNvPr id="461826" name="Rectangle 7"/>
          <p:cNvSpPr>
            <a:spLocks noGrp="1" noChangeArrowheads="1"/>
          </p:cNvSpPr>
          <p:nvPr>
            <p:ph type="body" idx="1"/>
          </p:nvPr>
        </p:nvSpPr>
        <p:spPr>
          <a:noFill/>
          <a:ln/>
        </p:spPr>
        <p:txBody>
          <a:bodyPr/>
          <a:lstStyle/>
          <a:p>
            <a:pPr defTabSz="914377">
              <a:tabLst>
                <a:tab pos="457189" algn="l"/>
              </a:tabLst>
            </a:pPr>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5" name="Rectangle 6"/>
          <p:cNvSpPr>
            <a:spLocks noGrp="1" noRot="1" noChangeAspect="1" noChangeArrowheads="1" noTextEdit="1"/>
          </p:cNvSpPr>
          <p:nvPr>
            <p:ph type="sldImg"/>
          </p:nvPr>
        </p:nvSpPr>
        <p:spPr>
          <a:ln w="6350"/>
        </p:spPr>
      </p:sp>
      <p:sp>
        <p:nvSpPr>
          <p:cNvPr id="461826" name="Rectangle 7"/>
          <p:cNvSpPr>
            <a:spLocks noGrp="1" noChangeArrowheads="1"/>
          </p:cNvSpPr>
          <p:nvPr>
            <p:ph type="body" idx="1"/>
          </p:nvPr>
        </p:nvSpPr>
        <p:spPr>
          <a:noFill/>
          <a:ln/>
        </p:spPr>
        <p:txBody>
          <a:bodyPr/>
          <a:lstStyle/>
          <a:p>
            <a:pPr defTabSz="914377">
              <a:tabLst>
                <a:tab pos="457189" algn="l"/>
              </a:tabLst>
            </a:pPr>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7" name="Rectangle 2"/>
          <p:cNvSpPr>
            <a:spLocks noGrp="1" noRot="1" noChangeAspect="1" noChangeArrowheads="1" noTextEdit="1"/>
          </p:cNvSpPr>
          <p:nvPr>
            <p:ph type="sldImg"/>
          </p:nvPr>
        </p:nvSpPr>
        <p:spPr>
          <a:ln w="6350"/>
        </p:spPr>
      </p:sp>
      <p:sp>
        <p:nvSpPr>
          <p:cNvPr id="357378" name="Rectangle 3"/>
          <p:cNvSpPr>
            <a:spLocks noGrp="1" noChangeArrowheads="1"/>
          </p:cNvSpPr>
          <p:nvPr>
            <p:ph type="body" idx="1"/>
          </p:nvPr>
        </p:nvSpPr>
        <p:spPr>
          <a:noFill/>
          <a:ln/>
        </p:spPr>
        <p:txBody>
          <a:bodyPr/>
          <a:lstStyle/>
          <a:p>
            <a:pPr defTabSz="914377">
              <a:tabLst>
                <a:tab pos="457189" algn="l"/>
              </a:tabLst>
              <a:defRPr/>
            </a:pPr>
            <a:r>
              <a:rPr lang="en-US" dirty="0" smtClean="0"/>
              <a:t>Answer is c.</a:t>
            </a:r>
          </a:p>
          <a:p>
            <a:pPr defTabSz="914377">
              <a:tabLst>
                <a:tab pos="457189" algn="l"/>
              </a:tabLst>
            </a:pPr>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7" name="Rectangle 2"/>
          <p:cNvSpPr>
            <a:spLocks noGrp="1" noRot="1" noChangeAspect="1" noChangeArrowheads="1" noTextEdit="1"/>
          </p:cNvSpPr>
          <p:nvPr>
            <p:ph type="sldImg"/>
          </p:nvPr>
        </p:nvSpPr>
        <p:spPr>
          <a:ln w="6350"/>
        </p:spPr>
      </p:sp>
      <p:sp>
        <p:nvSpPr>
          <p:cNvPr id="357378" name="Rectangle 3"/>
          <p:cNvSpPr>
            <a:spLocks noGrp="1" noChangeArrowheads="1"/>
          </p:cNvSpPr>
          <p:nvPr>
            <p:ph type="body" idx="1"/>
          </p:nvPr>
        </p:nvSpPr>
        <p:spPr>
          <a:noFill/>
          <a:ln/>
        </p:spPr>
        <p:txBody>
          <a:bodyPr/>
          <a:lstStyle/>
          <a:p>
            <a:pPr defTabSz="914377">
              <a:tabLst>
                <a:tab pos="457189" algn="l"/>
              </a:tabLst>
            </a:pPr>
            <a:r>
              <a:rPr lang="en-US" dirty="0" smtClean="0"/>
              <a:t>Answer is c.</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xfrm>
            <a:off x="4142963" y="9119325"/>
            <a:ext cx="3170583" cy="480226"/>
          </a:xfrm>
          <a:prstGeom prst="rect">
            <a:avLst/>
          </a:prstGeom>
          <a:noFill/>
        </p:spPr>
        <p:txBody>
          <a:bodyPr lIns="95079" tIns="47540" rIns="95079" bIns="47540"/>
          <a:lstStyle/>
          <a:p>
            <a:fld id="{4877C0F9-15CF-4094-886B-82B3A8550ECD}" type="slidenum">
              <a:rPr lang="en-US" smtClean="0"/>
              <a:pPr/>
              <a:t>3</a:t>
            </a:fld>
            <a:endParaRPr lang="en-US" dirty="0" smtClean="0"/>
          </a:p>
        </p:txBody>
      </p:sp>
      <p:sp>
        <p:nvSpPr>
          <p:cNvPr id="91139" name="Rectangle 2"/>
          <p:cNvSpPr>
            <a:spLocks noGrp="1" noRot="1" noChangeAspect="1" noChangeArrowheads="1" noTextEdit="1"/>
          </p:cNvSpPr>
          <p:nvPr>
            <p:ph type="sldImg"/>
          </p:nvPr>
        </p:nvSpPr>
        <p:spPr>
          <a:xfrm>
            <a:off x="906463" y="471488"/>
            <a:ext cx="5349875" cy="4013200"/>
          </a:xfrm>
        </p:spPr>
      </p:sp>
      <p:sp>
        <p:nvSpPr>
          <p:cNvPr id="91140" name="Rectangle 3"/>
          <p:cNvSpPr>
            <a:spLocks noGrp="1" noChangeArrowheads="1"/>
          </p:cNvSpPr>
          <p:nvPr>
            <p:ph type="body" idx="1"/>
          </p:nvPr>
        </p:nvSpPr>
        <p:spPr>
          <a:xfrm>
            <a:off x="732183" y="4731291"/>
            <a:ext cx="5850834" cy="4318725"/>
          </a:xfrm>
          <a:noFill/>
          <a:ln/>
        </p:spPr>
        <p:txBody>
          <a:bodyPr/>
          <a:lstStyle/>
          <a:p>
            <a:pPr eaLnBrk="1" hangingPunct="1"/>
            <a:r>
              <a:rPr lang="en-US" i="1" dirty="0" smtClean="0"/>
              <a:t>LabVIEW</a:t>
            </a:r>
            <a:r>
              <a:rPr lang="en-US" i="1" baseline="0" dirty="0" smtClean="0"/>
              <a:t> </a:t>
            </a:r>
            <a:r>
              <a:rPr lang="en-US" i="1" baseline="0" dirty="0" smtClean="0"/>
              <a:t>Help:</a:t>
            </a:r>
          </a:p>
          <a:p>
            <a:pPr eaLnBrk="1" hangingPunct="1"/>
            <a:endParaRPr lang="en-US" i="1" baseline="0" dirty="0" smtClean="0"/>
          </a:p>
          <a:p>
            <a:pPr eaLnBrk="1" hangingPunct="1"/>
            <a:r>
              <a:rPr lang="en-US" b="1" baseline="0" dirty="0" smtClean="0"/>
              <a:t>FPGA Module»Creating FPGA VIs»Using FPGA Clocks and Timing»Using the FPGA Timing Functions</a:t>
            </a:r>
          </a:p>
          <a:p>
            <a:pPr eaLnBrk="1" hangingPunct="1"/>
            <a:r>
              <a:rPr lang="en-US" b="1" baseline="0" dirty="0" smtClean="0"/>
              <a:t>VI Help for Loop Timer Express VI…</a:t>
            </a:r>
            <a:r>
              <a:rPr lang="en-US" baseline="0" dirty="0" smtClean="0"/>
              <a:t> see details section</a:t>
            </a:r>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7" name="Rectangle 2"/>
          <p:cNvSpPr>
            <a:spLocks noGrp="1" noRot="1" noChangeAspect="1" noChangeArrowheads="1" noTextEdit="1"/>
          </p:cNvSpPr>
          <p:nvPr>
            <p:ph type="sldImg"/>
          </p:nvPr>
        </p:nvSpPr>
        <p:spPr>
          <a:ln w="6350"/>
        </p:spPr>
      </p:sp>
      <p:sp>
        <p:nvSpPr>
          <p:cNvPr id="357378" name="Rectangle 3"/>
          <p:cNvSpPr>
            <a:spLocks noGrp="1" noChangeArrowheads="1"/>
          </p:cNvSpPr>
          <p:nvPr>
            <p:ph type="body" idx="1"/>
          </p:nvPr>
        </p:nvSpPr>
        <p:spPr>
          <a:noFill/>
          <a:ln/>
        </p:spPr>
        <p:txBody>
          <a:bodyPr/>
          <a:lstStyle/>
          <a:p>
            <a:pPr defTabSz="914377">
              <a:tabLst>
                <a:tab pos="457189" algn="l"/>
              </a:tabLst>
              <a:defRPr/>
            </a:pPr>
            <a:r>
              <a:rPr lang="en-US" dirty="0" smtClean="0"/>
              <a:t>Answer is False.</a:t>
            </a:r>
            <a:r>
              <a:rPr lang="en-US" baseline="0" dirty="0" smtClean="0"/>
              <a:t> The Loop Timer Express VI will not wait the first iteration of the While Loop because it will only record the initial time. Also, the Loop Timer Express VI will not wait if the execution time of the code in the While Loop exceeds the time specified by the Count input of the Loop Timer Express VI.</a:t>
            </a:r>
            <a:endParaRPr lang="en-US" dirty="0" smtClean="0"/>
          </a:p>
          <a:p>
            <a:pPr defTabSz="914377">
              <a:tabLst>
                <a:tab pos="457189" algn="l"/>
              </a:tabLst>
            </a:pPr>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7" name="Rectangle 2"/>
          <p:cNvSpPr>
            <a:spLocks noGrp="1" noRot="1" noChangeAspect="1" noChangeArrowheads="1" noTextEdit="1"/>
          </p:cNvSpPr>
          <p:nvPr>
            <p:ph type="sldImg"/>
          </p:nvPr>
        </p:nvSpPr>
        <p:spPr>
          <a:ln w="6350"/>
        </p:spPr>
      </p:sp>
      <p:sp>
        <p:nvSpPr>
          <p:cNvPr id="357378" name="Rectangle 3"/>
          <p:cNvSpPr>
            <a:spLocks noGrp="1" noChangeArrowheads="1"/>
          </p:cNvSpPr>
          <p:nvPr>
            <p:ph type="body" idx="1"/>
          </p:nvPr>
        </p:nvSpPr>
        <p:spPr>
          <a:noFill/>
          <a:ln/>
        </p:spPr>
        <p:txBody>
          <a:bodyPr/>
          <a:lstStyle/>
          <a:p>
            <a:pPr defTabSz="914377">
              <a:tabLst>
                <a:tab pos="457189" algn="l"/>
              </a:tabLst>
            </a:pPr>
            <a:r>
              <a:rPr lang="en-US" dirty="0" smtClean="0"/>
              <a:t>Answer is False.</a:t>
            </a:r>
            <a:r>
              <a:rPr lang="en-US" baseline="0" dirty="0" smtClean="0"/>
              <a:t> The Loop Timer Express VI will not wait the first iteration of the While Loop because it will only record the initial time. Also, the Loop Timer Express VI will not wait if the execution time of the code in the While Loop exceeds the time specified by the Count input of the Loop Timer Express VI.</a:t>
            </a:r>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7" name="Rectangle 2"/>
          <p:cNvSpPr>
            <a:spLocks noGrp="1" noRot="1" noChangeAspect="1" noChangeArrowheads="1" noTextEdit="1"/>
          </p:cNvSpPr>
          <p:nvPr>
            <p:ph type="sldImg"/>
          </p:nvPr>
        </p:nvSpPr>
        <p:spPr>
          <a:ln w="6350"/>
        </p:spPr>
      </p:sp>
      <p:sp>
        <p:nvSpPr>
          <p:cNvPr id="357378" name="Rectangle 3"/>
          <p:cNvSpPr>
            <a:spLocks noGrp="1" noChangeArrowheads="1"/>
          </p:cNvSpPr>
          <p:nvPr>
            <p:ph type="body" idx="1"/>
          </p:nvPr>
        </p:nvSpPr>
        <p:spPr>
          <a:noFill/>
          <a:ln/>
        </p:spPr>
        <p:txBody>
          <a:bodyPr/>
          <a:lstStyle/>
          <a:p>
            <a:pPr defTabSz="914377">
              <a:tabLst>
                <a:tab pos="457189" algn="l"/>
              </a:tabLst>
            </a:pPr>
            <a:r>
              <a:rPr lang="en-US" dirty="0" smtClean="0"/>
              <a:t>Answer is True. The benchmarking code will execute in parallel with the code</a:t>
            </a:r>
            <a:r>
              <a:rPr lang="en-US" baseline="0" dirty="0" smtClean="0"/>
              <a:t> in the While Loop, so the benchmarking code will not add any additional time to the loop period.</a:t>
            </a:r>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7" name="Rectangle 2"/>
          <p:cNvSpPr>
            <a:spLocks noGrp="1" noRot="1" noChangeAspect="1" noChangeArrowheads="1" noTextEdit="1"/>
          </p:cNvSpPr>
          <p:nvPr>
            <p:ph type="sldImg"/>
          </p:nvPr>
        </p:nvSpPr>
        <p:spPr>
          <a:ln w="6350"/>
        </p:spPr>
      </p:sp>
      <p:sp>
        <p:nvSpPr>
          <p:cNvPr id="357378" name="Rectangle 3"/>
          <p:cNvSpPr>
            <a:spLocks noGrp="1" noChangeArrowheads="1"/>
          </p:cNvSpPr>
          <p:nvPr>
            <p:ph type="body" idx="1"/>
          </p:nvPr>
        </p:nvSpPr>
        <p:spPr>
          <a:noFill/>
          <a:ln/>
        </p:spPr>
        <p:txBody>
          <a:bodyPr/>
          <a:lstStyle/>
          <a:p>
            <a:pPr defTabSz="914377">
              <a:tabLst>
                <a:tab pos="457189" algn="l"/>
              </a:tabLst>
            </a:pPr>
            <a:r>
              <a:rPr lang="en-US" dirty="0" smtClean="0"/>
              <a:t>Answer is True. The benchmarking code will execute in parallel with the code</a:t>
            </a:r>
            <a:r>
              <a:rPr lang="en-US" baseline="0" dirty="0" smtClean="0"/>
              <a:t> in the While Loop, so the benchmarking code will not add any additional time to the loop period as long as the code in the While Loop takes longer to execute than the benchmarking code.</a:t>
            </a: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xfrm>
            <a:off x="4142963" y="9119325"/>
            <a:ext cx="3170583" cy="480226"/>
          </a:xfrm>
          <a:prstGeom prst="rect">
            <a:avLst/>
          </a:prstGeom>
          <a:noFill/>
        </p:spPr>
        <p:txBody>
          <a:bodyPr lIns="95079" tIns="47540" rIns="95079" bIns="47540"/>
          <a:lstStyle/>
          <a:p>
            <a:fld id="{4877C0F9-15CF-4094-886B-82B3A8550ECD}" type="slidenum">
              <a:rPr lang="en-US" smtClean="0"/>
              <a:pPr/>
              <a:t>4</a:t>
            </a:fld>
            <a:endParaRPr lang="en-US" dirty="0" smtClean="0"/>
          </a:p>
        </p:txBody>
      </p:sp>
      <p:sp>
        <p:nvSpPr>
          <p:cNvPr id="91139" name="Rectangle 2"/>
          <p:cNvSpPr>
            <a:spLocks noGrp="1" noRot="1" noChangeAspect="1" noChangeArrowheads="1" noTextEdit="1"/>
          </p:cNvSpPr>
          <p:nvPr>
            <p:ph type="sldImg"/>
          </p:nvPr>
        </p:nvSpPr>
        <p:spPr>
          <a:xfrm>
            <a:off x="906463" y="471488"/>
            <a:ext cx="5349875" cy="4013200"/>
          </a:xfrm>
        </p:spPr>
      </p:sp>
      <p:sp>
        <p:nvSpPr>
          <p:cNvPr id="91140" name="Rectangle 3"/>
          <p:cNvSpPr>
            <a:spLocks noGrp="1" noChangeArrowheads="1"/>
          </p:cNvSpPr>
          <p:nvPr>
            <p:ph type="body" idx="1"/>
          </p:nvPr>
        </p:nvSpPr>
        <p:spPr>
          <a:xfrm>
            <a:off x="732183" y="4731291"/>
            <a:ext cx="5850834" cy="4318725"/>
          </a:xfrm>
          <a:noFill/>
          <a:ln/>
        </p:spPr>
        <p:txBody>
          <a:bodyPr/>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xfrm>
            <a:off x="4142963" y="9119325"/>
            <a:ext cx="3170583" cy="480226"/>
          </a:xfrm>
          <a:prstGeom prst="rect">
            <a:avLst/>
          </a:prstGeom>
          <a:noFill/>
        </p:spPr>
        <p:txBody>
          <a:bodyPr lIns="95079" tIns="47540" rIns="95079" bIns="47540"/>
          <a:lstStyle/>
          <a:p>
            <a:fld id="{4877C0F9-15CF-4094-886B-82B3A8550ECD}" type="slidenum">
              <a:rPr lang="en-US" smtClean="0"/>
              <a:pPr/>
              <a:t>5</a:t>
            </a:fld>
            <a:endParaRPr lang="en-US" dirty="0" smtClean="0"/>
          </a:p>
        </p:txBody>
      </p:sp>
      <p:sp>
        <p:nvSpPr>
          <p:cNvPr id="91139" name="Rectangle 2"/>
          <p:cNvSpPr>
            <a:spLocks noGrp="1" noRot="1" noChangeAspect="1" noChangeArrowheads="1" noTextEdit="1"/>
          </p:cNvSpPr>
          <p:nvPr>
            <p:ph type="sldImg"/>
          </p:nvPr>
        </p:nvSpPr>
        <p:spPr>
          <a:xfrm>
            <a:off x="906463" y="471488"/>
            <a:ext cx="5349875" cy="4013200"/>
          </a:xfrm>
        </p:spPr>
      </p:sp>
      <p:sp>
        <p:nvSpPr>
          <p:cNvPr id="91140" name="Rectangle 3"/>
          <p:cNvSpPr>
            <a:spLocks noGrp="1" noChangeArrowheads="1"/>
          </p:cNvSpPr>
          <p:nvPr>
            <p:ph type="body" idx="1"/>
          </p:nvPr>
        </p:nvSpPr>
        <p:spPr>
          <a:xfrm>
            <a:off x="732183" y="4731291"/>
            <a:ext cx="5850834" cy="4318725"/>
          </a:xfrm>
          <a:noFill/>
          <a:ln/>
        </p:spPr>
        <p:txBody>
          <a:bodyPr/>
          <a:lstStyle/>
          <a:p>
            <a:pPr lvl="1"/>
            <a:r>
              <a:rPr lang="en-US" sz="2700" dirty="0" smtClean="0"/>
              <a:t>Second execution adds timer count to initial time and waits until count has elapsed</a:t>
            </a:r>
          </a:p>
          <a:p>
            <a:pPr lvl="1"/>
            <a:endParaRPr lang="en-US" sz="2500" dirty="0" smtClean="0"/>
          </a:p>
          <a:p>
            <a:pPr lvl="1"/>
            <a:r>
              <a:rPr lang="en-US" sz="2500" dirty="0" smtClean="0"/>
              <a:t>If Loop Timer is parallel to code in the loop (meaning no sequence structure)</a:t>
            </a:r>
          </a:p>
          <a:p>
            <a:pPr lvl="2"/>
            <a:r>
              <a:rPr lang="en-US" sz="2500" dirty="0" smtClean="0"/>
              <a:t>First iteration not guaranteed to be synchronized with the desired timing</a:t>
            </a:r>
          </a:p>
          <a:p>
            <a:pPr lvl="3"/>
            <a:r>
              <a:rPr lang="en-US" sz="2300" dirty="0" smtClean="0"/>
              <a:t>Code in loop can execute twice within first desired loop time</a:t>
            </a:r>
          </a:p>
          <a:p>
            <a:pPr lvl="3"/>
            <a:r>
              <a:rPr lang="en-US" sz="2300" dirty="0" smtClean="0"/>
              <a:t>Subsequent iterations match desired timing synchronization.</a:t>
            </a:r>
          </a:p>
          <a:p>
            <a:pPr eaLnBrk="1" hangingPunct="1"/>
            <a:endParaRPr lang="en-US" dirty="0" smtClean="0"/>
          </a:p>
          <a:p>
            <a:pPr eaLnBrk="1" hangingPunct="1"/>
            <a:r>
              <a:rPr lang="en-US" dirty="0" smtClean="0"/>
              <a:t>Info</a:t>
            </a:r>
            <a:r>
              <a:rPr lang="en-US" baseline="0" dirty="0" smtClean="0"/>
              <a:t> from </a:t>
            </a:r>
            <a:r>
              <a:rPr lang="en-US" i="1" baseline="0" dirty="0" smtClean="0"/>
              <a:t>Loop Timer VI Help</a:t>
            </a:r>
            <a:r>
              <a:rPr lang="en-US" baseline="0" dirty="0" smtClean="0"/>
              <a:t>… see Details section</a:t>
            </a: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xfrm>
            <a:off x="4142963" y="9119325"/>
            <a:ext cx="3170583" cy="480226"/>
          </a:xfrm>
          <a:prstGeom prst="rect">
            <a:avLst/>
          </a:prstGeom>
          <a:noFill/>
        </p:spPr>
        <p:txBody>
          <a:bodyPr lIns="95079" tIns="47540" rIns="95079" bIns="47540"/>
          <a:lstStyle/>
          <a:p>
            <a:fld id="{4877C0F9-15CF-4094-886B-82B3A8550ECD}" type="slidenum">
              <a:rPr lang="en-US" smtClean="0"/>
              <a:pPr/>
              <a:t>6</a:t>
            </a:fld>
            <a:endParaRPr lang="en-US" dirty="0" smtClean="0"/>
          </a:p>
        </p:txBody>
      </p:sp>
      <p:sp>
        <p:nvSpPr>
          <p:cNvPr id="91139" name="Rectangle 2"/>
          <p:cNvSpPr>
            <a:spLocks noGrp="1" noRot="1" noChangeAspect="1" noChangeArrowheads="1" noTextEdit="1"/>
          </p:cNvSpPr>
          <p:nvPr>
            <p:ph type="sldImg"/>
          </p:nvPr>
        </p:nvSpPr>
        <p:spPr>
          <a:xfrm>
            <a:off x="906463" y="471488"/>
            <a:ext cx="5349875" cy="4013200"/>
          </a:xfrm>
        </p:spPr>
      </p:sp>
      <p:sp>
        <p:nvSpPr>
          <p:cNvPr id="91140" name="Rectangle 3"/>
          <p:cNvSpPr>
            <a:spLocks noGrp="1" noChangeArrowheads="1"/>
          </p:cNvSpPr>
          <p:nvPr>
            <p:ph type="body" idx="1"/>
          </p:nvPr>
        </p:nvSpPr>
        <p:spPr>
          <a:xfrm>
            <a:off x="732183" y="4731291"/>
            <a:ext cx="5850834" cy="4318725"/>
          </a:xfrm>
          <a:noFill/>
          <a:ln/>
        </p:spPr>
        <p:txBody>
          <a:bodyPr/>
          <a:lstStyle/>
          <a:p>
            <a:pPr eaLnBrk="1" hangingPunct="1"/>
            <a:r>
              <a:rPr lang="en-US" b="1" dirty="0" smtClean="0"/>
              <a:t>LV</a:t>
            </a:r>
            <a:r>
              <a:rPr lang="en-US" b="1" baseline="0" dirty="0" smtClean="0"/>
              <a:t> Help»FPGA Module»Creating FPGA VIs»Using FPGA Clocks and Timing»Using the FPGA Timing Functions </a:t>
            </a:r>
          </a:p>
          <a:p>
            <a:pPr eaLnBrk="1" hangingPunct="1"/>
            <a:endParaRPr lang="en-US" b="1" baseline="0" dirty="0" smtClean="0"/>
          </a:p>
          <a:p>
            <a:pPr eaLnBrk="1" hangingPunct="1"/>
            <a:r>
              <a:rPr lang="en-US" b="1" baseline="0" dirty="0" smtClean="0"/>
              <a:t>VI Help for Loop Timer Express VI… </a:t>
            </a:r>
            <a:r>
              <a:rPr lang="en-US" baseline="0" dirty="0" smtClean="0"/>
              <a:t>see details section</a:t>
            </a:r>
          </a:p>
          <a:p>
            <a:pPr eaLnBrk="1" hangingPunct="1"/>
            <a:endParaRPr lang="en-US" baseline="0" dirty="0" smtClean="0"/>
          </a:p>
          <a:p>
            <a:pPr eaLnBrk="1" hangingPunct="1"/>
            <a:r>
              <a:rPr lang="en-US" baseline="0" dirty="0" smtClean="0"/>
              <a:t>“If the time specified by the </a:t>
            </a:r>
            <a:r>
              <a:rPr lang="en-US" b="1" baseline="0" dirty="0" smtClean="0"/>
              <a:t>Count</a:t>
            </a:r>
            <a:r>
              <a:rPr lang="en-US" b="0" baseline="0" dirty="0" smtClean="0"/>
              <a:t> is less than the time it takes the FPGA target to execute the code in the While Loop, the Loop Timer VI does not affect the timing of the While Loop.”</a:t>
            </a:r>
            <a:endParaRPr lang="en-US" dirty="0" smtClean="0"/>
          </a:p>
          <a:p>
            <a:pPr lvl="1"/>
            <a:endParaRPr lang="en-US" sz="230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938213" y="720725"/>
            <a:ext cx="5438775" cy="4079875"/>
          </a:xfrm>
        </p:spPr>
      </p:sp>
      <p:sp>
        <p:nvSpPr>
          <p:cNvPr id="9" name="Notes Placeholder 8"/>
          <p:cNvSpPr>
            <a:spLocks noGrp="1"/>
          </p:cNvSpPr>
          <p:nvPr>
            <p:ph type="body" idx="1"/>
          </p:nvPr>
        </p:nvSpPr>
        <p:spPr/>
        <p:txBody>
          <a:bodyPr>
            <a:normAutofit/>
          </a:bodyPr>
          <a:lstStyle/>
          <a:p>
            <a:pPr lvl="0"/>
            <a:r>
              <a:rPr lang="en-US" sz="1100" dirty="0" smtClean="0">
                <a:solidFill>
                  <a:srgbClr val="000000"/>
                </a:solidFill>
                <a:latin typeface="Times New Roman" pitchFamily="18" charset="0"/>
                <a:cs typeface="Times New Roman" pitchFamily="18" charset="0"/>
              </a:rPr>
              <a:t>Each timing Express VI has a configuration dialog box that appears when you first add the VI to the block diagram or when you right click the VI and select </a:t>
            </a:r>
            <a:r>
              <a:rPr lang="en-US" sz="1100" b="1" dirty="0" smtClean="0">
                <a:solidFill>
                  <a:srgbClr val="000000"/>
                </a:solidFill>
                <a:latin typeface="Times New Roman" pitchFamily="18" charset="0"/>
                <a:cs typeface="Times New Roman" pitchFamily="18" charset="0"/>
              </a:rPr>
              <a:t>Properties</a:t>
            </a:r>
            <a:r>
              <a:rPr lang="en-US" sz="1100" dirty="0" smtClean="0">
                <a:solidFill>
                  <a:srgbClr val="000000"/>
                </a:solidFill>
                <a:latin typeface="Times New Roman" pitchFamily="18" charset="0"/>
                <a:cs typeface="Times New Roman" pitchFamily="18" charset="0"/>
              </a:rPr>
              <a:t>. The dialog box allows you to configure the timing units and the size of the internal counter. The available Counter Units include ticks; a single clock cycle, the length of which is determined by the clock rate for which the VI is compiled; microseconds (µs), and milliseconds (ms). The Size of Internal Counter value determines the maximum time the timer can track. The free running counter rolls over when the counter reaches the maximum of Size of Internal Counter specified in the configuration dialog box. To save space on the FPGA, you should use the smallest Size of Internal Counter possible for the FPGA VI.</a:t>
            </a:r>
          </a:p>
          <a:p>
            <a:pPr lvl="0"/>
            <a:r>
              <a:rPr lang="en-US" sz="1100" dirty="0" smtClean="0">
                <a:solidFill>
                  <a:srgbClr val="000000"/>
                </a:solidFill>
                <a:latin typeface="Times New Roman" pitchFamily="18" charset="0"/>
                <a:cs typeface="Times New Roman" pitchFamily="18" charset="0"/>
              </a:rPr>
              <a:t>The configuration dialog box  for the Loop Timer Express VI includes the following options:</a:t>
            </a:r>
          </a:p>
          <a:p>
            <a:pPr lvl="0"/>
            <a:endParaRPr lang="en-US" sz="1100" dirty="0" smtClean="0">
              <a:solidFill>
                <a:srgbClr val="000000"/>
              </a:solidFill>
              <a:latin typeface="Times New Roman" pitchFamily="18" charset="0"/>
              <a:cs typeface="Times New Roman" pitchFamily="18" charset="0"/>
            </a:endParaRPr>
          </a:p>
          <a:p>
            <a:pPr lvl="0"/>
            <a:r>
              <a:rPr lang="en-US" sz="1100" b="1" dirty="0" smtClean="0">
                <a:solidFill>
                  <a:srgbClr val="000000"/>
                </a:solidFill>
                <a:latin typeface="Times New Roman" pitchFamily="18" charset="0"/>
                <a:cs typeface="Times New Roman" pitchFamily="18" charset="0"/>
              </a:rPr>
              <a:t>Counter Units</a:t>
            </a:r>
            <a:r>
              <a:rPr lang="en-US" sz="1100" dirty="0" smtClean="0">
                <a:solidFill>
                  <a:srgbClr val="000000"/>
                </a:solidFill>
                <a:latin typeface="Times New Roman" pitchFamily="18" charset="0"/>
                <a:cs typeface="Times New Roman" pitchFamily="18" charset="0"/>
              </a:rPr>
              <a:t>—Unit of time the VI uses for the counter. </a:t>
            </a:r>
          </a:p>
          <a:p>
            <a:pPr lvl="1"/>
            <a:r>
              <a:rPr lang="en-US" sz="1100" b="1" dirty="0" smtClean="0">
                <a:solidFill>
                  <a:srgbClr val="000000"/>
                </a:solidFill>
                <a:latin typeface="Times New Roman" pitchFamily="18" charset="0"/>
                <a:cs typeface="Times New Roman" pitchFamily="18" charset="0"/>
              </a:rPr>
              <a:t>Ticks</a:t>
            </a:r>
            <a:r>
              <a:rPr lang="en-US" sz="1100" dirty="0" smtClean="0">
                <a:solidFill>
                  <a:srgbClr val="000000"/>
                </a:solidFill>
                <a:latin typeface="Times New Roman" pitchFamily="18" charset="0"/>
                <a:cs typeface="Times New Roman" pitchFamily="18" charset="0"/>
              </a:rPr>
              <a:t>—Sets the counter units to a single clock cycle, the length of which is determined by the clock rate for which the VI is compiled. </a:t>
            </a:r>
          </a:p>
          <a:p>
            <a:pPr lvl="1"/>
            <a:r>
              <a:rPr lang="en-US" sz="1100" b="1" dirty="0" smtClean="0">
                <a:solidFill>
                  <a:srgbClr val="000000"/>
                </a:solidFill>
                <a:latin typeface="Times New Roman" pitchFamily="18" charset="0"/>
                <a:cs typeface="Times New Roman" pitchFamily="18" charset="0"/>
              </a:rPr>
              <a:t>mSec</a:t>
            </a:r>
            <a:r>
              <a:rPr lang="en-US" sz="1100" dirty="0" smtClean="0">
                <a:solidFill>
                  <a:srgbClr val="000000"/>
                </a:solidFill>
                <a:latin typeface="Times New Roman" pitchFamily="18" charset="0"/>
                <a:cs typeface="Times New Roman" pitchFamily="18" charset="0"/>
              </a:rPr>
              <a:t>—Sets the counter units to µs.</a:t>
            </a:r>
          </a:p>
          <a:p>
            <a:pPr lvl="1"/>
            <a:r>
              <a:rPr lang="en-US" sz="1100" b="1" dirty="0" smtClean="0">
                <a:solidFill>
                  <a:srgbClr val="000000"/>
                </a:solidFill>
                <a:latin typeface="Times New Roman" pitchFamily="18" charset="0"/>
                <a:cs typeface="Times New Roman" pitchFamily="18" charset="0"/>
              </a:rPr>
              <a:t>mSec</a:t>
            </a:r>
            <a:r>
              <a:rPr lang="en-US" sz="1100" dirty="0" smtClean="0">
                <a:solidFill>
                  <a:srgbClr val="000000"/>
                </a:solidFill>
                <a:latin typeface="Times New Roman" pitchFamily="18" charset="0"/>
                <a:cs typeface="Times New Roman" pitchFamily="18" charset="0"/>
              </a:rPr>
              <a:t>—Sets the counter units to ms.</a:t>
            </a:r>
          </a:p>
          <a:p>
            <a:pPr lvl="0"/>
            <a:r>
              <a:rPr lang="en-US" sz="1100" b="1" dirty="0" smtClean="0">
                <a:solidFill>
                  <a:srgbClr val="000000"/>
                </a:solidFill>
                <a:latin typeface="Times New Roman" pitchFamily="18" charset="0"/>
                <a:cs typeface="Times New Roman" pitchFamily="18" charset="0"/>
              </a:rPr>
              <a:t>Size of Internal Counter</a:t>
            </a:r>
            <a:r>
              <a:rPr lang="en-US" sz="1100" dirty="0" smtClean="0">
                <a:solidFill>
                  <a:srgbClr val="000000"/>
                </a:solidFill>
                <a:latin typeface="Times New Roman" pitchFamily="18" charset="0"/>
                <a:cs typeface="Times New Roman" pitchFamily="18" charset="0"/>
              </a:rPr>
              <a:t>—Specifies the maximum time (8, 16, or 32 bits) a timer can track. To save space on the FPGA, use the smallest.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938213" y="720725"/>
            <a:ext cx="5438775" cy="4079875"/>
          </a:xfrm>
        </p:spPr>
      </p:sp>
      <p:sp>
        <p:nvSpPr>
          <p:cNvPr id="9" name="Notes Placeholder 8"/>
          <p:cNvSpPr>
            <a:spLocks noGrp="1"/>
          </p:cNvSpPr>
          <p:nvPr>
            <p:ph type="body" idx="1"/>
          </p:nvPr>
        </p:nvSpPr>
        <p:spPr/>
        <p:txBody>
          <a:bodyPr>
            <a:normAutofit/>
          </a:bodyPr>
          <a:lstStyle/>
          <a:p>
            <a:pPr lvl="0"/>
            <a:r>
              <a:rPr lang="en-US" sz="1100" dirty="0" smtClean="0">
                <a:solidFill>
                  <a:srgbClr val="000000"/>
                </a:solidFill>
                <a:latin typeface="Times New Roman" pitchFamily="18" charset="0"/>
                <a:cs typeface="Times New Roman" pitchFamily="18" charset="0"/>
              </a:rPr>
              <a:t>Each timing Express VI has a configuration dialog box that appears when you first add the VI to the block diagram or when you right click the VI and select </a:t>
            </a:r>
            <a:r>
              <a:rPr lang="en-US" sz="1100" b="1" dirty="0" smtClean="0">
                <a:solidFill>
                  <a:srgbClr val="000000"/>
                </a:solidFill>
                <a:latin typeface="Times New Roman" pitchFamily="18" charset="0"/>
                <a:cs typeface="Times New Roman" pitchFamily="18" charset="0"/>
              </a:rPr>
              <a:t>Properties</a:t>
            </a:r>
            <a:r>
              <a:rPr lang="en-US" sz="1100" dirty="0" smtClean="0">
                <a:solidFill>
                  <a:srgbClr val="000000"/>
                </a:solidFill>
                <a:latin typeface="Times New Roman" pitchFamily="18" charset="0"/>
                <a:cs typeface="Times New Roman" pitchFamily="18" charset="0"/>
              </a:rPr>
              <a:t>. The dialog box allows you to configure the timing units and the size of the internal counter. The available Counter Units include ticks; a single clock cycle, the length of which is determined by the clock rate for which the VI is compiled; microseconds (µs), and milliseconds (ms). The Size of Internal Counter value determines the maximum time the timer can track. The free running counter rolls over when the counter reaches the maximum of Size of Internal Counter specified in the configuration dialog box. To save space on the FPGA, you should use the smallest Size of Internal Counter possible for the FPGA VI.</a:t>
            </a:r>
          </a:p>
          <a:p>
            <a:pPr lvl="0"/>
            <a:r>
              <a:rPr lang="en-US" sz="1100" dirty="0" smtClean="0">
                <a:solidFill>
                  <a:srgbClr val="000000"/>
                </a:solidFill>
                <a:latin typeface="Times New Roman" pitchFamily="18" charset="0"/>
                <a:cs typeface="Times New Roman" pitchFamily="18" charset="0"/>
              </a:rPr>
              <a:t>The configuration dialog box  for the Loop Timer Express VI includes the following options:</a:t>
            </a:r>
          </a:p>
          <a:p>
            <a:pPr lvl="0"/>
            <a:endParaRPr lang="en-US" sz="1100" dirty="0" smtClean="0">
              <a:solidFill>
                <a:srgbClr val="000000"/>
              </a:solidFill>
              <a:latin typeface="Times New Roman" pitchFamily="18" charset="0"/>
              <a:cs typeface="Times New Roman" pitchFamily="18" charset="0"/>
            </a:endParaRPr>
          </a:p>
          <a:p>
            <a:pPr lvl="0"/>
            <a:r>
              <a:rPr lang="en-US" sz="1100" b="1" dirty="0" smtClean="0">
                <a:solidFill>
                  <a:srgbClr val="000000"/>
                </a:solidFill>
                <a:latin typeface="Times New Roman" pitchFamily="18" charset="0"/>
                <a:cs typeface="Times New Roman" pitchFamily="18" charset="0"/>
              </a:rPr>
              <a:t>Counter Units</a:t>
            </a:r>
            <a:r>
              <a:rPr lang="en-US" sz="1100" dirty="0" smtClean="0">
                <a:solidFill>
                  <a:srgbClr val="000000"/>
                </a:solidFill>
                <a:latin typeface="Times New Roman" pitchFamily="18" charset="0"/>
                <a:cs typeface="Times New Roman" pitchFamily="18" charset="0"/>
              </a:rPr>
              <a:t>—Unit of time the VI uses for the counter. </a:t>
            </a:r>
          </a:p>
          <a:p>
            <a:pPr lvl="1"/>
            <a:r>
              <a:rPr lang="en-US" sz="1100" b="1" dirty="0" smtClean="0">
                <a:solidFill>
                  <a:srgbClr val="000000"/>
                </a:solidFill>
                <a:latin typeface="Times New Roman" pitchFamily="18" charset="0"/>
                <a:cs typeface="Times New Roman" pitchFamily="18" charset="0"/>
              </a:rPr>
              <a:t>Ticks</a:t>
            </a:r>
            <a:r>
              <a:rPr lang="en-US" sz="1100" dirty="0" smtClean="0">
                <a:solidFill>
                  <a:srgbClr val="000000"/>
                </a:solidFill>
                <a:latin typeface="Times New Roman" pitchFamily="18" charset="0"/>
                <a:cs typeface="Times New Roman" pitchFamily="18" charset="0"/>
              </a:rPr>
              <a:t>—Sets the counter units to a single clock cycle, the length of which is determined by the clock rate for which the VI is compiled. </a:t>
            </a:r>
          </a:p>
          <a:p>
            <a:pPr lvl="1"/>
            <a:r>
              <a:rPr lang="en-US" sz="1100" b="1" dirty="0" smtClean="0">
                <a:solidFill>
                  <a:srgbClr val="000000"/>
                </a:solidFill>
                <a:latin typeface="Times New Roman" pitchFamily="18" charset="0"/>
                <a:cs typeface="Times New Roman" pitchFamily="18" charset="0"/>
              </a:rPr>
              <a:t>mSec</a:t>
            </a:r>
            <a:r>
              <a:rPr lang="en-US" sz="1100" dirty="0" smtClean="0">
                <a:solidFill>
                  <a:srgbClr val="000000"/>
                </a:solidFill>
                <a:latin typeface="Times New Roman" pitchFamily="18" charset="0"/>
                <a:cs typeface="Times New Roman" pitchFamily="18" charset="0"/>
              </a:rPr>
              <a:t>—Sets the counter units to µs.</a:t>
            </a:r>
          </a:p>
          <a:p>
            <a:pPr lvl="1"/>
            <a:r>
              <a:rPr lang="en-US" sz="1100" b="1" dirty="0" smtClean="0">
                <a:solidFill>
                  <a:srgbClr val="000000"/>
                </a:solidFill>
                <a:latin typeface="Times New Roman" pitchFamily="18" charset="0"/>
                <a:cs typeface="Times New Roman" pitchFamily="18" charset="0"/>
              </a:rPr>
              <a:t>mSec</a:t>
            </a:r>
            <a:r>
              <a:rPr lang="en-US" sz="1100" dirty="0" smtClean="0">
                <a:solidFill>
                  <a:srgbClr val="000000"/>
                </a:solidFill>
                <a:latin typeface="Times New Roman" pitchFamily="18" charset="0"/>
                <a:cs typeface="Times New Roman" pitchFamily="18" charset="0"/>
              </a:rPr>
              <a:t>—Sets the counter units to ms.</a:t>
            </a:r>
          </a:p>
          <a:p>
            <a:pPr lvl="0"/>
            <a:r>
              <a:rPr lang="en-US" sz="1100" b="1" dirty="0" smtClean="0">
                <a:solidFill>
                  <a:srgbClr val="000000"/>
                </a:solidFill>
                <a:latin typeface="Times New Roman" pitchFamily="18" charset="0"/>
                <a:cs typeface="Times New Roman" pitchFamily="18" charset="0"/>
              </a:rPr>
              <a:t>Size of Internal Counter</a:t>
            </a:r>
            <a:r>
              <a:rPr lang="en-US" sz="1100" dirty="0" smtClean="0">
                <a:solidFill>
                  <a:srgbClr val="000000"/>
                </a:solidFill>
                <a:latin typeface="Times New Roman" pitchFamily="18" charset="0"/>
                <a:cs typeface="Times New Roman" pitchFamily="18" charset="0"/>
              </a:rPr>
              <a:t>—Specifies the maximum time (8, 16, or 32 bits) a timer can track. To save space on the FPGA, use the smallest.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938213" y="720725"/>
            <a:ext cx="5438775" cy="4079875"/>
          </a:xfrm>
        </p:spPr>
      </p:sp>
      <p:sp>
        <p:nvSpPr>
          <p:cNvPr id="9" name="Notes Placeholder 8"/>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4" descr="7784_static"/>
          <p:cNvPicPr>
            <a:picLocks noChangeAspect="1" noChangeArrowheads="1"/>
          </p:cNvPicPr>
          <p:nvPr/>
        </p:nvPicPr>
        <p:blipFill>
          <a:blip r:embed="rId2" cstate="print"/>
          <a:srcRect l="1610"/>
          <a:stretch>
            <a:fillRect/>
          </a:stretch>
        </p:blipFill>
        <p:spPr bwMode="auto">
          <a:xfrm>
            <a:off x="0" y="381000"/>
            <a:ext cx="9144000" cy="6483350"/>
          </a:xfrm>
          <a:prstGeom prst="rect">
            <a:avLst/>
          </a:prstGeom>
          <a:noFill/>
        </p:spPr>
      </p:pic>
      <p:sp>
        <p:nvSpPr>
          <p:cNvPr id="2" name="Title 1"/>
          <p:cNvSpPr>
            <a:spLocks noGrp="1"/>
          </p:cNvSpPr>
          <p:nvPr>
            <p:ph type="ctrTitle"/>
          </p:nvPr>
        </p:nvSpPr>
        <p:spPr>
          <a:xfrm>
            <a:off x="2438400" y="228600"/>
            <a:ext cx="6248400" cy="1143000"/>
          </a:xfrm>
        </p:spPr>
        <p:txBody>
          <a:bodyPr>
            <a:normAutofit/>
          </a:bodyPr>
          <a:lstStyle>
            <a:lvl1pPr algn="r">
              <a:defRPr sz="38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648200" y="5105400"/>
            <a:ext cx="4495800" cy="1752600"/>
          </a:xfrm>
        </p:spPr>
        <p:txBody>
          <a:bodyPr>
            <a:norm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 w/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8229600"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ne Column w/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8229600"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8229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normAutofit/>
          </a:bodyPr>
          <a:lstStyle>
            <a:lvl1pPr algn="l">
              <a:defRPr sz="28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Discussion w/bullets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3886200"/>
            <a:ext cx="8197701" cy="1981200"/>
          </a:xfrm>
        </p:spPr>
        <p:txBody>
          <a:bodyPr/>
          <a:lstStyle>
            <a:lvl1pPr marL="225425" indent="-225425">
              <a:buFont typeface="Arial" pitchFamily="34" charset="0"/>
              <a:buChar cha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3352800"/>
            <a:ext cx="4038600" cy="2773363"/>
          </a:xfrm>
        </p:spPr>
        <p:txBody>
          <a:bodyPr/>
          <a:lstStyle>
            <a:lvl1pPr marL="457200" indent="-457200">
              <a:tabLst>
                <a:tab pos="457200" algn="l"/>
              </a:tabLst>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4" name="Content Placeholder 3"/>
          <p:cNvSpPr>
            <a:spLocks noGrp="1"/>
          </p:cNvSpPr>
          <p:nvPr>
            <p:ph sz="half" idx="2"/>
          </p:nvPr>
        </p:nvSpPr>
        <p:spPr>
          <a:xfrm>
            <a:off x="4648200" y="3352800"/>
            <a:ext cx="4038600" cy="2773363"/>
          </a:xfrm>
        </p:spPr>
        <p:txBody>
          <a:bodyPr/>
          <a:lstStyle>
            <a:lvl1pPr marL="457200" indent="-457200">
              <a:tabLst>
                <a:tab pos="457200" algn="l"/>
              </a:tabLst>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xercise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4038600"/>
            <a:ext cx="8197701" cy="1935125"/>
          </a:xfrm>
        </p:spPr>
        <p:txBody>
          <a:bodyPr/>
          <a:lstStyle>
            <a:lvl1pP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Exercise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4038600"/>
            <a:ext cx="8197701" cy="1945757"/>
          </a:xfrm>
        </p:spPr>
        <p:txBody>
          <a:bodyPr/>
          <a:lstStyle>
            <a:lvl1pPr marL="225425" indent="-225425">
              <a:buFont typeface="Arial" pitchFamily="34" charset="0"/>
              <a:buChar cha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Discussion w/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scussion w/text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3886200"/>
            <a:ext cx="8197701" cy="1981200"/>
          </a:xfrm>
        </p:spPr>
        <p:txBody>
          <a:bodyPr/>
          <a:lstStyle>
            <a:lvl1pP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scussion w/bullets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3886200"/>
            <a:ext cx="8197701" cy="1981200"/>
          </a:xfrm>
        </p:spPr>
        <p:txBody>
          <a:bodyPr/>
          <a:lstStyle>
            <a:lvl1pPr marL="225425" indent="-225425">
              <a:buFont typeface="Arial" pitchFamily="34" charset="0"/>
              <a:buChar cha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Discussion w/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scussion w/text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3886200"/>
            <a:ext cx="8197701" cy="1981200"/>
          </a:xfrm>
        </p:spPr>
        <p:txBody>
          <a:bodyPr/>
          <a:lstStyle>
            <a:lvl1pP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scussion w/bullets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3886200"/>
            <a:ext cx="8197701" cy="1981200"/>
          </a:xfrm>
        </p:spPr>
        <p:txBody>
          <a:bodyPr/>
          <a:lstStyle>
            <a:lvl1pPr marL="225425" indent="-225425">
              <a:buFont typeface="Arial" pitchFamily="34" charset="0"/>
              <a:buChar cha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ep Offset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2286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971800" y="1600200"/>
            <a:ext cx="5715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Reverse Deep Offset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5791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53200" y="1600200"/>
            <a:ext cx="213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Offset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2971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657600" y="1600200"/>
            <a:ext cx="5029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atching Qui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209800"/>
            <a:ext cx="4038600" cy="3916363"/>
          </a:xfrm>
        </p:spPr>
        <p:txBody>
          <a:bodyPr/>
          <a:lstStyle>
            <a:lvl1pPr marL="514350" indent="-514350">
              <a:buFont typeface="+mj-lt"/>
              <a:buAutoNum type="arabicPeriod"/>
              <a:defRPr sz="2800"/>
            </a:lvl1pPr>
            <a:lvl2pPr marL="339725" indent="-339725">
              <a:buFont typeface="+mj-lt"/>
              <a:buAutoNum type="arabicPeriod"/>
              <a:defRPr sz="2400"/>
            </a:lvl2pPr>
            <a:lvl3pPr marL="690563" indent="-350838">
              <a:buFont typeface="+mj-lt"/>
              <a:buAutoNum type="alphaLcPeriod"/>
              <a:defRPr sz="2000"/>
            </a:lvl3pPr>
            <a:lvl4pPr marL="1031875" indent="-341313">
              <a:buFont typeface="+mj-lt"/>
              <a:buAutoNum type="romanLcPeriod"/>
              <a:defRPr sz="1800"/>
            </a:lvl4pPr>
            <a:lvl5pPr marL="1371600" indent="-339725">
              <a:buFont typeface="+mj-lt"/>
              <a:buAutoNum type="alphaLcPeriod"/>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4" name="Content Placeholder 3"/>
          <p:cNvSpPr>
            <a:spLocks noGrp="1"/>
          </p:cNvSpPr>
          <p:nvPr>
            <p:ph sz="half" idx="2"/>
          </p:nvPr>
        </p:nvSpPr>
        <p:spPr>
          <a:xfrm>
            <a:off x="4648200" y="2209800"/>
            <a:ext cx="4038600" cy="3916363"/>
          </a:xfrm>
        </p:spPr>
        <p:txBody>
          <a:bodyPr/>
          <a:lstStyle>
            <a:lvl1pPr marL="514350" indent="-514350">
              <a:buFont typeface="+mj-lt"/>
              <a:buAutoNum type="alphaLcPeriod"/>
              <a:defRPr sz="2800"/>
            </a:lvl1pPr>
            <a:lvl2pPr marL="339725" indent="-339725">
              <a:buFont typeface="+mj-lt"/>
              <a:buAutoNum type="arabicPeriod"/>
              <a:defRPr sz="2400"/>
            </a:lvl2pPr>
            <a:lvl3pPr marL="688975" indent="-349250">
              <a:buFont typeface="+mj-lt"/>
              <a:buAutoNum type="alphaLcPeriod"/>
              <a:defRPr sz="2000"/>
            </a:lvl3pPr>
            <a:lvl4pPr marL="1036638" indent="-346075">
              <a:buFont typeface="+mj-lt"/>
              <a:buAutoNum type="romanLcPeriod"/>
              <a:tabLst/>
              <a:defRPr sz="1800"/>
            </a:lvl4pPr>
            <a:lvl5pPr marL="1371600" indent="-339725">
              <a:buFont typeface="+mj-lt"/>
              <a:buAutoNum type="alphaLcPeriod"/>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5" name="Text Placeholder 2"/>
          <p:cNvSpPr>
            <a:spLocks noGrp="1"/>
          </p:cNvSpPr>
          <p:nvPr>
            <p:ph type="body" idx="10"/>
          </p:nvPr>
        </p:nvSpPr>
        <p:spPr>
          <a:xfrm>
            <a:off x="457200" y="1535113"/>
            <a:ext cx="8229600" cy="63976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Quiz 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marL="339725" indent="-339725">
              <a:buFont typeface="+mj-lt"/>
              <a:buAutoNum type="arabicPeriod"/>
              <a:defRPr sz="2400"/>
            </a:lvl2pPr>
            <a:lvl3pPr marL="690563" indent="-350838">
              <a:buFont typeface="+mj-lt"/>
              <a:buAutoNum type="alphaLcPeriod"/>
              <a:defRPr sz="2000"/>
            </a:lvl3pPr>
            <a:lvl4pPr marL="1031875" indent="-341313">
              <a:buFont typeface="+mj-lt"/>
              <a:buAutoNum type="romanLcPeriod"/>
              <a:defRPr sz="1800"/>
            </a:lvl4pPr>
            <a:lvl5pPr marL="1371600" indent="-339725">
              <a:buFont typeface="+mj-lt"/>
              <a:buAutoNum type="alphaLcPeriod"/>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marL="339725" indent="-339725">
              <a:buFont typeface="+mj-lt"/>
              <a:buAutoNum type="arabicPeriod"/>
              <a:defRPr sz="2400"/>
            </a:lvl2pPr>
            <a:lvl3pPr marL="688975" indent="-349250">
              <a:buFont typeface="+mj-lt"/>
              <a:buAutoNum type="alphaLcPeriod"/>
              <a:defRPr sz="2000"/>
            </a:lvl3pPr>
            <a:lvl4pPr marL="1036638" indent="-346075">
              <a:buFont typeface="+mj-lt"/>
              <a:buAutoNum type="romanLcPeriod"/>
              <a:tabLst/>
              <a:defRPr sz="1800"/>
            </a:lvl4pPr>
            <a:lvl5pPr marL="1371600" indent="-339725">
              <a:buFont typeface="+mj-lt"/>
              <a:buAutoNum type="alphaLcPeriod"/>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image" Target="../media/image1.jpe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nilogo.jpg"/>
          <p:cNvPicPr>
            <a:picLocks noChangeAspect="1"/>
          </p:cNvPicPr>
          <p:nvPr/>
        </p:nvPicPr>
        <p:blipFill>
          <a:blip r:embed="rId19" cstate="print"/>
          <a:stretch>
            <a:fillRect/>
          </a:stretch>
        </p:blipFill>
        <p:spPr>
          <a:xfrm>
            <a:off x="4191000" y="6248400"/>
            <a:ext cx="2133600" cy="516987"/>
          </a:xfrm>
          <a:prstGeom prst="rect">
            <a:avLst/>
          </a:prstGeom>
        </p:spPr>
      </p:pic>
      <p:sp>
        <p:nvSpPr>
          <p:cNvPr id="9" name="TextBox 8"/>
          <p:cNvSpPr txBox="1"/>
          <p:nvPr/>
        </p:nvSpPr>
        <p:spPr>
          <a:xfrm>
            <a:off x="7010400" y="6305490"/>
            <a:ext cx="1981200" cy="400110"/>
          </a:xfrm>
          <a:prstGeom prst="rect">
            <a:avLst/>
          </a:prstGeom>
          <a:noFill/>
        </p:spPr>
        <p:txBody>
          <a:bodyPr wrap="square" rtlCol="0">
            <a:spAutoFit/>
          </a:bodyPr>
          <a:lstStyle/>
          <a:p>
            <a:pPr algn="ctr"/>
            <a:r>
              <a:rPr lang="en-US" sz="2000" b="1" dirty="0" smtClean="0">
                <a:solidFill>
                  <a:schemeClr val="accent1"/>
                </a:solidFill>
                <a:latin typeface="Arial Narrow" pitchFamily="34" charset="0"/>
              </a:rPr>
              <a:t>ni.com/training</a:t>
            </a:r>
            <a:endParaRPr lang="en-US" sz="2000" b="1" dirty="0">
              <a:solidFill>
                <a:schemeClr val="accent1"/>
              </a:solidFill>
              <a:latin typeface="Arial Narrow" pitchFamily="34" charset="0"/>
            </a:endParaRPr>
          </a:p>
        </p:txBody>
      </p:sp>
      <p:cxnSp>
        <p:nvCxnSpPr>
          <p:cNvPr id="10" name="Straight Connector 9"/>
          <p:cNvCxnSpPr/>
          <p:nvPr/>
        </p:nvCxnSpPr>
        <p:spPr>
          <a:xfrm rot="5400000">
            <a:off x="6667861" y="6514739"/>
            <a:ext cx="381000" cy="72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39" r:id="rId17"/>
  </p:sldLayoutIdLst>
  <p:timing>
    <p:tnLst>
      <p:par>
        <p:cTn id="1" dur="indefinite" restart="never" nodeType="tmRoot"/>
      </p:par>
    </p:tnLst>
  </p:timing>
  <p:txStyles>
    <p:titleStyle>
      <a:lvl1pPr algn="l" defTabSz="914400" rtl="0" eaLnBrk="1" latinLnBrk="0" hangingPunct="1">
        <a:spcBef>
          <a:spcPct val="0"/>
        </a:spcBef>
        <a:buNone/>
        <a:defRPr sz="3600" b="1"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233363" indent="-233363"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457200" indent="-223838" algn="l" defTabSz="914400" rtl="0" eaLnBrk="1" latinLnBrk="0" hangingPunct="1">
        <a:spcBef>
          <a:spcPct val="20000"/>
        </a:spcBef>
        <a:buFont typeface="Arial Narrow" pitchFamily="34" charset="0"/>
        <a:buChar char="−"/>
        <a:defRPr sz="2600" kern="1200">
          <a:solidFill>
            <a:schemeClr val="tx1"/>
          </a:solidFill>
          <a:latin typeface="+mn-lt"/>
          <a:ea typeface="+mn-ea"/>
          <a:cs typeface="+mn-cs"/>
        </a:defRPr>
      </a:lvl3pPr>
      <a:lvl4pPr marL="690563" indent="-233363"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914400" indent="-214313" algn="l" defTabSz="914400" rtl="0" eaLnBrk="1" latinLnBrk="0" hangingPunct="1">
        <a:spcBef>
          <a:spcPct val="20000"/>
        </a:spcBef>
        <a:buFont typeface="Arial Narrow"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10" descr="Defining_the_Application"/>
          <p:cNvPicPr>
            <a:picLocks noChangeAspect="1" noChangeArrowheads="1"/>
          </p:cNvPicPr>
          <p:nvPr/>
        </p:nvPicPr>
        <p:blipFill>
          <a:blip r:embed="rId4" cstate="print">
            <a:lum bright="5000"/>
          </a:blip>
          <a:srcRect r="2055" b="12500"/>
          <a:stretch>
            <a:fillRect/>
          </a:stretch>
        </p:blipFill>
        <p:spPr bwMode="auto">
          <a:xfrm>
            <a:off x="1881188" y="1371600"/>
            <a:ext cx="7262812" cy="5334000"/>
          </a:xfrm>
          <a:prstGeom prst="rect">
            <a:avLst/>
          </a:prstGeom>
          <a:noFill/>
        </p:spPr>
      </p:pic>
      <p:sp>
        <p:nvSpPr>
          <p:cNvPr id="2" name="Title Placeholder 1"/>
          <p:cNvSpPr>
            <a:spLocks noGrp="1"/>
          </p:cNvSpPr>
          <p:nvPr>
            <p:ph type="title"/>
          </p:nvPr>
        </p:nvSpPr>
        <p:spPr>
          <a:xfrm>
            <a:off x="457200" y="8382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3352800"/>
            <a:ext cx="8229600" cy="2773363"/>
          </a:xfrm>
          <a:prstGeom prst="rect">
            <a:avLst/>
          </a:prstGeom>
        </p:spPr>
        <p:txBody>
          <a:bodyPr vert="horz" lIns="91440" tIns="45720" rIns="91440" bIns="45720" rtlCol="0">
            <a:normAutofit/>
          </a:bodyPr>
          <a:lstStyle/>
          <a:p>
            <a:pPr lvl="0"/>
            <a:r>
              <a:rPr lang="en-US" dirty="0" smtClean="0"/>
              <a:t>Click to edit Master text styles</a:t>
            </a:r>
          </a:p>
        </p:txBody>
      </p:sp>
      <p:sp>
        <p:nvSpPr>
          <p:cNvPr id="8" name="Text Box 9"/>
          <p:cNvSpPr txBox="1">
            <a:spLocks noChangeArrowheads="1"/>
          </p:cNvSpPr>
          <p:nvPr/>
        </p:nvSpPr>
        <p:spPr bwMode="auto">
          <a:xfrm>
            <a:off x="533400" y="2743200"/>
            <a:ext cx="1793875" cy="579438"/>
          </a:xfrm>
          <a:prstGeom prst="rect">
            <a:avLst/>
          </a:prstGeom>
          <a:noFill/>
          <a:ln w="9525" algn="ctr">
            <a:noFill/>
            <a:miter lim="800000"/>
            <a:headEnd type="none" w="sm" len="sm"/>
            <a:tailEnd type="none" w="sm" len="sm"/>
          </a:ln>
          <a:effectLst/>
        </p:spPr>
        <p:txBody>
          <a:bodyPr>
            <a:spAutoFit/>
            <a:flatTx/>
          </a:bodyPr>
          <a:lstStyle/>
          <a:p>
            <a:pPr algn="l">
              <a:spcBef>
                <a:spcPct val="50000"/>
              </a:spcBef>
            </a:pPr>
            <a:r>
              <a:rPr lang="en-US" sz="3200" b="1" dirty="0">
                <a:solidFill>
                  <a:schemeClr val="hlink"/>
                </a:solidFill>
              </a:rPr>
              <a:t>TOPICS</a:t>
            </a:r>
          </a:p>
        </p:txBody>
      </p:sp>
      <p:pic>
        <p:nvPicPr>
          <p:cNvPr id="9" name="Picture 8" descr="nilogo.jpg"/>
          <p:cNvPicPr>
            <a:picLocks noChangeAspect="1"/>
          </p:cNvPicPr>
          <p:nvPr/>
        </p:nvPicPr>
        <p:blipFill>
          <a:blip r:embed="rId5" cstate="print"/>
          <a:stretch>
            <a:fillRect/>
          </a:stretch>
        </p:blipFill>
        <p:spPr>
          <a:xfrm>
            <a:off x="4191000" y="6248400"/>
            <a:ext cx="2133600" cy="516987"/>
          </a:xfrm>
          <a:prstGeom prst="rect">
            <a:avLst/>
          </a:prstGeom>
        </p:spPr>
      </p:pic>
      <p:sp>
        <p:nvSpPr>
          <p:cNvPr id="10" name="TextBox 9"/>
          <p:cNvSpPr txBox="1"/>
          <p:nvPr/>
        </p:nvSpPr>
        <p:spPr>
          <a:xfrm>
            <a:off x="7010400" y="6305490"/>
            <a:ext cx="1981200" cy="400110"/>
          </a:xfrm>
          <a:prstGeom prst="rect">
            <a:avLst/>
          </a:prstGeom>
          <a:noFill/>
        </p:spPr>
        <p:txBody>
          <a:bodyPr wrap="square" rtlCol="0">
            <a:spAutoFit/>
          </a:bodyPr>
          <a:lstStyle/>
          <a:p>
            <a:pPr algn="ctr"/>
            <a:r>
              <a:rPr lang="en-US" sz="2000" b="1" dirty="0" smtClean="0">
                <a:solidFill>
                  <a:schemeClr val="accent1"/>
                </a:solidFill>
                <a:latin typeface="Arial Narrow" pitchFamily="34" charset="0"/>
              </a:rPr>
              <a:t>ni.com/training</a:t>
            </a:r>
            <a:endParaRPr lang="en-US" sz="2000" b="1" dirty="0">
              <a:solidFill>
                <a:schemeClr val="accent1"/>
              </a:solidFill>
              <a:latin typeface="Arial Narrow" pitchFamily="34" charset="0"/>
            </a:endParaRPr>
          </a:p>
        </p:txBody>
      </p:sp>
      <p:cxnSp>
        <p:nvCxnSpPr>
          <p:cNvPr id="11" name="Straight Connector 10"/>
          <p:cNvCxnSpPr/>
          <p:nvPr/>
        </p:nvCxnSpPr>
        <p:spPr>
          <a:xfrm rot="5400000">
            <a:off x="6667861" y="6514739"/>
            <a:ext cx="381000" cy="72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20" r:id="rId1"/>
    <p:sldLayoutId id="2147483821" r:id="rId2"/>
  </p:sldLayoutIdLst>
  <p:txStyles>
    <p:titleStyle>
      <a:lvl1pPr algn="ctr" defTabSz="914400" rtl="0" eaLnBrk="1" latinLnBrk="0" hangingPunct="1">
        <a:spcBef>
          <a:spcPct val="0"/>
        </a:spcBef>
        <a:buNone/>
        <a:defRPr sz="4000" b="1" kern="1200">
          <a:solidFill>
            <a:schemeClr val="tx1"/>
          </a:solidFill>
          <a:latin typeface="+mj-lt"/>
          <a:ea typeface="+mj-ea"/>
          <a:cs typeface="+mj-cs"/>
        </a:defRPr>
      </a:lvl1pPr>
    </p:titleStyle>
    <p:bodyStyle>
      <a:lvl1pPr marL="514350" indent="-514350" algn="l" defTabSz="914400" rtl="0" eaLnBrk="1" latinLnBrk="0" hangingPunct="1">
        <a:spcBef>
          <a:spcPct val="20000"/>
        </a:spcBef>
        <a:buFont typeface="+mj-lt"/>
        <a:buAutoNum type="alphaUcPeriod"/>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3962400"/>
            <a:ext cx="8229600" cy="1981200"/>
          </a:xfrm>
          <a:prstGeom prst="rect">
            <a:avLst/>
          </a:prstGeom>
        </p:spPr>
        <p:txBody>
          <a:bodyPr vert="horz" lIns="91440" tIns="45720" rIns="91440" bIns="45720" rtlCol="0" anchor="b">
            <a:normAutofit/>
          </a:bodyPr>
          <a:lstStyle/>
          <a:p>
            <a:pPr lvl="0"/>
            <a:r>
              <a:rPr lang="en-US" dirty="0" smtClean="0"/>
              <a:t>Click to edit Master text styles</a:t>
            </a:r>
          </a:p>
        </p:txBody>
      </p:sp>
      <p:sp>
        <p:nvSpPr>
          <p:cNvPr id="11" name="Rectangle 10"/>
          <p:cNvSpPr/>
          <p:nvPr/>
        </p:nvSpPr>
        <p:spPr>
          <a:xfrm>
            <a:off x="457200" y="6096000"/>
            <a:ext cx="8229600" cy="559981"/>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2" name="TextBox 11"/>
          <p:cNvSpPr txBox="1"/>
          <p:nvPr/>
        </p:nvSpPr>
        <p:spPr>
          <a:xfrm>
            <a:off x="567068" y="6106180"/>
            <a:ext cx="1033132" cy="523220"/>
          </a:xfrm>
          <a:prstGeom prst="rect">
            <a:avLst/>
          </a:prstGeom>
          <a:noFill/>
        </p:spPr>
        <p:txBody>
          <a:bodyPr wrap="square" rtlCol="0">
            <a:spAutoFit/>
          </a:bodyPr>
          <a:lstStyle/>
          <a:p>
            <a:r>
              <a:rPr lang="en-US" sz="2800" b="1" dirty="0" smtClean="0">
                <a:solidFill>
                  <a:schemeClr val="bg1"/>
                </a:solidFill>
              </a:rPr>
              <a:t>GOAL</a:t>
            </a:r>
            <a:endParaRPr lang="en-US" sz="2800"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Lst>
  <p:txStyles>
    <p:titleStyle>
      <a:lvl1pPr algn="l" defTabSz="914400" rtl="0" eaLnBrk="1" latinLnBrk="0" hangingPunct="1">
        <a:spcBef>
          <a:spcPct val="0"/>
        </a:spcBef>
        <a:buNone/>
        <a:defRPr sz="3600" b="1" i="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Rectangle 16"/>
          <p:cNvSpPr/>
          <p:nvPr/>
        </p:nvSpPr>
        <p:spPr>
          <a:xfrm>
            <a:off x="457200" y="6096000"/>
            <a:ext cx="8229600" cy="581247"/>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3505200"/>
            <a:ext cx="8229600" cy="2362200"/>
          </a:xfrm>
          <a:prstGeom prst="rect">
            <a:avLst/>
          </a:prstGeom>
        </p:spPr>
        <p:txBody>
          <a:bodyPr vert="horz" lIns="91440" tIns="45720" rIns="91440" bIns="45720" rtlCol="0" anchor="b" anchorCtr="0">
            <a:normAutofit/>
          </a:bodyPr>
          <a:lstStyle/>
          <a:p>
            <a:pPr lvl="0"/>
            <a:r>
              <a:rPr lang="en-US" dirty="0" smtClean="0"/>
              <a:t>Click to edit Master text styles</a:t>
            </a:r>
          </a:p>
        </p:txBody>
      </p:sp>
      <p:sp>
        <p:nvSpPr>
          <p:cNvPr id="12" name="TextBox 11"/>
          <p:cNvSpPr txBox="1"/>
          <p:nvPr/>
        </p:nvSpPr>
        <p:spPr>
          <a:xfrm>
            <a:off x="6553200" y="6106180"/>
            <a:ext cx="2252332" cy="523220"/>
          </a:xfrm>
          <a:prstGeom prst="rect">
            <a:avLst/>
          </a:prstGeom>
          <a:noFill/>
        </p:spPr>
        <p:txBody>
          <a:bodyPr wrap="square" rtlCol="0">
            <a:spAutoFit/>
          </a:bodyPr>
          <a:lstStyle/>
          <a:p>
            <a:r>
              <a:rPr lang="en-US" sz="2800" b="1" dirty="0" smtClean="0">
                <a:solidFill>
                  <a:schemeClr val="bg1"/>
                </a:solidFill>
              </a:rPr>
              <a:t>DISCUSSION</a:t>
            </a:r>
            <a:endParaRPr lang="en-US" sz="2800"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Lst>
  <p:txStyles>
    <p:titleStyle>
      <a:lvl1pPr algn="l" defTabSz="914400" rtl="0" eaLnBrk="1" latinLnBrk="0" hangingPunct="1">
        <a:spcBef>
          <a:spcPct val="0"/>
        </a:spcBef>
        <a:buNone/>
        <a:defRPr sz="3600" b="1" i="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Rectangle 16"/>
          <p:cNvSpPr/>
          <p:nvPr/>
        </p:nvSpPr>
        <p:spPr>
          <a:xfrm>
            <a:off x="457200" y="6096000"/>
            <a:ext cx="8229600" cy="581247"/>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3505200"/>
            <a:ext cx="8229600" cy="2362200"/>
          </a:xfrm>
          <a:prstGeom prst="rect">
            <a:avLst/>
          </a:prstGeom>
        </p:spPr>
        <p:txBody>
          <a:bodyPr vert="horz" lIns="91440" tIns="45720" rIns="91440" bIns="45720" rtlCol="0" anchor="b" anchorCtr="0">
            <a:normAutofit/>
          </a:bodyPr>
          <a:lstStyle/>
          <a:p>
            <a:pPr lvl="0"/>
            <a:r>
              <a:rPr lang="en-US" dirty="0" smtClean="0"/>
              <a:t>Click to edit Master text styles</a:t>
            </a:r>
          </a:p>
        </p:txBody>
      </p:sp>
      <p:sp>
        <p:nvSpPr>
          <p:cNvPr id="12" name="TextBox 11"/>
          <p:cNvSpPr txBox="1"/>
          <p:nvPr/>
        </p:nvSpPr>
        <p:spPr>
          <a:xfrm>
            <a:off x="457200" y="6106180"/>
            <a:ext cx="8229600" cy="523220"/>
          </a:xfrm>
          <a:prstGeom prst="rect">
            <a:avLst/>
          </a:prstGeom>
          <a:noFill/>
        </p:spPr>
        <p:txBody>
          <a:bodyPr wrap="square" rtlCol="0">
            <a:spAutoFit/>
          </a:bodyPr>
          <a:lstStyle/>
          <a:p>
            <a:pPr algn="ctr"/>
            <a:r>
              <a:rPr lang="en-US" sz="2800" b="1" dirty="0" smtClean="0">
                <a:solidFill>
                  <a:schemeClr val="bg1"/>
                </a:solidFill>
              </a:rPr>
              <a:t>DEMONSTRATION</a:t>
            </a:r>
            <a:endParaRPr lang="en-US" sz="2800"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Lst>
  <p:txStyles>
    <p:titleStyle>
      <a:lvl1pPr algn="l" defTabSz="914400" rtl="0" eaLnBrk="1" latinLnBrk="0" hangingPunct="1">
        <a:spcBef>
          <a:spcPct val="0"/>
        </a:spcBef>
        <a:buNone/>
        <a:defRPr sz="3600" b="1" i="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pPr eaLnBrk="1" hangingPunct="1"/>
            <a:r>
              <a:rPr lang="en-US" sz="3400" dirty="0" smtClean="0"/>
              <a:t>Lesson 5</a:t>
            </a:r>
            <a:br>
              <a:rPr lang="en-US" sz="3400" dirty="0" smtClean="0"/>
            </a:br>
            <a:r>
              <a:rPr lang="en-US" sz="3400" dirty="0" smtClean="0"/>
              <a:t>Timing an FPGA VI</a:t>
            </a:r>
          </a:p>
        </p:txBody>
      </p:sp>
      <p:sp>
        <p:nvSpPr>
          <p:cNvPr id="9219" name="Rectangle 3"/>
          <p:cNvSpPr>
            <a:spLocks noGrp="1" noChangeArrowheads="1"/>
          </p:cNvSpPr>
          <p:nvPr>
            <p:ph sz="half" idx="1"/>
          </p:nvPr>
        </p:nvSpPr>
        <p:spPr/>
        <p:txBody>
          <a:bodyPr>
            <a:normAutofit/>
          </a:bodyPr>
          <a:lstStyle/>
          <a:p>
            <a:pPr marL="609600" indent="-609600" eaLnBrk="1" hangingPunct="1">
              <a:lnSpc>
                <a:spcPct val="90000"/>
              </a:lnSpc>
            </a:pPr>
            <a:r>
              <a:rPr lang="en-US" dirty="0" smtClean="0"/>
              <a:t>Timing Express VIs</a:t>
            </a:r>
          </a:p>
          <a:p>
            <a:pPr marL="609600" indent="-609600">
              <a:lnSpc>
                <a:spcPct val="90000"/>
              </a:lnSpc>
            </a:pPr>
            <a:r>
              <a:rPr lang="en-US" dirty="0" smtClean="0"/>
              <a:t>Implementing Loop Execution Rates</a:t>
            </a:r>
          </a:p>
          <a:p>
            <a:pPr marL="609600" indent="-609600">
              <a:lnSpc>
                <a:spcPct val="90000"/>
              </a:lnSpc>
            </a:pPr>
            <a:r>
              <a:rPr lang="en-US" dirty="0" smtClean="0"/>
              <a:t>Creating Delays Between Events</a:t>
            </a:r>
          </a:p>
          <a:p>
            <a:pPr marL="609600" indent="-609600" eaLnBrk="1" hangingPunct="1">
              <a:lnSpc>
                <a:spcPct val="90000"/>
              </a:lnSpc>
            </a:pPr>
            <a:endParaRPr lang="en-US" dirty="0" smtClean="0"/>
          </a:p>
        </p:txBody>
      </p:sp>
      <p:sp>
        <p:nvSpPr>
          <p:cNvPr id="4" name="Content Placeholder 3"/>
          <p:cNvSpPr>
            <a:spLocks noGrp="1"/>
          </p:cNvSpPr>
          <p:nvPr>
            <p:ph sz="half" idx="2"/>
          </p:nvPr>
        </p:nvSpPr>
        <p:spPr/>
        <p:txBody>
          <a:bodyPr>
            <a:normAutofit/>
          </a:bodyPr>
          <a:lstStyle/>
          <a:p>
            <a:pPr marL="609600" indent="-609600">
              <a:lnSpc>
                <a:spcPct val="90000"/>
              </a:lnSpc>
              <a:buFont typeface="+mj-lt"/>
              <a:buAutoNum type="alphaUcPeriod" startAt="4"/>
            </a:pPr>
            <a:r>
              <a:rPr lang="en-US" dirty="0" smtClean="0"/>
              <a:t>Measuring Time Between Events</a:t>
            </a:r>
          </a:p>
          <a:p>
            <a:pPr marL="609600" indent="-609600">
              <a:lnSpc>
                <a:spcPct val="90000"/>
              </a:lnSpc>
              <a:buAutoNum type="alphaUcPeriod" startAt="4"/>
            </a:pPr>
            <a:r>
              <a:rPr lang="en-US" dirty="0" smtClean="0"/>
              <a:t>Benchmarking Loop Periods</a:t>
            </a:r>
          </a:p>
          <a:p>
            <a:pPr>
              <a:buAutoNum type="alphaUcPeriod" startAt="4"/>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rapezoid 5"/>
          <p:cNvSpPr/>
          <p:nvPr/>
        </p:nvSpPr>
        <p:spPr>
          <a:xfrm rot="15436621">
            <a:off x="2899274" y="2644929"/>
            <a:ext cx="2590800" cy="2320360"/>
          </a:xfrm>
          <a:prstGeom prst="trapezoid">
            <a:avLst>
              <a:gd name="adj" fmla="val 10000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7" name="Picture 3" descr="loc_missing_art_imagefile"/>
          <p:cNvPicPr>
            <a:picLocks noChangeAspect="1" noChangeArrowheads="1"/>
          </p:cNvPicPr>
          <p:nvPr/>
        </p:nvPicPr>
        <p:blipFill>
          <a:blip r:embed="rId3" cstate="print"/>
          <a:srcRect/>
          <a:stretch>
            <a:fillRect/>
          </a:stretch>
        </p:blipFill>
        <p:spPr bwMode="auto">
          <a:xfrm>
            <a:off x="4419600" y="1524000"/>
            <a:ext cx="4526165" cy="4572000"/>
          </a:xfrm>
          <a:prstGeom prst="rect">
            <a:avLst/>
          </a:prstGeom>
          <a:noFill/>
          <a:ln w="9525">
            <a:noFill/>
            <a:miter lim="800000"/>
            <a:headEnd/>
            <a:tailEnd/>
          </a:ln>
          <a:effectLst/>
        </p:spPr>
      </p:pic>
      <p:sp>
        <p:nvSpPr>
          <p:cNvPr id="2051" name="Rectangle 2"/>
          <p:cNvSpPr>
            <a:spLocks noGrp="1" noChangeArrowheads="1"/>
          </p:cNvSpPr>
          <p:nvPr>
            <p:ph type="title"/>
          </p:nvPr>
        </p:nvSpPr>
        <p:spPr/>
        <p:txBody>
          <a:bodyPr/>
          <a:lstStyle/>
          <a:p>
            <a:r>
              <a:rPr lang="en-US" dirty="0" smtClean="0"/>
              <a:t>Static Configuration of NI 9233 Data Rate</a:t>
            </a:r>
          </a:p>
        </p:txBody>
      </p:sp>
      <p:pic>
        <p:nvPicPr>
          <p:cNvPr id="1026" name="Picture 2" descr="loc_missing_art_imagefile"/>
          <p:cNvPicPr>
            <a:picLocks noChangeAspect="1" noChangeArrowheads="1"/>
          </p:cNvPicPr>
          <p:nvPr/>
        </p:nvPicPr>
        <p:blipFill>
          <a:blip r:embed="rId4" cstate="print"/>
          <a:srcRect/>
          <a:stretch>
            <a:fillRect/>
          </a:stretch>
        </p:blipFill>
        <p:spPr bwMode="auto">
          <a:xfrm>
            <a:off x="76200" y="1218962"/>
            <a:ext cx="2981325" cy="30482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normAutofit fontScale="90000"/>
          </a:bodyPr>
          <a:lstStyle/>
          <a:p>
            <a:r>
              <a:rPr lang="en-US" dirty="0" smtClean="0"/>
              <a:t>Programmatic Configuration of NI 9233 Data Rate</a:t>
            </a:r>
          </a:p>
        </p:txBody>
      </p:sp>
      <p:pic>
        <p:nvPicPr>
          <p:cNvPr id="2053" name="Picture 5" descr="loc_missing_art_imagefile"/>
          <p:cNvPicPr>
            <a:picLocks noChangeAspect="1" noChangeArrowheads="1"/>
          </p:cNvPicPr>
          <p:nvPr/>
        </p:nvPicPr>
        <p:blipFill>
          <a:blip r:embed="rId3" cstate="print"/>
          <a:srcRect/>
          <a:stretch>
            <a:fillRect/>
          </a:stretch>
        </p:blipFill>
        <p:spPr bwMode="auto">
          <a:xfrm>
            <a:off x="304800" y="2948354"/>
            <a:ext cx="2877282" cy="1861771"/>
          </a:xfrm>
          <a:prstGeom prst="rect">
            <a:avLst/>
          </a:prstGeom>
          <a:noFill/>
          <a:ln w="9525">
            <a:noFill/>
            <a:miter lim="800000"/>
            <a:headEnd/>
            <a:tailEnd/>
          </a:ln>
          <a:effectLst/>
        </p:spPr>
      </p:pic>
      <p:sp>
        <p:nvSpPr>
          <p:cNvPr id="8" name="Right Arrow 7"/>
          <p:cNvSpPr/>
          <p:nvPr/>
        </p:nvSpPr>
        <p:spPr>
          <a:xfrm>
            <a:off x="3276600" y="3200400"/>
            <a:ext cx="15240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4" name="Picture 6" descr="loc_missing_art_imagefile"/>
          <p:cNvPicPr>
            <a:picLocks noChangeAspect="1" noChangeArrowheads="1"/>
          </p:cNvPicPr>
          <p:nvPr/>
        </p:nvPicPr>
        <p:blipFill>
          <a:blip r:embed="rId4" cstate="print"/>
          <a:srcRect/>
          <a:stretch>
            <a:fillRect/>
          </a:stretch>
        </p:blipFill>
        <p:spPr bwMode="auto">
          <a:xfrm>
            <a:off x="4876800" y="3048000"/>
            <a:ext cx="4002297" cy="809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normAutofit/>
          </a:bodyPr>
          <a:lstStyle/>
          <a:p>
            <a:r>
              <a:rPr lang="en-US" dirty="0" smtClean="0"/>
              <a:t>cRIO Module Loop Execution Rates</a:t>
            </a:r>
          </a:p>
        </p:txBody>
      </p:sp>
      <p:sp>
        <p:nvSpPr>
          <p:cNvPr id="5" name="Content Placeholder 4"/>
          <p:cNvSpPr>
            <a:spLocks noGrp="1"/>
          </p:cNvSpPr>
          <p:nvPr>
            <p:ph idx="1"/>
          </p:nvPr>
        </p:nvSpPr>
        <p:spPr/>
        <p:txBody>
          <a:bodyPr>
            <a:normAutofit/>
          </a:bodyPr>
          <a:lstStyle/>
          <a:p>
            <a:pPr lvl="1"/>
            <a:r>
              <a:rPr lang="en-US" dirty="0" smtClean="0"/>
              <a:t>Loop Timer Express VI is not needed</a:t>
            </a:r>
          </a:p>
          <a:p>
            <a:pPr lvl="1"/>
            <a:r>
              <a:rPr lang="en-US" dirty="0" smtClean="0"/>
              <a:t>While Loop rate is determined by NI 9233 data rate</a:t>
            </a:r>
          </a:p>
          <a:p>
            <a:pPr lvl="2"/>
            <a:r>
              <a:rPr lang="en-US" dirty="0" smtClean="0"/>
              <a:t>If other code in the loop executes at a slower rate, the loop rate will be limited by the other code</a:t>
            </a:r>
          </a:p>
        </p:txBody>
      </p:sp>
      <p:pic>
        <p:nvPicPr>
          <p:cNvPr id="4099" name="Picture 3" descr="loc_bd_cRIO_Module_Timing_FPGA.bmp"/>
          <p:cNvPicPr>
            <a:picLocks noChangeAspect="1" noChangeArrowheads="1"/>
          </p:cNvPicPr>
          <p:nvPr/>
        </p:nvPicPr>
        <p:blipFill>
          <a:blip r:embed="rId3" cstate="print"/>
          <a:srcRect/>
          <a:stretch>
            <a:fillRect/>
          </a:stretch>
        </p:blipFill>
        <p:spPr bwMode="auto">
          <a:xfrm>
            <a:off x="285750" y="3733800"/>
            <a:ext cx="8553450" cy="222885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dirty="0" smtClean="0"/>
              <a:t>Loop Conditional Terminal</a:t>
            </a:r>
          </a:p>
        </p:txBody>
      </p:sp>
      <p:sp>
        <p:nvSpPr>
          <p:cNvPr id="8" name="Content Placeholder 7"/>
          <p:cNvSpPr>
            <a:spLocks noGrp="1"/>
          </p:cNvSpPr>
          <p:nvPr>
            <p:ph sz="half" idx="1"/>
          </p:nvPr>
        </p:nvSpPr>
        <p:spPr>
          <a:xfrm>
            <a:off x="533400" y="1514474"/>
            <a:ext cx="4572000" cy="4657725"/>
          </a:xfrm>
        </p:spPr>
        <p:txBody>
          <a:bodyPr>
            <a:normAutofit/>
          </a:bodyPr>
          <a:lstStyle/>
          <a:p>
            <a:pPr lvl="1"/>
            <a:r>
              <a:rPr lang="en-US" sz="2800" dirty="0" smtClean="0"/>
              <a:t>False constant is acceptable</a:t>
            </a:r>
          </a:p>
          <a:p>
            <a:pPr lvl="2"/>
            <a:r>
              <a:rPr lang="en-US" sz="2600" dirty="0" smtClean="0"/>
              <a:t>FPGA logic is often meant to run indefinitely on the FPGA</a:t>
            </a:r>
          </a:p>
          <a:p>
            <a:pPr lvl="1"/>
            <a:r>
              <a:rPr lang="en-US" sz="2800" dirty="0" smtClean="0"/>
              <a:t>Controls and application logic is still acceptable</a:t>
            </a:r>
          </a:p>
          <a:p>
            <a:endParaRPr lang="en-US" dirty="0"/>
          </a:p>
        </p:txBody>
      </p:sp>
      <p:pic>
        <p:nvPicPr>
          <p:cNvPr id="3074" name="Picture 2" descr="loc_bd_loop_timer_with_sequence_structure_constant.bmp"/>
          <p:cNvPicPr>
            <a:picLocks noChangeAspect="1" noChangeArrowheads="1"/>
          </p:cNvPicPr>
          <p:nvPr/>
        </p:nvPicPr>
        <p:blipFill>
          <a:blip r:embed="rId3" cstate="print"/>
          <a:srcRect/>
          <a:stretch>
            <a:fillRect/>
          </a:stretch>
        </p:blipFill>
        <p:spPr bwMode="auto">
          <a:xfrm>
            <a:off x="5029200" y="1676400"/>
            <a:ext cx="4056017" cy="20574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dirty="0" smtClean="0"/>
              <a:t>While Loop Iteration Terminal Maximum</a:t>
            </a:r>
          </a:p>
        </p:txBody>
      </p:sp>
      <p:sp>
        <p:nvSpPr>
          <p:cNvPr id="8" name="Content Placeholder 7"/>
          <p:cNvSpPr>
            <a:spLocks noGrp="1"/>
          </p:cNvSpPr>
          <p:nvPr>
            <p:ph sz="half" idx="1"/>
          </p:nvPr>
        </p:nvSpPr>
        <p:spPr>
          <a:xfrm>
            <a:off x="533400" y="1514474"/>
            <a:ext cx="4572000" cy="4657725"/>
          </a:xfrm>
        </p:spPr>
        <p:txBody>
          <a:bodyPr>
            <a:normAutofit/>
          </a:bodyPr>
          <a:lstStyle/>
          <a:p>
            <a:pPr lvl="1"/>
            <a:r>
              <a:rPr lang="en-US" sz="2800" dirty="0" smtClean="0"/>
              <a:t>The iteration terminal count will keep outputting 2,147,483,647 once it reaches this value</a:t>
            </a:r>
          </a:p>
          <a:p>
            <a:pPr lvl="1"/>
            <a:r>
              <a:rPr lang="en-US" sz="2800" dirty="0" smtClean="0"/>
              <a:t>If you need a counter to rollover when it reaches its maximum value, you should implement your own counter</a:t>
            </a:r>
          </a:p>
          <a:p>
            <a:endParaRPr lang="en-US" dirty="0"/>
          </a:p>
        </p:txBody>
      </p:sp>
      <p:pic>
        <p:nvPicPr>
          <p:cNvPr id="2" name="Picture 2" descr="loc_bd_while_loop_max_iteration.bmp"/>
          <p:cNvPicPr>
            <a:picLocks noChangeAspect="1" noChangeArrowheads="1"/>
          </p:cNvPicPr>
          <p:nvPr/>
        </p:nvPicPr>
        <p:blipFill>
          <a:blip r:embed="rId3" cstate="print"/>
          <a:srcRect/>
          <a:stretch>
            <a:fillRect/>
          </a:stretch>
        </p:blipFill>
        <p:spPr bwMode="auto">
          <a:xfrm>
            <a:off x="5105400" y="2133600"/>
            <a:ext cx="3662218"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5-1: While Loop Timing</a:t>
            </a:r>
            <a:endParaRPr lang="en-US" dirty="0"/>
          </a:p>
        </p:txBody>
      </p:sp>
      <p:sp>
        <p:nvSpPr>
          <p:cNvPr id="3" name="Content Placeholder 2"/>
          <p:cNvSpPr>
            <a:spLocks noGrp="1"/>
          </p:cNvSpPr>
          <p:nvPr>
            <p:ph idx="1"/>
          </p:nvPr>
        </p:nvSpPr>
        <p:spPr/>
        <p:txBody>
          <a:bodyPr/>
          <a:lstStyle/>
          <a:p>
            <a:r>
              <a:rPr lang="en-US" dirty="0" smtClean="0"/>
              <a:t>Use the Loop Timer Express VI to time a While Loop running on an FPGA VI.</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
            </a:r>
            <a:br>
              <a:rPr lang="en-US" dirty="0" smtClean="0"/>
            </a:br>
            <a:r>
              <a:rPr lang="en-US" dirty="0" smtClean="0"/>
              <a:t/>
            </a:r>
            <a:br>
              <a:rPr lang="en-US" dirty="0" smtClean="0"/>
            </a:br>
            <a:r>
              <a:rPr lang="en-US" dirty="0" smtClean="0"/>
              <a:t>Exercise 5-1: While Loop Timing</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 If the code in the second frame of the Sequence structure takes longer to execute than the value of AI Sample Time control, how long would each iteration of the While loop take?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en-US" dirty="0" smtClean="0"/>
              <a:t>C. Creating Delays Between Events</a:t>
            </a:r>
          </a:p>
        </p:txBody>
      </p:sp>
      <p:sp>
        <p:nvSpPr>
          <p:cNvPr id="11267" name="Rectangle 223"/>
          <p:cNvSpPr>
            <a:spLocks noGrp="1" noChangeArrowheads="1"/>
          </p:cNvSpPr>
          <p:nvPr>
            <p:ph idx="1"/>
          </p:nvPr>
        </p:nvSpPr>
        <p:spPr>
          <a:noFill/>
        </p:spPr>
        <p:txBody>
          <a:bodyPr/>
          <a:lstStyle/>
          <a:p>
            <a:pPr lvl="1">
              <a:buNone/>
            </a:pPr>
            <a:r>
              <a:rPr lang="en-US" dirty="0" smtClean="0"/>
              <a:t>Use Wait Express VI to create a delay between events</a:t>
            </a:r>
          </a:p>
          <a:p>
            <a:pPr lvl="1"/>
            <a:r>
              <a:rPr lang="en-US" dirty="0" smtClean="0"/>
              <a:t>Examples</a:t>
            </a:r>
          </a:p>
          <a:p>
            <a:pPr lvl="2"/>
            <a:r>
              <a:rPr lang="en-US" dirty="0" smtClean="0"/>
              <a:t>Create delay between a trigger and subsequent output</a:t>
            </a:r>
          </a:p>
          <a:p>
            <a:pPr lvl="2"/>
            <a:r>
              <a:rPr lang="en-US" dirty="0" smtClean="0"/>
              <a:t>Create a series of delays</a:t>
            </a:r>
          </a:p>
        </p:txBody>
      </p:sp>
      <p:pic>
        <p:nvPicPr>
          <p:cNvPr id="2050" name="Picture 2" descr="loc_bd_wait_express_with_sequence_structure.bmp"/>
          <p:cNvPicPr>
            <a:picLocks noChangeAspect="1" noChangeArrowheads="1"/>
          </p:cNvPicPr>
          <p:nvPr/>
        </p:nvPicPr>
        <p:blipFill>
          <a:blip r:embed="rId3" cstate="print"/>
          <a:srcRect/>
          <a:stretch>
            <a:fillRect/>
          </a:stretch>
        </p:blipFill>
        <p:spPr bwMode="auto">
          <a:xfrm>
            <a:off x="304800" y="3657600"/>
            <a:ext cx="8406640" cy="21336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en-US" dirty="0" smtClean="0"/>
              <a:t>Wait Express VI Configuration</a:t>
            </a:r>
          </a:p>
        </p:txBody>
      </p:sp>
      <p:sp>
        <p:nvSpPr>
          <p:cNvPr id="11267" name="Rectangle 223"/>
          <p:cNvSpPr>
            <a:spLocks noGrp="1" noChangeArrowheads="1"/>
          </p:cNvSpPr>
          <p:nvPr>
            <p:ph idx="1"/>
          </p:nvPr>
        </p:nvSpPr>
        <p:spPr>
          <a:noFill/>
        </p:spPr>
        <p:txBody>
          <a:bodyPr/>
          <a:lstStyle/>
          <a:p>
            <a:pPr lvl="1"/>
            <a:r>
              <a:rPr lang="en-US" dirty="0" smtClean="0"/>
              <a:t>Counter Units</a:t>
            </a:r>
          </a:p>
          <a:p>
            <a:pPr lvl="1"/>
            <a:r>
              <a:rPr lang="en-US" dirty="0" smtClean="0"/>
              <a:t>Size of Internal Counter</a:t>
            </a:r>
          </a:p>
          <a:p>
            <a:pPr lvl="2"/>
            <a:r>
              <a:rPr lang="en-US" dirty="0" smtClean="0"/>
              <a:t>Determines maximum possible wait time</a:t>
            </a:r>
          </a:p>
        </p:txBody>
      </p:sp>
      <p:pic>
        <p:nvPicPr>
          <p:cNvPr id="72706" name="Picture 2" descr="loc_easy_to_recreate"/>
          <p:cNvPicPr>
            <a:picLocks noChangeAspect="1" noChangeArrowheads="1"/>
          </p:cNvPicPr>
          <p:nvPr/>
        </p:nvPicPr>
        <p:blipFill>
          <a:blip r:embed="rId3" cstate="print"/>
          <a:srcRect/>
          <a:stretch>
            <a:fillRect/>
          </a:stretch>
        </p:blipFill>
        <p:spPr bwMode="auto">
          <a:xfrm>
            <a:off x="1143000" y="3733800"/>
            <a:ext cx="3093944" cy="2390775"/>
          </a:xfrm>
          <a:prstGeom prst="rect">
            <a:avLst/>
          </a:prstGeom>
          <a:noFill/>
          <a:ln w="9525">
            <a:noFill/>
            <a:miter lim="800000"/>
            <a:headEnd/>
            <a:tailEnd/>
          </a:ln>
          <a:effectLst/>
        </p:spPr>
      </p:pic>
      <p:pic>
        <p:nvPicPr>
          <p:cNvPr id="72707" name="Picture 3" descr="loc_easy_to_recreate"/>
          <p:cNvPicPr>
            <a:picLocks noChangeAspect="1" noChangeArrowheads="1"/>
          </p:cNvPicPr>
          <p:nvPr/>
        </p:nvPicPr>
        <p:blipFill>
          <a:blip r:embed="rId4" cstate="print"/>
          <a:srcRect/>
          <a:stretch>
            <a:fillRect/>
          </a:stretch>
        </p:blipFill>
        <p:spPr bwMode="auto">
          <a:xfrm>
            <a:off x="5325901" y="3733800"/>
            <a:ext cx="3132299" cy="239077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en-US" dirty="0" smtClean="0"/>
              <a:t>Comparing Loop Timer and Wait VIs</a:t>
            </a:r>
          </a:p>
        </p:txBody>
      </p:sp>
      <p:sp>
        <p:nvSpPr>
          <p:cNvPr id="11267" name="Rectangle 223"/>
          <p:cNvSpPr>
            <a:spLocks noGrp="1" noChangeArrowheads="1"/>
          </p:cNvSpPr>
          <p:nvPr>
            <p:ph idx="1"/>
          </p:nvPr>
        </p:nvSpPr>
        <p:spPr>
          <a:noFill/>
        </p:spPr>
        <p:txBody>
          <a:bodyPr/>
          <a:lstStyle/>
          <a:p>
            <a:pPr lvl="1"/>
            <a:r>
              <a:rPr lang="en-US" dirty="0" smtClean="0"/>
              <a:t>Code structure is the same</a:t>
            </a:r>
          </a:p>
          <a:p>
            <a:pPr lvl="1"/>
            <a:r>
              <a:rPr lang="en-US" dirty="0" smtClean="0"/>
              <a:t>Loop Timer does not wait the first time it is called</a:t>
            </a:r>
          </a:p>
          <a:p>
            <a:pPr lvl="1"/>
            <a:r>
              <a:rPr lang="en-US" dirty="0" smtClean="0"/>
              <a:t>Wait Express VI waits every iteration of the While Loop</a:t>
            </a:r>
          </a:p>
        </p:txBody>
      </p:sp>
      <p:pic>
        <p:nvPicPr>
          <p:cNvPr id="1026" name="Picture 2" descr="wait timer.bmp"/>
          <p:cNvPicPr>
            <a:picLocks noChangeAspect="1" noChangeArrowheads="1"/>
          </p:cNvPicPr>
          <p:nvPr/>
        </p:nvPicPr>
        <p:blipFill>
          <a:blip r:embed="rId3" cstate="print"/>
          <a:srcRect/>
          <a:stretch>
            <a:fillRect/>
          </a:stretch>
        </p:blipFill>
        <p:spPr bwMode="auto">
          <a:xfrm>
            <a:off x="4572000" y="3429000"/>
            <a:ext cx="4248150" cy="2105025"/>
          </a:xfrm>
          <a:prstGeom prst="rect">
            <a:avLst/>
          </a:prstGeom>
          <a:noFill/>
        </p:spPr>
      </p:pic>
      <p:pic>
        <p:nvPicPr>
          <p:cNvPr id="1027" name="Picture 3" descr="loop timer.bmp"/>
          <p:cNvPicPr>
            <a:picLocks noChangeAspect="1" noChangeArrowheads="1"/>
          </p:cNvPicPr>
          <p:nvPr/>
        </p:nvPicPr>
        <p:blipFill>
          <a:blip r:embed="rId4" cstate="print"/>
          <a:srcRect/>
          <a:stretch>
            <a:fillRect/>
          </a:stretch>
        </p:blipFill>
        <p:spPr bwMode="auto">
          <a:xfrm>
            <a:off x="0" y="3429000"/>
            <a:ext cx="4248150" cy="210502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normAutofit/>
          </a:bodyPr>
          <a:lstStyle/>
          <a:p>
            <a:r>
              <a:rPr lang="en-US" dirty="0" smtClean="0"/>
              <a:t>A. Timing Express VIs</a:t>
            </a:r>
          </a:p>
        </p:txBody>
      </p:sp>
      <p:sp>
        <p:nvSpPr>
          <p:cNvPr id="6" name="Content Placeholder 5"/>
          <p:cNvSpPr>
            <a:spLocks noGrp="1"/>
          </p:cNvSpPr>
          <p:nvPr>
            <p:ph sz="half" idx="1"/>
          </p:nvPr>
        </p:nvSpPr>
        <p:spPr>
          <a:xfrm>
            <a:off x="457200" y="1600200"/>
            <a:ext cx="7086600" cy="4525963"/>
          </a:xfrm>
        </p:spPr>
        <p:txBody>
          <a:bodyPr>
            <a:normAutofit/>
          </a:bodyPr>
          <a:lstStyle/>
          <a:p>
            <a:r>
              <a:rPr lang="en-US" dirty="0" smtClean="0"/>
              <a:t>Loop Timer Express VI</a:t>
            </a:r>
          </a:p>
          <a:p>
            <a:pPr lvl="1"/>
            <a:r>
              <a:rPr lang="en-US" dirty="0" smtClean="0"/>
              <a:t>Implementing Loop Rates</a:t>
            </a:r>
          </a:p>
          <a:p>
            <a:r>
              <a:rPr lang="en-US" dirty="0" smtClean="0"/>
              <a:t>Wait Express VI</a:t>
            </a:r>
          </a:p>
          <a:p>
            <a:pPr lvl="1"/>
            <a:r>
              <a:rPr lang="en-US" dirty="0" smtClean="0"/>
              <a:t>Creating Delays Between Events</a:t>
            </a:r>
          </a:p>
          <a:p>
            <a:r>
              <a:rPr lang="en-US" dirty="0" smtClean="0"/>
              <a:t>Tick Count Express VI</a:t>
            </a:r>
          </a:p>
          <a:p>
            <a:pPr lvl="1"/>
            <a:r>
              <a:rPr lang="en-US" dirty="0" smtClean="0"/>
              <a:t>Benchmarking</a:t>
            </a:r>
          </a:p>
          <a:p>
            <a:pPr lvl="1"/>
            <a:endParaRPr lang="en-US" dirty="0" smtClean="0"/>
          </a:p>
          <a:p>
            <a:endParaRPr lang="en-US" dirty="0"/>
          </a:p>
        </p:txBody>
      </p:sp>
      <p:pic>
        <p:nvPicPr>
          <p:cNvPr id="8" name="Picture 6" descr="loc_easy_to_recreate"/>
          <p:cNvPicPr>
            <a:picLocks noGrp="1" noChangeAspect="1" noChangeArrowheads="1"/>
          </p:cNvPicPr>
          <p:nvPr>
            <p:ph sz="half" idx="2"/>
          </p:nvPr>
        </p:nvPicPr>
        <p:blipFill>
          <a:blip r:embed="rId3" cstate="print"/>
          <a:stretch>
            <a:fillRect/>
          </a:stretch>
        </p:blipFill>
        <p:spPr>
          <a:xfrm>
            <a:off x="4994850" y="1600200"/>
            <a:ext cx="3615750" cy="2658269"/>
          </a:xfr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en-US" dirty="0" smtClean="0"/>
              <a:t>D. Measuring Time Between Events</a:t>
            </a:r>
          </a:p>
        </p:txBody>
      </p:sp>
      <p:sp>
        <p:nvSpPr>
          <p:cNvPr id="11267" name="Rectangle 223"/>
          <p:cNvSpPr>
            <a:spLocks noGrp="1" noChangeArrowheads="1"/>
          </p:cNvSpPr>
          <p:nvPr>
            <p:ph idx="1"/>
          </p:nvPr>
        </p:nvSpPr>
        <p:spPr>
          <a:noFill/>
        </p:spPr>
        <p:txBody>
          <a:bodyPr>
            <a:normAutofit/>
          </a:bodyPr>
          <a:lstStyle/>
          <a:p>
            <a:r>
              <a:rPr lang="en-US" dirty="0" smtClean="0"/>
              <a:t>Tick Count Express VI</a:t>
            </a:r>
          </a:p>
          <a:p>
            <a:pPr lvl="1"/>
            <a:r>
              <a:rPr lang="en-US" dirty="0" smtClean="0"/>
              <a:t>Returns the value of a free-running FPGA  counter in the units specified</a:t>
            </a:r>
          </a:p>
          <a:p>
            <a:r>
              <a:rPr lang="en-US" dirty="0" smtClean="0"/>
              <a:t>Use Tick Count Express VI to measure time between events</a:t>
            </a:r>
          </a:p>
          <a:p>
            <a:pPr lvl="1"/>
            <a:r>
              <a:rPr lang="en-US" dirty="0" smtClean="0"/>
              <a:t>Examples</a:t>
            </a:r>
          </a:p>
          <a:p>
            <a:pPr lvl="2"/>
            <a:r>
              <a:rPr lang="en-US" dirty="0" smtClean="0"/>
              <a:t>Measure the time between edges on a digital signal</a:t>
            </a:r>
          </a:p>
          <a:p>
            <a:pPr lvl="2"/>
            <a:r>
              <a:rPr lang="en-US" dirty="0" smtClean="0"/>
              <a:t>Determine the execution time of a section of code</a:t>
            </a:r>
          </a:p>
        </p:txBody>
      </p:sp>
      <p:pic>
        <p:nvPicPr>
          <p:cNvPr id="73730" name="Picture 2" descr="loc_easy_to_recreate"/>
          <p:cNvPicPr>
            <a:picLocks noChangeAspect="1" noChangeArrowheads="1"/>
          </p:cNvPicPr>
          <p:nvPr/>
        </p:nvPicPr>
        <p:blipFill>
          <a:blip r:embed="rId3" cstate="print"/>
          <a:srcRect/>
          <a:stretch>
            <a:fillRect/>
          </a:stretch>
        </p:blipFill>
        <p:spPr bwMode="auto">
          <a:xfrm>
            <a:off x="3239220" y="5045075"/>
            <a:ext cx="2551980" cy="112712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en-US" dirty="0" smtClean="0"/>
              <a:t>Measuring Time Between Events</a:t>
            </a:r>
          </a:p>
        </p:txBody>
      </p:sp>
      <p:sp>
        <p:nvSpPr>
          <p:cNvPr id="11267" name="Rectangle 223"/>
          <p:cNvSpPr>
            <a:spLocks noGrp="1" noChangeArrowheads="1"/>
          </p:cNvSpPr>
          <p:nvPr>
            <p:ph idx="1"/>
          </p:nvPr>
        </p:nvSpPr>
        <p:spPr>
          <a:noFill/>
        </p:spPr>
        <p:txBody>
          <a:bodyPr/>
          <a:lstStyle/>
          <a:p>
            <a:pPr lvl="1"/>
            <a:r>
              <a:rPr lang="en-US" dirty="0" smtClean="0"/>
              <a:t>Calculate the difference between the results of two Tick Count Express VIs to determine the execution time</a:t>
            </a:r>
          </a:p>
          <a:p>
            <a:pPr lvl="1"/>
            <a:r>
              <a:rPr lang="en-US" dirty="0" smtClean="0"/>
              <a:t>Subtract one from the result of the calculation to compensate for the execution time of the Tick Count Express VI</a:t>
            </a:r>
          </a:p>
        </p:txBody>
      </p:sp>
      <p:pic>
        <p:nvPicPr>
          <p:cNvPr id="74754" name="Picture 2" descr="loc_bd_tick_count-measuring_time_between_events.bmp"/>
          <p:cNvPicPr>
            <a:picLocks noChangeAspect="1" noChangeArrowheads="1"/>
          </p:cNvPicPr>
          <p:nvPr/>
        </p:nvPicPr>
        <p:blipFill>
          <a:blip r:embed="rId3" cstate="print"/>
          <a:srcRect/>
          <a:stretch>
            <a:fillRect/>
          </a:stretch>
        </p:blipFill>
        <p:spPr bwMode="auto">
          <a:xfrm>
            <a:off x="838200" y="4114800"/>
            <a:ext cx="7162800" cy="18288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en-US" dirty="0" smtClean="0"/>
              <a:t>E. Benchmarking Loop Periods</a:t>
            </a:r>
          </a:p>
        </p:txBody>
      </p:sp>
      <p:sp>
        <p:nvSpPr>
          <p:cNvPr id="11267" name="Rectangle 223"/>
          <p:cNvSpPr>
            <a:spLocks noGrp="1" noChangeArrowheads="1"/>
          </p:cNvSpPr>
          <p:nvPr>
            <p:ph idx="1"/>
          </p:nvPr>
        </p:nvSpPr>
        <p:spPr>
          <a:noFill/>
        </p:spPr>
        <p:txBody>
          <a:bodyPr/>
          <a:lstStyle/>
          <a:p>
            <a:r>
              <a:rPr lang="en-US" dirty="0" smtClean="0"/>
              <a:t>Use Tick Count Express VI to measure loop periods</a:t>
            </a:r>
          </a:p>
          <a:p>
            <a:pPr lvl="1"/>
            <a:r>
              <a:rPr lang="en-US" dirty="0" smtClean="0"/>
              <a:t>Calculate the time difference</a:t>
            </a:r>
          </a:p>
          <a:p>
            <a:pPr lvl="1"/>
            <a:r>
              <a:rPr lang="en-US" dirty="0" smtClean="0"/>
              <a:t>Remove the benchmarking code later</a:t>
            </a:r>
          </a:p>
          <a:p>
            <a:pPr lvl="1"/>
            <a:r>
              <a:rPr lang="en-US" dirty="0" smtClean="0"/>
              <a:t>Benchmarking code executes in parallel</a:t>
            </a:r>
          </a:p>
          <a:p>
            <a:pPr lvl="2"/>
            <a:r>
              <a:rPr lang="en-US" dirty="0" smtClean="0"/>
              <a:t>Does not add additional time to the loop period</a:t>
            </a:r>
          </a:p>
        </p:txBody>
      </p:sp>
      <p:pic>
        <p:nvPicPr>
          <p:cNvPr id="75780" name="Picture 4" descr="loc_bd_tick_count-loop_period.bmp"/>
          <p:cNvPicPr>
            <a:picLocks noChangeAspect="1" noChangeArrowheads="1"/>
          </p:cNvPicPr>
          <p:nvPr/>
        </p:nvPicPr>
        <p:blipFill>
          <a:blip r:embed="rId3" cstate="print"/>
          <a:srcRect/>
          <a:stretch>
            <a:fillRect/>
          </a:stretch>
        </p:blipFill>
        <p:spPr bwMode="auto">
          <a:xfrm>
            <a:off x="3124200" y="4214665"/>
            <a:ext cx="3352800" cy="264333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en-US" dirty="0" smtClean="0"/>
              <a:t>Tick Count Rollover</a:t>
            </a:r>
          </a:p>
        </p:txBody>
      </p:sp>
      <p:sp>
        <p:nvSpPr>
          <p:cNvPr id="11267" name="Rectangle 223"/>
          <p:cNvSpPr>
            <a:spLocks noGrp="1" noChangeArrowheads="1"/>
          </p:cNvSpPr>
          <p:nvPr>
            <p:ph idx="1"/>
          </p:nvPr>
        </p:nvSpPr>
        <p:spPr>
          <a:noFill/>
        </p:spPr>
        <p:txBody>
          <a:bodyPr/>
          <a:lstStyle/>
          <a:p>
            <a:r>
              <a:rPr lang="en-US" dirty="0" smtClean="0"/>
              <a:t>Watch out for rollover</a:t>
            </a:r>
          </a:p>
          <a:p>
            <a:pPr lvl="1"/>
            <a:r>
              <a:rPr lang="en-US" dirty="0" smtClean="0"/>
              <a:t>If the code you are benchmarking takes more than the maximum value Tick Count can handle, the elapsed time will be much lower than expected due to rollover</a:t>
            </a:r>
          </a:p>
        </p:txBody>
      </p:sp>
      <p:graphicFrame>
        <p:nvGraphicFramePr>
          <p:cNvPr id="5" name="Table 4"/>
          <p:cNvGraphicFramePr>
            <a:graphicFrameLocks noGrp="1"/>
          </p:cNvGraphicFramePr>
          <p:nvPr/>
        </p:nvGraphicFramePr>
        <p:xfrm>
          <a:off x="1524000" y="3530600"/>
          <a:ext cx="6096000" cy="2565400"/>
        </p:xfrm>
        <a:graphic>
          <a:graphicData uri="http://schemas.openxmlformats.org/drawingml/2006/table">
            <a:tbl>
              <a:tblPr firstRow="1" bandRow="1">
                <a:tableStyleId>{5C22544A-7EE6-4342-B048-85BDC9FD1C3A}</a:tableStyleId>
              </a:tblPr>
              <a:tblGrid>
                <a:gridCol w="1219200"/>
                <a:gridCol w="1828800"/>
                <a:gridCol w="1524000"/>
                <a:gridCol w="1524000"/>
              </a:tblGrid>
              <a:tr h="370840">
                <a:tc>
                  <a:txBody>
                    <a:bodyPr/>
                    <a:lstStyle/>
                    <a:p>
                      <a:pPr algn="ctr"/>
                      <a:r>
                        <a:rPr lang="en-US" dirty="0" smtClean="0"/>
                        <a:t>Size of Internal Counter</a:t>
                      </a:r>
                      <a:endParaRPr lang="en-US" dirty="0"/>
                    </a:p>
                  </a:txBody>
                  <a:tcPr/>
                </a:tc>
                <a:tc>
                  <a:txBody>
                    <a:bodyPr/>
                    <a:lstStyle/>
                    <a:p>
                      <a:pPr algn="ctr"/>
                      <a:endParaRPr lang="en-US" dirty="0" smtClean="0"/>
                    </a:p>
                    <a:p>
                      <a:pPr algn="ctr"/>
                      <a:r>
                        <a:rPr lang="en-US" dirty="0" smtClean="0"/>
                        <a:t>Ticks</a:t>
                      </a:r>
                      <a:endParaRPr lang="en-US" dirty="0"/>
                    </a:p>
                  </a:txBody>
                  <a:tcPr/>
                </a:tc>
                <a:tc>
                  <a:txBody>
                    <a:bodyPr/>
                    <a:lstStyle/>
                    <a:p>
                      <a:pPr algn="ctr"/>
                      <a:endParaRPr lang="en-US" dirty="0" smtClean="0">
                        <a:latin typeface="Arial"/>
                        <a:cs typeface="Arial"/>
                      </a:endParaRPr>
                    </a:p>
                    <a:p>
                      <a:pPr algn="ctr"/>
                      <a:r>
                        <a:rPr lang="el-GR" dirty="0" smtClean="0">
                          <a:latin typeface="Arial"/>
                          <a:cs typeface="Arial"/>
                        </a:rPr>
                        <a:t>μ</a:t>
                      </a:r>
                      <a:r>
                        <a:rPr lang="en-US" dirty="0" smtClean="0"/>
                        <a:t>s</a:t>
                      </a:r>
                      <a:endParaRPr lang="en-US" dirty="0"/>
                    </a:p>
                  </a:txBody>
                  <a:tcPr/>
                </a:tc>
                <a:tc>
                  <a:txBody>
                    <a:bodyPr/>
                    <a:lstStyle/>
                    <a:p>
                      <a:pPr algn="ctr"/>
                      <a:endParaRPr lang="en-US" dirty="0" smtClean="0"/>
                    </a:p>
                    <a:p>
                      <a:pPr algn="ctr"/>
                      <a:r>
                        <a:rPr lang="en-US" dirty="0" smtClean="0"/>
                        <a:t>ms</a:t>
                      </a:r>
                      <a:endParaRPr lang="en-US" dirty="0"/>
                    </a:p>
                  </a:txBody>
                  <a:tcPr/>
                </a:tc>
              </a:tr>
              <a:tr h="370840">
                <a:tc>
                  <a:txBody>
                    <a:bodyPr/>
                    <a:lstStyle/>
                    <a:p>
                      <a:r>
                        <a:rPr lang="en-US" dirty="0" smtClean="0"/>
                        <a:t>32-bit</a:t>
                      </a:r>
                      <a:endParaRPr lang="en-US" dirty="0"/>
                    </a:p>
                  </a:txBody>
                  <a:tcPr/>
                </a:tc>
                <a:tc>
                  <a:txBody>
                    <a:bodyPr/>
                    <a:lstStyle/>
                    <a:p>
                      <a:r>
                        <a:rPr lang="en-US" dirty="0" smtClean="0"/>
                        <a:t>1 to 4,294,967,296</a:t>
                      </a:r>
                      <a:r>
                        <a:rPr lang="en-US" baseline="0" dirty="0" smtClean="0"/>
                        <a:t> ticks</a:t>
                      </a:r>
                      <a:endParaRPr lang="en-US" dirty="0"/>
                    </a:p>
                  </a:txBody>
                  <a:tcPr/>
                </a:tc>
                <a:tc>
                  <a:txBody>
                    <a:bodyPr/>
                    <a:lstStyle/>
                    <a:p>
                      <a:r>
                        <a:rPr lang="en-US" dirty="0" smtClean="0"/>
                        <a:t>1 </a:t>
                      </a:r>
                      <a:r>
                        <a:rPr lang="el-GR" b="0" dirty="0" smtClean="0">
                          <a:latin typeface="Arial"/>
                          <a:cs typeface="Arial"/>
                        </a:rPr>
                        <a:t>μ</a:t>
                      </a:r>
                      <a:r>
                        <a:rPr lang="en-US" dirty="0" smtClean="0"/>
                        <a:t>s to 71 minutes</a:t>
                      </a:r>
                      <a:endParaRPr lang="en-US" dirty="0"/>
                    </a:p>
                  </a:txBody>
                  <a:tcPr/>
                </a:tc>
                <a:tc>
                  <a:txBody>
                    <a:bodyPr/>
                    <a:lstStyle/>
                    <a:p>
                      <a:r>
                        <a:rPr lang="en-US" dirty="0" smtClean="0"/>
                        <a:t>1 ms</a:t>
                      </a:r>
                      <a:r>
                        <a:rPr lang="en-US" baseline="0" dirty="0" smtClean="0"/>
                        <a:t> to 49 days</a:t>
                      </a:r>
                      <a:endParaRPr lang="en-US" dirty="0"/>
                    </a:p>
                  </a:txBody>
                  <a:tcPr/>
                </a:tc>
              </a:tr>
              <a:tr h="370840">
                <a:tc>
                  <a:txBody>
                    <a:bodyPr/>
                    <a:lstStyle/>
                    <a:p>
                      <a:r>
                        <a:rPr lang="en-US" dirty="0" smtClean="0"/>
                        <a:t>16-bit</a:t>
                      </a:r>
                      <a:endParaRPr lang="en-US" dirty="0"/>
                    </a:p>
                  </a:txBody>
                  <a:tcPr/>
                </a:tc>
                <a:tc>
                  <a:txBody>
                    <a:bodyPr/>
                    <a:lstStyle/>
                    <a:p>
                      <a:r>
                        <a:rPr lang="en-US" dirty="0" smtClean="0"/>
                        <a:t>1</a:t>
                      </a:r>
                      <a:r>
                        <a:rPr lang="en-US" baseline="0" dirty="0" smtClean="0"/>
                        <a:t> to 65,536 ticks</a:t>
                      </a:r>
                      <a:endParaRPr lang="en-US" dirty="0"/>
                    </a:p>
                  </a:txBody>
                  <a:tcPr/>
                </a:tc>
                <a:tc>
                  <a:txBody>
                    <a:bodyPr/>
                    <a:lstStyle/>
                    <a:p>
                      <a:r>
                        <a:rPr lang="en-US" dirty="0" smtClean="0"/>
                        <a:t>1 </a:t>
                      </a:r>
                      <a:r>
                        <a:rPr lang="el-GR" dirty="0" smtClean="0">
                          <a:latin typeface="Arial"/>
                          <a:cs typeface="Arial"/>
                        </a:rPr>
                        <a:t>μ</a:t>
                      </a:r>
                      <a:r>
                        <a:rPr lang="en-US" dirty="0" smtClean="0"/>
                        <a:t>s to 65 ms</a:t>
                      </a:r>
                      <a:endParaRPr lang="en-US" dirty="0"/>
                    </a:p>
                  </a:txBody>
                  <a:tcPr/>
                </a:tc>
                <a:tc>
                  <a:txBody>
                    <a:bodyPr/>
                    <a:lstStyle/>
                    <a:p>
                      <a:r>
                        <a:rPr lang="en-US" dirty="0" smtClean="0"/>
                        <a:t>1 ms to 65 seconds</a:t>
                      </a:r>
                      <a:endParaRPr lang="en-US" dirty="0"/>
                    </a:p>
                  </a:txBody>
                  <a:tcPr/>
                </a:tc>
              </a:tr>
              <a:tr h="370840">
                <a:tc>
                  <a:txBody>
                    <a:bodyPr/>
                    <a:lstStyle/>
                    <a:p>
                      <a:r>
                        <a:rPr lang="en-US" dirty="0" smtClean="0"/>
                        <a:t>8-bit</a:t>
                      </a:r>
                      <a:endParaRPr lang="en-US" dirty="0"/>
                    </a:p>
                  </a:txBody>
                  <a:tcPr/>
                </a:tc>
                <a:tc>
                  <a:txBody>
                    <a:bodyPr/>
                    <a:lstStyle/>
                    <a:p>
                      <a:r>
                        <a:rPr lang="en-US" dirty="0" smtClean="0"/>
                        <a:t>1</a:t>
                      </a:r>
                      <a:r>
                        <a:rPr lang="en-US" baseline="0" dirty="0" smtClean="0"/>
                        <a:t> to 256 ticks</a:t>
                      </a:r>
                      <a:endParaRPr lang="en-US" dirty="0"/>
                    </a:p>
                  </a:txBody>
                  <a:tcPr/>
                </a:tc>
                <a:tc>
                  <a:txBody>
                    <a:bodyPr/>
                    <a:lstStyle/>
                    <a:p>
                      <a:r>
                        <a:rPr lang="en-US" dirty="0" smtClean="0"/>
                        <a:t>1 </a:t>
                      </a:r>
                      <a:r>
                        <a:rPr lang="el-GR" dirty="0" smtClean="0">
                          <a:latin typeface="Arial"/>
                          <a:cs typeface="Arial"/>
                        </a:rPr>
                        <a:t>μ</a:t>
                      </a:r>
                      <a:r>
                        <a:rPr lang="en-US" dirty="0" smtClean="0"/>
                        <a:t>s to 256 us</a:t>
                      </a:r>
                      <a:endParaRPr lang="en-US" dirty="0"/>
                    </a:p>
                  </a:txBody>
                  <a:tcPr/>
                </a:tc>
                <a:tc>
                  <a:txBody>
                    <a:bodyPr/>
                    <a:lstStyle/>
                    <a:p>
                      <a:r>
                        <a:rPr lang="en-US" dirty="0" smtClean="0"/>
                        <a:t>1 ms to 256 ms</a:t>
                      </a:r>
                      <a:endParaRPr lang="en-US" dirty="0"/>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smtClean="0"/>
              <a:t>Exercise 5-2: While Loop Benchmarking</a:t>
            </a:r>
          </a:p>
        </p:txBody>
      </p:sp>
      <p:sp>
        <p:nvSpPr>
          <p:cNvPr id="15363" name="Rectangle 3"/>
          <p:cNvSpPr>
            <a:spLocks noGrp="1" noChangeArrowheads="1"/>
          </p:cNvSpPr>
          <p:nvPr>
            <p:ph idx="1"/>
          </p:nvPr>
        </p:nvSpPr>
        <p:spPr/>
        <p:txBody>
          <a:bodyPr/>
          <a:lstStyle/>
          <a:p>
            <a:r>
              <a:rPr lang="en-US" dirty="0" smtClean="0"/>
              <a:t>Benchmark the loop period of a While Loop containing code.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Autofit/>
          </a:bodyPr>
          <a:lstStyle/>
          <a:p>
            <a:r>
              <a:rPr lang="en-US" dirty="0" smtClean="0"/>
              <a:t/>
            </a:r>
            <a:br>
              <a:rPr lang="en-US" dirty="0" smtClean="0"/>
            </a:br>
            <a:r>
              <a:rPr lang="en-US" dirty="0" smtClean="0"/>
              <a:t/>
            </a:r>
            <a:br>
              <a:rPr lang="en-US" dirty="0" smtClean="0"/>
            </a:br>
            <a:r>
              <a:rPr lang="en-US" dirty="0" smtClean="0"/>
              <a:t>Exercise 5-2: While Loop Benchmarking</a:t>
            </a:r>
            <a:br>
              <a:rPr lang="en-US" dirty="0" smtClean="0"/>
            </a:br>
            <a:endParaRPr lang="en-US" dirty="0" smtClean="0"/>
          </a:p>
        </p:txBody>
      </p:sp>
      <p:sp>
        <p:nvSpPr>
          <p:cNvPr id="15363" name="Rectangle 3"/>
          <p:cNvSpPr>
            <a:spLocks noGrp="1" noChangeArrowheads="1"/>
          </p:cNvSpPr>
          <p:nvPr>
            <p:ph idx="1"/>
          </p:nvPr>
        </p:nvSpPr>
        <p:spPr/>
        <p:txBody>
          <a:bodyPr>
            <a:normAutofit fontScale="92500" lnSpcReduction="10000"/>
          </a:bodyPr>
          <a:lstStyle/>
          <a:p>
            <a:pPr>
              <a:buFont typeface="Arial" pitchFamily="34" charset="0"/>
              <a:buChar char="•"/>
            </a:pPr>
            <a:r>
              <a:rPr lang="en-US" dirty="0" smtClean="0"/>
              <a:t> If you configured the Tick Count Express VI to use Counter Units of </a:t>
            </a:r>
            <a:r>
              <a:rPr lang="el-GR" dirty="0" smtClean="0">
                <a:cs typeface="Arial"/>
              </a:rPr>
              <a:t>μ</a:t>
            </a:r>
            <a:r>
              <a:rPr lang="en-US" dirty="0" smtClean="0"/>
              <a:t>s or ms instead of Ticks, would the benchmarking results in this exercise still be reasonable?</a:t>
            </a:r>
          </a:p>
          <a:p>
            <a:pPr>
              <a:buFont typeface="Arial" pitchFamily="34" charset="0"/>
              <a:buChar char="•"/>
            </a:pPr>
            <a:r>
              <a:rPr lang="en-US" dirty="0" smtClean="0"/>
              <a:t> If the code you want to benchmark executes within nanoseconds, what Counter Unit should you use?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1" name="Rectangle 4"/>
          <p:cNvSpPr>
            <a:spLocks noGrp="1" noChangeArrowheads="1"/>
          </p:cNvSpPr>
          <p:nvPr>
            <p:ph type="title"/>
          </p:nvPr>
        </p:nvSpPr>
        <p:spPr/>
        <p:txBody>
          <a:bodyPr/>
          <a:lstStyle/>
          <a:p>
            <a:r>
              <a:rPr lang="en-US" dirty="0" smtClean="0"/>
              <a:t>Summary—Matching Quiz</a:t>
            </a:r>
          </a:p>
        </p:txBody>
      </p:sp>
      <p:sp>
        <p:nvSpPr>
          <p:cNvPr id="460802" name="Rectangle 5"/>
          <p:cNvSpPr>
            <a:spLocks noGrp="1" noChangeArrowheads="1"/>
          </p:cNvSpPr>
          <p:nvPr>
            <p:ph sz="half" idx="1"/>
          </p:nvPr>
        </p:nvSpPr>
        <p:spPr>
          <a:xfrm>
            <a:off x="381000" y="1162050"/>
            <a:ext cx="2454275" cy="3771900"/>
          </a:xfrm>
        </p:spPr>
        <p:txBody>
          <a:bodyPr/>
          <a:lstStyle/>
          <a:p>
            <a:pPr marL="341313" indent="-341313">
              <a:spcBef>
                <a:spcPct val="80000"/>
              </a:spcBef>
              <a:buFontTx/>
              <a:buAutoNum type="arabicPeriod"/>
            </a:pPr>
            <a:r>
              <a:rPr lang="en-US" dirty="0" smtClean="0"/>
              <a:t>Loop Timer Express VI</a:t>
            </a:r>
          </a:p>
          <a:p>
            <a:pPr marL="341313" indent="-341313">
              <a:spcBef>
                <a:spcPct val="80000"/>
              </a:spcBef>
              <a:buFontTx/>
              <a:buAutoNum type="arabicPeriod"/>
            </a:pPr>
            <a:r>
              <a:rPr lang="en-US" dirty="0" smtClean="0"/>
              <a:t>Wait Express VI</a:t>
            </a:r>
          </a:p>
          <a:p>
            <a:pPr marL="341313" indent="-341313">
              <a:spcBef>
                <a:spcPct val="80000"/>
              </a:spcBef>
              <a:buFontTx/>
              <a:buAutoNum type="arabicPeriod"/>
            </a:pPr>
            <a:r>
              <a:rPr lang="en-US" dirty="0" smtClean="0"/>
              <a:t>Tick Count Express VI</a:t>
            </a:r>
          </a:p>
        </p:txBody>
      </p:sp>
      <p:sp>
        <p:nvSpPr>
          <p:cNvPr id="460803" name="Rectangle 6"/>
          <p:cNvSpPr>
            <a:spLocks noGrp="1" noChangeArrowheads="1"/>
          </p:cNvSpPr>
          <p:nvPr>
            <p:ph sz="half" idx="2"/>
          </p:nvPr>
        </p:nvSpPr>
        <p:spPr>
          <a:xfrm>
            <a:off x="3159125" y="1169988"/>
            <a:ext cx="5756275" cy="4872037"/>
          </a:xfrm>
        </p:spPr>
        <p:txBody>
          <a:bodyPr/>
          <a:lstStyle/>
          <a:p>
            <a:pPr marL="325438" indent="-325438">
              <a:spcBef>
                <a:spcPct val="30000"/>
              </a:spcBef>
              <a:buFontTx/>
              <a:buAutoNum type="alphaUcPeriod"/>
            </a:pPr>
            <a:r>
              <a:rPr lang="en-US" sz="2600" dirty="0" smtClean="0"/>
              <a:t>Use to create delays between events</a:t>
            </a:r>
            <a:br>
              <a:rPr lang="en-US" sz="2600" dirty="0" smtClean="0"/>
            </a:br>
            <a:r>
              <a:rPr lang="en-US" sz="2600" dirty="0" smtClean="0"/>
              <a:t/>
            </a:r>
            <a:br>
              <a:rPr lang="en-US" sz="2600" dirty="0" smtClean="0"/>
            </a:br>
            <a:endParaRPr lang="en-US" sz="2600" dirty="0" smtClean="0"/>
          </a:p>
          <a:p>
            <a:pPr marL="325438" indent="-325438">
              <a:spcBef>
                <a:spcPct val="30000"/>
              </a:spcBef>
              <a:buFontTx/>
              <a:buAutoNum type="alphaUcPeriod"/>
            </a:pPr>
            <a:r>
              <a:rPr lang="en-US" sz="2600" dirty="0" smtClean="0"/>
              <a:t>Use to benchmark execution speeds</a:t>
            </a:r>
            <a:br>
              <a:rPr lang="en-US" sz="2600" dirty="0" smtClean="0"/>
            </a:br>
            <a:r>
              <a:rPr lang="en-US" sz="2600" dirty="0" smtClean="0"/>
              <a:t/>
            </a:r>
            <a:br>
              <a:rPr lang="en-US" sz="2600" dirty="0" smtClean="0"/>
            </a:br>
            <a:endParaRPr lang="en-US" sz="2600" dirty="0" smtClean="0"/>
          </a:p>
          <a:p>
            <a:pPr marL="325438" indent="-325438">
              <a:spcBef>
                <a:spcPct val="30000"/>
              </a:spcBef>
              <a:buFontTx/>
              <a:buAutoNum type="alphaUcPeriod"/>
            </a:pPr>
            <a:r>
              <a:rPr lang="en-US" sz="2600" dirty="0" smtClean="0"/>
              <a:t>Use to control loop execution rate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1" name="Rectangle 4"/>
          <p:cNvSpPr>
            <a:spLocks noGrp="1" noChangeArrowheads="1"/>
          </p:cNvSpPr>
          <p:nvPr>
            <p:ph type="title"/>
          </p:nvPr>
        </p:nvSpPr>
        <p:spPr/>
        <p:txBody>
          <a:bodyPr/>
          <a:lstStyle/>
          <a:p>
            <a:r>
              <a:rPr lang="en-US" dirty="0" smtClean="0"/>
              <a:t>Summary—Matching Quiz Answers</a:t>
            </a:r>
          </a:p>
        </p:txBody>
      </p:sp>
      <p:sp>
        <p:nvSpPr>
          <p:cNvPr id="460802" name="Rectangle 5"/>
          <p:cNvSpPr>
            <a:spLocks noGrp="1" noChangeArrowheads="1"/>
          </p:cNvSpPr>
          <p:nvPr>
            <p:ph sz="half" idx="1"/>
          </p:nvPr>
        </p:nvSpPr>
        <p:spPr>
          <a:xfrm>
            <a:off x="381000" y="1162050"/>
            <a:ext cx="2454275" cy="3771900"/>
          </a:xfrm>
        </p:spPr>
        <p:txBody>
          <a:bodyPr/>
          <a:lstStyle/>
          <a:p>
            <a:pPr marL="341313" indent="-341313">
              <a:spcBef>
                <a:spcPct val="80000"/>
              </a:spcBef>
              <a:buFontTx/>
              <a:buAutoNum type="arabicPeriod"/>
            </a:pPr>
            <a:r>
              <a:rPr lang="en-US" dirty="0" smtClean="0"/>
              <a:t>Loop Timer Express VI</a:t>
            </a:r>
          </a:p>
          <a:p>
            <a:pPr marL="341313" indent="-341313">
              <a:spcBef>
                <a:spcPct val="80000"/>
              </a:spcBef>
              <a:buFontTx/>
              <a:buAutoNum type="arabicPeriod"/>
            </a:pPr>
            <a:r>
              <a:rPr lang="en-US" dirty="0" smtClean="0"/>
              <a:t>Wait Express VI</a:t>
            </a:r>
          </a:p>
          <a:p>
            <a:pPr marL="341313" indent="-341313">
              <a:spcBef>
                <a:spcPct val="80000"/>
              </a:spcBef>
              <a:buFontTx/>
              <a:buAutoNum type="arabicPeriod"/>
            </a:pPr>
            <a:r>
              <a:rPr lang="en-US" dirty="0" smtClean="0"/>
              <a:t>Tick Count Express VI</a:t>
            </a:r>
          </a:p>
        </p:txBody>
      </p:sp>
      <p:sp>
        <p:nvSpPr>
          <p:cNvPr id="460803" name="Rectangle 6"/>
          <p:cNvSpPr>
            <a:spLocks noGrp="1" noChangeArrowheads="1"/>
          </p:cNvSpPr>
          <p:nvPr>
            <p:ph sz="half" idx="2"/>
          </p:nvPr>
        </p:nvSpPr>
        <p:spPr>
          <a:xfrm>
            <a:off x="3159125" y="1169988"/>
            <a:ext cx="5756275" cy="4872037"/>
          </a:xfrm>
        </p:spPr>
        <p:txBody>
          <a:bodyPr/>
          <a:lstStyle/>
          <a:p>
            <a:pPr marL="325438" indent="-325438">
              <a:spcBef>
                <a:spcPct val="30000"/>
              </a:spcBef>
              <a:buFontTx/>
              <a:buAutoNum type="alphaUcPeriod"/>
            </a:pPr>
            <a:r>
              <a:rPr lang="en-US" sz="2600" dirty="0" smtClean="0"/>
              <a:t>Use to create delays between events</a:t>
            </a:r>
            <a:br>
              <a:rPr lang="en-US" sz="2600" dirty="0" smtClean="0"/>
            </a:br>
            <a:r>
              <a:rPr lang="en-US" sz="2600" dirty="0" smtClean="0"/>
              <a:t/>
            </a:r>
            <a:br>
              <a:rPr lang="en-US" sz="2600" dirty="0" smtClean="0"/>
            </a:br>
            <a:endParaRPr lang="en-US" sz="2600" dirty="0" smtClean="0"/>
          </a:p>
          <a:p>
            <a:pPr marL="325438" indent="-325438">
              <a:spcBef>
                <a:spcPct val="30000"/>
              </a:spcBef>
              <a:buFontTx/>
              <a:buAutoNum type="alphaUcPeriod"/>
            </a:pPr>
            <a:r>
              <a:rPr lang="en-US" sz="2600" dirty="0" smtClean="0"/>
              <a:t>Use to benchmark execution speeds</a:t>
            </a:r>
            <a:br>
              <a:rPr lang="en-US" sz="2600" dirty="0" smtClean="0"/>
            </a:br>
            <a:r>
              <a:rPr lang="en-US" sz="2600" dirty="0" smtClean="0"/>
              <a:t/>
            </a:r>
            <a:br>
              <a:rPr lang="en-US" sz="2600" dirty="0" smtClean="0"/>
            </a:br>
            <a:endParaRPr lang="en-US" sz="2600" dirty="0" smtClean="0"/>
          </a:p>
          <a:p>
            <a:pPr marL="325438" indent="-325438">
              <a:spcBef>
                <a:spcPct val="30000"/>
              </a:spcBef>
              <a:buFontTx/>
              <a:buAutoNum type="alphaUcPeriod"/>
            </a:pPr>
            <a:r>
              <a:rPr lang="en-US" sz="2600" dirty="0" smtClean="0"/>
              <a:t>Use to control loop execution rate</a:t>
            </a:r>
          </a:p>
        </p:txBody>
      </p:sp>
      <p:cxnSp>
        <p:nvCxnSpPr>
          <p:cNvPr id="5" name="Straight Arrow Connector 4"/>
          <p:cNvCxnSpPr/>
          <p:nvPr/>
        </p:nvCxnSpPr>
        <p:spPr>
          <a:xfrm rot="5400000" flipH="1" flipV="1">
            <a:off x="2438400" y="1752600"/>
            <a:ext cx="990600" cy="68580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flipH="1" flipV="1">
            <a:off x="2247900" y="2933700"/>
            <a:ext cx="1066800" cy="99060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6200000" flipH="1">
            <a:off x="1638300" y="2171700"/>
            <a:ext cx="2438400" cy="99060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3" name="Rectangle 2"/>
          <p:cNvSpPr>
            <a:spLocks noGrp="1" noChangeArrowheads="1"/>
          </p:cNvSpPr>
          <p:nvPr>
            <p:ph type="title"/>
          </p:nvPr>
        </p:nvSpPr>
        <p:spPr/>
        <p:txBody>
          <a:bodyPr/>
          <a:lstStyle/>
          <a:p>
            <a:r>
              <a:rPr lang="en-US" dirty="0" smtClean="0"/>
              <a:t>Summary—Quiz</a:t>
            </a:r>
          </a:p>
        </p:txBody>
      </p:sp>
      <p:sp>
        <p:nvSpPr>
          <p:cNvPr id="356354" name="Rectangle 16"/>
          <p:cNvSpPr>
            <a:spLocks noGrp="1" noChangeArrowheads="1"/>
          </p:cNvSpPr>
          <p:nvPr>
            <p:ph idx="1"/>
          </p:nvPr>
        </p:nvSpPr>
        <p:spPr/>
        <p:txBody>
          <a:bodyPr/>
          <a:lstStyle/>
          <a:p>
            <a:pPr marL="533400" indent="-533400">
              <a:buAutoNum type="arabicPeriod" startAt="2"/>
            </a:pPr>
            <a:r>
              <a:rPr lang="en-US" dirty="0" smtClean="0"/>
              <a:t>What is a potential drawback of using an 8-bit counter instead of a 32-bit counter?</a:t>
            </a:r>
          </a:p>
          <a:p>
            <a:pPr marL="1104900" lvl="4" indent="-533400">
              <a:buAutoNum type="alphaLcPeriod"/>
            </a:pPr>
            <a:r>
              <a:rPr lang="en-US" sz="2800" dirty="0" smtClean="0"/>
              <a:t>Decreased FPGA resources used</a:t>
            </a:r>
          </a:p>
          <a:p>
            <a:pPr marL="1104900" lvl="4" indent="-533400">
              <a:buAutoNum type="alphaLcPeriod"/>
            </a:pPr>
            <a:r>
              <a:rPr lang="en-US" sz="2800" dirty="0" smtClean="0"/>
              <a:t>32-bit clocks are slower</a:t>
            </a:r>
          </a:p>
          <a:p>
            <a:pPr marL="1104900" lvl="4" indent="-533400">
              <a:buAutoNum type="alphaLcPeriod"/>
            </a:pPr>
            <a:r>
              <a:rPr lang="en-US" sz="2800" dirty="0" smtClean="0"/>
              <a:t>Maximum time the timer can track is not large enough for the application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3" name="Rectangle 2"/>
          <p:cNvSpPr>
            <a:spLocks noGrp="1" noChangeArrowheads="1"/>
          </p:cNvSpPr>
          <p:nvPr>
            <p:ph type="title"/>
          </p:nvPr>
        </p:nvSpPr>
        <p:spPr/>
        <p:txBody>
          <a:bodyPr/>
          <a:lstStyle/>
          <a:p>
            <a:r>
              <a:rPr lang="en-US" dirty="0" smtClean="0"/>
              <a:t>Summary—Quiz Answer</a:t>
            </a:r>
          </a:p>
        </p:txBody>
      </p:sp>
      <p:sp>
        <p:nvSpPr>
          <p:cNvPr id="356354" name="Rectangle 16"/>
          <p:cNvSpPr>
            <a:spLocks noGrp="1" noChangeArrowheads="1"/>
          </p:cNvSpPr>
          <p:nvPr>
            <p:ph idx="1"/>
          </p:nvPr>
        </p:nvSpPr>
        <p:spPr/>
        <p:txBody>
          <a:bodyPr/>
          <a:lstStyle/>
          <a:p>
            <a:pPr marL="533400" indent="-533400">
              <a:buAutoNum type="arabicPeriod" startAt="2"/>
            </a:pPr>
            <a:r>
              <a:rPr lang="en-US" dirty="0" smtClean="0"/>
              <a:t>What is a potential drawback of using an 8-bit counter instead of a 32-bit counter?</a:t>
            </a:r>
          </a:p>
          <a:p>
            <a:pPr marL="1104900" lvl="4" indent="-533400">
              <a:buAutoNum type="alphaLcPeriod"/>
            </a:pPr>
            <a:r>
              <a:rPr lang="en-US" sz="2800" dirty="0" smtClean="0"/>
              <a:t>Decreased FPGA resources used</a:t>
            </a:r>
          </a:p>
          <a:p>
            <a:pPr marL="1104900" lvl="4" indent="-533400">
              <a:buAutoNum type="alphaLcPeriod"/>
            </a:pPr>
            <a:r>
              <a:rPr lang="en-US" sz="2800" dirty="0" smtClean="0"/>
              <a:t>32-bit clocks are slower</a:t>
            </a:r>
          </a:p>
          <a:p>
            <a:pPr marL="1104900" lvl="4" indent="-533400">
              <a:buAutoNum type="alphaLcPeriod"/>
            </a:pPr>
            <a:r>
              <a:rPr lang="en-US" sz="2800" b="1" dirty="0" smtClean="0"/>
              <a:t>Maximum time the timer can track is not large enough for the application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dirty="0" smtClean="0"/>
              <a:t>B. Implementing Loop Execution Rates</a:t>
            </a:r>
          </a:p>
        </p:txBody>
      </p:sp>
      <p:sp>
        <p:nvSpPr>
          <p:cNvPr id="8" name="Content Placeholder 7"/>
          <p:cNvSpPr>
            <a:spLocks noGrp="1"/>
          </p:cNvSpPr>
          <p:nvPr>
            <p:ph sz="half" idx="1"/>
          </p:nvPr>
        </p:nvSpPr>
        <p:spPr>
          <a:xfrm>
            <a:off x="533400" y="1514474"/>
            <a:ext cx="8077200" cy="4657725"/>
          </a:xfrm>
        </p:spPr>
        <p:txBody>
          <a:bodyPr>
            <a:normAutofit/>
          </a:bodyPr>
          <a:lstStyle/>
          <a:p>
            <a:r>
              <a:rPr lang="en-US" dirty="0" smtClean="0"/>
              <a:t>Use the Loop Timer Express VI</a:t>
            </a:r>
          </a:p>
          <a:p>
            <a:pPr lvl="1"/>
            <a:r>
              <a:rPr lang="en-US" sz="2600" dirty="0" smtClean="0"/>
              <a:t>Waits the value you specify in Count between loop iterations</a:t>
            </a:r>
          </a:p>
          <a:p>
            <a:pPr lvl="1"/>
            <a:r>
              <a:rPr lang="en-US" sz="2600" dirty="0" smtClean="0"/>
              <a:t>Controls the period of a loop</a:t>
            </a:r>
          </a:p>
          <a:p>
            <a:pPr lvl="1"/>
            <a:r>
              <a:rPr lang="en-US" sz="2600" dirty="0" smtClean="0"/>
              <a:t>Place the Loop Timer Express VI inside a loop</a:t>
            </a:r>
          </a:p>
          <a:p>
            <a:pPr lvl="2"/>
            <a:r>
              <a:rPr lang="en-US" sz="2200" dirty="0" smtClean="0"/>
              <a:t>Perform I/O operations at a specific frequency</a:t>
            </a:r>
          </a:p>
          <a:p>
            <a:pPr lvl="2"/>
            <a:r>
              <a:rPr lang="en-US" sz="2200" dirty="0" smtClean="0"/>
              <a:t>Control loop execution rate</a:t>
            </a:r>
            <a:endParaRPr lang="en-US" sz="2600" dirty="0" smtClean="0"/>
          </a:p>
          <a:p>
            <a:pPr lvl="1"/>
            <a:endParaRPr lang="en-US" sz="2600" dirty="0" smtClean="0"/>
          </a:p>
          <a:p>
            <a:pPr lvl="2"/>
            <a:endParaRPr lang="en-US" dirty="0" smtClean="0"/>
          </a:p>
          <a:p>
            <a:endParaRPr lang="en-US" dirty="0"/>
          </a:p>
        </p:txBody>
      </p:sp>
      <p:pic>
        <p:nvPicPr>
          <p:cNvPr id="38914" name="Picture 2" descr="loc_easy_to_recreate"/>
          <p:cNvPicPr>
            <a:picLocks noChangeAspect="1" noChangeArrowheads="1"/>
          </p:cNvPicPr>
          <p:nvPr/>
        </p:nvPicPr>
        <p:blipFill>
          <a:blip r:embed="rId3" cstate="print"/>
          <a:srcRect/>
          <a:stretch>
            <a:fillRect/>
          </a:stretch>
        </p:blipFill>
        <p:spPr bwMode="auto">
          <a:xfrm>
            <a:off x="4648200" y="3962400"/>
            <a:ext cx="2619375" cy="1428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3" name="Rectangle 2"/>
          <p:cNvSpPr>
            <a:spLocks noGrp="1" noChangeArrowheads="1"/>
          </p:cNvSpPr>
          <p:nvPr>
            <p:ph type="title"/>
          </p:nvPr>
        </p:nvSpPr>
        <p:spPr/>
        <p:txBody>
          <a:bodyPr/>
          <a:lstStyle/>
          <a:p>
            <a:r>
              <a:rPr lang="en-US" dirty="0" smtClean="0"/>
              <a:t>Summary—Quiz</a:t>
            </a:r>
          </a:p>
        </p:txBody>
      </p:sp>
      <p:sp>
        <p:nvSpPr>
          <p:cNvPr id="356354" name="Rectangle 16"/>
          <p:cNvSpPr>
            <a:spLocks noGrp="1" noChangeArrowheads="1"/>
          </p:cNvSpPr>
          <p:nvPr>
            <p:ph idx="1"/>
          </p:nvPr>
        </p:nvSpPr>
        <p:spPr/>
        <p:txBody>
          <a:bodyPr/>
          <a:lstStyle/>
          <a:p>
            <a:pPr marL="533400" indent="-533400">
              <a:buAutoNum type="arabicPeriod" startAt="3"/>
            </a:pPr>
            <a:r>
              <a:rPr lang="en-US" dirty="0" smtClean="0"/>
              <a:t>True or False?</a:t>
            </a:r>
            <a:br>
              <a:rPr lang="en-US" dirty="0" smtClean="0"/>
            </a:br>
            <a:r>
              <a:rPr lang="en-US" dirty="0" smtClean="0"/>
              <a:t>If you place a Loop Timer Express VI inside a While Loop, the Loop Timer Express VI will wait during every iteration of the While Loop.</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3" name="Rectangle 2"/>
          <p:cNvSpPr>
            <a:spLocks noGrp="1" noChangeArrowheads="1"/>
          </p:cNvSpPr>
          <p:nvPr>
            <p:ph type="title"/>
          </p:nvPr>
        </p:nvSpPr>
        <p:spPr/>
        <p:txBody>
          <a:bodyPr/>
          <a:lstStyle/>
          <a:p>
            <a:r>
              <a:rPr lang="en-US" dirty="0" smtClean="0"/>
              <a:t>Summary—Quiz Answer</a:t>
            </a:r>
          </a:p>
        </p:txBody>
      </p:sp>
      <p:sp>
        <p:nvSpPr>
          <p:cNvPr id="356354" name="Rectangle 16"/>
          <p:cNvSpPr>
            <a:spLocks noGrp="1" noChangeArrowheads="1"/>
          </p:cNvSpPr>
          <p:nvPr>
            <p:ph idx="1"/>
          </p:nvPr>
        </p:nvSpPr>
        <p:spPr/>
        <p:txBody>
          <a:bodyPr/>
          <a:lstStyle/>
          <a:p>
            <a:pPr marL="533400" indent="-533400">
              <a:buAutoNum type="arabicPeriod" startAt="3"/>
            </a:pPr>
            <a:r>
              <a:rPr lang="en-US" dirty="0" smtClean="0"/>
              <a:t>True or False?</a:t>
            </a:r>
            <a:br>
              <a:rPr lang="en-US" dirty="0" smtClean="0"/>
            </a:br>
            <a:r>
              <a:rPr lang="en-US" dirty="0" smtClean="0"/>
              <a:t>If you place a Loop Timer Express VI inside a While Loop, the Loop Timer Express VI will wait during every iteration of the While Loop.</a:t>
            </a:r>
          </a:p>
          <a:p>
            <a:pPr marL="533400" indent="-533400">
              <a:buAutoNum type="arabicPeriod" startAt="3"/>
            </a:pPr>
            <a:endParaRPr lang="en-US" dirty="0" smtClean="0"/>
          </a:p>
          <a:p>
            <a:pPr marL="533400" indent="-533400"/>
            <a:r>
              <a:rPr lang="en-US" dirty="0" smtClean="0"/>
              <a:t>	</a:t>
            </a:r>
            <a:r>
              <a:rPr lang="en-US" b="1" dirty="0" smtClean="0"/>
              <a:t>False</a:t>
            </a:r>
            <a:endParaRPr lang="en-US"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3" name="Rectangle 2"/>
          <p:cNvSpPr>
            <a:spLocks noGrp="1" noChangeArrowheads="1"/>
          </p:cNvSpPr>
          <p:nvPr>
            <p:ph type="title"/>
          </p:nvPr>
        </p:nvSpPr>
        <p:spPr/>
        <p:txBody>
          <a:bodyPr/>
          <a:lstStyle/>
          <a:p>
            <a:r>
              <a:rPr lang="en-US" dirty="0" smtClean="0"/>
              <a:t>Summary—Quiz</a:t>
            </a:r>
          </a:p>
        </p:txBody>
      </p:sp>
      <p:sp>
        <p:nvSpPr>
          <p:cNvPr id="356354" name="Rectangle 16"/>
          <p:cNvSpPr>
            <a:spLocks noGrp="1" noChangeArrowheads="1"/>
          </p:cNvSpPr>
          <p:nvPr>
            <p:ph idx="1"/>
          </p:nvPr>
        </p:nvSpPr>
        <p:spPr/>
        <p:txBody>
          <a:bodyPr/>
          <a:lstStyle/>
          <a:p>
            <a:pPr marL="533400" indent="-533400">
              <a:buAutoNum type="arabicPeriod" startAt="4"/>
            </a:pPr>
            <a:r>
              <a:rPr lang="en-US" dirty="0" smtClean="0"/>
              <a:t>True or False?</a:t>
            </a:r>
            <a:br>
              <a:rPr lang="en-US" dirty="0" smtClean="0"/>
            </a:br>
            <a:r>
              <a:rPr lang="en-US" dirty="0" smtClean="0"/>
              <a:t>Adding benchmarking code to a While Loop will not affect the execution speed of the loop.</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3" name="Rectangle 2"/>
          <p:cNvSpPr>
            <a:spLocks noGrp="1" noChangeArrowheads="1"/>
          </p:cNvSpPr>
          <p:nvPr>
            <p:ph type="title"/>
          </p:nvPr>
        </p:nvSpPr>
        <p:spPr/>
        <p:txBody>
          <a:bodyPr/>
          <a:lstStyle/>
          <a:p>
            <a:r>
              <a:rPr lang="en-US" dirty="0" smtClean="0"/>
              <a:t>Summary—Quiz Answer</a:t>
            </a:r>
          </a:p>
        </p:txBody>
      </p:sp>
      <p:sp>
        <p:nvSpPr>
          <p:cNvPr id="356354" name="Rectangle 16"/>
          <p:cNvSpPr>
            <a:spLocks noGrp="1" noChangeArrowheads="1"/>
          </p:cNvSpPr>
          <p:nvPr>
            <p:ph idx="1"/>
          </p:nvPr>
        </p:nvSpPr>
        <p:spPr/>
        <p:txBody>
          <a:bodyPr/>
          <a:lstStyle/>
          <a:p>
            <a:pPr marL="533400" indent="-533400">
              <a:buAutoNum type="arabicPeriod" startAt="4"/>
            </a:pPr>
            <a:r>
              <a:rPr lang="en-US" dirty="0" smtClean="0"/>
              <a:t>True or False?</a:t>
            </a:r>
            <a:br>
              <a:rPr lang="en-US" dirty="0" smtClean="0"/>
            </a:br>
            <a:r>
              <a:rPr lang="en-US" dirty="0" smtClean="0"/>
              <a:t>Adding benchmarking code to a While Loop will not affect the execution speed of the loop.</a:t>
            </a:r>
          </a:p>
          <a:p>
            <a:pPr marL="533400" indent="-533400">
              <a:buAutoNum type="arabicPeriod" startAt="4"/>
            </a:pPr>
            <a:endParaRPr lang="en-US" dirty="0" smtClean="0"/>
          </a:p>
          <a:p>
            <a:pPr marL="533400" indent="-533400"/>
            <a:r>
              <a:rPr lang="en-US" b="1" dirty="0" smtClean="0"/>
              <a:t>	True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dirty="0" smtClean="0"/>
              <a:t>Configure Loop Timer</a:t>
            </a:r>
          </a:p>
        </p:txBody>
      </p:sp>
      <p:sp>
        <p:nvSpPr>
          <p:cNvPr id="8" name="Content Placeholder 7"/>
          <p:cNvSpPr>
            <a:spLocks noGrp="1"/>
          </p:cNvSpPr>
          <p:nvPr>
            <p:ph sz="half" idx="1"/>
          </p:nvPr>
        </p:nvSpPr>
        <p:spPr>
          <a:xfrm>
            <a:off x="533400" y="1514474"/>
            <a:ext cx="8077200" cy="4657725"/>
          </a:xfrm>
        </p:spPr>
        <p:txBody>
          <a:bodyPr>
            <a:noAutofit/>
          </a:bodyPr>
          <a:lstStyle/>
          <a:p>
            <a:pPr lvl="1"/>
            <a:r>
              <a:rPr lang="en-US" sz="2600" dirty="0" smtClean="0"/>
              <a:t>Counter Units</a:t>
            </a:r>
          </a:p>
          <a:p>
            <a:pPr lvl="2"/>
            <a:r>
              <a:rPr lang="en-US" sz="2200" dirty="0" smtClean="0"/>
              <a:t>Ticks — clock cycles</a:t>
            </a:r>
          </a:p>
          <a:p>
            <a:pPr lvl="2"/>
            <a:r>
              <a:rPr lang="en-US" sz="2200" dirty="0" smtClean="0"/>
              <a:t>µSec — microseconds</a:t>
            </a:r>
          </a:p>
          <a:p>
            <a:pPr lvl="2"/>
            <a:r>
              <a:rPr lang="en-US" sz="2200" dirty="0" smtClean="0"/>
              <a:t>mSec — milliseconds</a:t>
            </a:r>
          </a:p>
          <a:p>
            <a:pPr lvl="1"/>
            <a:r>
              <a:rPr lang="en-US" sz="2600" dirty="0" smtClean="0"/>
              <a:t>Size of Internal Counter</a:t>
            </a:r>
          </a:p>
          <a:p>
            <a:pPr lvl="2"/>
            <a:r>
              <a:rPr lang="en-US" sz="2200" dirty="0" smtClean="0"/>
              <a:t>32 Bit</a:t>
            </a:r>
          </a:p>
          <a:p>
            <a:pPr lvl="2"/>
            <a:r>
              <a:rPr lang="en-US" sz="2200" dirty="0" smtClean="0"/>
              <a:t>16 Bit</a:t>
            </a:r>
          </a:p>
          <a:p>
            <a:pPr lvl="2"/>
            <a:r>
              <a:rPr lang="en-US" sz="2200" dirty="0" smtClean="0"/>
              <a:t>8 Bit</a:t>
            </a:r>
          </a:p>
          <a:p>
            <a:r>
              <a:rPr lang="en-US" sz="2200" dirty="0" smtClean="0"/>
              <a:t>Size of Internal Counter determines the maximum time a timer can track.</a:t>
            </a:r>
          </a:p>
          <a:p>
            <a:r>
              <a:rPr lang="en-US" sz="2200" dirty="0" smtClean="0"/>
              <a:t>To save space on the FPGA, use the smallest Size of Internal Counter possible.</a:t>
            </a:r>
            <a:endParaRPr lang="en-US" sz="2200" dirty="0"/>
          </a:p>
        </p:txBody>
      </p:sp>
      <p:pic>
        <p:nvPicPr>
          <p:cNvPr id="6" name="Picture 2" descr="loc_env_configure_loop_timer.bmp"/>
          <p:cNvPicPr>
            <a:picLocks noGrp="1" noChangeAspect="1" noChangeArrowheads="1"/>
          </p:cNvPicPr>
          <p:nvPr>
            <p:ph sz="half" idx="2"/>
          </p:nvPr>
        </p:nvPicPr>
        <p:blipFill>
          <a:blip r:embed="rId3" cstate="print"/>
          <a:stretch>
            <a:fillRect/>
          </a:stretch>
        </p:blipFill>
        <p:spPr>
          <a:xfrm>
            <a:off x="5410200" y="1371600"/>
            <a:ext cx="3209657" cy="2738908"/>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dirty="0" smtClean="0"/>
              <a:t>Loop Timer Express VI Functionality</a:t>
            </a:r>
          </a:p>
        </p:txBody>
      </p:sp>
      <p:sp>
        <p:nvSpPr>
          <p:cNvPr id="8" name="Content Placeholder 7"/>
          <p:cNvSpPr>
            <a:spLocks noGrp="1"/>
          </p:cNvSpPr>
          <p:nvPr>
            <p:ph sz="half" idx="1"/>
          </p:nvPr>
        </p:nvSpPr>
        <p:spPr>
          <a:xfrm>
            <a:off x="533400" y="1514474"/>
            <a:ext cx="4572000" cy="4657725"/>
          </a:xfrm>
        </p:spPr>
        <p:txBody>
          <a:bodyPr>
            <a:normAutofit fontScale="92500" lnSpcReduction="10000"/>
          </a:bodyPr>
          <a:lstStyle/>
          <a:p>
            <a:pPr lvl="1"/>
            <a:r>
              <a:rPr lang="en-US" sz="2600" dirty="0" smtClean="0"/>
              <a:t>First iteration</a:t>
            </a:r>
          </a:p>
          <a:p>
            <a:pPr lvl="2"/>
            <a:r>
              <a:rPr lang="en-US" sz="2200" dirty="0" smtClean="0"/>
              <a:t>Records current time as initial time</a:t>
            </a:r>
          </a:p>
          <a:p>
            <a:pPr lvl="2"/>
            <a:r>
              <a:rPr lang="en-US" sz="2200" dirty="0" smtClean="0"/>
              <a:t>Immediately executes the code in the next frame without any delay</a:t>
            </a:r>
          </a:p>
          <a:p>
            <a:pPr lvl="1"/>
            <a:r>
              <a:rPr lang="en-US" sz="2600" dirty="0" smtClean="0"/>
              <a:t>Second iteration</a:t>
            </a:r>
          </a:p>
          <a:p>
            <a:pPr lvl="2"/>
            <a:r>
              <a:rPr lang="en-US" sz="2200" dirty="0" smtClean="0"/>
              <a:t>Adds Count to initial time and waits until Count has elapsed from the initial recorded time</a:t>
            </a:r>
          </a:p>
          <a:p>
            <a:pPr lvl="2"/>
            <a:r>
              <a:rPr lang="en-US" sz="2200" dirty="0" smtClean="0"/>
              <a:t>Executes the code in the next frame after Count has elapsed</a:t>
            </a:r>
          </a:p>
          <a:p>
            <a:pPr lvl="1"/>
            <a:r>
              <a:rPr lang="en-US" sz="2600" dirty="0" smtClean="0"/>
              <a:t>Subsequent iterations</a:t>
            </a:r>
          </a:p>
          <a:p>
            <a:pPr lvl="2"/>
            <a:r>
              <a:rPr lang="en-US" sz="2200" dirty="0" smtClean="0"/>
              <a:t>Loop Timer continues to increment the time record it initiated upon the first call</a:t>
            </a:r>
          </a:p>
          <a:p>
            <a:pPr lvl="2"/>
            <a:r>
              <a:rPr lang="en-US" sz="2200" dirty="0" smtClean="0"/>
              <a:t>Does not reset each time</a:t>
            </a:r>
          </a:p>
          <a:p>
            <a:endParaRPr lang="en-US" dirty="0"/>
          </a:p>
        </p:txBody>
      </p:sp>
      <p:pic>
        <p:nvPicPr>
          <p:cNvPr id="69635" name="Picture 3" descr="loc_bd_loop_timer_with_sequence_structure_constant.bmp"/>
          <p:cNvPicPr>
            <a:picLocks noChangeAspect="1" noChangeArrowheads="1"/>
          </p:cNvPicPr>
          <p:nvPr/>
        </p:nvPicPr>
        <p:blipFill>
          <a:blip r:embed="rId3" cstate="print"/>
          <a:srcRect/>
          <a:stretch>
            <a:fillRect/>
          </a:stretch>
        </p:blipFill>
        <p:spPr bwMode="auto">
          <a:xfrm>
            <a:off x="5029200" y="1905000"/>
            <a:ext cx="3914776" cy="19968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dirty="0" smtClean="0"/>
              <a:t>Loop Timer Express VI Caveat</a:t>
            </a:r>
          </a:p>
        </p:txBody>
      </p:sp>
      <p:sp>
        <p:nvSpPr>
          <p:cNvPr id="8" name="Content Placeholder 7"/>
          <p:cNvSpPr>
            <a:spLocks noGrp="1"/>
          </p:cNvSpPr>
          <p:nvPr>
            <p:ph sz="half" idx="1"/>
          </p:nvPr>
        </p:nvSpPr>
        <p:spPr>
          <a:xfrm>
            <a:off x="533400" y="1514474"/>
            <a:ext cx="4267200" cy="4657725"/>
          </a:xfrm>
        </p:spPr>
        <p:txBody>
          <a:bodyPr>
            <a:normAutofit/>
          </a:bodyPr>
          <a:lstStyle/>
          <a:p>
            <a:pPr lvl="1"/>
            <a:r>
              <a:rPr lang="en-US" sz="2600" dirty="0" smtClean="0"/>
              <a:t>If an execution instance is missed, such as when the logic in the loop takes longer to execute than the specified Count:</a:t>
            </a:r>
          </a:p>
          <a:p>
            <a:pPr lvl="2"/>
            <a:r>
              <a:rPr lang="en-US" sz="2200" dirty="0" smtClean="0"/>
              <a:t>Loop Timer returns immediately and establishes a new reference time stamp for subsequent calls</a:t>
            </a:r>
          </a:p>
          <a:p>
            <a:pPr lvl="2"/>
            <a:r>
              <a:rPr lang="en-US" sz="2200" dirty="0" smtClean="0"/>
              <a:t>No delay</a:t>
            </a:r>
          </a:p>
          <a:p>
            <a:endParaRPr lang="en-US" dirty="0"/>
          </a:p>
        </p:txBody>
      </p:sp>
      <p:pic>
        <p:nvPicPr>
          <p:cNvPr id="69635" name="Picture 3" descr="loc_bd_loop_timer_with_sequence_structure_constant.bmp"/>
          <p:cNvPicPr>
            <a:picLocks noChangeAspect="1" noChangeArrowheads="1"/>
          </p:cNvPicPr>
          <p:nvPr/>
        </p:nvPicPr>
        <p:blipFill>
          <a:blip r:embed="rId3" cstate="print"/>
          <a:srcRect/>
          <a:stretch>
            <a:fillRect/>
          </a:stretch>
        </p:blipFill>
        <p:spPr bwMode="auto">
          <a:xfrm>
            <a:off x="5076824" y="1889326"/>
            <a:ext cx="3914776" cy="19968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en-US" dirty="0" smtClean="0"/>
              <a:t>Implementing Loop Execution Rates</a:t>
            </a:r>
          </a:p>
        </p:txBody>
      </p:sp>
      <p:sp>
        <p:nvSpPr>
          <p:cNvPr id="5" name="Content Placeholder 4"/>
          <p:cNvSpPr>
            <a:spLocks noGrp="1"/>
          </p:cNvSpPr>
          <p:nvPr>
            <p:ph idx="1"/>
          </p:nvPr>
        </p:nvSpPr>
        <p:spPr/>
        <p:txBody>
          <a:bodyPr/>
          <a:lstStyle/>
          <a:p>
            <a:r>
              <a:rPr lang="en-US" dirty="0" smtClean="0"/>
              <a:t>Watch out for rollover</a:t>
            </a:r>
          </a:p>
          <a:p>
            <a:pPr lvl="1"/>
            <a:r>
              <a:rPr lang="en-US" sz="2600" dirty="0" smtClean="0"/>
              <a:t>Size of Internal Counter determines the maximum time the timer can track</a:t>
            </a:r>
          </a:p>
          <a:p>
            <a:endParaRPr lang="en-US" dirty="0"/>
          </a:p>
        </p:txBody>
      </p:sp>
      <p:graphicFrame>
        <p:nvGraphicFramePr>
          <p:cNvPr id="6" name="Table 5"/>
          <p:cNvGraphicFramePr>
            <a:graphicFrameLocks noGrp="1"/>
          </p:cNvGraphicFramePr>
          <p:nvPr/>
        </p:nvGraphicFramePr>
        <p:xfrm>
          <a:off x="1524000" y="3530600"/>
          <a:ext cx="6096000" cy="2565400"/>
        </p:xfrm>
        <a:graphic>
          <a:graphicData uri="http://schemas.openxmlformats.org/drawingml/2006/table">
            <a:tbl>
              <a:tblPr firstRow="1" bandRow="1">
                <a:tableStyleId>{5C22544A-7EE6-4342-B048-85BDC9FD1C3A}</a:tableStyleId>
              </a:tblPr>
              <a:tblGrid>
                <a:gridCol w="1219200"/>
                <a:gridCol w="1828800"/>
                <a:gridCol w="1524000"/>
                <a:gridCol w="1524000"/>
              </a:tblGrid>
              <a:tr h="370840">
                <a:tc>
                  <a:txBody>
                    <a:bodyPr/>
                    <a:lstStyle/>
                    <a:p>
                      <a:pPr algn="ctr"/>
                      <a:r>
                        <a:rPr lang="en-US" dirty="0" smtClean="0"/>
                        <a:t>Size of Internal Counter</a:t>
                      </a:r>
                      <a:endParaRPr lang="en-US" dirty="0"/>
                    </a:p>
                  </a:txBody>
                  <a:tcPr/>
                </a:tc>
                <a:tc>
                  <a:txBody>
                    <a:bodyPr/>
                    <a:lstStyle/>
                    <a:p>
                      <a:pPr algn="ctr"/>
                      <a:endParaRPr lang="en-US" dirty="0" smtClean="0"/>
                    </a:p>
                    <a:p>
                      <a:pPr algn="ctr"/>
                      <a:r>
                        <a:rPr lang="en-US" dirty="0" smtClean="0"/>
                        <a:t>Ticks</a:t>
                      </a:r>
                      <a:endParaRPr lang="en-US" dirty="0"/>
                    </a:p>
                  </a:txBody>
                  <a:tcPr/>
                </a:tc>
                <a:tc>
                  <a:txBody>
                    <a:bodyPr/>
                    <a:lstStyle/>
                    <a:p>
                      <a:pPr algn="ctr"/>
                      <a:endParaRPr lang="en-US" dirty="0" smtClean="0">
                        <a:latin typeface="Arial"/>
                        <a:cs typeface="Arial"/>
                      </a:endParaRPr>
                    </a:p>
                    <a:p>
                      <a:pPr algn="ctr"/>
                      <a:r>
                        <a:rPr lang="el-GR" dirty="0" smtClean="0">
                          <a:latin typeface="Arial"/>
                          <a:cs typeface="Arial"/>
                        </a:rPr>
                        <a:t>μ</a:t>
                      </a:r>
                      <a:r>
                        <a:rPr lang="en-US" dirty="0" smtClean="0"/>
                        <a:t>s</a:t>
                      </a:r>
                      <a:endParaRPr lang="en-US" dirty="0"/>
                    </a:p>
                  </a:txBody>
                  <a:tcPr/>
                </a:tc>
                <a:tc>
                  <a:txBody>
                    <a:bodyPr/>
                    <a:lstStyle/>
                    <a:p>
                      <a:pPr algn="ctr"/>
                      <a:endParaRPr lang="en-US" dirty="0" smtClean="0"/>
                    </a:p>
                    <a:p>
                      <a:pPr algn="ctr"/>
                      <a:r>
                        <a:rPr lang="en-US" dirty="0" smtClean="0"/>
                        <a:t>ms</a:t>
                      </a:r>
                      <a:endParaRPr lang="en-US" dirty="0"/>
                    </a:p>
                  </a:txBody>
                  <a:tcPr/>
                </a:tc>
              </a:tr>
              <a:tr h="370840">
                <a:tc>
                  <a:txBody>
                    <a:bodyPr/>
                    <a:lstStyle/>
                    <a:p>
                      <a:r>
                        <a:rPr lang="en-US" dirty="0" smtClean="0"/>
                        <a:t>32-bit</a:t>
                      </a:r>
                      <a:endParaRPr lang="en-US" dirty="0"/>
                    </a:p>
                  </a:txBody>
                  <a:tcPr/>
                </a:tc>
                <a:tc>
                  <a:txBody>
                    <a:bodyPr/>
                    <a:lstStyle/>
                    <a:p>
                      <a:r>
                        <a:rPr lang="en-US" dirty="0" smtClean="0"/>
                        <a:t>1 to 4,294,967,296</a:t>
                      </a:r>
                      <a:r>
                        <a:rPr lang="en-US" baseline="0" dirty="0" smtClean="0"/>
                        <a:t> ticks</a:t>
                      </a:r>
                      <a:endParaRPr lang="en-US" dirty="0"/>
                    </a:p>
                  </a:txBody>
                  <a:tcPr/>
                </a:tc>
                <a:tc>
                  <a:txBody>
                    <a:bodyPr/>
                    <a:lstStyle/>
                    <a:p>
                      <a:r>
                        <a:rPr lang="en-US" dirty="0" smtClean="0"/>
                        <a:t>1 </a:t>
                      </a:r>
                      <a:r>
                        <a:rPr lang="el-GR" b="0" dirty="0" smtClean="0">
                          <a:latin typeface="Arial"/>
                          <a:cs typeface="Arial"/>
                        </a:rPr>
                        <a:t>μ</a:t>
                      </a:r>
                      <a:r>
                        <a:rPr lang="en-US" dirty="0" smtClean="0"/>
                        <a:t>s to 71 minutes</a:t>
                      </a:r>
                      <a:endParaRPr lang="en-US" dirty="0"/>
                    </a:p>
                  </a:txBody>
                  <a:tcPr/>
                </a:tc>
                <a:tc>
                  <a:txBody>
                    <a:bodyPr/>
                    <a:lstStyle/>
                    <a:p>
                      <a:r>
                        <a:rPr lang="en-US" dirty="0" smtClean="0"/>
                        <a:t>1 ms</a:t>
                      </a:r>
                      <a:r>
                        <a:rPr lang="en-US" baseline="0" dirty="0" smtClean="0"/>
                        <a:t> to 49 days</a:t>
                      </a:r>
                      <a:endParaRPr lang="en-US" dirty="0"/>
                    </a:p>
                  </a:txBody>
                  <a:tcPr/>
                </a:tc>
              </a:tr>
              <a:tr h="370840">
                <a:tc>
                  <a:txBody>
                    <a:bodyPr/>
                    <a:lstStyle/>
                    <a:p>
                      <a:r>
                        <a:rPr lang="en-US" dirty="0" smtClean="0"/>
                        <a:t>16-bit</a:t>
                      </a:r>
                      <a:endParaRPr lang="en-US" dirty="0"/>
                    </a:p>
                  </a:txBody>
                  <a:tcPr/>
                </a:tc>
                <a:tc>
                  <a:txBody>
                    <a:bodyPr/>
                    <a:lstStyle/>
                    <a:p>
                      <a:r>
                        <a:rPr lang="en-US" dirty="0" smtClean="0"/>
                        <a:t>1</a:t>
                      </a:r>
                      <a:r>
                        <a:rPr lang="en-US" baseline="0" dirty="0" smtClean="0"/>
                        <a:t> to 65,536 ticks</a:t>
                      </a:r>
                      <a:endParaRPr lang="en-US" dirty="0"/>
                    </a:p>
                  </a:txBody>
                  <a:tcPr/>
                </a:tc>
                <a:tc>
                  <a:txBody>
                    <a:bodyPr/>
                    <a:lstStyle/>
                    <a:p>
                      <a:r>
                        <a:rPr lang="en-US" dirty="0" smtClean="0"/>
                        <a:t>1 </a:t>
                      </a:r>
                      <a:r>
                        <a:rPr lang="el-GR" dirty="0" smtClean="0">
                          <a:latin typeface="Arial"/>
                          <a:cs typeface="Arial"/>
                        </a:rPr>
                        <a:t>μ</a:t>
                      </a:r>
                      <a:r>
                        <a:rPr lang="en-US" dirty="0" smtClean="0"/>
                        <a:t>s to 65 ms</a:t>
                      </a:r>
                      <a:endParaRPr lang="en-US" dirty="0"/>
                    </a:p>
                  </a:txBody>
                  <a:tcPr/>
                </a:tc>
                <a:tc>
                  <a:txBody>
                    <a:bodyPr/>
                    <a:lstStyle/>
                    <a:p>
                      <a:r>
                        <a:rPr lang="en-US" dirty="0" smtClean="0"/>
                        <a:t>1 ms to 65 seconds</a:t>
                      </a:r>
                      <a:endParaRPr lang="en-US" dirty="0"/>
                    </a:p>
                  </a:txBody>
                  <a:tcPr/>
                </a:tc>
              </a:tr>
              <a:tr h="370840">
                <a:tc>
                  <a:txBody>
                    <a:bodyPr/>
                    <a:lstStyle/>
                    <a:p>
                      <a:r>
                        <a:rPr lang="en-US" dirty="0" smtClean="0"/>
                        <a:t>8-bit</a:t>
                      </a:r>
                      <a:endParaRPr lang="en-US" dirty="0"/>
                    </a:p>
                  </a:txBody>
                  <a:tcPr/>
                </a:tc>
                <a:tc>
                  <a:txBody>
                    <a:bodyPr/>
                    <a:lstStyle/>
                    <a:p>
                      <a:r>
                        <a:rPr lang="en-US" dirty="0" smtClean="0"/>
                        <a:t>1</a:t>
                      </a:r>
                      <a:r>
                        <a:rPr lang="en-US" baseline="0" dirty="0" smtClean="0"/>
                        <a:t> to 256 ticks</a:t>
                      </a:r>
                      <a:endParaRPr lang="en-US" dirty="0"/>
                    </a:p>
                  </a:txBody>
                  <a:tcPr/>
                </a:tc>
                <a:tc>
                  <a:txBody>
                    <a:bodyPr/>
                    <a:lstStyle/>
                    <a:p>
                      <a:r>
                        <a:rPr lang="en-US" dirty="0" smtClean="0"/>
                        <a:t>1 </a:t>
                      </a:r>
                      <a:r>
                        <a:rPr lang="el-GR" dirty="0" smtClean="0">
                          <a:latin typeface="Arial"/>
                          <a:cs typeface="Arial"/>
                        </a:rPr>
                        <a:t>μ</a:t>
                      </a:r>
                      <a:r>
                        <a:rPr lang="en-US" dirty="0" smtClean="0"/>
                        <a:t>s to 256 us</a:t>
                      </a:r>
                      <a:endParaRPr lang="en-US" dirty="0"/>
                    </a:p>
                  </a:txBody>
                  <a:tcPr/>
                </a:tc>
                <a:tc>
                  <a:txBody>
                    <a:bodyPr/>
                    <a:lstStyle/>
                    <a:p>
                      <a:r>
                        <a:rPr lang="en-US" dirty="0" smtClean="0"/>
                        <a:t>1 ms to 256 ms</a:t>
                      </a:r>
                      <a:endParaRPr lang="en-US"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en-US" dirty="0" smtClean="0"/>
              <a:t>Tick Period</a:t>
            </a:r>
          </a:p>
        </p:txBody>
      </p:sp>
      <p:sp>
        <p:nvSpPr>
          <p:cNvPr id="5" name="Content Placeholder 4"/>
          <p:cNvSpPr>
            <a:spLocks noGrp="1"/>
          </p:cNvSpPr>
          <p:nvPr>
            <p:ph idx="1"/>
          </p:nvPr>
        </p:nvSpPr>
        <p:spPr/>
        <p:txBody>
          <a:bodyPr/>
          <a:lstStyle/>
          <a:p>
            <a:pPr lvl="1"/>
            <a:r>
              <a:rPr lang="en-US" sz="2600" dirty="0" smtClean="0"/>
              <a:t>Tick period is based on the frequency of the FPGA clock</a:t>
            </a:r>
          </a:p>
          <a:p>
            <a:pPr lvl="1"/>
            <a:r>
              <a:rPr lang="en-US" sz="2600" dirty="0" smtClean="0"/>
              <a:t>If using a 40MHz FPGA clock, the tick period is 25ns</a:t>
            </a:r>
          </a:p>
          <a:p>
            <a:pPr lvl="1"/>
            <a:r>
              <a:rPr lang="en-US" sz="2600" dirty="0" smtClean="0"/>
              <a:t>Must use ticks for nanosecond timing</a:t>
            </a:r>
          </a:p>
          <a:p>
            <a:endParaRPr lang="en-US" dirty="0"/>
          </a:p>
        </p:txBody>
      </p:sp>
      <p:graphicFrame>
        <p:nvGraphicFramePr>
          <p:cNvPr id="6" name="Table 5"/>
          <p:cNvGraphicFramePr>
            <a:graphicFrameLocks noGrp="1"/>
          </p:cNvGraphicFramePr>
          <p:nvPr/>
        </p:nvGraphicFramePr>
        <p:xfrm>
          <a:off x="1524000" y="3530600"/>
          <a:ext cx="6096000" cy="2565400"/>
        </p:xfrm>
        <a:graphic>
          <a:graphicData uri="http://schemas.openxmlformats.org/drawingml/2006/table">
            <a:tbl>
              <a:tblPr firstRow="1" bandRow="1">
                <a:tableStyleId>{5C22544A-7EE6-4342-B048-85BDC9FD1C3A}</a:tableStyleId>
              </a:tblPr>
              <a:tblGrid>
                <a:gridCol w="1219200"/>
                <a:gridCol w="1828800"/>
                <a:gridCol w="1524000"/>
                <a:gridCol w="1524000"/>
              </a:tblGrid>
              <a:tr h="370840">
                <a:tc>
                  <a:txBody>
                    <a:bodyPr/>
                    <a:lstStyle/>
                    <a:p>
                      <a:pPr algn="ctr"/>
                      <a:r>
                        <a:rPr lang="en-US" dirty="0" smtClean="0"/>
                        <a:t>Size of Internal Counter</a:t>
                      </a:r>
                      <a:endParaRPr lang="en-US" dirty="0"/>
                    </a:p>
                  </a:txBody>
                  <a:tcPr/>
                </a:tc>
                <a:tc>
                  <a:txBody>
                    <a:bodyPr/>
                    <a:lstStyle/>
                    <a:p>
                      <a:pPr algn="ctr"/>
                      <a:endParaRPr lang="en-US" dirty="0" smtClean="0"/>
                    </a:p>
                    <a:p>
                      <a:pPr algn="ctr"/>
                      <a:r>
                        <a:rPr lang="en-US" dirty="0" smtClean="0"/>
                        <a:t>Ticks</a:t>
                      </a:r>
                      <a:endParaRPr lang="en-US" dirty="0"/>
                    </a:p>
                  </a:txBody>
                  <a:tcPr/>
                </a:tc>
                <a:tc>
                  <a:txBody>
                    <a:bodyPr/>
                    <a:lstStyle/>
                    <a:p>
                      <a:pPr algn="ctr"/>
                      <a:endParaRPr lang="en-US" dirty="0" smtClean="0">
                        <a:latin typeface="Arial"/>
                        <a:cs typeface="Arial"/>
                      </a:endParaRPr>
                    </a:p>
                    <a:p>
                      <a:pPr algn="ctr"/>
                      <a:r>
                        <a:rPr lang="el-GR" dirty="0" smtClean="0">
                          <a:latin typeface="Arial"/>
                          <a:cs typeface="Arial"/>
                        </a:rPr>
                        <a:t>μ</a:t>
                      </a:r>
                      <a:r>
                        <a:rPr lang="en-US" dirty="0" smtClean="0"/>
                        <a:t>s</a:t>
                      </a:r>
                      <a:endParaRPr lang="en-US" dirty="0"/>
                    </a:p>
                  </a:txBody>
                  <a:tcPr/>
                </a:tc>
                <a:tc>
                  <a:txBody>
                    <a:bodyPr/>
                    <a:lstStyle/>
                    <a:p>
                      <a:pPr algn="ctr"/>
                      <a:endParaRPr lang="en-US" dirty="0" smtClean="0"/>
                    </a:p>
                    <a:p>
                      <a:pPr algn="ctr"/>
                      <a:r>
                        <a:rPr lang="en-US" dirty="0" smtClean="0"/>
                        <a:t>ms</a:t>
                      </a:r>
                      <a:endParaRPr lang="en-US" dirty="0"/>
                    </a:p>
                  </a:txBody>
                  <a:tcPr/>
                </a:tc>
              </a:tr>
              <a:tr h="370840">
                <a:tc>
                  <a:txBody>
                    <a:bodyPr/>
                    <a:lstStyle/>
                    <a:p>
                      <a:r>
                        <a:rPr lang="en-US" dirty="0" smtClean="0"/>
                        <a:t>32-bit</a:t>
                      </a:r>
                      <a:endParaRPr lang="en-US" dirty="0"/>
                    </a:p>
                  </a:txBody>
                  <a:tcPr/>
                </a:tc>
                <a:tc>
                  <a:txBody>
                    <a:bodyPr/>
                    <a:lstStyle/>
                    <a:p>
                      <a:r>
                        <a:rPr lang="en-US" dirty="0" smtClean="0"/>
                        <a:t>1 to 4,294,967,296</a:t>
                      </a:r>
                      <a:r>
                        <a:rPr lang="en-US" baseline="0" dirty="0" smtClean="0"/>
                        <a:t> ticks</a:t>
                      </a:r>
                      <a:endParaRPr lang="en-US" dirty="0"/>
                    </a:p>
                  </a:txBody>
                  <a:tcPr/>
                </a:tc>
                <a:tc>
                  <a:txBody>
                    <a:bodyPr/>
                    <a:lstStyle/>
                    <a:p>
                      <a:r>
                        <a:rPr lang="en-US" dirty="0" smtClean="0"/>
                        <a:t>1 </a:t>
                      </a:r>
                      <a:r>
                        <a:rPr lang="el-GR" b="0" dirty="0" smtClean="0">
                          <a:latin typeface="Arial"/>
                          <a:cs typeface="Arial"/>
                        </a:rPr>
                        <a:t>μ</a:t>
                      </a:r>
                      <a:r>
                        <a:rPr lang="en-US" dirty="0" smtClean="0"/>
                        <a:t>s to 71 minutes</a:t>
                      </a:r>
                      <a:endParaRPr lang="en-US" dirty="0"/>
                    </a:p>
                  </a:txBody>
                  <a:tcPr/>
                </a:tc>
                <a:tc>
                  <a:txBody>
                    <a:bodyPr/>
                    <a:lstStyle/>
                    <a:p>
                      <a:r>
                        <a:rPr lang="en-US" dirty="0" smtClean="0"/>
                        <a:t>1 ms</a:t>
                      </a:r>
                      <a:r>
                        <a:rPr lang="en-US" baseline="0" dirty="0" smtClean="0"/>
                        <a:t> to 49 days</a:t>
                      </a:r>
                      <a:endParaRPr lang="en-US" dirty="0"/>
                    </a:p>
                  </a:txBody>
                  <a:tcPr/>
                </a:tc>
              </a:tr>
              <a:tr h="370840">
                <a:tc>
                  <a:txBody>
                    <a:bodyPr/>
                    <a:lstStyle/>
                    <a:p>
                      <a:r>
                        <a:rPr lang="en-US" dirty="0" smtClean="0"/>
                        <a:t>16-bit</a:t>
                      </a:r>
                      <a:endParaRPr lang="en-US" dirty="0"/>
                    </a:p>
                  </a:txBody>
                  <a:tcPr/>
                </a:tc>
                <a:tc>
                  <a:txBody>
                    <a:bodyPr/>
                    <a:lstStyle/>
                    <a:p>
                      <a:r>
                        <a:rPr lang="en-US" dirty="0" smtClean="0"/>
                        <a:t>1</a:t>
                      </a:r>
                      <a:r>
                        <a:rPr lang="en-US" baseline="0" dirty="0" smtClean="0"/>
                        <a:t> to 65,536 ticks</a:t>
                      </a:r>
                      <a:endParaRPr lang="en-US" dirty="0"/>
                    </a:p>
                  </a:txBody>
                  <a:tcPr/>
                </a:tc>
                <a:tc>
                  <a:txBody>
                    <a:bodyPr/>
                    <a:lstStyle/>
                    <a:p>
                      <a:r>
                        <a:rPr lang="en-US" dirty="0" smtClean="0"/>
                        <a:t>1 </a:t>
                      </a:r>
                      <a:r>
                        <a:rPr lang="el-GR" dirty="0" smtClean="0">
                          <a:latin typeface="Arial"/>
                          <a:cs typeface="Arial"/>
                        </a:rPr>
                        <a:t>μ</a:t>
                      </a:r>
                      <a:r>
                        <a:rPr lang="en-US" dirty="0" smtClean="0"/>
                        <a:t>s to 65 ms</a:t>
                      </a:r>
                      <a:endParaRPr lang="en-US" dirty="0"/>
                    </a:p>
                  </a:txBody>
                  <a:tcPr/>
                </a:tc>
                <a:tc>
                  <a:txBody>
                    <a:bodyPr/>
                    <a:lstStyle/>
                    <a:p>
                      <a:r>
                        <a:rPr lang="en-US" dirty="0" smtClean="0"/>
                        <a:t>1 ms to 65 seconds</a:t>
                      </a:r>
                      <a:endParaRPr lang="en-US" dirty="0"/>
                    </a:p>
                  </a:txBody>
                  <a:tcPr/>
                </a:tc>
              </a:tr>
              <a:tr h="370840">
                <a:tc>
                  <a:txBody>
                    <a:bodyPr/>
                    <a:lstStyle/>
                    <a:p>
                      <a:r>
                        <a:rPr lang="en-US" dirty="0" smtClean="0"/>
                        <a:t>8-bit</a:t>
                      </a:r>
                      <a:endParaRPr lang="en-US" dirty="0"/>
                    </a:p>
                  </a:txBody>
                  <a:tcPr/>
                </a:tc>
                <a:tc>
                  <a:txBody>
                    <a:bodyPr/>
                    <a:lstStyle/>
                    <a:p>
                      <a:r>
                        <a:rPr lang="en-US" dirty="0" smtClean="0"/>
                        <a:t>1</a:t>
                      </a:r>
                      <a:r>
                        <a:rPr lang="en-US" baseline="0" dirty="0" smtClean="0"/>
                        <a:t> to 256 ticks</a:t>
                      </a:r>
                      <a:endParaRPr lang="en-US" dirty="0"/>
                    </a:p>
                  </a:txBody>
                  <a:tcPr/>
                </a:tc>
                <a:tc>
                  <a:txBody>
                    <a:bodyPr/>
                    <a:lstStyle/>
                    <a:p>
                      <a:r>
                        <a:rPr lang="en-US" dirty="0" smtClean="0"/>
                        <a:t>1 </a:t>
                      </a:r>
                      <a:r>
                        <a:rPr lang="el-GR" dirty="0" smtClean="0">
                          <a:latin typeface="Arial"/>
                          <a:cs typeface="Arial"/>
                        </a:rPr>
                        <a:t>μ</a:t>
                      </a:r>
                      <a:r>
                        <a:rPr lang="en-US" dirty="0" smtClean="0"/>
                        <a:t>s to 256 us</a:t>
                      </a:r>
                      <a:endParaRPr lang="en-US" dirty="0"/>
                    </a:p>
                  </a:txBody>
                  <a:tcPr/>
                </a:tc>
                <a:tc>
                  <a:txBody>
                    <a:bodyPr/>
                    <a:lstStyle/>
                    <a:p>
                      <a:r>
                        <a:rPr lang="en-US" dirty="0" smtClean="0"/>
                        <a:t>1 ms to 256 ms</a:t>
                      </a:r>
                      <a:endParaRPr lang="en-US"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en-US" dirty="0" smtClean="0"/>
              <a:t>cRIO Module Loop Execution Rates</a:t>
            </a:r>
          </a:p>
        </p:txBody>
      </p:sp>
      <p:sp>
        <p:nvSpPr>
          <p:cNvPr id="5" name="Content Placeholder 4"/>
          <p:cNvSpPr>
            <a:spLocks noGrp="1"/>
          </p:cNvSpPr>
          <p:nvPr>
            <p:ph idx="1"/>
          </p:nvPr>
        </p:nvSpPr>
        <p:spPr/>
        <p:txBody>
          <a:bodyPr>
            <a:normAutofit/>
          </a:bodyPr>
          <a:lstStyle/>
          <a:p>
            <a:r>
              <a:rPr lang="en-US" dirty="0" smtClean="0"/>
              <a:t>Some cRIO modules have configurable timing</a:t>
            </a:r>
          </a:p>
          <a:p>
            <a:pPr lvl="1"/>
            <a:r>
              <a:rPr lang="en-US" dirty="0" smtClean="0"/>
              <a:t>Do not need to use Loop Timer Express VI to time loop rate</a:t>
            </a:r>
          </a:p>
          <a:p>
            <a:pPr lvl="1"/>
            <a:r>
              <a:rPr lang="en-US" dirty="0" smtClean="0"/>
              <a:t>Example</a:t>
            </a:r>
          </a:p>
          <a:p>
            <a:pPr lvl="2"/>
            <a:r>
              <a:rPr lang="en-US" dirty="0" smtClean="0"/>
              <a:t>NI 9233</a:t>
            </a:r>
          </a:p>
          <a:p>
            <a:pPr lvl="3"/>
            <a:r>
              <a:rPr lang="en-US" dirty="0" smtClean="0"/>
              <a:t>You can configure the data rate at which the NI 9233 module acquires and returns data</a:t>
            </a:r>
          </a:p>
          <a:p>
            <a:pPr lvl="3"/>
            <a:r>
              <a:rPr lang="en-US" dirty="0" smtClean="0"/>
              <a:t>Static/Programmatic Configuration</a:t>
            </a:r>
          </a:p>
          <a:p>
            <a:pPr lvl="4"/>
            <a:r>
              <a:rPr lang="en-US" dirty="0" smtClean="0"/>
              <a:t>C-Series Module Properties dialog box</a:t>
            </a:r>
          </a:p>
          <a:p>
            <a:pPr lvl="4"/>
            <a:r>
              <a:rPr lang="en-US" dirty="0" smtClean="0"/>
              <a:t>FPGA I/O Property Node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er Education Slide Template">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PT2009 Lesson Header">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PPT 2009 Exercise">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PPT 2009 Discussion">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PPT 2009 Demonstration">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Habanero Template</Template>
  <TotalTime>9498</TotalTime>
  <Words>3439</Words>
  <Application>Microsoft Office PowerPoint</Application>
  <PresentationFormat>On-screen Show (4:3)</PresentationFormat>
  <Paragraphs>293</Paragraphs>
  <Slides>33</Slides>
  <Notes>33</Notes>
  <HiddenSlides>0</HiddenSlides>
  <MMClips>0</MMClips>
  <ScaleCrop>false</ScaleCrop>
  <HeadingPairs>
    <vt:vector size="4" baseType="variant">
      <vt:variant>
        <vt:lpstr>Theme</vt:lpstr>
      </vt:variant>
      <vt:variant>
        <vt:i4>5</vt:i4>
      </vt:variant>
      <vt:variant>
        <vt:lpstr>Slide Titles</vt:lpstr>
      </vt:variant>
      <vt:variant>
        <vt:i4>33</vt:i4>
      </vt:variant>
    </vt:vector>
  </HeadingPairs>
  <TitlesOfParts>
    <vt:vector size="38" baseType="lpstr">
      <vt:lpstr>Customer Education Slide Template</vt:lpstr>
      <vt:lpstr>1_PPT2009 Lesson Header</vt:lpstr>
      <vt:lpstr>1_PPT 2009 Exercise</vt:lpstr>
      <vt:lpstr>1_PPT 2009 Discussion</vt:lpstr>
      <vt:lpstr>PPT 2009 Demonstration</vt:lpstr>
      <vt:lpstr>Lesson 5 Timing an FPGA VI</vt:lpstr>
      <vt:lpstr>A. Timing Express VIs</vt:lpstr>
      <vt:lpstr>B. Implementing Loop Execution Rates</vt:lpstr>
      <vt:lpstr>Configure Loop Timer</vt:lpstr>
      <vt:lpstr>Loop Timer Express VI Functionality</vt:lpstr>
      <vt:lpstr>Loop Timer Express VI Caveat</vt:lpstr>
      <vt:lpstr>Implementing Loop Execution Rates</vt:lpstr>
      <vt:lpstr>Tick Period</vt:lpstr>
      <vt:lpstr>cRIO Module Loop Execution Rates</vt:lpstr>
      <vt:lpstr>Static Configuration of NI 9233 Data Rate</vt:lpstr>
      <vt:lpstr>Programmatic Configuration of NI 9233 Data Rate</vt:lpstr>
      <vt:lpstr>cRIO Module Loop Execution Rates</vt:lpstr>
      <vt:lpstr>Loop Conditional Terminal</vt:lpstr>
      <vt:lpstr>While Loop Iteration Terminal Maximum</vt:lpstr>
      <vt:lpstr>Exercise 5-1: While Loop Timing</vt:lpstr>
      <vt:lpstr>  Exercise 5-1: While Loop Timing  </vt:lpstr>
      <vt:lpstr>C. Creating Delays Between Events</vt:lpstr>
      <vt:lpstr>Wait Express VI Configuration</vt:lpstr>
      <vt:lpstr>Comparing Loop Timer and Wait VIs</vt:lpstr>
      <vt:lpstr>D. Measuring Time Between Events</vt:lpstr>
      <vt:lpstr>Measuring Time Between Events</vt:lpstr>
      <vt:lpstr>E. Benchmarking Loop Periods</vt:lpstr>
      <vt:lpstr>Tick Count Rollover</vt:lpstr>
      <vt:lpstr>Exercise 5-2: While Loop Benchmarking</vt:lpstr>
      <vt:lpstr>  Exercise 5-2: While Loop Benchmarking </vt:lpstr>
      <vt:lpstr>Summary—Matching Quiz</vt:lpstr>
      <vt:lpstr>Summary—Matching Quiz Answers</vt:lpstr>
      <vt:lpstr>Summary—Quiz</vt:lpstr>
      <vt:lpstr>Summary—Quiz Answer</vt:lpstr>
      <vt:lpstr>Summary—Quiz</vt:lpstr>
      <vt:lpstr>Summary—Quiz Answer</vt:lpstr>
      <vt:lpstr>Summary—Quiz</vt:lpstr>
      <vt:lpstr>Summary—Quiz Answer</vt:lpstr>
    </vt:vector>
  </TitlesOfParts>
  <Company>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FPGA Timing and Loop Synchronization</dc:title>
  <dc:creator>mgavin</dc:creator>
  <cp:lastModifiedBy>sredding</cp:lastModifiedBy>
  <cp:revision>513</cp:revision>
  <dcterms:created xsi:type="dcterms:W3CDTF">2005-02-03T15:06:58Z</dcterms:created>
  <dcterms:modified xsi:type="dcterms:W3CDTF">2010-10-22T19:06:52Z</dcterms:modified>
</cp:coreProperties>
</file>