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theme/theme7.xml" ContentType="application/vnd.openxmlformats-officedocument.them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 id="2147483739" r:id="rId2"/>
    <p:sldMasterId id="2147483742" r:id="rId3"/>
    <p:sldMasterId id="2147483746" r:id="rId4"/>
    <p:sldMasterId id="2147483750" r:id="rId5"/>
  </p:sldMasterIdLst>
  <p:notesMasterIdLst>
    <p:notesMasterId r:id="rId56"/>
  </p:notesMasterIdLst>
  <p:handoutMasterIdLst>
    <p:handoutMasterId r:id="rId57"/>
  </p:handoutMasterIdLst>
  <p:sldIdLst>
    <p:sldId id="256" r:id="rId6"/>
    <p:sldId id="270" r:id="rId7"/>
    <p:sldId id="271" r:id="rId8"/>
    <p:sldId id="272" r:id="rId9"/>
    <p:sldId id="337" r:id="rId10"/>
    <p:sldId id="338" r:id="rId11"/>
    <p:sldId id="259" r:id="rId12"/>
    <p:sldId id="258" r:id="rId13"/>
    <p:sldId id="260" r:id="rId14"/>
    <p:sldId id="313" r:id="rId15"/>
    <p:sldId id="333" r:id="rId16"/>
    <p:sldId id="336" r:id="rId17"/>
    <p:sldId id="308" r:id="rId18"/>
    <p:sldId id="310" r:id="rId19"/>
    <p:sldId id="274" r:id="rId20"/>
    <p:sldId id="301" r:id="rId21"/>
    <p:sldId id="311" r:id="rId22"/>
    <p:sldId id="302" r:id="rId23"/>
    <p:sldId id="303" r:id="rId24"/>
    <p:sldId id="304" r:id="rId25"/>
    <p:sldId id="316" r:id="rId26"/>
    <p:sldId id="277" r:id="rId27"/>
    <p:sldId id="278" r:id="rId28"/>
    <p:sldId id="282" r:id="rId29"/>
    <p:sldId id="283" r:id="rId30"/>
    <p:sldId id="284" r:id="rId31"/>
    <p:sldId id="281" r:id="rId32"/>
    <p:sldId id="285" r:id="rId33"/>
    <p:sldId id="286" r:id="rId34"/>
    <p:sldId id="287" r:id="rId35"/>
    <p:sldId id="290" r:id="rId36"/>
    <p:sldId id="289" r:id="rId37"/>
    <p:sldId id="292" r:id="rId38"/>
    <p:sldId id="294" r:id="rId39"/>
    <p:sldId id="295" r:id="rId40"/>
    <p:sldId id="318" r:id="rId41"/>
    <p:sldId id="319" r:id="rId42"/>
    <p:sldId id="329" r:id="rId43"/>
    <p:sldId id="317" r:id="rId44"/>
    <p:sldId id="298" r:id="rId45"/>
    <p:sldId id="299" r:id="rId46"/>
    <p:sldId id="320" r:id="rId47"/>
    <p:sldId id="332" r:id="rId48"/>
    <p:sldId id="275" r:id="rId49"/>
    <p:sldId id="323" r:id="rId50"/>
    <p:sldId id="326" r:id="rId51"/>
    <p:sldId id="325" r:id="rId52"/>
    <p:sldId id="328" r:id="rId53"/>
    <p:sldId id="315" r:id="rId54"/>
    <p:sldId id="330" r:id="rId55"/>
  </p:sldIdLst>
  <p:sldSz cx="9144000" cy="6858000" type="screen4x3"/>
  <p:notesSz cx="7315200" cy="9601200"/>
  <p:custDataLst>
    <p:tags r:id="rId5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72" autoAdjust="0"/>
    <p:restoredTop sz="74138" autoAdjust="0"/>
  </p:normalViewPr>
  <p:slideViewPr>
    <p:cSldViewPr>
      <p:cViewPr>
        <p:scale>
          <a:sx n="87" d="100"/>
          <a:sy n="87" d="100"/>
        </p:scale>
        <p:origin x="-78" y="840"/>
      </p:cViewPr>
      <p:guideLst>
        <p:guide orient="horz" pos="2160"/>
        <p:guide pos="2880"/>
      </p:guideLst>
    </p:cSldViewPr>
  </p:slideViewPr>
  <p:outlineViewPr>
    <p:cViewPr>
      <p:scale>
        <a:sx n="33" d="100"/>
        <a:sy n="33" d="100"/>
      </p:scale>
      <p:origin x="36" y="2034"/>
    </p:cViewPr>
  </p:outlineViewPr>
  <p:notesTextViewPr>
    <p:cViewPr>
      <p:scale>
        <a:sx n="100" d="100"/>
        <a:sy n="100" d="100"/>
      </p:scale>
      <p:origin x="0" y="0"/>
    </p:cViewPr>
  </p:notesTextViewPr>
  <p:sorterViewPr>
    <p:cViewPr>
      <p:scale>
        <a:sx n="33" d="100"/>
        <a:sy n="33" d="100"/>
      </p:scale>
      <p:origin x="0" y="0"/>
    </p:cViewPr>
  </p:sorterViewPr>
  <p:notesViewPr>
    <p:cSldViewPr>
      <p:cViewPr varScale="1">
        <p:scale>
          <a:sx n="56" d="100"/>
          <a:sy n="56" d="100"/>
        </p:scale>
        <p:origin x="-1776"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D74BE1-ACB8-4A61-A33F-1CE175C06940}" type="doc">
      <dgm:prSet loTypeId="urn:microsoft.com/office/officeart/2005/8/layout/vList3" loCatId="list" qsTypeId="urn:microsoft.com/office/officeart/2005/8/quickstyle/simple1" qsCatId="simple" csTypeId="urn:microsoft.com/office/officeart/2005/8/colors/accent1_2" csCatId="accent1" phldr="1"/>
      <dgm:spPr/>
    </dgm:pt>
    <dgm:pt modelId="{7E279294-9B8B-4DEE-8C60-E2D04FDD4BA0}">
      <dgm:prSet phldrT="[Text]"/>
      <dgm:spPr/>
      <dgm:t>
        <a:bodyPr/>
        <a:lstStyle/>
        <a:p>
          <a:pPr algn="l"/>
          <a:r>
            <a:rPr lang="en-US" dirty="0" smtClean="0"/>
            <a:t>Shared Resource – Any resource that is accessed by multiple objects in an FPGA VI</a:t>
          </a:r>
          <a:endParaRPr lang="en-US" dirty="0"/>
        </a:p>
      </dgm:t>
    </dgm:pt>
    <dgm:pt modelId="{5E110304-266A-44A7-B2C0-78472031C4DE}" type="parTrans" cxnId="{FD7BFA24-7923-46F9-BCD9-0C541EF0B413}">
      <dgm:prSet/>
      <dgm:spPr/>
      <dgm:t>
        <a:bodyPr/>
        <a:lstStyle/>
        <a:p>
          <a:endParaRPr lang="en-US"/>
        </a:p>
      </dgm:t>
    </dgm:pt>
    <dgm:pt modelId="{B4E07FB7-3020-4A00-817C-368010B72E68}" type="sibTrans" cxnId="{FD7BFA24-7923-46F9-BCD9-0C541EF0B413}">
      <dgm:prSet/>
      <dgm:spPr/>
      <dgm:t>
        <a:bodyPr/>
        <a:lstStyle/>
        <a:p>
          <a:endParaRPr lang="en-US"/>
        </a:p>
      </dgm:t>
    </dgm:pt>
    <dgm:pt modelId="{45987A0C-DFEC-4EF3-A40A-3572C8E73C20}" type="pres">
      <dgm:prSet presAssocID="{06D74BE1-ACB8-4A61-A33F-1CE175C06940}" presName="linearFlow" presStyleCnt="0">
        <dgm:presLayoutVars>
          <dgm:dir/>
          <dgm:resizeHandles val="exact"/>
        </dgm:presLayoutVars>
      </dgm:prSet>
      <dgm:spPr/>
    </dgm:pt>
    <dgm:pt modelId="{E2B925BC-C255-41F4-833D-E9433DD34519}" type="pres">
      <dgm:prSet presAssocID="{7E279294-9B8B-4DEE-8C60-E2D04FDD4BA0}" presName="composite" presStyleCnt="0"/>
      <dgm:spPr/>
    </dgm:pt>
    <dgm:pt modelId="{9C3E741C-4FF4-4357-AC14-3016CCA7BF36}" type="pres">
      <dgm:prSet presAssocID="{7E279294-9B8B-4DEE-8C60-E2D04FDD4BA0}" presName="imgShp" presStyleLbl="fgImgPlace1" presStyleIdx="0" presStyleCnt="1" custLinFactNeighborX="-40450"/>
      <dgm:spPr/>
    </dgm:pt>
    <dgm:pt modelId="{7AA4CE6E-8171-4212-A6BA-44845E727DDD}" type="pres">
      <dgm:prSet presAssocID="{7E279294-9B8B-4DEE-8C60-E2D04FDD4BA0}" presName="txShp" presStyleLbl="node1" presStyleIdx="0" presStyleCnt="1" custScaleX="130883" custLinFactNeighborX="4177">
        <dgm:presLayoutVars>
          <dgm:bulletEnabled val="1"/>
        </dgm:presLayoutVars>
      </dgm:prSet>
      <dgm:spPr/>
      <dgm:t>
        <a:bodyPr/>
        <a:lstStyle/>
        <a:p>
          <a:endParaRPr lang="en-US"/>
        </a:p>
      </dgm:t>
    </dgm:pt>
  </dgm:ptLst>
  <dgm:cxnLst>
    <dgm:cxn modelId="{EB4224E1-DB1D-4A92-90AC-E0C937A29088}" type="presOf" srcId="{7E279294-9B8B-4DEE-8C60-E2D04FDD4BA0}" destId="{7AA4CE6E-8171-4212-A6BA-44845E727DDD}" srcOrd="0" destOrd="0" presId="urn:microsoft.com/office/officeart/2005/8/layout/vList3"/>
    <dgm:cxn modelId="{FD7BFA24-7923-46F9-BCD9-0C541EF0B413}" srcId="{06D74BE1-ACB8-4A61-A33F-1CE175C06940}" destId="{7E279294-9B8B-4DEE-8C60-E2D04FDD4BA0}" srcOrd="0" destOrd="0" parTransId="{5E110304-266A-44A7-B2C0-78472031C4DE}" sibTransId="{B4E07FB7-3020-4A00-817C-368010B72E68}"/>
    <dgm:cxn modelId="{AC9DC93F-D6D3-4647-8A36-12EC70D97572}" type="presOf" srcId="{06D74BE1-ACB8-4A61-A33F-1CE175C06940}" destId="{45987A0C-DFEC-4EF3-A40A-3572C8E73C20}" srcOrd="0" destOrd="0" presId="urn:microsoft.com/office/officeart/2005/8/layout/vList3"/>
    <dgm:cxn modelId="{62F14332-94B3-47C9-86B3-34B366F4770D}" type="presParOf" srcId="{45987A0C-DFEC-4EF3-A40A-3572C8E73C20}" destId="{E2B925BC-C255-41F4-833D-E9433DD34519}" srcOrd="0" destOrd="0" presId="urn:microsoft.com/office/officeart/2005/8/layout/vList3"/>
    <dgm:cxn modelId="{9D2D501E-9D86-46F7-AA60-9F79396269A4}" type="presParOf" srcId="{E2B925BC-C255-41F4-833D-E9433DD34519}" destId="{9C3E741C-4FF4-4357-AC14-3016CCA7BF36}" srcOrd="0" destOrd="0" presId="urn:microsoft.com/office/officeart/2005/8/layout/vList3"/>
    <dgm:cxn modelId="{59C6BB71-8082-4A61-8F1B-FBD41A8E13FF}" type="presParOf" srcId="{E2B925BC-C255-41F4-833D-E9433DD34519}" destId="{7AA4CE6E-8171-4212-A6BA-44845E727DDD}"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C1B6BE-8FA0-4DE5-8F8A-C5226D8FC871}" type="doc">
      <dgm:prSet loTypeId="urn:microsoft.com/office/officeart/2005/8/layout/vList3" loCatId="list" qsTypeId="urn:microsoft.com/office/officeart/2005/8/quickstyle/simple1" qsCatId="simple" csTypeId="urn:microsoft.com/office/officeart/2005/8/colors/accent1_2" csCatId="accent1" phldr="1"/>
      <dgm:spPr/>
    </dgm:pt>
    <dgm:pt modelId="{DD5DADC8-057E-4ED0-B7BD-541A43552FDE}">
      <dgm:prSet phldrT="[Text]"/>
      <dgm:spPr/>
      <dgm:t>
        <a:bodyPr/>
        <a:lstStyle/>
        <a:p>
          <a:pPr algn="l"/>
          <a:r>
            <a:rPr lang="en-US" b="1" dirty="0" smtClean="0"/>
            <a:t>FIFO</a:t>
          </a:r>
          <a:r>
            <a:rPr lang="en-US" dirty="0" smtClean="0"/>
            <a:t> – First-in first-out buffer. The first data item written to memory is the first item read and removed from memory.</a:t>
          </a:r>
          <a:endParaRPr lang="en-US" dirty="0"/>
        </a:p>
      </dgm:t>
    </dgm:pt>
    <dgm:pt modelId="{50CAFF54-E521-4B79-AFC7-5A6AD09CD541}" type="parTrans" cxnId="{CEEA4456-AA85-4A18-BE69-6CD5CFA0B822}">
      <dgm:prSet/>
      <dgm:spPr/>
      <dgm:t>
        <a:bodyPr/>
        <a:lstStyle/>
        <a:p>
          <a:endParaRPr lang="en-US"/>
        </a:p>
      </dgm:t>
    </dgm:pt>
    <dgm:pt modelId="{7CB12A3B-2A85-47A5-8ED9-0CB9FB3A65BF}" type="sibTrans" cxnId="{CEEA4456-AA85-4A18-BE69-6CD5CFA0B822}">
      <dgm:prSet/>
      <dgm:spPr/>
      <dgm:t>
        <a:bodyPr/>
        <a:lstStyle/>
        <a:p>
          <a:endParaRPr lang="en-US"/>
        </a:p>
      </dgm:t>
    </dgm:pt>
    <dgm:pt modelId="{A6D2E80D-6F4F-466E-9117-C731AF13AEFA}" type="pres">
      <dgm:prSet presAssocID="{F7C1B6BE-8FA0-4DE5-8F8A-C5226D8FC871}" presName="linearFlow" presStyleCnt="0">
        <dgm:presLayoutVars>
          <dgm:dir/>
          <dgm:resizeHandles val="exact"/>
        </dgm:presLayoutVars>
      </dgm:prSet>
      <dgm:spPr/>
    </dgm:pt>
    <dgm:pt modelId="{0B4ADA14-A5D8-4086-9622-AF9526F0FCCD}" type="pres">
      <dgm:prSet presAssocID="{DD5DADC8-057E-4ED0-B7BD-541A43552FDE}" presName="composite" presStyleCnt="0"/>
      <dgm:spPr/>
    </dgm:pt>
    <dgm:pt modelId="{477119AC-1B9B-4A4A-8F20-CAFF1C725AD3}" type="pres">
      <dgm:prSet presAssocID="{DD5DADC8-057E-4ED0-B7BD-541A43552FDE}" presName="imgShp" presStyleLbl="fgImgPlace1" presStyleIdx="0" presStyleCnt="1" custLinFactNeighborX="-76547"/>
      <dgm:spPr/>
    </dgm:pt>
    <dgm:pt modelId="{976B7E68-86E5-49D8-B5B7-76B4CC9C4B78}" type="pres">
      <dgm:prSet presAssocID="{DD5DADC8-057E-4ED0-B7BD-541A43552FDE}" presName="txShp" presStyleLbl="node1" presStyleIdx="0" presStyleCnt="1" custScaleX="137549" custLinFactNeighborX="3380">
        <dgm:presLayoutVars>
          <dgm:bulletEnabled val="1"/>
        </dgm:presLayoutVars>
      </dgm:prSet>
      <dgm:spPr/>
      <dgm:t>
        <a:bodyPr/>
        <a:lstStyle/>
        <a:p>
          <a:endParaRPr lang="en-US"/>
        </a:p>
      </dgm:t>
    </dgm:pt>
  </dgm:ptLst>
  <dgm:cxnLst>
    <dgm:cxn modelId="{3AE5C434-831D-4E01-B15C-81A79A4EF6BB}" type="presOf" srcId="{DD5DADC8-057E-4ED0-B7BD-541A43552FDE}" destId="{976B7E68-86E5-49D8-B5B7-76B4CC9C4B78}" srcOrd="0" destOrd="0" presId="urn:microsoft.com/office/officeart/2005/8/layout/vList3"/>
    <dgm:cxn modelId="{CEEA4456-AA85-4A18-BE69-6CD5CFA0B822}" srcId="{F7C1B6BE-8FA0-4DE5-8F8A-C5226D8FC871}" destId="{DD5DADC8-057E-4ED0-B7BD-541A43552FDE}" srcOrd="0" destOrd="0" parTransId="{50CAFF54-E521-4B79-AFC7-5A6AD09CD541}" sibTransId="{7CB12A3B-2A85-47A5-8ED9-0CB9FB3A65BF}"/>
    <dgm:cxn modelId="{AB1B86B7-F170-45E5-851D-A830EEBF5999}" type="presOf" srcId="{F7C1B6BE-8FA0-4DE5-8F8A-C5226D8FC871}" destId="{A6D2E80D-6F4F-466E-9117-C731AF13AEFA}" srcOrd="0" destOrd="0" presId="urn:microsoft.com/office/officeart/2005/8/layout/vList3"/>
    <dgm:cxn modelId="{A0079B6C-EE84-499D-8831-E29EBD3F6028}" type="presParOf" srcId="{A6D2E80D-6F4F-466E-9117-C731AF13AEFA}" destId="{0B4ADA14-A5D8-4086-9622-AF9526F0FCCD}" srcOrd="0" destOrd="0" presId="urn:microsoft.com/office/officeart/2005/8/layout/vList3"/>
    <dgm:cxn modelId="{9A573FD6-872D-49FD-9674-4C2C4A494133}" type="presParOf" srcId="{0B4ADA14-A5D8-4086-9622-AF9526F0FCCD}" destId="{477119AC-1B9B-4A4A-8F20-CAFF1C725AD3}" srcOrd="0" destOrd="0" presId="urn:microsoft.com/office/officeart/2005/8/layout/vList3"/>
    <dgm:cxn modelId="{131020CC-51B1-4537-96C1-ADBEDE5B1463}" type="presParOf" srcId="{0B4ADA14-A5D8-4086-9622-AF9526F0FCCD}" destId="{976B7E68-86E5-49D8-B5B7-76B4CC9C4B78}"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AA4CE6E-8171-4212-A6BA-44845E727DDD}">
      <dsp:nvSpPr>
        <dsp:cNvPr id="0" name=""/>
        <dsp:cNvSpPr/>
      </dsp:nvSpPr>
      <dsp:spPr>
        <a:xfrm rot="10800000">
          <a:off x="761987" y="0"/>
          <a:ext cx="7162812" cy="152400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2042" tIns="121920" rIns="227584" bIns="121920" numCol="1" spcCol="1270" anchor="ctr" anchorCtr="0">
          <a:noAutofit/>
        </a:bodyPr>
        <a:lstStyle/>
        <a:p>
          <a:pPr lvl="0" algn="l" defTabSz="1422400">
            <a:lnSpc>
              <a:spcPct val="90000"/>
            </a:lnSpc>
            <a:spcBef>
              <a:spcPct val="0"/>
            </a:spcBef>
            <a:spcAft>
              <a:spcPct val="35000"/>
            </a:spcAft>
          </a:pPr>
          <a:r>
            <a:rPr lang="en-US" sz="3200" kern="1200" dirty="0" smtClean="0"/>
            <a:t>Shared Resource – Any resource that is accessed by multiple objects in an FPGA VI</a:t>
          </a:r>
          <a:endParaRPr lang="en-US" sz="3200" kern="1200" dirty="0"/>
        </a:p>
      </dsp:txBody>
      <dsp:txXfrm rot="10800000">
        <a:off x="761987" y="0"/>
        <a:ext cx="7162812" cy="1524000"/>
      </dsp:txXfrm>
    </dsp:sp>
    <dsp:sp modelId="{9C3E741C-4FF4-4357-AC14-3016CCA7BF36}">
      <dsp:nvSpPr>
        <dsp:cNvPr id="0" name=""/>
        <dsp:cNvSpPr/>
      </dsp:nvSpPr>
      <dsp:spPr>
        <a:xfrm>
          <a:off x="0" y="0"/>
          <a:ext cx="1524000" cy="1524000"/>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76B7E68-86E5-49D8-B5B7-76B4CC9C4B78}">
      <dsp:nvSpPr>
        <dsp:cNvPr id="0" name=""/>
        <dsp:cNvSpPr/>
      </dsp:nvSpPr>
      <dsp:spPr>
        <a:xfrm rot="10800000">
          <a:off x="505338" y="0"/>
          <a:ext cx="7097471" cy="113879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2175" tIns="91440" rIns="170688" bIns="91440" numCol="1" spcCol="1270" anchor="ctr" anchorCtr="0">
          <a:noAutofit/>
        </a:bodyPr>
        <a:lstStyle/>
        <a:p>
          <a:pPr lvl="0" algn="l" defTabSz="1066800">
            <a:lnSpc>
              <a:spcPct val="90000"/>
            </a:lnSpc>
            <a:spcBef>
              <a:spcPct val="0"/>
            </a:spcBef>
            <a:spcAft>
              <a:spcPct val="35000"/>
            </a:spcAft>
          </a:pPr>
          <a:r>
            <a:rPr lang="en-US" sz="2400" b="1" kern="1200" dirty="0" smtClean="0"/>
            <a:t>FIFO</a:t>
          </a:r>
          <a:r>
            <a:rPr lang="en-US" sz="2400" kern="1200" dirty="0" smtClean="0"/>
            <a:t> – First-in first-out buffer. The first data item written to memory is the first item read and removed from memory.</a:t>
          </a:r>
          <a:endParaRPr lang="en-US" sz="2400" kern="1200" dirty="0"/>
        </a:p>
      </dsp:txBody>
      <dsp:txXfrm rot="10800000">
        <a:off x="505338" y="0"/>
        <a:ext cx="7097471" cy="1138790"/>
      </dsp:txXfrm>
    </dsp:sp>
    <dsp:sp modelId="{477119AC-1B9B-4A4A-8F20-CAFF1C725AD3}">
      <dsp:nvSpPr>
        <dsp:cNvPr id="0" name=""/>
        <dsp:cNvSpPr/>
      </dsp:nvSpPr>
      <dsp:spPr>
        <a:xfrm>
          <a:off x="0" y="0"/>
          <a:ext cx="1138790" cy="1138790"/>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07E3FCB7-442A-4E4B-A703-6EF03EC24E75}" type="datetimeFigureOut">
              <a:rPr lang="en-US" smtClean="0"/>
              <a:pPr/>
              <a:t>11/8/2010</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194BE11-9765-4429-AC20-AF6C07F825A9}"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sng" dirty="0" smtClean="0"/>
              <a:t>Lesson Objectives</a:t>
            </a:r>
            <a:r>
              <a:rPr lang="en-US" dirty="0" smtClean="0"/>
              <a:t>:</a:t>
            </a:r>
          </a:p>
          <a:p>
            <a:pPr>
              <a:buFont typeface="Arial" pitchFamily="34" charset="0"/>
              <a:buChar char="•"/>
            </a:pPr>
            <a:r>
              <a:rPr lang="en-US" dirty="0" smtClean="0"/>
              <a:t>Identify different mechanisms to pass or share data between parallel loops and note at least one task suitable for each.</a:t>
            </a:r>
          </a:p>
          <a:p>
            <a:pPr>
              <a:buFont typeface="Arial" pitchFamily="34" charset="0"/>
              <a:buChar char="•"/>
            </a:pPr>
            <a:r>
              <a:rPr lang="en-US" dirty="0" smtClean="0"/>
              <a:t>Implement a data sharing mechanism</a:t>
            </a:r>
            <a:r>
              <a:rPr lang="en-US" baseline="0" dirty="0" smtClean="0"/>
              <a:t> within a VI.</a:t>
            </a:r>
          </a:p>
          <a:p>
            <a:pPr>
              <a:buFont typeface="Arial" pitchFamily="34" charset="0"/>
              <a:buChar char="•"/>
            </a:pPr>
            <a:r>
              <a:rPr lang="en-US" dirty="0" smtClean="0"/>
              <a:t>Understand why the Timed Out? output</a:t>
            </a:r>
            <a:r>
              <a:rPr lang="en-US" baseline="0" dirty="0" smtClean="0"/>
              <a:t> of a FIFO Read/Write is important.</a:t>
            </a:r>
          </a:p>
          <a:p>
            <a:pPr>
              <a:buFont typeface="Arial" pitchFamily="34" charset="0"/>
              <a:buChar char="•"/>
            </a:pPr>
            <a:r>
              <a:rPr lang="en-US" baseline="0" dirty="0" smtClean="0"/>
              <a:t>Identify which mechanism is used to pass streamed and scanned data.</a:t>
            </a:r>
          </a:p>
          <a:p>
            <a:endParaRPr lang="en-US" baseline="0" dirty="0" smtClean="0"/>
          </a:p>
          <a:p>
            <a:r>
              <a:rPr lang="en-US" b="1" dirty="0" smtClean="0"/>
              <a:t>NOTE</a:t>
            </a:r>
            <a:r>
              <a:rPr lang="en-US" dirty="0" smtClean="0"/>
              <a:t>: Before starting this lesson, start compiling FPGA</a:t>
            </a:r>
            <a:r>
              <a:rPr lang="en-US" baseline="0" dirty="0" smtClean="0"/>
              <a:t> FIFOs.lvproj so that it will be ready when you reach the demonstration for this lesson.  FPGA FIFOs.lvproj can be found at &lt;Exercises&gt;\Demonstrations\FIFO Bucket\.</a:t>
            </a:r>
          </a:p>
        </p:txBody>
      </p:sp>
      <p:sp>
        <p:nvSpPr>
          <p:cNvPr id="4" name="Slide Number Placeholder 3"/>
          <p:cNvSpPr>
            <a:spLocks noGrp="1"/>
          </p:cNvSpPr>
          <p:nvPr>
            <p:ph type="sldNum" sz="quarter" idx="10"/>
          </p:nvPr>
        </p:nvSpPr>
        <p:spPr/>
        <p:txBody>
          <a:bodyPr/>
          <a:lstStyle/>
          <a:p>
            <a:fld id="{A194BE11-9765-4429-AC20-AF6C07F825A9}"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Global variables are outside of the scope of this course. For more information about global variables, please refer to the</a:t>
            </a:r>
            <a:r>
              <a:rPr lang="en-US" baseline="0" dirty="0" smtClean="0"/>
              <a:t> </a:t>
            </a:r>
            <a:r>
              <a:rPr lang="en-US" b="0" i="1" dirty="0" smtClean="0"/>
              <a:t>Global Variables</a:t>
            </a:r>
            <a:r>
              <a:rPr lang="en-US" b="1" dirty="0" smtClean="0"/>
              <a:t> </a:t>
            </a:r>
            <a:r>
              <a:rPr lang="en-US" b="0" dirty="0" smtClean="0"/>
              <a:t>topic</a:t>
            </a:r>
            <a:r>
              <a:rPr lang="en-US" b="0" baseline="0" dirty="0" smtClean="0"/>
              <a:t> of the </a:t>
            </a:r>
            <a:r>
              <a:rPr lang="en-US" i="1" baseline="0" dirty="0" smtClean="0"/>
              <a:t>LabVIEW Help</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194BE11-9765-4429-AC20-AF6C07F825A9}"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194BE11-9765-4429-AC20-AF6C07F825A9}"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194BE11-9765-4429-AC20-AF6C07F825A9}"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194BE11-9765-4429-AC20-AF6C07F825A9}"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do</a:t>
            </a:r>
            <a:r>
              <a:rPr lang="en-US" baseline="0" dirty="0" smtClean="0"/>
              <a:t> need every data point, then you should use a FIFO instead (Section E).  </a:t>
            </a:r>
          </a:p>
          <a:p>
            <a:endParaRPr lang="en-US" baseline="0" dirty="0" smtClean="0"/>
          </a:p>
          <a:p>
            <a:r>
              <a:rPr lang="en-US" baseline="0" dirty="0" smtClean="0"/>
              <a:t>When using a memory item, data is overwritten on subsequent writes, so no additional code is needed to remove the value before another write can occur.</a:t>
            </a:r>
            <a:endParaRPr lang="en-US" dirty="0"/>
          </a:p>
        </p:txBody>
      </p:sp>
      <p:sp>
        <p:nvSpPr>
          <p:cNvPr id="4" name="Slide Number Placeholder 3"/>
          <p:cNvSpPr>
            <a:spLocks noGrp="1"/>
          </p:cNvSpPr>
          <p:nvPr>
            <p:ph type="sldNum" sz="quarter" idx="10"/>
          </p:nvPr>
        </p:nvSpPr>
        <p:spPr/>
        <p:txBody>
          <a:bodyPr/>
          <a:lstStyle/>
          <a:p>
            <a:fld id="{A194BE11-9765-4429-AC20-AF6C07F825A9}"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194BE11-9765-4429-AC20-AF6C07F825A9}"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Char char="•"/>
            </a:pPr>
            <a:r>
              <a:rPr lang="en-US" b="1" dirty="0" smtClean="0"/>
              <a:t>Requested Number of Elements </a:t>
            </a:r>
            <a:r>
              <a:rPr lang="en-US" dirty="0" smtClean="0"/>
              <a:t>– The number of elements</a:t>
            </a:r>
            <a:r>
              <a:rPr lang="en-US" baseline="0" dirty="0" smtClean="0"/>
              <a:t> the memory item can hold.  The actual memory usage, in bytes, depends on the number of elements and the data type that is selected.</a:t>
            </a:r>
          </a:p>
          <a:p>
            <a:pPr lvl="0">
              <a:buFont typeface="Arial" pitchFamily="34" charset="0"/>
              <a:buChar char="•"/>
            </a:pPr>
            <a:r>
              <a:rPr lang="en-US" b="1" baseline="0" dirty="0" smtClean="0"/>
              <a:t>Implementation </a:t>
            </a:r>
            <a:r>
              <a:rPr lang="en-US" baseline="0" dirty="0" smtClean="0"/>
              <a:t>– Specifies how the FPGA stores the memory item</a:t>
            </a:r>
          </a:p>
          <a:p>
            <a:pPr lvl="1">
              <a:buFont typeface="Arial" pitchFamily="34" charset="0"/>
              <a:buChar char="•"/>
            </a:pPr>
            <a:r>
              <a:rPr lang="en-US" b="1" baseline="0" dirty="0" smtClean="0"/>
              <a:t>Look-Up Table </a:t>
            </a:r>
            <a:r>
              <a:rPr lang="en-US" baseline="0" dirty="0" smtClean="0"/>
              <a:t>– Stores the memory item in look-up tables available on the FPGA. </a:t>
            </a:r>
          </a:p>
          <a:p>
            <a:pPr lvl="1">
              <a:buFont typeface="Arial" pitchFamily="34" charset="0"/>
              <a:buChar char="•"/>
            </a:pPr>
            <a:r>
              <a:rPr lang="en-US" b="1" baseline="0" dirty="0" smtClean="0"/>
              <a:t>Block Memory </a:t>
            </a:r>
            <a:r>
              <a:rPr lang="en-US" baseline="0" dirty="0" smtClean="0"/>
              <a:t>(default value) – Stores the memory item using embedded blocks of memory on the FPGA.</a:t>
            </a:r>
          </a:p>
          <a:p>
            <a:pPr lvl="1">
              <a:buFont typeface="Arial" pitchFamily="34" charset="0"/>
              <a:buChar char="•"/>
            </a:pPr>
            <a:r>
              <a:rPr lang="en-US" b="1" baseline="0" dirty="0" smtClean="0"/>
              <a:t>DRAM</a:t>
            </a:r>
            <a:r>
              <a:rPr lang="en-US" baseline="0" dirty="0" smtClean="0"/>
              <a:t> –memory external to the FPGAs, available only on some targets.</a:t>
            </a:r>
            <a:endParaRPr lang="en-US" dirty="0"/>
          </a:p>
        </p:txBody>
      </p:sp>
      <p:sp>
        <p:nvSpPr>
          <p:cNvPr id="4" name="Slide Number Placeholder 3"/>
          <p:cNvSpPr>
            <a:spLocks noGrp="1"/>
          </p:cNvSpPr>
          <p:nvPr>
            <p:ph type="sldNum" sz="quarter" idx="10"/>
          </p:nvPr>
        </p:nvSpPr>
        <p:spPr/>
        <p:txBody>
          <a:bodyPr/>
          <a:lstStyle/>
          <a:p>
            <a:fld id="{A194BE11-9765-4429-AC20-AF6C07F825A9}"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Check hardware documentation for information regarding</a:t>
            </a:r>
            <a:r>
              <a:rPr lang="en-US" baseline="0" dirty="0" smtClean="0"/>
              <a:t> the amount of block memory available on your FPGA.</a:t>
            </a:r>
            <a:endParaRPr lang="en-US" dirty="0"/>
          </a:p>
        </p:txBody>
      </p:sp>
      <p:sp>
        <p:nvSpPr>
          <p:cNvPr id="4" name="Slide Number Placeholder 3"/>
          <p:cNvSpPr>
            <a:spLocks noGrp="1"/>
          </p:cNvSpPr>
          <p:nvPr>
            <p:ph type="sldNum" sz="quarter" idx="10"/>
          </p:nvPr>
        </p:nvSpPr>
        <p:spPr/>
        <p:txBody>
          <a:bodyPr/>
          <a:lstStyle/>
          <a:p>
            <a:fld id="{A194BE11-9765-4429-AC20-AF6C07F825A9}"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 typeface="Arial" pitchFamily="34" charset="0"/>
              <a:buNone/>
            </a:pPr>
            <a:r>
              <a:rPr lang="en-US" dirty="0" smtClean="0"/>
              <a:t>Use this page to initialize the memory item that you have</a:t>
            </a:r>
            <a:r>
              <a:rPr lang="en-US" baseline="0" dirty="0" smtClean="0"/>
              <a:t> created.</a:t>
            </a:r>
          </a:p>
          <a:p>
            <a:pPr>
              <a:buFont typeface="Arial" pitchFamily="34" charset="0"/>
              <a:buNone/>
            </a:pPr>
            <a:endParaRPr lang="en-US" dirty="0" smtClean="0"/>
          </a:p>
          <a:p>
            <a:pPr>
              <a:buFont typeface="Arial" pitchFamily="34" charset="0"/>
              <a:buChar char="•"/>
            </a:pPr>
            <a:r>
              <a:rPr lang="en-US" b="1" dirty="0" smtClean="0"/>
              <a:t>Initialization</a:t>
            </a:r>
            <a:r>
              <a:rPr lang="en-US" baseline="0" dirty="0" smtClean="0"/>
              <a:t> </a:t>
            </a:r>
            <a:r>
              <a:rPr lang="en-US" b="1" baseline="0" dirty="0" smtClean="0"/>
              <a:t>Method</a:t>
            </a:r>
            <a:r>
              <a:rPr lang="en-US" baseline="0" dirty="0" smtClean="0"/>
              <a:t> – Specify the method you want to use to initialize the memory item</a:t>
            </a:r>
          </a:p>
          <a:p>
            <a:pPr lvl="2">
              <a:buFont typeface="Arial" pitchFamily="34" charset="0"/>
              <a:buChar char="•"/>
            </a:pPr>
            <a:r>
              <a:rPr lang="en-US" b="1" baseline="0" dirty="0" smtClean="0"/>
              <a:t>Mode</a:t>
            </a:r>
            <a:r>
              <a:rPr lang="en-US" baseline="0" dirty="0" smtClean="0"/>
              <a:t> – Specifies the contents with which LabVIEW populates the address interval you select.</a:t>
            </a:r>
          </a:p>
          <a:p>
            <a:pPr lvl="2">
              <a:buFont typeface="Arial" pitchFamily="34" charset="0"/>
              <a:buChar char="•"/>
            </a:pPr>
            <a:r>
              <a:rPr lang="en-US" b="1" baseline="0" dirty="0" smtClean="0"/>
              <a:t>Start</a:t>
            </a:r>
            <a:r>
              <a:rPr lang="en-US" baseline="0" dirty="0" smtClean="0"/>
              <a:t> </a:t>
            </a:r>
            <a:r>
              <a:rPr lang="en-US" b="1" baseline="0" dirty="0" smtClean="0"/>
              <a:t>Address</a:t>
            </a:r>
            <a:r>
              <a:rPr lang="en-US" baseline="0" dirty="0" smtClean="0"/>
              <a:t> – The low end of the memory item interval you want to populate</a:t>
            </a:r>
          </a:p>
          <a:p>
            <a:pPr lvl="2">
              <a:buFont typeface="Arial" pitchFamily="34" charset="0"/>
              <a:buChar char="•"/>
            </a:pPr>
            <a:r>
              <a:rPr lang="en-US" b="1" baseline="0" dirty="0" smtClean="0"/>
              <a:t>End</a:t>
            </a:r>
            <a:r>
              <a:rPr lang="en-US" baseline="0" dirty="0" smtClean="0"/>
              <a:t> </a:t>
            </a:r>
            <a:r>
              <a:rPr lang="en-US" b="1" baseline="0" dirty="0" smtClean="0"/>
              <a:t>Address</a:t>
            </a:r>
            <a:r>
              <a:rPr lang="en-US" baseline="0" dirty="0" smtClean="0"/>
              <a:t> – The high end of the memory item interval you want to populate</a:t>
            </a:r>
          </a:p>
          <a:p>
            <a:pPr lvl="2">
              <a:buFont typeface="Arial" pitchFamily="34" charset="0"/>
              <a:buChar char="•"/>
            </a:pPr>
            <a:r>
              <a:rPr lang="en-US" b="1" baseline="0" dirty="0" smtClean="0"/>
              <a:t>Value</a:t>
            </a:r>
            <a:r>
              <a:rPr lang="en-US" baseline="0" dirty="0" smtClean="0"/>
              <a:t> – The constant LabVIEW enters into the memory item if you select </a:t>
            </a:r>
            <a:r>
              <a:rPr lang="en-US" b="1" baseline="0" dirty="0" smtClean="0"/>
              <a:t>Constant</a:t>
            </a:r>
            <a:r>
              <a:rPr lang="en-US" baseline="0" dirty="0" smtClean="0"/>
              <a:t> from the </a:t>
            </a:r>
            <a:r>
              <a:rPr lang="en-US" b="1" baseline="0" dirty="0" smtClean="0"/>
              <a:t>Mode</a:t>
            </a:r>
            <a:r>
              <a:rPr lang="en-US" baseline="0" dirty="0" smtClean="0"/>
              <a:t> pull-down menu.</a:t>
            </a:r>
          </a:p>
          <a:p>
            <a:pPr lvl="2">
              <a:buFont typeface="Arial" pitchFamily="34" charset="0"/>
              <a:buChar char="•"/>
            </a:pPr>
            <a:r>
              <a:rPr lang="en-US" b="1" baseline="0" dirty="0" smtClean="0"/>
              <a:t>Slope</a:t>
            </a:r>
            <a:r>
              <a:rPr lang="en-US" baseline="0" dirty="0" smtClean="0"/>
              <a:t> – Slope of the line LabVIEW enters into the memory item if you select </a:t>
            </a:r>
            <a:r>
              <a:rPr lang="en-US" b="1" baseline="0" dirty="0" smtClean="0"/>
              <a:t>Linear</a:t>
            </a:r>
            <a:r>
              <a:rPr lang="en-US" baseline="0" dirty="0" smtClean="0"/>
              <a:t> from the </a:t>
            </a:r>
            <a:r>
              <a:rPr lang="en-US" b="1" baseline="0" dirty="0" smtClean="0"/>
              <a:t>Mode</a:t>
            </a:r>
            <a:r>
              <a:rPr lang="en-US" baseline="0" dirty="0" smtClean="0"/>
              <a:t> pull-down menu.</a:t>
            </a:r>
          </a:p>
          <a:p>
            <a:pPr lvl="2">
              <a:buFont typeface="Arial" pitchFamily="34" charset="0"/>
              <a:buChar char="•"/>
            </a:pPr>
            <a:r>
              <a:rPr lang="en-US" b="1" baseline="0" dirty="0" smtClean="0"/>
              <a:t>Apply</a:t>
            </a:r>
            <a:r>
              <a:rPr lang="en-US" baseline="0" dirty="0" smtClean="0"/>
              <a:t> – Displays the initial values in the </a:t>
            </a:r>
            <a:r>
              <a:rPr lang="en-US" b="1" baseline="0" dirty="0" smtClean="0"/>
              <a:t>Graph Preview </a:t>
            </a:r>
            <a:r>
              <a:rPr lang="en-US" baseline="0" dirty="0" smtClean="0"/>
              <a:t>and </a:t>
            </a:r>
            <a:r>
              <a:rPr lang="en-US" b="1" baseline="0" dirty="0" smtClean="0"/>
              <a:t>Data Value </a:t>
            </a:r>
            <a:r>
              <a:rPr lang="en-US" baseline="0" dirty="0" smtClean="0"/>
              <a:t>tabs.</a:t>
            </a:r>
          </a:p>
          <a:p>
            <a:pPr>
              <a:buFont typeface="Arial" pitchFamily="34" charset="0"/>
              <a:buChar char="•"/>
            </a:pPr>
            <a:r>
              <a:rPr lang="en-US" b="1" baseline="0" dirty="0" smtClean="0"/>
              <a:t>Graph Preview </a:t>
            </a:r>
            <a:r>
              <a:rPr lang="en-US" baseline="0" dirty="0" smtClean="0"/>
              <a:t>– Displays the current contents of the memory item in a waveform graph.</a:t>
            </a:r>
          </a:p>
          <a:p>
            <a:pPr>
              <a:buFont typeface="Arial" pitchFamily="34" charset="0"/>
              <a:buChar char="•"/>
            </a:pPr>
            <a:r>
              <a:rPr lang="en-US" b="1" baseline="0" dirty="0" smtClean="0"/>
              <a:t>Data Values </a:t>
            </a:r>
            <a:r>
              <a:rPr lang="en-US" baseline="0" dirty="0" smtClean="0"/>
              <a:t>– Displays the current contents of the memory item.</a:t>
            </a:r>
          </a:p>
          <a:p>
            <a:pPr>
              <a:buFont typeface="Arial" pitchFamily="34" charset="0"/>
              <a:buChar char="•"/>
            </a:pPr>
            <a:r>
              <a:rPr lang="en-US" b="1" baseline="0" dirty="0" smtClean="0"/>
              <a:t>Reset to Default Values </a:t>
            </a:r>
            <a:r>
              <a:rPr lang="en-US" baseline="0" dirty="0" smtClean="0"/>
              <a:t>– Resets the contents of the memory item to the default value for the data type contained in the memory item.</a:t>
            </a:r>
          </a:p>
        </p:txBody>
      </p:sp>
      <p:sp>
        <p:nvSpPr>
          <p:cNvPr id="4" name="Slide Number Placeholder 3"/>
          <p:cNvSpPr>
            <a:spLocks noGrp="1"/>
          </p:cNvSpPr>
          <p:nvPr>
            <p:ph type="sldNum" sz="quarter" idx="10"/>
          </p:nvPr>
        </p:nvSpPr>
        <p:spPr/>
        <p:txBody>
          <a:bodyPr/>
          <a:lstStyle/>
          <a:p>
            <a:fld id="{A194BE11-9765-4429-AC20-AF6C07F825A9}"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194BE11-9765-4429-AC20-AF6C07F825A9}"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466725"/>
            <a:ext cx="5778500" cy="4333875"/>
          </a:xfrm>
        </p:spPr>
      </p:sp>
      <p:sp>
        <p:nvSpPr>
          <p:cNvPr id="4" name="Notes Placeholder 3"/>
          <p:cNvSpPr>
            <a:spLocks noGrp="1"/>
          </p:cNvSpPr>
          <p:nvPr>
            <p:ph type="body" idx="1"/>
          </p:nvPr>
        </p:nvSpPr>
        <p:spPr/>
        <p:txBody>
          <a:bodyPr>
            <a:normAutofit/>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194BE11-9765-4429-AC20-AF6C07F825A9}"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194BE11-9765-4429-AC20-AF6C07F825A9}"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CBD2171A-0BD5-4628-BCC3-B5C5AFBE06D2}" type="slidenum">
              <a:rPr lang="en-US" smtClean="0"/>
              <a:pPr/>
              <a:t>22</a:t>
            </a:fld>
            <a:endParaRPr lang="en-US" dirty="0" smtClean="0"/>
          </a:p>
        </p:txBody>
      </p:sp>
      <p:sp>
        <p:nvSpPr>
          <p:cNvPr id="102403" name="Rectangle 2"/>
          <p:cNvSpPr>
            <a:spLocks noGrp="1" noRot="1" noChangeAspect="1" noChangeArrowheads="1" noTextEdit="1"/>
          </p:cNvSpPr>
          <p:nvPr>
            <p:ph type="sldImg"/>
          </p:nvPr>
        </p:nvSpPr>
        <p:spPr>
          <a:xfrm>
            <a:off x="904875" y="471488"/>
            <a:ext cx="5353050" cy="4014787"/>
          </a:xfrm>
        </p:spPr>
      </p:sp>
      <p:sp>
        <p:nvSpPr>
          <p:cNvPr id="102404" name="Rectangle 3"/>
          <p:cNvSpPr>
            <a:spLocks noGrp="1" noChangeArrowheads="1"/>
          </p:cNvSpPr>
          <p:nvPr>
            <p:ph type="body" idx="1"/>
          </p:nvPr>
        </p:nvSpPr>
        <p:spPr>
          <a:xfrm>
            <a:off x="732183" y="4731291"/>
            <a:ext cx="5850835" cy="4318725"/>
          </a:xfrm>
          <a:noFill/>
          <a:ln/>
        </p:spPr>
        <p:txBody>
          <a:bodyPr/>
          <a:lstStyle/>
          <a:p>
            <a:r>
              <a:rPr lang="en-US" dirty="0" smtClean="0"/>
              <a:t>This code has several problems:</a:t>
            </a:r>
          </a:p>
          <a:p>
            <a:pPr lvl="0">
              <a:buFont typeface="Arial" pitchFamily="34" charset="0"/>
              <a:buChar char="•"/>
            </a:pPr>
            <a:r>
              <a:rPr lang="en-US" dirty="0" smtClean="0"/>
              <a:t>It does not control the sequence of operations</a:t>
            </a:r>
          </a:p>
          <a:p>
            <a:pPr lvl="0">
              <a:buFont typeface="Arial" pitchFamily="34" charset="0"/>
              <a:buChar char="•"/>
            </a:pPr>
            <a:r>
              <a:rPr lang="en-US" dirty="0" smtClean="0"/>
              <a:t>There are multiple writers to the memory location</a:t>
            </a:r>
          </a:p>
          <a:p>
            <a:pPr lvl="0">
              <a:buFont typeface="Arial" pitchFamily="34" charset="0"/>
              <a:buChar char="•"/>
            </a:pPr>
            <a:r>
              <a:rPr lang="en-US" dirty="0" smtClean="0"/>
              <a:t>We don’t know the initial value of the memory location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CB08ACC6-27CC-4D0A-9E0E-7BA9B38D4CCB}" type="slidenum">
              <a:rPr lang="en-US" smtClean="0"/>
              <a:pPr/>
              <a:t>23</a:t>
            </a:fld>
            <a:endParaRPr lang="en-US" dirty="0" smtClean="0"/>
          </a:p>
        </p:txBody>
      </p:sp>
      <p:sp>
        <p:nvSpPr>
          <p:cNvPr id="103427" name="Rectangle 2"/>
          <p:cNvSpPr>
            <a:spLocks noGrp="1" noRot="1" noChangeAspect="1" noChangeArrowheads="1" noTextEdit="1"/>
          </p:cNvSpPr>
          <p:nvPr>
            <p:ph type="sldImg"/>
          </p:nvPr>
        </p:nvSpPr>
        <p:spPr>
          <a:xfrm>
            <a:off x="904875" y="471488"/>
            <a:ext cx="5353050" cy="4014787"/>
          </a:xfrm>
        </p:spPr>
      </p:sp>
      <p:sp>
        <p:nvSpPr>
          <p:cNvPr id="103428" name="Rectangle 3"/>
          <p:cNvSpPr>
            <a:spLocks noGrp="1" noChangeArrowheads="1"/>
          </p:cNvSpPr>
          <p:nvPr>
            <p:ph type="body" idx="1"/>
          </p:nvPr>
        </p:nvSpPr>
        <p:spPr>
          <a:xfrm>
            <a:off x="732183" y="4731291"/>
            <a:ext cx="5850835" cy="4318725"/>
          </a:xfrm>
          <a:noFill/>
          <a:ln/>
        </p:spPr>
        <p:txBody>
          <a:bodyPr>
            <a:normAutofit fontScale="85000" lnSpcReduction="10000"/>
          </a:bodyPr>
          <a:lstStyle/>
          <a:p>
            <a:pPr marL="444709" lvl="1" indent="-443031">
              <a:buFontTx/>
              <a:buAutoNum type="arabicPeriod"/>
            </a:pPr>
            <a:r>
              <a:rPr lang="en-US" sz="1900" dirty="0" smtClean="0"/>
              <a:t>LabVIEW reads the three instances of the memory at address 0 (whose value is 0 in the first execution).</a:t>
            </a:r>
          </a:p>
          <a:p>
            <a:pPr marL="444709" lvl="1" indent="-443031">
              <a:buFontTx/>
              <a:buAutoNum type="arabicPeriod"/>
            </a:pPr>
            <a:r>
              <a:rPr lang="en-US" sz="1900" dirty="0" smtClean="0"/>
              <a:t>The multiply function executes and writes 0 (5 x 0) to the memory at address 0.</a:t>
            </a:r>
          </a:p>
          <a:p>
            <a:pPr marL="444709" lvl="1" indent="-443031">
              <a:buFontTx/>
              <a:buAutoNum type="arabicPeriod"/>
            </a:pPr>
            <a:r>
              <a:rPr lang="en-US" sz="1900" dirty="0" smtClean="0"/>
              <a:t>The add function executes and writes 2 (which replaces 0) to the memory at address 0.</a:t>
            </a:r>
          </a:p>
          <a:p>
            <a:pPr marL="444709" lvl="1" indent="-443031">
              <a:buFontTx/>
              <a:buAutoNum type="arabicPeriod"/>
            </a:pPr>
            <a:r>
              <a:rPr lang="en-US" sz="1900" dirty="0" smtClean="0"/>
              <a:t>The initial value of the memory at address 0 (0) is written to the chart.</a:t>
            </a:r>
          </a:p>
          <a:p>
            <a:pPr marL="444709" lvl="1" indent="-443031">
              <a:buFontTx/>
              <a:buAutoNum type="arabicPeriod"/>
            </a:pPr>
            <a:r>
              <a:rPr lang="en-US" sz="1900" dirty="0" smtClean="0"/>
              <a:t>In the second execution, LabVIEW again reads the memory at address 0, but this time, the value is 2.</a:t>
            </a:r>
          </a:p>
          <a:p>
            <a:pPr marL="444709" lvl="1" indent="-443031">
              <a:buFontTx/>
              <a:buAutoNum type="arabicPeriod"/>
            </a:pPr>
            <a:r>
              <a:rPr lang="en-US" sz="1900" dirty="0" smtClean="0"/>
              <a:t>The multiply function executes and writes 10 (5 x 2) to the memory at address 0.</a:t>
            </a:r>
          </a:p>
          <a:p>
            <a:pPr marL="444709" lvl="1" indent="-443031">
              <a:buFontTx/>
              <a:buAutoNum type="arabicPeriod"/>
            </a:pPr>
            <a:r>
              <a:rPr lang="en-US" sz="1900" dirty="0" smtClean="0"/>
              <a:t>The add function executes and writes 4 (2 + 2) to the memory at address 0, replacing the previous value of 10.</a:t>
            </a:r>
          </a:p>
          <a:p>
            <a:pPr marL="444709" lvl="1" indent="-443031">
              <a:buFontTx/>
              <a:buAutoNum type="arabicPeriod"/>
            </a:pPr>
            <a:r>
              <a:rPr lang="en-US" sz="1900" dirty="0" smtClean="0"/>
              <a:t>The initial value of the memory at address 0 (2) is written to the chart.</a:t>
            </a:r>
          </a:p>
          <a:p>
            <a:pPr marL="483306" indent="-483306"/>
            <a:endParaRPr lang="en-US" sz="1900" dirty="0" smtClean="0"/>
          </a:p>
          <a:p>
            <a:pPr marL="483306" indent="-483306"/>
            <a:r>
              <a:rPr lang="en-US" sz="1900" dirty="0" smtClean="0"/>
              <a:t>The code consistently repeated the above execution sequence 15 times, but that execution sequence is not guaranteed.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8CC6A02F-F93C-41AD-A4C4-58D07012F8E9}" type="slidenum">
              <a:rPr lang="en-US" smtClean="0"/>
              <a:pPr/>
              <a:t>24</a:t>
            </a:fld>
            <a:endParaRPr lang="en-US" dirty="0" smtClean="0"/>
          </a:p>
        </p:txBody>
      </p:sp>
      <p:sp>
        <p:nvSpPr>
          <p:cNvPr id="107523" name="Rectangle 2"/>
          <p:cNvSpPr>
            <a:spLocks noGrp="1" noRot="1" noChangeAspect="1" noChangeArrowheads="1" noTextEdit="1"/>
          </p:cNvSpPr>
          <p:nvPr>
            <p:ph type="sldImg"/>
          </p:nvPr>
        </p:nvSpPr>
        <p:spPr>
          <a:xfrm>
            <a:off x="904875" y="471488"/>
            <a:ext cx="5353050" cy="4014787"/>
          </a:xfrm>
        </p:spPr>
      </p:sp>
      <p:sp>
        <p:nvSpPr>
          <p:cNvPr id="107524" name="Rectangle 3"/>
          <p:cNvSpPr>
            <a:spLocks noGrp="1" noChangeArrowheads="1"/>
          </p:cNvSpPr>
          <p:nvPr>
            <p:ph type="body" idx="1"/>
          </p:nvPr>
        </p:nvSpPr>
        <p:spPr>
          <a:xfrm>
            <a:off x="732183" y="4731291"/>
            <a:ext cx="5850835" cy="4318725"/>
          </a:xfrm>
          <a:noFill/>
          <a:ln/>
        </p:spPr>
        <p:txBody>
          <a:bodyPr/>
          <a:lstStyle/>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CFE7B632-3AA7-4A76-9DAF-C4E11AE82562}" type="slidenum">
              <a:rPr lang="en-US" smtClean="0"/>
              <a:pPr/>
              <a:t>25</a:t>
            </a:fld>
            <a:endParaRPr lang="en-US" dirty="0" smtClean="0"/>
          </a:p>
        </p:txBody>
      </p:sp>
      <p:sp>
        <p:nvSpPr>
          <p:cNvPr id="108547" name="Rectangle 2"/>
          <p:cNvSpPr>
            <a:spLocks noGrp="1" noRot="1" noChangeAspect="1" noChangeArrowheads="1" noTextEdit="1"/>
          </p:cNvSpPr>
          <p:nvPr>
            <p:ph type="sldImg"/>
          </p:nvPr>
        </p:nvSpPr>
        <p:spPr>
          <a:xfrm>
            <a:off x="904875" y="471488"/>
            <a:ext cx="5353050" cy="4014787"/>
          </a:xfrm>
        </p:spPr>
      </p:sp>
      <p:sp>
        <p:nvSpPr>
          <p:cNvPr id="108548" name="Rectangle 3"/>
          <p:cNvSpPr>
            <a:spLocks noGrp="1" noChangeArrowheads="1"/>
          </p:cNvSpPr>
          <p:nvPr>
            <p:ph type="body" idx="1"/>
          </p:nvPr>
        </p:nvSpPr>
        <p:spPr>
          <a:xfrm>
            <a:off x="732183" y="4731291"/>
            <a:ext cx="5850835" cy="4318725"/>
          </a:xfrm>
          <a:noFill/>
          <a:ln/>
        </p:spPr>
        <p:txBody>
          <a:bodyPr/>
          <a:lstStyle/>
          <a:p>
            <a:pPr eaLnBrk="1" hangingPunct="1"/>
            <a:r>
              <a:rPr lang="en-US" dirty="0" smtClean="0"/>
              <a:t>Oversampling is sampling at a rate at least twice the highest frequency component of interest in the signal and is usually desired.  </a:t>
            </a:r>
          </a:p>
          <a:p>
            <a:pPr eaLnBrk="1" hangingPunct="1"/>
            <a:endParaRPr lang="en-US" dirty="0" smtClean="0"/>
          </a:p>
          <a:p>
            <a:pPr eaLnBrk="1" hangingPunct="1"/>
            <a:r>
              <a:rPr lang="en-US" dirty="0" smtClean="0"/>
              <a:t>Oversampling</a:t>
            </a:r>
            <a:r>
              <a:rPr lang="en-US" baseline="0" dirty="0" smtClean="0"/>
              <a:t> occurs when acquiring data from slower hardware (analog input signals, thermocouples, etc.) and then processing on faster hardware (FPGA).  </a:t>
            </a:r>
          </a:p>
          <a:p>
            <a:pPr eaLnBrk="1" hangingPunct="1"/>
            <a:endParaRPr lang="en-US" baseline="0" dirty="0" smtClean="0"/>
          </a:p>
          <a:p>
            <a:pPr eaLnBrk="1" hangingPunct="1"/>
            <a:r>
              <a:rPr lang="en-US" dirty="0" smtClean="0"/>
              <a:t>Oversampling is often necessary when trying to capture fast edges, transients, and one-time events.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417FE198-63A4-41F7-B4C2-61FBD5821FA0}" type="slidenum">
              <a:rPr lang="en-US" smtClean="0"/>
              <a:pPr/>
              <a:t>26</a:t>
            </a:fld>
            <a:endParaRPr lang="en-US" dirty="0" smtClean="0"/>
          </a:p>
        </p:txBody>
      </p:sp>
      <p:sp>
        <p:nvSpPr>
          <p:cNvPr id="109571" name="Rectangle 2"/>
          <p:cNvSpPr>
            <a:spLocks noGrp="1" noRot="1" noChangeAspect="1" noChangeArrowheads="1" noTextEdit="1"/>
          </p:cNvSpPr>
          <p:nvPr>
            <p:ph type="sldImg"/>
          </p:nvPr>
        </p:nvSpPr>
        <p:spPr>
          <a:xfrm>
            <a:off x="904875" y="471488"/>
            <a:ext cx="5353050" cy="4014787"/>
          </a:xfrm>
        </p:spPr>
      </p:sp>
      <p:sp>
        <p:nvSpPr>
          <p:cNvPr id="109572" name="Rectangle 3"/>
          <p:cNvSpPr>
            <a:spLocks noGrp="1" noChangeArrowheads="1"/>
          </p:cNvSpPr>
          <p:nvPr>
            <p:ph type="body" idx="1"/>
          </p:nvPr>
        </p:nvSpPr>
        <p:spPr>
          <a:xfrm>
            <a:off x="732183" y="4731291"/>
            <a:ext cx="5850835" cy="4318725"/>
          </a:xfrm>
          <a:noFill/>
          <a:ln/>
        </p:spPr>
        <p:txBody>
          <a:bodyPr/>
          <a:lstStyle/>
          <a:p>
            <a:pPr eaLnBrk="1" hangingPunct="1"/>
            <a:r>
              <a:rPr lang="en-US" dirty="0" smtClean="0"/>
              <a:t>Undersampling is essentially sampling too slowly, or sampling at a rate below the Nyquist frequency for a particular signal of interest. Undersampling leads to aliasing and the original signal cannot be properly reconstructed.  Undersampling</a:t>
            </a:r>
            <a:r>
              <a:rPr lang="en-US" baseline="0" dirty="0" smtClean="0"/>
              <a:t> occurs when the processing loop loses samples because it is slower than the data acquisition loop.  </a:t>
            </a:r>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625FD40B-A01C-45E7-9ABC-689035C52638}" type="slidenum">
              <a:rPr lang="en-US" smtClean="0"/>
              <a:pPr/>
              <a:t>27</a:t>
            </a:fld>
            <a:endParaRPr lang="en-US" dirty="0" smtClean="0"/>
          </a:p>
        </p:txBody>
      </p:sp>
      <p:sp>
        <p:nvSpPr>
          <p:cNvPr id="106499" name="Rectangle 2"/>
          <p:cNvSpPr>
            <a:spLocks noGrp="1" noRot="1" noChangeAspect="1" noChangeArrowheads="1" noTextEdit="1"/>
          </p:cNvSpPr>
          <p:nvPr>
            <p:ph type="sldImg"/>
          </p:nvPr>
        </p:nvSpPr>
        <p:spPr>
          <a:xfrm>
            <a:off x="904875" y="471488"/>
            <a:ext cx="5353050" cy="4014787"/>
          </a:xfrm>
        </p:spPr>
      </p:sp>
      <p:sp>
        <p:nvSpPr>
          <p:cNvPr id="106500" name="Rectangle 3"/>
          <p:cNvSpPr>
            <a:spLocks noGrp="1" noChangeArrowheads="1"/>
          </p:cNvSpPr>
          <p:nvPr>
            <p:ph type="body" idx="1"/>
          </p:nvPr>
        </p:nvSpPr>
        <p:spPr>
          <a:xfrm>
            <a:off x="732183" y="4731291"/>
            <a:ext cx="5850835" cy="4318725"/>
          </a:xfrm>
          <a:noFill/>
          <a:ln/>
        </p:spPr>
        <p:txBody>
          <a:bodyPr/>
          <a:lstStyle/>
          <a:p>
            <a:pPr defTabSz="966612">
              <a:defRPr/>
            </a:pPr>
            <a:r>
              <a:rPr lang="en-US" sz="1300" dirty="0" smtClean="0">
                <a:solidFill>
                  <a:srgbClr val="000000"/>
                </a:solidFill>
                <a:latin typeface="Times New Roman" pitchFamily="18" charset="0"/>
              </a:rPr>
              <a:t>By default, parallel LabVIEW loops execute independently and in parallel when implemented in FPGA hardware. In order to time loops off of each other, you can affect the execution order or sequence of events so that each task is performed when you want. A structure commonly used for controlling the program flow and synchronizing parallel loops are local FPGA FIFOs.</a:t>
            </a:r>
          </a:p>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D6AF3349-8C3B-4AC5-8CB4-44DE1F3A6418}" type="slidenum">
              <a:rPr lang="en-US" smtClean="0"/>
              <a:pPr/>
              <a:t>28</a:t>
            </a:fld>
            <a:endParaRPr lang="en-US" dirty="0" smtClean="0"/>
          </a:p>
        </p:txBody>
      </p:sp>
      <p:sp>
        <p:nvSpPr>
          <p:cNvPr id="112643" name="Rectangle 2"/>
          <p:cNvSpPr>
            <a:spLocks noGrp="1" noRot="1" noChangeAspect="1" noChangeArrowheads="1" noTextEdit="1"/>
          </p:cNvSpPr>
          <p:nvPr>
            <p:ph type="sldImg"/>
          </p:nvPr>
        </p:nvSpPr>
        <p:spPr>
          <a:xfrm>
            <a:off x="904875" y="471488"/>
            <a:ext cx="5353050" cy="4014787"/>
          </a:xfrm>
        </p:spPr>
      </p:sp>
      <p:sp>
        <p:nvSpPr>
          <p:cNvPr id="112644" name="Rectangle 3"/>
          <p:cNvSpPr>
            <a:spLocks noGrp="1" noChangeArrowheads="1"/>
          </p:cNvSpPr>
          <p:nvPr>
            <p:ph type="body" idx="1"/>
          </p:nvPr>
        </p:nvSpPr>
        <p:spPr>
          <a:xfrm>
            <a:off x="732183" y="4731291"/>
            <a:ext cx="5850835" cy="4318725"/>
          </a:xfrm>
          <a:noFill/>
          <a:ln/>
        </p:spPr>
        <p:txBody>
          <a:bodyPr/>
          <a:lstStyle/>
          <a:p>
            <a:pPr marL="0" lvl="2" defTabSz="952017" fontAlgn="base">
              <a:spcBef>
                <a:spcPct val="30000"/>
              </a:spcBef>
              <a:spcAft>
                <a:spcPct val="0"/>
              </a:spcAft>
              <a:defRPr/>
            </a:pPr>
            <a:r>
              <a:rPr lang="en-US" dirty="0" smtClean="0"/>
              <a:t>FPGA FIFO is similar to a fixed length queue (LabVIEW Core 2 course).</a:t>
            </a:r>
          </a:p>
          <a:p>
            <a:pPr eaLnBrk="1" hangingPunct="1"/>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698B9D52-1F3A-4BB8-A69C-7ECCE7CB589A}" type="slidenum">
              <a:rPr lang="en-US" smtClean="0"/>
              <a:pPr/>
              <a:t>29</a:t>
            </a:fld>
            <a:endParaRPr lang="en-US" dirty="0" smtClean="0"/>
          </a:p>
        </p:txBody>
      </p:sp>
      <p:sp>
        <p:nvSpPr>
          <p:cNvPr id="113667" name="Rectangle 2"/>
          <p:cNvSpPr>
            <a:spLocks noGrp="1" noRot="1" noChangeAspect="1" noChangeArrowheads="1" noTextEdit="1"/>
          </p:cNvSpPr>
          <p:nvPr>
            <p:ph type="sldImg"/>
          </p:nvPr>
        </p:nvSpPr>
        <p:spPr>
          <a:xfrm>
            <a:off x="904875" y="471488"/>
            <a:ext cx="5353050" cy="4014787"/>
          </a:xfrm>
        </p:spPr>
      </p:sp>
      <p:sp>
        <p:nvSpPr>
          <p:cNvPr id="113668" name="Rectangle 3"/>
          <p:cNvSpPr>
            <a:spLocks noGrp="1" noChangeArrowheads="1"/>
          </p:cNvSpPr>
          <p:nvPr>
            <p:ph type="body" idx="1"/>
          </p:nvPr>
        </p:nvSpPr>
        <p:spPr>
          <a:xfrm>
            <a:off x="732183" y="4731291"/>
            <a:ext cx="5850835" cy="4318725"/>
          </a:xfrm>
          <a:noFill/>
          <a:ln/>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lvl="0"/>
            <a:r>
              <a:rPr lang="en-US" dirty="0" smtClean="0"/>
              <a:t>The loops shown run in parallel because there are no shared resources between the two loops.</a:t>
            </a:r>
          </a:p>
          <a:p>
            <a:pPr lvl="0"/>
            <a:endParaRPr lang="en-US" dirty="0" smtClean="0"/>
          </a:p>
          <a:p>
            <a:pPr lvl="0"/>
            <a:r>
              <a:rPr lang="en-US" dirty="0" smtClean="0"/>
              <a:t>Parallel operations are a very powerful concept in current computer architecture. In a standard processor-based configuration, parallel operations are not truly parallel. In processor-based architectures, programs running on the processor are sliced into many fragments and are interleaved with code fragments of other processes. The operating system then decides which processes are the most important and schedules the fragments of code accordingly. </a:t>
            </a:r>
            <a:endParaRPr lang="en-US" dirty="0"/>
          </a:p>
        </p:txBody>
      </p:sp>
      <p:sp>
        <p:nvSpPr>
          <p:cNvPr id="5" name="Slide Image Placeholder 4"/>
          <p:cNvSpPr>
            <a:spLocks noGrp="1" noRot="1" noChangeAspect="1"/>
          </p:cNvSpPr>
          <p:nvPr>
            <p:ph type="sldImg"/>
          </p:nvPr>
        </p:nvSpPr>
        <p:spPr>
          <a:xfrm>
            <a:off x="768350" y="466725"/>
            <a:ext cx="5778500" cy="4333875"/>
          </a:xfr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12CFD39E-C61E-46A6-80BD-8DE9DD7D5CC0}" type="slidenum">
              <a:rPr lang="en-US" smtClean="0"/>
              <a:pPr/>
              <a:t>30</a:t>
            </a:fld>
            <a:endParaRPr lang="en-US" dirty="0" smtClean="0"/>
          </a:p>
        </p:txBody>
      </p:sp>
      <p:sp>
        <p:nvSpPr>
          <p:cNvPr id="114691" name="Rectangle 2"/>
          <p:cNvSpPr>
            <a:spLocks noGrp="1" noRot="1" noChangeAspect="1" noChangeArrowheads="1" noTextEdit="1"/>
          </p:cNvSpPr>
          <p:nvPr>
            <p:ph type="sldImg"/>
          </p:nvPr>
        </p:nvSpPr>
        <p:spPr>
          <a:xfrm>
            <a:off x="904875" y="471488"/>
            <a:ext cx="5353050" cy="4014787"/>
          </a:xfrm>
        </p:spPr>
      </p:sp>
      <p:sp>
        <p:nvSpPr>
          <p:cNvPr id="114692" name="Rectangle 3"/>
          <p:cNvSpPr>
            <a:spLocks noGrp="1" noChangeArrowheads="1"/>
          </p:cNvSpPr>
          <p:nvPr>
            <p:ph type="body" idx="1"/>
          </p:nvPr>
        </p:nvSpPr>
        <p:spPr>
          <a:xfrm>
            <a:off x="732183" y="4731291"/>
            <a:ext cx="5850835" cy="4318725"/>
          </a:xfrm>
          <a:noFill/>
          <a:ln/>
        </p:spPr>
        <p:txBody>
          <a:bodyPr/>
          <a:lstStyle/>
          <a:p>
            <a:pPr eaLnBrk="1" hangingPunct="1"/>
            <a:r>
              <a:rPr lang="en-US" b="1" dirty="0" smtClean="0"/>
              <a:t>Note</a:t>
            </a:r>
            <a:r>
              <a:rPr lang="en-US" dirty="0" smtClean="0"/>
              <a:t>: The Type pull-down</a:t>
            </a:r>
            <a:r>
              <a:rPr lang="en-US" baseline="0" dirty="0" smtClean="0"/>
              <a:t> does not appear if you have created a VI-defined FIFO.  </a:t>
            </a:r>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73835902-440C-4054-B2F9-D2A6CB6EEFBB}" type="slidenum">
              <a:rPr lang="en-US" smtClean="0"/>
              <a:pPr/>
              <a:t>31</a:t>
            </a:fld>
            <a:endParaRPr lang="en-US" dirty="0" smtClean="0"/>
          </a:p>
        </p:txBody>
      </p:sp>
      <p:sp>
        <p:nvSpPr>
          <p:cNvPr id="118787" name="Rectangle 2"/>
          <p:cNvSpPr>
            <a:spLocks noGrp="1" noRot="1" noChangeAspect="1" noChangeArrowheads="1" noTextEdit="1"/>
          </p:cNvSpPr>
          <p:nvPr>
            <p:ph type="sldImg"/>
          </p:nvPr>
        </p:nvSpPr>
        <p:spPr>
          <a:xfrm>
            <a:off x="904875" y="471488"/>
            <a:ext cx="5353050" cy="4014787"/>
          </a:xfrm>
        </p:spPr>
      </p:sp>
      <p:sp>
        <p:nvSpPr>
          <p:cNvPr id="118788" name="Rectangle 3"/>
          <p:cNvSpPr>
            <a:spLocks noGrp="1" noChangeArrowheads="1"/>
          </p:cNvSpPr>
          <p:nvPr>
            <p:ph type="body" idx="1"/>
          </p:nvPr>
        </p:nvSpPr>
        <p:spPr>
          <a:xfrm>
            <a:off x="732183" y="4731291"/>
            <a:ext cx="5850835" cy="4318725"/>
          </a:xfrm>
          <a:noFill/>
          <a:ln/>
        </p:spPr>
        <p:txBody>
          <a:bodyPr/>
          <a:lstStyle/>
          <a:p>
            <a:pPr lvl="0">
              <a:lnSpc>
                <a:spcPct val="90000"/>
              </a:lnSpc>
            </a:pPr>
            <a:r>
              <a:rPr lang="en-US" dirty="0" smtClean="0"/>
              <a:t>If the value specified is too large, The FPGA will fail to compile.</a:t>
            </a:r>
          </a:p>
          <a:p>
            <a:pPr lvl="0">
              <a:lnSpc>
                <a:spcPct val="90000"/>
              </a:lnSpc>
            </a:pPr>
            <a:r>
              <a:rPr lang="en-US" dirty="0" smtClean="0"/>
              <a:t>For DMA FIFOs, </a:t>
            </a:r>
            <a:r>
              <a:rPr lang="en-US" b="1" dirty="0" smtClean="0"/>
              <a:t>Number of Elements</a:t>
            </a:r>
            <a:r>
              <a:rPr lang="en-US" dirty="0" smtClean="0"/>
              <a:t> specifies the size, in elements, of the FPGA part of the FIFO</a:t>
            </a:r>
          </a:p>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6E7D02A1-F322-43E4-9AA0-FC939B1AEA79}" type="slidenum">
              <a:rPr lang="en-US" smtClean="0"/>
              <a:pPr/>
              <a:t>32</a:t>
            </a:fld>
            <a:endParaRPr lang="en-US" dirty="0" smtClean="0"/>
          </a:p>
        </p:txBody>
      </p:sp>
      <p:sp>
        <p:nvSpPr>
          <p:cNvPr id="117763" name="Rectangle 2"/>
          <p:cNvSpPr>
            <a:spLocks noGrp="1" noRot="1" noChangeAspect="1" noChangeArrowheads="1" noTextEdit="1"/>
          </p:cNvSpPr>
          <p:nvPr>
            <p:ph type="sldImg"/>
          </p:nvPr>
        </p:nvSpPr>
        <p:spPr>
          <a:xfrm>
            <a:off x="904875" y="471488"/>
            <a:ext cx="5353050" cy="4014787"/>
          </a:xfrm>
        </p:spPr>
      </p:sp>
      <p:sp>
        <p:nvSpPr>
          <p:cNvPr id="117764" name="Rectangle 3"/>
          <p:cNvSpPr>
            <a:spLocks noGrp="1" noChangeArrowheads="1"/>
          </p:cNvSpPr>
          <p:nvPr>
            <p:ph type="body" idx="1"/>
          </p:nvPr>
        </p:nvSpPr>
        <p:spPr>
          <a:xfrm>
            <a:off x="732183" y="4731291"/>
            <a:ext cx="5850835" cy="4318725"/>
          </a:xfrm>
          <a:noFill/>
          <a:ln/>
        </p:spPr>
        <p:txBody>
          <a:bodyPr/>
          <a:lstStyle/>
          <a:p>
            <a:pPr defTabSz="966612">
              <a:defRPr/>
            </a:pPr>
            <a:r>
              <a:rPr lang="en-US" sz="1300" dirty="0" smtClean="0">
                <a:latin typeface="Times New Roman" pitchFamily="18" charset="0"/>
                <a:cs typeface="Times New Roman" pitchFamily="18" charset="0"/>
              </a:rPr>
              <a:t>The Memory Type property specifies the type of storage the FIFO uses on the FPGA. This option is disabled if you select DMA from the Type pull-down menu.  DMA FIFOs will be discussed in Lesson 9, </a:t>
            </a:r>
            <a:r>
              <a:rPr lang="en-US" sz="1300" i="1" dirty="0" smtClean="0">
                <a:latin typeface="Times New Roman" pitchFamily="18" charset="0"/>
                <a:cs typeface="Times New Roman" pitchFamily="18" charset="0"/>
              </a:rPr>
              <a:t>DMA Data Transfers.</a:t>
            </a:r>
          </a:p>
          <a:p>
            <a:pPr eaLnBrk="1" hangingPunct="1"/>
            <a:endParaRPr lang="en-US" dirty="0" smtClean="0"/>
          </a:p>
          <a:p>
            <a:pPr eaLnBrk="1" hangingPunct="1"/>
            <a:r>
              <a:rPr lang="en-US" dirty="0" smtClean="0"/>
              <a:t>Block memory</a:t>
            </a:r>
            <a:r>
              <a:rPr lang="en-US" baseline="0" dirty="0" smtClean="0"/>
              <a:t> available:</a:t>
            </a:r>
          </a:p>
          <a:p>
            <a:pPr eaLnBrk="1" hangingPunct="1">
              <a:buFont typeface="Arial" pitchFamily="34" charset="0"/>
              <a:buChar char="•"/>
            </a:pPr>
            <a:r>
              <a:rPr lang="en-US" dirty="0" smtClean="0"/>
              <a:t>80 kB on a 1M gate FPGA</a:t>
            </a:r>
          </a:p>
          <a:p>
            <a:pPr eaLnBrk="1" hangingPunct="1">
              <a:buFont typeface="Arial" pitchFamily="34" charset="0"/>
              <a:buChar char="•"/>
            </a:pPr>
            <a:r>
              <a:rPr lang="en-US" dirty="0" smtClean="0"/>
              <a:t>192 kB on a 3M gate FPGA </a:t>
            </a:r>
          </a:p>
          <a:p>
            <a:pPr eaLnBrk="1" hangingPunct="1">
              <a:buFont typeface="Arial" pitchFamily="34" charset="0"/>
              <a:buChar char="•"/>
            </a:pPr>
            <a:endParaRPr lang="en-US" dirty="0" smtClean="0"/>
          </a:p>
          <a:p>
            <a:r>
              <a:rPr lang="en-US" dirty="0" smtClean="0">
                <a:latin typeface="Times New Roman" pitchFamily="18" charset="0"/>
                <a:cs typeface="Times New Roman" pitchFamily="18" charset="0"/>
              </a:rPr>
              <a:t>You cannot use FIFOs with a Memory Type of Flip-Flops or Lookup Table across multiple clock domains. If you select the Block Memory option, you might not be able to read data in a Target-Scoped FIFO or VI-Scoped FIFO until up to six clock cycles after you write the data to the FIFO. Use the Timed Out? output of the FIFO Read or FIFO Write function to determine when the data is ready.</a:t>
            </a:r>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34DF3ABA-5A97-414C-B855-E1E10B0678D3}" type="slidenum">
              <a:rPr lang="en-US" smtClean="0"/>
              <a:pPr/>
              <a:t>33</a:t>
            </a:fld>
            <a:endParaRPr lang="en-US" dirty="0" smtClean="0"/>
          </a:p>
        </p:txBody>
      </p:sp>
      <p:sp>
        <p:nvSpPr>
          <p:cNvPr id="120835" name="Rectangle 2"/>
          <p:cNvSpPr>
            <a:spLocks noGrp="1" noRot="1" noChangeAspect="1" noChangeArrowheads="1" noTextEdit="1"/>
          </p:cNvSpPr>
          <p:nvPr>
            <p:ph type="sldImg"/>
          </p:nvPr>
        </p:nvSpPr>
        <p:spPr>
          <a:xfrm>
            <a:off x="904875" y="471488"/>
            <a:ext cx="5353050" cy="4014787"/>
          </a:xfrm>
        </p:spPr>
      </p:sp>
      <p:sp>
        <p:nvSpPr>
          <p:cNvPr id="120836" name="Rectangle 3"/>
          <p:cNvSpPr>
            <a:spLocks noGrp="1" noChangeArrowheads="1"/>
          </p:cNvSpPr>
          <p:nvPr>
            <p:ph type="body" idx="1"/>
          </p:nvPr>
        </p:nvSpPr>
        <p:spPr>
          <a:xfrm>
            <a:off x="732183" y="4731291"/>
            <a:ext cx="5850835" cy="4318725"/>
          </a:xfrm>
          <a:noFill/>
          <a:ln/>
        </p:spPr>
        <p:txBody>
          <a:bodyPr/>
          <a:lstStyle/>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B4F78370-1151-41A1-A0D3-352177E24AE0}" type="slidenum">
              <a:rPr lang="en-US" smtClean="0"/>
              <a:pPr/>
              <a:t>34</a:t>
            </a:fld>
            <a:endParaRPr lang="en-US" dirty="0" smtClean="0"/>
          </a:p>
        </p:txBody>
      </p:sp>
      <p:sp>
        <p:nvSpPr>
          <p:cNvPr id="122883" name="Rectangle 2"/>
          <p:cNvSpPr>
            <a:spLocks noGrp="1" noRot="1" noChangeAspect="1" noChangeArrowheads="1" noTextEdit="1"/>
          </p:cNvSpPr>
          <p:nvPr>
            <p:ph type="sldImg"/>
          </p:nvPr>
        </p:nvSpPr>
        <p:spPr>
          <a:xfrm>
            <a:off x="904875" y="471488"/>
            <a:ext cx="5353050" cy="4014787"/>
          </a:xfrm>
        </p:spPr>
      </p:sp>
      <p:sp>
        <p:nvSpPr>
          <p:cNvPr id="122884" name="Rectangle 3"/>
          <p:cNvSpPr>
            <a:spLocks noGrp="1" noChangeArrowheads="1"/>
          </p:cNvSpPr>
          <p:nvPr>
            <p:ph type="body" idx="1"/>
          </p:nvPr>
        </p:nvSpPr>
        <p:spPr>
          <a:xfrm>
            <a:off x="732183" y="4731291"/>
            <a:ext cx="5850835" cy="4318725"/>
          </a:xfrm>
          <a:noFill/>
          <a:ln/>
        </p:spPr>
        <p:txBody>
          <a:bodyPr/>
          <a:lstStyle/>
          <a:p>
            <a:pPr eaLnBrk="1" hangingPunct="1"/>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4819EEEA-245F-4BF2-A366-A9C90CCD7806}" type="slidenum">
              <a:rPr lang="en-US" smtClean="0"/>
              <a:pPr/>
              <a:t>35</a:t>
            </a:fld>
            <a:endParaRPr lang="en-US" dirty="0" smtClean="0"/>
          </a:p>
        </p:txBody>
      </p:sp>
      <p:sp>
        <p:nvSpPr>
          <p:cNvPr id="123907" name="Rectangle 2"/>
          <p:cNvSpPr>
            <a:spLocks noGrp="1" noRot="1" noChangeAspect="1" noChangeArrowheads="1" noTextEdit="1"/>
          </p:cNvSpPr>
          <p:nvPr>
            <p:ph type="sldImg"/>
          </p:nvPr>
        </p:nvSpPr>
        <p:spPr>
          <a:xfrm>
            <a:off x="904875" y="471488"/>
            <a:ext cx="5353050" cy="4014787"/>
          </a:xfrm>
        </p:spPr>
      </p:sp>
      <p:sp>
        <p:nvSpPr>
          <p:cNvPr id="123908" name="Rectangle 3"/>
          <p:cNvSpPr>
            <a:spLocks noGrp="1" noChangeArrowheads="1"/>
          </p:cNvSpPr>
          <p:nvPr>
            <p:ph type="body" idx="1"/>
          </p:nvPr>
        </p:nvSpPr>
        <p:spPr>
          <a:xfrm>
            <a:off x="732183" y="4731291"/>
            <a:ext cx="5850835" cy="4318725"/>
          </a:xfrm>
          <a:noFill/>
          <a:ln/>
        </p:spPr>
        <p:txBody>
          <a:bodyPr/>
          <a:lstStyle/>
          <a:p>
            <a:pPr eaLnBrk="1" hangingPunct="1"/>
            <a:r>
              <a:rPr lang="en-US" dirty="0" smtClean="0"/>
              <a:t>The default Timeout value</a:t>
            </a:r>
            <a:r>
              <a:rPr lang="en-US" baseline="0" dirty="0" smtClean="0"/>
              <a:t> is </a:t>
            </a:r>
            <a:r>
              <a:rPr lang="en-US" dirty="0" smtClean="0"/>
              <a:t>0,</a:t>
            </a:r>
            <a:r>
              <a:rPr lang="en-US" baseline="0" dirty="0" smtClean="0"/>
              <a:t> resulting in no wait.</a:t>
            </a:r>
            <a:endParaRPr lang="en-US" dirty="0" smtClean="0"/>
          </a:p>
          <a:p>
            <a:pPr eaLnBrk="1" hangingPunct="1"/>
            <a:r>
              <a:rPr lang="en-US" dirty="0" smtClean="0"/>
              <a:t>If</a:t>
            </a:r>
            <a:r>
              <a:rPr lang="en-US" baseline="0" dirty="0" smtClean="0"/>
              <a:t> you set the Timeout value to -1, then the node will </a:t>
            </a:r>
            <a:r>
              <a:rPr lang="en-US" dirty="0" smtClean="0"/>
              <a:t>wait indefinitely.</a:t>
            </a:r>
          </a:p>
          <a:p>
            <a:pPr eaLnBrk="1" hangingPunct="1"/>
            <a:endParaRPr lang="en-US" dirty="0" smtClean="0"/>
          </a:p>
          <a:p>
            <a:pPr eaLnBrk="1" hangingPunct="1"/>
            <a:r>
              <a:rPr lang="en-US" dirty="0" smtClean="0"/>
              <a:t>FIFO write can fail if the FIFO</a:t>
            </a:r>
            <a:r>
              <a:rPr lang="en-US" baseline="0" dirty="0" smtClean="0"/>
              <a:t> was full at the time that the FIFO Write method was called.</a:t>
            </a:r>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194BE11-9765-4429-AC20-AF6C07F825A9}"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194BE11-9765-4429-AC20-AF6C07F825A9}"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Open FPGA</a:t>
            </a:r>
            <a:r>
              <a:rPr lang="en-US" baseline="0" dirty="0" smtClean="0"/>
              <a:t> FIFOs.lvproj, located at &lt;Exercises&gt;\Demonstrations\FIFO Bucket\</a:t>
            </a:r>
          </a:p>
          <a:p>
            <a:endParaRPr lang="en-US" baseline="0" dirty="0" smtClean="0"/>
          </a:p>
          <a:p>
            <a:pPr marL="241653" indent="-241653">
              <a:buFont typeface="+mj-lt"/>
              <a:buAutoNum type="arabicPeriod"/>
            </a:pPr>
            <a:r>
              <a:rPr lang="en-US" baseline="0" dirty="0" smtClean="0"/>
              <a:t>Run the VI and set the Write Boolean control to True.  Allow Bucket to fill and point out the FIFO Full indicator status.  This corresponds to an overflow condition.</a:t>
            </a:r>
          </a:p>
          <a:p>
            <a:pPr marL="241653" indent="-241653">
              <a:buFont typeface="+mj-lt"/>
              <a:buAutoNum type="arabicPeriod"/>
            </a:pPr>
            <a:r>
              <a:rPr lang="en-US" baseline="0" dirty="0" smtClean="0"/>
              <a:t>Set the Read Boolean control to True and the Write Boolean control to False.  Allow Bucket to empty and point out the status of the FIFO Empty indicator.  This corresponds to an underflow condition.</a:t>
            </a:r>
          </a:p>
          <a:p>
            <a:pPr marL="241653" indent="-241653"/>
            <a:endParaRPr lang="en-US" baseline="0" dirty="0" smtClean="0"/>
          </a:p>
          <a:p>
            <a:pPr indent="-241653"/>
            <a:r>
              <a:rPr lang="en-US" baseline="0" dirty="0" smtClean="0"/>
              <a:t>This VI demonstrates how elements are written to and read from a Target-Scoped FIFO on FPGA.  Press Write to write elements to the FPGA FIFO and Read to read elements off of the FPGA FIFO.  The bucket indicator shows how many elements are in FPGA FIFO.</a:t>
            </a:r>
            <a:endParaRPr lang="en-US" dirty="0"/>
          </a:p>
        </p:txBody>
      </p:sp>
      <p:sp>
        <p:nvSpPr>
          <p:cNvPr id="4" name="Slide Number Placeholder 3"/>
          <p:cNvSpPr>
            <a:spLocks noGrp="1"/>
          </p:cNvSpPr>
          <p:nvPr>
            <p:ph type="sldNum" sz="quarter" idx="10"/>
          </p:nvPr>
        </p:nvSpPr>
        <p:spPr/>
        <p:txBody>
          <a:bodyPr/>
          <a:lstStyle/>
          <a:p>
            <a:fld id="{A194BE11-9765-4429-AC20-AF6C07F825A9}"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A194BE11-9765-4429-AC20-AF6C07F825A9}"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lvl="0"/>
            <a:r>
              <a:rPr lang="en-US" smtClean="0"/>
              <a:t>Another </a:t>
            </a:r>
            <a:r>
              <a:rPr lang="en-US" dirty="0" smtClean="0"/>
              <a:t>advantage of running code in parallel is that some sections of code can run faster than other sections. As shown in the figure above, one set of code in a loop can severely limit the speed of another piece of code. In this application, the analog output runs 35 times slower than the digital input. This can become particularly critical if the code were arranged such that the digital line corresponded to an emergency stop switch and the recognition of the response had to happen immediately.</a:t>
            </a:r>
          </a:p>
          <a:p>
            <a:endParaRPr lang="en-US" dirty="0"/>
          </a:p>
        </p:txBody>
      </p:sp>
      <p:sp>
        <p:nvSpPr>
          <p:cNvPr id="5" name="Slide Image Placeholder 4"/>
          <p:cNvSpPr>
            <a:spLocks noGrp="1" noRot="1" noChangeAspect="1"/>
          </p:cNvSpPr>
          <p:nvPr>
            <p:ph type="sldImg"/>
          </p:nvPr>
        </p:nvSpPr>
        <p:spPr>
          <a:xfrm>
            <a:off x="768350" y="466725"/>
            <a:ext cx="5778500" cy="4333875"/>
          </a:xfr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B28FED3A-5E17-40E7-956D-81C2F4840AF4}" type="slidenum">
              <a:rPr lang="en-US" smtClean="0"/>
              <a:pPr/>
              <a:t>40</a:t>
            </a:fld>
            <a:endParaRPr lang="en-US" dirty="0" smtClean="0"/>
          </a:p>
        </p:txBody>
      </p:sp>
      <p:sp>
        <p:nvSpPr>
          <p:cNvPr id="126979" name="Rectangle 2"/>
          <p:cNvSpPr>
            <a:spLocks noGrp="1" noRot="1" noChangeAspect="1" noChangeArrowheads="1" noTextEdit="1"/>
          </p:cNvSpPr>
          <p:nvPr>
            <p:ph type="sldImg"/>
          </p:nvPr>
        </p:nvSpPr>
        <p:spPr>
          <a:xfrm>
            <a:off x="904875" y="471488"/>
            <a:ext cx="5353050" cy="4014787"/>
          </a:xfrm>
        </p:spPr>
      </p:sp>
      <p:sp>
        <p:nvSpPr>
          <p:cNvPr id="126980" name="Rectangle 3"/>
          <p:cNvSpPr>
            <a:spLocks noGrp="1" noChangeArrowheads="1"/>
          </p:cNvSpPr>
          <p:nvPr>
            <p:ph type="body" idx="1"/>
          </p:nvPr>
        </p:nvSpPr>
        <p:spPr>
          <a:xfrm>
            <a:off x="732183" y="4731291"/>
            <a:ext cx="5850835" cy="4318725"/>
          </a:xfrm>
          <a:noFill/>
          <a:ln/>
        </p:spPr>
        <p:txBody>
          <a:bodyPr/>
          <a:lstStyle/>
          <a:p>
            <a:pPr eaLnBrk="1" hangingPunct="1"/>
            <a:r>
              <a:rPr lang="en-US" dirty="0" smtClean="0"/>
              <a:t>This</a:t>
            </a:r>
            <a:r>
              <a:rPr lang="en-US" baseline="0" dirty="0" smtClean="0"/>
              <a:t> is an instance of where a FIFO would be useful.</a:t>
            </a:r>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1AA4BEE9-2E24-4EE6-BDCF-E04EB84116CF}" type="slidenum">
              <a:rPr lang="en-US" smtClean="0"/>
              <a:pPr/>
              <a:t>41</a:t>
            </a:fld>
            <a:endParaRPr lang="en-US" dirty="0" smtClean="0"/>
          </a:p>
        </p:txBody>
      </p:sp>
      <p:sp>
        <p:nvSpPr>
          <p:cNvPr id="128003" name="Rectangle 2"/>
          <p:cNvSpPr>
            <a:spLocks noGrp="1" noRot="1" noChangeAspect="1" noChangeArrowheads="1" noTextEdit="1"/>
          </p:cNvSpPr>
          <p:nvPr>
            <p:ph type="sldImg"/>
          </p:nvPr>
        </p:nvSpPr>
        <p:spPr>
          <a:xfrm>
            <a:off x="904875" y="471488"/>
            <a:ext cx="5353050" cy="4014787"/>
          </a:xfrm>
        </p:spPr>
      </p:sp>
      <p:sp>
        <p:nvSpPr>
          <p:cNvPr id="128004" name="Rectangle 3"/>
          <p:cNvSpPr>
            <a:spLocks noGrp="1" noChangeArrowheads="1"/>
          </p:cNvSpPr>
          <p:nvPr>
            <p:ph type="body" idx="1"/>
          </p:nvPr>
        </p:nvSpPr>
        <p:spPr>
          <a:xfrm>
            <a:off x="732183" y="4731291"/>
            <a:ext cx="5850835" cy="4318725"/>
          </a:xfrm>
          <a:noFill/>
          <a:ln/>
        </p:spPr>
        <p:txBody>
          <a:bodyPr/>
          <a:lstStyle/>
          <a:p>
            <a:pPr eaLnBrk="1" hangingPunct="1"/>
            <a:endParaRPr 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US" b="1" u="none" dirty="0" smtClean="0"/>
              <a:t>Prep discussion:</a:t>
            </a:r>
          </a:p>
          <a:p>
            <a:pPr lvl="0">
              <a:buFont typeface="Arial" pitchFamily="34" charset="0"/>
              <a:buChar char="•"/>
            </a:pPr>
            <a:r>
              <a:rPr lang="en-US" dirty="0" smtClean="0"/>
              <a:t>Create a VI on the FPGA with parallel loops that pass data using an FPGA FIFO</a:t>
            </a:r>
          </a:p>
          <a:p>
            <a:pPr lvl="0">
              <a:buFont typeface="Arial" pitchFamily="34" charset="0"/>
              <a:buChar char="•"/>
            </a:pPr>
            <a:r>
              <a:rPr lang="en-US" dirty="0" smtClean="0"/>
              <a:t>You will use a target-scoped FIFO to pass data between an acquisition loop and a processing loop.  </a:t>
            </a:r>
          </a:p>
          <a:p>
            <a:pPr lvl="0">
              <a:buFont typeface="Arial" pitchFamily="34" charset="0"/>
              <a:buChar char="•"/>
            </a:pPr>
            <a:r>
              <a:rPr lang="en-US" dirty="0" smtClean="0"/>
              <a:t>If overflow occurs during a write operation, use a local variable to halt execution of all three loops.  </a:t>
            </a:r>
          </a:p>
          <a:p>
            <a:pPr lvl="0">
              <a:buFont typeface="Arial" pitchFamily="34" charset="0"/>
              <a:buChar char="•"/>
            </a:pPr>
            <a:r>
              <a:rPr lang="en-US" dirty="0" smtClean="0"/>
              <a:t>You will perform a conditional digital</a:t>
            </a:r>
            <a:r>
              <a:rPr lang="en-US" baseline="0" dirty="0" smtClean="0"/>
              <a:t> </a:t>
            </a:r>
            <a:r>
              <a:rPr lang="en-US" dirty="0" smtClean="0"/>
              <a:t>write to a the FPGA LED</a:t>
            </a:r>
            <a:r>
              <a:rPr lang="en-US" baseline="0" dirty="0" smtClean="0"/>
              <a:t> if the threshold value is exceeded.</a:t>
            </a:r>
            <a:endParaRPr lang="en-US" dirty="0" smtClean="0"/>
          </a:p>
          <a:p>
            <a:endParaRPr lang="en-US" dirty="0"/>
          </a:p>
        </p:txBody>
      </p:sp>
      <p:sp>
        <p:nvSpPr>
          <p:cNvPr id="4" name="Slide Number Placeholder 3"/>
          <p:cNvSpPr>
            <a:spLocks noGrp="1"/>
          </p:cNvSpPr>
          <p:nvPr>
            <p:ph type="sldNum" sz="quarter" idx="10"/>
          </p:nvPr>
        </p:nvSpPr>
        <p:spPr/>
        <p:txBody>
          <a:bodyPr/>
          <a:lstStyle/>
          <a:p>
            <a:fld id="{A194BE11-9765-4429-AC20-AF6C07F825A9}" type="slidenum">
              <a:rPr lang="en-US" smtClean="0"/>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If you do not pay attention to the data type that is generated by the NI 9233, or any other data that will be written to the FIFO, then your application may have coercion dots.  Each coercion dot results in an extra copy of the data being stored, which requires the use of additional FPGA resources.</a:t>
            </a:r>
          </a:p>
          <a:p>
            <a:pPr>
              <a:buFont typeface="Arial" pitchFamily="34" charset="0"/>
              <a:buChar char="•"/>
            </a:pPr>
            <a:r>
              <a:rPr lang="en-US" dirty="0" smtClean="0"/>
              <a:t>Yes, a VI-defined FIFO could have been used since we are not accessing the FIFO in any subVIs.  However, if you want to use subVIs to handle your FIFO functions, then you MUST use a target-scoped FIFO to make the data available to every VI that executes on the target.</a:t>
            </a:r>
          </a:p>
          <a:p>
            <a:pPr>
              <a:buFont typeface="Arial" pitchFamily="34" charset="0"/>
              <a:buChar char="•"/>
            </a:pPr>
            <a:r>
              <a:rPr lang="en-US" dirty="0" smtClean="0"/>
              <a:t>The FIFO Clear method is used to clear data from the FIFO before writing or reading data.  This ensures that data generated in previous executions of the VI will no longer reside in the FIFO.  This can be especially important if an overflow condition occurred in the previous execution, since the FIFO could still be full.</a:t>
            </a:r>
            <a:endParaRPr lang="en-US" dirty="0"/>
          </a:p>
        </p:txBody>
      </p:sp>
      <p:sp>
        <p:nvSpPr>
          <p:cNvPr id="4" name="Slide Number Placeholder 3"/>
          <p:cNvSpPr>
            <a:spLocks noGrp="1"/>
          </p:cNvSpPr>
          <p:nvPr>
            <p:ph type="sldNum" sz="quarter" idx="10"/>
          </p:nvPr>
        </p:nvSpPr>
        <p:spPr/>
        <p:txBody>
          <a:bodyPr/>
          <a:lstStyle/>
          <a:p>
            <a:fld id="{A194BE11-9765-4429-AC20-AF6C07F825A9}" type="slidenum">
              <a:rPr lang="en-US" smtClean="0"/>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194BE11-9765-4429-AC20-AF6C07F825A9}" type="slidenum">
              <a:rPr lang="en-US" smtClean="0"/>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194BE11-9765-4429-AC20-AF6C07F825A9}" type="slidenum">
              <a:rPr lang="en-US" smtClean="0"/>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Answer:</a:t>
            </a:r>
            <a:r>
              <a:rPr lang="en-US" baseline="0" dirty="0" smtClean="0"/>
              <a:t> D. A wire </a:t>
            </a:r>
            <a:r>
              <a:rPr lang="en-US" dirty="0" smtClean="0"/>
              <a:t>containing the data</a:t>
            </a:r>
            <a:r>
              <a:rPr lang="en-US" baseline="0" dirty="0" smtClean="0"/>
              <a:t>.  A wire would cause the loops to execute in sequence instead of in parallel.  To pass data between loops, you should use a local or global variable, memory item, or FIFO, depending on the amount of data that you want to transfer, what resources you want to allocate to the transfer, and whether or not you are concerned with transferring all data that is acquired.</a:t>
            </a:r>
            <a:endParaRPr lang="en-US" dirty="0"/>
          </a:p>
        </p:txBody>
      </p:sp>
      <p:sp>
        <p:nvSpPr>
          <p:cNvPr id="4" name="Slide Number Placeholder 3"/>
          <p:cNvSpPr>
            <a:spLocks noGrp="1"/>
          </p:cNvSpPr>
          <p:nvPr>
            <p:ph type="sldNum" sz="quarter" idx="10"/>
          </p:nvPr>
        </p:nvSpPr>
        <p:spPr/>
        <p:txBody>
          <a:bodyPr/>
          <a:lstStyle/>
          <a:p>
            <a:fld id="{A194BE11-9765-4429-AC20-AF6C07F825A9}" type="slidenum">
              <a:rPr lang="en-US" smtClean="0"/>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194BE11-9765-4429-AC20-AF6C07F825A9}" type="slidenum">
              <a:rPr lang="en-US" smtClean="0"/>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Answer: A</a:t>
            </a:r>
            <a:r>
              <a:rPr lang="en-US" baseline="0" dirty="0" smtClean="0"/>
              <a:t> and B</a:t>
            </a:r>
            <a:endParaRPr lang="en-US" dirty="0"/>
          </a:p>
        </p:txBody>
      </p:sp>
      <p:sp>
        <p:nvSpPr>
          <p:cNvPr id="4" name="Slide Number Placeholder 3"/>
          <p:cNvSpPr>
            <a:spLocks noGrp="1"/>
          </p:cNvSpPr>
          <p:nvPr>
            <p:ph type="sldNum" sz="quarter" idx="10"/>
          </p:nvPr>
        </p:nvSpPr>
        <p:spPr/>
        <p:txBody>
          <a:bodyPr/>
          <a:lstStyle/>
          <a:p>
            <a:fld id="{A194BE11-9765-4429-AC20-AF6C07F825A9}" type="slidenum">
              <a:rPr lang="en-US" smtClean="0"/>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41653" indent="-241653"/>
            <a:endParaRPr lang="en-US" dirty="0"/>
          </a:p>
        </p:txBody>
      </p:sp>
      <p:sp>
        <p:nvSpPr>
          <p:cNvPr id="4" name="Slide Number Placeholder 3"/>
          <p:cNvSpPr>
            <a:spLocks noGrp="1"/>
          </p:cNvSpPr>
          <p:nvPr>
            <p:ph type="sldNum" sz="quarter" idx="10"/>
          </p:nvPr>
        </p:nvSpPr>
        <p:spPr/>
        <p:txBody>
          <a:bodyPr/>
          <a:lstStyle/>
          <a:p>
            <a:fld id="{A194BE11-9765-4429-AC20-AF6C07F825A9}" type="slidenum">
              <a:rPr lang="en-US" smtClean="0"/>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defRPr/>
            </a:pPr>
            <a:r>
              <a:rPr lang="en-US" dirty="0" smtClean="0"/>
              <a:t>In the figure above, the code from the previous figure is divided into two parallel operations. The top loop runs at the same analog output-limited rate of about 1 MHz. However, the code in the bottom loop can run at a rate of 10 MHz, or 10 times faster. Often, when code runs too slowly you can separate the code into parallel operations to prevent unrelated processes from interfering with each other.</a:t>
            </a:r>
          </a:p>
          <a:p>
            <a:endParaRPr lang="en-US" dirty="0"/>
          </a:p>
        </p:txBody>
      </p:sp>
      <p:sp>
        <p:nvSpPr>
          <p:cNvPr id="4" name="Slide Number Placeholder 3"/>
          <p:cNvSpPr>
            <a:spLocks noGrp="1"/>
          </p:cNvSpPr>
          <p:nvPr>
            <p:ph type="sldNum" sz="quarter" idx="10"/>
          </p:nvPr>
        </p:nvSpPr>
        <p:spPr/>
        <p:txBody>
          <a:bodyPr/>
          <a:lstStyle/>
          <a:p>
            <a:fld id="{A194BE11-9765-4429-AC20-AF6C07F825A9}"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41653" indent="-241653"/>
            <a:r>
              <a:rPr lang="en-US" dirty="0" smtClean="0"/>
              <a:t>Answers:</a:t>
            </a:r>
          </a:p>
          <a:p>
            <a:pPr marL="241653" indent="-241653">
              <a:buFont typeface="+mj-lt"/>
              <a:buAutoNum type="arabicPeriod" startAt="2"/>
            </a:pPr>
            <a:r>
              <a:rPr lang="en-US" dirty="0" smtClean="0"/>
              <a:t>Block</a:t>
            </a:r>
            <a:r>
              <a:rPr lang="en-US" baseline="0" dirty="0" smtClean="0"/>
              <a:t> Memory – B. Recommended for FIFOs larger than 300 bytes.  This implementation uses FPGA memory to store data which only has a minor impact on the amount of logic available for the rest of the FPGA application.</a:t>
            </a:r>
          </a:p>
          <a:p>
            <a:pPr marL="241653" indent="-241653">
              <a:buFont typeface="+mj-lt"/>
              <a:buAutoNum type="arabicPeriod" startAt="2"/>
            </a:pPr>
            <a:r>
              <a:rPr lang="en-US" baseline="0" dirty="0" smtClean="0"/>
              <a:t>Flip-Flops – C. Recommended for FIFOs smaller than 100 bytes.  This implementation results in the fastest performance, but is costly in terms of the logic that is used.</a:t>
            </a:r>
          </a:p>
          <a:p>
            <a:pPr marL="241653" indent="-241653">
              <a:buFont typeface="+mj-lt"/>
              <a:buAutoNum type="arabicPeriod" startAt="2"/>
            </a:pPr>
            <a:r>
              <a:rPr lang="en-US" baseline="0" dirty="0" smtClean="0"/>
              <a:t>Look-Up Table – A. Recommended for FIFOs smaller than 300 bytes.  This implementation makes use of available look-up tables in the logic section of the FPGA.</a:t>
            </a:r>
            <a:endParaRPr lang="en-US" dirty="0"/>
          </a:p>
        </p:txBody>
      </p:sp>
      <p:sp>
        <p:nvSpPr>
          <p:cNvPr id="4" name="Slide Number Placeholder 3"/>
          <p:cNvSpPr>
            <a:spLocks noGrp="1"/>
          </p:cNvSpPr>
          <p:nvPr>
            <p:ph type="sldNum" sz="quarter" idx="10"/>
          </p:nvPr>
        </p:nvSpPr>
        <p:spPr/>
        <p:txBody>
          <a:bodyPr/>
          <a:lstStyle/>
          <a:p>
            <a:fld id="{A194BE11-9765-4429-AC20-AF6C07F825A9}" type="slidenum">
              <a:rPr lang="en-US" smtClean="0"/>
              <a:pPr/>
              <a:t>50</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194BE11-9765-4429-AC20-AF6C07F825A9}"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938213" y="720725"/>
            <a:ext cx="5438775" cy="4079875"/>
          </a:xfrm>
        </p:spPr>
      </p:sp>
      <p:sp>
        <p:nvSpPr>
          <p:cNvPr id="7" name="Notes Placeholder 6"/>
          <p:cNvSpPr>
            <a:spLocks noGrp="1"/>
          </p:cNvSpPr>
          <p:nvPr>
            <p:ph type="body" idx="1"/>
          </p:nvPr>
        </p:nvSpPr>
        <p:spPr/>
        <p:txBody>
          <a:bodyPr>
            <a:normAutofit/>
          </a:bodyPr>
          <a:lstStyle/>
          <a:p>
            <a:r>
              <a:rPr lang="en-US" dirty="0">
                <a:latin typeface="Times New Roman" pitchFamily="18" charset="0"/>
              </a:rPr>
              <a:t>The following list shows some components that are considered shared resources:</a:t>
            </a:r>
          </a:p>
          <a:p>
            <a:pPr lvl="0">
              <a:buFont typeface="Arial" pitchFamily="34" charset="0"/>
              <a:buChar char="•"/>
            </a:pPr>
            <a:r>
              <a:rPr lang="en-US" dirty="0">
                <a:latin typeface="Times New Roman" pitchFamily="18" charset="0"/>
              </a:rPr>
              <a:t>Digital outputs on most targets</a:t>
            </a:r>
          </a:p>
          <a:p>
            <a:pPr lvl="0">
              <a:buFont typeface="Arial" pitchFamily="34" charset="0"/>
              <a:buChar char="•"/>
            </a:pPr>
            <a:r>
              <a:rPr lang="en-US" dirty="0">
                <a:latin typeface="Times New Roman" pitchFamily="18" charset="0"/>
              </a:rPr>
              <a:t>Analog inputs on most targets</a:t>
            </a:r>
          </a:p>
          <a:p>
            <a:pPr lvl="0">
              <a:buFont typeface="Arial" pitchFamily="34" charset="0"/>
              <a:buChar char="•"/>
            </a:pPr>
            <a:r>
              <a:rPr lang="en-US" dirty="0">
                <a:latin typeface="Times New Roman" pitchFamily="18" charset="0"/>
              </a:rPr>
              <a:t>Analog output on most targets</a:t>
            </a:r>
          </a:p>
          <a:p>
            <a:pPr lvl="0">
              <a:buFont typeface="Arial" pitchFamily="34" charset="0"/>
              <a:buChar char="•"/>
            </a:pPr>
            <a:r>
              <a:rPr lang="en-US" dirty="0">
                <a:latin typeface="Times New Roman" pitchFamily="18" charset="0"/>
              </a:rPr>
              <a:t>Memory and FIFOs</a:t>
            </a:r>
          </a:p>
          <a:p>
            <a:pPr lvl="0">
              <a:buFont typeface="Arial" pitchFamily="34" charset="0"/>
              <a:buChar char="•"/>
            </a:pPr>
            <a:r>
              <a:rPr lang="en-US" dirty="0">
                <a:latin typeface="Times New Roman" pitchFamily="18" charset="0"/>
              </a:rPr>
              <a:t>Non-reentrant </a:t>
            </a:r>
            <a:r>
              <a:rPr lang="en-US" dirty="0" smtClean="0">
                <a:latin typeface="Times New Roman" pitchFamily="18" charset="0"/>
              </a:rPr>
              <a:t>VIs – Discussed in Lesson 10</a:t>
            </a:r>
            <a:endParaRPr lang="en-US" dirty="0">
              <a:latin typeface="Times New Roman" pitchFamily="18" charset="0"/>
            </a:endParaRPr>
          </a:p>
          <a:p>
            <a:pPr lvl="0">
              <a:buFont typeface="Arial" pitchFamily="34" charset="0"/>
              <a:buChar char="•"/>
            </a:pPr>
            <a:r>
              <a:rPr lang="en-US" dirty="0">
                <a:latin typeface="Times New Roman" pitchFamily="18" charset="0"/>
              </a:rPr>
              <a:t>Local and global </a:t>
            </a:r>
            <a:r>
              <a:rPr lang="en-US" dirty="0" smtClean="0">
                <a:latin typeface="Times New Roman" pitchFamily="18" charset="0"/>
              </a:rPr>
              <a:t>variables – We are only going to discuss local variables in this course.</a:t>
            </a:r>
            <a:endParaRPr lang="en-US" dirty="0">
              <a:latin typeface="Times New Roman" pitchFamily="18" charset="0"/>
            </a:endParaRPr>
          </a:p>
          <a:p>
            <a:pPr lvl="0">
              <a:buFont typeface="Arial" pitchFamily="34" charset="0"/>
              <a:buChar char="•"/>
            </a:pPr>
            <a:r>
              <a:rPr lang="en-US" dirty="0">
                <a:latin typeface="Times New Roman" pitchFamily="18" charset="0"/>
              </a:rPr>
              <a:t>Digital inputs on some targets (such as C Series modules with more than 8 inputs)</a:t>
            </a:r>
          </a:p>
          <a:p>
            <a:pPr indent="-241636" defTabSz="966542">
              <a:tabLst>
                <a:tab pos="483271" algn="l"/>
              </a:tabLst>
              <a:defRPr/>
            </a:pPr>
            <a:endParaRPr lang="en-US" dirty="0" smtClean="0">
              <a:latin typeface="Times New Roman" pitchFamily="18" charset="0"/>
            </a:endParaRPr>
          </a:p>
          <a:p>
            <a:pPr indent="-241636" defTabSz="966542">
              <a:tabLst>
                <a:tab pos="483271" algn="l"/>
              </a:tabLst>
              <a:defRPr/>
            </a:pPr>
            <a:r>
              <a:rPr lang="en-US" dirty="0" smtClean="0">
                <a:latin typeface="Times New Roman" pitchFamily="18" charset="0"/>
              </a:rPr>
              <a:t>Some </a:t>
            </a:r>
            <a:r>
              <a:rPr lang="en-US" dirty="0">
                <a:latin typeface="Times New Roman" pitchFamily="18" charset="0"/>
              </a:rPr>
              <a:t>LabVIEW FPGA Module applications contain shared resources that are accessed by multiple objects, such as functions or subVIs, in an FPGA VI. Possible shared resources include digital output lines, analog lines, memory items, FIFOs, the interrupt line, local and global variables, and non-reentrant subVIs. Each shared resource contains one or more resource interfaces. A resource interface communicates between objects and shared resources. Resource contention occurs when you include two or more objects on the FPGA VI block diagram that simultaneously request access to the same shared resource through the same resource interface.</a:t>
            </a:r>
          </a:p>
          <a:p>
            <a:pPr indent="-241636" defTabSz="966542">
              <a:tabLst>
                <a:tab pos="483271" algn="l"/>
              </a:tabLst>
              <a:defRPr/>
            </a:pPr>
            <a:endParaRPr lang="en-US" dirty="0" smtClean="0">
              <a:latin typeface="Times New Roman" pitchFamily="18" charset="0"/>
            </a:endParaRPr>
          </a:p>
          <a:p>
            <a:pPr indent="-241636" defTabSz="966542">
              <a:tabLst>
                <a:tab pos="483271" algn="l"/>
              </a:tabLst>
              <a:defRPr/>
            </a:pPr>
            <a:r>
              <a:rPr lang="en-US" dirty="0" smtClean="0">
                <a:latin typeface="Times New Roman" pitchFamily="18" charset="0"/>
              </a:rPr>
              <a:t>For </a:t>
            </a:r>
            <a:r>
              <a:rPr lang="en-US" dirty="0">
                <a:latin typeface="Times New Roman" pitchFamily="18" charset="0"/>
              </a:rPr>
              <a:t>more details view the LabVIEW Help Topic: </a:t>
            </a:r>
            <a:r>
              <a:rPr lang="en-US" i="1" dirty="0">
                <a:latin typeface="Times New Roman" pitchFamily="18" charset="0"/>
              </a:rPr>
              <a:t>Managing Shared Resources (FPGA Module)</a:t>
            </a:r>
          </a:p>
          <a:p>
            <a:pPr lvl="1" indent="-241636" defTabSz="966542">
              <a:tabLst>
                <a:tab pos="483271" algn="l"/>
              </a:tabLst>
              <a:defRPr/>
            </a:pPr>
            <a:endParaRPr lang="en-US" dirty="0">
              <a:latin typeface="Times New Roman" pitchFamily="18" charset="0"/>
            </a:endParaRPr>
          </a:p>
          <a:p>
            <a:pPr lvl="1" indent="-241636" defTabSz="966542">
              <a:tabLst>
                <a:tab pos="483271" algn="l"/>
              </a:tabLst>
              <a:defRPr/>
            </a:pPr>
            <a:endParaRPr lang="en-US" dirty="0">
              <a:latin typeface="Times New Roman" pitchFamily="18" charset="0"/>
            </a:endParaRPr>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938213" y="720725"/>
            <a:ext cx="5438775" cy="4079875"/>
          </a:xfrm>
        </p:spPr>
      </p:sp>
      <p:sp>
        <p:nvSpPr>
          <p:cNvPr id="10" name="Notes Placeholder 9"/>
          <p:cNvSpPr>
            <a:spLocks noGrp="1"/>
          </p:cNvSpPr>
          <p:nvPr>
            <p:ph type="body" idx="1"/>
          </p:nvPr>
        </p:nvSpPr>
        <p:spPr/>
        <p:txBody>
          <a:bodyPr>
            <a:normAutofit/>
          </a:bodyPr>
          <a:lstStyle/>
          <a:p>
            <a:pPr lvl="0"/>
            <a:r>
              <a:rPr lang="en-US" sz="1500" b="1" dirty="0" smtClean="0">
                <a:latin typeface="Arial Narrow" pitchFamily="34" charset="0"/>
              </a:rPr>
              <a:t>B. </a:t>
            </a:r>
            <a:r>
              <a:rPr lang="en-US" sz="1500" b="1" dirty="0">
                <a:latin typeface="Arial Narrow" pitchFamily="34" charset="0"/>
              </a:rPr>
              <a:t>Shared Resources</a:t>
            </a:r>
          </a:p>
          <a:p>
            <a:pPr lvl="0"/>
            <a:r>
              <a:rPr lang="en-US" dirty="0">
                <a:latin typeface="Times New Roman" pitchFamily="18" charset="0"/>
              </a:rPr>
              <a:t>Sharing resources between two different tasks or loops can affect the deterministic execution of the tasks, even when they are in parallel. Resources that may only be accessed by one task at a time can prevent code from executing independently and are referred to as shared resources. </a:t>
            </a:r>
          </a:p>
          <a:p>
            <a:pPr lvl="0"/>
            <a:endParaRPr lang="en-US" dirty="0" smtClean="0">
              <a:latin typeface="Times New Roman" pitchFamily="18" charset="0"/>
            </a:endParaRPr>
          </a:p>
          <a:p>
            <a:pPr lvl="0"/>
            <a:r>
              <a:rPr lang="en-US" dirty="0" smtClean="0">
                <a:latin typeface="Times New Roman" pitchFamily="18" charset="0"/>
              </a:rPr>
              <a:t>As </a:t>
            </a:r>
            <a:r>
              <a:rPr lang="en-US" dirty="0">
                <a:latin typeface="Times New Roman" pitchFamily="18" charset="0"/>
              </a:rPr>
              <a:t>shown above, Task 1 runs and accesses a shared resource that can be accessed by only one task at a time. Task 2 must wait until Task 1 releases the resource before accessing it. After Task 1 finishes, Task 2 can access the shared resource and execute while Task 1 waits for the shared resource to be free.</a:t>
            </a:r>
          </a:p>
          <a:p>
            <a:pPr lvl="0"/>
            <a:endParaRPr lang="en-US" dirty="0" smtClean="0">
              <a:latin typeface="Times New Roman" pitchFamily="18" charset="0"/>
            </a:endParaRPr>
          </a:p>
          <a:p>
            <a:pPr lvl="0"/>
            <a:r>
              <a:rPr lang="en-US" dirty="0" smtClean="0">
                <a:latin typeface="Times New Roman" pitchFamily="18" charset="0"/>
              </a:rPr>
              <a:t>Using </a:t>
            </a:r>
            <a:r>
              <a:rPr lang="en-US" dirty="0">
                <a:latin typeface="Times New Roman" pitchFamily="18" charset="0"/>
              </a:rPr>
              <a:t>shared resources causes jitter within the application. To maximize the determinism of our VI, we need to avoid shared resources.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938213" y="720725"/>
            <a:ext cx="5438775" cy="4079875"/>
          </a:xfrm>
        </p:spPr>
      </p:sp>
      <p:sp>
        <p:nvSpPr>
          <p:cNvPr id="7" name="Notes Placeholder 6"/>
          <p:cNvSpPr>
            <a:spLocks noGrp="1"/>
          </p:cNvSpPr>
          <p:nvPr>
            <p:ph type="body" idx="1"/>
          </p:nvPr>
        </p:nvSpPr>
        <p:spPr/>
        <p:txBody>
          <a:bodyPr>
            <a:normAutofit/>
          </a:bodyPr>
          <a:lstStyle/>
          <a:p>
            <a:r>
              <a:rPr lang="en-US" dirty="0" smtClean="0"/>
              <a:t>Identify the shared resources above.</a:t>
            </a:r>
          </a:p>
          <a:p>
            <a:endParaRPr lang="en-US" dirty="0" smtClean="0"/>
          </a:p>
          <a:p>
            <a:r>
              <a:rPr lang="en-US" dirty="0" smtClean="0"/>
              <a:t>Both</a:t>
            </a:r>
            <a:r>
              <a:rPr lang="en-US" baseline="0" dirty="0" smtClean="0"/>
              <a:t> the analog input and the analog output are shared between the two loops.</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4" descr="7784_static"/>
          <p:cNvPicPr>
            <a:picLocks noChangeAspect="1" noChangeArrowheads="1"/>
          </p:cNvPicPr>
          <p:nvPr/>
        </p:nvPicPr>
        <p:blipFill>
          <a:blip r:embed="rId2" cstate="print"/>
          <a:srcRect l="1610"/>
          <a:stretch>
            <a:fillRect/>
          </a:stretch>
        </p:blipFill>
        <p:spPr bwMode="auto">
          <a:xfrm>
            <a:off x="0" y="381000"/>
            <a:ext cx="9144000" cy="6483350"/>
          </a:xfrm>
          <a:prstGeom prst="rect">
            <a:avLst/>
          </a:prstGeom>
          <a:noFill/>
        </p:spPr>
      </p:pic>
      <p:sp>
        <p:nvSpPr>
          <p:cNvPr id="2" name="Title 1"/>
          <p:cNvSpPr>
            <a:spLocks noGrp="1"/>
          </p:cNvSpPr>
          <p:nvPr>
            <p:ph type="ctrTitle"/>
          </p:nvPr>
        </p:nvSpPr>
        <p:spPr>
          <a:xfrm>
            <a:off x="2438400" y="228600"/>
            <a:ext cx="6248400" cy="1143000"/>
          </a:xfrm>
        </p:spPr>
        <p:txBody>
          <a:bodyPr>
            <a:normAutofit/>
          </a:bodyPr>
          <a:lstStyle>
            <a:lvl1pPr algn="r">
              <a:defRPr sz="38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648200" y="5105400"/>
            <a:ext cx="4495800" cy="1752600"/>
          </a:xfrm>
        </p:spPr>
        <p:txBody>
          <a:bodyPr>
            <a:norm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 w/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8229600"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ne Column w/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8229600"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8229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normAutofit/>
          </a:bodyPr>
          <a:lstStyle>
            <a:lvl1pPr algn="l">
              <a:defRPr sz="28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iscussion w/bullets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marL="225425" indent="-225425">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3352800"/>
            <a:ext cx="4038600" cy="2773363"/>
          </a:xfrm>
        </p:spPr>
        <p:txBody>
          <a:bodyPr/>
          <a:lstStyle>
            <a:lvl1pPr marL="457200" indent="-457200">
              <a:tabLst>
                <a:tab pos="457200" algn="l"/>
              </a:tabLst>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4" name="Content Placeholder 3"/>
          <p:cNvSpPr>
            <a:spLocks noGrp="1"/>
          </p:cNvSpPr>
          <p:nvPr>
            <p:ph sz="half" idx="2"/>
          </p:nvPr>
        </p:nvSpPr>
        <p:spPr>
          <a:xfrm>
            <a:off x="4648200" y="3352800"/>
            <a:ext cx="4038600" cy="2773363"/>
          </a:xfrm>
        </p:spPr>
        <p:txBody>
          <a:bodyPr/>
          <a:lstStyle>
            <a:lvl1pPr marL="457200" indent="-457200">
              <a:tabLst>
                <a:tab pos="457200" algn="l"/>
              </a:tabLst>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xercise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4038600"/>
            <a:ext cx="8197701" cy="1935125"/>
          </a:xfrm>
        </p:spPr>
        <p:txBody>
          <a:bodyPr/>
          <a:lstStyle>
            <a:lvl1pP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Exercise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4038600"/>
            <a:ext cx="8197701" cy="1945757"/>
          </a:xfrm>
        </p:spPr>
        <p:txBody>
          <a:bodyPr/>
          <a:lstStyle>
            <a:lvl1pPr marL="225425" indent="-225425">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Discussion w/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scussion w/text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scussion w/bullets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marL="225425" indent="-225425">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Discussion w/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scussion w/text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scussion w/bullets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marL="225425" indent="-225425">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ep Offset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2286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971800" y="1600200"/>
            <a:ext cx="5715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Reverse Deep Offset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5791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53200" y="1600200"/>
            <a:ext cx="213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Offset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2971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657600" y="1600200"/>
            <a:ext cx="5029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atching Qui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209800"/>
            <a:ext cx="4038600" cy="3916363"/>
          </a:xfrm>
        </p:spPr>
        <p:txBody>
          <a:bodyPr/>
          <a:lstStyle>
            <a:lvl1pPr marL="514350" indent="-514350">
              <a:buFont typeface="+mj-lt"/>
              <a:buAutoNum type="arabicPeriod"/>
              <a:defRPr sz="2800"/>
            </a:lvl1pPr>
            <a:lvl2pPr marL="339725" indent="-339725">
              <a:buFont typeface="+mj-lt"/>
              <a:buAutoNum type="arabicPeriod"/>
              <a:defRPr sz="2400"/>
            </a:lvl2pPr>
            <a:lvl3pPr marL="690563" indent="-350838">
              <a:buFont typeface="+mj-lt"/>
              <a:buAutoNum type="alphaLcPeriod"/>
              <a:defRPr sz="2000"/>
            </a:lvl3pPr>
            <a:lvl4pPr marL="1031875" indent="-341313">
              <a:buFont typeface="+mj-lt"/>
              <a:buAutoNum type="romanLcPeriod"/>
              <a:defRPr sz="1800"/>
            </a:lvl4pPr>
            <a:lvl5pPr marL="1371600" indent="-339725">
              <a:buFont typeface="+mj-lt"/>
              <a:buAutoNum type="alphaLcPeriod"/>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4" name="Content Placeholder 3"/>
          <p:cNvSpPr>
            <a:spLocks noGrp="1"/>
          </p:cNvSpPr>
          <p:nvPr>
            <p:ph sz="half" idx="2"/>
          </p:nvPr>
        </p:nvSpPr>
        <p:spPr>
          <a:xfrm>
            <a:off x="4648200" y="2209800"/>
            <a:ext cx="4038600" cy="3916363"/>
          </a:xfrm>
        </p:spPr>
        <p:txBody>
          <a:bodyPr/>
          <a:lstStyle>
            <a:lvl1pPr marL="514350" indent="-514350">
              <a:buFont typeface="+mj-lt"/>
              <a:buAutoNum type="alphaLcPeriod"/>
              <a:defRPr sz="2800"/>
            </a:lvl1pPr>
            <a:lvl2pPr marL="339725" indent="-339725">
              <a:buFont typeface="+mj-lt"/>
              <a:buAutoNum type="arabicPeriod"/>
              <a:defRPr sz="2400"/>
            </a:lvl2pPr>
            <a:lvl3pPr marL="688975" indent="-349250">
              <a:buFont typeface="+mj-lt"/>
              <a:buAutoNum type="alphaLcPeriod"/>
              <a:defRPr sz="2000"/>
            </a:lvl3pPr>
            <a:lvl4pPr marL="1036638" indent="-346075">
              <a:buFont typeface="+mj-lt"/>
              <a:buAutoNum type="romanLcPeriod"/>
              <a:tabLst/>
              <a:defRPr sz="1800"/>
            </a:lvl4pPr>
            <a:lvl5pPr marL="1371600" indent="-339725">
              <a:buFont typeface="+mj-lt"/>
              <a:buAutoNum type="alphaLcPeriod"/>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5" name="Text Placeholder 2"/>
          <p:cNvSpPr>
            <a:spLocks noGrp="1"/>
          </p:cNvSpPr>
          <p:nvPr>
            <p:ph type="body" idx="10"/>
          </p:nvPr>
        </p:nvSpPr>
        <p:spPr>
          <a:xfrm>
            <a:off x="457200" y="1535113"/>
            <a:ext cx="8229600" cy="63976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Quiz 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marL="339725" indent="-339725">
              <a:buFont typeface="+mj-lt"/>
              <a:buAutoNum type="arabicPeriod"/>
              <a:defRPr sz="2400"/>
            </a:lvl2pPr>
            <a:lvl3pPr marL="690563" indent="-350838">
              <a:buFont typeface="+mj-lt"/>
              <a:buAutoNum type="alphaLcPeriod"/>
              <a:defRPr sz="2000"/>
            </a:lvl3pPr>
            <a:lvl4pPr marL="1031875" indent="-341313">
              <a:buFont typeface="+mj-lt"/>
              <a:buAutoNum type="romanLcPeriod"/>
              <a:defRPr sz="1800"/>
            </a:lvl4pPr>
            <a:lvl5pPr marL="1371600" indent="-339725">
              <a:buFont typeface="+mj-lt"/>
              <a:buAutoNum type="alphaLcPeriod"/>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marL="339725" indent="-339725">
              <a:buFont typeface="+mj-lt"/>
              <a:buAutoNum type="arabicPeriod"/>
              <a:defRPr sz="2400"/>
            </a:lvl2pPr>
            <a:lvl3pPr marL="688975" indent="-349250">
              <a:buFont typeface="+mj-lt"/>
              <a:buAutoNum type="alphaLcPeriod"/>
              <a:defRPr sz="2000"/>
            </a:lvl3pPr>
            <a:lvl4pPr marL="1036638" indent="-346075">
              <a:buFont typeface="+mj-lt"/>
              <a:buAutoNum type="romanLcPeriod"/>
              <a:tabLst/>
              <a:defRPr sz="1800"/>
            </a:lvl4pPr>
            <a:lvl5pPr marL="1371600" indent="-339725">
              <a:buFont typeface="+mj-lt"/>
              <a:buAutoNum type="alphaLcPeriod"/>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image" Target="../media/image1.jpe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nilogo.jpg"/>
          <p:cNvPicPr>
            <a:picLocks noChangeAspect="1"/>
          </p:cNvPicPr>
          <p:nvPr/>
        </p:nvPicPr>
        <p:blipFill>
          <a:blip r:embed="rId19" cstate="print"/>
          <a:stretch>
            <a:fillRect/>
          </a:stretch>
        </p:blipFill>
        <p:spPr>
          <a:xfrm>
            <a:off x="4191000" y="6248400"/>
            <a:ext cx="2133600" cy="516987"/>
          </a:xfrm>
          <a:prstGeom prst="rect">
            <a:avLst/>
          </a:prstGeom>
        </p:spPr>
      </p:pic>
      <p:sp>
        <p:nvSpPr>
          <p:cNvPr id="9" name="TextBox 8"/>
          <p:cNvSpPr txBox="1"/>
          <p:nvPr/>
        </p:nvSpPr>
        <p:spPr>
          <a:xfrm>
            <a:off x="7010400" y="6305490"/>
            <a:ext cx="1981200" cy="400110"/>
          </a:xfrm>
          <a:prstGeom prst="rect">
            <a:avLst/>
          </a:prstGeom>
          <a:noFill/>
        </p:spPr>
        <p:txBody>
          <a:bodyPr wrap="square" rtlCol="0">
            <a:spAutoFit/>
          </a:bodyPr>
          <a:lstStyle/>
          <a:p>
            <a:pPr algn="ctr"/>
            <a:r>
              <a:rPr lang="en-US" sz="2000" b="1" dirty="0" smtClean="0">
                <a:solidFill>
                  <a:schemeClr val="accent1"/>
                </a:solidFill>
                <a:latin typeface="Arial Narrow" pitchFamily="34" charset="0"/>
              </a:rPr>
              <a:t>ni.com/training</a:t>
            </a:r>
            <a:endParaRPr lang="en-US" sz="2000" b="1" dirty="0">
              <a:solidFill>
                <a:schemeClr val="accent1"/>
              </a:solidFill>
              <a:latin typeface="Arial Narrow" pitchFamily="34" charset="0"/>
            </a:endParaRPr>
          </a:p>
        </p:txBody>
      </p:sp>
      <p:cxnSp>
        <p:nvCxnSpPr>
          <p:cNvPr id="10" name="Straight Connector 9"/>
          <p:cNvCxnSpPr/>
          <p:nvPr/>
        </p:nvCxnSpPr>
        <p:spPr>
          <a:xfrm rot="5400000">
            <a:off x="6667861" y="6514739"/>
            <a:ext cx="381000" cy="72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62" r:id="rId17"/>
  </p:sldLayoutIdLst>
  <p:timing>
    <p:tnLst>
      <p:par>
        <p:cTn id="1" dur="indefinite" restart="never" nodeType="tmRoot"/>
      </p:par>
    </p:tnLst>
  </p:timing>
  <p:txStyles>
    <p:titleStyle>
      <a:lvl1pPr algn="l" defTabSz="914400" rtl="0" eaLnBrk="1" latinLnBrk="0" hangingPunct="1">
        <a:spcBef>
          <a:spcPct val="0"/>
        </a:spcBef>
        <a:buNone/>
        <a:defRPr sz="3600" b="1"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233363" indent="-233363"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457200" indent="-223838" algn="l" defTabSz="914400" rtl="0" eaLnBrk="1" latinLnBrk="0" hangingPunct="1">
        <a:spcBef>
          <a:spcPct val="20000"/>
        </a:spcBef>
        <a:buFont typeface="Arial Narrow" pitchFamily="34" charset="0"/>
        <a:buChar char="−"/>
        <a:defRPr sz="2600" kern="1200">
          <a:solidFill>
            <a:schemeClr val="tx1"/>
          </a:solidFill>
          <a:latin typeface="+mn-lt"/>
          <a:ea typeface="+mn-ea"/>
          <a:cs typeface="+mn-cs"/>
        </a:defRPr>
      </a:lvl3pPr>
      <a:lvl4pPr marL="690563" indent="-233363"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914400" indent="-214313" algn="l" defTabSz="914400" rtl="0" eaLnBrk="1" latinLnBrk="0" hangingPunct="1">
        <a:spcBef>
          <a:spcPct val="20000"/>
        </a:spcBef>
        <a:buFont typeface="Arial Narrow"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10" descr="Defining_the_Application"/>
          <p:cNvPicPr>
            <a:picLocks noChangeAspect="1" noChangeArrowheads="1"/>
          </p:cNvPicPr>
          <p:nvPr/>
        </p:nvPicPr>
        <p:blipFill>
          <a:blip r:embed="rId4" cstate="print">
            <a:lum bright="5000"/>
          </a:blip>
          <a:srcRect r="2055" b="12500"/>
          <a:stretch>
            <a:fillRect/>
          </a:stretch>
        </p:blipFill>
        <p:spPr bwMode="auto">
          <a:xfrm>
            <a:off x="1881188" y="1371600"/>
            <a:ext cx="7262812" cy="5334000"/>
          </a:xfrm>
          <a:prstGeom prst="rect">
            <a:avLst/>
          </a:prstGeom>
          <a:noFill/>
        </p:spPr>
      </p:pic>
      <p:sp>
        <p:nvSpPr>
          <p:cNvPr id="2" name="Title Placeholder 1"/>
          <p:cNvSpPr>
            <a:spLocks noGrp="1"/>
          </p:cNvSpPr>
          <p:nvPr>
            <p:ph type="title"/>
          </p:nvPr>
        </p:nvSpPr>
        <p:spPr>
          <a:xfrm>
            <a:off x="457200" y="8382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3352800"/>
            <a:ext cx="8229600" cy="2773363"/>
          </a:xfrm>
          <a:prstGeom prst="rect">
            <a:avLst/>
          </a:prstGeom>
        </p:spPr>
        <p:txBody>
          <a:bodyPr vert="horz" lIns="91440" tIns="45720" rIns="91440" bIns="45720" rtlCol="0">
            <a:normAutofit/>
          </a:bodyPr>
          <a:lstStyle/>
          <a:p>
            <a:pPr lvl="0"/>
            <a:r>
              <a:rPr lang="en-US" dirty="0" smtClean="0"/>
              <a:t>Click to edit Master text styles</a:t>
            </a:r>
          </a:p>
        </p:txBody>
      </p:sp>
      <p:sp>
        <p:nvSpPr>
          <p:cNvPr id="8" name="Text Box 9"/>
          <p:cNvSpPr txBox="1">
            <a:spLocks noChangeArrowheads="1"/>
          </p:cNvSpPr>
          <p:nvPr/>
        </p:nvSpPr>
        <p:spPr bwMode="auto">
          <a:xfrm>
            <a:off x="533400" y="2743200"/>
            <a:ext cx="1793875" cy="579438"/>
          </a:xfrm>
          <a:prstGeom prst="rect">
            <a:avLst/>
          </a:prstGeom>
          <a:noFill/>
          <a:ln w="9525" algn="ctr">
            <a:noFill/>
            <a:miter lim="800000"/>
            <a:headEnd type="none" w="sm" len="sm"/>
            <a:tailEnd type="none" w="sm" len="sm"/>
          </a:ln>
          <a:effectLst/>
        </p:spPr>
        <p:txBody>
          <a:bodyPr>
            <a:spAutoFit/>
            <a:flatTx/>
          </a:bodyPr>
          <a:lstStyle/>
          <a:p>
            <a:pPr algn="l">
              <a:spcBef>
                <a:spcPct val="50000"/>
              </a:spcBef>
            </a:pPr>
            <a:r>
              <a:rPr lang="en-US" sz="3200" b="1" dirty="0">
                <a:solidFill>
                  <a:schemeClr val="hlink"/>
                </a:solidFill>
              </a:rPr>
              <a:t>TOPICS</a:t>
            </a:r>
          </a:p>
        </p:txBody>
      </p:sp>
      <p:pic>
        <p:nvPicPr>
          <p:cNvPr id="9" name="Picture 8" descr="nilogo.jpg"/>
          <p:cNvPicPr>
            <a:picLocks noChangeAspect="1"/>
          </p:cNvPicPr>
          <p:nvPr/>
        </p:nvPicPr>
        <p:blipFill>
          <a:blip r:embed="rId5" cstate="print"/>
          <a:stretch>
            <a:fillRect/>
          </a:stretch>
        </p:blipFill>
        <p:spPr>
          <a:xfrm>
            <a:off x="4191000" y="6248400"/>
            <a:ext cx="2133600" cy="516987"/>
          </a:xfrm>
          <a:prstGeom prst="rect">
            <a:avLst/>
          </a:prstGeom>
        </p:spPr>
      </p:pic>
      <p:sp>
        <p:nvSpPr>
          <p:cNvPr id="10" name="TextBox 9"/>
          <p:cNvSpPr txBox="1"/>
          <p:nvPr/>
        </p:nvSpPr>
        <p:spPr>
          <a:xfrm>
            <a:off x="7010400" y="6305490"/>
            <a:ext cx="1981200" cy="400110"/>
          </a:xfrm>
          <a:prstGeom prst="rect">
            <a:avLst/>
          </a:prstGeom>
          <a:noFill/>
        </p:spPr>
        <p:txBody>
          <a:bodyPr wrap="square" rtlCol="0">
            <a:spAutoFit/>
          </a:bodyPr>
          <a:lstStyle/>
          <a:p>
            <a:pPr algn="ctr"/>
            <a:r>
              <a:rPr lang="en-US" sz="2000" b="1" dirty="0" smtClean="0">
                <a:solidFill>
                  <a:schemeClr val="accent1"/>
                </a:solidFill>
                <a:latin typeface="Arial Narrow" pitchFamily="34" charset="0"/>
              </a:rPr>
              <a:t>ni.com/training</a:t>
            </a:r>
            <a:endParaRPr lang="en-US" sz="2000" b="1" dirty="0">
              <a:solidFill>
                <a:schemeClr val="accent1"/>
              </a:solidFill>
              <a:latin typeface="Arial Narrow" pitchFamily="34" charset="0"/>
            </a:endParaRPr>
          </a:p>
        </p:txBody>
      </p:sp>
      <p:cxnSp>
        <p:nvCxnSpPr>
          <p:cNvPr id="11" name="Straight Connector 10"/>
          <p:cNvCxnSpPr/>
          <p:nvPr/>
        </p:nvCxnSpPr>
        <p:spPr>
          <a:xfrm rot="5400000">
            <a:off x="6667861" y="6514739"/>
            <a:ext cx="381000" cy="72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40" r:id="rId1"/>
    <p:sldLayoutId id="2147483741" r:id="rId2"/>
  </p:sldLayoutIdLst>
  <p:txStyles>
    <p:titleStyle>
      <a:lvl1pPr algn="ctr" defTabSz="914400" rtl="0" eaLnBrk="1" latinLnBrk="0" hangingPunct="1">
        <a:spcBef>
          <a:spcPct val="0"/>
        </a:spcBef>
        <a:buNone/>
        <a:defRPr sz="4000" b="1" kern="1200">
          <a:solidFill>
            <a:schemeClr val="tx1"/>
          </a:solidFill>
          <a:latin typeface="+mj-lt"/>
          <a:ea typeface="+mj-ea"/>
          <a:cs typeface="+mj-cs"/>
        </a:defRPr>
      </a:lvl1pPr>
    </p:titleStyle>
    <p:bodyStyle>
      <a:lvl1pPr marL="514350" indent="-514350" algn="l" defTabSz="914400" rtl="0" eaLnBrk="1" latinLnBrk="0" hangingPunct="1">
        <a:spcBef>
          <a:spcPct val="20000"/>
        </a:spcBef>
        <a:buFont typeface="+mj-lt"/>
        <a:buAutoNum type="alphaUcPeriod"/>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3962400"/>
            <a:ext cx="8229600" cy="1981200"/>
          </a:xfrm>
          <a:prstGeom prst="rect">
            <a:avLst/>
          </a:prstGeom>
        </p:spPr>
        <p:txBody>
          <a:bodyPr vert="horz" lIns="91440" tIns="45720" rIns="91440" bIns="45720" rtlCol="0" anchor="b">
            <a:normAutofit/>
          </a:bodyPr>
          <a:lstStyle/>
          <a:p>
            <a:pPr lvl="0"/>
            <a:r>
              <a:rPr lang="en-US" dirty="0" smtClean="0"/>
              <a:t>Click to edit Master text styles</a:t>
            </a:r>
          </a:p>
        </p:txBody>
      </p:sp>
      <p:sp>
        <p:nvSpPr>
          <p:cNvPr id="11" name="Rectangle 10"/>
          <p:cNvSpPr/>
          <p:nvPr/>
        </p:nvSpPr>
        <p:spPr>
          <a:xfrm>
            <a:off x="457200" y="6096000"/>
            <a:ext cx="8229600" cy="559981"/>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2" name="TextBox 11"/>
          <p:cNvSpPr txBox="1"/>
          <p:nvPr/>
        </p:nvSpPr>
        <p:spPr>
          <a:xfrm>
            <a:off x="567068" y="6106180"/>
            <a:ext cx="1033132" cy="523220"/>
          </a:xfrm>
          <a:prstGeom prst="rect">
            <a:avLst/>
          </a:prstGeom>
          <a:noFill/>
        </p:spPr>
        <p:txBody>
          <a:bodyPr wrap="square" rtlCol="0">
            <a:spAutoFit/>
          </a:bodyPr>
          <a:lstStyle/>
          <a:p>
            <a:r>
              <a:rPr lang="en-US" sz="2800" b="1" dirty="0" smtClean="0">
                <a:solidFill>
                  <a:schemeClr val="bg1"/>
                </a:solidFill>
              </a:rPr>
              <a:t>GOAL</a:t>
            </a:r>
            <a:endParaRPr lang="en-US" sz="2800"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Lst>
  <p:txStyles>
    <p:titleStyle>
      <a:lvl1pPr algn="l" defTabSz="914400" rtl="0" eaLnBrk="1" latinLnBrk="0" hangingPunct="1">
        <a:spcBef>
          <a:spcPct val="0"/>
        </a:spcBef>
        <a:buNone/>
        <a:defRPr sz="3600" b="1" i="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Rectangle 16"/>
          <p:cNvSpPr/>
          <p:nvPr/>
        </p:nvSpPr>
        <p:spPr>
          <a:xfrm>
            <a:off x="457200" y="6096000"/>
            <a:ext cx="8229600" cy="581247"/>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3505200"/>
            <a:ext cx="8229600" cy="2362200"/>
          </a:xfrm>
          <a:prstGeom prst="rect">
            <a:avLst/>
          </a:prstGeom>
        </p:spPr>
        <p:txBody>
          <a:bodyPr vert="horz" lIns="91440" tIns="45720" rIns="91440" bIns="45720" rtlCol="0" anchor="b" anchorCtr="0">
            <a:normAutofit/>
          </a:bodyPr>
          <a:lstStyle/>
          <a:p>
            <a:pPr lvl="0"/>
            <a:r>
              <a:rPr lang="en-US" dirty="0" smtClean="0"/>
              <a:t>Click to edit Master text styles</a:t>
            </a:r>
          </a:p>
        </p:txBody>
      </p:sp>
      <p:sp>
        <p:nvSpPr>
          <p:cNvPr id="12" name="TextBox 11"/>
          <p:cNvSpPr txBox="1"/>
          <p:nvPr/>
        </p:nvSpPr>
        <p:spPr>
          <a:xfrm>
            <a:off x="6553200" y="6106180"/>
            <a:ext cx="2252332" cy="523220"/>
          </a:xfrm>
          <a:prstGeom prst="rect">
            <a:avLst/>
          </a:prstGeom>
          <a:noFill/>
        </p:spPr>
        <p:txBody>
          <a:bodyPr wrap="square" rtlCol="0">
            <a:spAutoFit/>
          </a:bodyPr>
          <a:lstStyle/>
          <a:p>
            <a:r>
              <a:rPr lang="en-US" sz="2800" b="1" dirty="0" smtClean="0">
                <a:solidFill>
                  <a:schemeClr val="bg1"/>
                </a:solidFill>
              </a:rPr>
              <a:t>DISCUSSION</a:t>
            </a:r>
            <a:endParaRPr lang="en-US" sz="2800"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Lst>
  <p:txStyles>
    <p:titleStyle>
      <a:lvl1pPr algn="l" defTabSz="914400" rtl="0" eaLnBrk="1" latinLnBrk="0" hangingPunct="1">
        <a:spcBef>
          <a:spcPct val="0"/>
        </a:spcBef>
        <a:buNone/>
        <a:defRPr sz="3600" b="1" i="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Rectangle 16"/>
          <p:cNvSpPr/>
          <p:nvPr/>
        </p:nvSpPr>
        <p:spPr>
          <a:xfrm>
            <a:off x="457200" y="6096000"/>
            <a:ext cx="8229600" cy="581247"/>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3505200"/>
            <a:ext cx="8229600" cy="2362200"/>
          </a:xfrm>
          <a:prstGeom prst="rect">
            <a:avLst/>
          </a:prstGeom>
        </p:spPr>
        <p:txBody>
          <a:bodyPr vert="horz" lIns="91440" tIns="45720" rIns="91440" bIns="45720" rtlCol="0" anchor="b" anchorCtr="0">
            <a:normAutofit/>
          </a:bodyPr>
          <a:lstStyle/>
          <a:p>
            <a:pPr lvl="0"/>
            <a:r>
              <a:rPr lang="en-US" dirty="0" smtClean="0"/>
              <a:t>Click to edit Master text styles</a:t>
            </a:r>
          </a:p>
        </p:txBody>
      </p:sp>
      <p:sp>
        <p:nvSpPr>
          <p:cNvPr id="12" name="TextBox 11"/>
          <p:cNvSpPr txBox="1"/>
          <p:nvPr/>
        </p:nvSpPr>
        <p:spPr>
          <a:xfrm>
            <a:off x="457200" y="6106180"/>
            <a:ext cx="8229600" cy="523220"/>
          </a:xfrm>
          <a:prstGeom prst="rect">
            <a:avLst/>
          </a:prstGeom>
          <a:noFill/>
        </p:spPr>
        <p:txBody>
          <a:bodyPr wrap="square" rtlCol="0">
            <a:spAutoFit/>
          </a:bodyPr>
          <a:lstStyle/>
          <a:p>
            <a:pPr algn="ctr"/>
            <a:r>
              <a:rPr lang="en-US" sz="2800" b="1" dirty="0" smtClean="0">
                <a:solidFill>
                  <a:schemeClr val="bg1"/>
                </a:solidFill>
              </a:rPr>
              <a:t>DEMONSTRATION</a:t>
            </a:r>
            <a:endParaRPr lang="en-US" sz="2800"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Lst>
  <p:txStyles>
    <p:titleStyle>
      <a:lvl1pPr algn="l" defTabSz="914400" rtl="0" eaLnBrk="1" latinLnBrk="0" hangingPunct="1">
        <a:spcBef>
          <a:spcPct val="0"/>
        </a:spcBef>
        <a:buNone/>
        <a:defRPr sz="3600" b="1" i="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Lesson 6</a:t>
            </a:r>
            <a:br>
              <a:rPr lang="en-US" dirty="0" smtClean="0"/>
            </a:br>
            <a:r>
              <a:rPr lang="en-US" dirty="0" smtClean="0"/>
              <a:t>Data Sharing on FPGA</a:t>
            </a:r>
            <a:endParaRPr lang="en-US" dirty="0"/>
          </a:p>
        </p:txBody>
      </p:sp>
      <p:sp>
        <p:nvSpPr>
          <p:cNvPr id="10" name="Content Placeholder 9"/>
          <p:cNvSpPr>
            <a:spLocks noGrp="1"/>
          </p:cNvSpPr>
          <p:nvPr>
            <p:ph sz="half" idx="1"/>
          </p:nvPr>
        </p:nvSpPr>
        <p:spPr/>
        <p:txBody>
          <a:bodyPr>
            <a:normAutofit/>
          </a:bodyPr>
          <a:lstStyle/>
          <a:p>
            <a:r>
              <a:rPr lang="en-US" dirty="0" smtClean="0"/>
              <a:t>Parallel Loop Execution</a:t>
            </a:r>
          </a:p>
          <a:p>
            <a:r>
              <a:rPr lang="en-US" dirty="0" smtClean="0"/>
              <a:t>Shared Resources</a:t>
            </a:r>
          </a:p>
          <a:p>
            <a:r>
              <a:rPr lang="en-US" dirty="0" smtClean="0"/>
              <a:t>Variables</a:t>
            </a:r>
          </a:p>
          <a:p>
            <a:r>
              <a:rPr lang="en-US" dirty="0" smtClean="0"/>
              <a:t>Memory Items</a:t>
            </a:r>
          </a:p>
          <a:p>
            <a:pPr>
              <a:buNone/>
            </a:pPr>
            <a:endParaRPr lang="en-US" dirty="0" smtClean="0"/>
          </a:p>
          <a:p>
            <a:pPr>
              <a:buNone/>
            </a:pPr>
            <a:endParaRPr lang="en-US" dirty="0"/>
          </a:p>
        </p:txBody>
      </p:sp>
      <p:sp>
        <p:nvSpPr>
          <p:cNvPr id="11" name="Content Placeholder 10"/>
          <p:cNvSpPr>
            <a:spLocks noGrp="1"/>
          </p:cNvSpPr>
          <p:nvPr>
            <p:ph sz="half" idx="2"/>
          </p:nvPr>
        </p:nvSpPr>
        <p:spPr/>
        <p:txBody>
          <a:bodyPr>
            <a:normAutofit/>
          </a:bodyPr>
          <a:lstStyle/>
          <a:p>
            <a:pPr marL="514350" indent="-514350">
              <a:buFont typeface="+mj-lt"/>
              <a:buAutoNum type="alphaUcPeriod" startAt="5"/>
            </a:pPr>
            <a:r>
              <a:rPr lang="en-US" dirty="0" smtClean="0"/>
              <a:t>Race Conditions</a:t>
            </a:r>
          </a:p>
          <a:p>
            <a:pPr marL="514350" indent="-514350">
              <a:buFont typeface="+mj-lt"/>
              <a:buAutoNum type="alphaUcPeriod" startAt="5"/>
            </a:pPr>
            <a:r>
              <a:rPr lang="en-US" dirty="0" smtClean="0"/>
              <a:t>FPGA FIFOs</a:t>
            </a:r>
          </a:p>
          <a:p>
            <a:pPr marL="514350" indent="-514350">
              <a:buFont typeface="+mj-lt"/>
              <a:buAutoNum type="alphaUcPeriod" startAt="5"/>
            </a:pPr>
            <a:r>
              <a:rPr lang="en-US" dirty="0" smtClean="0"/>
              <a:t>Comparison of Data Sharing Methods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Variables</a:t>
            </a:r>
            <a:endParaRPr lang="en-US" dirty="0"/>
          </a:p>
        </p:txBody>
      </p:sp>
      <p:sp>
        <p:nvSpPr>
          <p:cNvPr id="3" name="Content Placeholder 2"/>
          <p:cNvSpPr>
            <a:spLocks noGrp="1"/>
          </p:cNvSpPr>
          <p:nvPr>
            <p:ph idx="1"/>
          </p:nvPr>
        </p:nvSpPr>
        <p:spPr/>
        <p:txBody>
          <a:bodyPr/>
          <a:lstStyle/>
          <a:p>
            <a:pPr lvl="1"/>
            <a:r>
              <a:rPr lang="en-US" dirty="0" smtClean="0"/>
              <a:t>Variables are block diagram elements that allow you to access or store data in the flip-flops of the FPGA</a:t>
            </a:r>
          </a:p>
          <a:p>
            <a:pPr lvl="1"/>
            <a:r>
              <a:rPr lang="en-US" dirty="0" smtClean="0"/>
              <a:t>Store only the latest data you write to it</a:t>
            </a:r>
          </a:p>
          <a:p>
            <a:pPr lvl="2"/>
            <a:r>
              <a:rPr lang="en-US" dirty="0" smtClean="0"/>
              <a:t>Good choice if you don’t need every value you acquire</a:t>
            </a:r>
          </a:p>
          <a:p>
            <a:pPr lvl="2"/>
            <a:r>
              <a:rPr lang="en-US" dirty="0" smtClean="0"/>
              <a:t>Do not need extra code to discard unused values</a:t>
            </a:r>
          </a:p>
          <a:p>
            <a:pPr lvl="1"/>
            <a:r>
              <a:rPr lang="en-US" dirty="0" smtClean="0"/>
              <a:t>Two types of variables on FPGA</a:t>
            </a:r>
          </a:p>
          <a:p>
            <a:pPr lvl="2"/>
            <a:r>
              <a:rPr lang="en-US" dirty="0" smtClean="0"/>
              <a:t>Local – Accessible only by a single VI</a:t>
            </a:r>
          </a:p>
          <a:p>
            <a:pPr lvl="2"/>
            <a:r>
              <a:rPr lang="en-US" dirty="0" smtClean="0"/>
              <a:t>Global – Accessible by any VI running on the FPGA target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Local Variables</a:t>
            </a:r>
            <a:endParaRPr lang="en-US" dirty="0"/>
          </a:p>
        </p:txBody>
      </p:sp>
      <p:sp>
        <p:nvSpPr>
          <p:cNvPr id="4" name="Content Placeholder 3"/>
          <p:cNvSpPr>
            <a:spLocks noGrp="1"/>
          </p:cNvSpPr>
          <p:nvPr>
            <p:ph idx="1"/>
          </p:nvPr>
        </p:nvSpPr>
        <p:spPr/>
        <p:txBody>
          <a:bodyPr>
            <a:normAutofit fontScale="92500" lnSpcReduction="10000"/>
          </a:bodyPr>
          <a:lstStyle/>
          <a:p>
            <a:pPr lvl="1"/>
            <a:r>
              <a:rPr lang="en-US" dirty="0" smtClean="0"/>
              <a:t>Store data in front panel controls and indicators</a:t>
            </a:r>
          </a:p>
          <a:p>
            <a:pPr lvl="1"/>
            <a:r>
              <a:rPr lang="en-US" dirty="0" smtClean="0"/>
              <a:t>Accessible only by a single VI</a:t>
            </a:r>
          </a:p>
          <a:p>
            <a:pPr lvl="1"/>
            <a:r>
              <a:rPr lang="en-US" dirty="0" smtClean="0"/>
              <a:t>Use to maintain data separately for separate re-entrant subVIs</a:t>
            </a:r>
          </a:p>
          <a:p>
            <a:pPr lvl="1"/>
            <a:r>
              <a:rPr lang="en-US" dirty="0" smtClean="0"/>
              <a:t>Create by right-clicking on a control or indicator on the block diagram and selecting </a:t>
            </a:r>
            <a:r>
              <a:rPr lang="en-US" b="1" dirty="0" smtClean="0"/>
              <a:t>Create»Local Variable</a:t>
            </a:r>
          </a:p>
          <a:p>
            <a:pPr lvl="1"/>
            <a:r>
              <a:rPr lang="en-US" dirty="0" smtClean="0"/>
              <a:t>If you use this approach, you may find yourself creating controls and indicators only for data sharing within the VI they are on.  Create a coding convention to help you distinguish such controls and indicators from those that meant for passing data in and out of VIs</a:t>
            </a:r>
            <a:endParaRPr lang="en-US" b="1" dirty="0" smtClean="0"/>
          </a:p>
          <a:p>
            <a:pPr lvl="1">
              <a:buNone/>
            </a:pPr>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dirty="0" smtClean="0"/>
              <a:t>Local Variable Example</a:t>
            </a:r>
            <a:endParaRPr lang="en-US" dirty="0"/>
          </a:p>
        </p:txBody>
      </p:sp>
      <p:sp>
        <p:nvSpPr>
          <p:cNvPr id="7" name="Content Placeholder 6"/>
          <p:cNvSpPr>
            <a:spLocks noGrp="1"/>
          </p:cNvSpPr>
          <p:nvPr>
            <p:ph idx="1"/>
          </p:nvPr>
        </p:nvSpPr>
        <p:spPr>
          <a:xfrm>
            <a:off x="304800" y="1600201"/>
            <a:ext cx="8686800" cy="4343400"/>
          </a:xfrm>
        </p:spPr>
        <p:txBody>
          <a:bodyPr/>
          <a:lstStyle/>
          <a:p>
            <a:r>
              <a:rPr lang="en-US" dirty="0" smtClean="0"/>
              <a:t>Share data between parallel loops running in the same FPGA VI</a:t>
            </a:r>
            <a:endParaRPr lang="en-US" dirty="0"/>
          </a:p>
        </p:txBody>
      </p:sp>
      <p:pic>
        <p:nvPicPr>
          <p:cNvPr id="180230" name="Picture 6" descr="loc_bd_Local Variables.bmp"/>
          <p:cNvPicPr>
            <a:picLocks noChangeAspect="1" noChangeArrowheads="1"/>
          </p:cNvPicPr>
          <p:nvPr/>
        </p:nvPicPr>
        <p:blipFill>
          <a:blip r:embed="rId3" cstate="print"/>
          <a:stretch>
            <a:fillRect/>
          </a:stretch>
        </p:blipFill>
        <p:spPr bwMode="auto">
          <a:xfrm>
            <a:off x="685800" y="3036442"/>
            <a:ext cx="7848600" cy="2501202"/>
          </a:xfrm>
          <a:prstGeom prst="rect">
            <a:avLst/>
          </a:prstGeom>
          <a:noFill/>
          <a:ln w="9525" algn="ctr">
            <a:noFill/>
            <a:miter lim="800000"/>
            <a:headEnd type="none" w="sm" len="sm"/>
            <a:tailEnd type="none" w="sm" len="sm"/>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Memory Items</a:t>
            </a:r>
            <a:endParaRPr lang="en-US" dirty="0"/>
          </a:p>
        </p:txBody>
      </p:sp>
      <p:sp>
        <p:nvSpPr>
          <p:cNvPr id="5" name="Content Placeholder 4"/>
          <p:cNvSpPr>
            <a:spLocks noGrp="1"/>
          </p:cNvSpPr>
          <p:nvPr>
            <p:ph idx="1"/>
          </p:nvPr>
        </p:nvSpPr>
        <p:spPr/>
        <p:txBody>
          <a:bodyPr>
            <a:normAutofit lnSpcReduction="10000"/>
          </a:bodyPr>
          <a:lstStyle/>
          <a:p>
            <a:pPr lvl="1"/>
            <a:r>
              <a:rPr lang="en-US" dirty="0" smtClean="0"/>
              <a:t>Similar to variables in that only the most recent data is stored</a:t>
            </a:r>
          </a:p>
          <a:p>
            <a:pPr lvl="1"/>
            <a:r>
              <a:rPr lang="en-US" dirty="0" smtClean="0"/>
              <a:t>Data can be stored in FPGA memory</a:t>
            </a:r>
          </a:p>
          <a:p>
            <a:pPr lvl="2"/>
            <a:r>
              <a:rPr lang="en-US" dirty="0" smtClean="0"/>
              <a:t>Allocate an address or block of addresses</a:t>
            </a:r>
          </a:p>
          <a:p>
            <a:pPr lvl="2"/>
            <a:r>
              <a:rPr lang="en-US" dirty="0" smtClean="0"/>
              <a:t>Can use all available memory on the FPGA</a:t>
            </a:r>
          </a:p>
          <a:p>
            <a:pPr lvl="2"/>
            <a:r>
              <a:rPr lang="en-US" dirty="0" smtClean="0"/>
              <a:t>Use of block memory consumes relatively few logic resources</a:t>
            </a:r>
          </a:p>
          <a:p>
            <a:pPr lvl="3"/>
            <a:r>
              <a:rPr lang="en-US" dirty="0" smtClean="0"/>
              <a:t>Unlike a fixed-size array</a:t>
            </a:r>
          </a:p>
          <a:p>
            <a:pPr lvl="1"/>
            <a:r>
              <a:rPr lang="en-US" dirty="0" smtClean="0"/>
              <a:t>Caveats</a:t>
            </a:r>
          </a:p>
          <a:p>
            <a:pPr lvl="2"/>
            <a:r>
              <a:rPr lang="en-US" dirty="0" smtClean="0"/>
              <a:t>Does not include extra logic to ensure data integrity across clock domains</a:t>
            </a:r>
          </a:p>
          <a:p>
            <a:pPr lvl="1"/>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Item Usage</a:t>
            </a:r>
            <a:endParaRPr lang="en-US" dirty="0"/>
          </a:p>
        </p:txBody>
      </p:sp>
      <p:sp>
        <p:nvSpPr>
          <p:cNvPr id="5" name="Content Placeholder 4"/>
          <p:cNvSpPr>
            <a:spLocks noGrp="1"/>
          </p:cNvSpPr>
          <p:nvPr>
            <p:ph idx="1"/>
          </p:nvPr>
        </p:nvSpPr>
        <p:spPr/>
        <p:txBody>
          <a:bodyPr/>
          <a:lstStyle/>
          <a:p>
            <a:pPr lvl="1"/>
            <a:r>
              <a:rPr lang="en-US" dirty="0" smtClean="0"/>
              <a:t>Useful if you do not need every data value that you acquire</a:t>
            </a:r>
          </a:p>
          <a:p>
            <a:pPr lvl="2"/>
            <a:r>
              <a:rPr lang="en-US" dirty="0" smtClean="0"/>
              <a:t>If you need every data value, FIFOs are a better option</a:t>
            </a:r>
          </a:p>
          <a:p>
            <a:pPr lvl="2"/>
            <a:r>
              <a:rPr lang="en-US" dirty="0" smtClean="0"/>
              <a:t>No need to discard old values</a:t>
            </a:r>
          </a:p>
          <a:p>
            <a:pPr lvl="1"/>
            <a:r>
              <a:rPr lang="en-US" dirty="0" smtClean="0"/>
              <a:t>Two options for creation</a:t>
            </a:r>
          </a:p>
          <a:p>
            <a:pPr lvl="2"/>
            <a:r>
              <a:rPr lang="en-US" dirty="0" smtClean="0"/>
              <a:t>Target-Scoped </a:t>
            </a:r>
          </a:p>
          <a:p>
            <a:pPr lvl="2"/>
            <a:r>
              <a:rPr lang="en-US" dirty="0" smtClean="0"/>
              <a:t>VI-Defined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Target-Scoped Memory Item</a:t>
            </a:r>
            <a:endParaRPr lang="en-US" dirty="0"/>
          </a:p>
        </p:txBody>
      </p:sp>
      <p:sp>
        <p:nvSpPr>
          <p:cNvPr id="6" name="Content Placeholder 5"/>
          <p:cNvSpPr>
            <a:spLocks noGrp="1"/>
          </p:cNvSpPr>
          <p:nvPr>
            <p:ph sz="half" idx="1"/>
          </p:nvPr>
        </p:nvSpPr>
        <p:spPr/>
        <p:txBody>
          <a:bodyPr/>
          <a:lstStyle/>
          <a:p>
            <a:pPr lvl="1"/>
            <a:r>
              <a:rPr lang="en-US" dirty="0" smtClean="0"/>
              <a:t>Accessible by any VI running on the FPGA target</a:t>
            </a:r>
          </a:p>
          <a:p>
            <a:pPr lvl="1"/>
            <a:r>
              <a:rPr lang="en-US" dirty="0" smtClean="0"/>
              <a:t>Use to store data that is accessed by multiple VIs</a:t>
            </a:r>
          </a:p>
          <a:p>
            <a:pPr lvl="1"/>
            <a:r>
              <a:rPr lang="en-US" dirty="0" smtClean="0"/>
              <a:t>Creation</a:t>
            </a:r>
          </a:p>
          <a:p>
            <a:pPr lvl="2"/>
            <a:r>
              <a:rPr lang="en-US" dirty="0" smtClean="0"/>
              <a:t>Right-click on FPGA Target</a:t>
            </a:r>
          </a:p>
          <a:p>
            <a:pPr lvl="2"/>
            <a:r>
              <a:rPr lang="en-US" dirty="0" smtClean="0"/>
              <a:t>Select New»Memory</a:t>
            </a:r>
          </a:p>
          <a:p>
            <a:pPr lvl="2"/>
            <a:r>
              <a:rPr lang="en-US" dirty="0" smtClean="0"/>
              <a:t>Launches Memory Properties Dialog Box</a:t>
            </a:r>
          </a:p>
          <a:p>
            <a:endParaRPr lang="en-US" dirty="0"/>
          </a:p>
        </p:txBody>
      </p:sp>
      <p:pic>
        <p:nvPicPr>
          <p:cNvPr id="9" name="Content Placeholder 6" descr="loc_env_New Target-Scoped.bmp"/>
          <p:cNvPicPr>
            <a:picLocks noChangeAspect="1"/>
          </p:cNvPicPr>
          <p:nvPr/>
        </p:nvPicPr>
        <p:blipFill>
          <a:blip r:embed="rId3" cstate="print"/>
          <a:stretch>
            <a:fillRect/>
          </a:stretch>
        </p:blipFill>
        <p:spPr>
          <a:xfrm>
            <a:off x="4648200" y="2121578"/>
            <a:ext cx="4038600" cy="348320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Memory Properties Dialog Box – </a:t>
            </a:r>
            <a:br>
              <a:rPr lang="en-US" dirty="0" smtClean="0"/>
            </a:br>
            <a:r>
              <a:rPr lang="en-US" dirty="0" smtClean="0"/>
              <a:t>General Page</a:t>
            </a:r>
          </a:p>
        </p:txBody>
      </p:sp>
      <p:pic>
        <p:nvPicPr>
          <p:cNvPr id="1026" name="Picture 2" descr="loc_env_Mem Prop - General.bmp"/>
          <p:cNvPicPr>
            <a:picLocks noChangeAspect="1" noChangeArrowheads="1"/>
          </p:cNvPicPr>
          <p:nvPr/>
        </p:nvPicPr>
        <p:blipFill>
          <a:blip r:embed="rId3" cstate="print"/>
          <a:srcRect/>
          <a:stretch>
            <a:fillRect/>
          </a:stretch>
        </p:blipFill>
        <p:spPr bwMode="auto">
          <a:xfrm>
            <a:off x="1371600" y="1513741"/>
            <a:ext cx="6477000" cy="4582259"/>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Items – Implementation</a:t>
            </a:r>
            <a:endParaRPr lang="en-US" dirty="0"/>
          </a:p>
        </p:txBody>
      </p:sp>
      <p:sp>
        <p:nvSpPr>
          <p:cNvPr id="5" name="Content Placeholder 4"/>
          <p:cNvSpPr>
            <a:spLocks noGrp="1"/>
          </p:cNvSpPr>
          <p:nvPr>
            <p:ph sz="half" idx="1"/>
          </p:nvPr>
        </p:nvSpPr>
        <p:spPr/>
        <p:txBody>
          <a:bodyPr>
            <a:normAutofit fontScale="92500" lnSpcReduction="10000"/>
          </a:bodyPr>
          <a:lstStyle/>
          <a:p>
            <a:r>
              <a:rPr lang="en-US" dirty="0" smtClean="0"/>
              <a:t>Use block memory when: </a:t>
            </a:r>
          </a:p>
          <a:p>
            <a:pPr lvl="1"/>
            <a:r>
              <a:rPr lang="en-US" dirty="0" smtClean="0"/>
              <a:t>You need larger amounts of memory</a:t>
            </a:r>
          </a:p>
          <a:p>
            <a:pPr lvl="1"/>
            <a:r>
              <a:rPr lang="en-US" dirty="0" smtClean="0"/>
              <a:t>You do not have enough logic resources available to use look-up tables</a:t>
            </a:r>
          </a:p>
          <a:p>
            <a:endParaRPr lang="en-US" dirty="0"/>
          </a:p>
        </p:txBody>
      </p:sp>
      <p:sp>
        <p:nvSpPr>
          <p:cNvPr id="4" name="Content Placeholder 3"/>
          <p:cNvSpPr>
            <a:spLocks noGrp="1"/>
          </p:cNvSpPr>
          <p:nvPr>
            <p:ph sz="half" idx="2"/>
          </p:nvPr>
        </p:nvSpPr>
        <p:spPr/>
        <p:txBody>
          <a:bodyPr>
            <a:normAutofit fontScale="92500" lnSpcReduction="10000"/>
          </a:bodyPr>
          <a:lstStyle/>
          <a:p>
            <a:r>
              <a:rPr lang="en-US" dirty="0" smtClean="0"/>
              <a:t>Use look-up tables when:</a:t>
            </a:r>
          </a:p>
          <a:p>
            <a:pPr lvl="1"/>
            <a:r>
              <a:rPr lang="en-US" dirty="0" smtClean="0"/>
              <a:t>Accessing memory in a single-cycle timed loop and need to read data from memory in the same cycle as the one in which you give the address</a:t>
            </a:r>
          </a:p>
          <a:p>
            <a:pPr lvl="1"/>
            <a:r>
              <a:rPr lang="en-US" dirty="0" smtClean="0"/>
              <a:t>The amount of memory needed is smaller than the minimum amount of embedded block memory on the FPGA</a:t>
            </a:r>
          </a:p>
          <a:p>
            <a:pPr lvl="1"/>
            <a:r>
              <a:rPr lang="en-US" dirty="0" smtClean="0"/>
              <a:t>You do not have enough free embedded block memory on the FPGA</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Memory Properties Dialog Box – </a:t>
            </a:r>
            <a:br>
              <a:rPr lang="en-US" dirty="0" smtClean="0"/>
            </a:br>
            <a:r>
              <a:rPr lang="en-US" dirty="0" smtClean="0"/>
              <a:t>Initial Values Page</a:t>
            </a:r>
          </a:p>
        </p:txBody>
      </p:sp>
      <p:pic>
        <p:nvPicPr>
          <p:cNvPr id="2050" name="Picture 2" descr="loc_env_Mem Prop - Init Values.bmp"/>
          <p:cNvPicPr>
            <a:picLocks noChangeAspect="1" noChangeArrowheads="1"/>
          </p:cNvPicPr>
          <p:nvPr/>
        </p:nvPicPr>
        <p:blipFill>
          <a:blip r:embed="rId3" cstate="print"/>
          <a:srcRect/>
          <a:stretch>
            <a:fillRect/>
          </a:stretch>
        </p:blipFill>
        <p:spPr bwMode="auto">
          <a:xfrm>
            <a:off x="1371600" y="1524000"/>
            <a:ext cx="6462498" cy="45720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VI-Defined Memory Item</a:t>
            </a:r>
          </a:p>
        </p:txBody>
      </p:sp>
      <p:sp>
        <p:nvSpPr>
          <p:cNvPr id="5" name="Content Placeholder 4"/>
          <p:cNvSpPr>
            <a:spLocks noGrp="1"/>
          </p:cNvSpPr>
          <p:nvPr>
            <p:ph sz="half" idx="1"/>
          </p:nvPr>
        </p:nvSpPr>
        <p:spPr/>
        <p:txBody>
          <a:bodyPr>
            <a:normAutofit/>
          </a:bodyPr>
          <a:lstStyle/>
          <a:p>
            <a:pPr lvl="1"/>
            <a:r>
              <a:rPr lang="en-US" dirty="0" smtClean="0"/>
              <a:t>Use for data that you only access from a single VI</a:t>
            </a:r>
          </a:p>
          <a:p>
            <a:pPr lvl="1"/>
            <a:r>
              <a:rPr lang="en-US" dirty="0" smtClean="0"/>
              <a:t>Use if maintaining separate data for separate instances of a re-entrant subVI</a:t>
            </a:r>
          </a:p>
          <a:p>
            <a:pPr lvl="1"/>
            <a:r>
              <a:rPr lang="en-US" dirty="0" smtClean="0"/>
              <a:t>Creation</a:t>
            </a:r>
          </a:p>
          <a:p>
            <a:pPr lvl="2"/>
            <a:r>
              <a:rPr lang="en-US" dirty="0" smtClean="0"/>
              <a:t>Place VI-Defined Memory Configuration Node from Memory &amp; FIFO palette on block diagram</a:t>
            </a:r>
          </a:p>
          <a:p>
            <a:pPr lvl="2"/>
            <a:r>
              <a:rPr lang="en-US" dirty="0" smtClean="0"/>
              <a:t>Double-click on node to launch </a:t>
            </a:r>
            <a:r>
              <a:rPr lang="en-US" b="1" dirty="0" smtClean="0"/>
              <a:t>Memory Properties Dialog Box</a:t>
            </a:r>
          </a:p>
        </p:txBody>
      </p:sp>
      <p:sp>
        <p:nvSpPr>
          <p:cNvPr id="14" name="Left Arrow 13"/>
          <p:cNvSpPr/>
          <p:nvPr/>
        </p:nvSpPr>
        <p:spPr>
          <a:xfrm>
            <a:off x="5562600" y="3657600"/>
            <a:ext cx="609600" cy="228600"/>
          </a:xfrm>
          <a:prstGeom prst="lef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pic>
        <p:nvPicPr>
          <p:cNvPr id="10" name="Content Placeholder 12" descr="loc_env_New VI-Scoped.bmp"/>
          <p:cNvPicPr>
            <a:picLocks noChangeAspect="1"/>
          </p:cNvPicPr>
          <p:nvPr/>
        </p:nvPicPr>
        <p:blipFill>
          <a:blip r:embed="rId3" cstate="print"/>
          <a:stretch>
            <a:fillRect/>
          </a:stretch>
        </p:blipFill>
        <p:spPr>
          <a:xfrm>
            <a:off x="4648200" y="2341546"/>
            <a:ext cx="4038600" cy="304327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Parallel Loop Execution</a:t>
            </a:r>
            <a:endParaRPr lang="en-US" dirty="0"/>
          </a:p>
        </p:txBody>
      </p:sp>
      <p:sp>
        <p:nvSpPr>
          <p:cNvPr id="3" name="Content Placeholder 2"/>
          <p:cNvSpPr>
            <a:spLocks noGrp="1"/>
          </p:cNvSpPr>
          <p:nvPr>
            <p:ph sz="half" idx="1"/>
          </p:nvPr>
        </p:nvSpPr>
        <p:spPr/>
        <p:txBody>
          <a:bodyPr/>
          <a:lstStyle/>
          <a:p>
            <a:pPr lvl="1"/>
            <a:r>
              <a:rPr lang="en-US" dirty="0" smtClean="0"/>
              <a:t>Graphical programming promotes parallel code architectures</a:t>
            </a:r>
          </a:p>
          <a:p>
            <a:pPr lvl="1"/>
            <a:r>
              <a:rPr lang="en-US" dirty="0" smtClean="0"/>
              <a:t>LabVIEW FPGA implements true parallel execution</a:t>
            </a:r>
          </a:p>
          <a:p>
            <a:endParaRPr lang="en-US" dirty="0"/>
          </a:p>
        </p:txBody>
      </p:sp>
      <p:pic>
        <p:nvPicPr>
          <p:cNvPr id="7" name="Picture 6" descr="parallel_implementation.eps"/>
          <p:cNvPicPr>
            <a:picLocks noChangeAspect="1"/>
          </p:cNvPicPr>
          <p:nvPr/>
        </p:nvPicPr>
        <p:blipFill>
          <a:blip r:embed="rId3" cstate="print"/>
          <a:stretch>
            <a:fillRect/>
          </a:stretch>
        </p:blipFill>
        <p:spPr>
          <a:xfrm>
            <a:off x="4495200" y="1600200"/>
            <a:ext cx="4420200" cy="3753838"/>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Write and Read</a:t>
            </a:r>
          </a:p>
        </p:txBody>
      </p:sp>
      <p:sp>
        <p:nvSpPr>
          <p:cNvPr id="5" name="Content Placeholder 4"/>
          <p:cNvSpPr>
            <a:spLocks noGrp="1"/>
          </p:cNvSpPr>
          <p:nvPr>
            <p:ph sz="half" idx="1"/>
          </p:nvPr>
        </p:nvSpPr>
        <p:spPr/>
        <p:txBody>
          <a:bodyPr>
            <a:normAutofit/>
          </a:bodyPr>
          <a:lstStyle/>
          <a:p>
            <a:pPr lvl="1"/>
            <a:r>
              <a:rPr lang="en-US" dirty="0" smtClean="0"/>
              <a:t>Add Memory Method node from Memory &amp; FIFO palette</a:t>
            </a:r>
          </a:p>
          <a:p>
            <a:pPr lvl="1"/>
            <a:r>
              <a:rPr lang="en-US" dirty="0" smtClean="0"/>
              <a:t>Select the memory item to be modified</a:t>
            </a:r>
          </a:p>
          <a:p>
            <a:pPr lvl="2"/>
            <a:r>
              <a:rPr lang="en-US" dirty="0" smtClean="0"/>
              <a:t>Right-click node and choose </a:t>
            </a:r>
            <a:r>
              <a:rPr lang="en-US" b="1" dirty="0" smtClean="0"/>
              <a:t>Select Memory</a:t>
            </a:r>
            <a:endParaRPr lang="en-US" dirty="0" smtClean="0"/>
          </a:p>
          <a:p>
            <a:pPr lvl="1"/>
            <a:r>
              <a:rPr lang="en-US" dirty="0" smtClean="0"/>
              <a:t>Choose to read from or write to the memory item</a:t>
            </a:r>
          </a:p>
          <a:p>
            <a:pPr lvl="2"/>
            <a:r>
              <a:rPr lang="en-US" dirty="0" smtClean="0"/>
              <a:t>Right-click the node and choose </a:t>
            </a:r>
            <a:r>
              <a:rPr lang="en-US" b="1" dirty="0" smtClean="0"/>
              <a:t>Select Method </a:t>
            </a:r>
          </a:p>
          <a:p>
            <a:endParaRPr lang="en-US" dirty="0" smtClean="0"/>
          </a:p>
        </p:txBody>
      </p:sp>
      <p:pic>
        <p:nvPicPr>
          <p:cNvPr id="3074" name="Picture 2" descr="loc_bd_Select Memory.bmp"/>
          <p:cNvPicPr>
            <a:picLocks noChangeAspect="1" noChangeArrowheads="1"/>
          </p:cNvPicPr>
          <p:nvPr/>
        </p:nvPicPr>
        <p:blipFill>
          <a:blip r:embed="rId3" cstate="print"/>
          <a:srcRect/>
          <a:stretch>
            <a:fillRect/>
          </a:stretch>
        </p:blipFill>
        <p:spPr bwMode="auto">
          <a:xfrm>
            <a:off x="4648200" y="1600199"/>
            <a:ext cx="4114800" cy="4402461"/>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Write and Read</a:t>
            </a:r>
          </a:p>
        </p:txBody>
      </p:sp>
      <p:sp>
        <p:nvSpPr>
          <p:cNvPr id="5" name="Content Placeholder 4"/>
          <p:cNvSpPr>
            <a:spLocks noGrp="1"/>
          </p:cNvSpPr>
          <p:nvPr>
            <p:ph idx="1"/>
          </p:nvPr>
        </p:nvSpPr>
        <p:spPr/>
        <p:txBody>
          <a:bodyPr/>
          <a:lstStyle/>
          <a:p>
            <a:pPr lvl="1"/>
            <a:r>
              <a:rPr lang="en-US" b="1" dirty="0" smtClean="0"/>
              <a:t>Address</a:t>
            </a:r>
            <a:r>
              <a:rPr lang="en-US" dirty="0" smtClean="0"/>
              <a:t> – The location of the data in memory on the FPGA target</a:t>
            </a:r>
          </a:p>
          <a:p>
            <a:pPr lvl="1"/>
            <a:r>
              <a:rPr lang="en-US" b="1" dirty="0" smtClean="0"/>
              <a:t>Data</a:t>
            </a:r>
            <a:r>
              <a:rPr lang="en-US" dirty="0" smtClean="0"/>
              <a:t> – The data to be written to or read from the memory on the FPGA target</a:t>
            </a:r>
          </a:p>
          <a:p>
            <a:pPr lvl="1"/>
            <a:r>
              <a:rPr lang="en-US" dirty="0" smtClean="0"/>
              <a:t>Add error terminals to perform error handling</a:t>
            </a:r>
          </a:p>
          <a:p>
            <a:endParaRPr lang="en-US" dirty="0" smtClean="0"/>
          </a:p>
        </p:txBody>
      </p:sp>
      <p:pic>
        <p:nvPicPr>
          <p:cNvPr id="4" name="Picture 3" descr="loc_bd_Memory Write Node.bmp"/>
          <p:cNvPicPr>
            <a:picLocks noChangeAspect="1"/>
          </p:cNvPicPr>
          <p:nvPr/>
        </p:nvPicPr>
        <p:blipFill>
          <a:blip r:embed="rId3" cstate="print"/>
          <a:stretch>
            <a:fillRect/>
          </a:stretch>
        </p:blipFill>
        <p:spPr>
          <a:xfrm>
            <a:off x="1733550" y="4419600"/>
            <a:ext cx="2228850" cy="1219200"/>
          </a:xfrm>
          <a:prstGeom prst="rect">
            <a:avLst/>
          </a:prstGeom>
        </p:spPr>
      </p:pic>
      <p:pic>
        <p:nvPicPr>
          <p:cNvPr id="6" name="Picture 5" descr="loc_bd_Memory Read Node.bmp"/>
          <p:cNvPicPr>
            <a:picLocks noChangeAspect="1"/>
          </p:cNvPicPr>
          <p:nvPr/>
        </p:nvPicPr>
        <p:blipFill>
          <a:blip r:embed="rId4" cstate="print"/>
          <a:stretch>
            <a:fillRect/>
          </a:stretch>
        </p:blipFill>
        <p:spPr>
          <a:xfrm>
            <a:off x="5086350" y="4419600"/>
            <a:ext cx="2228850" cy="12192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smtClean="0"/>
              <a:t>E. Race Conditions</a:t>
            </a:r>
          </a:p>
        </p:txBody>
      </p:sp>
      <p:sp>
        <p:nvSpPr>
          <p:cNvPr id="13315" name="Rectangle 3"/>
          <p:cNvSpPr>
            <a:spLocks noGrp="1" noChangeArrowheads="1"/>
          </p:cNvSpPr>
          <p:nvPr>
            <p:ph sz="half" idx="1"/>
          </p:nvPr>
        </p:nvSpPr>
        <p:spPr/>
        <p:txBody>
          <a:bodyPr/>
          <a:lstStyle/>
          <a:p>
            <a:r>
              <a:rPr lang="en-US" dirty="0" smtClean="0"/>
              <a:t>Race conditions can result from accessing a shared resource at multiple locations.</a:t>
            </a:r>
          </a:p>
          <a:p>
            <a:pPr lvl="1"/>
            <a:r>
              <a:rPr lang="en-US" dirty="0" smtClean="0"/>
              <a:t>What is the value of the Race Value after executing this VI the first time?</a:t>
            </a:r>
          </a:p>
          <a:p>
            <a:pPr lvl="1"/>
            <a:r>
              <a:rPr lang="en-US" dirty="0" smtClean="0"/>
              <a:t>After the second?</a:t>
            </a:r>
          </a:p>
          <a:p>
            <a:pPr lvl="1"/>
            <a:r>
              <a:rPr lang="en-US" dirty="0" smtClean="0"/>
              <a:t>After the third?</a:t>
            </a:r>
          </a:p>
          <a:p>
            <a:pPr lvl="1"/>
            <a:endParaRPr lang="en-US" dirty="0" smtClean="0"/>
          </a:p>
        </p:txBody>
      </p:sp>
      <p:pic>
        <p:nvPicPr>
          <p:cNvPr id="16" name="Picture 10" descr="loc_bd_Race Condition.bmp"/>
          <p:cNvPicPr>
            <a:picLocks noChangeAspect="1" noChangeArrowheads="1"/>
          </p:cNvPicPr>
          <p:nvPr/>
        </p:nvPicPr>
        <p:blipFill>
          <a:blip r:embed="rId3" cstate="print"/>
          <a:stretch>
            <a:fillRect/>
          </a:stretch>
        </p:blipFill>
        <p:spPr bwMode="auto">
          <a:xfrm>
            <a:off x="4577298" y="1752600"/>
            <a:ext cx="4130395" cy="28773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smtClean="0"/>
              <a:t>Race Conditions – Possible Result</a:t>
            </a:r>
          </a:p>
        </p:txBody>
      </p:sp>
      <p:sp>
        <p:nvSpPr>
          <p:cNvPr id="14339" name="Rectangle 12"/>
          <p:cNvSpPr>
            <a:spLocks noGrp="1" noChangeArrowheads="1"/>
          </p:cNvSpPr>
          <p:nvPr>
            <p:ph idx="4294967295"/>
          </p:nvPr>
        </p:nvSpPr>
        <p:spPr>
          <a:xfrm>
            <a:off x="0" y="1514475"/>
            <a:ext cx="8077200" cy="4286250"/>
          </a:xfrm>
        </p:spPr>
        <p:txBody>
          <a:bodyPr/>
          <a:lstStyle/>
          <a:p>
            <a:endParaRPr lang="en-US" dirty="0" smtClean="0"/>
          </a:p>
          <a:p>
            <a:endParaRPr lang="en-US" dirty="0" smtClean="0"/>
          </a:p>
          <a:p>
            <a:endParaRPr lang="en-US" dirty="0" smtClean="0"/>
          </a:p>
          <a:p>
            <a:endParaRPr lang="en-US" dirty="0" smtClean="0"/>
          </a:p>
        </p:txBody>
      </p:sp>
      <p:pic>
        <p:nvPicPr>
          <p:cNvPr id="1026" name="Picture 2" descr="loc_race_sequence_fp.bmp"/>
          <p:cNvPicPr>
            <a:picLocks noChangeAspect="1" noChangeArrowheads="1"/>
          </p:cNvPicPr>
          <p:nvPr/>
        </p:nvPicPr>
        <p:blipFill>
          <a:blip r:embed="rId3" cstate="print"/>
          <a:srcRect/>
          <a:stretch>
            <a:fillRect/>
          </a:stretch>
        </p:blipFill>
        <p:spPr bwMode="auto">
          <a:xfrm>
            <a:off x="877330" y="1524000"/>
            <a:ext cx="7352270" cy="38862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r>
              <a:rPr lang="en-US" dirty="0" smtClean="0"/>
              <a:t>Parallel Loops – Write and Read at Same Rate</a:t>
            </a:r>
          </a:p>
        </p:txBody>
      </p:sp>
      <p:sp>
        <p:nvSpPr>
          <p:cNvPr id="18435" name="Rectangle 23"/>
          <p:cNvSpPr>
            <a:spLocks noGrp="1" noChangeArrowheads="1"/>
          </p:cNvSpPr>
          <p:nvPr>
            <p:ph idx="4294967295"/>
          </p:nvPr>
        </p:nvSpPr>
        <p:spPr>
          <a:xfrm>
            <a:off x="0" y="1514475"/>
            <a:ext cx="8077200" cy="4286250"/>
          </a:xfrm>
        </p:spPr>
        <p:txBody>
          <a:bodyPr/>
          <a:lstStyle/>
          <a:p>
            <a:endParaRPr lang="en-US" dirty="0" smtClean="0"/>
          </a:p>
          <a:p>
            <a:endParaRPr lang="en-US" dirty="0" smtClean="0"/>
          </a:p>
        </p:txBody>
      </p:sp>
      <p:pic>
        <p:nvPicPr>
          <p:cNvPr id="2050" name="Picture 2" descr="loc_fp_Multiple Loops.bmp"/>
          <p:cNvPicPr>
            <a:picLocks noChangeAspect="1" noChangeArrowheads="1"/>
          </p:cNvPicPr>
          <p:nvPr/>
        </p:nvPicPr>
        <p:blipFill>
          <a:blip r:embed="rId3" cstate="print"/>
          <a:srcRect/>
          <a:stretch>
            <a:fillRect/>
          </a:stretch>
        </p:blipFill>
        <p:spPr bwMode="auto">
          <a:xfrm>
            <a:off x="762000" y="3619500"/>
            <a:ext cx="7610475" cy="2476500"/>
          </a:xfrm>
          <a:prstGeom prst="rect">
            <a:avLst/>
          </a:prstGeom>
          <a:noFill/>
        </p:spPr>
      </p:pic>
      <p:pic>
        <p:nvPicPr>
          <p:cNvPr id="2051" name="Picture 3" descr="loc_bd_Multiple Loops.bmp"/>
          <p:cNvPicPr>
            <a:picLocks noChangeAspect="1" noChangeArrowheads="1"/>
          </p:cNvPicPr>
          <p:nvPr/>
        </p:nvPicPr>
        <p:blipFill>
          <a:blip r:embed="rId4" cstate="print"/>
          <a:srcRect/>
          <a:stretch>
            <a:fillRect/>
          </a:stretch>
        </p:blipFill>
        <p:spPr bwMode="auto">
          <a:xfrm>
            <a:off x="2038350" y="1219200"/>
            <a:ext cx="5067300" cy="2219325"/>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smtClean="0"/>
              <a:t>Parallel Loops – Oversampling</a:t>
            </a:r>
          </a:p>
        </p:txBody>
      </p:sp>
      <p:pic>
        <p:nvPicPr>
          <p:cNvPr id="3074" name="Picture 2" descr="loc_bd_Multiple Loops - Slower.bmp"/>
          <p:cNvPicPr>
            <a:picLocks noChangeAspect="1" noChangeArrowheads="1"/>
          </p:cNvPicPr>
          <p:nvPr/>
        </p:nvPicPr>
        <p:blipFill>
          <a:blip r:embed="rId3" cstate="print"/>
          <a:srcRect/>
          <a:stretch>
            <a:fillRect/>
          </a:stretch>
        </p:blipFill>
        <p:spPr bwMode="auto">
          <a:xfrm>
            <a:off x="2038350" y="1295400"/>
            <a:ext cx="5067300" cy="2219325"/>
          </a:xfrm>
          <a:prstGeom prst="rect">
            <a:avLst/>
          </a:prstGeom>
          <a:noFill/>
        </p:spPr>
      </p:pic>
      <p:pic>
        <p:nvPicPr>
          <p:cNvPr id="3075" name="Picture 3" descr="loc_fp_Multiple Loops - Slower.bmp"/>
          <p:cNvPicPr>
            <a:picLocks noChangeAspect="1" noChangeArrowheads="1"/>
          </p:cNvPicPr>
          <p:nvPr/>
        </p:nvPicPr>
        <p:blipFill>
          <a:blip r:embed="rId4" cstate="print"/>
          <a:srcRect/>
          <a:stretch>
            <a:fillRect/>
          </a:stretch>
        </p:blipFill>
        <p:spPr bwMode="auto">
          <a:xfrm>
            <a:off x="771525" y="3686175"/>
            <a:ext cx="7600950" cy="2486025"/>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smtClean="0"/>
              <a:t>Parallel Loops - Undersampling</a:t>
            </a:r>
          </a:p>
        </p:txBody>
      </p:sp>
      <p:pic>
        <p:nvPicPr>
          <p:cNvPr id="4098" name="Picture 2" descr="loc_bd_Multiple Loops - Faster.bmp"/>
          <p:cNvPicPr>
            <a:picLocks noChangeAspect="1" noChangeArrowheads="1"/>
          </p:cNvPicPr>
          <p:nvPr/>
        </p:nvPicPr>
        <p:blipFill>
          <a:blip r:embed="rId3" cstate="print"/>
          <a:srcRect/>
          <a:stretch>
            <a:fillRect/>
          </a:stretch>
        </p:blipFill>
        <p:spPr bwMode="auto">
          <a:xfrm>
            <a:off x="2038350" y="1219200"/>
            <a:ext cx="5067300" cy="2219325"/>
          </a:xfrm>
          <a:prstGeom prst="rect">
            <a:avLst/>
          </a:prstGeom>
          <a:noFill/>
        </p:spPr>
      </p:pic>
      <p:pic>
        <p:nvPicPr>
          <p:cNvPr id="4099" name="Picture 3" descr="loc_fp_Multiple Loops - Faster.bmp"/>
          <p:cNvPicPr>
            <a:picLocks noChangeAspect="1" noChangeArrowheads="1"/>
          </p:cNvPicPr>
          <p:nvPr/>
        </p:nvPicPr>
        <p:blipFill>
          <a:blip r:embed="rId4" cstate="print"/>
          <a:srcRect/>
          <a:stretch>
            <a:fillRect/>
          </a:stretch>
        </p:blipFill>
        <p:spPr bwMode="auto">
          <a:xfrm>
            <a:off x="838200" y="3638550"/>
            <a:ext cx="7581900" cy="245745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smtClean="0"/>
              <a:t>Avoiding Race Conditions</a:t>
            </a:r>
          </a:p>
        </p:txBody>
      </p:sp>
      <p:sp>
        <p:nvSpPr>
          <p:cNvPr id="17411" name="Rectangle 3"/>
          <p:cNvSpPr>
            <a:spLocks noGrp="1" noChangeArrowheads="1"/>
          </p:cNvSpPr>
          <p:nvPr>
            <p:ph idx="1"/>
          </p:nvPr>
        </p:nvSpPr>
        <p:spPr/>
        <p:txBody>
          <a:bodyPr/>
          <a:lstStyle/>
          <a:p>
            <a:pPr lvl="1"/>
            <a:r>
              <a:rPr lang="en-US" dirty="0" smtClean="0"/>
              <a:t>Control shared resources</a:t>
            </a:r>
          </a:p>
          <a:p>
            <a:pPr lvl="1"/>
            <a:r>
              <a:rPr lang="en-US" dirty="0" smtClean="0"/>
              <a:t>Properly sequence instructions</a:t>
            </a:r>
          </a:p>
          <a:p>
            <a:pPr lvl="1"/>
            <a:r>
              <a:rPr lang="en-US" dirty="0" smtClean="0"/>
              <a:t>Reduce use of variables</a:t>
            </a:r>
          </a:p>
          <a:p>
            <a:pPr lvl="1"/>
            <a:r>
              <a:rPr lang="en-US" dirty="0" smtClean="0"/>
              <a:t>Identify and protect critical sections within your code</a:t>
            </a:r>
          </a:p>
          <a:p>
            <a:pPr lvl="2"/>
            <a:r>
              <a:rPr lang="en-US" dirty="0" smtClean="0"/>
              <a:t>Pass data between parallel loops by using FIFOs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smtClean="0"/>
              <a:t>F. FPGA FIFOs</a:t>
            </a:r>
          </a:p>
        </p:txBody>
      </p:sp>
      <p:sp>
        <p:nvSpPr>
          <p:cNvPr id="23555" name="Rectangle 4"/>
          <p:cNvSpPr>
            <a:spLocks noGrp="1" noChangeArrowheads="1"/>
          </p:cNvSpPr>
          <p:nvPr>
            <p:ph idx="1"/>
          </p:nvPr>
        </p:nvSpPr>
        <p:spPr/>
        <p:txBody>
          <a:bodyPr/>
          <a:lstStyle/>
          <a:p>
            <a:pPr lvl="1"/>
            <a:endParaRPr lang="en-US" dirty="0" smtClean="0"/>
          </a:p>
          <a:p>
            <a:pPr lvl="1"/>
            <a:endParaRPr lang="en-US" dirty="0" smtClean="0"/>
          </a:p>
          <a:p>
            <a:pPr lvl="1"/>
            <a:endParaRPr lang="en-US" dirty="0" smtClean="0"/>
          </a:p>
          <a:p>
            <a:pPr lvl="1"/>
            <a:r>
              <a:rPr lang="en-US" dirty="0" smtClean="0"/>
              <a:t>Target-Scoped – A single FIFO transfers data between loops on multiple VIs running on the same target</a:t>
            </a:r>
          </a:p>
          <a:p>
            <a:pPr lvl="1"/>
            <a:r>
              <a:rPr lang="en-US" dirty="0" smtClean="0"/>
              <a:t>VI-Scoped – A single FIFO transfers data between multiple loops in the same VI</a:t>
            </a:r>
          </a:p>
          <a:p>
            <a:pPr lvl="1"/>
            <a:endParaRPr lang="en-US" dirty="0" smtClean="0"/>
          </a:p>
        </p:txBody>
      </p:sp>
      <p:graphicFrame>
        <p:nvGraphicFramePr>
          <p:cNvPr id="5" name="Diagram 4"/>
          <p:cNvGraphicFramePr/>
          <p:nvPr/>
        </p:nvGraphicFramePr>
        <p:xfrm>
          <a:off x="633674" y="1572159"/>
          <a:ext cx="7759336" cy="11387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smtClean="0"/>
              <a:t>Target-Scoped FIFOs</a:t>
            </a:r>
          </a:p>
        </p:txBody>
      </p:sp>
      <p:sp>
        <p:nvSpPr>
          <p:cNvPr id="24579" name="Rectangle 7"/>
          <p:cNvSpPr>
            <a:spLocks noGrp="1" noChangeArrowheads="1"/>
          </p:cNvSpPr>
          <p:nvPr>
            <p:ph sz="half" idx="1"/>
          </p:nvPr>
        </p:nvSpPr>
        <p:spPr/>
        <p:txBody>
          <a:bodyPr/>
          <a:lstStyle/>
          <a:p>
            <a:pPr lvl="1"/>
            <a:r>
              <a:rPr lang="en-US" dirty="0" smtClean="0"/>
              <a:t>Appear under the FPGA Target in the Project Explorer Window</a:t>
            </a:r>
          </a:p>
          <a:p>
            <a:pPr lvl="1"/>
            <a:r>
              <a:rPr lang="en-US" dirty="0" smtClean="0"/>
              <a:t>Use to store data that you need to access from multiple VIs</a:t>
            </a:r>
          </a:p>
          <a:p>
            <a:pPr lvl="1"/>
            <a:r>
              <a:rPr lang="en-US" dirty="0" smtClean="0"/>
              <a:t>Create Target-Scoped FIFOs From the Project Explorer window</a:t>
            </a:r>
          </a:p>
        </p:txBody>
      </p:sp>
      <p:pic>
        <p:nvPicPr>
          <p:cNvPr id="4" name="Picture 2" descr="loc_missing_art_imagefile"/>
          <p:cNvPicPr>
            <a:picLocks noChangeAspect="1" noChangeArrowheads="1"/>
          </p:cNvPicPr>
          <p:nvPr/>
        </p:nvPicPr>
        <p:blipFill>
          <a:blip r:embed="rId3" cstate="print"/>
          <a:stretch>
            <a:fillRect/>
          </a:stretch>
        </p:blipFill>
        <p:spPr bwMode="auto">
          <a:xfrm>
            <a:off x="4572000" y="1600200"/>
            <a:ext cx="4163083" cy="377631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 Loops with Different Sampling Rates</a:t>
            </a:r>
            <a:endParaRPr lang="en-US" dirty="0"/>
          </a:p>
        </p:txBody>
      </p:sp>
      <p:pic>
        <p:nvPicPr>
          <p:cNvPr id="8" name="Content Placeholder 4" descr="loc_bd_Parallel Loops.bmp"/>
          <p:cNvPicPr>
            <a:picLocks/>
          </p:cNvPicPr>
          <p:nvPr/>
        </p:nvPicPr>
        <p:blipFill>
          <a:blip r:embed="rId3" cstate="print"/>
          <a:stretch>
            <a:fillRect/>
          </a:stretch>
        </p:blipFill>
        <p:spPr>
          <a:xfrm>
            <a:off x="2590800" y="1600200"/>
            <a:ext cx="3962400" cy="4369067"/>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smtClean="0"/>
              <a:t>FIFO Properties Dialog Box</a:t>
            </a:r>
          </a:p>
        </p:txBody>
      </p:sp>
      <p:sp>
        <p:nvSpPr>
          <p:cNvPr id="25604" name="Text Box 3"/>
          <p:cNvSpPr txBox="1">
            <a:spLocks noChangeArrowheads="1"/>
          </p:cNvSpPr>
          <p:nvPr/>
        </p:nvSpPr>
        <p:spPr bwMode="auto">
          <a:xfrm>
            <a:off x="609600" y="1219200"/>
            <a:ext cx="2225675" cy="457200"/>
          </a:xfrm>
          <a:prstGeom prst="rect">
            <a:avLst/>
          </a:prstGeom>
          <a:noFill/>
          <a:ln w="9525" algn="ctr">
            <a:noFill/>
            <a:miter lim="800000"/>
            <a:headEnd/>
            <a:tailEnd/>
          </a:ln>
        </p:spPr>
        <p:txBody>
          <a:bodyPr>
            <a:spAutoFit/>
          </a:bodyPr>
          <a:lstStyle/>
          <a:p>
            <a:pPr marL="342900" indent="-342900">
              <a:buFontTx/>
              <a:buChar char="•"/>
            </a:pPr>
            <a:endParaRPr lang="en-US" sz="2400" b="1" dirty="0"/>
          </a:p>
        </p:txBody>
      </p:sp>
      <p:pic>
        <p:nvPicPr>
          <p:cNvPr id="1026" name="Picture 2" descr="loc_env_FIFO Prop - General.bmp"/>
          <p:cNvPicPr>
            <a:picLocks noChangeAspect="1" noChangeArrowheads="1"/>
          </p:cNvPicPr>
          <p:nvPr/>
        </p:nvPicPr>
        <p:blipFill>
          <a:blip r:embed="rId3" cstate="print"/>
          <a:srcRect/>
          <a:stretch>
            <a:fillRect/>
          </a:stretch>
        </p:blipFill>
        <p:spPr bwMode="auto">
          <a:xfrm>
            <a:off x="1219200" y="1295400"/>
            <a:ext cx="6557962" cy="4639537"/>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FIFO – Number of Elements</a:t>
            </a:r>
            <a:endParaRPr lang="en-US" dirty="0"/>
          </a:p>
        </p:txBody>
      </p:sp>
      <p:sp>
        <p:nvSpPr>
          <p:cNvPr id="29699" name="Rectangle 3"/>
          <p:cNvSpPr>
            <a:spLocks noGrp="1" noChangeArrowheads="1"/>
          </p:cNvSpPr>
          <p:nvPr>
            <p:ph idx="1"/>
          </p:nvPr>
        </p:nvSpPr>
        <p:spPr/>
        <p:txBody>
          <a:bodyPr/>
          <a:lstStyle/>
          <a:p>
            <a:pPr lvl="1"/>
            <a:r>
              <a:rPr lang="en-US" dirty="0" smtClean="0"/>
              <a:t>Number of elements FIFO can hold</a:t>
            </a:r>
          </a:p>
          <a:p>
            <a:pPr lvl="1"/>
            <a:r>
              <a:rPr lang="en-US" dirty="0" smtClean="0"/>
              <a:t>Maximum depends on the Implementation that has been selected and the amount of space available on the FPGA for the implementation</a:t>
            </a:r>
          </a:p>
          <a:p>
            <a:pPr lvl="1"/>
            <a:r>
              <a:rPr lang="en-US" dirty="0" smtClean="0"/>
              <a:t>You request the number of elements based on the needs of the application. LabVIEW specifies the actual number of elements. If the actual number is greater than the requested number, the difference is due to technical constraints.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FIFO – Implementation</a:t>
            </a:r>
            <a:endParaRPr lang="en-US" dirty="0"/>
          </a:p>
        </p:txBody>
      </p:sp>
      <p:sp>
        <p:nvSpPr>
          <p:cNvPr id="28675" name="Rectangle 3"/>
          <p:cNvSpPr>
            <a:spLocks noGrp="1" noChangeArrowheads="1"/>
          </p:cNvSpPr>
          <p:nvPr>
            <p:ph idx="1"/>
          </p:nvPr>
        </p:nvSpPr>
        <p:spPr/>
        <p:txBody>
          <a:bodyPr/>
          <a:lstStyle/>
          <a:p>
            <a:pPr lvl="1"/>
            <a:r>
              <a:rPr lang="en-US" b="1" dirty="0" smtClean="0"/>
              <a:t>Flip-Flops</a:t>
            </a:r>
            <a:r>
              <a:rPr lang="en-US" dirty="0" smtClean="0"/>
              <a:t> – Use gates on the FPGA to provide the fastest performance. Recommended only for very small FIFOs &lt;100 bytes.</a:t>
            </a:r>
          </a:p>
          <a:p>
            <a:pPr lvl="1"/>
            <a:r>
              <a:rPr lang="en-US" b="1" dirty="0" smtClean="0"/>
              <a:t>Look-up Table </a:t>
            </a:r>
            <a:r>
              <a:rPr lang="en-US" dirty="0" smtClean="0"/>
              <a:t>– Store data in look-up tables available on the FPGA (2 per slice). Recommended only for small FIFOs &lt; 300 bytes.</a:t>
            </a:r>
          </a:p>
          <a:p>
            <a:pPr lvl="1"/>
            <a:r>
              <a:rPr lang="en-US" b="1" dirty="0" smtClean="0"/>
              <a:t>Block Memory </a:t>
            </a:r>
            <a:r>
              <a:rPr lang="en-US" dirty="0" smtClean="0"/>
              <a:t>– Store data in block memory to preserve FPGA gates and LUTs for your VI.</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smtClean="0"/>
              <a:t>VI-Scoped FIFOs</a:t>
            </a:r>
          </a:p>
        </p:txBody>
      </p:sp>
      <p:sp>
        <p:nvSpPr>
          <p:cNvPr id="31747" name="Rectangle 7"/>
          <p:cNvSpPr>
            <a:spLocks noGrp="1" noChangeArrowheads="1"/>
          </p:cNvSpPr>
          <p:nvPr>
            <p:ph sz="half" idx="1"/>
          </p:nvPr>
        </p:nvSpPr>
        <p:spPr/>
        <p:txBody>
          <a:bodyPr/>
          <a:lstStyle/>
          <a:p>
            <a:pPr lvl="1"/>
            <a:r>
              <a:rPr lang="en-US" dirty="0" smtClean="0"/>
              <a:t>Create VI-Scoped FIFOs using the VI-Defined Configuration Node from the Memory &amp; FIFO Palette</a:t>
            </a:r>
          </a:p>
          <a:p>
            <a:pPr lvl="1"/>
            <a:r>
              <a:rPr lang="en-US" dirty="0" smtClean="0"/>
              <a:t>Right-click on the VI-Defined FIFO Configuration Node and select </a:t>
            </a:r>
            <a:r>
              <a:rPr lang="en-US" b="1" dirty="0" smtClean="0"/>
              <a:t>Configure</a:t>
            </a:r>
            <a:r>
              <a:rPr lang="en-US" dirty="0" smtClean="0"/>
              <a:t> to launch the FIFO Properties dialog box</a:t>
            </a:r>
          </a:p>
        </p:txBody>
      </p:sp>
      <p:pic>
        <p:nvPicPr>
          <p:cNvPr id="2050" name="Picture 2" descr="loc_bd_VI-Defined FIFO.bmp"/>
          <p:cNvPicPr>
            <a:picLocks noChangeAspect="1" noChangeArrowheads="1"/>
          </p:cNvPicPr>
          <p:nvPr/>
        </p:nvPicPr>
        <p:blipFill>
          <a:blip r:embed="rId3" cstate="print"/>
          <a:srcRect/>
          <a:stretch>
            <a:fillRect/>
          </a:stretch>
        </p:blipFill>
        <p:spPr bwMode="auto">
          <a:xfrm>
            <a:off x="4267200" y="1143000"/>
            <a:ext cx="4764087" cy="4103687"/>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smtClean="0"/>
              <a:t>FPGA FIFO Write and Read</a:t>
            </a:r>
          </a:p>
        </p:txBody>
      </p:sp>
      <p:sp>
        <p:nvSpPr>
          <p:cNvPr id="33796" name="Rectangle 12"/>
          <p:cNvSpPr>
            <a:spLocks noGrp="1" noChangeArrowheads="1"/>
          </p:cNvSpPr>
          <p:nvPr>
            <p:ph sz="half" idx="1"/>
          </p:nvPr>
        </p:nvSpPr>
        <p:spPr/>
        <p:txBody>
          <a:bodyPr/>
          <a:lstStyle/>
          <a:p>
            <a:pPr lvl="1"/>
            <a:r>
              <a:rPr lang="en-US" dirty="0" smtClean="0"/>
              <a:t>Place a FIFO Method from the Memory &amp; FIFO palette</a:t>
            </a:r>
          </a:p>
          <a:p>
            <a:pPr lvl="1"/>
            <a:r>
              <a:rPr lang="en-US" dirty="0" smtClean="0"/>
              <a:t>Right-click the object and choose </a:t>
            </a:r>
            <a:r>
              <a:rPr lang="en-US" b="1" dirty="0" smtClean="0"/>
              <a:t>Select Method</a:t>
            </a:r>
          </a:p>
          <a:p>
            <a:pPr lvl="2"/>
            <a:r>
              <a:rPr lang="en-US" dirty="0" smtClean="0"/>
              <a:t>Choose </a:t>
            </a:r>
            <a:r>
              <a:rPr lang="en-US" b="1" dirty="0" smtClean="0"/>
              <a:t>Write</a:t>
            </a:r>
            <a:r>
              <a:rPr lang="en-US" dirty="0" smtClean="0"/>
              <a:t> or </a:t>
            </a:r>
            <a:r>
              <a:rPr lang="en-US" b="1" dirty="0" smtClean="0"/>
              <a:t>Read</a:t>
            </a:r>
          </a:p>
          <a:p>
            <a:pPr lvl="1"/>
            <a:r>
              <a:rPr lang="en-US" dirty="0" smtClean="0"/>
              <a:t>Right-click the object and choose </a:t>
            </a:r>
            <a:r>
              <a:rPr lang="en-US" b="1" dirty="0" smtClean="0"/>
              <a:t>Select FIFO </a:t>
            </a:r>
          </a:p>
          <a:p>
            <a:pPr lvl="2"/>
            <a:r>
              <a:rPr lang="en-US" dirty="0" smtClean="0"/>
              <a:t>Associates node with a defined FIFO</a:t>
            </a:r>
          </a:p>
        </p:txBody>
      </p:sp>
      <p:pic>
        <p:nvPicPr>
          <p:cNvPr id="3074" name="Picture 2" descr="loc_bd_Select FIFO.bmp"/>
          <p:cNvPicPr>
            <a:picLocks noChangeAspect="1" noChangeArrowheads="1"/>
          </p:cNvPicPr>
          <p:nvPr/>
        </p:nvPicPr>
        <p:blipFill>
          <a:blip r:embed="rId3" cstate="print"/>
          <a:srcRect/>
          <a:stretch>
            <a:fillRect/>
          </a:stretch>
        </p:blipFill>
        <p:spPr bwMode="auto">
          <a:xfrm>
            <a:off x="4876800" y="1295399"/>
            <a:ext cx="3810000" cy="4397075"/>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smtClean="0"/>
              <a:t>FPGA FIFO Write and Read</a:t>
            </a:r>
          </a:p>
        </p:txBody>
      </p:sp>
      <p:sp>
        <p:nvSpPr>
          <p:cNvPr id="34819" name="Rectangle 6"/>
          <p:cNvSpPr>
            <a:spLocks noGrp="1" noChangeArrowheads="1"/>
          </p:cNvSpPr>
          <p:nvPr>
            <p:ph idx="1"/>
          </p:nvPr>
        </p:nvSpPr>
        <p:spPr/>
        <p:txBody>
          <a:bodyPr/>
          <a:lstStyle/>
          <a:p>
            <a:pPr lvl="1"/>
            <a:r>
              <a:rPr lang="en-US" dirty="0" smtClean="0"/>
              <a:t>Element –The data element to written or read</a:t>
            </a:r>
          </a:p>
          <a:p>
            <a:pPr lvl="1"/>
            <a:r>
              <a:rPr lang="en-US" dirty="0" smtClean="0"/>
              <a:t>Timeout – Sets number of ticks the function waits for space if the FIFO is full. </a:t>
            </a:r>
          </a:p>
          <a:p>
            <a:pPr lvl="1"/>
            <a:r>
              <a:rPr lang="en-US" dirty="0" smtClean="0"/>
              <a:t>Timed Out? – True if attempt to write failed. Does not overwrite or add new element.</a:t>
            </a:r>
          </a:p>
          <a:p>
            <a:pPr lvl="2"/>
            <a:r>
              <a:rPr lang="en-US" dirty="0" smtClean="0"/>
              <a:t>FIFO transfer may be lossy if write times out</a:t>
            </a:r>
          </a:p>
        </p:txBody>
      </p:sp>
      <p:pic>
        <p:nvPicPr>
          <p:cNvPr id="21" name="Picture 4" descr="loc_bd_FIFO Write Node.bmp"/>
          <p:cNvPicPr>
            <a:picLocks noChangeAspect="1" noChangeArrowheads="1"/>
          </p:cNvPicPr>
          <p:nvPr/>
        </p:nvPicPr>
        <p:blipFill>
          <a:blip r:embed="rId3" cstate="print"/>
          <a:stretch>
            <a:fillRect/>
          </a:stretch>
        </p:blipFill>
        <p:spPr bwMode="auto">
          <a:xfrm>
            <a:off x="1924051" y="4533900"/>
            <a:ext cx="1962150" cy="1504950"/>
          </a:xfrm>
          <a:prstGeom prst="rect">
            <a:avLst/>
          </a:prstGeom>
          <a:noFill/>
        </p:spPr>
      </p:pic>
      <p:pic>
        <p:nvPicPr>
          <p:cNvPr id="5" name="Picture 4" descr="loc_bd_FIFO Read Node.bmp"/>
          <p:cNvPicPr>
            <a:picLocks noChangeAspect="1"/>
          </p:cNvPicPr>
          <p:nvPr/>
        </p:nvPicPr>
        <p:blipFill>
          <a:blip r:embed="rId4" cstate="print"/>
          <a:stretch>
            <a:fillRect/>
          </a:stretch>
        </p:blipFill>
        <p:spPr>
          <a:xfrm>
            <a:off x="5200650" y="4533900"/>
            <a:ext cx="1962150" cy="150495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FIFO Overflow and Underflow</a:t>
            </a:r>
          </a:p>
        </p:txBody>
      </p:sp>
      <p:sp>
        <p:nvSpPr>
          <p:cNvPr id="5" name="Content Placeholder 4"/>
          <p:cNvSpPr>
            <a:spLocks noGrp="1"/>
          </p:cNvSpPr>
          <p:nvPr>
            <p:ph idx="1"/>
          </p:nvPr>
        </p:nvSpPr>
        <p:spPr/>
        <p:txBody>
          <a:bodyPr/>
          <a:lstStyle/>
          <a:p>
            <a:pPr lvl="1"/>
            <a:r>
              <a:rPr lang="en-US" b="1" dirty="0" smtClean="0"/>
              <a:t>Overflow</a:t>
            </a:r>
            <a:r>
              <a:rPr lang="en-US" dirty="0" smtClean="0"/>
              <a:t> – Write loop executing faster than read loop</a:t>
            </a:r>
          </a:p>
          <a:p>
            <a:pPr lvl="2"/>
            <a:r>
              <a:rPr lang="en-US" dirty="0" smtClean="0"/>
              <a:t>FIFO is filled and the FIFO Write method times out</a:t>
            </a:r>
          </a:p>
          <a:p>
            <a:pPr lvl="2"/>
            <a:r>
              <a:rPr lang="en-US" dirty="0" smtClean="0"/>
              <a:t>Data is not written to the FIFO until space is available in the FIFO</a:t>
            </a:r>
          </a:p>
          <a:p>
            <a:pPr lvl="2"/>
            <a:r>
              <a:rPr lang="en-US" dirty="0" smtClean="0"/>
              <a:t>Space can be created by reading data or resetting the FIFO</a:t>
            </a:r>
          </a:p>
          <a:p>
            <a:pPr lvl="2"/>
            <a:r>
              <a:rPr lang="en-US" dirty="0" smtClean="0"/>
              <a:t>Data is lost until space is made available.</a:t>
            </a:r>
          </a:p>
          <a:p>
            <a:pPr lvl="1"/>
            <a:r>
              <a:rPr lang="en-US" b="1" dirty="0" smtClean="0"/>
              <a:t>Underflow</a:t>
            </a:r>
            <a:r>
              <a:rPr lang="en-US" dirty="0" smtClean="0"/>
              <a:t> – Write loop executing slower than read loop</a:t>
            </a:r>
          </a:p>
          <a:p>
            <a:pPr lvl="2"/>
            <a:r>
              <a:rPr lang="en-US" dirty="0" smtClean="0"/>
              <a:t>FIFO is empty and the FIFO Read method times out</a:t>
            </a:r>
          </a:p>
          <a:p>
            <a:endParaRPr lang="en-US"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FIFO Overflow and Underflow</a:t>
            </a:r>
          </a:p>
        </p:txBody>
      </p:sp>
      <p:sp>
        <p:nvSpPr>
          <p:cNvPr id="5" name="Content Placeholder 4"/>
          <p:cNvSpPr>
            <a:spLocks noGrp="1"/>
          </p:cNvSpPr>
          <p:nvPr>
            <p:ph idx="1"/>
          </p:nvPr>
        </p:nvSpPr>
        <p:spPr/>
        <p:txBody>
          <a:bodyPr/>
          <a:lstStyle/>
          <a:p>
            <a:r>
              <a:rPr lang="en-US" dirty="0" smtClean="0"/>
              <a:t>Method for handling overflow/underflow depends on importance of lossless transfer</a:t>
            </a:r>
          </a:p>
          <a:p>
            <a:pPr lvl="1"/>
            <a:r>
              <a:rPr lang="en-US" dirty="0" smtClean="0"/>
              <a:t>Latch </a:t>
            </a:r>
            <a:r>
              <a:rPr lang="en-US" b="1" dirty="0" smtClean="0"/>
              <a:t>Timed Out? </a:t>
            </a:r>
            <a:r>
              <a:rPr lang="en-US" dirty="0" smtClean="0"/>
              <a:t>output of read/write method so that operator can see if a timeout ever occurred</a:t>
            </a:r>
          </a:p>
          <a:p>
            <a:pPr lvl="1"/>
            <a:r>
              <a:rPr lang="en-US" dirty="0" smtClean="0"/>
              <a:t>Use </a:t>
            </a:r>
            <a:r>
              <a:rPr lang="en-US" b="1" dirty="0" smtClean="0"/>
              <a:t>Timed Out? </a:t>
            </a:r>
            <a:r>
              <a:rPr lang="en-US" dirty="0" smtClean="0"/>
              <a:t>as a condition for termination of loop execution</a:t>
            </a:r>
          </a:p>
          <a:p>
            <a:pPr lvl="2"/>
            <a:endParaRPr lang="en-US" dirty="0" smtClean="0"/>
          </a:p>
        </p:txBody>
      </p:sp>
      <p:pic>
        <p:nvPicPr>
          <p:cNvPr id="4" name="Picture 3" descr="loc_bd_Overflow Handling.bmp"/>
          <p:cNvPicPr>
            <a:picLocks noChangeAspect="1"/>
          </p:cNvPicPr>
          <p:nvPr/>
        </p:nvPicPr>
        <p:blipFill>
          <a:blip r:embed="rId3" cstate="print"/>
          <a:stretch>
            <a:fillRect/>
          </a:stretch>
        </p:blipFill>
        <p:spPr>
          <a:xfrm>
            <a:off x="2499103" y="4114800"/>
            <a:ext cx="4130297" cy="198120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Demonstration – FIFO Bucket</a:t>
            </a:r>
            <a:endParaRPr lang="en-US" dirty="0"/>
          </a:p>
        </p:txBody>
      </p:sp>
      <p:sp>
        <p:nvSpPr>
          <p:cNvPr id="6" name="Content Placeholder 5"/>
          <p:cNvSpPr>
            <a:spLocks noGrp="1"/>
          </p:cNvSpPr>
          <p:nvPr>
            <p:ph idx="1"/>
          </p:nvPr>
        </p:nvSpPr>
        <p:spPr/>
        <p:txBody>
          <a:bodyPr/>
          <a:lstStyle/>
          <a:p>
            <a:r>
              <a:rPr lang="en-US" dirty="0" smtClean="0"/>
              <a:t>Test how a FIFO works by reading and writing data and observing the effect on the FIFO status.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Get Number of Elements to Read/Write</a:t>
            </a:r>
            <a:endParaRPr lang="en-US" dirty="0"/>
          </a:p>
        </p:txBody>
      </p:sp>
      <p:sp>
        <p:nvSpPr>
          <p:cNvPr id="12" name="Content Placeholder 11"/>
          <p:cNvSpPr>
            <a:spLocks noGrp="1"/>
          </p:cNvSpPr>
          <p:nvPr>
            <p:ph idx="1"/>
          </p:nvPr>
        </p:nvSpPr>
        <p:spPr/>
        <p:txBody>
          <a:bodyPr/>
          <a:lstStyle/>
          <a:p>
            <a:pPr lvl="1"/>
            <a:r>
              <a:rPr lang="en-US" dirty="0" smtClean="0"/>
              <a:t>Get Number of Elements to Read</a:t>
            </a:r>
          </a:p>
          <a:p>
            <a:pPr lvl="2"/>
            <a:r>
              <a:rPr lang="en-US" dirty="0" smtClean="0"/>
              <a:t>Returns the number of elements remaining to be read</a:t>
            </a:r>
          </a:p>
          <a:p>
            <a:pPr lvl="2"/>
            <a:endParaRPr lang="en-US" dirty="0" smtClean="0"/>
          </a:p>
          <a:p>
            <a:pPr lvl="1"/>
            <a:r>
              <a:rPr lang="en-US" dirty="0" smtClean="0"/>
              <a:t>Get Number of Elements to Write</a:t>
            </a:r>
          </a:p>
          <a:p>
            <a:pPr lvl="2"/>
            <a:r>
              <a:rPr lang="en-US" dirty="0" smtClean="0"/>
              <a:t>Returns the number of empty elements remaining in the FIFO</a:t>
            </a:r>
          </a:p>
          <a:p>
            <a:pPr lvl="2"/>
            <a:endParaRPr lang="en-US" dirty="0" smtClean="0"/>
          </a:p>
          <a:p>
            <a:r>
              <a:rPr lang="en-US" dirty="0" smtClean="0"/>
              <a:t>These methods can be used to avoid underflow/overflow conditions by monitoring the status of the FIFO.</a:t>
            </a:r>
          </a:p>
        </p:txBody>
      </p:sp>
      <p:pic>
        <p:nvPicPr>
          <p:cNvPr id="10" name="Content Placeholder 7" descr="loc_bd_FIFO Num Elements to Read.bmp"/>
          <p:cNvPicPr>
            <a:picLocks noChangeAspect="1"/>
          </p:cNvPicPr>
          <p:nvPr/>
        </p:nvPicPr>
        <p:blipFill>
          <a:blip r:embed="rId3" cstate="print"/>
          <a:stretch>
            <a:fillRect/>
          </a:stretch>
        </p:blipFill>
        <p:spPr bwMode="auto">
          <a:xfrm>
            <a:off x="5865845" y="1428463"/>
            <a:ext cx="2554255" cy="628937"/>
          </a:xfrm>
          <a:prstGeom prst="rect">
            <a:avLst/>
          </a:prstGeom>
          <a:noFill/>
          <a:ln w="9525">
            <a:noFill/>
            <a:miter lim="800000"/>
            <a:headEnd/>
            <a:tailEnd/>
          </a:ln>
          <a:effectLst/>
        </p:spPr>
      </p:pic>
      <p:pic>
        <p:nvPicPr>
          <p:cNvPr id="13" name="Content Placeholder 10" descr="loc_bd_FIFO Num Elements to Write.bmp"/>
          <p:cNvPicPr>
            <a:picLocks noChangeAspect="1"/>
          </p:cNvPicPr>
          <p:nvPr/>
        </p:nvPicPr>
        <p:blipFill>
          <a:blip r:embed="rId4" cstate="print"/>
          <a:stretch>
            <a:fillRect/>
          </a:stretch>
        </p:blipFill>
        <p:spPr bwMode="auto">
          <a:xfrm>
            <a:off x="5865845" y="2819400"/>
            <a:ext cx="2554255" cy="6257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Loop Rate Limitation – Longest Path</a:t>
            </a:r>
            <a:endParaRPr lang="en-US" dirty="0"/>
          </a:p>
        </p:txBody>
      </p:sp>
      <p:sp>
        <p:nvSpPr>
          <p:cNvPr id="7" name="Content Placeholder 6"/>
          <p:cNvSpPr>
            <a:spLocks noGrp="1"/>
          </p:cNvSpPr>
          <p:nvPr>
            <p:ph idx="1"/>
          </p:nvPr>
        </p:nvSpPr>
        <p:spPr/>
        <p:txBody>
          <a:bodyPr/>
          <a:lstStyle/>
          <a:p>
            <a:pPr lvl="1"/>
            <a:r>
              <a:rPr lang="en-US" dirty="0" smtClean="0"/>
              <a:t>AO takes ~35 ticks, DI takes 1 tick (HW Specific)</a:t>
            </a:r>
          </a:p>
          <a:p>
            <a:pPr lvl="1"/>
            <a:r>
              <a:rPr lang="en-US" dirty="0" smtClean="0"/>
              <a:t>DI limited by AO when in same loop</a:t>
            </a:r>
          </a:p>
        </p:txBody>
      </p:sp>
      <p:sp>
        <p:nvSpPr>
          <p:cNvPr id="9" name="Text Box 7"/>
          <p:cNvSpPr txBox="1">
            <a:spLocks noChangeArrowheads="1"/>
          </p:cNvSpPr>
          <p:nvPr/>
        </p:nvSpPr>
        <p:spPr bwMode="auto">
          <a:xfrm>
            <a:off x="6553200" y="4389477"/>
            <a:ext cx="2590800" cy="461665"/>
          </a:xfrm>
          <a:prstGeom prst="rect">
            <a:avLst/>
          </a:prstGeom>
          <a:noFill/>
          <a:ln w="9525">
            <a:noFill/>
            <a:miter lim="800000"/>
            <a:headEnd/>
            <a:tailEnd/>
          </a:ln>
          <a:effectLst/>
        </p:spPr>
        <p:txBody>
          <a:bodyPr>
            <a:spAutoFit/>
          </a:bodyPr>
          <a:lstStyle/>
          <a:p>
            <a:pPr algn="ctr" eaLnBrk="0" hangingPunct="0">
              <a:lnSpc>
                <a:spcPct val="100000"/>
              </a:lnSpc>
              <a:spcBef>
                <a:spcPct val="50000"/>
              </a:spcBef>
              <a:buFontTx/>
              <a:buNone/>
            </a:pPr>
            <a:r>
              <a:rPr lang="en-US" sz="2400" dirty="0" smtClean="0">
                <a:solidFill>
                  <a:schemeClr val="tx1"/>
                </a:solidFill>
              </a:rPr>
              <a:t>38 Ticks</a:t>
            </a:r>
            <a:endParaRPr lang="en-US" sz="2400" dirty="0">
              <a:solidFill>
                <a:schemeClr val="tx1"/>
              </a:solidFill>
            </a:endParaRPr>
          </a:p>
        </p:txBody>
      </p:sp>
      <p:pic>
        <p:nvPicPr>
          <p:cNvPr id="121858" name="Picture 2" descr="loc_bd_Loop Rate IO.bmp"/>
          <p:cNvPicPr>
            <a:picLocks noChangeAspect="1" noChangeArrowheads="1"/>
          </p:cNvPicPr>
          <p:nvPr/>
        </p:nvPicPr>
        <p:blipFill>
          <a:blip r:embed="rId3" cstate="print"/>
          <a:stretch>
            <a:fillRect/>
          </a:stretch>
        </p:blipFill>
        <p:spPr bwMode="auto">
          <a:xfrm>
            <a:off x="2246811" y="3220818"/>
            <a:ext cx="4558343" cy="2798982"/>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Separate I/O and Data Processing</a:t>
            </a:r>
          </a:p>
        </p:txBody>
      </p:sp>
      <p:sp>
        <p:nvSpPr>
          <p:cNvPr id="37891" name="Rectangle 9"/>
          <p:cNvSpPr>
            <a:spLocks noGrp="1" noChangeArrowheads="1"/>
          </p:cNvSpPr>
          <p:nvPr>
            <p:ph sz="half" idx="1"/>
          </p:nvPr>
        </p:nvSpPr>
        <p:spPr>
          <a:xfrm>
            <a:off x="381000" y="1646237"/>
            <a:ext cx="2819400" cy="4525963"/>
          </a:xfrm>
        </p:spPr>
        <p:txBody>
          <a:bodyPr/>
          <a:lstStyle/>
          <a:p>
            <a:pPr lvl="1"/>
            <a:r>
              <a:rPr lang="en-US" dirty="0" smtClean="0"/>
              <a:t>Top loop acquires data and writes to FIFO</a:t>
            </a:r>
          </a:p>
          <a:p>
            <a:pPr lvl="1"/>
            <a:r>
              <a:rPr lang="en-US" dirty="0" smtClean="0"/>
              <a:t>Bottom loop reads FIFO and processes data</a:t>
            </a:r>
          </a:p>
          <a:p>
            <a:pPr lvl="1"/>
            <a:r>
              <a:rPr lang="en-US" dirty="0" smtClean="0"/>
              <a:t>Results in faster I/O</a:t>
            </a:r>
          </a:p>
          <a:p>
            <a:pPr lvl="1"/>
            <a:endParaRPr lang="en-US" dirty="0" smtClean="0"/>
          </a:p>
        </p:txBody>
      </p:sp>
      <p:pic>
        <p:nvPicPr>
          <p:cNvPr id="6" name="Picture 8" descr="loc_bd_Split Processing.bmp"/>
          <p:cNvPicPr>
            <a:picLocks noChangeAspect="1" noChangeArrowheads="1"/>
          </p:cNvPicPr>
          <p:nvPr/>
        </p:nvPicPr>
        <p:blipFill>
          <a:blip r:embed="rId3" cstate="print"/>
          <a:stretch>
            <a:fillRect/>
          </a:stretch>
        </p:blipFill>
        <p:spPr bwMode="auto">
          <a:xfrm>
            <a:off x="3140427" y="1447800"/>
            <a:ext cx="5927373"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smtClean="0"/>
              <a:t>Clear Method</a:t>
            </a:r>
          </a:p>
        </p:txBody>
      </p:sp>
      <p:sp>
        <p:nvSpPr>
          <p:cNvPr id="5" name="Content Placeholder 4"/>
          <p:cNvSpPr>
            <a:spLocks noGrp="1"/>
          </p:cNvSpPr>
          <p:nvPr>
            <p:ph idx="1"/>
          </p:nvPr>
        </p:nvSpPr>
        <p:spPr/>
        <p:txBody>
          <a:bodyPr/>
          <a:lstStyle/>
          <a:p>
            <a:pPr lvl="1"/>
            <a:r>
              <a:rPr lang="en-US" dirty="0" smtClean="0"/>
              <a:t>FIFOs retain data if the FPGA is </a:t>
            </a:r>
            <a:br>
              <a:rPr lang="en-US" dirty="0" smtClean="0"/>
            </a:br>
            <a:r>
              <a:rPr lang="en-US" dirty="0" smtClean="0"/>
              <a:t>stopped and restarted.</a:t>
            </a:r>
          </a:p>
          <a:p>
            <a:pPr lvl="1"/>
            <a:r>
              <a:rPr lang="en-US" dirty="0" smtClean="0"/>
              <a:t>Use the Clear Method to empty a target- or VI-scoped FIFO </a:t>
            </a:r>
          </a:p>
          <a:p>
            <a:pPr lvl="2"/>
            <a:r>
              <a:rPr lang="en-US" dirty="0" smtClean="0"/>
              <a:t>Place FIFO Method node</a:t>
            </a:r>
          </a:p>
          <a:p>
            <a:pPr lvl="2"/>
            <a:r>
              <a:rPr lang="en-US" dirty="0" smtClean="0"/>
              <a:t>Right-click on object and choose </a:t>
            </a:r>
            <a:r>
              <a:rPr lang="en-US" b="1" dirty="0" smtClean="0"/>
              <a:t>Select Method»Clear</a:t>
            </a:r>
            <a:r>
              <a:rPr lang="en-US" dirty="0" smtClean="0"/>
              <a:t> </a:t>
            </a:r>
          </a:p>
          <a:p>
            <a:endParaRPr lang="en-US" dirty="0"/>
          </a:p>
        </p:txBody>
      </p:sp>
      <p:pic>
        <p:nvPicPr>
          <p:cNvPr id="17" name="Picture 2" descr="loc_bd_FIFO Clear Node.bmp"/>
          <p:cNvPicPr>
            <a:picLocks noChangeAspect="1" noChangeArrowheads="1"/>
          </p:cNvPicPr>
          <p:nvPr/>
        </p:nvPicPr>
        <p:blipFill>
          <a:blip r:embed="rId3" cstate="print"/>
          <a:stretch>
            <a:fillRect/>
          </a:stretch>
        </p:blipFill>
        <p:spPr bwMode="auto">
          <a:xfrm>
            <a:off x="6263964" y="838200"/>
            <a:ext cx="1962150" cy="647700"/>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Exercise 6-1 Accelerometer Threshold</a:t>
            </a:r>
            <a:endParaRPr lang="en-US" dirty="0"/>
          </a:p>
        </p:txBody>
      </p:sp>
      <p:sp>
        <p:nvSpPr>
          <p:cNvPr id="6" name="Content Placeholder 5"/>
          <p:cNvSpPr>
            <a:spLocks noGrp="1"/>
          </p:cNvSpPr>
          <p:nvPr>
            <p:ph idx="1"/>
          </p:nvPr>
        </p:nvSpPr>
        <p:spPr/>
        <p:txBody>
          <a:bodyPr/>
          <a:lstStyle/>
          <a:p>
            <a:r>
              <a:rPr lang="en-US" dirty="0" smtClean="0"/>
              <a:t>Create a VI on the FPGA with parallel loops that pass data using an FPGA FIFO.</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Exercise 6-1 Accelerometer Threshold</a:t>
            </a:r>
            <a:endParaRPr lang="en-US" dirty="0"/>
          </a:p>
        </p:txBody>
      </p:sp>
      <p:sp>
        <p:nvSpPr>
          <p:cNvPr id="6" name="Content Placeholder 5"/>
          <p:cNvSpPr>
            <a:spLocks noGrp="1"/>
          </p:cNvSpPr>
          <p:nvPr>
            <p:ph idx="1"/>
          </p:nvPr>
        </p:nvSpPr>
        <p:spPr/>
        <p:txBody>
          <a:bodyPr>
            <a:normAutofit fontScale="92500" lnSpcReduction="20000"/>
          </a:bodyPr>
          <a:lstStyle/>
          <a:p>
            <a:r>
              <a:rPr lang="en-US" dirty="0" smtClean="0"/>
              <a:t>Why is it important to configure the FIFO data type to match the data that you will be writing to it?</a:t>
            </a:r>
          </a:p>
          <a:p>
            <a:r>
              <a:rPr lang="en-US" dirty="0" smtClean="0"/>
              <a:t>Could this application have been developed using a VI-defined FIFO?</a:t>
            </a:r>
          </a:p>
          <a:p>
            <a:r>
              <a:rPr lang="en-US" dirty="0" smtClean="0"/>
              <a:t>What is the purpose of the FIFO Clear method in this exercise?</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 Comparison of Data Sharing Methods</a:t>
            </a:r>
            <a:endParaRPr lang="en-US" dirty="0"/>
          </a:p>
        </p:txBody>
      </p:sp>
      <p:graphicFrame>
        <p:nvGraphicFramePr>
          <p:cNvPr id="8" name="Content Placeholder 10"/>
          <p:cNvGraphicFramePr>
            <a:graphicFrameLocks/>
          </p:cNvGraphicFramePr>
          <p:nvPr/>
        </p:nvGraphicFramePr>
        <p:xfrm>
          <a:off x="685800" y="1295400"/>
          <a:ext cx="7620000" cy="4790775"/>
        </p:xfrm>
        <a:graphic>
          <a:graphicData uri="http://schemas.openxmlformats.org/drawingml/2006/table">
            <a:tbl>
              <a:tblPr firstRow="1" bandRow="1">
                <a:tableStyleId>{5C22544A-7EE6-4342-B048-85BDC9FD1C3A}</a:tableStyleId>
              </a:tblPr>
              <a:tblGrid>
                <a:gridCol w="1905000"/>
                <a:gridCol w="1905000"/>
                <a:gridCol w="1058333"/>
                <a:gridCol w="2751667"/>
              </a:tblGrid>
              <a:tr h="743738">
                <a:tc>
                  <a:txBody>
                    <a:bodyPr/>
                    <a:lstStyle/>
                    <a:p>
                      <a:r>
                        <a:rPr lang="en-US" sz="2100" dirty="0" smtClean="0"/>
                        <a:t>Transfer Method</a:t>
                      </a:r>
                      <a:endParaRPr lang="en-US" sz="2100" dirty="0"/>
                    </a:p>
                  </a:txBody>
                  <a:tcPr marL="82379" marR="82379" marT="41189" marB="41189"/>
                </a:tc>
                <a:tc>
                  <a:txBody>
                    <a:bodyPr/>
                    <a:lstStyle/>
                    <a:p>
                      <a:r>
                        <a:rPr lang="en-US" sz="2100" dirty="0" smtClean="0"/>
                        <a:t>FPGA Resource</a:t>
                      </a:r>
                      <a:endParaRPr lang="en-US" sz="2100" dirty="0"/>
                    </a:p>
                  </a:txBody>
                  <a:tcPr marL="82379" marR="82379" marT="41189" marB="41189"/>
                </a:tc>
                <a:tc>
                  <a:txBody>
                    <a:bodyPr/>
                    <a:lstStyle/>
                    <a:p>
                      <a:r>
                        <a:rPr lang="en-US" sz="2100" dirty="0" smtClean="0"/>
                        <a:t>Lossy?</a:t>
                      </a:r>
                      <a:endParaRPr lang="en-US" sz="2100" dirty="0"/>
                    </a:p>
                  </a:txBody>
                  <a:tcPr marL="82379" marR="82379" marT="41189" marB="41189"/>
                </a:tc>
                <a:tc>
                  <a:txBody>
                    <a:bodyPr/>
                    <a:lstStyle/>
                    <a:p>
                      <a:r>
                        <a:rPr lang="en-US" sz="2100" dirty="0" smtClean="0"/>
                        <a:t>Common Use</a:t>
                      </a:r>
                      <a:endParaRPr lang="en-US" sz="2100" dirty="0"/>
                    </a:p>
                  </a:txBody>
                  <a:tcPr marL="82379" marR="82379" marT="41189" marB="41189"/>
                </a:tc>
              </a:tr>
              <a:tr h="741406">
                <a:tc>
                  <a:txBody>
                    <a:bodyPr/>
                    <a:lstStyle/>
                    <a:p>
                      <a:r>
                        <a:rPr lang="en-US" sz="2100" dirty="0" smtClean="0"/>
                        <a:t>Variables</a:t>
                      </a:r>
                      <a:endParaRPr lang="en-US" sz="2100" dirty="0"/>
                    </a:p>
                  </a:txBody>
                  <a:tcPr marL="82379" marR="82379" marT="41189" marB="41189"/>
                </a:tc>
                <a:tc>
                  <a:txBody>
                    <a:bodyPr/>
                    <a:lstStyle/>
                    <a:p>
                      <a:r>
                        <a:rPr lang="en-US" sz="2100" dirty="0" smtClean="0"/>
                        <a:t>Logic</a:t>
                      </a:r>
                      <a:endParaRPr lang="en-US" sz="2100" dirty="0"/>
                    </a:p>
                  </a:txBody>
                  <a:tcPr marL="82379" marR="82379" marT="41189" marB="41189"/>
                </a:tc>
                <a:tc>
                  <a:txBody>
                    <a:bodyPr/>
                    <a:lstStyle/>
                    <a:p>
                      <a:r>
                        <a:rPr lang="en-US" sz="2100" dirty="0" smtClean="0"/>
                        <a:t>Yes</a:t>
                      </a:r>
                      <a:endParaRPr lang="en-US" sz="2100" dirty="0"/>
                    </a:p>
                  </a:txBody>
                  <a:tcPr marL="82379" marR="82379" marT="41189" marB="41189"/>
                </a:tc>
                <a:tc>
                  <a:txBody>
                    <a:bodyPr/>
                    <a:lstStyle/>
                    <a:p>
                      <a:r>
                        <a:rPr lang="en-US" sz="2100" dirty="0" smtClean="0"/>
                        <a:t>Control, Simulation</a:t>
                      </a:r>
                      <a:endParaRPr lang="en-US" sz="2100" dirty="0"/>
                    </a:p>
                  </a:txBody>
                  <a:tcPr marL="82379" marR="82379" marT="41189" marB="41189"/>
                </a:tc>
              </a:tr>
              <a:tr h="743738">
                <a:tc>
                  <a:txBody>
                    <a:bodyPr/>
                    <a:lstStyle/>
                    <a:p>
                      <a:r>
                        <a:rPr lang="en-US" sz="2100" dirty="0" smtClean="0"/>
                        <a:t>Memory Items</a:t>
                      </a:r>
                      <a:endParaRPr lang="en-US" sz="2100" dirty="0"/>
                    </a:p>
                  </a:txBody>
                  <a:tcPr marL="82379" marR="82379" marT="41189" marB="41189"/>
                </a:tc>
                <a:tc>
                  <a:txBody>
                    <a:bodyPr/>
                    <a:lstStyle/>
                    <a:p>
                      <a:r>
                        <a:rPr lang="en-US" sz="2100" dirty="0" smtClean="0"/>
                        <a:t>Memory</a:t>
                      </a:r>
                      <a:endParaRPr lang="en-US" sz="2100" dirty="0"/>
                    </a:p>
                  </a:txBody>
                  <a:tcPr marL="82379" marR="82379" marT="41189" marB="41189"/>
                </a:tc>
                <a:tc>
                  <a:txBody>
                    <a:bodyPr/>
                    <a:lstStyle/>
                    <a:p>
                      <a:r>
                        <a:rPr lang="en-US" sz="2100" dirty="0" smtClean="0"/>
                        <a:t>Yes</a:t>
                      </a:r>
                      <a:endParaRPr lang="en-US" sz="2100" dirty="0"/>
                    </a:p>
                  </a:txBody>
                  <a:tcPr marL="82379" marR="82379" marT="41189" marB="41189"/>
                </a:tc>
                <a:tc>
                  <a:txBody>
                    <a:bodyPr/>
                    <a:lstStyle/>
                    <a:p>
                      <a:r>
                        <a:rPr lang="en-US" sz="2100" dirty="0" smtClean="0"/>
                        <a:t>Control,</a:t>
                      </a:r>
                      <a:r>
                        <a:rPr lang="en-US" sz="2100" baseline="0" dirty="0" smtClean="0"/>
                        <a:t> Simulation, Variable sized data</a:t>
                      </a:r>
                      <a:endParaRPr lang="en-US" sz="2100" dirty="0"/>
                    </a:p>
                  </a:txBody>
                  <a:tcPr marL="82379" marR="82379" marT="41189" marB="41189"/>
                </a:tc>
              </a:tr>
              <a:tr h="743738">
                <a:tc>
                  <a:txBody>
                    <a:bodyPr/>
                    <a:lstStyle/>
                    <a:p>
                      <a:r>
                        <a:rPr lang="en-US" sz="2100" dirty="0" smtClean="0"/>
                        <a:t>Flip-Flop</a:t>
                      </a:r>
                      <a:r>
                        <a:rPr lang="en-US" sz="2100" baseline="0" dirty="0" smtClean="0"/>
                        <a:t> FIFOs</a:t>
                      </a:r>
                      <a:endParaRPr lang="en-US" sz="2100" dirty="0"/>
                    </a:p>
                  </a:txBody>
                  <a:tcPr marL="82379" marR="82379" marT="41189" marB="41189"/>
                </a:tc>
                <a:tc>
                  <a:txBody>
                    <a:bodyPr/>
                    <a:lstStyle/>
                    <a:p>
                      <a:r>
                        <a:rPr lang="en-US" sz="2100" dirty="0" smtClean="0"/>
                        <a:t>Logic</a:t>
                      </a:r>
                      <a:endParaRPr lang="en-US" sz="2100" dirty="0"/>
                    </a:p>
                  </a:txBody>
                  <a:tcPr marL="82379" marR="82379" marT="41189" marB="41189"/>
                </a:tc>
                <a:tc>
                  <a:txBody>
                    <a:bodyPr/>
                    <a:lstStyle/>
                    <a:p>
                      <a:r>
                        <a:rPr lang="en-US" sz="2100" dirty="0" smtClean="0"/>
                        <a:t>No</a:t>
                      </a:r>
                      <a:endParaRPr lang="en-US" sz="2100" dirty="0"/>
                    </a:p>
                  </a:txBody>
                  <a:tcPr marL="82379" marR="82379" marT="41189" marB="41189"/>
                </a:tc>
                <a:tc>
                  <a:txBody>
                    <a:bodyPr/>
                    <a:lstStyle/>
                    <a:p>
                      <a:r>
                        <a:rPr lang="en-US" sz="2100" dirty="0" smtClean="0"/>
                        <a:t>Datalogging</a:t>
                      </a:r>
                      <a:r>
                        <a:rPr lang="en-US" sz="2100" baseline="0" dirty="0" smtClean="0"/>
                        <a:t> (FIFOs smaller than 100 bytes)</a:t>
                      </a:r>
                      <a:endParaRPr lang="en-US" sz="2100" dirty="0"/>
                    </a:p>
                  </a:txBody>
                  <a:tcPr marL="82379" marR="82379" marT="41189" marB="41189"/>
                </a:tc>
              </a:tr>
              <a:tr h="743738">
                <a:tc>
                  <a:txBody>
                    <a:bodyPr/>
                    <a:lstStyle/>
                    <a:p>
                      <a:r>
                        <a:rPr lang="en-US" sz="2100" dirty="0" smtClean="0"/>
                        <a:t>Look-Up Table FIFOs</a:t>
                      </a:r>
                      <a:endParaRPr lang="en-US" sz="2100" dirty="0"/>
                    </a:p>
                  </a:txBody>
                  <a:tcPr marL="82379" marR="82379" marT="41189" marB="41189"/>
                </a:tc>
                <a:tc>
                  <a:txBody>
                    <a:bodyPr/>
                    <a:lstStyle/>
                    <a:p>
                      <a:r>
                        <a:rPr lang="en-US" sz="2100" dirty="0" smtClean="0"/>
                        <a:t>Logic</a:t>
                      </a:r>
                      <a:endParaRPr lang="en-US" sz="2100" dirty="0"/>
                    </a:p>
                  </a:txBody>
                  <a:tcPr marL="82379" marR="82379" marT="41189" marB="41189"/>
                </a:tc>
                <a:tc>
                  <a:txBody>
                    <a:bodyPr/>
                    <a:lstStyle/>
                    <a:p>
                      <a:r>
                        <a:rPr lang="en-US" sz="2100" dirty="0" smtClean="0"/>
                        <a:t>No</a:t>
                      </a:r>
                      <a:endParaRPr lang="en-US" sz="2100" dirty="0"/>
                    </a:p>
                  </a:txBody>
                  <a:tcPr marL="82379" marR="82379" marT="41189" marB="41189"/>
                </a:tc>
                <a:tc>
                  <a:txBody>
                    <a:bodyPr/>
                    <a:lstStyle/>
                    <a:p>
                      <a:r>
                        <a:rPr lang="en-US" sz="2100" dirty="0" smtClean="0"/>
                        <a:t>Datalogging (FIFOs smaller than 300 bytes)</a:t>
                      </a:r>
                      <a:endParaRPr lang="en-US" sz="2100" dirty="0"/>
                    </a:p>
                  </a:txBody>
                  <a:tcPr marL="82379" marR="82379" marT="41189" marB="41189"/>
                </a:tc>
              </a:tr>
              <a:tr h="1074417">
                <a:tc>
                  <a:txBody>
                    <a:bodyPr/>
                    <a:lstStyle/>
                    <a:p>
                      <a:r>
                        <a:rPr lang="en-US" sz="2100" dirty="0" smtClean="0"/>
                        <a:t>Block Memory</a:t>
                      </a:r>
                      <a:r>
                        <a:rPr lang="en-US" sz="2100" baseline="0" dirty="0" smtClean="0"/>
                        <a:t> FIFOs</a:t>
                      </a:r>
                      <a:endParaRPr lang="en-US" sz="2100" dirty="0"/>
                    </a:p>
                  </a:txBody>
                  <a:tcPr marL="82379" marR="82379" marT="41189" marB="41189"/>
                </a:tc>
                <a:tc>
                  <a:txBody>
                    <a:bodyPr/>
                    <a:lstStyle/>
                    <a:p>
                      <a:r>
                        <a:rPr lang="en-US" sz="2100" dirty="0" smtClean="0"/>
                        <a:t>Memory and Logic </a:t>
                      </a:r>
                      <a:endParaRPr lang="en-US" sz="2100" dirty="0"/>
                    </a:p>
                  </a:txBody>
                  <a:tcPr marL="82379" marR="82379" marT="41189" marB="41189"/>
                </a:tc>
                <a:tc>
                  <a:txBody>
                    <a:bodyPr/>
                    <a:lstStyle/>
                    <a:p>
                      <a:r>
                        <a:rPr lang="en-US" sz="2100" dirty="0" smtClean="0"/>
                        <a:t>No</a:t>
                      </a:r>
                      <a:endParaRPr lang="en-US" sz="2100" dirty="0"/>
                    </a:p>
                  </a:txBody>
                  <a:tcPr marL="82379" marR="82379" marT="41189" marB="41189"/>
                </a:tc>
                <a:tc>
                  <a:txBody>
                    <a:bodyPr/>
                    <a:lstStyle/>
                    <a:p>
                      <a:r>
                        <a:rPr lang="en-US" sz="2100" dirty="0" smtClean="0"/>
                        <a:t>Datalogging</a:t>
                      </a:r>
                      <a:r>
                        <a:rPr lang="en-US" sz="2100" baseline="0" dirty="0" smtClean="0"/>
                        <a:t> </a:t>
                      </a:r>
                    </a:p>
                    <a:p>
                      <a:r>
                        <a:rPr lang="en-US" sz="2100" baseline="0" dirty="0" smtClean="0"/>
                        <a:t>(FIFOs 300 bytes or larger)</a:t>
                      </a:r>
                      <a:endParaRPr lang="en-US" sz="2100" dirty="0"/>
                    </a:p>
                  </a:txBody>
                  <a:tcPr marL="82379" marR="82379" marT="41189" marB="41189"/>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Summary—Quiz</a:t>
            </a:r>
            <a:endParaRPr lang="en-US" dirty="0"/>
          </a:p>
        </p:txBody>
      </p:sp>
      <p:sp>
        <p:nvSpPr>
          <p:cNvPr id="6" name="Content Placeholder 5"/>
          <p:cNvSpPr>
            <a:spLocks noGrp="1"/>
          </p:cNvSpPr>
          <p:nvPr>
            <p:ph idx="1"/>
          </p:nvPr>
        </p:nvSpPr>
        <p:spPr/>
        <p:txBody>
          <a:bodyPr/>
          <a:lstStyle/>
          <a:p>
            <a:pPr marL="514350" indent="-514350">
              <a:buFont typeface="+mj-lt"/>
              <a:buAutoNum type="arabicPeriod"/>
            </a:pPr>
            <a:r>
              <a:rPr lang="en-US" dirty="0" smtClean="0"/>
              <a:t>Which of the following is NOT a method for passing data between parallel loops on an FPGA?</a:t>
            </a:r>
          </a:p>
          <a:p>
            <a:pPr marL="1157287" lvl="4" indent="-457200">
              <a:buFont typeface="+mj-lt"/>
              <a:buAutoNum type="alphaLcPeriod"/>
            </a:pPr>
            <a:r>
              <a:rPr lang="en-US" dirty="0" smtClean="0"/>
              <a:t>Local variable</a:t>
            </a:r>
          </a:p>
          <a:p>
            <a:pPr marL="1157287" lvl="4" indent="-457200">
              <a:buFont typeface="+mj-lt"/>
              <a:buAutoNum type="alphaLcPeriod"/>
            </a:pPr>
            <a:r>
              <a:rPr lang="en-US" dirty="0" smtClean="0"/>
              <a:t>Memory item</a:t>
            </a:r>
          </a:p>
          <a:p>
            <a:pPr marL="1157287" lvl="4" indent="-457200">
              <a:buFont typeface="+mj-lt"/>
              <a:buAutoNum type="alphaLcPeriod"/>
            </a:pPr>
            <a:r>
              <a:rPr lang="en-US" dirty="0" smtClean="0"/>
              <a:t>FIFO</a:t>
            </a:r>
          </a:p>
          <a:p>
            <a:pPr marL="1157287" lvl="4" indent="-457200">
              <a:buFont typeface="+mj-lt"/>
              <a:buAutoNum type="alphaLcPeriod"/>
            </a:pPr>
            <a:r>
              <a:rPr lang="en-US" dirty="0" smtClean="0"/>
              <a:t>A wire containing the data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Summary—Quiz Answer</a:t>
            </a:r>
            <a:endParaRPr lang="en-US" dirty="0"/>
          </a:p>
        </p:txBody>
      </p:sp>
      <p:sp>
        <p:nvSpPr>
          <p:cNvPr id="6" name="Content Placeholder 5"/>
          <p:cNvSpPr>
            <a:spLocks noGrp="1"/>
          </p:cNvSpPr>
          <p:nvPr>
            <p:ph idx="1"/>
          </p:nvPr>
        </p:nvSpPr>
        <p:spPr/>
        <p:txBody>
          <a:bodyPr/>
          <a:lstStyle/>
          <a:p>
            <a:pPr marL="514350" indent="-514350">
              <a:buFont typeface="+mj-lt"/>
              <a:buAutoNum type="arabicPeriod"/>
            </a:pPr>
            <a:r>
              <a:rPr lang="en-US" dirty="0" smtClean="0"/>
              <a:t>Which of the following is NOT a method for passing data between parallel loops on an FPGA?</a:t>
            </a:r>
          </a:p>
          <a:p>
            <a:pPr marL="1157287" lvl="4" indent="-457200">
              <a:buFont typeface="+mj-lt"/>
              <a:buAutoNum type="alphaLcPeriod"/>
            </a:pPr>
            <a:r>
              <a:rPr lang="en-US" dirty="0" smtClean="0"/>
              <a:t>Local variable</a:t>
            </a:r>
          </a:p>
          <a:p>
            <a:pPr marL="1157287" lvl="4" indent="-457200">
              <a:buFont typeface="+mj-lt"/>
              <a:buAutoNum type="alphaLcPeriod"/>
            </a:pPr>
            <a:r>
              <a:rPr lang="en-US" dirty="0" smtClean="0"/>
              <a:t>Memory item</a:t>
            </a:r>
          </a:p>
          <a:p>
            <a:pPr marL="1157287" lvl="4" indent="-457200">
              <a:buFont typeface="+mj-lt"/>
              <a:buAutoNum type="alphaLcPeriod"/>
            </a:pPr>
            <a:r>
              <a:rPr lang="en-US" dirty="0" smtClean="0"/>
              <a:t>FIFO</a:t>
            </a:r>
          </a:p>
          <a:p>
            <a:pPr marL="1157287" lvl="4" indent="-457200">
              <a:buFont typeface="+mj-lt"/>
              <a:buAutoNum type="alphaLcPeriod"/>
            </a:pPr>
            <a:r>
              <a:rPr lang="en-US" b="1" dirty="0" smtClean="0"/>
              <a:t>A wire containing the data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Summary—Quiz</a:t>
            </a:r>
            <a:endParaRPr lang="en-US" dirty="0"/>
          </a:p>
        </p:txBody>
      </p:sp>
      <p:sp>
        <p:nvSpPr>
          <p:cNvPr id="6" name="Content Placeholder 5"/>
          <p:cNvSpPr>
            <a:spLocks noGrp="1"/>
          </p:cNvSpPr>
          <p:nvPr>
            <p:ph idx="1"/>
          </p:nvPr>
        </p:nvSpPr>
        <p:spPr/>
        <p:txBody>
          <a:bodyPr>
            <a:normAutofit lnSpcReduction="10000"/>
          </a:bodyPr>
          <a:lstStyle/>
          <a:p>
            <a:pPr marL="514350" indent="-514350">
              <a:buFont typeface="+mj-lt"/>
              <a:buAutoNum type="arabicPeriod" startAt="2"/>
            </a:pPr>
            <a:r>
              <a:rPr lang="en-US" dirty="0" smtClean="0"/>
              <a:t>Which of the following may result if an FPGA VI with a FIFO Read or Write does not monitor the Timed Out? output, assuming that the Timeout is not -1 (infinite)? (Select all answers that apply)</a:t>
            </a:r>
          </a:p>
          <a:p>
            <a:pPr marL="1157287" lvl="4" indent="-457200">
              <a:buFont typeface="+mj-lt"/>
              <a:buAutoNum type="alphaLcPeriod"/>
            </a:pPr>
            <a:r>
              <a:rPr lang="en-US" dirty="0" smtClean="0"/>
              <a:t>Attempts to write when there is no room in the FIFO may go undetected</a:t>
            </a:r>
          </a:p>
          <a:p>
            <a:pPr marL="1157287" lvl="4" indent="-457200">
              <a:buFont typeface="+mj-lt"/>
              <a:buAutoNum type="alphaLcPeriod"/>
            </a:pPr>
            <a:r>
              <a:rPr lang="en-US" dirty="0" smtClean="0"/>
              <a:t>Attempts to read from an empty FIFO may be misinterpreted as having produces valid data</a:t>
            </a:r>
          </a:p>
          <a:p>
            <a:pPr marL="1157287" lvl="4" indent="-457200">
              <a:buFont typeface="+mj-lt"/>
              <a:buAutoNum type="alphaLcPeriod"/>
            </a:pPr>
            <a:r>
              <a:rPr lang="en-US" dirty="0" smtClean="0"/>
              <a:t>The FIFO may reset itself automatically</a:t>
            </a:r>
          </a:p>
          <a:p>
            <a:pPr marL="1157287" lvl="4" indent="-457200">
              <a:buFont typeface="+mj-lt"/>
              <a:buAutoNum type="alphaLcPeriod"/>
            </a:pPr>
            <a:r>
              <a:rPr lang="en-US" dirty="0" smtClean="0"/>
              <a:t>LabVIEW will report a code generation error</a:t>
            </a:r>
          </a:p>
          <a:p>
            <a:pPr marL="1157287" lvl="4" indent="-457200">
              <a:buFont typeface="+mj-lt"/>
              <a:buAutoNum type="alphaLcPeriod"/>
            </a:pPr>
            <a:r>
              <a:rPr lang="en-US" dirty="0" smtClean="0"/>
              <a:t>None of the above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Summary—Quiz Answer</a:t>
            </a:r>
            <a:endParaRPr lang="en-US" dirty="0"/>
          </a:p>
        </p:txBody>
      </p:sp>
      <p:sp>
        <p:nvSpPr>
          <p:cNvPr id="6" name="Content Placeholder 5"/>
          <p:cNvSpPr>
            <a:spLocks noGrp="1"/>
          </p:cNvSpPr>
          <p:nvPr>
            <p:ph idx="1"/>
          </p:nvPr>
        </p:nvSpPr>
        <p:spPr/>
        <p:txBody>
          <a:bodyPr>
            <a:normAutofit lnSpcReduction="10000"/>
          </a:bodyPr>
          <a:lstStyle/>
          <a:p>
            <a:pPr marL="514350" indent="-514350">
              <a:buFont typeface="+mj-lt"/>
              <a:buAutoNum type="arabicPeriod" startAt="2"/>
            </a:pPr>
            <a:r>
              <a:rPr lang="en-US" dirty="0" smtClean="0"/>
              <a:t>Which of the following may result if an FPGA VI with a FIFO Read or Write does not monitor the Timed Out? output, assuming that the </a:t>
            </a:r>
            <a:r>
              <a:rPr lang="en-US" smtClean="0"/>
              <a:t>Timeout is </a:t>
            </a:r>
            <a:r>
              <a:rPr lang="en-US" dirty="0" smtClean="0"/>
              <a:t>not -1 (infinite)? (Select all answers that apply)</a:t>
            </a:r>
          </a:p>
          <a:p>
            <a:pPr marL="1157287" lvl="4" indent="-457200">
              <a:buFont typeface="+mj-lt"/>
              <a:buAutoNum type="alphaLcPeriod"/>
            </a:pPr>
            <a:r>
              <a:rPr lang="en-US" b="1" dirty="0" smtClean="0"/>
              <a:t>Attempts to write when there is no room in the FIFO may go undetected</a:t>
            </a:r>
          </a:p>
          <a:p>
            <a:pPr marL="1157287" lvl="4" indent="-457200">
              <a:buFont typeface="+mj-lt"/>
              <a:buAutoNum type="alphaLcPeriod"/>
            </a:pPr>
            <a:r>
              <a:rPr lang="en-US" b="1" dirty="0" smtClean="0"/>
              <a:t>Attempts to read from an empty FIFO may be misinterpreted as having produces valid data</a:t>
            </a:r>
          </a:p>
          <a:p>
            <a:pPr marL="1157287" lvl="4" indent="-457200">
              <a:buFont typeface="+mj-lt"/>
              <a:buAutoNum type="alphaLcPeriod"/>
            </a:pPr>
            <a:r>
              <a:rPr lang="en-US" dirty="0" smtClean="0"/>
              <a:t>The FIFO may reset itself automatically</a:t>
            </a:r>
          </a:p>
          <a:p>
            <a:pPr marL="1157287" lvl="4" indent="-457200">
              <a:buFont typeface="+mj-lt"/>
              <a:buAutoNum type="alphaLcPeriod"/>
            </a:pPr>
            <a:r>
              <a:rPr lang="en-US" dirty="0" smtClean="0"/>
              <a:t>LabVIEW will report a code generation error</a:t>
            </a:r>
          </a:p>
          <a:p>
            <a:pPr marL="1157287" lvl="4" indent="-457200">
              <a:buFont typeface="+mj-lt"/>
              <a:buAutoNum type="alphaLcPeriod"/>
            </a:pPr>
            <a:r>
              <a:rPr lang="en-US" dirty="0" smtClean="0"/>
              <a:t>None of the above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Summary—Quiz</a:t>
            </a:r>
            <a:endParaRPr lang="en-US" dirty="0"/>
          </a:p>
        </p:txBody>
      </p:sp>
      <p:sp>
        <p:nvSpPr>
          <p:cNvPr id="9" name="Content Placeholder 8"/>
          <p:cNvSpPr>
            <a:spLocks noGrp="1"/>
          </p:cNvSpPr>
          <p:nvPr>
            <p:ph sz="half" idx="1"/>
          </p:nvPr>
        </p:nvSpPr>
        <p:spPr/>
        <p:txBody>
          <a:bodyPr/>
          <a:lstStyle/>
          <a:p>
            <a:r>
              <a:rPr lang="en-US" dirty="0" smtClean="0"/>
              <a:t>Block Memory</a:t>
            </a:r>
          </a:p>
          <a:p>
            <a:r>
              <a:rPr lang="en-US" dirty="0" smtClean="0"/>
              <a:t>Flip-Flops</a:t>
            </a:r>
          </a:p>
          <a:p>
            <a:r>
              <a:rPr lang="en-US" dirty="0" smtClean="0"/>
              <a:t>Look-Up Table</a:t>
            </a:r>
          </a:p>
          <a:p>
            <a:endParaRPr lang="en-US" dirty="0" smtClean="0"/>
          </a:p>
          <a:p>
            <a:endParaRPr lang="en-US" dirty="0"/>
          </a:p>
        </p:txBody>
      </p:sp>
      <p:sp>
        <p:nvSpPr>
          <p:cNvPr id="15" name="Content Placeholder 14"/>
          <p:cNvSpPr>
            <a:spLocks noGrp="1"/>
          </p:cNvSpPr>
          <p:nvPr>
            <p:ph sz="half" idx="2"/>
          </p:nvPr>
        </p:nvSpPr>
        <p:spPr/>
        <p:txBody>
          <a:bodyPr/>
          <a:lstStyle/>
          <a:p>
            <a:r>
              <a:rPr lang="en-US" dirty="0" smtClean="0"/>
              <a:t>For FIFOs smaller than 300 bytes</a:t>
            </a:r>
          </a:p>
          <a:p>
            <a:r>
              <a:rPr lang="en-US" dirty="0" smtClean="0"/>
              <a:t>For FIFOs larger than 300 bytes</a:t>
            </a:r>
          </a:p>
          <a:p>
            <a:r>
              <a:rPr lang="en-US" dirty="0" smtClean="0"/>
              <a:t>For FIFOs smaller than 100 bytes</a:t>
            </a:r>
            <a:endParaRPr lang="en-US" dirty="0"/>
          </a:p>
        </p:txBody>
      </p:sp>
      <p:sp>
        <p:nvSpPr>
          <p:cNvPr id="11" name="Text Placeholder 10"/>
          <p:cNvSpPr>
            <a:spLocks noGrp="1"/>
          </p:cNvSpPr>
          <p:nvPr>
            <p:ph type="body" idx="10"/>
          </p:nvPr>
        </p:nvSpPr>
        <p:spPr>
          <a:xfrm>
            <a:off x="457200" y="1295400"/>
            <a:ext cx="8229600" cy="879475"/>
          </a:xfrm>
        </p:spPr>
        <p:txBody>
          <a:bodyPr>
            <a:noAutofit/>
          </a:bodyPr>
          <a:lstStyle/>
          <a:p>
            <a:r>
              <a:rPr lang="en-US" dirty="0" smtClean="0"/>
              <a:t>Match each method of FIFO implementation with its recommended usage.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smtClean="0"/>
              <a:t>Loop Rate Limitation – Longest Path (continued)</a:t>
            </a:r>
            <a:endParaRPr lang="en-US" dirty="0"/>
          </a:p>
        </p:txBody>
      </p:sp>
      <p:sp>
        <p:nvSpPr>
          <p:cNvPr id="9" name="Content Placeholder 8"/>
          <p:cNvSpPr>
            <a:spLocks noGrp="1"/>
          </p:cNvSpPr>
          <p:nvPr>
            <p:ph sz="half" idx="1"/>
          </p:nvPr>
        </p:nvSpPr>
        <p:spPr/>
        <p:txBody>
          <a:bodyPr>
            <a:normAutofit/>
          </a:bodyPr>
          <a:lstStyle/>
          <a:p>
            <a:pPr lvl="1"/>
            <a:r>
              <a:rPr lang="en-US" dirty="0" smtClean="0"/>
              <a:t>AO takes ~35 ticks, </a:t>
            </a:r>
            <a:br>
              <a:rPr lang="en-US" dirty="0" smtClean="0"/>
            </a:br>
            <a:r>
              <a:rPr lang="en-US" dirty="0" smtClean="0"/>
              <a:t>DI takes 1 tick (HW Specific)</a:t>
            </a:r>
          </a:p>
          <a:p>
            <a:pPr lvl="1"/>
            <a:r>
              <a:rPr lang="en-US" dirty="0" smtClean="0"/>
              <a:t>Separate functions to allow DI to run independent of AO</a:t>
            </a:r>
          </a:p>
          <a:p>
            <a:pPr lvl="1"/>
            <a:r>
              <a:rPr lang="en-US" dirty="0" smtClean="0"/>
              <a:t>This allows you to sample DI 10 times faster by using a separate loop</a:t>
            </a:r>
          </a:p>
          <a:p>
            <a:endParaRPr lang="en-US" dirty="0"/>
          </a:p>
        </p:txBody>
      </p:sp>
      <p:pic>
        <p:nvPicPr>
          <p:cNvPr id="11" name="Picture 1" descr="loc_bd_Loop Rate Separate IO.bmp"/>
          <p:cNvPicPr>
            <a:picLocks noChangeAspect="1" noChangeArrowheads="1"/>
          </p:cNvPicPr>
          <p:nvPr/>
        </p:nvPicPr>
        <p:blipFill>
          <a:blip r:embed="rId3" cstate="print"/>
          <a:stretch>
            <a:fillRect/>
          </a:stretch>
        </p:blipFill>
        <p:spPr bwMode="auto">
          <a:xfrm>
            <a:off x="4648201" y="1828800"/>
            <a:ext cx="4048238" cy="3735741"/>
          </a:xfrm>
          <a:prstGeom prst="rect">
            <a:avLst/>
          </a:prstGeom>
          <a:noFill/>
        </p:spPr>
      </p:pic>
      <p:sp>
        <p:nvSpPr>
          <p:cNvPr id="12" name="Text Box 7"/>
          <p:cNvSpPr txBox="1">
            <a:spLocks noChangeArrowheads="1"/>
          </p:cNvSpPr>
          <p:nvPr/>
        </p:nvSpPr>
        <p:spPr bwMode="auto">
          <a:xfrm>
            <a:off x="5410200" y="1371600"/>
            <a:ext cx="2590800" cy="400110"/>
          </a:xfrm>
          <a:prstGeom prst="rect">
            <a:avLst/>
          </a:prstGeom>
          <a:noFill/>
          <a:ln w="9525">
            <a:noFill/>
            <a:miter lim="800000"/>
            <a:headEnd/>
            <a:tailEnd/>
          </a:ln>
          <a:effectLst/>
        </p:spPr>
        <p:txBody>
          <a:bodyPr>
            <a:spAutoFit/>
          </a:bodyPr>
          <a:lstStyle/>
          <a:p>
            <a:pPr algn="ctr" eaLnBrk="0" hangingPunct="0">
              <a:lnSpc>
                <a:spcPct val="100000"/>
              </a:lnSpc>
              <a:spcBef>
                <a:spcPct val="50000"/>
              </a:spcBef>
              <a:buFontTx/>
              <a:buNone/>
            </a:pPr>
            <a:r>
              <a:rPr lang="en-US" sz="2000" dirty="0" smtClean="0">
                <a:solidFill>
                  <a:schemeClr val="tx1"/>
                </a:solidFill>
              </a:rPr>
              <a:t>38 Ticks</a:t>
            </a:r>
            <a:endParaRPr lang="en-US" sz="2000" dirty="0">
              <a:solidFill>
                <a:schemeClr val="tx1"/>
              </a:solidFill>
            </a:endParaRPr>
          </a:p>
        </p:txBody>
      </p:sp>
      <p:sp>
        <p:nvSpPr>
          <p:cNvPr id="13" name="Text Box 7"/>
          <p:cNvSpPr txBox="1">
            <a:spLocks noChangeArrowheads="1"/>
          </p:cNvSpPr>
          <p:nvPr/>
        </p:nvSpPr>
        <p:spPr bwMode="auto">
          <a:xfrm>
            <a:off x="5486400" y="5638800"/>
            <a:ext cx="2590800" cy="400110"/>
          </a:xfrm>
          <a:prstGeom prst="rect">
            <a:avLst/>
          </a:prstGeom>
          <a:noFill/>
          <a:ln w="9525">
            <a:noFill/>
            <a:miter lim="800000"/>
            <a:headEnd/>
            <a:tailEnd/>
          </a:ln>
          <a:effectLst/>
        </p:spPr>
        <p:txBody>
          <a:bodyPr>
            <a:spAutoFit/>
          </a:bodyPr>
          <a:lstStyle/>
          <a:p>
            <a:pPr algn="ctr" eaLnBrk="0" hangingPunct="0">
              <a:lnSpc>
                <a:spcPct val="100000"/>
              </a:lnSpc>
              <a:spcBef>
                <a:spcPct val="50000"/>
              </a:spcBef>
              <a:buFontTx/>
              <a:buNone/>
            </a:pPr>
            <a:r>
              <a:rPr lang="en-US" sz="2000" dirty="0" smtClean="0">
                <a:solidFill>
                  <a:schemeClr val="tx1"/>
                </a:solidFill>
              </a:rPr>
              <a:t>4 Ticks</a:t>
            </a:r>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Summary—Quiz</a:t>
            </a:r>
            <a:endParaRPr lang="en-US" dirty="0"/>
          </a:p>
        </p:txBody>
      </p:sp>
      <p:sp>
        <p:nvSpPr>
          <p:cNvPr id="9" name="Content Placeholder 8"/>
          <p:cNvSpPr>
            <a:spLocks noGrp="1"/>
          </p:cNvSpPr>
          <p:nvPr>
            <p:ph sz="half" idx="1"/>
          </p:nvPr>
        </p:nvSpPr>
        <p:spPr/>
        <p:txBody>
          <a:bodyPr/>
          <a:lstStyle/>
          <a:p>
            <a:r>
              <a:rPr lang="en-US" dirty="0" smtClean="0"/>
              <a:t>Block Memory</a:t>
            </a:r>
          </a:p>
          <a:p>
            <a:r>
              <a:rPr lang="en-US" dirty="0" smtClean="0"/>
              <a:t>Flip-Flops</a:t>
            </a:r>
          </a:p>
          <a:p>
            <a:r>
              <a:rPr lang="en-US" dirty="0" smtClean="0"/>
              <a:t>Look-Up Table</a:t>
            </a:r>
          </a:p>
          <a:p>
            <a:endParaRPr lang="en-US" dirty="0" smtClean="0"/>
          </a:p>
          <a:p>
            <a:endParaRPr lang="en-US" dirty="0"/>
          </a:p>
        </p:txBody>
      </p:sp>
      <p:sp>
        <p:nvSpPr>
          <p:cNvPr id="15" name="Content Placeholder 14"/>
          <p:cNvSpPr>
            <a:spLocks noGrp="1"/>
          </p:cNvSpPr>
          <p:nvPr>
            <p:ph sz="half" idx="2"/>
          </p:nvPr>
        </p:nvSpPr>
        <p:spPr/>
        <p:txBody>
          <a:bodyPr/>
          <a:lstStyle/>
          <a:p>
            <a:r>
              <a:rPr lang="en-US" dirty="0" smtClean="0"/>
              <a:t>For FIFOs smaller than 300 bytes</a:t>
            </a:r>
          </a:p>
          <a:p>
            <a:r>
              <a:rPr lang="en-US" dirty="0" smtClean="0"/>
              <a:t>For FIFOs larger than 300 bytes</a:t>
            </a:r>
          </a:p>
          <a:p>
            <a:r>
              <a:rPr lang="en-US" dirty="0" smtClean="0"/>
              <a:t>For FIFOs smaller than 100 bytes</a:t>
            </a:r>
          </a:p>
        </p:txBody>
      </p:sp>
      <p:sp>
        <p:nvSpPr>
          <p:cNvPr id="11" name="Text Placeholder 10"/>
          <p:cNvSpPr>
            <a:spLocks noGrp="1"/>
          </p:cNvSpPr>
          <p:nvPr>
            <p:ph type="body" idx="10"/>
          </p:nvPr>
        </p:nvSpPr>
        <p:spPr>
          <a:xfrm>
            <a:off x="457200" y="1295400"/>
            <a:ext cx="8229600" cy="879475"/>
          </a:xfrm>
        </p:spPr>
        <p:txBody>
          <a:bodyPr>
            <a:noAutofit/>
          </a:bodyPr>
          <a:lstStyle/>
          <a:p>
            <a:r>
              <a:rPr lang="en-US" dirty="0" smtClean="0"/>
              <a:t>Match each method of FIFO implementation with its recommended usage.</a:t>
            </a:r>
            <a:endParaRPr lang="en-US" dirty="0"/>
          </a:p>
        </p:txBody>
      </p:sp>
      <p:cxnSp>
        <p:nvCxnSpPr>
          <p:cNvPr id="7" name="Straight Arrow Connector 6"/>
          <p:cNvCxnSpPr/>
          <p:nvPr/>
        </p:nvCxnSpPr>
        <p:spPr>
          <a:xfrm>
            <a:off x="3048000" y="2514600"/>
            <a:ext cx="15240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667000" y="3048000"/>
            <a:ext cx="19050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048000" y="2590800"/>
            <a:ext cx="15240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Sharing Data Between Parallel Loops</a:t>
            </a:r>
            <a:endParaRPr lang="en-US" dirty="0"/>
          </a:p>
        </p:txBody>
      </p:sp>
      <p:sp>
        <p:nvSpPr>
          <p:cNvPr id="6" name="Content Placeholder 5"/>
          <p:cNvSpPr>
            <a:spLocks noGrp="1"/>
          </p:cNvSpPr>
          <p:nvPr>
            <p:ph idx="1"/>
          </p:nvPr>
        </p:nvSpPr>
        <p:spPr/>
        <p:txBody>
          <a:bodyPr/>
          <a:lstStyle/>
          <a:p>
            <a:r>
              <a:rPr lang="en-US" dirty="0" smtClean="0"/>
              <a:t>What if you want to pass data from one loop to another?</a:t>
            </a:r>
          </a:p>
          <a:p>
            <a:pPr lvl="1"/>
            <a:r>
              <a:rPr lang="en-US" dirty="0" smtClean="0"/>
              <a:t>Since loops are executing in parallel, you cannot use a wire to pass data</a:t>
            </a:r>
          </a:p>
          <a:p>
            <a:pPr lvl="1"/>
            <a:r>
              <a:rPr lang="en-US" dirty="0" smtClean="0"/>
              <a:t>Need access to a resource that can be shared by multiple processes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smtClean="0"/>
              <a:t>B. Shared Resources</a:t>
            </a:r>
          </a:p>
        </p:txBody>
      </p:sp>
      <p:sp>
        <p:nvSpPr>
          <p:cNvPr id="31747" name="Rectangle 3"/>
          <p:cNvSpPr>
            <a:spLocks noGrp="1" noChangeArrowheads="1"/>
          </p:cNvSpPr>
          <p:nvPr>
            <p:ph sz="half"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r>
              <a:rPr lang="en-US" dirty="0" smtClean="0"/>
              <a:t>Digital outputs on most targets</a:t>
            </a:r>
          </a:p>
          <a:p>
            <a:pPr lvl="1"/>
            <a:r>
              <a:rPr lang="en-US" dirty="0" smtClean="0"/>
              <a:t>Analog inputs on most targets</a:t>
            </a:r>
          </a:p>
          <a:p>
            <a:pPr lvl="1"/>
            <a:r>
              <a:rPr lang="en-US" dirty="0" smtClean="0"/>
              <a:t>Analog output on most targets</a:t>
            </a:r>
          </a:p>
          <a:p>
            <a:pPr lvl="1"/>
            <a:r>
              <a:rPr lang="en-US" dirty="0" smtClean="0"/>
              <a:t>Digital inputs on some targets</a:t>
            </a:r>
          </a:p>
        </p:txBody>
      </p:sp>
      <p:sp>
        <p:nvSpPr>
          <p:cNvPr id="8" name="Content Placeholder 7"/>
          <p:cNvSpPr>
            <a:spLocks noGrp="1"/>
          </p:cNvSpPr>
          <p:nvPr>
            <p:ph sz="half" idx="2"/>
          </p:nvPr>
        </p:nvSpPr>
        <p:spPr/>
        <p:txBody>
          <a:bodyPr/>
          <a:lstStyle/>
          <a:p>
            <a:pPr lvl="1"/>
            <a:endParaRPr lang="en-US" dirty="0" smtClean="0"/>
          </a:p>
          <a:p>
            <a:pPr lvl="1"/>
            <a:endParaRPr lang="en-US" dirty="0" smtClean="0"/>
          </a:p>
          <a:p>
            <a:pPr lvl="1"/>
            <a:endParaRPr lang="en-US" dirty="0" smtClean="0"/>
          </a:p>
          <a:p>
            <a:pPr lvl="1"/>
            <a:endParaRPr lang="en-US" dirty="0" smtClean="0"/>
          </a:p>
          <a:p>
            <a:pPr lvl="1"/>
            <a:r>
              <a:rPr lang="en-US" dirty="0" smtClean="0"/>
              <a:t>Memories</a:t>
            </a:r>
          </a:p>
          <a:p>
            <a:pPr lvl="1"/>
            <a:r>
              <a:rPr lang="en-US" dirty="0" smtClean="0"/>
              <a:t>FIFOs</a:t>
            </a:r>
          </a:p>
          <a:p>
            <a:pPr lvl="1"/>
            <a:r>
              <a:rPr lang="en-US" dirty="0" smtClean="0"/>
              <a:t>Non-reentrant subVIs</a:t>
            </a:r>
          </a:p>
          <a:p>
            <a:pPr lvl="1"/>
            <a:r>
              <a:rPr lang="en-US" dirty="0" smtClean="0"/>
              <a:t>Local and global variables</a:t>
            </a:r>
          </a:p>
          <a:p>
            <a:endParaRPr lang="en-US" dirty="0"/>
          </a:p>
        </p:txBody>
      </p:sp>
      <p:graphicFrame>
        <p:nvGraphicFramePr>
          <p:cNvPr id="9" name="Content Placeholder 3"/>
          <p:cNvGraphicFramePr>
            <a:graphicFrameLocks/>
          </p:cNvGraphicFramePr>
          <p:nvPr/>
        </p:nvGraphicFramePr>
        <p:xfrm>
          <a:off x="457200" y="1524000"/>
          <a:ext cx="8229600" cy="152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smtClean="0"/>
              <a:t>B. Shared Resources</a:t>
            </a:r>
          </a:p>
        </p:txBody>
      </p:sp>
      <p:sp>
        <p:nvSpPr>
          <p:cNvPr id="33" name="Content Placeholder 32"/>
          <p:cNvSpPr>
            <a:spLocks noGrp="1"/>
          </p:cNvSpPr>
          <p:nvPr>
            <p:ph idx="1"/>
          </p:nvPr>
        </p:nvSpPr>
        <p:spPr/>
        <p:txBody>
          <a:bodyPr/>
          <a:lstStyle/>
          <a:p>
            <a:r>
              <a:rPr lang="en-US" dirty="0" smtClean="0"/>
              <a:t>Before a task can begin using a shared resource, it must wait until the resource is free.</a:t>
            </a:r>
          </a:p>
        </p:txBody>
      </p:sp>
      <p:sp>
        <p:nvSpPr>
          <p:cNvPr id="30724" name="Text Box 4"/>
          <p:cNvSpPr txBox="1">
            <a:spLocks noChangeArrowheads="1"/>
          </p:cNvSpPr>
          <p:nvPr/>
        </p:nvSpPr>
        <p:spPr bwMode="auto">
          <a:xfrm>
            <a:off x="457200" y="4114800"/>
            <a:ext cx="7772400" cy="457200"/>
          </a:xfrm>
          <a:prstGeom prst="rect">
            <a:avLst/>
          </a:prstGeom>
          <a:noFill/>
          <a:ln w="9525">
            <a:noFill/>
            <a:miter lim="800000"/>
            <a:headEnd/>
            <a:tailEnd/>
          </a:ln>
        </p:spPr>
        <p:txBody>
          <a:bodyPr>
            <a:spAutoFit/>
          </a:bodyPr>
          <a:lstStyle/>
          <a:p>
            <a:pPr algn="l">
              <a:spcBef>
                <a:spcPct val="50000"/>
              </a:spcBef>
            </a:pPr>
            <a:r>
              <a:rPr lang="en-US" dirty="0">
                <a:solidFill>
                  <a:schemeClr val="tx1"/>
                </a:solidFill>
              </a:rPr>
              <a:t>After Task 1 finishes, Task 2 can proceed.</a:t>
            </a:r>
          </a:p>
        </p:txBody>
      </p:sp>
      <p:grpSp>
        <p:nvGrpSpPr>
          <p:cNvPr id="40" name="Group 39"/>
          <p:cNvGrpSpPr/>
          <p:nvPr/>
        </p:nvGrpSpPr>
        <p:grpSpPr>
          <a:xfrm>
            <a:off x="533400" y="2438400"/>
            <a:ext cx="8001000" cy="1600200"/>
            <a:chOff x="533400" y="2362200"/>
            <a:chExt cx="8001000" cy="1600200"/>
          </a:xfrm>
        </p:grpSpPr>
        <p:sp>
          <p:nvSpPr>
            <p:cNvPr id="30725" name="AutoShape 5"/>
            <p:cNvSpPr>
              <a:spLocks noChangeArrowheads="1"/>
            </p:cNvSpPr>
            <p:nvPr/>
          </p:nvSpPr>
          <p:spPr bwMode="auto">
            <a:xfrm>
              <a:off x="3657600" y="2362200"/>
              <a:ext cx="1676400" cy="1447800"/>
            </a:xfrm>
            <a:prstGeom prst="cube">
              <a:avLst>
                <a:gd name="adj" fmla="val 25000"/>
              </a:avLst>
            </a:prstGeom>
            <a:solidFill>
              <a:schemeClr val="accent1"/>
            </a:solidFill>
            <a:ln w="9525">
              <a:solidFill>
                <a:schemeClr val="tx1"/>
              </a:solidFill>
              <a:miter lim="800000"/>
              <a:headEnd/>
              <a:tailEnd/>
            </a:ln>
          </p:spPr>
          <p:txBody>
            <a:bodyPr wrap="none" anchor="ctr"/>
            <a:lstStyle/>
            <a:p>
              <a:endParaRPr lang="en-US" dirty="0"/>
            </a:p>
          </p:txBody>
        </p:sp>
        <p:sp>
          <p:nvSpPr>
            <p:cNvPr id="30726" name="Text Box 6"/>
            <p:cNvSpPr txBox="1">
              <a:spLocks noChangeArrowheads="1"/>
            </p:cNvSpPr>
            <p:nvPr/>
          </p:nvSpPr>
          <p:spPr bwMode="auto">
            <a:xfrm>
              <a:off x="3733800" y="2878138"/>
              <a:ext cx="1371600" cy="779462"/>
            </a:xfrm>
            <a:prstGeom prst="rect">
              <a:avLst/>
            </a:prstGeom>
            <a:noFill/>
            <a:ln w="9525">
              <a:noFill/>
              <a:miter lim="800000"/>
              <a:headEnd/>
              <a:tailEnd/>
            </a:ln>
          </p:spPr>
          <p:txBody>
            <a:bodyPr>
              <a:spAutoFit/>
            </a:bodyPr>
            <a:lstStyle/>
            <a:p>
              <a:pPr algn="l">
                <a:spcBef>
                  <a:spcPct val="50000"/>
                </a:spcBef>
              </a:pPr>
              <a:r>
                <a:rPr lang="en-US" sz="1800" dirty="0">
                  <a:solidFill>
                    <a:schemeClr val="tx1"/>
                  </a:solidFill>
                  <a:latin typeface="Arial" charset="0"/>
                </a:rPr>
                <a:t>Shared</a:t>
              </a:r>
            </a:p>
            <a:p>
              <a:pPr algn="l">
                <a:spcBef>
                  <a:spcPct val="50000"/>
                </a:spcBef>
              </a:pPr>
              <a:r>
                <a:rPr lang="en-US" sz="1800" dirty="0">
                  <a:solidFill>
                    <a:schemeClr val="tx1"/>
                  </a:solidFill>
                  <a:latin typeface="Arial" charset="0"/>
                </a:rPr>
                <a:t>Resource</a:t>
              </a:r>
            </a:p>
          </p:txBody>
        </p:sp>
        <p:grpSp>
          <p:nvGrpSpPr>
            <p:cNvPr id="2" name="Group 7"/>
            <p:cNvGrpSpPr>
              <a:grpSpLocks/>
            </p:cNvGrpSpPr>
            <p:nvPr/>
          </p:nvGrpSpPr>
          <p:grpSpPr bwMode="auto">
            <a:xfrm>
              <a:off x="533400" y="2438400"/>
              <a:ext cx="2362200" cy="1219200"/>
              <a:chOff x="336" y="1536"/>
              <a:chExt cx="1488" cy="768"/>
            </a:xfrm>
          </p:grpSpPr>
          <p:grpSp>
            <p:nvGrpSpPr>
              <p:cNvPr id="3" name="Group 8"/>
              <p:cNvGrpSpPr>
                <a:grpSpLocks/>
              </p:cNvGrpSpPr>
              <p:nvPr/>
            </p:nvGrpSpPr>
            <p:grpSpPr bwMode="auto">
              <a:xfrm>
                <a:off x="336" y="1536"/>
                <a:ext cx="1488" cy="768"/>
                <a:chOff x="288" y="1536"/>
                <a:chExt cx="1488" cy="768"/>
              </a:xfrm>
            </p:grpSpPr>
            <p:sp>
              <p:nvSpPr>
                <p:cNvPr id="30751" name="AutoShape 9"/>
                <p:cNvSpPr>
                  <a:spLocks noChangeArrowheads="1"/>
                </p:cNvSpPr>
                <p:nvPr/>
              </p:nvSpPr>
              <p:spPr bwMode="auto">
                <a:xfrm>
                  <a:off x="288" y="1632"/>
                  <a:ext cx="720" cy="672"/>
                </a:xfrm>
                <a:prstGeom prst="curvedRightArrow">
                  <a:avLst>
                    <a:gd name="adj1" fmla="val 7583"/>
                    <a:gd name="adj2" fmla="val 38417"/>
                    <a:gd name="adj3" fmla="val 31483"/>
                  </a:avLst>
                </a:prstGeom>
                <a:solidFill>
                  <a:schemeClr val="bg2"/>
                </a:solidFill>
                <a:ln w="9525">
                  <a:solidFill>
                    <a:schemeClr val="tx1"/>
                  </a:solidFill>
                  <a:miter lim="800000"/>
                  <a:headEnd/>
                  <a:tailEnd/>
                </a:ln>
              </p:spPr>
              <p:txBody>
                <a:bodyPr wrap="none" anchor="ctr"/>
                <a:lstStyle/>
                <a:p>
                  <a:endParaRPr lang="en-US" dirty="0"/>
                </a:p>
              </p:txBody>
            </p:sp>
            <p:sp>
              <p:nvSpPr>
                <p:cNvPr id="30752" name="AutoShape 10"/>
                <p:cNvSpPr>
                  <a:spLocks noChangeArrowheads="1"/>
                </p:cNvSpPr>
                <p:nvPr/>
              </p:nvSpPr>
              <p:spPr bwMode="auto">
                <a:xfrm rot="10800000">
                  <a:off x="1056" y="1536"/>
                  <a:ext cx="720" cy="672"/>
                </a:xfrm>
                <a:prstGeom prst="curvedRightArrow">
                  <a:avLst>
                    <a:gd name="adj1" fmla="val 7583"/>
                    <a:gd name="adj2" fmla="val 38417"/>
                    <a:gd name="adj3" fmla="val 31483"/>
                  </a:avLst>
                </a:prstGeom>
                <a:solidFill>
                  <a:schemeClr val="bg2"/>
                </a:solidFill>
                <a:ln w="9525">
                  <a:solidFill>
                    <a:schemeClr val="tx1"/>
                  </a:solidFill>
                  <a:miter lim="800000"/>
                  <a:headEnd/>
                  <a:tailEnd/>
                </a:ln>
              </p:spPr>
              <p:txBody>
                <a:bodyPr wrap="none" anchor="ctr"/>
                <a:lstStyle/>
                <a:p>
                  <a:endParaRPr lang="en-US" dirty="0"/>
                </a:p>
              </p:txBody>
            </p:sp>
          </p:grpSp>
          <p:sp>
            <p:nvSpPr>
              <p:cNvPr id="30750" name="Text Box 11"/>
              <p:cNvSpPr txBox="1">
                <a:spLocks noChangeArrowheads="1"/>
              </p:cNvSpPr>
              <p:nvPr/>
            </p:nvSpPr>
            <p:spPr bwMode="auto">
              <a:xfrm>
                <a:off x="576" y="1776"/>
                <a:ext cx="1056" cy="288"/>
              </a:xfrm>
              <a:prstGeom prst="rect">
                <a:avLst/>
              </a:prstGeom>
              <a:noFill/>
              <a:ln w="9525">
                <a:noFill/>
                <a:miter lim="800000"/>
                <a:headEnd/>
                <a:tailEnd/>
              </a:ln>
            </p:spPr>
            <p:txBody>
              <a:bodyPr>
                <a:spAutoFit/>
              </a:bodyPr>
              <a:lstStyle/>
              <a:p>
                <a:pPr algn="l">
                  <a:spcBef>
                    <a:spcPct val="50000"/>
                  </a:spcBef>
                </a:pPr>
                <a:r>
                  <a:rPr lang="en-US" dirty="0">
                    <a:solidFill>
                      <a:schemeClr val="tx1"/>
                    </a:solidFill>
                    <a:latin typeface="Arial" charset="0"/>
                  </a:rPr>
                  <a:t>Task 1</a:t>
                </a:r>
              </a:p>
            </p:txBody>
          </p:sp>
        </p:grpSp>
        <p:grpSp>
          <p:nvGrpSpPr>
            <p:cNvPr id="4" name="Group 12"/>
            <p:cNvGrpSpPr>
              <a:grpSpLocks/>
            </p:cNvGrpSpPr>
            <p:nvPr/>
          </p:nvGrpSpPr>
          <p:grpSpPr bwMode="auto">
            <a:xfrm>
              <a:off x="6172200" y="2438400"/>
              <a:ext cx="2362200" cy="1219200"/>
              <a:chOff x="3888" y="1536"/>
              <a:chExt cx="1488" cy="768"/>
            </a:xfrm>
          </p:grpSpPr>
          <p:sp>
            <p:nvSpPr>
              <p:cNvPr id="30746" name="AutoShape 13"/>
              <p:cNvSpPr>
                <a:spLocks noChangeArrowheads="1"/>
              </p:cNvSpPr>
              <p:nvPr/>
            </p:nvSpPr>
            <p:spPr bwMode="auto">
              <a:xfrm>
                <a:off x="3888" y="1632"/>
                <a:ext cx="720" cy="672"/>
              </a:xfrm>
              <a:prstGeom prst="curvedRightArrow">
                <a:avLst>
                  <a:gd name="adj1" fmla="val 7583"/>
                  <a:gd name="adj2" fmla="val 38417"/>
                  <a:gd name="adj3" fmla="val 31483"/>
                </a:avLst>
              </a:prstGeom>
              <a:solidFill>
                <a:schemeClr val="hlink"/>
              </a:solidFill>
              <a:ln w="9525">
                <a:solidFill>
                  <a:schemeClr val="tx1"/>
                </a:solidFill>
                <a:miter lim="800000"/>
                <a:headEnd/>
                <a:tailEnd/>
              </a:ln>
            </p:spPr>
            <p:txBody>
              <a:bodyPr wrap="none" anchor="ctr"/>
              <a:lstStyle/>
              <a:p>
                <a:endParaRPr lang="en-US" dirty="0"/>
              </a:p>
            </p:txBody>
          </p:sp>
          <p:sp>
            <p:nvSpPr>
              <p:cNvPr id="30747" name="AutoShape 14"/>
              <p:cNvSpPr>
                <a:spLocks noChangeArrowheads="1"/>
              </p:cNvSpPr>
              <p:nvPr/>
            </p:nvSpPr>
            <p:spPr bwMode="auto">
              <a:xfrm rot="10800000">
                <a:off x="4656" y="1536"/>
                <a:ext cx="720" cy="672"/>
              </a:xfrm>
              <a:prstGeom prst="curvedRightArrow">
                <a:avLst>
                  <a:gd name="adj1" fmla="val 7583"/>
                  <a:gd name="adj2" fmla="val 38417"/>
                  <a:gd name="adj3" fmla="val 31483"/>
                </a:avLst>
              </a:prstGeom>
              <a:solidFill>
                <a:schemeClr val="hlink"/>
              </a:solidFill>
              <a:ln w="9525">
                <a:solidFill>
                  <a:schemeClr val="tx1"/>
                </a:solidFill>
                <a:miter lim="800000"/>
                <a:headEnd/>
                <a:tailEnd/>
              </a:ln>
            </p:spPr>
            <p:txBody>
              <a:bodyPr wrap="none" anchor="ctr"/>
              <a:lstStyle/>
              <a:p>
                <a:endParaRPr lang="en-US" dirty="0"/>
              </a:p>
            </p:txBody>
          </p:sp>
          <p:sp>
            <p:nvSpPr>
              <p:cNvPr id="30748" name="Text Box 15"/>
              <p:cNvSpPr txBox="1">
                <a:spLocks noChangeArrowheads="1"/>
              </p:cNvSpPr>
              <p:nvPr/>
            </p:nvSpPr>
            <p:spPr bwMode="auto">
              <a:xfrm>
                <a:off x="4128" y="1776"/>
                <a:ext cx="1056" cy="288"/>
              </a:xfrm>
              <a:prstGeom prst="rect">
                <a:avLst/>
              </a:prstGeom>
              <a:noFill/>
              <a:ln w="9525">
                <a:noFill/>
                <a:miter lim="800000"/>
                <a:headEnd/>
                <a:tailEnd/>
              </a:ln>
            </p:spPr>
            <p:txBody>
              <a:bodyPr>
                <a:spAutoFit/>
              </a:bodyPr>
              <a:lstStyle/>
              <a:p>
                <a:pPr algn="l">
                  <a:spcBef>
                    <a:spcPct val="50000"/>
                  </a:spcBef>
                </a:pPr>
                <a:r>
                  <a:rPr lang="en-US" dirty="0">
                    <a:solidFill>
                      <a:schemeClr val="tx1"/>
                    </a:solidFill>
                    <a:latin typeface="Arial" charset="0"/>
                  </a:rPr>
                  <a:t>Task 2</a:t>
                </a:r>
              </a:p>
            </p:txBody>
          </p:sp>
        </p:grpSp>
        <p:sp>
          <p:nvSpPr>
            <p:cNvPr id="30729" name="AutoShape 16"/>
            <p:cNvSpPr>
              <a:spLocks noChangeArrowheads="1"/>
            </p:cNvSpPr>
            <p:nvPr/>
          </p:nvSpPr>
          <p:spPr bwMode="auto">
            <a:xfrm>
              <a:off x="3200400" y="2362200"/>
              <a:ext cx="2590800" cy="1447800"/>
            </a:xfrm>
            <a:prstGeom prst="bracePair">
              <a:avLst>
                <a:gd name="adj" fmla="val 8333"/>
              </a:avLst>
            </a:prstGeom>
            <a:noFill/>
            <a:ln w="38100">
              <a:solidFill>
                <a:schemeClr val="bg2"/>
              </a:solidFill>
              <a:round/>
              <a:headEnd/>
              <a:tailEnd/>
            </a:ln>
          </p:spPr>
          <p:txBody>
            <a:bodyPr wrap="none" anchor="ctr"/>
            <a:lstStyle/>
            <a:p>
              <a:endParaRPr lang="en-US" dirty="0"/>
            </a:p>
          </p:txBody>
        </p:sp>
        <p:sp>
          <p:nvSpPr>
            <p:cNvPr id="30730" name="Text Box 17"/>
            <p:cNvSpPr txBox="1">
              <a:spLocks noChangeArrowheads="1"/>
            </p:cNvSpPr>
            <p:nvPr/>
          </p:nvSpPr>
          <p:spPr bwMode="auto">
            <a:xfrm>
              <a:off x="1219200" y="3595688"/>
              <a:ext cx="1143000" cy="366712"/>
            </a:xfrm>
            <a:prstGeom prst="rect">
              <a:avLst/>
            </a:prstGeom>
            <a:noFill/>
            <a:ln w="9525">
              <a:noFill/>
              <a:miter lim="800000"/>
              <a:headEnd/>
              <a:tailEnd/>
            </a:ln>
          </p:spPr>
          <p:txBody>
            <a:bodyPr>
              <a:spAutoFit/>
            </a:bodyPr>
            <a:lstStyle/>
            <a:p>
              <a:pPr algn="l">
                <a:spcBef>
                  <a:spcPct val="50000"/>
                </a:spcBef>
              </a:pPr>
              <a:r>
                <a:rPr lang="en-US" sz="1800" dirty="0">
                  <a:solidFill>
                    <a:schemeClr val="tx1"/>
                  </a:solidFill>
                  <a:latin typeface="Arial" charset="0"/>
                </a:rPr>
                <a:t>Running</a:t>
              </a:r>
            </a:p>
          </p:txBody>
        </p:sp>
        <p:sp>
          <p:nvSpPr>
            <p:cNvPr id="30731" name="Text Box 18"/>
            <p:cNvSpPr txBox="1">
              <a:spLocks noChangeArrowheads="1"/>
            </p:cNvSpPr>
            <p:nvPr/>
          </p:nvSpPr>
          <p:spPr bwMode="auto">
            <a:xfrm>
              <a:off x="6934200" y="3595688"/>
              <a:ext cx="1143000" cy="366712"/>
            </a:xfrm>
            <a:prstGeom prst="rect">
              <a:avLst/>
            </a:prstGeom>
            <a:noFill/>
            <a:ln w="9525">
              <a:noFill/>
              <a:miter lim="800000"/>
              <a:headEnd/>
              <a:tailEnd/>
            </a:ln>
          </p:spPr>
          <p:txBody>
            <a:bodyPr>
              <a:spAutoFit/>
            </a:bodyPr>
            <a:lstStyle/>
            <a:p>
              <a:pPr algn="l">
                <a:spcBef>
                  <a:spcPct val="50000"/>
                </a:spcBef>
              </a:pPr>
              <a:r>
                <a:rPr lang="en-US" sz="1800" dirty="0">
                  <a:solidFill>
                    <a:schemeClr val="tx1"/>
                  </a:solidFill>
                  <a:latin typeface="Arial" charset="0"/>
                </a:rPr>
                <a:t>Waiting</a:t>
              </a:r>
            </a:p>
          </p:txBody>
        </p:sp>
      </p:grpSp>
      <p:grpSp>
        <p:nvGrpSpPr>
          <p:cNvPr id="41" name="Group 40"/>
          <p:cNvGrpSpPr/>
          <p:nvPr/>
        </p:nvGrpSpPr>
        <p:grpSpPr>
          <a:xfrm>
            <a:off x="533400" y="4648200"/>
            <a:ext cx="8001000" cy="1600200"/>
            <a:chOff x="533400" y="4648200"/>
            <a:chExt cx="8001000" cy="1600200"/>
          </a:xfrm>
        </p:grpSpPr>
        <p:sp>
          <p:nvSpPr>
            <p:cNvPr id="30732" name="AutoShape 19"/>
            <p:cNvSpPr>
              <a:spLocks noChangeArrowheads="1"/>
            </p:cNvSpPr>
            <p:nvPr/>
          </p:nvSpPr>
          <p:spPr bwMode="auto">
            <a:xfrm>
              <a:off x="3657600" y="4648200"/>
              <a:ext cx="1676400" cy="1447800"/>
            </a:xfrm>
            <a:prstGeom prst="cube">
              <a:avLst>
                <a:gd name="adj" fmla="val 25000"/>
              </a:avLst>
            </a:prstGeom>
            <a:solidFill>
              <a:schemeClr val="accent1"/>
            </a:solidFill>
            <a:ln w="9525">
              <a:solidFill>
                <a:schemeClr val="tx1"/>
              </a:solidFill>
              <a:miter lim="800000"/>
              <a:headEnd/>
              <a:tailEnd/>
            </a:ln>
          </p:spPr>
          <p:txBody>
            <a:bodyPr wrap="none" anchor="ctr"/>
            <a:lstStyle/>
            <a:p>
              <a:endParaRPr lang="en-US" dirty="0"/>
            </a:p>
          </p:txBody>
        </p:sp>
        <p:sp>
          <p:nvSpPr>
            <p:cNvPr id="30733" name="Text Box 20"/>
            <p:cNvSpPr txBox="1">
              <a:spLocks noChangeArrowheads="1"/>
            </p:cNvSpPr>
            <p:nvPr/>
          </p:nvSpPr>
          <p:spPr bwMode="auto">
            <a:xfrm>
              <a:off x="3733800" y="5164138"/>
              <a:ext cx="1371600" cy="779462"/>
            </a:xfrm>
            <a:prstGeom prst="rect">
              <a:avLst/>
            </a:prstGeom>
            <a:noFill/>
            <a:ln w="9525">
              <a:noFill/>
              <a:miter lim="800000"/>
              <a:headEnd/>
              <a:tailEnd/>
            </a:ln>
          </p:spPr>
          <p:txBody>
            <a:bodyPr>
              <a:spAutoFit/>
            </a:bodyPr>
            <a:lstStyle/>
            <a:p>
              <a:pPr algn="l">
                <a:spcBef>
                  <a:spcPct val="50000"/>
                </a:spcBef>
              </a:pPr>
              <a:r>
                <a:rPr lang="en-US" sz="1800" dirty="0">
                  <a:solidFill>
                    <a:schemeClr val="tx1"/>
                  </a:solidFill>
                  <a:latin typeface="Arial" charset="0"/>
                </a:rPr>
                <a:t>Shared</a:t>
              </a:r>
            </a:p>
            <a:p>
              <a:pPr algn="l">
                <a:spcBef>
                  <a:spcPct val="50000"/>
                </a:spcBef>
              </a:pPr>
              <a:r>
                <a:rPr lang="en-US" sz="1800" dirty="0">
                  <a:solidFill>
                    <a:schemeClr val="tx1"/>
                  </a:solidFill>
                  <a:latin typeface="Arial" charset="0"/>
                </a:rPr>
                <a:t>Resource</a:t>
              </a:r>
            </a:p>
          </p:txBody>
        </p:sp>
        <p:grpSp>
          <p:nvGrpSpPr>
            <p:cNvPr id="5" name="Group 21"/>
            <p:cNvGrpSpPr>
              <a:grpSpLocks/>
            </p:cNvGrpSpPr>
            <p:nvPr/>
          </p:nvGrpSpPr>
          <p:grpSpPr bwMode="auto">
            <a:xfrm>
              <a:off x="533400" y="4724400"/>
              <a:ext cx="2362200" cy="1219200"/>
              <a:chOff x="336" y="1536"/>
              <a:chExt cx="1488" cy="768"/>
            </a:xfrm>
          </p:grpSpPr>
          <p:grpSp>
            <p:nvGrpSpPr>
              <p:cNvPr id="6" name="Group 22"/>
              <p:cNvGrpSpPr>
                <a:grpSpLocks/>
              </p:cNvGrpSpPr>
              <p:nvPr/>
            </p:nvGrpSpPr>
            <p:grpSpPr bwMode="auto">
              <a:xfrm>
                <a:off x="336" y="1536"/>
                <a:ext cx="1488" cy="768"/>
                <a:chOff x="288" y="1536"/>
                <a:chExt cx="1488" cy="768"/>
              </a:xfrm>
            </p:grpSpPr>
            <p:sp>
              <p:nvSpPr>
                <p:cNvPr id="30744" name="AutoShape 23"/>
                <p:cNvSpPr>
                  <a:spLocks noChangeArrowheads="1"/>
                </p:cNvSpPr>
                <p:nvPr/>
              </p:nvSpPr>
              <p:spPr bwMode="auto">
                <a:xfrm>
                  <a:off x="288" y="1632"/>
                  <a:ext cx="720" cy="672"/>
                </a:xfrm>
                <a:prstGeom prst="curvedRightArrow">
                  <a:avLst>
                    <a:gd name="adj1" fmla="val 7583"/>
                    <a:gd name="adj2" fmla="val 38417"/>
                    <a:gd name="adj3" fmla="val 31483"/>
                  </a:avLst>
                </a:prstGeom>
                <a:solidFill>
                  <a:schemeClr val="bg2"/>
                </a:solidFill>
                <a:ln w="9525">
                  <a:solidFill>
                    <a:schemeClr val="tx1"/>
                  </a:solidFill>
                  <a:miter lim="800000"/>
                  <a:headEnd/>
                  <a:tailEnd/>
                </a:ln>
              </p:spPr>
              <p:txBody>
                <a:bodyPr wrap="none" anchor="ctr"/>
                <a:lstStyle/>
                <a:p>
                  <a:endParaRPr lang="en-US" dirty="0"/>
                </a:p>
              </p:txBody>
            </p:sp>
            <p:sp>
              <p:nvSpPr>
                <p:cNvPr id="30745" name="AutoShape 24"/>
                <p:cNvSpPr>
                  <a:spLocks noChangeArrowheads="1"/>
                </p:cNvSpPr>
                <p:nvPr/>
              </p:nvSpPr>
              <p:spPr bwMode="auto">
                <a:xfrm rot="10800000">
                  <a:off x="1056" y="1536"/>
                  <a:ext cx="720" cy="672"/>
                </a:xfrm>
                <a:prstGeom prst="curvedRightArrow">
                  <a:avLst>
                    <a:gd name="adj1" fmla="val 7583"/>
                    <a:gd name="adj2" fmla="val 38417"/>
                    <a:gd name="adj3" fmla="val 31483"/>
                  </a:avLst>
                </a:prstGeom>
                <a:solidFill>
                  <a:schemeClr val="bg2"/>
                </a:solidFill>
                <a:ln w="9525">
                  <a:solidFill>
                    <a:schemeClr val="tx1"/>
                  </a:solidFill>
                  <a:miter lim="800000"/>
                  <a:headEnd/>
                  <a:tailEnd/>
                </a:ln>
              </p:spPr>
              <p:txBody>
                <a:bodyPr wrap="none" anchor="ctr"/>
                <a:lstStyle/>
                <a:p>
                  <a:endParaRPr lang="en-US" dirty="0"/>
                </a:p>
              </p:txBody>
            </p:sp>
          </p:grpSp>
          <p:sp>
            <p:nvSpPr>
              <p:cNvPr id="30743" name="Text Box 25"/>
              <p:cNvSpPr txBox="1">
                <a:spLocks noChangeArrowheads="1"/>
              </p:cNvSpPr>
              <p:nvPr/>
            </p:nvSpPr>
            <p:spPr bwMode="auto">
              <a:xfrm>
                <a:off x="576" y="1776"/>
                <a:ext cx="1056" cy="288"/>
              </a:xfrm>
              <a:prstGeom prst="rect">
                <a:avLst/>
              </a:prstGeom>
              <a:noFill/>
              <a:ln w="9525">
                <a:noFill/>
                <a:miter lim="800000"/>
                <a:headEnd/>
                <a:tailEnd/>
              </a:ln>
            </p:spPr>
            <p:txBody>
              <a:bodyPr>
                <a:spAutoFit/>
              </a:bodyPr>
              <a:lstStyle/>
              <a:p>
                <a:pPr algn="l">
                  <a:spcBef>
                    <a:spcPct val="50000"/>
                  </a:spcBef>
                </a:pPr>
                <a:r>
                  <a:rPr lang="en-US" dirty="0">
                    <a:solidFill>
                      <a:schemeClr val="tx1"/>
                    </a:solidFill>
                    <a:latin typeface="Arial" charset="0"/>
                  </a:rPr>
                  <a:t>Task 1</a:t>
                </a:r>
              </a:p>
            </p:txBody>
          </p:sp>
        </p:grpSp>
        <p:grpSp>
          <p:nvGrpSpPr>
            <p:cNvPr id="7" name="Group 26"/>
            <p:cNvGrpSpPr>
              <a:grpSpLocks/>
            </p:cNvGrpSpPr>
            <p:nvPr/>
          </p:nvGrpSpPr>
          <p:grpSpPr bwMode="auto">
            <a:xfrm>
              <a:off x="6172200" y="4724400"/>
              <a:ext cx="2362200" cy="1219200"/>
              <a:chOff x="3888" y="1536"/>
              <a:chExt cx="1488" cy="768"/>
            </a:xfrm>
          </p:grpSpPr>
          <p:sp>
            <p:nvSpPr>
              <p:cNvPr id="30739" name="AutoShape 27"/>
              <p:cNvSpPr>
                <a:spLocks noChangeArrowheads="1"/>
              </p:cNvSpPr>
              <p:nvPr/>
            </p:nvSpPr>
            <p:spPr bwMode="auto">
              <a:xfrm>
                <a:off x="3888" y="1632"/>
                <a:ext cx="720" cy="672"/>
              </a:xfrm>
              <a:prstGeom prst="curvedRightArrow">
                <a:avLst>
                  <a:gd name="adj1" fmla="val 7583"/>
                  <a:gd name="adj2" fmla="val 38417"/>
                  <a:gd name="adj3" fmla="val 31483"/>
                </a:avLst>
              </a:prstGeom>
              <a:solidFill>
                <a:schemeClr val="hlink"/>
              </a:solidFill>
              <a:ln w="9525">
                <a:solidFill>
                  <a:schemeClr val="tx1"/>
                </a:solidFill>
                <a:miter lim="800000"/>
                <a:headEnd/>
                <a:tailEnd/>
              </a:ln>
            </p:spPr>
            <p:txBody>
              <a:bodyPr wrap="none" anchor="ctr"/>
              <a:lstStyle/>
              <a:p>
                <a:endParaRPr lang="en-US" dirty="0"/>
              </a:p>
            </p:txBody>
          </p:sp>
          <p:sp>
            <p:nvSpPr>
              <p:cNvPr id="30740" name="AutoShape 28"/>
              <p:cNvSpPr>
                <a:spLocks noChangeArrowheads="1"/>
              </p:cNvSpPr>
              <p:nvPr/>
            </p:nvSpPr>
            <p:spPr bwMode="auto">
              <a:xfrm rot="10800000">
                <a:off x="4656" y="1536"/>
                <a:ext cx="720" cy="672"/>
              </a:xfrm>
              <a:prstGeom prst="curvedRightArrow">
                <a:avLst>
                  <a:gd name="adj1" fmla="val 7583"/>
                  <a:gd name="adj2" fmla="val 38417"/>
                  <a:gd name="adj3" fmla="val 31483"/>
                </a:avLst>
              </a:prstGeom>
              <a:solidFill>
                <a:schemeClr val="hlink"/>
              </a:solidFill>
              <a:ln w="9525">
                <a:solidFill>
                  <a:schemeClr val="tx1"/>
                </a:solidFill>
                <a:miter lim="800000"/>
                <a:headEnd/>
                <a:tailEnd/>
              </a:ln>
            </p:spPr>
            <p:txBody>
              <a:bodyPr wrap="none" anchor="ctr"/>
              <a:lstStyle/>
              <a:p>
                <a:endParaRPr lang="en-US" dirty="0"/>
              </a:p>
            </p:txBody>
          </p:sp>
          <p:sp>
            <p:nvSpPr>
              <p:cNvPr id="30741" name="Text Box 29"/>
              <p:cNvSpPr txBox="1">
                <a:spLocks noChangeArrowheads="1"/>
              </p:cNvSpPr>
              <p:nvPr/>
            </p:nvSpPr>
            <p:spPr bwMode="auto">
              <a:xfrm>
                <a:off x="4128" y="1776"/>
                <a:ext cx="1056" cy="288"/>
              </a:xfrm>
              <a:prstGeom prst="rect">
                <a:avLst/>
              </a:prstGeom>
              <a:noFill/>
              <a:ln w="9525">
                <a:noFill/>
                <a:miter lim="800000"/>
                <a:headEnd/>
                <a:tailEnd/>
              </a:ln>
            </p:spPr>
            <p:txBody>
              <a:bodyPr>
                <a:spAutoFit/>
              </a:bodyPr>
              <a:lstStyle/>
              <a:p>
                <a:pPr algn="l">
                  <a:spcBef>
                    <a:spcPct val="50000"/>
                  </a:spcBef>
                </a:pPr>
                <a:r>
                  <a:rPr lang="en-US" dirty="0">
                    <a:solidFill>
                      <a:schemeClr val="tx1"/>
                    </a:solidFill>
                    <a:latin typeface="Arial" charset="0"/>
                  </a:rPr>
                  <a:t>Task 2</a:t>
                </a:r>
              </a:p>
            </p:txBody>
          </p:sp>
        </p:grpSp>
        <p:sp>
          <p:nvSpPr>
            <p:cNvPr id="30736" name="AutoShape 30"/>
            <p:cNvSpPr>
              <a:spLocks noChangeArrowheads="1"/>
            </p:cNvSpPr>
            <p:nvPr/>
          </p:nvSpPr>
          <p:spPr bwMode="auto">
            <a:xfrm>
              <a:off x="3200400" y="4648200"/>
              <a:ext cx="2590800" cy="1447800"/>
            </a:xfrm>
            <a:prstGeom prst="bracePair">
              <a:avLst>
                <a:gd name="adj" fmla="val 8333"/>
              </a:avLst>
            </a:prstGeom>
            <a:noFill/>
            <a:ln w="38100">
              <a:solidFill>
                <a:schemeClr val="hlink"/>
              </a:solidFill>
              <a:round/>
              <a:headEnd/>
              <a:tailEnd/>
            </a:ln>
          </p:spPr>
          <p:txBody>
            <a:bodyPr wrap="none" anchor="ctr"/>
            <a:lstStyle/>
            <a:p>
              <a:endParaRPr lang="en-US" dirty="0"/>
            </a:p>
          </p:txBody>
        </p:sp>
        <p:sp>
          <p:nvSpPr>
            <p:cNvPr id="30737" name="Text Box 31"/>
            <p:cNvSpPr txBox="1">
              <a:spLocks noChangeArrowheads="1"/>
            </p:cNvSpPr>
            <p:nvPr/>
          </p:nvSpPr>
          <p:spPr bwMode="auto">
            <a:xfrm>
              <a:off x="1295400" y="5881688"/>
              <a:ext cx="1143000" cy="366712"/>
            </a:xfrm>
            <a:prstGeom prst="rect">
              <a:avLst/>
            </a:prstGeom>
            <a:noFill/>
            <a:ln w="9525">
              <a:noFill/>
              <a:miter lim="800000"/>
              <a:headEnd/>
              <a:tailEnd/>
            </a:ln>
          </p:spPr>
          <p:txBody>
            <a:bodyPr>
              <a:spAutoFit/>
            </a:bodyPr>
            <a:lstStyle/>
            <a:p>
              <a:pPr algn="l">
                <a:spcBef>
                  <a:spcPct val="50000"/>
                </a:spcBef>
              </a:pPr>
              <a:r>
                <a:rPr lang="en-US" sz="1800" dirty="0">
                  <a:solidFill>
                    <a:schemeClr val="tx1"/>
                  </a:solidFill>
                </a:rPr>
                <a:t>Waiting</a:t>
              </a:r>
            </a:p>
          </p:txBody>
        </p:sp>
        <p:sp>
          <p:nvSpPr>
            <p:cNvPr id="30738" name="Text Box 32"/>
            <p:cNvSpPr txBox="1">
              <a:spLocks noChangeArrowheads="1"/>
            </p:cNvSpPr>
            <p:nvPr/>
          </p:nvSpPr>
          <p:spPr bwMode="auto">
            <a:xfrm>
              <a:off x="6934200" y="5881688"/>
              <a:ext cx="1143000" cy="366712"/>
            </a:xfrm>
            <a:prstGeom prst="rect">
              <a:avLst/>
            </a:prstGeom>
            <a:noFill/>
            <a:ln w="9525">
              <a:noFill/>
              <a:miter lim="800000"/>
              <a:headEnd/>
              <a:tailEnd/>
            </a:ln>
          </p:spPr>
          <p:txBody>
            <a:bodyPr>
              <a:spAutoFit/>
            </a:bodyPr>
            <a:lstStyle/>
            <a:p>
              <a:pPr algn="l">
                <a:spcBef>
                  <a:spcPct val="50000"/>
                </a:spcBef>
              </a:pPr>
              <a:r>
                <a:rPr lang="en-US" sz="1800" dirty="0">
                  <a:solidFill>
                    <a:schemeClr val="tx1"/>
                  </a:solidFill>
                </a:rPr>
                <a:t>Running</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smtClean="0"/>
              <a:t>Shared Resources Example</a:t>
            </a:r>
            <a:endParaRPr lang="en-US" dirty="0"/>
          </a:p>
        </p:txBody>
      </p:sp>
      <p:pic>
        <p:nvPicPr>
          <p:cNvPr id="7" name="Content Placeholder 4" descr="shared resources example.bmp"/>
          <p:cNvPicPr>
            <a:picLocks noChangeAspect="1"/>
          </p:cNvPicPr>
          <p:nvPr/>
        </p:nvPicPr>
        <p:blipFill>
          <a:blip r:embed="rId3" cstate="print"/>
          <a:stretch>
            <a:fillRect/>
          </a:stretch>
        </p:blipFill>
        <p:spPr>
          <a:xfrm>
            <a:off x="1447800" y="1447800"/>
            <a:ext cx="5867400" cy="4587808"/>
          </a:xfrm>
          <a:prstGeom prst="rect">
            <a:avLst/>
          </a:prstGeom>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Lesson 6&amp;#x0D;&amp;#x0A;Data Sharing on FPGA&amp;quot;&quot;/&gt;&lt;property id=&quot;20307&quot; value=&quot;256&quot;/&gt;&lt;/object&gt;&lt;object type=&quot;3&quot; unique_id=&quot;10005&quot;&gt;&lt;property id=&quot;20148&quot; value=&quot;5&quot;/&gt;&lt;property id=&quot;20300&quot; value=&quot;Slide 2 - &amp;quot;A. Parallel Loop Execution&amp;quot;&quot;/&gt;&lt;property id=&quot;20307&quot; value=&quot;270&quot;/&gt;&lt;/object&gt;&lt;object type=&quot;3&quot; unique_id=&quot;10006&quot;&gt;&lt;property id=&quot;20148&quot; value=&quot;5&quot;/&gt;&lt;property id=&quot;20300&quot; value=&quot;Slide 3 - &amp;quot;Parallel Loops with Different Sampling Rates&amp;quot;&quot;/&gt;&lt;property id=&quot;20307&quot; value=&quot;271&quot;/&gt;&lt;/object&gt;&lt;object type=&quot;3&quot; unique_id=&quot;10007&quot;&gt;&lt;property id=&quot;20148&quot; value=&quot;5&quot;/&gt;&lt;property id=&quot;20300&quot; value=&quot;Slide 4 - &amp;quot;Loop Rate Limitation – Longest Path&amp;quot;&quot;/&gt;&lt;property id=&quot;20307&quot; value=&quot;272&quot;/&gt;&lt;/object&gt;&lt;object type=&quot;3&quot; unique_id=&quot;10009&quot;&gt;&lt;property id=&quot;20148&quot; value=&quot;5&quot;/&gt;&lt;property id=&quot;20300&quot; value=&quot;Slide 8 - &amp;quot;B. Shared Resources&amp;quot;&quot;/&gt;&lt;property id=&quot;20307&quot; value=&quot;258&quot;/&gt;&lt;/object&gt;&lt;object type=&quot;3&quot; unique_id=&quot;10010&quot;&gt;&lt;property id=&quot;20148&quot; value=&quot;5&quot;/&gt;&lt;property id=&quot;20300&quot; value=&quot;Slide 7 - &amp;quot;B. Shared Resources&amp;quot;&quot;/&gt;&lt;property id=&quot;20307&quot; value=&quot;259&quot;/&gt;&lt;/object&gt;&lt;object type=&quot;3&quot; unique_id=&quot;10011&quot;&gt;&lt;property id=&quot;20148&quot; value=&quot;5&quot;/&gt;&lt;property id=&quot;20300&quot; value=&quot;Slide 9 - &amp;quot;Shared Resources Example&amp;quot;&quot;/&gt;&lt;property id=&quot;20307&quot; value=&quot;260&quot;/&gt;&lt;/object&gt;&lt;object type=&quot;3&quot; unique_id=&quot;10014&quot;&gt;&lt;property id=&quot;20148&quot; value=&quot;5&quot;/&gt;&lt;property id=&quot;20300&quot; value=&quot;Slide 22 - &amp;quot;E. Race Conditions&amp;quot;&quot;/&gt;&lt;property id=&quot;20307&quot; value=&quot;277&quot;/&gt;&lt;/object&gt;&lt;object type=&quot;3&quot; unique_id=&quot;10015&quot;&gt;&lt;property id=&quot;20148&quot; value=&quot;5&quot;/&gt;&lt;property id=&quot;20300&quot; value=&quot;Slide 23 - &amp;quot;Race Conditions – Possible Result&amp;quot;&quot;/&gt;&lt;property id=&quot;20307&quot; value=&quot;278&quot;/&gt;&lt;/object&gt;&lt;object type=&quot;3&quot; unique_id=&quot;10017&quot;&gt;&lt;property id=&quot;20148&quot; value=&quot;5&quot;/&gt;&lt;property id=&quot;20300&quot; value=&quot;Slide 27 - &amp;quot;Avoiding Race Conditions&amp;quot;&quot;/&gt;&lt;property id=&quot;20307&quot; value=&quot;281&quot;/&gt;&lt;/object&gt;&lt;object type=&quot;3&quot; unique_id=&quot;10018&quot;&gt;&lt;property id=&quot;20148&quot; value=&quot;5&quot;/&gt;&lt;property id=&quot;20300&quot; value=&quot;Slide 24 - &amp;quot;Parallel Loops – Write and Read at Same Rate&amp;quot;&quot;/&gt;&lt;property id=&quot;20307&quot; value=&quot;282&quot;/&gt;&lt;/object&gt;&lt;object type=&quot;3&quot; unique_id=&quot;10019&quot;&gt;&lt;property id=&quot;20148&quot; value=&quot;5&quot;/&gt;&lt;property id=&quot;20300&quot; value=&quot;Slide 25 - &amp;quot;Parallel Loops – Oversampling&amp;quot;&quot;/&gt;&lt;property id=&quot;20307&quot; value=&quot;283&quot;/&gt;&lt;/object&gt;&lt;object type=&quot;3&quot; unique_id=&quot;10020&quot;&gt;&lt;property id=&quot;20148&quot; value=&quot;5&quot;/&gt;&lt;property id=&quot;20300&quot; value=&quot;Slide 26 - &amp;quot;Parallel Loops - Undersampling&amp;quot;&quot;/&gt;&lt;property id=&quot;20307&quot; value=&quot;284&quot;/&gt;&lt;/object&gt;&lt;object type=&quot;3&quot; unique_id=&quot;10022&quot;&gt;&lt;property id=&quot;20148&quot; value=&quot;5&quot;/&gt;&lt;property id=&quot;20300&quot; value=&quot;Slide 15 - &amp;quot;Target-Scoped Memory Item&amp;quot;&quot;/&gt;&lt;property id=&quot;20307&quot; value=&quot;274&quot;/&gt;&lt;/object&gt;&lt;object type=&quot;3&quot; unique_id=&quot;10023&quot;&gt;&lt;property id=&quot;20148&quot; value=&quot;5&quot;/&gt;&lt;property id=&quot;20300&quot; value=&quot;Slide 28 - &amp;quot;F. FPGA FIFOs&amp;quot;&quot;/&gt;&lt;property id=&quot;20307&quot; value=&quot;285&quot;/&gt;&lt;/object&gt;&lt;object type=&quot;3&quot; unique_id=&quot;10024&quot;&gt;&lt;property id=&quot;20148&quot; value=&quot;5&quot;/&gt;&lt;property id=&quot;20300&quot; value=&quot;Slide 29 - &amp;quot;Target-Scoped FIFOs&amp;quot;&quot;/&gt;&lt;property id=&quot;20307&quot; value=&quot;286&quot;/&gt;&lt;/object&gt;&lt;object type=&quot;3&quot; unique_id=&quot;10025&quot;&gt;&lt;property id=&quot;20148&quot; value=&quot;5&quot;/&gt;&lt;property id=&quot;20300&quot; value=&quot;Slide 30 - &amp;quot;FIFO Properties Dialog Box&amp;quot;&quot;/&gt;&lt;property id=&quot;20307&quot; value=&quot;287&quot;/&gt;&lt;/object&gt;&lt;object type=&quot;3&quot; unique_id=&quot;10026&quot;&gt;&lt;property id=&quot;20148&quot; value=&quot;5&quot;/&gt;&lt;property id=&quot;20300&quot; value=&quot;Slide 32 - &amp;quot;FIFO – Implementation&amp;quot;&quot;/&gt;&lt;property id=&quot;20307&quot; value=&quot;289&quot;/&gt;&lt;/object&gt;&lt;object type=&quot;3&quot; unique_id=&quot;10027&quot;&gt;&lt;property id=&quot;20148&quot; value=&quot;5&quot;/&gt;&lt;property id=&quot;20300&quot; value=&quot;Slide 31 - &amp;quot;FIFO – Number of Elements&amp;quot;&quot;/&gt;&lt;property id=&quot;20307&quot; value=&quot;290&quot;/&gt;&lt;/object&gt;&lt;object type=&quot;3&quot; unique_id=&quot;10028&quot;&gt;&lt;property id=&quot;20148&quot; value=&quot;5&quot;/&gt;&lt;property id=&quot;20300&quot; value=&quot;Slide 33 - &amp;quot;VI-Scoped FIFOs&amp;quot;&quot;/&gt;&lt;property id=&quot;20307&quot; value=&quot;292&quot;/&gt;&lt;/object&gt;&lt;object type=&quot;3&quot; unique_id=&quot;10029&quot;&gt;&lt;property id=&quot;20148&quot; value=&quot;5&quot;/&gt;&lt;property id=&quot;20300&quot; value=&quot;Slide 34 - &amp;quot;FPGA FIFO Write and Read&amp;quot;&quot;/&gt;&lt;property id=&quot;20307&quot; value=&quot;294&quot;/&gt;&lt;/object&gt;&lt;object type=&quot;3&quot; unique_id=&quot;10030&quot;&gt;&lt;property id=&quot;20148&quot; value=&quot;5&quot;/&gt;&lt;property id=&quot;20300&quot; value=&quot;Slide 35 - &amp;quot;FPGA FIFO Write and Read&amp;quot;&quot;/&gt;&lt;property id=&quot;20307&quot; value=&quot;295&quot;/&gt;&lt;/object&gt;&lt;object type=&quot;3&quot; unique_id=&quot;10031&quot;&gt;&lt;property id=&quot;20148&quot; value=&quot;5&quot;/&gt;&lt;property id=&quot;20300&quot; value=&quot;Slide 40 - &amp;quot;Separate I/O and Data Processing&amp;quot;&quot;/&gt;&lt;property id=&quot;20307&quot; value=&quot;298&quot;/&gt;&lt;/object&gt;&lt;object type=&quot;3&quot; unique_id=&quot;10032&quot;&gt;&lt;property id=&quot;20148&quot; value=&quot;5&quot;/&gt;&lt;property id=&quot;20300&quot; value=&quot;Slide 41 - &amp;quot;Clear Method&amp;quot;&quot;/&gt;&lt;property id=&quot;20307&quot; value=&quot;299&quot;/&gt;&lt;/object&gt;&lt;object type=&quot;3&quot; unique_id=&quot;10033&quot;&gt;&lt;property id=&quot;20148&quot; value=&quot;5&quot;/&gt;&lt;property id=&quot;20300&quot; value=&quot;Slide 44 - &amp;quot;G. Comparison of Data Sharing Methods&amp;quot;&quot;/&gt;&lt;property id=&quot;20307&quot; value=&quot;275&quot;/&gt;&lt;/object&gt;&lt;object type=&quot;3&quot; unique_id=&quot;10066&quot;&gt;&lt;property id=&quot;20148&quot; value=&quot;5&quot;/&gt;&lt;property id=&quot;20300&quot; value=&quot;Slide 13 - &amp;quot;D. Memory Items&amp;quot;&quot;/&gt;&lt;property id=&quot;20307&quot; value=&quot;308&quot;/&gt;&lt;/object&gt;&lt;object type=&quot;3&quot; unique_id=&quot;10067&quot;&gt;&lt;property id=&quot;20148&quot; value=&quot;5&quot;/&gt;&lt;property id=&quot;20300&quot; value=&quot;Slide 14 - &amp;quot;Memory Item Usage&amp;quot;&quot;/&gt;&lt;property id=&quot;20307&quot; value=&quot;310&quot;/&gt;&lt;/object&gt;&lt;object type=&quot;3&quot; unique_id=&quot;10068&quot;&gt;&lt;property id=&quot;20148&quot; value=&quot;5&quot;/&gt;&lt;property id=&quot;20300&quot; value=&quot;Slide 19 - &amp;quot;VI-Defined Memory Item&amp;quot;&quot;/&gt;&lt;property id=&quot;20307&quot; value=&quot;303&quot;/&gt;&lt;/object&gt;&lt;object type=&quot;3&quot; unique_id=&quot;10069&quot;&gt;&lt;property id=&quot;20148&quot; value=&quot;5&quot;/&gt;&lt;property id=&quot;20300&quot; value=&quot;Slide 16 - &amp;quot;Memory Properties Dialog Box – General Page&amp;quot;&quot;/&gt;&lt;property id=&quot;20307&quot; value=&quot;301&quot;/&gt;&lt;/object&gt;&lt;object type=&quot;3&quot; unique_id=&quot;10070&quot;&gt;&lt;property id=&quot;20148&quot; value=&quot;5&quot;/&gt;&lt;property id=&quot;20300&quot; value=&quot;Slide 17 - &amp;quot;Memory Items – Implementation&amp;quot;&quot;/&gt;&lt;property id=&quot;20307&quot; value=&quot;311&quot;/&gt;&lt;/object&gt;&lt;object type=&quot;3&quot; unique_id=&quot;10071&quot;&gt;&lt;property id=&quot;20148&quot; value=&quot;5&quot;/&gt;&lt;property id=&quot;20300&quot; value=&quot;Slide 18 - &amp;quot;Memory Properties Dialog Box – Initial Values Page&amp;quot;&quot;/&gt;&lt;property id=&quot;20307&quot; value=&quot;302&quot;/&gt;&lt;/object&gt;&lt;object type=&quot;3&quot; unique_id=&quot;10072&quot;&gt;&lt;property id=&quot;20148&quot; value=&quot;5&quot;/&gt;&lt;property id=&quot;20300&quot; value=&quot;Slide 20 - &amp;quot;Memory Write and Read&amp;quot;&quot;/&gt;&lt;property id=&quot;20307&quot; value=&quot;304&quot;/&gt;&lt;/object&gt;&lt;object type=&quot;3&quot; unique_id=&quot;10073&quot;&gt;&lt;property id=&quot;20148&quot; value=&quot;5&quot;/&gt;&lt;property id=&quot;20300&quot; value=&quot;Slide 21 - &amp;quot;Memory Write and Read&amp;quot;&quot;/&gt;&lt;property id=&quot;20307&quot; value=&quot;316&quot;/&gt;&lt;/object&gt;&lt;object type=&quot;3&quot; unique_id=&quot;10074&quot;&gt;&lt;property id=&quot;20148&quot; value=&quot;5&quot;/&gt;&lt;property id=&quot;20300&quot; value=&quot;Slide 36 - &amp;quot;FIFO Overflow and Underflow&amp;quot;&quot;/&gt;&lt;property id=&quot;20307&quot; value=&quot;318&quot;/&gt;&lt;/object&gt;&lt;object type=&quot;3&quot; unique_id=&quot;10075&quot;&gt;&lt;property id=&quot;20148&quot; value=&quot;5&quot;/&gt;&lt;property id=&quot;20300&quot; value=&quot;Slide 38 - &amp;quot;Demonstration – FIFO Bucket&amp;quot;&quot;/&gt;&lt;property id=&quot;20307&quot; value=&quot;329&quot;/&gt;&lt;/object&gt;&lt;object type=&quot;3&quot; unique_id=&quot;10076&quot;&gt;&lt;property id=&quot;20148&quot; value=&quot;5&quot;/&gt;&lt;property id=&quot;20300&quot; value=&quot;Slide 37 - &amp;quot;Handling FIFO Overflow and Underflow&amp;quot;&quot;/&gt;&lt;property id=&quot;20307&quot; value=&quot;319&quot;/&gt;&lt;/object&gt;&lt;object type=&quot;3&quot; unique_id=&quot;10077&quot;&gt;&lt;property id=&quot;20148&quot; value=&quot;5&quot;/&gt;&lt;property id=&quot;20300&quot; value=&quot;Slide 39 - &amp;quot;Get Number of Elements to Read/Write&amp;quot;&quot;/&gt;&lt;property id=&quot;20307&quot; value=&quot;317&quot;/&gt;&lt;/object&gt;&lt;object type=&quot;3&quot; unique_id=&quot;10079&quot;&gt;&lt;property id=&quot;20148&quot; value=&quot;5&quot;/&gt;&lt;property id=&quot;20300&quot; value=&quot;Slide 42 - &amp;quot;Exercise 6-1 Accelerometer Threshold&amp;quot;&quot;/&gt;&lt;property id=&quot;20307&quot; value=&quot;320&quot;/&gt;&lt;/object&gt;&lt;object type=&quot;3&quot; unique_id=&quot;10081&quot;&gt;&lt;property id=&quot;20148&quot; value=&quot;5&quot;/&gt;&lt;property id=&quot;20300&quot; value=&quot;Slide 10 - &amp;quot;C. Variables&amp;quot;&quot;/&gt;&lt;property id=&quot;20307&quot; value=&quot;313&quot;/&gt;&lt;/object&gt;&lt;object type=&quot;3&quot; unique_id=&quot;10083&quot;&gt;&lt;property id=&quot;20148&quot; value=&quot;5&quot;/&gt;&lt;property id=&quot;20300&quot; value=&quot;Slide 45 - &amp;quot;Summary Quiz&amp;quot;&quot;/&gt;&lt;property id=&quot;20307&quot; value=&quot;323&quot;/&gt;&lt;/object&gt;&lt;object type=&quot;3&quot; unique_id=&quot;10084&quot;&gt;&lt;property id=&quot;20148&quot; value=&quot;5&quot;/&gt;&lt;property id=&quot;20300&quot; value=&quot;Slide 46 - &amp;quot;Summary Quiz Answer&amp;quot;&quot;/&gt;&lt;property id=&quot;20307&quot; value=&quot;326&quot;/&gt;&lt;/object&gt;&lt;object type=&quot;3&quot; unique_id=&quot;10085&quot;&gt;&lt;property id=&quot;20148&quot; value=&quot;5&quot;/&gt;&lt;property id=&quot;20300&quot; value=&quot;Slide 47 - &amp;quot;Summary Quiz&amp;quot;&quot;/&gt;&lt;property id=&quot;20307&quot; value=&quot;315&quot;/&gt;&lt;/object&gt;&lt;object type=&quot;3&quot; unique_id=&quot;10087&quot;&gt;&lt;property id=&quot;20148&quot; value=&quot;5&quot;/&gt;&lt;property id=&quot;20300&quot; value=&quot;Slide 49 - &amp;quot;Summary Quiz&amp;quot;&quot;/&gt;&lt;property id=&quot;20307&quot; value=&quot;325&quot;/&gt;&lt;/object&gt;&lt;object type=&quot;3&quot; unique_id=&quot;10088&quot;&gt;&lt;property id=&quot;20148&quot; value=&quot;5&quot;/&gt;&lt;property id=&quot;20300&quot; value=&quot;Slide 50 - &amp;quot;Summary Quiz Answer&amp;quot;&quot;/&gt;&lt;property id=&quot;20307&quot; value=&quot;328&quot;/&gt;&lt;/object&gt;&lt;object type=&quot;3&quot; unique_id=&quot;14330&quot;&gt;&lt;property id=&quot;20148&quot; value=&quot;5&quot;/&gt;&lt;property id=&quot;20300&quot; value=&quot;Slide 43 - &amp;quot;Exercise 6-1 Accelerometer Threshold&amp;quot;&quot;/&gt;&lt;property id=&quot;20307&quot; value=&quot;332&quot;/&gt;&lt;/object&gt;&lt;object type=&quot;3&quot; unique_id=&quot;14331&quot;&gt;&lt;property id=&quot;20148&quot; value=&quot;5&quot;/&gt;&lt;property id=&quot;20300&quot; value=&quot;Slide 48 - &amp;quot;Summary Quiz&amp;quot;&quot;/&gt;&lt;property id=&quot;20307&quot; value=&quot;330&quot;/&gt;&lt;/object&gt;&lt;object type=&quot;3&quot; unique_id=&quot;14980&quot;&gt;&lt;property id=&quot;20148&quot; value=&quot;5&quot;/&gt;&lt;property id=&quot;20300&quot; value=&quot;Slide 11 - &amp;quot;Local Variables&amp;quot;&quot;/&gt;&lt;property id=&quot;20307&quot; value=&quot;333&quot;/&gt;&lt;/object&gt;&lt;object type=&quot;3&quot; unique_id=&quot;14981&quot;&gt;&lt;property id=&quot;20148&quot; value=&quot;5&quot;/&gt;&lt;property id=&quot;20300&quot; value=&quot;Slide 12 - &amp;quot;Local Variable Example&amp;quot;&quot;/&gt;&lt;property id=&quot;20307&quot; value=&quot;336&quot;/&gt;&lt;/object&gt;&lt;object type=&quot;3&quot; unique_id=&quot;15292&quot;&gt;&lt;property id=&quot;20148&quot; value=&quot;5&quot;/&gt;&lt;property id=&quot;20300&quot; value=&quot;Slide 5 - &amp;quot;Loop Rate Limitation – Longest Path (continued)&amp;quot;&quot;/&gt;&lt;property id=&quot;20307&quot; value=&quot;337&quot;/&gt;&lt;/object&gt;&lt;object type=&quot;3&quot; unique_id=&quot;15497&quot;&gt;&lt;property id=&quot;20148&quot; value=&quot;5&quot;/&gt;&lt;property id=&quot;20300&quot; value=&quot;Slide 6 - &amp;quot;Sharing Data Between Parallel Loops&amp;quot;&quot;/&gt;&lt;property id=&quot;20307&quot; value=&quot;338&quot;/&gt;&lt;/object&gt;&lt;/object&gt;&lt;/object&gt;&lt;/database&gt;"/>
</p:tagLst>
</file>

<file path=ppt/theme/theme1.xml><?xml version="1.0" encoding="utf-8"?>
<a:theme xmlns:a="http://schemas.openxmlformats.org/drawingml/2006/main" name="Customer Education Slide Template">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PT2009 Lesson Header">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PPT 2009 Exercise">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PPT 2009 Discussion">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PPT 2009 Demonstration">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Customer Education Slide Template</Template>
  <TotalTime>2171</TotalTime>
  <Words>4296</Words>
  <Application>Microsoft Office PowerPoint</Application>
  <PresentationFormat>On-screen Show (4:3)</PresentationFormat>
  <Paragraphs>438</Paragraphs>
  <Slides>50</Slides>
  <Notes>50</Notes>
  <HiddenSlides>0</HiddenSlides>
  <MMClips>0</MMClips>
  <ScaleCrop>false</ScaleCrop>
  <HeadingPairs>
    <vt:vector size="4" baseType="variant">
      <vt:variant>
        <vt:lpstr>Theme</vt:lpstr>
      </vt:variant>
      <vt:variant>
        <vt:i4>5</vt:i4>
      </vt:variant>
      <vt:variant>
        <vt:lpstr>Slide Titles</vt:lpstr>
      </vt:variant>
      <vt:variant>
        <vt:i4>50</vt:i4>
      </vt:variant>
    </vt:vector>
  </HeadingPairs>
  <TitlesOfParts>
    <vt:vector size="55" baseType="lpstr">
      <vt:lpstr>Customer Education Slide Template</vt:lpstr>
      <vt:lpstr>1_PPT2009 Lesson Header</vt:lpstr>
      <vt:lpstr>1_PPT 2009 Exercise</vt:lpstr>
      <vt:lpstr>1_PPT 2009 Discussion</vt:lpstr>
      <vt:lpstr>PPT 2009 Demonstration</vt:lpstr>
      <vt:lpstr>Lesson 6 Data Sharing on FPGA</vt:lpstr>
      <vt:lpstr>A. Parallel Loop Execution</vt:lpstr>
      <vt:lpstr>Parallel Loops with Different Sampling Rates</vt:lpstr>
      <vt:lpstr>Loop Rate Limitation – Longest Path</vt:lpstr>
      <vt:lpstr>Loop Rate Limitation – Longest Path (continued)</vt:lpstr>
      <vt:lpstr>Sharing Data Between Parallel Loops</vt:lpstr>
      <vt:lpstr>B. Shared Resources</vt:lpstr>
      <vt:lpstr>B. Shared Resources</vt:lpstr>
      <vt:lpstr>Shared Resources Example</vt:lpstr>
      <vt:lpstr>C. Variables</vt:lpstr>
      <vt:lpstr>Local Variables</vt:lpstr>
      <vt:lpstr>Local Variable Example</vt:lpstr>
      <vt:lpstr>D. Memory Items</vt:lpstr>
      <vt:lpstr>Memory Item Usage</vt:lpstr>
      <vt:lpstr>Target-Scoped Memory Item</vt:lpstr>
      <vt:lpstr>Memory Properties Dialog Box –  General Page</vt:lpstr>
      <vt:lpstr>Memory Items – Implementation</vt:lpstr>
      <vt:lpstr>Memory Properties Dialog Box –  Initial Values Page</vt:lpstr>
      <vt:lpstr>VI-Defined Memory Item</vt:lpstr>
      <vt:lpstr>Memory Write and Read</vt:lpstr>
      <vt:lpstr>Memory Write and Read</vt:lpstr>
      <vt:lpstr>E. Race Conditions</vt:lpstr>
      <vt:lpstr>Race Conditions – Possible Result</vt:lpstr>
      <vt:lpstr>Parallel Loops – Write and Read at Same Rate</vt:lpstr>
      <vt:lpstr>Parallel Loops – Oversampling</vt:lpstr>
      <vt:lpstr>Parallel Loops - Undersampling</vt:lpstr>
      <vt:lpstr>Avoiding Race Conditions</vt:lpstr>
      <vt:lpstr>F. FPGA FIFOs</vt:lpstr>
      <vt:lpstr>Target-Scoped FIFOs</vt:lpstr>
      <vt:lpstr>FIFO Properties Dialog Box</vt:lpstr>
      <vt:lpstr>FIFO – Number of Elements</vt:lpstr>
      <vt:lpstr>FIFO – Implementation</vt:lpstr>
      <vt:lpstr>VI-Scoped FIFOs</vt:lpstr>
      <vt:lpstr>FPGA FIFO Write and Read</vt:lpstr>
      <vt:lpstr>FPGA FIFO Write and Read</vt:lpstr>
      <vt:lpstr>FIFO Overflow and Underflow</vt:lpstr>
      <vt:lpstr>Handling FIFO Overflow and Underflow</vt:lpstr>
      <vt:lpstr>Demonstration – FIFO Bucket</vt:lpstr>
      <vt:lpstr>Get Number of Elements to Read/Write</vt:lpstr>
      <vt:lpstr>Separate I/O and Data Processing</vt:lpstr>
      <vt:lpstr>Clear Method</vt:lpstr>
      <vt:lpstr>Exercise 6-1 Accelerometer Threshold</vt:lpstr>
      <vt:lpstr>Exercise 6-1 Accelerometer Threshold</vt:lpstr>
      <vt:lpstr>G. Comparison of Data Sharing Methods</vt:lpstr>
      <vt:lpstr>Summary—Quiz</vt:lpstr>
      <vt:lpstr>Summary—Quiz Answer</vt:lpstr>
      <vt:lpstr>Summary—Quiz</vt:lpstr>
      <vt:lpstr>Summary—Quiz Answer</vt:lpstr>
      <vt:lpstr>Summary—Quiz</vt:lpstr>
      <vt:lpstr>Summary—Quiz</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6 – Data Sharing on FPGA</dc:title>
  <dc:creator/>
  <cp:lastModifiedBy>sredding</cp:lastModifiedBy>
  <cp:revision>269</cp:revision>
  <dcterms:created xsi:type="dcterms:W3CDTF">2006-08-16T00:00:00Z</dcterms:created>
  <dcterms:modified xsi:type="dcterms:W3CDTF">2010-11-08T17:31:54Z</dcterms:modified>
</cp:coreProperties>
</file>