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49" r:id="rId2"/>
    <p:sldMasterId id="2147483752" r:id="rId3"/>
    <p:sldMasterId id="2147483756" r:id="rId4"/>
    <p:sldMasterId id="2147483760" r:id="rId5"/>
  </p:sldMasterIdLst>
  <p:notesMasterIdLst>
    <p:notesMasterId r:id="rId44"/>
  </p:notesMasterIdLst>
  <p:handoutMasterIdLst>
    <p:handoutMasterId r:id="rId45"/>
  </p:handoutMasterIdLst>
  <p:sldIdLst>
    <p:sldId id="298" r:id="rId6"/>
    <p:sldId id="394" r:id="rId7"/>
    <p:sldId id="395" r:id="rId8"/>
    <p:sldId id="396" r:id="rId9"/>
    <p:sldId id="439" r:id="rId10"/>
    <p:sldId id="388" r:id="rId11"/>
    <p:sldId id="421" r:id="rId12"/>
    <p:sldId id="423" r:id="rId13"/>
    <p:sldId id="422" r:id="rId14"/>
    <p:sldId id="424" r:id="rId15"/>
    <p:sldId id="398" r:id="rId16"/>
    <p:sldId id="443" r:id="rId17"/>
    <p:sldId id="440" r:id="rId18"/>
    <p:sldId id="411" r:id="rId19"/>
    <p:sldId id="408" r:id="rId20"/>
    <p:sldId id="409" r:id="rId21"/>
    <p:sldId id="410" r:id="rId22"/>
    <p:sldId id="415" r:id="rId23"/>
    <p:sldId id="419" r:id="rId24"/>
    <p:sldId id="413" r:id="rId25"/>
    <p:sldId id="420" r:id="rId26"/>
    <p:sldId id="412" r:id="rId27"/>
    <p:sldId id="405" r:id="rId28"/>
    <p:sldId id="402" r:id="rId29"/>
    <p:sldId id="401" r:id="rId30"/>
    <p:sldId id="428" r:id="rId31"/>
    <p:sldId id="429" r:id="rId32"/>
    <p:sldId id="441" r:id="rId33"/>
    <p:sldId id="426" r:id="rId34"/>
    <p:sldId id="444" r:id="rId35"/>
    <p:sldId id="430" r:id="rId36"/>
    <p:sldId id="442" r:id="rId37"/>
    <p:sldId id="433" r:id="rId38"/>
    <p:sldId id="436" r:id="rId39"/>
    <p:sldId id="434" r:id="rId40"/>
    <p:sldId id="437" r:id="rId41"/>
    <p:sldId id="435" r:id="rId42"/>
    <p:sldId id="438" r:id="rId43"/>
  </p:sldIdLst>
  <p:sldSz cx="9144000" cy="6858000" type="screen4x3"/>
  <p:notesSz cx="7315200" cy="9601200"/>
  <p:custDataLst>
    <p:tags r:id="rId46"/>
  </p:custDataLst>
  <p:defaultTextStyle>
    <a:defPPr>
      <a:defRPr lang="en-US"/>
    </a:defPPr>
    <a:lvl1pPr algn="ctr" rtl="0" eaLnBrk="0" fontAlgn="base" hangingPunct="0">
      <a:spcBef>
        <a:spcPct val="0"/>
      </a:spcBef>
      <a:spcAft>
        <a:spcPct val="0"/>
      </a:spcAft>
      <a:defRPr sz="2400" b="1"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b="1"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b="1"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b="1"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Heather Smith" initials="HD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clrMode="bw" hiddenSlides="1" frameSlides="1"/>
  <p:clrMru>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9" autoAdjust="0"/>
    <p:restoredTop sz="84732" autoAdjust="0"/>
  </p:normalViewPr>
  <p:slideViewPr>
    <p:cSldViewPr>
      <p:cViewPr>
        <p:scale>
          <a:sx n="60" d="100"/>
          <a:sy n="60" d="100"/>
        </p:scale>
        <p:origin x="-654"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38" y="-7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Rot="1" noChangeAspect="1" noChangeArrowheads="1" noTextEdit="1"/>
          </p:cNvSpPr>
          <p:nvPr>
            <p:ph type="sldImg" idx="2"/>
          </p:nvPr>
        </p:nvSpPr>
        <p:spPr bwMode="auto">
          <a:xfrm>
            <a:off x="820738" y="466725"/>
            <a:ext cx="5673725" cy="4254500"/>
          </a:xfrm>
          <a:prstGeom prst="rect">
            <a:avLst/>
          </a:prstGeom>
          <a:noFill/>
          <a:ln w="9525">
            <a:solidFill>
              <a:schemeClr val="tx1"/>
            </a:solidFill>
            <a:miter lim="800000"/>
            <a:headEnd/>
            <a:tailEnd/>
          </a:ln>
          <a:effectLst/>
        </p:spPr>
      </p:sp>
      <p:sp>
        <p:nvSpPr>
          <p:cNvPr id="7173" name="Rectangle 5"/>
          <p:cNvSpPr>
            <a:spLocks noGrp="1" noChangeArrowheads="1"/>
          </p:cNvSpPr>
          <p:nvPr>
            <p:ph type="body" sz="quarter" idx="3"/>
          </p:nvPr>
        </p:nvSpPr>
        <p:spPr bwMode="auto">
          <a:xfrm>
            <a:off x="789935" y="5037018"/>
            <a:ext cx="5735330" cy="4019107"/>
          </a:xfrm>
          <a:prstGeom prst="rect">
            <a:avLst/>
          </a:prstGeom>
          <a:noFill/>
          <a:ln w="9525">
            <a:noFill/>
            <a:miter lim="800000"/>
            <a:headEnd/>
            <a:tailEnd/>
          </a:ln>
          <a:effectLst/>
        </p:spPr>
        <p:txBody>
          <a:bodyPr vert="horz" wrap="square" lIns="96811" tIns="48406" rIns="96811" bIns="48406"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76" name="Rectangle 8"/>
          <p:cNvSpPr>
            <a:spLocks noChangeArrowheads="1"/>
          </p:cNvSpPr>
          <p:nvPr/>
        </p:nvSpPr>
        <p:spPr bwMode="auto">
          <a:xfrm>
            <a:off x="416544" y="9285976"/>
            <a:ext cx="6389183" cy="160896"/>
          </a:xfrm>
          <a:prstGeom prst="rect">
            <a:avLst/>
          </a:prstGeom>
          <a:noFill/>
          <a:ln w="9525">
            <a:noFill/>
            <a:miter lim="800000"/>
            <a:headEnd/>
            <a:tailEnd/>
          </a:ln>
          <a:effectLst/>
        </p:spPr>
        <p:txBody>
          <a:bodyPr lIns="67019" tIns="26807" rIns="67019" bIns="26807">
            <a:spAutoFit/>
          </a:bodyPr>
          <a:lstStyle/>
          <a:p>
            <a:pPr algn="ctr" defTabSz="979751">
              <a:lnSpc>
                <a:spcPct val="85000"/>
              </a:lnSpc>
              <a:tabLst>
                <a:tab pos="237515" algn="l"/>
                <a:tab pos="2894719" algn="l"/>
                <a:tab pos="6056643" algn="r"/>
              </a:tabLst>
            </a:pPr>
            <a:r>
              <a:rPr lang="en-US" sz="800" b="0" i="1" dirty="0" smtClean="0">
                <a:solidFill>
                  <a:schemeClr val="tx1"/>
                </a:solidFill>
              </a:rPr>
              <a:t>0-</a:t>
            </a:r>
            <a:fld id="{8618B3B7-1819-48C9-894E-FAD3541A3B44}" type="slidenum">
              <a:rPr lang="en-US" sz="800" b="0" i="1">
                <a:solidFill>
                  <a:schemeClr val="tx1"/>
                </a:solidFill>
              </a:rPr>
              <a:pPr algn="ctr" defTabSz="979751">
                <a:lnSpc>
                  <a:spcPct val="85000"/>
                </a:lnSpc>
                <a:tabLst>
                  <a:tab pos="237515" algn="l"/>
                  <a:tab pos="2894719" algn="l"/>
                  <a:tab pos="6056643" algn="r"/>
                </a:tabLst>
              </a:pPr>
              <a:t>‹#›</a:t>
            </a:fld>
            <a:r>
              <a:rPr lang="en-US" sz="800" b="0" i="1" dirty="0">
                <a:solidFill>
                  <a:schemeClr val="tx1"/>
                </a:solidFill>
              </a:rPr>
              <a:t> </a:t>
            </a:r>
          </a:p>
        </p:txBody>
      </p:sp>
    </p:spTree>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tabLst>
        <a:tab pos="457200" algn="l"/>
      </a:tabLst>
      <a:defRPr sz="1400" b="1" kern="1200">
        <a:solidFill>
          <a:schemeClr val="tx1"/>
        </a:solidFill>
        <a:latin typeface="Arial Narrow" pitchFamily="34" charset="0"/>
        <a:ea typeface="+mn-ea"/>
        <a:cs typeface="Arial" pitchFamily="34" charset="0"/>
      </a:defRPr>
    </a:lvl1pPr>
    <a:lvl2pPr marL="0" indent="0" algn="l" rtl="0" fontAlgn="base">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228600" indent="-228600" algn="l" rtl="0" fontAlgn="base">
      <a:spcBef>
        <a:spcPct val="30000"/>
      </a:spcBef>
      <a:spcAft>
        <a:spcPct val="0"/>
      </a:spcAft>
      <a:buFont typeface="Arial" pitchFamily="34" charset="0"/>
      <a:buChar char="•"/>
      <a:tabLst>
        <a:tab pos="457200" algn="l"/>
      </a:tabLst>
      <a:defRPr sz="1100" kern="1200">
        <a:solidFill>
          <a:schemeClr val="tx1"/>
        </a:solidFill>
        <a:latin typeface="Times New Roman" pitchFamily="18" charset="0"/>
        <a:ea typeface="+mn-ea"/>
        <a:cs typeface="+mn-cs"/>
      </a:defRPr>
    </a:lvl3pPr>
    <a:lvl4pPr marL="457200" indent="-228600" algn="l" rtl="0" fontAlgn="base">
      <a:spcBef>
        <a:spcPct val="30000"/>
      </a:spcBef>
      <a:spcAft>
        <a:spcPct val="0"/>
      </a:spcAft>
      <a:buFont typeface="Times New Roman" pitchFamily="18" charset="0"/>
      <a:buChar char="–"/>
      <a:tabLst>
        <a:tab pos="457200" algn="l"/>
      </a:tabLst>
      <a:defRPr sz="1100" kern="1200">
        <a:solidFill>
          <a:schemeClr val="tx1"/>
        </a:solidFill>
        <a:latin typeface="Times New Roman" pitchFamily="18" charset="0"/>
        <a:ea typeface="+mn-ea"/>
        <a:cs typeface="+mn-cs"/>
      </a:defRPr>
    </a:lvl4pPr>
    <a:lvl5pPr marL="1019175" indent="-1019175" algn="l" rtl="0" fontAlgn="base">
      <a:spcBef>
        <a:spcPct val="30000"/>
      </a:spcBef>
      <a:spcAft>
        <a:spcPct val="0"/>
      </a:spcAft>
      <a:buFontTx/>
      <a:buNone/>
      <a:tabLst>
        <a:tab pos="400050" algn="l"/>
        <a:tab pos="1019175" algn="l"/>
      </a:tabLst>
      <a:defRPr sz="11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image" Target="../media/image7.wmf"/><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5.wmf"/></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lvfpga.chm::/Linear_Interpolation.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lvfpga.chm::/Saturation_Arithmetic_Palette.html" TargetMode="External"/><Relationship Id="rId4" Type="http://schemas.openxmlformats.org/officeDocument/2006/relationships/hyperlink" Target="lvfpga.chm::/LookUp_Table_1D.html"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mk:@MSITStore:C:\Program%20Files\National%20Instruments\LabVIEW%208.5\help\lvfpgaconcepts.chm::/Registers.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mk:@MSITStore:C:\Program%20Files\National%20Instruments\LabVIEW%208.5\help\lvfpgaconcepts.chm::/FPGA_Pipelining.html" TargetMode="External"/><Relationship Id="rId4" Type="http://schemas.openxmlformats.org/officeDocument/2006/relationships/hyperlink" Target="lvfpgacompile.chm::/FPGA_CompileError_Help.html"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mk:@MSITStore:C:\Program%20Files\National%20Instruments\LabVIEW%208.5\help\lvfpgaconcepts.chm::/Registers.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mk:@MSITStore:C:\Program%20Files\National%20Instruments\LabVIEW%208.5\help\lvfpgaconcepts.chm::/FPGA_Pipelining.html" TargetMode="External"/><Relationship Id="rId4" Type="http://schemas.openxmlformats.org/officeDocument/2006/relationships/hyperlink" Target="lvfpgacompile.chm::/FPGA_CompileError_Help.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mk:@MSITStore:C:\Program%20Files\National%20Instruments\LabVIEW%208.5\help\lvfpgaconcepts.chm::/Registers.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mk:@MSITStore:C:\Program%20Files\National%20Instruments\LabVIEW%208.5\help\lvfpgaconcepts.chm::/FPGA_Pipelining.html" TargetMode="External"/><Relationship Id="rId4" Type="http://schemas.openxmlformats.org/officeDocument/2006/relationships/hyperlink" Target="lvfpgacompile.chm::/FPGA_CompileError_Help.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lvfpga.chm::/FPGA_Timed_Loop.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1"/>
            <a:endParaRPr lang="en-US" dirty="0" smtClean="0"/>
          </a:p>
        </p:txBody>
      </p:sp>
      <p:pic>
        <p:nvPicPr>
          <p:cNvPr id="4" name="Picture 6" descr="note-bw"/>
          <p:cNvPicPr>
            <a:picLocks noChangeAspect="1" noChangeArrowheads="1"/>
          </p:cNvPicPr>
          <p:nvPr/>
        </p:nvPicPr>
        <p:blipFill>
          <a:blip r:embed="rId4"/>
          <a:srcRect/>
          <a:stretch>
            <a:fillRect/>
          </a:stretch>
        </p:blipFill>
        <p:spPr bwMode="auto">
          <a:xfrm>
            <a:off x="848019" y="5982690"/>
            <a:ext cx="225696" cy="210149"/>
          </a:xfrm>
          <a:prstGeom prst="rect">
            <a:avLst/>
          </a:prstGeom>
          <a:noFill/>
        </p:spPr>
      </p:pic>
      <p:graphicFrame>
        <p:nvGraphicFramePr>
          <p:cNvPr id="5" name="Object 7"/>
          <p:cNvGraphicFramePr>
            <a:graphicFrameLocks noChangeAspect="1"/>
          </p:cNvGraphicFramePr>
          <p:nvPr/>
        </p:nvGraphicFramePr>
        <p:xfrm>
          <a:off x="886188" y="7085976"/>
          <a:ext cx="146038" cy="238060"/>
        </p:xfrm>
        <a:graphic>
          <a:graphicData uri="http://schemas.openxmlformats.org/presentationml/2006/ole">
            <p:oleObj spid="_x0000_s2050" name="Artwork" r:id="rId5" imgW="139680" imgH="229680" progId="">
              <p:embed/>
            </p:oleObj>
          </a:graphicData>
        </a:graphic>
      </p:graphicFrame>
      <p:pic>
        <p:nvPicPr>
          <p:cNvPr id="6" name="Picture 8" descr="note-bw"/>
          <p:cNvPicPr>
            <a:picLocks noChangeAspect="1" noChangeArrowheads="1"/>
          </p:cNvPicPr>
          <p:nvPr/>
        </p:nvPicPr>
        <p:blipFill>
          <a:blip r:embed="rId6"/>
          <a:srcRect/>
          <a:stretch>
            <a:fillRect/>
          </a:stretch>
        </p:blipFill>
        <p:spPr bwMode="auto">
          <a:xfrm>
            <a:off x="848019" y="6278213"/>
            <a:ext cx="225696" cy="210149"/>
          </a:xfrm>
          <a:prstGeom prst="rect">
            <a:avLst/>
          </a:prstGeom>
          <a:noFill/>
        </p:spPr>
      </p:pic>
      <p:pic>
        <p:nvPicPr>
          <p:cNvPr id="7" name="Picture 9" descr="caution"/>
          <p:cNvPicPr>
            <a:picLocks noChangeAspect="1" noChangeArrowheads="1"/>
          </p:cNvPicPr>
          <p:nvPr/>
        </p:nvPicPr>
        <p:blipFill>
          <a:blip r:embed="rId7"/>
          <a:srcRect/>
          <a:stretch>
            <a:fillRect/>
          </a:stretch>
        </p:blipFill>
        <p:spPr bwMode="auto">
          <a:xfrm>
            <a:off x="843040" y="7553886"/>
            <a:ext cx="265525" cy="210149"/>
          </a:xfrm>
          <a:prstGeom prst="rect">
            <a:avLst/>
          </a:prstGeom>
          <a:noFill/>
        </p:spPr>
      </p:pic>
      <p:sp>
        <p:nvSpPr>
          <p:cNvPr id="11" name="Slide Image Placeholder 10"/>
          <p:cNvSpPr>
            <a:spLocks noGrp="1" noRot="1" noChangeAspect="1"/>
          </p:cNvSpPr>
          <p:nvPr>
            <p:ph type="sldImg"/>
          </p:nvPr>
        </p:nvSpPr>
        <p:spPr>
          <a:xfrm>
            <a:off x="820738" y="466725"/>
            <a:ext cx="5673725" cy="42545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r>
              <a:rPr lang="en-US" sz="1900" b="0" dirty="0" smtClean="0"/>
              <a:t>See </a:t>
            </a:r>
            <a:r>
              <a:rPr lang="en-US" sz="1900" b="0" i="1" dirty="0" smtClean="0"/>
              <a:t>Timed Loop VI Help </a:t>
            </a:r>
            <a:r>
              <a:rPr lang="en-US" sz="1900" b="0" dirty="0" smtClean="0"/>
              <a:t>for info on differences in FPGA and RT and Windows.</a:t>
            </a:r>
            <a:endParaRPr lang="en-US" sz="19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pPr marL="0" lvl="2" indent="0" defTabSz="950062">
              <a:buNone/>
              <a:tabLst>
                <a:tab pos="475031" algn="l"/>
              </a:tabLst>
              <a:defRPr/>
            </a:pPr>
            <a:r>
              <a:rPr lang="en-US" b="1" dirty="0" smtClean="0"/>
              <a:t>Prep discussion:</a:t>
            </a:r>
          </a:p>
          <a:p>
            <a:pPr marL="0" lvl="2" indent="0" defTabSz="950062">
              <a:buNone/>
              <a:tabLst>
                <a:tab pos="475031" algn="l"/>
              </a:tabLst>
              <a:defRPr/>
            </a:pPr>
            <a:r>
              <a:rPr lang="en-US" dirty="0" smtClean="0"/>
              <a:t>In this exercise, the student will improve loop execution speeds by using a single-cycle Timed Loop. The student will examine a pre-built VI that contains benchmarking code.  The student will add a single-cycle Timed Loop to the VI and examine the results of the benchmarking code comparing the execution speeds of code in a While Loop and code in a SCTL.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pPr>
              <a:buFont typeface="Arial" pitchFamily="34" charset="0"/>
              <a:buChar char="•"/>
            </a:pPr>
            <a:r>
              <a:rPr lang="en-US" b="0" dirty="0" smtClean="0"/>
              <a:t>LabVIEW automatically optimizes code inside a SCTL</a:t>
            </a:r>
            <a:r>
              <a:rPr lang="en-US" b="0" baseline="0" dirty="0" smtClean="0"/>
              <a:t> by r</a:t>
            </a:r>
            <a:r>
              <a:rPr lang="en-US" b="0" dirty="0" smtClean="0"/>
              <a:t>emoving</a:t>
            </a:r>
            <a:r>
              <a:rPr lang="en-US" b="0" baseline="0" dirty="0" smtClean="0"/>
              <a:t> the </a:t>
            </a:r>
            <a:r>
              <a:rPr lang="en-US" b="0" dirty="0" smtClean="0"/>
              <a:t>enable chain registers from code inside the SCTL.</a:t>
            </a:r>
            <a:r>
              <a:rPr lang="en-US" b="0" baseline="0" dirty="0" smtClean="0"/>
              <a:t>  Therefore, code inside a SCTL e</a:t>
            </a:r>
            <a:r>
              <a:rPr lang="en-US" b="0" dirty="0" smtClean="0"/>
              <a:t>xecutes more quickly. All code in a SCTL finishes executing within one tick of the specified FPGA clock.</a:t>
            </a:r>
          </a:p>
          <a:p>
            <a:pPr>
              <a:buFont typeface="Arial" pitchFamily="34" charset="0"/>
              <a:buChar char="•"/>
            </a:pPr>
            <a:r>
              <a:rPr lang="en-US" b="0" dirty="0" smtClean="0"/>
              <a:t>The decrement</a:t>
            </a:r>
            <a:r>
              <a:rPr lang="en-US" b="0" baseline="0" dirty="0" smtClean="0"/>
              <a:t> function s</a:t>
            </a:r>
            <a:r>
              <a:rPr lang="en-US" b="0" dirty="0" smtClean="0"/>
              <a:t>ubtracts one from the result of the calculation to compensate for the execution time of the benchmarking code.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defTabSz="950062">
              <a:tabLst>
                <a:tab pos="475031" algn="l"/>
              </a:tabLst>
              <a:defRPr/>
            </a:pPr>
            <a:r>
              <a:rPr lang="en-US" dirty="0" smtClean="0"/>
              <a:t>Info</a:t>
            </a:r>
            <a:r>
              <a:rPr lang="en-US" baseline="0" dirty="0" smtClean="0"/>
              <a:t> from </a:t>
            </a:r>
            <a:r>
              <a:rPr lang="en-US" b="1" baseline="0" dirty="0" smtClean="0"/>
              <a:t>LV Help»FPGA Module»Using FPGA Clocks and Timing»Changing the Top-Level FPGA Target Clock Rate</a:t>
            </a:r>
            <a:r>
              <a:rPr lang="en-US" baseline="0" dirty="0" smtClean="0"/>
              <a:t>.</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r>
              <a:rPr lang="en-US" dirty="0" smtClean="0"/>
              <a:t>Info</a:t>
            </a:r>
            <a:r>
              <a:rPr lang="en-US" baseline="0" dirty="0" smtClean="0"/>
              <a:t> from </a:t>
            </a:r>
            <a:r>
              <a:rPr lang="en-US" b="1" baseline="0" dirty="0" smtClean="0"/>
              <a:t>LV Help»FPGA Module»Using FPGA Clocks and Timing</a:t>
            </a:r>
            <a:r>
              <a:rPr lang="en-US" baseline="0" dirty="0" smtClean="0"/>
              <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defTabSz="950062">
              <a:tabLst>
                <a:tab pos="475031" algn="l"/>
              </a:tabLst>
              <a:defRPr/>
            </a:pPr>
            <a:r>
              <a:rPr lang="en-US" dirty="0" smtClean="0"/>
              <a:t>Info</a:t>
            </a:r>
            <a:r>
              <a:rPr lang="en-US" baseline="0" dirty="0" smtClean="0"/>
              <a:t> from </a:t>
            </a:r>
            <a:r>
              <a:rPr lang="en-US" b="1" baseline="0" dirty="0" smtClean="0"/>
              <a:t>LV Help»FPGA Module»Using FPGA Clocks and Timing</a:t>
            </a:r>
            <a:endParaRPr lang="en-US" b="1" dirty="0" smtClean="0"/>
          </a:p>
          <a:p>
            <a:pPr lvl="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r>
              <a:rPr lang="en-US" dirty="0" smtClean="0"/>
              <a:t>Info from </a:t>
            </a:r>
            <a:r>
              <a:rPr lang="en-US" b="1" dirty="0" smtClean="0"/>
              <a:t>LV</a:t>
            </a:r>
            <a:r>
              <a:rPr lang="en-US" b="1" baseline="0" dirty="0" smtClean="0"/>
              <a:t> Help»FPGA Module»Creating FPGA VIs»</a:t>
            </a:r>
            <a:r>
              <a:rPr lang="en-US" b="1" dirty="0" smtClean="0"/>
              <a:t> Using FPGA Clocks and Timing»Controlling the FPGA VI Execution Rate</a:t>
            </a:r>
            <a:r>
              <a:rPr lang="en-US" dirty="0" smtClean="0"/>
              <a:t>.</a:t>
            </a:r>
          </a:p>
          <a:p>
            <a:pPr lvl="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r>
              <a:rPr lang="en-US" dirty="0" smtClean="0"/>
              <a:t>Info from </a:t>
            </a:r>
            <a:r>
              <a:rPr lang="en-US" b="1" dirty="0" smtClean="0"/>
              <a:t>LV</a:t>
            </a:r>
            <a:r>
              <a:rPr lang="en-US" b="1" baseline="0" dirty="0" smtClean="0"/>
              <a:t> Help»FPGA Module»Creating FPGA VIs»</a:t>
            </a:r>
            <a:r>
              <a:rPr lang="en-US" b="1" dirty="0" smtClean="0"/>
              <a:t>Changing the Top-Level FPGA Target Clock Rate</a:t>
            </a:r>
            <a:r>
              <a:rPr lang="en-US" dirty="0" smtClean="0"/>
              <a:t>.</a:t>
            </a:r>
          </a:p>
          <a:p>
            <a:pPr lvl="1" defTabSz="950062">
              <a:tabLst>
                <a:tab pos="475031" algn="l"/>
              </a:tabLst>
              <a:defRPr/>
            </a:pPr>
            <a:endParaRPr lang="en-US" dirty="0" smtClean="0"/>
          </a:p>
          <a:p>
            <a:pPr lvl="1" defTabSz="950062">
              <a:tabLst>
                <a:tab pos="475031" algn="l"/>
              </a:tabLst>
              <a:defRPr/>
            </a:pPr>
            <a:r>
              <a:rPr lang="en-US" b="1" dirty="0" smtClean="0"/>
              <a:t>LV</a:t>
            </a:r>
            <a:r>
              <a:rPr lang="en-US" b="1" baseline="0" dirty="0" smtClean="0"/>
              <a:t> Help»FPGA Module»Creating FPGA VIs»</a:t>
            </a:r>
            <a:r>
              <a:rPr lang="en-US" b="1" dirty="0" smtClean="0"/>
              <a:t>Understanding Timing Considerations for FPGA Vis</a:t>
            </a:r>
            <a:r>
              <a:rPr lang="en-US" dirty="0" smtClean="0"/>
              <a:t>.</a:t>
            </a:r>
          </a:p>
          <a:p>
            <a:pPr lvl="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466725"/>
            <a:ext cx="5778500" cy="4333875"/>
          </a:xfrm>
        </p:spPr>
      </p:sp>
      <p:sp>
        <p:nvSpPr>
          <p:cNvPr id="3" name="Notes Placeholder 2"/>
          <p:cNvSpPr>
            <a:spLocks noGrp="1"/>
          </p:cNvSpPr>
          <p:nvPr>
            <p:ph type="body" idx="1"/>
          </p:nvPr>
        </p:nvSpPr>
        <p:spPr/>
        <p:txBody>
          <a:bodyPr>
            <a:normAutofit/>
          </a:bodyPr>
          <a:lstStyle/>
          <a:p>
            <a:pPr lvl="1"/>
            <a:r>
              <a:rPr lang="en-US" sz="1500" b="1" dirty="0" smtClean="0">
                <a:latin typeface="Arial Narrow" pitchFamily="34" charset="0"/>
              </a:rPr>
              <a:t>&lt;EPS SOURCE&gt;</a:t>
            </a:r>
          </a:p>
          <a:p>
            <a:pPr lvl="1"/>
            <a:endParaRPr lang="en-US" sz="1500" b="1" dirty="0" smtClean="0">
              <a:latin typeface="Arial Narrow" pitchFamily="34" charset="0"/>
            </a:endParaRPr>
          </a:p>
          <a:p>
            <a:pPr lvl="1"/>
            <a:r>
              <a:rPr lang="en-US" sz="1500" b="1" dirty="0" smtClean="0">
                <a:latin typeface="Arial Narrow" pitchFamily="34" charset="0"/>
              </a:rPr>
              <a:t>How LabVIEW is Transformed for FPGA</a:t>
            </a:r>
          </a:p>
          <a:p>
            <a:pPr lvl="1"/>
            <a:r>
              <a:rPr lang="en-US" dirty="0" smtClean="0"/>
              <a:t>LabVIEW executes code in a dataflow manner. A node executes when data is present on all the inputs for the node. When the node finishes execution, the outputs of the node pass data to the next node downstream</a:t>
            </a:r>
            <a:r>
              <a:rPr lang="en-US" i="1" dirty="0" smtClean="0"/>
              <a:t>. </a:t>
            </a:r>
            <a:r>
              <a:rPr lang="en-US" dirty="0" smtClean="0"/>
              <a:t>LabVIEW FPGA uses three components to maintain this dataflow paradigm. First, the node has logic corresponding to its function. In the figure above, notice the Boolean Not function and its associated logic. The next component needed for dataflow is synchronization.</a:t>
            </a:r>
            <a:br>
              <a:rPr lang="en-US" dirty="0" smtClean="0"/>
            </a:br>
            <a:r>
              <a:rPr lang="en-US" dirty="0" smtClean="0"/>
              <a:t>This component registers the outputs of the function in order to isolate the logic from timing uncertainties. Finally additional logic referred to as the enable chain coordinates the dataflow</a:t>
            </a:r>
            <a:br>
              <a:rPr lang="en-US" dirty="0" smtClean="0"/>
            </a:br>
            <a:r>
              <a:rPr lang="en-US" dirty="0" smtClean="0"/>
              <a:t>by validating the inputs and outputs.</a:t>
            </a:r>
          </a:p>
          <a:p>
            <a:pPr lvl="1">
              <a:spcBef>
                <a:spcPct val="50000"/>
              </a:spcBef>
            </a:pPr>
            <a:r>
              <a:rPr lang="en-US" dirty="0" smtClean="0"/>
              <a:t>Register (flip-flop) passes data from the input to the output on the rising edge of the clock. </a:t>
            </a:r>
          </a:p>
          <a:p>
            <a:endParaRPr lang="en-US"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defTabSz="950062">
              <a:tabLst>
                <a:tab pos="475031" algn="l"/>
              </a:tabLst>
              <a:defRPr/>
            </a:pPr>
            <a:r>
              <a:rPr lang="en-US" dirty="0" smtClean="0"/>
              <a:t>Info</a:t>
            </a:r>
            <a:r>
              <a:rPr lang="en-US" baseline="0" dirty="0" smtClean="0"/>
              <a:t> from </a:t>
            </a:r>
            <a:r>
              <a:rPr lang="en-US" b="1" baseline="0" dirty="0" smtClean="0"/>
              <a:t>LV Help»FPGA Module»Using FPGA Clocks and Timing»Selecting an FPGA Clock as the Timing Source for a SCTL.</a:t>
            </a:r>
            <a:endParaRPr lang="en-US" b="1" dirty="0" smtClean="0"/>
          </a:p>
          <a:p>
            <a:pPr lvl="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defTabSz="950062">
              <a:tabLst>
                <a:tab pos="475031" algn="l"/>
              </a:tabLst>
              <a:defRPr/>
            </a:pPr>
            <a:r>
              <a:rPr lang="en-US" dirty="0" smtClean="0"/>
              <a:t>Info</a:t>
            </a:r>
            <a:r>
              <a:rPr lang="en-US" baseline="0" dirty="0" smtClean="0"/>
              <a:t> from </a:t>
            </a:r>
            <a:r>
              <a:rPr lang="en-US" b="1" baseline="0" dirty="0" smtClean="0"/>
              <a:t>LV Help»FPGA Module»Using FPGA Clocks and Timing»Selecting an FPGA Clock as the Timing Source for a SCTL</a:t>
            </a:r>
            <a:r>
              <a:rPr lang="en-US" baseline="0" dirty="0" smtClean="0"/>
              <a:t>.</a:t>
            </a:r>
            <a:endParaRPr lang="en-US" dirty="0" smtClean="0"/>
          </a:p>
          <a:p>
            <a:pPr lvl="1"/>
            <a:endParaRPr lang="en-US" dirty="0">
              <a:solidFill>
                <a:srgbClr val="FF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lnSpcReduction="10000"/>
          </a:bodyPr>
          <a:lstStyle/>
          <a:p>
            <a:r>
              <a:rPr lang="en-US" sz="1100" b="0" dirty="0" smtClean="0"/>
              <a:t>You can use most VIs and functions available when you target an FPGA target in a single-cycle Timed Loop. However, you cannot use the following VIs, functions, and structures in a single-cycle Timed Loop. LabVIEW reports a code generation or compile-time error for the single-cycle Timed Loop when you try to compile an FPGA VI with any of the following VIs, functions, or structures in a single-cycle Timed Loop.</a:t>
            </a:r>
          </a:p>
          <a:p>
            <a:r>
              <a:rPr lang="en-US" sz="1100" b="0" dirty="0" smtClean="0"/>
              <a:t>FIFO Clear function </a:t>
            </a:r>
          </a:p>
          <a:p>
            <a:pPr>
              <a:buFont typeface="Arial" pitchFamily="34" charset="0"/>
              <a:buChar char="•"/>
            </a:pPr>
            <a:r>
              <a:rPr lang="en-US" sz="1100" b="0" dirty="0" smtClean="0"/>
              <a:t>For Loop </a:t>
            </a:r>
          </a:p>
          <a:p>
            <a:pPr>
              <a:buFont typeface="Arial" pitchFamily="34" charset="0"/>
              <a:buChar char="•"/>
            </a:pPr>
            <a:r>
              <a:rPr lang="en-US" sz="1100" b="0" dirty="0" smtClean="0"/>
              <a:t>FPGA Math &amp; Analysis VIs except the </a:t>
            </a:r>
            <a:r>
              <a:rPr lang="en-US" sz="1100" b="0" dirty="0" smtClean="0">
                <a:hlinkClick r:id="rId3"/>
              </a:rPr>
              <a:t>Linear Interpolation</a:t>
            </a:r>
            <a:r>
              <a:rPr lang="en-US" sz="1100" b="0" dirty="0" smtClean="0"/>
              <a:t>, </a:t>
            </a:r>
            <a:r>
              <a:rPr lang="en-US" sz="1100" b="0" dirty="0" smtClean="0">
                <a:hlinkClick r:id="rId4"/>
              </a:rPr>
              <a:t>Look-Up Table 1D</a:t>
            </a:r>
            <a:r>
              <a:rPr lang="en-US" sz="1100" b="0" dirty="0" smtClean="0"/>
              <a:t>, and </a:t>
            </a:r>
            <a:r>
              <a:rPr lang="en-US" sz="1100" b="0" dirty="0" smtClean="0">
                <a:hlinkClick r:id="rId5"/>
              </a:rPr>
              <a:t>Saturation Arithmetic</a:t>
            </a:r>
            <a:r>
              <a:rPr lang="en-US" sz="1100" b="0" dirty="0" smtClean="0"/>
              <a:t> VIs </a:t>
            </a:r>
          </a:p>
          <a:p>
            <a:pPr>
              <a:buFont typeface="Arial" pitchFamily="34" charset="0"/>
              <a:buChar char="•"/>
            </a:pPr>
            <a:r>
              <a:rPr lang="en-US" sz="1100" b="0" dirty="0" smtClean="0"/>
              <a:t>FPGA I/O Method Node except with some FPGA targets </a:t>
            </a:r>
          </a:p>
          <a:p>
            <a:pPr>
              <a:buFont typeface="Arial" pitchFamily="34" charset="0"/>
              <a:buChar char="•"/>
            </a:pPr>
            <a:r>
              <a:rPr lang="en-US" sz="1100" b="0" dirty="0" smtClean="0"/>
              <a:t>FPGA I/O Property Node except with some FPGA targets </a:t>
            </a:r>
          </a:p>
          <a:p>
            <a:pPr>
              <a:buFont typeface="Arial" pitchFamily="34" charset="0"/>
              <a:buChar char="•"/>
            </a:pPr>
            <a:r>
              <a:rPr lang="en-US" sz="1100" b="0" dirty="0" smtClean="0"/>
              <a:t>Interrupt VI </a:t>
            </a:r>
          </a:p>
          <a:p>
            <a:pPr>
              <a:buFont typeface="Arial" pitchFamily="34" charset="0"/>
              <a:buChar char="•"/>
            </a:pPr>
            <a:r>
              <a:rPr lang="en-US" sz="1100" b="0" dirty="0" smtClean="0"/>
              <a:t>Loop Timer VI </a:t>
            </a:r>
          </a:p>
          <a:p>
            <a:pPr>
              <a:buFont typeface="Arial" pitchFamily="34" charset="0"/>
              <a:buChar char="•"/>
            </a:pPr>
            <a:r>
              <a:rPr lang="en-US" sz="1100" b="0" dirty="0" smtClean="0"/>
              <a:t>Multiple FPGA I/O Nodes configured for the same I/O resource if at least one node is inside the loop and at least one node is outside the loop </a:t>
            </a:r>
          </a:p>
          <a:p>
            <a:pPr>
              <a:buFont typeface="Arial" pitchFamily="34" charset="0"/>
              <a:buChar char="•"/>
            </a:pPr>
            <a:r>
              <a:rPr lang="en-US" sz="1100" b="0" dirty="0" smtClean="0"/>
              <a:t>Non-reentrant subVIs if you use multiple instances </a:t>
            </a:r>
          </a:p>
          <a:p>
            <a:pPr>
              <a:buFont typeface="Arial" pitchFamily="34" charset="0"/>
              <a:buChar char="•"/>
            </a:pPr>
            <a:r>
              <a:rPr lang="en-US" sz="1100" b="0" dirty="0" smtClean="0"/>
              <a:t>Quotient &amp; Remainder function </a:t>
            </a:r>
          </a:p>
          <a:p>
            <a:pPr>
              <a:buFont typeface="Arial" pitchFamily="34" charset="0"/>
              <a:buChar char="•"/>
            </a:pPr>
            <a:r>
              <a:rPr lang="en-US" sz="1100" b="0" dirty="0" smtClean="0"/>
              <a:t>Rotate 1D Array function </a:t>
            </a:r>
          </a:p>
          <a:p>
            <a:pPr>
              <a:buFont typeface="Arial" pitchFamily="34" charset="0"/>
              <a:buChar char="•"/>
            </a:pPr>
            <a:r>
              <a:rPr lang="en-US" sz="1100" b="0" dirty="0" smtClean="0"/>
              <a:t>Timed Loop </a:t>
            </a:r>
          </a:p>
          <a:p>
            <a:pPr>
              <a:buFont typeface="Arial" pitchFamily="34" charset="0"/>
              <a:buChar char="•"/>
            </a:pPr>
            <a:r>
              <a:rPr lang="en-US" sz="1100" b="0" dirty="0" smtClean="0"/>
              <a:t>Wait Express VI </a:t>
            </a:r>
          </a:p>
          <a:p>
            <a:pPr>
              <a:buFont typeface="Arial" pitchFamily="34" charset="0"/>
              <a:buChar char="•"/>
            </a:pPr>
            <a:r>
              <a:rPr lang="en-US" sz="1100" b="0" dirty="0" smtClean="0"/>
              <a:t>Wait on Occurrence function </a:t>
            </a:r>
          </a:p>
          <a:p>
            <a:pPr>
              <a:buFont typeface="Arial" pitchFamily="34" charset="0"/>
              <a:buChar char="•"/>
            </a:pPr>
            <a:r>
              <a:rPr lang="en-US" sz="1100" b="0" dirty="0" smtClean="0"/>
              <a:t>While Loop</a:t>
            </a:r>
          </a:p>
          <a:p>
            <a:endParaRPr lang="en-US" b="0" i="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fontScale="85000" lnSpcReduction="20000"/>
          </a:bodyPr>
          <a:lstStyle/>
          <a:p>
            <a:endParaRPr lang="en-US"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lnSpcReduction="10000"/>
          </a:bodyPr>
          <a:lstStyle/>
          <a:p>
            <a:r>
              <a:rPr lang="en-US" b="0" i="0" dirty="0" smtClean="0"/>
              <a:t>A combinatorial path is the path through logic between the output of a </a:t>
            </a:r>
            <a:r>
              <a:rPr lang="en-US" b="0" i="0" dirty="0" smtClean="0">
                <a:hlinkClick r:id="rId3" action="ppaction://hlinkfile"/>
              </a:rPr>
              <a:t>register</a:t>
            </a:r>
            <a:r>
              <a:rPr lang="en-US" b="0" i="0" dirty="0" smtClean="0"/>
              <a:t> and the input of another register on an FPGA. A register stores data on an FPGA and updates the data on the rising edge of a clock. Long combinatorial paths take more time to execute and limit the maximum clock rate of the clock domain.</a:t>
            </a:r>
          </a:p>
          <a:p>
            <a:endParaRPr lang="en-US" b="0" i="0" dirty="0" smtClean="0"/>
          </a:p>
          <a:p>
            <a:r>
              <a:rPr lang="en-US" b="0" i="0" dirty="0" smtClean="0"/>
              <a:t>Long combinatorial paths are typically a problem in single-cycle Timed Loops because the logic between the input register and the output register must execute within one period of the clock rate you specify. In the single-cycle Timed Loop, registers within and between components are removed, increasing the length of the combinatorial path between registers. If the code in a combinatorial path does not execute within a clock cycle, LabVIEW returns a timing violation in the </a:t>
            </a:r>
            <a:r>
              <a:rPr lang="en-US" b="0" i="0" dirty="0" smtClean="0">
                <a:hlinkClick r:id="rId4"/>
              </a:rPr>
              <a:t>Compilation Failure</a:t>
            </a:r>
            <a:r>
              <a:rPr lang="en-US" b="0" i="0" dirty="0" smtClean="0"/>
              <a:t> dialog box.</a:t>
            </a:r>
          </a:p>
          <a:p>
            <a:endParaRPr lang="en-US" b="1" i="0" dirty="0" smtClean="0"/>
          </a:p>
          <a:p>
            <a:r>
              <a:rPr lang="en-US" b="1" i="0" dirty="0" smtClean="0"/>
              <a:t>Note</a:t>
            </a:r>
            <a:r>
              <a:rPr lang="en-US" b="0" i="0" dirty="0" smtClean="0"/>
              <a:t>  Deeply nested Case structures also can cause LabVIEW to return a timing violation in the Compilation Failure dialog box. </a:t>
            </a:r>
          </a:p>
          <a:p>
            <a:endParaRPr lang="en-US" b="0" i="0" dirty="0" smtClean="0"/>
          </a:p>
          <a:p>
            <a:r>
              <a:rPr lang="en-US" b="0" i="0" dirty="0" smtClean="0"/>
              <a:t>To reduce the length of a combinatorial path, first simplify the logic as much as possible. Once you have reduced the logic to its simplest form, you can further reduce the length of a combinatorial path by dividing the logic into discrete steps and </a:t>
            </a:r>
            <a:r>
              <a:rPr lang="en-US" b="0" i="0" dirty="0" smtClean="0">
                <a:hlinkClick r:id="rId5" action="ppaction://hlinkfile"/>
              </a:rPr>
              <a:t>pipelining</a:t>
            </a:r>
            <a:r>
              <a:rPr lang="en-US" b="0" i="0" dirty="0" smtClean="0"/>
              <a:t> your design.</a:t>
            </a:r>
            <a:endParaRPr lang="en-US" b="0" i="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lnSpcReduction="10000"/>
          </a:bodyPr>
          <a:lstStyle/>
          <a:p>
            <a:r>
              <a:rPr lang="en-US" b="0" i="0" dirty="0" smtClean="0"/>
              <a:t>A combinatorial path is the path through logic between the output of a </a:t>
            </a:r>
            <a:r>
              <a:rPr lang="en-US" b="0" i="0" dirty="0" smtClean="0">
                <a:hlinkClick r:id="rId3" action="ppaction://hlinkfile"/>
              </a:rPr>
              <a:t>register</a:t>
            </a:r>
            <a:r>
              <a:rPr lang="en-US" b="0" i="0" dirty="0" smtClean="0"/>
              <a:t> and the input of another register on an FPGA. A register stores data on an FPGA and updates the data on the rising edge of a clock. Long combinatorial paths take more time to execute and limit the maximum clock rate of the clock domain.</a:t>
            </a:r>
          </a:p>
          <a:p>
            <a:endParaRPr lang="en-US" b="0" i="0" dirty="0" smtClean="0"/>
          </a:p>
          <a:p>
            <a:r>
              <a:rPr lang="en-US" b="0" i="0" dirty="0" smtClean="0"/>
              <a:t>Long combinatorial paths are typically a problem in single-cycle Timed Loops because the logic between the input register and the output register must execute within one period of the clock rate you specify. In the single-cycle Timed Loop, registers within and between components are removed, increasing the length of the combinatorial path between registers. If the code in a combinatorial path does not execute within a clock cycle, LabVIEW returns a timing violation in the </a:t>
            </a:r>
            <a:r>
              <a:rPr lang="en-US" b="0" i="0" dirty="0" smtClean="0">
                <a:hlinkClick r:id="rId4"/>
              </a:rPr>
              <a:t>Compilation Failure</a:t>
            </a:r>
            <a:r>
              <a:rPr lang="en-US" b="0" i="0" dirty="0" smtClean="0"/>
              <a:t> dialog box.</a:t>
            </a:r>
          </a:p>
          <a:p>
            <a:endParaRPr lang="en-US" b="1" i="0" dirty="0" smtClean="0"/>
          </a:p>
          <a:p>
            <a:r>
              <a:rPr lang="en-US" b="1" i="0" dirty="0" smtClean="0"/>
              <a:t>Note</a:t>
            </a:r>
            <a:r>
              <a:rPr lang="en-US" b="0" i="0" dirty="0" smtClean="0"/>
              <a:t>  Deeply nested Case structures also can cause LabVIEW to return a timing violation in the Compilation Failure dialog box. </a:t>
            </a:r>
          </a:p>
          <a:p>
            <a:endParaRPr lang="en-US" b="0" i="0" dirty="0" smtClean="0"/>
          </a:p>
          <a:p>
            <a:r>
              <a:rPr lang="en-US" b="0" i="0" dirty="0" smtClean="0"/>
              <a:t>To reduce the length of a combinatorial path, first simplify the logic as much as possible. Once you have reduced the logic to its simplest form, you can further reduce the length of a combinatorial path by dividing the logic into discrete steps and </a:t>
            </a:r>
            <a:r>
              <a:rPr lang="en-US" b="0" i="0" dirty="0" smtClean="0">
                <a:hlinkClick r:id="rId5" action="ppaction://hlinkfile"/>
              </a:rPr>
              <a:t>pipelining</a:t>
            </a:r>
            <a:r>
              <a:rPr lang="en-US" b="0" i="0" dirty="0" smtClean="0"/>
              <a:t> your design.</a:t>
            </a:r>
            <a:endParaRPr lang="en-US" b="0" i="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lnSpcReduction="10000"/>
          </a:bodyPr>
          <a:lstStyle/>
          <a:p>
            <a:r>
              <a:rPr lang="en-US" b="0" i="0" dirty="0" smtClean="0"/>
              <a:t>A combinatorial path is the path through logic between the output of a </a:t>
            </a:r>
            <a:r>
              <a:rPr lang="en-US" b="0" i="0" dirty="0" smtClean="0">
                <a:hlinkClick r:id="rId3" action="ppaction://hlinkfile"/>
              </a:rPr>
              <a:t>register</a:t>
            </a:r>
            <a:r>
              <a:rPr lang="en-US" b="0" i="0" dirty="0" smtClean="0"/>
              <a:t> and the input of another register on an FPGA. A register stores data on an FPGA and updates the data on the rising edge of a clock. Long combinatorial paths take more time to execute and limit the maximum clock rate of the clock domain.</a:t>
            </a:r>
          </a:p>
          <a:p>
            <a:endParaRPr lang="en-US" b="0" i="0" dirty="0" smtClean="0"/>
          </a:p>
          <a:p>
            <a:r>
              <a:rPr lang="en-US" b="0" i="0" dirty="0" smtClean="0"/>
              <a:t>Long combinatorial paths are typically a problem in single-cycle Timed Loops because the logic between the input register and the output register must execute within one period of the clock rate you specify. In the single-cycle Timed Loop, registers within and between components are removed, increasing the length of the combinatorial path between registers. If the code in a combinatorial path does not execute within a clock cycle, LabVIEW returns a timing violation in the </a:t>
            </a:r>
            <a:r>
              <a:rPr lang="en-US" b="0" i="0" dirty="0" smtClean="0">
                <a:hlinkClick r:id="rId4"/>
              </a:rPr>
              <a:t>Compilation Failure</a:t>
            </a:r>
            <a:r>
              <a:rPr lang="en-US" b="0" i="0" dirty="0" smtClean="0"/>
              <a:t> dialog box.</a:t>
            </a:r>
          </a:p>
          <a:p>
            <a:endParaRPr lang="en-US" b="1" i="0" dirty="0" smtClean="0"/>
          </a:p>
          <a:p>
            <a:r>
              <a:rPr lang="en-US" b="1" i="0" dirty="0" smtClean="0"/>
              <a:t>Note</a:t>
            </a:r>
            <a:r>
              <a:rPr lang="en-US" b="0" i="0" dirty="0" smtClean="0"/>
              <a:t>  Deeply nested Case structures also can cause LabVIEW to return a timing violation in the Compilation Failure dialog box. </a:t>
            </a:r>
          </a:p>
          <a:p>
            <a:endParaRPr lang="en-US" b="0" i="0" dirty="0" smtClean="0"/>
          </a:p>
          <a:p>
            <a:r>
              <a:rPr lang="en-US" b="0" i="0" dirty="0" smtClean="0"/>
              <a:t>To reduce the length of a combinatorial path, first simplify the logic as much as possible. Once you have reduced the logic to its simplest form, you can further reduce the length of a combinatorial path by dividing the logic into discrete steps and </a:t>
            </a:r>
            <a:r>
              <a:rPr lang="en-US" b="0" i="0" dirty="0" smtClean="0">
                <a:hlinkClick r:id="rId5" action="ppaction://hlinkfile"/>
              </a:rPr>
              <a:t>pipelining</a:t>
            </a:r>
            <a:r>
              <a:rPr lang="en-US" b="0" i="0" dirty="0" smtClean="0"/>
              <a:t> your design.</a:t>
            </a:r>
            <a:endParaRPr lang="en-US" b="0" i="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3171359" cy="481046"/>
          </a:xfrm>
          <a:prstGeom prst="rect">
            <a:avLst/>
          </a:prstGeom>
          <a:ln/>
        </p:spPr>
        <p:txBody>
          <a:bodyPr lIns="95006" tIns="47503" rIns="95006" bIns="47503"/>
          <a:lstStyle/>
          <a:p>
            <a:endParaRPr lang="en-US" dirty="0"/>
          </a:p>
          <a:p>
            <a:r>
              <a:rPr lang="en-US" dirty="0"/>
              <a:t>	</a:t>
            </a:r>
            <a:r>
              <a:rPr lang="en-US" sz="800" dirty="0"/>
              <a:t>Lesson # Lesson Title</a:t>
            </a:r>
            <a:endParaRPr lang="en-US" sz="1200" dirty="0">
              <a:latin typeface="Arial" charset="0"/>
            </a:endParaRPr>
          </a:p>
        </p:txBody>
      </p:sp>
      <p:sp>
        <p:nvSpPr>
          <p:cNvPr id="18436" name="Rectangle 4"/>
          <p:cNvSpPr>
            <a:spLocks noGrp="1" noRot="1" noChangeAspect="1" noChangeArrowheads="1" noTextEdit="1"/>
          </p:cNvSpPr>
          <p:nvPr>
            <p:ph type="sldImg"/>
          </p:nvPr>
        </p:nvSpPr>
        <p:spPr>
          <a:xfrm>
            <a:off x="1373188" y="544513"/>
            <a:ext cx="4606925" cy="3455987"/>
          </a:xfrm>
          <a:ln w="9525"/>
        </p:spPr>
      </p:sp>
      <p:sp>
        <p:nvSpPr>
          <p:cNvPr id="18437" name="Rectangle 5"/>
          <p:cNvSpPr>
            <a:spLocks noGrp="1" noChangeArrowheads="1"/>
          </p:cNvSpPr>
          <p:nvPr>
            <p:ph type="body" idx="1"/>
          </p:nvPr>
        </p:nvSpPr>
        <p:spPr/>
        <p:txBody>
          <a:bodyPr/>
          <a:lstStyle/>
          <a:p>
            <a:pPr lvl="1"/>
            <a:r>
              <a:rPr lang="en-US" b="0" dirty="0" smtClean="0"/>
              <a:t>Screenshot</a:t>
            </a:r>
            <a:r>
              <a:rPr lang="en-US" b="0" baseline="0" dirty="0" smtClean="0"/>
              <a:t> is from </a:t>
            </a:r>
            <a:r>
              <a:rPr lang="en-US" b="1" baseline="0" dirty="0" smtClean="0"/>
              <a:t>LV Help»Creating FPGA VIs»Optimizing FPGA VIs for Speed and Size»Using Single-Cycle Timed Loops to Optimize FPGA VIs</a:t>
            </a:r>
            <a:r>
              <a:rPr lang="en-US" b="0" baseline="0" dirty="0" smtClean="0"/>
              <a:t>.</a:t>
            </a:r>
          </a:p>
          <a:p>
            <a:pPr lvl="1" defTabSz="950062">
              <a:tabLst>
                <a:tab pos="475031" algn="l"/>
              </a:tabLst>
              <a:defRPr/>
            </a:pPr>
            <a:endParaRPr lang="en-US" b="0" dirty="0" smtClean="0"/>
          </a:p>
          <a:p>
            <a:pPr lvl="1" defTabSz="950062">
              <a:tabLst>
                <a:tab pos="475031" algn="l"/>
              </a:tabLst>
              <a:defRPr/>
            </a:pPr>
            <a:r>
              <a:rPr lang="en-US" b="0" dirty="0" smtClean="0"/>
              <a:t>You also can include logic in a single-cycle Timed Loop to optimize code in an FPGA VI, as shown in the following block diagram. If you use a single-cycle Timed Loop within a While Loop, as shown, wire a True constant to the condition terminal so that the code within the Timed Loop executes only once.</a:t>
            </a:r>
          </a:p>
          <a:p>
            <a:r>
              <a:rPr lang="en-US" b="0" dirty="0" smtClean="0"/>
              <a:t>If you want to use the single-cycle Timed Loop, all operations inside the loop must fit within one cycle of the FPGA clock. You can use most VIs and functions in a single-cycle Timed Loop. However, LabVIEW reports a code generation or compile-time error for the single-cycle Timed Loop when you compile an FPGA VI with certain VIs, functions, or structures in a single-cycle Timed Loop. Refer to </a:t>
            </a:r>
            <a:r>
              <a:rPr lang="en-US" b="0" dirty="0" smtClean="0">
                <a:hlinkClick r:id="rId3"/>
              </a:rPr>
              <a:t>Timed Loop</a:t>
            </a:r>
            <a:r>
              <a:rPr lang="en-US" b="0" dirty="0" smtClean="0"/>
              <a:t> for more information about objects you cannot use in a single-cycle Timed Loop.</a:t>
            </a:r>
          </a:p>
          <a:p>
            <a:pPr lvl="1" defTabSz="950062">
              <a:tabLst>
                <a:tab pos="475031" algn="l"/>
              </a:tabLst>
              <a:defRPr/>
            </a:pPr>
            <a:endParaRPr lang="en-US" b="0" dirty="0" smtClean="0"/>
          </a:p>
          <a:p>
            <a:pPr lvl="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pPr marL="0" lvl="2" indent="0" defTabSz="950062">
              <a:buNone/>
              <a:tabLst>
                <a:tab pos="475031" algn="l"/>
              </a:tabLst>
              <a:defRPr/>
            </a:pPr>
            <a:r>
              <a:rPr lang="en-US" b="1" dirty="0" smtClean="0"/>
              <a:t>Prep discussion:</a:t>
            </a:r>
          </a:p>
          <a:p>
            <a:pPr marL="0" lvl="2" indent="0" defTabSz="950062">
              <a:buNone/>
              <a:tabLst>
                <a:tab pos="475031" algn="l"/>
              </a:tabLst>
              <a:defRPr/>
            </a:pPr>
            <a:r>
              <a:rPr lang="en-US" dirty="0" smtClean="0"/>
              <a:t>In this exercise, the student inherits an FPGA VI that contains code in a single-cycle Timed Loop. When the student tries to compile the VI in this exercise, the student run into errors caused by unsupported objects and clock rates. The student will use the Code Generation, Compilation Status, and Timing Violation Analysis windows to examine and fix the errors.</a:t>
            </a:r>
          </a:p>
          <a:p>
            <a:endParaRPr lang="en-US"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466725"/>
            <a:ext cx="5778500" cy="4333875"/>
          </a:xfrm>
        </p:spPr>
      </p:sp>
      <p:sp>
        <p:nvSpPr>
          <p:cNvPr id="3" name="Notes Placeholder 2"/>
          <p:cNvSpPr>
            <a:spLocks noGrp="1"/>
          </p:cNvSpPr>
          <p:nvPr>
            <p:ph type="body" idx="1"/>
          </p:nvPr>
        </p:nvSpPr>
        <p:spPr/>
        <p:txBody>
          <a:bodyPr>
            <a:normAutofit/>
          </a:bodyPr>
          <a:lstStyle/>
          <a:p>
            <a:pPr lvl="1"/>
            <a:r>
              <a:rPr lang="en-US" sz="1500" b="1" dirty="0" smtClean="0">
                <a:latin typeface="Arial Narrow" pitchFamily="34" charset="0"/>
              </a:rPr>
              <a:t>Enforcing Dataflow in FPGA</a:t>
            </a:r>
          </a:p>
          <a:p>
            <a:pPr lvl="1"/>
            <a:r>
              <a:rPr lang="en-US" dirty="0" smtClean="0"/>
              <a:t>The figure above shows a simple VI that has a Boolean control, a Not function and a Digital Output function. </a:t>
            </a:r>
          </a:p>
          <a:p>
            <a:pPr lvl="1">
              <a:spcBef>
                <a:spcPct val="50000"/>
              </a:spcBef>
            </a:pPr>
            <a:r>
              <a:rPr lang="en-US" dirty="0" smtClean="0"/>
              <a:t>The Boolean control has some logic associated with the data register to retrieve data from a host application. A flip-flop links the enable chain. </a:t>
            </a:r>
          </a:p>
          <a:p>
            <a:pPr lvl="1">
              <a:spcBef>
                <a:spcPct val="50000"/>
              </a:spcBef>
            </a:pPr>
            <a:r>
              <a:rPr lang="en-US" dirty="0" smtClean="0"/>
              <a:t>The Not function has the logic associated with the function itself, a synchronization flip-flop, and a enable chain flip-flop. </a:t>
            </a:r>
          </a:p>
          <a:p>
            <a:pPr lvl="1">
              <a:spcBef>
                <a:spcPct val="50000"/>
              </a:spcBef>
            </a:pPr>
            <a:r>
              <a:rPr lang="en-US" dirty="0" smtClean="0"/>
              <a:t>The Digital Output function has a synchronization flip-flop and an enable chain flip-flop. </a:t>
            </a:r>
          </a:p>
          <a:p>
            <a:pPr lvl="1">
              <a:spcBef>
                <a:spcPct val="50000"/>
              </a:spcBef>
            </a:pPr>
            <a:r>
              <a:rPr lang="en-US" dirty="0" smtClean="0"/>
              <a:t>When the program runs, the enable line goes high to enable the synchronization flip-flop associated with the Boolean control. Meanwhile, a rising edge of the clock pushes the data from the register through the flip-flop. Downstream, the previous values are held on the outputs of the flip-flops.</a:t>
            </a:r>
            <a:r>
              <a:rPr lang="en-US" sz="1600" dirty="0" smtClean="0"/>
              <a:t> </a:t>
            </a:r>
            <a:endParaRPr lang="en-US" b="0" dirty="0" smtClean="0"/>
          </a:p>
          <a:p>
            <a:pPr lvl="1"/>
            <a:r>
              <a:rPr lang="en-US" dirty="0" smtClean="0"/>
              <a:t>During the next rising edge of the clock, the synchronization flip-flop associated with the Not function passes the new value through. On the third rising edge of the clock, the enable in of the digital output is high and the new value is pushed through the flip-flop to the I/O pins.</a:t>
            </a:r>
          </a:p>
          <a:p>
            <a:pPr lvl="1">
              <a:spcBef>
                <a:spcPct val="50000"/>
              </a:spcBef>
            </a:pPr>
            <a:r>
              <a:rPr lang="en-US" dirty="0" smtClean="0"/>
              <a:t>The data is synchronized using a flip-flop that pushes the data through the flip-flop on the first rising edge of the clock.</a:t>
            </a:r>
          </a:p>
          <a:p>
            <a:pPr lvl="1"/>
            <a:endParaRPr lang="en-US"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pPr>
              <a:buFont typeface="Arial" pitchFamily="34" charset="0"/>
              <a:buChar char="•"/>
            </a:pPr>
            <a:r>
              <a:rPr lang="en-US" b="0" dirty="0" smtClean="0"/>
              <a:t>Code</a:t>
            </a:r>
            <a:r>
              <a:rPr lang="en-US" b="0" baseline="0" dirty="0" smtClean="0"/>
              <a:t> in a SCTL must finish executing within one clock cycle, and a</a:t>
            </a:r>
            <a:r>
              <a:rPr lang="en-US" b="0" dirty="0" smtClean="0"/>
              <a:t>nalog input</a:t>
            </a:r>
            <a:r>
              <a:rPr lang="en-US" b="0" baseline="0" dirty="0" smtClean="0"/>
              <a:t> typically takes longer than one clock cycle to execute.</a:t>
            </a:r>
          </a:p>
          <a:p>
            <a:pPr>
              <a:buFont typeface="Arial" pitchFamily="34" charset="0"/>
              <a:buChar char="•"/>
            </a:pPr>
            <a:r>
              <a:rPr lang="en-US" b="0" dirty="0" smtClean="0"/>
              <a:t>Recall that the Timing</a:t>
            </a:r>
            <a:r>
              <a:rPr lang="en-US" b="0" baseline="0" dirty="0" smtClean="0"/>
              <a:t> Violation Analysis window shows the total time required by each path. The inverse of the total time will give you an estimate of the fastest clock rate that will still allow enough time for the code in the path to finish executing.</a:t>
            </a:r>
          </a:p>
          <a:p>
            <a:r>
              <a:rPr lang="en-US" b="0" baseline="0" dirty="0" smtClean="0"/>
              <a:t>Instructor can go to the whiteboard and demonstrate this calculation. In this exercise, the path required approximately 8.29ns.  The inverse (1/x) of 8.29ns is approximately 120 MHz.  The fastest, successful derived clock rate for this SCTL should be around 120 MHz.</a:t>
            </a:r>
            <a:endParaRPr lang="en-US"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6"/>
          <p:cNvSpPr>
            <a:spLocks noGrp="1" noRot="1" noChangeAspect="1" noChangeArrowheads="1" noTextEdit="1"/>
          </p:cNvSpPr>
          <p:nvPr>
            <p:ph type="sldImg"/>
          </p:nvPr>
        </p:nvSpPr>
        <p:spPr>
          <a:xfrm>
            <a:off x="820738" y="466725"/>
            <a:ext cx="5673725" cy="4254500"/>
          </a:xfrm>
          <a:ln w="6350"/>
        </p:spPr>
      </p:sp>
      <p:sp>
        <p:nvSpPr>
          <p:cNvPr id="461826" name="Rectangle 7"/>
          <p:cNvSpPr>
            <a:spLocks noGrp="1" noChangeArrowheads="1"/>
          </p:cNvSpPr>
          <p:nvPr>
            <p:ph type="body" idx="1"/>
          </p:nvPr>
        </p:nvSpPr>
        <p:spPr>
          <a:noFill/>
          <a:ln/>
        </p:spPr>
        <p:txBody>
          <a:bodyPr/>
          <a:lstStyle/>
          <a:p>
            <a:pPr defTabSz="913674">
              <a:tabLst>
                <a:tab pos="456837" algn="l"/>
              </a:tabLst>
            </a:pPr>
            <a:endParaRPr lang="en-US" b="0"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5" name="Rectangle 6"/>
          <p:cNvSpPr>
            <a:spLocks noGrp="1" noRot="1" noChangeAspect="1" noChangeArrowheads="1" noTextEdit="1"/>
          </p:cNvSpPr>
          <p:nvPr>
            <p:ph type="sldImg"/>
          </p:nvPr>
        </p:nvSpPr>
        <p:spPr>
          <a:xfrm>
            <a:off x="820738" y="466725"/>
            <a:ext cx="5673725" cy="4254500"/>
          </a:xfrm>
          <a:ln w="6350"/>
        </p:spPr>
      </p:sp>
      <p:sp>
        <p:nvSpPr>
          <p:cNvPr id="461826" name="Rectangle 7"/>
          <p:cNvSpPr>
            <a:spLocks noGrp="1" noChangeArrowheads="1"/>
          </p:cNvSpPr>
          <p:nvPr>
            <p:ph type="body" idx="1"/>
          </p:nvPr>
        </p:nvSpPr>
        <p:spPr>
          <a:noFill/>
          <a:ln/>
        </p:spPr>
        <p:txBody>
          <a:bodyPr/>
          <a:lstStyle/>
          <a:p>
            <a:pPr defTabSz="913674">
              <a:tabLst>
                <a:tab pos="456837" algn="l"/>
              </a:tabLst>
            </a:pPr>
            <a:endParaRPr lang="en-US" b="0"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defRPr/>
            </a:pPr>
            <a:r>
              <a:rPr lang="en-US" b="0" dirty="0" smtClean="0"/>
              <a:t>Answer is 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pPr>
            <a:r>
              <a:rPr lang="en-US" b="0" dirty="0" smtClean="0"/>
              <a:t>Answer is b.</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pPr>
            <a:endParaRPr lang="en-US" b="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pPr>
            <a:r>
              <a:rPr lang="en-US" b="0" dirty="0" smtClean="0"/>
              <a:t>Answer is b,</a:t>
            </a:r>
            <a:r>
              <a:rPr lang="en-US" b="0" baseline="0" dirty="0" smtClean="0"/>
              <a:t> c, d.</a:t>
            </a:r>
            <a:endParaRPr lang="en-US" b="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pPr>
            <a:endParaRPr lang="en-US" b="0"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7" name="Rectangle 2"/>
          <p:cNvSpPr>
            <a:spLocks noGrp="1" noRot="1" noChangeAspect="1" noChangeArrowheads="1" noTextEdit="1"/>
          </p:cNvSpPr>
          <p:nvPr>
            <p:ph type="sldImg"/>
          </p:nvPr>
        </p:nvSpPr>
        <p:spPr>
          <a:xfrm>
            <a:off x="820738" y="466725"/>
            <a:ext cx="5673725" cy="4254500"/>
          </a:xfrm>
          <a:ln w="6350"/>
        </p:spPr>
      </p:sp>
      <p:sp>
        <p:nvSpPr>
          <p:cNvPr id="357378" name="Rectangle 3"/>
          <p:cNvSpPr>
            <a:spLocks noGrp="1" noChangeArrowheads="1"/>
          </p:cNvSpPr>
          <p:nvPr>
            <p:ph type="body" idx="1"/>
          </p:nvPr>
        </p:nvSpPr>
        <p:spPr>
          <a:noFill/>
          <a:ln/>
        </p:spPr>
        <p:txBody>
          <a:bodyPr/>
          <a:lstStyle/>
          <a:p>
            <a:pPr defTabSz="913674">
              <a:tabLst>
                <a:tab pos="456837" algn="l"/>
              </a:tabLst>
            </a:pPr>
            <a:r>
              <a:rPr lang="en-US" b="0" dirty="0" smtClean="0"/>
              <a:t>Answer is a, b, 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466725"/>
            <a:ext cx="5778500" cy="4333875"/>
          </a:xfrm>
        </p:spPr>
      </p:sp>
      <p:sp>
        <p:nvSpPr>
          <p:cNvPr id="3" name="Notes Placeholder 2"/>
          <p:cNvSpPr>
            <a:spLocks noGrp="1"/>
          </p:cNvSpPr>
          <p:nvPr>
            <p:ph type="body" idx="1"/>
          </p:nvPr>
        </p:nvSpPr>
        <p:spPr/>
        <p:txBody>
          <a:bodyPr>
            <a:normAutofit/>
          </a:bodyPr>
          <a:lstStyle/>
          <a:p>
            <a:pPr lvl="1"/>
            <a:r>
              <a:rPr lang="en-US" dirty="0" smtClean="0">
                <a:cs typeface="Times New Roman" pitchFamily="18" charset="0"/>
              </a:rPr>
              <a:t>LabVIEW executes code in a dataflow manner. Nodes execute when data is present on all inputs. When the node finishes execution the outputs of the node pass data to the next node downstream</a:t>
            </a:r>
            <a:r>
              <a:rPr lang="en-US" i="1" dirty="0" smtClean="0">
                <a:cs typeface="Times New Roman" pitchFamily="18" charset="0"/>
              </a:rPr>
              <a:t>. </a:t>
            </a:r>
            <a:r>
              <a:rPr lang="en-US" dirty="0" smtClean="0">
                <a:cs typeface="Times New Roman" pitchFamily="18" charset="0"/>
              </a:rPr>
              <a:t>The previous figure shows an example of the FPGA hardware required to implement a Boolean operation.</a:t>
            </a:r>
          </a:p>
          <a:p>
            <a:pPr lvl="1">
              <a:defRPr/>
            </a:pPr>
            <a:r>
              <a:rPr lang="en-US" dirty="0" smtClean="0">
                <a:cs typeface="Times New Roman" pitchFamily="18" charset="0"/>
              </a:rPr>
              <a:t>LabVIEW code is transformed into FPGA logic in three sections—logic, synchronization, and the enable chain. The logic, shown in the upper third of the figure, corresponds to the actual LabVIEW operation. In this example, the LabVIEW code is a Not function corresponding to an inverter in the FPGA hardware. The synchronization register shown in the middle of the figure guarantees that data is output only on rising edges of the clock. The final portion of FPGA code that is generated from the LabVIEW code is the enable chain. The enable chain is an additional register that only outputs on the rising edge of the clock. The enable chain guarantees that the FPGA logic executes in the same order depicted on the block diagram.</a:t>
            </a:r>
          </a:p>
          <a:p>
            <a:pPr lvl="1"/>
            <a:r>
              <a:rPr lang="en-US" dirty="0" smtClean="0">
                <a:cs typeface="Times New Roman" pitchFamily="18" charset="0"/>
              </a:rPr>
              <a:t>Due to the enable chain overhead, each function or VI takes a minimum of one clock cycle. Some functions, such as analog input operations, can take hundreds of clock cycles depending upon the complexity of the operation and hardware limitations. </a:t>
            </a:r>
          </a:p>
          <a:p>
            <a:pPr lvl="1"/>
            <a:r>
              <a:rPr lang="en-US" dirty="0" smtClean="0">
                <a:cs typeface="Times New Roman" pitchFamily="18" charset="0"/>
              </a:rPr>
              <a:t>A VI can run only as fast as the sum of the items in a combinatorial path. One advantage of using an FPGA is that code can run in true parallel to another operation. Because you can create code in parallel, it is often best to design code so that as many parallel operations can take place as possible. This uses the same amount of FPGA space, and can increase the execution speed by reducing the combinatorial path size.</a:t>
            </a:r>
          </a:p>
          <a:p>
            <a:pPr lvl="1"/>
            <a:endParaRPr lang="en-US" i="1" dirty="0" smtClean="0">
              <a:cs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466725"/>
            <a:ext cx="5778500" cy="4333875"/>
          </a:xfrm>
        </p:spPr>
      </p:sp>
      <p:sp>
        <p:nvSpPr>
          <p:cNvPr id="3" name="Notes Placeholder 2"/>
          <p:cNvSpPr>
            <a:spLocks noGrp="1"/>
          </p:cNvSpPr>
          <p:nvPr>
            <p:ph type="body" idx="1"/>
          </p:nvPr>
        </p:nvSpPr>
        <p:spPr/>
        <p:txBody>
          <a:bodyPr>
            <a:normAutofit/>
          </a:bodyPr>
          <a:lstStyle/>
          <a:p>
            <a:pPr defTabSz="950062">
              <a:tabLst>
                <a:tab pos="475031" algn="l"/>
              </a:tabLst>
              <a:defRPr/>
            </a:pPr>
            <a:r>
              <a:rPr lang="en-US" dirty="0" smtClean="0"/>
              <a:t>&lt;NO NAME&gt;</a:t>
            </a:r>
          </a:p>
          <a:p>
            <a:endParaRPr lang="en-US"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r>
              <a:rPr lang="en-US" dirty="0" smtClean="0"/>
              <a:t>&lt;NO NAME&gt;</a:t>
            </a:r>
          </a:p>
          <a:p>
            <a:endParaRPr lang="en-US" dirty="0" smtClean="0"/>
          </a:p>
          <a:p>
            <a:r>
              <a:rPr lang="en-US" dirty="0" smtClean="0"/>
              <a:t>Single-Cycle</a:t>
            </a:r>
            <a:r>
              <a:rPr lang="en-US" baseline="0" dirty="0" smtClean="0"/>
              <a:t> Timed Loop (SCTL)</a:t>
            </a:r>
          </a:p>
          <a:p>
            <a:r>
              <a:rPr lang="en-US" b="0" baseline="0" dirty="0" smtClean="0"/>
              <a:t>An SCTL is a Timed Loop that has been placed onto the block diagram of an FPGA VI.  The structure name is the same as the Timed Loop structure as used in Real-Time and in Windows.  However, the Timed Loop on the FPGA block diagram executes one iteration per clock cycle.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fontScale="85000" lnSpcReduction="20000"/>
          </a:bodyPr>
          <a:lstStyle/>
          <a:p>
            <a:endParaRPr lang="en-US"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endParaRPr lang="en-US"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0738" y="466725"/>
            <a:ext cx="5673725" cy="4254500"/>
          </a:xfrm>
        </p:spPr>
      </p:sp>
      <p:sp>
        <p:nvSpPr>
          <p:cNvPr id="3" name="Notes Placeholder 2"/>
          <p:cNvSpPr>
            <a:spLocks noGrp="1"/>
          </p:cNvSpPr>
          <p:nvPr>
            <p:ph type="body" idx="1"/>
          </p:nvPr>
        </p:nvSpPr>
        <p:spPr/>
        <p:txBody>
          <a:bodyPr>
            <a:normAutofit/>
          </a:bodyPr>
          <a:lstStyle/>
          <a:p>
            <a:r>
              <a:rPr lang="en-US" sz="1900" dirty="0" smtClean="0"/>
              <a:t>SCTL Example</a:t>
            </a:r>
          </a:p>
          <a:p>
            <a:r>
              <a:rPr lang="en-US" sz="1500" b="0" dirty="0" smtClean="0"/>
              <a:t>The figure above shows example using the SCTL to perform some data processing within one clock cycle. The same operation in a While Loop would require about 6</a:t>
            </a:r>
            <a:r>
              <a:rPr lang="en-US" sz="1500" b="0" dirty="0" smtClean="0">
                <a:cs typeface="Times New Roman" pitchFamily="18" charset="0"/>
              </a:rPr>
              <a:t> </a:t>
            </a:r>
            <a:r>
              <a:rPr lang="en-US" sz="1500" b="0" dirty="0" smtClean="0"/>
              <a:t>clock cycles including the overhead of the While Loop. The SCTL also removes the enable chain overhead and therefore uses few FPGA slices. As shown, the SCTL uses 5% fewer slices than the code outside the SCTL.</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4" descr="7784_static"/>
          <p:cNvPicPr>
            <a:picLocks noChangeAspect="1" noChangeArrowheads="1"/>
          </p:cNvPicPr>
          <p:nvPr/>
        </p:nvPicPr>
        <p:blipFill>
          <a:blip r:embed="rId2" cstate="print"/>
          <a:srcRect l="1610"/>
          <a:stretch>
            <a:fillRect/>
          </a:stretch>
        </p:blipFill>
        <p:spPr bwMode="auto">
          <a:xfrm>
            <a:off x="0" y="381000"/>
            <a:ext cx="9144000" cy="6483350"/>
          </a:xfrm>
          <a:prstGeom prst="rect">
            <a:avLst/>
          </a:prstGeom>
          <a:noFill/>
        </p:spPr>
      </p:pic>
      <p:sp>
        <p:nvSpPr>
          <p:cNvPr id="2" name="Title 1"/>
          <p:cNvSpPr>
            <a:spLocks noGrp="1"/>
          </p:cNvSpPr>
          <p:nvPr>
            <p:ph type="ctrTitle"/>
          </p:nvPr>
        </p:nvSpPr>
        <p:spPr>
          <a:xfrm>
            <a:off x="2438400" y="228600"/>
            <a:ext cx="6248400" cy="1143000"/>
          </a:xfrm>
        </p:spPr>
        <p:txBody>
          <a:bodyPr>
            <a:normAutofit/>
          </a:bodyPr>
          <a:lstStyle>
            <a:lvl1pPr algn="r">
              <a:defRPr sz="3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648200" y="5105400"/>
            <a:ext cx="4495800" cy="17526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8229600"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8229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8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3352800"/>
            <a:ext cx="4038600" cy="2773363"/>
          </a:xfrm>
        </p:spPr>
        <p:txBody>
          <a:bodyPr/>
          <a:lstStyle>
            <a:lvl1pPr marL="457200" indent="-457200">
              <a:tabLst>
                <a:tab pos="457200" algn="l"/>
              </a:tabLst>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35125"/>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xercise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4038600"/>
            <a:ext cx="8197701" cy="1945757"/>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Discussion w/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scussion w/text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098" y="3886200"/>
            <a:ext cx="8197701" cy="1981200"/>
          </a:xfrm>
        </p:spPr>
        <p:txBody>
          <a:bodyPr/>
          <a:lstStyle>
            <a:lvl1pPr marL="225425" indent="-225425">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286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971800" y="1600200"/>
            <a:ext cx="5715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Reverse Deep 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5791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53200" y="1600200"/>
            <a:ext cx="213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Offset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2971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57600" y="1600200"/>
            <a:ext cx="5029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atching Qu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09800"/>
            <a:ext cx="4038600" cy="3916363"/>
          </a:xfrm>
        </p:spPr>
        <p:txBody>
          <a:bodyPr/>
          <a:lstStyle>
            <a:lvl1pPr marL="514350" indent="-514350">
              <a:buFont typeface="+mj-lt"/>
              <a:buAutoNum type="arabicPeriod"/>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4" name="Content Placeholder 3"/>
          <p:cNvSpPr>
            <a:spLocks noGrp="1"/>
          </p:cNvSpPr>
          <p:nvPr>
            <p:ph sz="half" idx="2"/>
          </p:nvPr>
        </p:nvSpPr>
        <p:spPr>
          <a:xfrm>
            <a:off x="4648200" y="2209800"/>
            <a:ext cx="4038600" cy="3916363"/>
          </a:xfrm>
        </p:spPr>
        <p:txBody>
          <a:bodyPr/>
          <a:lstStyle>
            <a:lvl1pPr marL="514350" indent="-514350">
              <a:buFont typeface="+mj-lt"/>
              <a:buAutoNum type="alphaLcPeriod"/>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Text Placeholder 2"/>
          <p:cNvSpPr>
            <a:spLocks noGrp="1"/>
          </p:cNvSpPr>
          <p:nvPr>
            <p:ph type="body" idx="10"/>
          </p:nvPr>
        </p:nvSpPr>
        <p:spPr>
          <a:xfrm>
            <a:off x="457200" y="1535113"/>
            <a:ext cx="8229600" cy="63976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Quiz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marL="339725" indent="-339725">
              <a:buFont typeface="+mj-lt"/>
              <a:buAutoNum type="arabicPeriod"/>
              <a:defRPr sz="2400"/>
            </a:lvl2pPr>
            <a:lvl3pPr marL="690563" indent="-350838">
              <a:buFont typeface="+mj-lt"/>
              <a:buAutoNum type="alphaLcPeriod"/>
              <a:defRPr sz="2000"/>
            </a:lvl3pPr>
            <a:lvl4pPr marL="1031875" indent="-341313">
              <a:buFont typeface="+mj-lt"/>
              <a:buAutoNum type="romanLcPeriod"/>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marL="339725" indent="-339725">
              <a:buFont typeface="+mj-lt"/>
              <a:buAutoNum type="arabicPeriod"/>
              <a:defRPr sz="2400"/>
            </a:lvl2pPr>
            <a:lvl3pPr marL="688975" indent="-349250">
              <a:buFont typeface="+mj-lt"/>
              <a:buAutoNum type="alphaLcPeriod"/>
              <a:defRPr sz="2000"/>
            </a:lvl3pPr>
            <a:lvl4pPr marL="1036638" indent="-346075">
              <a:buFont typeface="+mj-lt"/>
              <a:buAutoNum type="romanLcPeriod"/>
              <a:tabLst/>
              <a:defRPr sz="1800"/>
            </a:lvl4pPr>
            <a:lvl5pPr marL="1371600" indent="-339725">
              <a:buFont typeface="+mj-lt"/>
              <a:buAutoNum type="alphaLcPeriod"/>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nilogo.jpg"/>
          <p:cNvPicPr>
            <a:picLocks noChangeAspect="1"/>
          </p:cNvPicPr>
          <p:nvPr/>
        </p:nvPicPr>
        <p:blipFill>
          <a:blip r:embed="rId19" cstate="print"/>
          <a:stretch>
            <a:fillRect/>
          </a:stretch>
        </p:blipFill>
        <p:spPr>
          <a:xfrm>
            <a:off x="4191000" y="6248400"/>
            <a:ext cx="2133600" cy="516987"/>
          </a:xfrm>
          <a:prstGeom prst="rect">
            <a:avLst/>
          </a:prstGeom>
        </p:spPr>
      </p:pic>
      <p:sp>
        <p:nvSpPr>
          <p:cNvPr id="9" name="TextBox 8"/>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0" name="Straight Connector 9"/>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69" r:id="rId17"/>
  </p:sldLayoutIdLst>
  <p:timing>
    <p:tnLst>
      <p:par>
        <p:cTn id="1" dur="indefinite" restart="never" nodeType="tmRoot"/>
      </p:par>
    </p:tnLst>
  </p:timing>
  <p:txStyles>
    <p:titleStyle>
      <a:lvl1pPr algn="l" defTabSz="914400" rtl="0" eaLnBrk="1" latinLnBrk="0" hangingPunct="1">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233363" indent="-233363"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457200" indent="-223838" algn="l" defTabSz="914400" rtl="0" eaLnBrk="1" latinLnBrk="0" hangingPunct="1">
        <a:spcBef>
          <a:spcPct val="20000"/>
        </a:spcBef>
        <a:buFont typeface="Arial Narrow" pitchFamily="34" charset="0"/>
        <a:buChar char="−"/>
        <a:defRPr sz="2600" kern="1200">
          <a:solidFill>
            <a:schemeClr val="tx1"/>
          </a:solidFill>
          <a:latin typeface="+mn-lt"/>
          <a:ea typeface="+mn-ea"/>
          <a:cs typeface="+mn-cs"/>
        </a:defRPr>
      </a:lvl3pPr>
      <a:lvl4pPr marL="690563" indent="-233363"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914400" indent="-214313" algn="l" defTabSz="914400" rtl="0" eaLnBrk="1" latinLnBrk="0" hangingPunct="1">
        <a:spcBef>
          <a:spcPct val="20000"/>
        </a:spcBef>
        <a:buFont typeface="Arial Narrow"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0" descr="Defining_the_Application"/>
          <p:cNvPicPr>
            <a:picLocks noChangeAspect="1" noChangeArrowheads="1"/>
          </p:cNvPicPr>
          <p:nvPr/>
        </p:nvPicPr>
        <p:blipFill>
          <a:blip r:embed="rId4" cstate="print">
            <a:lum bright="5000"/>
          </a:blip>
          <a:srcRect r="2055" b="12500"/>
          <a:stretch>
            <a:fillRect/>
          </a:stretch>
        </p:blipFill>
        <p:spPr bwMode="auto">
          <a:xfrm>
            <a:off x="1881188" y="1371600"/>
            <a:ext cx="7262812" cy="5334000"/>
          </a:xfrm>
          <a:prstGeom prst="rect">
            <a:avLst/>
          </a:prstGeom>
          <a:noFill/>
        </p:spPr>
      </p:pic>
      <p:sp>
        <p:nvSpPr>
          <p:cNvPr id="2" name="Title Placeholder 1"/>
          <p:cNvSpPr>
            <a:spLocks noGrp="1"/>
          </p:cNvSpPr>
          <p:nvPr>
            <p:ph type="title"/>
          </p:nvPr>
        </p:nvSpPr>
        <p:spPr>
          <a:xfrm>
            <a:off x="457200" y="838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352800"/>
            <a:ext cx="8229600" cy="2773363"/>
          </a:xfrm>
          <a:prstGeom prst="rect">
            <a:avLst/>
          </a:prstGeom>
        </p:spPr>
        <p:txBody>
          <a:bodyPr vert="horz" lIns="91440" tIns="45720" rIns="91440" bIns="45720" rtlCol="0">
            <a:normAutofit/>
          </a:bodyPr>
          <a:lstStyle/>
          <a:p>
            <a:pPr lvl="0"/>
            <a:r>
              <a:rPr lang="en-US" dirty="0" smtClean="0"/>
              <a:t>Click to edit Master text styles</a:t>
            </a:r>
          </a:p>
        </p:txBody>
      </p:sp>
      <p:sp>
        <p:nvSpPr>
          <p:cNvPr id="8" name="Text Box 9"/>
          <p:cNvSpPr txBox="1">
            <a:spLocks noChangeArrowheads="1"/>
          </p:cNvSpPr>
          <p:nvPr/>
        </p:nvSpPr>
        <p:spPr bwMode="auto">
          <a:xfrm>
            <a:off x="533400" y="2743200"/>
            <a:ext cx="1793875" cy="579438"/>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3200" b="1" dirty="0">
                <a:solidFill>
                  <a:schemeClr val="hlink"/>
                </a:solidFill>
              </a:rPr>
              <a:t>TOPICS</a:t>
            </a:r>
          </a:p>
        </p:txBody>
      </p:sp>
      <p:pic>
        <p:nvPicPr>
          <p:cNvPr id="9" name="Picture 8" descr="nilogo.jpg"/>
          <p:cNvPicPr>
            <a:picLocks noChangeAspect="1"/>
          </p:cNvPicPr>
          <p:nvPr/>
        </p:nvPicPr>
        <p:blipFill>
          <a:blip r:embed="rId5" cstate="print"/>
          <a:stretch>
            <a:fillRect/>
          </a:stretch>
        </p:blipFill>
        <p:spPr>
          <a:xfrm>
            <a:off x="4191000" y="6248400"/>
            <a:ext cx="2133600" cy="516987"/>
          </a:xfrm>
          <a:prstGeom prst="rect">
            <a:avLst/>
          </a:prstGeom>
        </p:spPr>
      </p:pic>
      <p:sp>
        <p:nvSpPr>
          <p:cNvPr id="10" name="TextBox 9"/>
          <p:cNvSpPr txBox="1"/>
          <p:nvPr/>
        </p:nvSpPr>
        <p:spPr>
          <a:xfrm>
            <a:off x="7010400" y="6305490"/>
            <a:ext cx="1981200" cy="400110"/>
          </a:xfrm>
          <a:prstGeom prst="rect">
            <a:avLst/>
          </a:prstGeom>
          <a:noFill/>
        </p:spPr>
        <p:txBody>
          <a:bodyPr wrap="square" rtlCol="0">
            <a:spAutoFit/>
          </a:bodyPr>
          <a:lstStyle/>
          <a:p>
            <a:pPr algn="ctr"/>
            <a:r>
              <a:rPr lang="en-US" sz="2000" b="1" dirty="0" smtClean="0">
                <a:solidFill>
                  <a:schemeClr val="accent1"/>
                </a:solidFill>
                <a:latin typeface="Arial Narrow" pitchFamily="34" charset="0"/>
              </a:rPr>
              <a:t>ni.com/training</a:t>
            </a:r>
            <a:endParaRPr lang="en-US" sz="2000" b="1" dirty="0">
              <a:solidFill>
                <a:schemeClr val="accent1"/>
              </a:solidFill>
              <a:latin typeface="Arial Narrow" pitchFamily="34" charset="0"/>
            </a:endParaRPr>
          </a:p>
        </p:txBody>
      </p:sp>
      <p:cxnSp>
        <p:nvCxnSpPr>
          <p:cNvPr id="11" name="Straight Connector 10"/>
          <p:cNvCxnSpPr/>
          <p:nvPr/>
        </p:nvCxnSpPr>
        <p:spPr>
          <a:xfrm rot="5400000">
            <a:off x="6667861" y="6514739"/>
            <a:ext cx="381000" cy="72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0" r:id="rId1"/>
    <p:sldLayoutId id="2147483751" r:id="rId2"/>
  </p:sldLayoutIdLst>
  <p:txStyles>
    <p:titleStyle>
      <a:lvl1pPr algn="ctr" defTabSz="914400" rtl="0" eaLnBrk="1" latinLnBrk="0" hangingPunct="1">
        <a:spcBef>
          <a:spcPct val="0"/>
        </a:spcBef>
        <a:buNone/>
        <a:defRPr sz="4000" b="1" kern="1200">
          <a:solidFill>
            <a:schemeClr val="tx1"/>
          </a:solidFill>
          <a:latin typeface="+mj-lt"/>
          <a:ea typeface="+mj-ea"/>
          <a:cs typeface="+mj-cs"/>
        </a:defRPr>
      </a:lvl1pPr>
    </p:titleStyle>
    <p:bodyStyle>
      <a:lvl1pPr marL="514350" indent="-514350" algn="l" defTabSz="914400" rtl="0" eaLnBrk="1" latinLnBrk="0" hangingPunct="1">
        <a:spcBef>
          <a:spcPct val="20000"/>
        </a:spcBef>
        <a:buFont typeface="+mj-lt"/>
        <a:buAutoNum type="alphaUcPeriod"/>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962400"/>
            <a:ext cx="8229600" cy="1981200"/>
          </a:xfrm>
          <a:prstGeom prst="rect">
            <a:avLst/>
          </a:prstGeom>
        </p:spPr>
        <p:txBody>
          <a:bodyPr vert="horz" lIns="91440" tIns="45720" rIns="91440" bIns="45720" rtlCol="0" anchor="b">
            <a:normAutofit/>
          </a:bodyPr>
          <a:lstStyle/>
          <a:p>
            <a:pPr lvl="0"/>
            <a:r>
              <a:rPr lang="en-US" dirty="0" smtClean="0"/>
              <a:t>Click to edit Master text styles</a:t>
            </a:r>
          </a:p>
        </p:txBody>
      </p:sp>
      <p:sp>
        <p:nvSpPr>
          <p:cNvPr id="11" name="Rectangle 10"/>
          <p:cNvSpPr/>
          <p:nvPr/>
        </p:nvSpPr>
        <p:spPr>
          <a:xfrm>
            <a:off x="457200" y="6096000"/>
            <a:ext cx="8229600" cy="559981"/>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2" name="TextBox 11"/>
          <p:cNvSpPr txBox="1"/>
          <p:nvPr/>
        </p:nvSpPr>
        <p:spPr>
          <a:xfrm>
            <a:off x="567068" y="6106180"/>
            <a:ext cx="1033132" cy="523220"/>
          </a:xfrm>
          <a:prstGeom prst="rect">
            <a:avLst/>
          </a:prstGeom>
          <a:noFill/>
        </p:spPr>
        <p:txBody>
          <a:bodyPr wrap="square" rtlCol="0">
            <a:spAutoFit/>
          </a:bodyPr>
          <a:lstStyle/>
          <a:p>
            <a:r>
              <a:rPr lang="en-US" sz="2800" b="1" dirty="0" smtClean="0">
                <a:solidFill>
                  <a:schemeClr val="bg1"/>
                </a:solidFill>
              </a:rPr>
              <a:t>GOAL</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6553200" y="6106180"/>
            <a:ext cx="2252332" cy="523220"/>
          </a:xfrm>
          <a:prstGeom prst="rect">
            <a:avLst/>
          </a:prstGeom>
          <a:noFill/>
        </p:spPr>
        <p:txBody>
          <a:bodyPr wrap="square" rtlCol="0">
            <a:spAutoFit/>
          </a:bodyPr>
          <a:lstStyle/>
          <a:p>
            <a:r>
              <a:rPr lang="en-US" sz="2800" b="1" dirty="0" smtClean="0">
                <a:solidFill>
                  <a:schemeClr val="bg1"/>
                </a:solidFill>
              </a:rPr>
              <a:t>DISCUSSION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p:nvPr/>
        </p:nvSpPr>
        <p:spPr>
          <a:xfrm>
            <a:off x="457200" y="6096000"/>
            <a:ext cx="8229600" cy="58124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3505200"/>
            <a:ext cx="8229600" cy="2362200"/>
          </a:xfrm>
          <a:prstGeom prst="rect">
            <a:avLst/>
          </a:prstGeom>
        </p:spPr>
        <p:txBody>
          <a:bodyPr vert="horz" lIns="91440" tIns="45720" rIns="91440" bIns="45720" rtlCol="0" anchor="b" anchorCtr="0">
            <a:normAutofit/>
          </a:bodyPr>
          <a:lstStyle/>
          <a:p>
            <a:pPr lvl="0"/>
            <a:r>
              <a:rPr lang="en-US" dirty="0" smtClean="0"/>
              <a:t>Click to edit Master text styles</a:t>
            </a:r>
          </a:p>
        </p:txBody>
      </p:sp>
      <p:sp>
        <p:nvSpPr>
          <p:cNvPr id="12" name="TextBox 11"/>
          <p:cNvSpPr txBox="1"/>
          <p:nvPr/>
        </p:nvSpPr>
        <p:spPr>
          <a:xfrm>
            <a:off x="457200" y="6106180"/>
            <a:ext cx="8229600" cy="523220"/>
          </a:xfrm>
          <a:prstGeom prst="rect">
            <a:avLst/>
          </a:prstGeom>
          <a:noFill/>
        </p:spPr>
        <p:txBody>
          <a:bodyPr wrap="square" rtlCol="0">
            <a:spAutoFit/>
          </a:bodyPr>
          <a:lstStyle/>
          <a:p>
            <a:pPr algn="ctr"/>
            <a:r>
              <a:rPr lang="en-US" sz="2800" b="1" dirty="0" smtClean="0">
                <a:solidFill>
                  <a:schemeClr val="bg1"/>
                </a:solidFill>
              </a:rPr>
              <a:t>DEMONSTRATION</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Lst>
  <p:txStyles>
    <p:titleStyle>
      <a:lvl1pPr algn="l" defTabSz="914400" rtl="0" eaLnBrk="1" latinLnBrk="0" hangingPunct="1">
        <a:spcBef>
          <a:spcPct val="0"/>
        </a:spcBef>
        <a:buNone/>
        <a:defRPr sz="3600" b="1" i="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Lesson 7</a:t>
            </a:r>
            <a:br>
              <a:rPr lang="en-US" dirty="0" smtClean="0"/>
            </a:br>
            <a:r>
              <a:rPr lang="en-US" dirty="0" smtClean="0"/>
              <a:t>Single-Cycle Timed Loops</a:t>
            </a:r>
            <a:endParaRPr lang="en-US" dirty="0"/>
          </a:p>
        </p:txBody>
      </p:sp>
      <p:sp>
        <p:nvSpPr>
          <p:cNvPr id="3" name="Content Placeholder 2"/>
          <p:cNvSpPr>
            <a:spLocks noGrp="1"/>
          </p:cNvSpPr>
          <p:nvPr>
            <p:ph idx="1"/>
          </p:nvPr>
        </p:nvSpPr>
        <p:spPr/>
        <p:txBody>
          <a:bodyPr/>
          <a:lstStyle/>
          <a:p>
            <a:r>
              <a:rPr lang="en-US" dirty="0" smtClean="0"/>
              <a:t>Dataflow in FPGA</a:t>
            </a:r>
          </a:p>
          <a:p>
            <a:r>
              <a:rPr lang="en-US" dirty="0" smtClean="0"/>
              <a:t>Single-Cycle Timed Loop</a:t>
            </a:r>
          </a:p>
          <a:p>
            <a:r>
              <a:rPr lang="en-US" dirty="0" smtClean="0"/>
              <a:t>FPGA Clocks</a:t>
            </a:r>
          </a:p>
          <a:p>
            <a:r>
              <a:rPr lang="en-US" dirty="0" smtClean="0"/>
              <a:t>SCTL Errors</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Timed Loop Behavior Based On Target</a:t>
            </a:r>
            <a:endParaRPr lang="en-US" dirty="0"/>
          </a:p>
        </p:txBody>
      </p:sp>
      <p:sp>
        <p:nvSpPr>
          <p:cNvPr id="6" name="Content Placeholder 5"/>
          <p:cNvSpPr>
            <a:spLocks noGrp="1"/>
          </p:cNvSpPr>
          <p:nvPr>
            <p:ph idx="1"/>
          </p:nvPr>
        </p:nvSpPr>
        <p:spPr/>
        <p:txBody>
          <a:bodyPr>
            <a:normAutofit fontScale="85000" lnSpcReduction="10000"/>
          </a:bodyPr>
          <a:lstStyle/>
          <a:p>
            <a:pPr lvl="1"/>
            <a:r>
              <a:rPr lang="en-US" dirty="0" smtClean="0"/>
              <a:t>FPGA Target</a:t>
            </a:r>
          </a:p>
          <a:p>
            <a:pPr lvl="2"/>
            <a:r>
              <a:rPr lang="en-US" dirty="0" smtClean="0"/>
              <a:t>Executes as a single-cycle Timed Loop</a:t>
            </a:r>
          </a:p>
          <a:p>
            <a:pPr lvl="2"/>
            <a:r>
              <a:rPr lang="en-US" dirty="0" smtClean="0"/>
              <a:t>Use to optimize performance, such as resource utilization and throughput, or to simply meet the performance requirements of your application </a:t>
            </a:r>
          </a:p>
          <a:p>
            <a:pPr lvl="1"/>
            <a:r>
              <a:rPr lang="en-US" dirty="0" smtClean="0"/>
              <a:t>RT Target or Windows/My Computer Target</a:t>
            </a:r>
          </a:p>
          <a:p>
            <a:pPr lvl="2"/>
            <a:r>
              <a:rPr lang="en-US" dirty="0" smtClean="0"/>
              <a:t>Executes as a Timed Loop</a:t>
            </a:r>
          </a:p>
          <a:p>
            <a:pPr lvl="2"/>
            <a:r>
              <a:rPr lang="en-US" dirty="0" smtClean="0"/>
              <a:t>Implement multirate timing capabilities, precise timing, feedback on loop execution, timing characteristics that change dynamically, or several levels of execution priority</a:t>
            </a:r>
          </a:p>
          <a:p>
            <a:pPr lvl="2"/>
            <a:r>
              <a:rPr lang="en-US" dirty="0" smtClean="0"/>
              <a:t>Use to separate deterministic from non-deterministic tasks</a:t>
            </a:r>
          </a:p>
          <a:p>
            <a:pPr lvl="2"/>
            <a:r>
              <a:rPr lang="en-US" dirty="0" smtClean="0"/>
              <a:t>This is covered in the </a:t>
            </a:r>
            <a:r>
              <a:rPr lang="en-US" i="1" dirty="0" smtClean="0"/>
              <a:t>LabVIEW Real-Time Application Development </a:t>
            </a:r>
            <a:r>
              <a:rPr lang="en-US" dirty="0" smtClean="0"/>
              <a:t>course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7-1: While Loop versus Single-Cycle Timed Loop</a:t>
            </a:r>
            <a:endParaRPr lang="en-US" dirty="0"/>
          </a:p>
        </p:txBody>
      </p:sp>
      <p:sp>
        <p:nvSpPr>
          <p:cNvPr id="3" name="Content Placeholder 2"/>
          <p:cNvSpPr>
            <a:spLocks noGrp="1"/>
          </p:cNvSpPr>
          <p:nvPr>
            <p:ph idx="1"/>
          </p:nvPr>
        </p:nvSpPr>
        <p:spPr/>
        <p:txBody>
          <a:bodyPr/>
          <a:lstStyle/>
          <a:p>
            <a:r>
              <a:rPr lang="en-US" dirty="0" smtClean="0"/>
              <a:t>Improve loop execution speeds using a single-cycle Timed Loop.</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Exercise 7-1: While Loop versus Single-Cycle Timed Loop</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Why does the code require more ticks in a While Loop than in a single-cycle Timed Loop?</a:t>
            </a:r>
          </a:p>
          <a:p>
            <a:pPr>
              <a:buFont typeface="Arial" pitchFamily="34" charset="0"/>
              <a:buChar char="•"/>
            </a:pPr>
            <a:r>
              <a:rPr lang="en-US" dirty="0" smtClean="0"/>
              <a:t> What is the purpose of the Decrement function the right of each Sequence structure?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Using FPGA Clocks</a:t>
            </a:r>
          </a:p>
        </p:txBody>
      </p:sp>
      <p:sp>
        <p:nvSpPr>
          <p:cNvPr id="5" name="Content Placeholder 4"/>
          <p:cNvSpPr>
            <a:spLocks noGrp="1"/>
          </p:cNvSpPr>
          <p:nvPr>
            <p:ph idx="1"/>
          </p:nvPr>
        </p:nvSpPr>
        <p:spPr>
          <a:xfrm>
            <a:off x="457200" y="1600201"/>
            <a:ext cx="4114800" cy="4343400"/>
          </a:xfrm>
        </p:spPr>
        <p:txBody>
          <a:bodyPr>
            <a:normAutofit/>
          </a:bodyPr>
          <a:lstStyle/>
          <a:p>
            <a:pPr marL="0" lvl="1" indent="0">
              <a:buNone/>
            </a:pPr>
            <a:r>
              <a:rPr lang="en-US" dirty="0" smtClean="0"/>
              <a:t>This FPGA code always requires 5 clock ticks</a:t>
            </a:r>
          </a:p>
        </p:txBody>
      </p:sp>
      <p:pic>
        <p:nvPicPr>
          <p:cNvPr id="135170" name="Picture 2" descr="loc_missing_art_imagefile"/>
          <p:cNvPicPr>
            <a:picLocks noChangeAspect="1" noChangeArrowheads="1"/>
          </p:cNvPicPr>
          <p:nvPr/>
        </p:nvPicPr>
        <p:blipFill>
          <a:blip r:embed="rId3" cstate="print"/>
          <a:srcRect/>
          <a:stretch>
            <a:fillRect/>
          </a:stretch>
        </p:blipFill>
        <p:spPr bwMode="auto">
          <a:xfrm>
            <a:off x="762000" y="2895600"/>
            <a:ext cx="2971800" cy="2419726"/>
          </a:xfrm>
          <a:prstGeom prst="rect">
            <a:avLst/>
          </a:prstGeom>
          <a:noFill/>
          <a:ln w="9525">
            <a:noFill/>
            <a:miter lim="800000"/>
            <a:headEnd/>
            <a:tailEnd/>
          </a:ln>
          <a:effectLst/>
        </p:spPr>
      </p:pic>
      <p:sp>
        <p:nvSpPr>
          <p:cNvPr id="6" name="Content Placeholder 4"/>
          <p:cNvSpPr txBox="1">
            <a:spLocks/>
          </p:cNvSpPr>
          <p:nvPr/>
        </p:nvSpPr>
        <p:spPr>
          <a:xfrm>
            <a:off x="4724400" y="1676400"/>
            <a:ext cx="4114800" cy="4343400"/>
          </a:xfrm>
          <a:prstGeom prst="rect">
            <a:avLst/>
          </a:prstGeom>
        </p:spPr>
        <p:txBody>
          <a:bodyPr vert="horz" lIns="91440" tIns="45720" rIns="91440" bIns="45720" rtlCol="0">
            <a:normAutofit fontScale="92500"/>
          </a:bodyPr>
          <a:lstStyle/>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Time of clock tick = 1 / clock frequency</a:t>
            </a: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default FPGA clock frequency depends on the hardware. For example, clock frequency is 40 MHz for R Series boards and cRIO</a:t>
            </a: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Altering clock frequencies alters the execution speed of FPGA code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Using FPGA Clocks</a:t>
            </a:r>
          </a:p>
        </p:txBody>
      </p:sp>
      <p:sp>
        <p:nvSpPr>
          <p:cNvPr id="5" name="Content Placeholder 4"/>
          <p:cNvSpPr>
            <a:spLocks noGrp="1"/>
          </p:cNvSpPr>
          <p:nvPr>
            <p:ph idx="1"/>
          </p:nvPr>
        </p:nvSpPr>
        <p:spPr/>
        <p:txBody>
          <a:bodyPr/>
          <a:lstStyle/>
          <a:p>
            <a:pPr lvl="1">
              <a:buNone/>
            </a:pPr>
            <a:r>
              <a:rPr lang="en-US" dirty="0" smtClean="0"/>
              <a:t>FPGA Clocks</a:t>
            </a:r>
          </a:p>
          <a:p>
            <a:pPr lvl="1"/>
            <a:r>
              <a:rPr lang="en-US" dirty="0" smtClean="0"/>
              <a:t>Determine the execution time of the individual VIs and functions on the FPGA VI block diagram</a:t>
            </a:r>
          </a:p>
          <a:p>
            <a:pPr lvl="1">
              <a:buNone/>
            </a:pPr>
            <a:endParaRPr lang="en-US" dirty="0" smtClean="0"/>
          </a:p>
          <a:p>
            <a:pPr lvl="1">
              <a:buNone/>
            </a:pPr>
            <a:r>
              <a:rPr lang="en-US" dirty="0" smtClean="0"/>
              <a:t>Types of FPGA Clocks</a:t>
            </a:r>
          </a:p>
          <a:p>
            <a:pPr lvl="1"/>
            <a:r>
              <a:rPr lang="en-US" dirty="0" smtClean="0"/>
              <a:t>Base Clock and Derived Clock</a:t>
            </a:r>
          </a:p>
          <a:p>
            <a:pPr lvl="1"/>
            <a:r>
              <a:rPr lang="en-US" dirty="0" smtClean="0"/>
              <a:t>Top-level Clock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 Base Clock</a:t>
            </a:r>
          </a:p>
        </p:txBody>
      </p:sp>
      <p:sp>
        <p:nvSpPr>
          <p:cNvPr id="5" name="Content Placeholder 4"/>
          <p:cNvSpPr>
            <a:spLocks noGrp="1"/>
          </p:cNvSpPr>
          <p:nvPr>
            <p:ph sz="half" idx="1"/>
          </p:nvPr>
        </p:nvSpPr>
        <p:spPr/>
        <p:txBody>
          <a:bodyPr/>
          <a:lstStyle/>
          <a:p>
            <a:pPr lvl="1">
              <a:buNone/>
            </a:pPr>
            <a:r>
              <a:rPr lang="en-US" dirty="0" smtClean="0"/>
              <a:t>FPGA Base Clock</a:t>
            </a:r>
          </a:p>
          <a:p>
            <a:pPr lvl="1"/>
            <a:r>
              <a:rPr lang="en-US" dirty="0" smtClean="0"/>
              <a:t>Digital signal existing in hardware that you can use as a clock for an FPGA application</a:t>
            </a:r>
          </a:p>
          <a:p>
            <a:pPr lvl="1"/>
            <a:r>
              <a:rPr lang="en-US" dirty="0" smtClean="0"/>
              <a:t>FPGA targets have an onboard clock</a:t>
            </a:r>
          </a:p>
          <a:p>
            <a:pPr lvl="1">
              <a:buNone/>
            </a:pPr>
            <a:endParaRPr lang="en-US" dirty="0" smtClean="0"/>
          </a:p>
        </p:txBody>
      </p:sp>
      <p:pic>
        <p:nvPicPr>
          <p:cNvPr id="130050" name="Picture 2" descr="loc_missing_art_imagefile"/>
          <p:cNvPicPr>
            <a:picLocks noChangeAspect="1" noChangeArrowheads="1"/>
          </p:cNvPicPr>
          <p:nvPr/>
        </p:nvPicPr>
        <p:blipFill>
          <a:blip r:embed="rId3" cstate="print"/>
          <a:srcRect/>
          <a:stretch>
            <a:fillRect/>
          </a:stretch>
        </p:blipFill>
        <p:spPr bwMode="auto">
          <a:xfrm>
            <a:off x="4876800" y="1676400"/>
            <a:ext cx="3733800" cy="324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 Derived Clock</a:t>
            </a:r>
          </a:p>
        </p:txBody>
      </p:sp>
      <p:sp>
        <p:nvSpPr>
          <p:cNvPr id="5" name="Content Placeholder 4"/>
          <p:cNvSpPr>
            <a:spLocks noGrp="1"/>
          </p:cNvSpPr>
          <p:nvPr>
            <p:ph sz="half" idx="1"/>
          </p:nvPr>
        </p:nvSpPr>
        <p:spPr/>
        <p:txBody>
          <a:bodyPr/>
          <a:lstStyle/>
          <a:p>
            <a:pPr lvl="1">
              <a:buNone/>
            </a:pPr>
            <a:r>
              <a:rPr lang="en-US" dirty="0" smtClean="0"/>
              <a:t>FPGA Derived Clock</a:t>
            </a:r>
          </a:p>
          <a:p>
            <a:pPr lvl="1"/>
            <a:r>
              <a:rPr lang="en-US" dirty="0" smtClean="0"/>
              <a:t>Created from a base clock</a:t>
            </a:r>
          </a:p>
          <a:p>
            <a:pPr lvl="1"/>
            <a:r>
              <a:rPr lang="en-US" dirty="0" smtClean="0"/>
              <a:t>Can derive clock frequencies other than the base clock frequency</a:t>
            </a:r>
          </a:p>
          <a:p>
            <a:pPr lvl="1"/>
            <a:r>
              <a:rPr lang="en-US" dirty="0" smtClean="0"/>
              <a:t>Can use derived clocks as a clock for an FPGA application</a:t>
            </a:r>
          </a:p>
        </p:txBody>
      </p:sp>
      <p:pic>
        <p:nvPicPr>
          <p:cNvPr id="131074" name="Picture 2" descr="loc_missing_art_imagefile"/>
          <p:cNvPicPr>
            <a:picLocks noChangeAspect="1" noChangeArrowheads="1"/>
          </p:cNvPicPr>
          <p:nvPr/>
        </p:nvPicPr>
        <p:blipFill>
          <a:blip r:embed="rId3" cstate="print"/>
          <a:srcRect/>
          <a:stretch>
            <a:fillRect/>
          </a:stretch>
        </p:blipFill>
        <p:spPr bwMode="auto">
          <a:xfrm>
            <a:off x="4800600" y="1769807"/>
            <a:ext cx="4046773" cy="31831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Derived Clock Configuration</a:t>
            </a:r>
          </a:p>
        </p:txBody>
      </p:sp>
      <p:pic>
        <p:nvPicPr>
          <p:cNvPr id="132099" name="Picture 3" descr="loc_missing_art_imagefile"/>
          <p:cNvPicPr>
            <a:picLocks noChangeAspect="1" noChangeArrowheads="1"/>
          </p:cNvPicPr>
          <p:nvPr/>
        </p:nvPicPr>
        <p:blipFill>
          <a:blip r:embed="rId3" cstate="print"/>
          <a:srcRect/>
          <a:stretch>
            <a:fillRect/>
          </a:stretch>
        </p:blipFill>
        <p:spPr bwMode="auto">
          <a:xfrm>
            <a:off x="1260351" y="1219200"/>
            <a:ext cx="6740649"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 Top-level Clock</a:t>
            </a:r>
          </a:p>
        </p:txBody>
      </p:sp>
      <p:sp>
        <p:nvSpPr>
          <p:cNvPr id="5" name="Content Placeholder 4"/>
          <p:cNvSpPr>
            <a:spLocks noGrp="1"/>
          </p:cNvSpPr>
          <p:nvPr>
            <p:ph idx="1"/>
          </p:nvPr>
        </p:nvSpPr>
        <p:spPr>
          <a:xfrm>
            <a:off x="533400" y="1514475"/>
            <a:ext cx="4800600" cy="4286250"/>
          </a:xfrm>
        </p:spPr>
        <p:txBody>
          <a:bodyPr/>
          <a:lstStyle/>
          <a:p>
            <a:pPr lvl="1">
              <a:buNone/>
            </a:pPr>
            <a:r>
              <a:rPr lang="en-US" dirty="0" smtClean="0"/>
              <a:t>FPGA Top-level Clock</a:t>
            </a:r>
          </a:p>
          <a:p>
            <a:pPr lvl="1"/>
            <a:r>
              <a:rPr lang="en-US" dirty="0" smtClean="0"/>
              <a:t>Clock that the FPGA VI uses outside of SCTLs</a:t>
            </a:r>
          </a:p>
          <a:p>
            <a:pPr lvl="1"/>
            <a:r>
              <a:rPr lang="en-US" dirty="0" smtClean="0"/>
              <a:t>Controls the execution rate of the code outside of SCTLs</a:t>
            </a:r>
          </a:p>
          <a:p>
            <a:pPr lvl="1"/>
            <a:r>
              <a:rPr lang="en-US" dirty="0" smtClean="0"/>
              <a:t>Default top-level clock is the onboard FPGA clock</a:t>
            </a:r>
          </a:p>
        </p:txBody>
      </p:sp>
      <p:pic>
        <p:nvPicPr>
          <p:cNvPr id="133123" name="Picture 3" descr="loc_missing_art_imagefile"/>
          <p:cNvPicPr>
            <a:picLocks noChangeAspect="1" noChangeArrowheads="1"/>
          </p:cNvPicPr>
          <p:nvPr/>
        </p:nvPicPr>
        <p:blipFill>
          <a:blip r:embed="rId3" cstate="print"/>
          <a:srcRect/>
          <a:stretch>
            <a:fillRect/>
          </a:stretch>
        </p:blipFill>
        <p:spPr bwMode="auto">
          <a:xfrm>
            <a:off x="5257799" y="1524000"/>
            <a:ext cx="3408079"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 Top-level Clock</a:t>
            </a:r>
          </a:p>
        </p:txBody>
      </p:sp>
      <p:sp>
        <p:nvSpPr>
          <p:cNvPr id="5" name="Content Placeholder 4"/>
          <p:cNvSpPr>
            <a:spLocks noGrp="1"/>
          </p:cNvSpPr>
          <p:nvPr>
            <p:ph idx="1"/>
          </p:nvPr>
        </p:nvSpPr>
        <p:spPr/>
        <p:txBody>
          <a:bodyPr/>
          <a:lstStyle/>
          <a:p>
            <a:pPr lvl="1">
              <a:buNone/>
            </a:pPr>
            <a:r>
              <a:rPr lang="en-US" dirty="0" smtClean="0"/>
              <a:t>Changing the FPGA Top-level Clock Rate</a:t>
            </a:r>
          </a:p>
          <a:p>
            <a:pPr lvl="1"/>
            <a:r>
              <a:rPr lang="en-US" dirty="0" smtClean="0"/>
              <a:t>Most LabVIEW FPGA functions are designed to compile successfully at clock rates of 40 MHz</a:t>
            </a:r>
          </a:p>
          <a:p>
            <a:pPr lvl="2"/>
            <a:r>
              <a:rPr lang="en-US" dirty="0" smtClean="0"/>
              <a:t>Not all FPGA VIs successfully compile with faster clock rates</a:t>
            </a:r>
          </a:p>
          <a:p>
            <a:pPr lvl="2"/>
            <a:r>
              <a:rPr lang="en-US" dirty="0" smtClean="0"/>
              <a:t>Compilation Status window will report a failure if the clock rate is too fast for the FPGA VI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304800"/>
            <a:ext cx="8229600" cy="1143000"/>
          </a:xfrm>
        </p:spPr>
        <p:txBody>
          <a:bodyPr/>
          <a:lstStyle/>
          <a:p>
            <a:r>
              <a:rPr lang="en-US" dirty="0" smtClean="0"/>
              <a:t>A. Dataflow in FPGA</a:t>
            </a:r>
            <a:endParaRPr lang="en-US" dirty="0"/>
          </a:p>
        </p:txBody>
      </p:sp>
      <p:sp>
        <p:nvSpPr>
          <p:cNvPr id="8" name="Content Placeholder 7"/>
          <p:cNvSpPr>
            <a:spLocks noGrp="1"/>
          </p:cNvSpPr>
          <p:nvPr>
            <p:ph sz="half" idx="1"/>
          </p:nvPr>
        </p:nvSpPr>
        <p:spPr/>
        <p:txBody>
          <a:bodyPr>
            <a:normAutofit/>
          </a:bodyPr>
          <a:lstStyle/>
          <a:p>
            <a:r>
              <a:rPr lang="en-US" dirty="0" smtClean="0"/>
              <a:t>Three components necessary to maintain data flow:</a:t>
            </a:r>
          </a:p>
          <a:p>
            <a:pPr lvl="1"/>
            <a:r>
              <a:rPr lang="en-US" dirty="0" smtClean="0"/>
              <a:t>The corresponding logic function</a:t>
            </a:r>
          </a:p>
          <a:p>
            <a:pPr lvl="1"/>
            <a:r>
              <a:rPr lang="en-US" dirty="0" smtClean="0"/>
              <a:t>Synchronization</a:t>
            </a:r>
          </a:p>
          <a:p>
            <a:pPr lvl="1"/>
            <a:r>
              <a:rPr lang="en-US" dirty="0" smtClean="0"/>
              <a:t>The enable chain</a:t>
            </a:r>
          </a:p>
          <a:p>
            <a:endParaRPr lang="en-US" dirty="0"/>
          </a:p>
        </p:txBody>
      </p:sp>
      <p:pic>
        <p:nvPicPr>
          <p:cNvPr id="150529" name="Picture 1" descr="enable_chain_2.bmp"/>
          <p:cNvPicPr>
            <a:picLocks noChangeAspect="1" noChangeArrowheads="1"/>
          </p:cNvPicPr>
          <p:nvPr/>
        </p:nvPicPr>
        <p:blipFill>
          <a:blip r:embed="rId3" cstate="print"/>
          <a:srcRect/>
          <a:stretch>
            <a:fillRect/>
          </a:stretch>
        </p:blipFill>
        <p:spPr bwMode="auto">
          <a:xfrm>
            <a:off x="4876800" y="1981200"/>
            <a:ext cx="3708400" cy="285591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with SCTL</a:t>
            </a:r>
          </a:p>
        </p:txBody>
      </p:sp>
      <p:sp>
        <p:nvSpPr>
          <p:cNvPr id="5" name="Content Placeholder 4"/>
          <p:cNvSpPr>
            <a:spLocks noGrp="1"/>
          </p:cNvSpPr>
          <p:nvPr>
            <p:ph idx="1"/>
          </p:nvPr>
        </p:nvSpPr>
        <p:spPr>
          <a:xfrm>
            <a:off x="533400" y="1514475"/>
            <a:ext cx="4572000" cy="4286250"/>
          </a:xfrm>
        </p:spPr>
        <p:txBody>
          <a:bodyPr/>
          <a:lstStyle/>
          <a:p>
            <a:pPr lvl="1"/>
            <a:r>
              <a:rPr lang="en-US" dirty="0" smtClean="0"/>
              <a:t>Can configure a SCTL to use a specific FPGA clock as its timing source</a:t>
            </a:r>
          </a:p>
          <a:p>
            <a:pPr lvl="2"/>
            <a:r>
              <a:rPr lang="en-US" dirty="0" smtClean="0"/>
              <a:t>Default timing source is the top-level clock</a:t>
            </a:r>
          </a:p>
          <a:p>
            <a:pPr lvl="2"/>
            <a:r>
              <a:rPr lang="en-US" dirty="0" smtClean="0"/>
              <a:t>Can set a different base clock or derived clock as the timing source</a:t>
            </a:r>
          </a:p>
        </p:txBody>
      </p:sp>
      <p:pic>
        <p:nvPicPr>
          <p:cNvPr id="136195" name="Picture 3" descr="loc_missing_art_imagefile"/>
          <p:cNvPicPr>
            <a:picLocks noChangeAspect="1" noChangeArrowheads="1"/>
          </p:cNvPicPr>
          <p:nvPr/>
        </p:nvPicPr>
        <p:blipFill>
          <a:blip r:embed="rId3" cstate="print"/>
          <a:srcRect/>
          <a:stretch>
            <a:fillRect/>
          </a:stretch>
        </p:blipFill>
        <p:spPr bwMode="auto">
          <a:xfrm>
            <a:off x="5105400" y="1862930"/>
            <a:ext cx="3810000" cy="26328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FPGA Clocks with SCTL</a:t>
            </a:r>
          </a:p>
        </p:txBody>
      </p:sp>
      <p:sp>
        <p:nvSpPr>
          <p:cNvPr id="5" name="Content Placeholder 4"/>
          <p:cNvSpPr>
            <a:spLocks noGrp="1"/>
          </p:cNvSpPr>
          <p:nvPr>
            <p:ph idx="1"/>
          </p:nvPr>
        </p:nvSpPr>
        <p:spPr/>
        <p:txBody>
          <a:bodyPr/>
          <a:lstStyle/>
          <a:p>
            <a:pPr lvl="1"/>
            <a:r>
              <a:rPr lang="en-US" dirty="0" smtClean="0"/>
              <a:t>All code in the SCTL must finish executing within one cycle of the selected timing source for the FPGA VI to compile successfully</a:t>
            </a:r>
          </a:p>
          <a:p>
            <a:pPr lvl="1"/>
            <a:r>
              <a:rPr lang="en-US" dirty="0" smtClean="0"/>
              <a:t>FPGA compilation fails with a timing violation report when the code in the SCTL takes more than the specified time</a:t>
            </a:r>
          </a:p>
        </p:txBody>
      </p:sp>
      <p:pic>
        <p:nvPicPr>
          <p:cNvPr id="137218" name="Picture 2" descr="loc_missing_art_imagefile"/>
          <p:cNvPicPr>
            <a:picLocks noChangeAspect="1" noChangeArrowheads="1"/>
          </p:cNvPicPr>
          <p:nvPr/>
        </p:nvPicPr>
        <p:blipFill>
          <a:blip r:embed="rId3" cstate="print"/>
          <a:srcRect/>
          <a:stretch>
            <a:fillRect/>
          </a:stretch>
        </p:blipFill>
        <p:spPr bwMode="auto">
          <a:xfrm>
            <a:off x="4568244" y="4419600"/>
            <a:ext cx="4270956" cy="1600200"/>
          </a:xfrm>
          <a:prstGeom prst="rect">
            <a:avLst/>
          </a:prstGeom>
          <a:noFill/>
          <a:ln w="9525">
            <a:noFill/>
            <a:miter lim="800000"/>
            <a:headEnd/>
            <a:tailEnd/>
          </a:ln>
          <a:effectLst/>
        </p:spPr>
      </p:pic>
      <p:cxnSp>
        <p:nvCxnSpPr>
          <p:cNvPr id="7" name="Straight Arrow Connector 6"/>
          <p:cNvCxnSpPr/>
          <p:nvPr/>
        </p:nvCxnSpPr>
        <p:spPr bwMode="auto">
          <a:xfrm>
            <a:off x="3733800" y="4724400"/>
            <a:ext cx="762000" cy="1588"/>
          </a:xfrm>
          <a:prstGeom prst="straightConnector1">
            <a:avLst/>
          </a:prstGeom>
          <a:solidFill>
            <a:schemeClr val="accent1"/>
          </a:solidFill>
          <a:ln w="9525" cap="flat" cmpd="sng" algn="ctr">
            <a:solidFill>
              <a:srgbClr val="FF0000"/>
            </a:solidFill>
            <a:prstDash val="solid"/>
            <a:round/>
            <a:headEnd type="none" w="sm" len="sm"/>
            <a:tailEnd type="arrow"/>
          </a:ln>
          <a:effectLst/>
        </p:spPr>
      </p:cxnSp>
      <p:sp>
        <p:nvSpPr>
          <p:cNvPr id="8" name="TextBox 7"/>
          <p:cNvSpPr txBox="1"/>
          <p:nvPr/>
        </p:nvSpPr>
        <p:spPr>
          <a:xfrm>
            <a:off x="381000" y="4495800"/>
            <a:ext cx="3352800" cy="584775"/>
          </a:xfrm>
          <a:prstGeom prst="rect">
            <a:avLst/>
          </a:prstGeom>
          <a:noFill/>
        </p:spPr>
        <p:txBody>
          <a:bodyPr wrap="square" rtlCol="0">
            <a:spAutoFit/>
          </a:bodyPr>
          <a:lstStyle/>
          <a:p>
            <a:pPr algn="l"/>
            <a:r>
              <a:rPr lang="en-US" sz="1600" dirty="0" smtClean="0">
                <a:solidFill>
                  <a:srgbClr val="FF0000"/>
                </a:solidFill>
              </a:rPr>
              <a:t>SCTL code must finish executing within one cycle of the 80 MHz derived clock</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FPGA Clock Summary</a:t>
            </a:r>
          </a:p>
        </p:txBody>
      </p:sp>
      <p:sp>
        <p:nvSpPr>
          <p:cNvPr id="5" name="Content Placeholder 4"/>
          <p:cNvSpPr>
            <a:spLocks noGrp="1"/>
          </p:cNvSpPr>
          <p:nvPr>
            <p:ph idx="1"/>
          </p:nvPr>
        </p:nvSpPr>
        <p:spPr/>
        <p:txBody>
          <a:bodyPr/>
          <a:lstStyle/>
          <a:p>
            <a:pPr lvl="1"/>
            <a:r>
              <a:rPr lang="en-US" dirty="0" smtClean="0"/>
              <a:t>Base Clock</a:t>
            </a:r>
          </a:p>
          <a:p>
            <a:pPr lvl="2"/>
            <a:r>
              <a:rPr lang="en-US" dirty="0" smtClean="0"/>
              <a:t>Digital signal existing in hardware that you can use as a clock for an FPGA application</a:t>
            </a:r>
          </a:p>
          <a:p>
            <a:pPr lvl="1"/>
            <a:r>
              <a:rPr lang="en-US" dirty="0" smtClean="0"/>
              <a:t>Derived Clock</a:t>
            </a:r>
          </a:p>
          <a:p>
            <a:pPr lvl="2"/>
            <a:r>
              <a:rPr lang="en-US" dirty="0" smtClean="0"/>
              <a:t>Created from a base clock that you can use as additional clocks for an FPGA application</a:t>
            </a:r>
          </a:p>
          <a:p>
            <a:pPr lvl="1"/>
            <a:r>
              <a:rPr lang="en-US" dirty="0" smtClean="0"/>
              <a:t>Top-level Clock</a:t>
            </a:r>
          </a:p>
          <a:p>
            <a:pPr lvl="2"/>
            <a:r>
              <a:rPr lang="en-US" dirty="0" smtClean="0"/>
              <a:t>Clock that the FPGA VI uses outside of SCTLs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 SCTL Errors – Unsupported Objects</a:t>
            </a:r>
            <a:endParaRPr lang="en-US" dirty="0"/>
          </a:p>
        </p:txBody>
      </p:sp>
      <p:sp>
        <p:nvSpPr>
          <p:cNvPr id="6" name="Content Placeholder 5"/>
          <p:cNvSpPr>
            <a:spLocks noGrp="1"/>
          </p:cNvSpPr>
          <p:nvPr>
            <p:ph idx="1"/>
          </p:nvPr>
        </p:nvSpPr>
        <p:spPr/>
        <p:txBody>
          <a:bodyPr>
            <a:normAutofit lnSpcReduction="10000"/>
          </a:bodyPr>
          <a:lstStyle/>
          <a:p>
            <a:pPr lvl="1"/>
            <a:r>
              <a:rPr lang="en-US" dirty="0" smtClean="0"/>
              <a:t>SCTL contents execute in a single clock period</a:t>
            </a:r>
          </a:p>
          <a:p>
            <a:pPr lvl="1"/>
            <a:r>
              <a:rPr lang="en-US" dirty="0" smtClean="0"/>
              <a:t>Some VIs and functions cannot be used in the loop at all</a:t>
            </a:r>
          </a:p>
          <a:p>
            <a:pPr lvl="2"/>
            <a:r>
              <a:rPr lang="en-US" dirty="0" smtClean="0"/>
              <a:t>Analog input, analog output (Most HW)</a:t>
            </a:r>
          </a:p>
          <a:p>
            <a:pPr lvl="2"/>
            <a:r>
              <a:rPr lang="en-US" dirty="0" smtClean="0"/>
              <a:t>Nested loops (While Loop, For Loop, Timed Loop)</a:t>
            </a:r>
          </a:p>
          <a:p>
            <a:pPr lvl="2"/>
            <a:r>
              <a:rPr lang="en-US" dirty="0" smtClean="0"/>
              <a:t>Loop Timer and Wait Express VIs</a:t>
            </a:r>
          </a:p>
          <a:p>
            <a:pPr lvl="2"/>
            <a:r>
              <a:rPr lang="en-US" dirty="0" smtClean="0"/>
              <a:t>Objects requiring more than one clock cycle to execute</a:t>
            </a:r>
          </a:p>
          <a:p>
            <a:pPr lvl="3"/>
            <a:r>
              <a:rPr lang="en-US" dirty="0" smtClean="0"/>
              <a:t>Divide function</a:t>
            </a:r>
          </a:p>
          <a:p>
            <a:pPr lvl="3"/>
            <a:r>
              <a:rPr lang="en-US" dirty="0" smtClean="0"/>
              <a:t>Quotient &amp; Remainder function</a:t>
            </a:r>
          </a:p>
          <a:p>
            <a:pPr lvl="2"/>
            <a:r>
              <a:rPr lang="en-US" dirty="0" smtClean="0"/>
              <a:t>See </a:t>
            </a:r>
            <a:r>
              <a:rPr lang="en-US" i="1" dirty="0" smtClean="0"/>
              <a:t>the LabVIEW FPGA Help </a:t>
            </a:r>
            <a:r>
              <a:rPr lang="en-US" dirty="0" smtClean="0"/>
              <a:t>for a detailed list of unsupported objects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SCTL Errors – Unsupported Objects</a:t>
            </a:r>
            <a:endParaRPr lang="en-US" dirty="0"/>
          </a:p>
        </p:txBody>
      </p:sp>
      <p:sp>
        <p:nvSpPr>
          <p:cNvPr id="6" name="Content Placeholder 5"/>
          <p:cNvSpPr>
            <a:spLocks noGrp="1"/>
          </p:cNvSpPr>
          <p:nvPr>
            <p:ph idx="1"/>
          </p:nvPr>
        </p:nvSpPr>
        <p:spPr>
          <a:xfrm>
            <a:off x="533400" y="1514475"/>
            <a:ext cx="4648200" cy="4286250"/>
          </a:xfrm>
        </p:spPr>
        <p:txBody>
          <a:bodyPr/>
          <a:lstStyle/>
          <a:p>
            <a:r>
              <a:rPr lang="en-US" dirty="0" smtClean="0"/>
              <a:t>Code Generation Errors window shows unsupported objects</a:t>
            </a:r>
          </a:p>
          <a:p>
            <a:pPr lvl="1"/>
            <a:r>
              <a:rPr lang="en-US" dirty="0" smtClean="0"/>
              <a:t>Appears if errors occur while generating intermediate files</a:t>
            </a:r>
          </a:p>
          <a:p>
            <a:pPr lvl="1"/>
            <a:r>
              <a:rPr lang="en-US" dirty="0" smtClean="0"/>
              <a:t>Xilinx compilation process does not occur</a:t>
            </a:r>
          </a:p>
        </p:txBody>
      </p:sp>
      <p:pic>
        <p:nvPicPr>
          <p:cNvPr id="4" name="Picture 2" descr="loc_env_code_generation_errors.bmp"/>
          <p:cNvPicPr>
            <a:picLocks noChangeAspect="1" noChangeArrowheads="1"/>
          </p:cNvPicPr>
          <p:nvPr/>
        </p:nvPicPr>
        <p:blipFill>
          <a:blip r:embed="rId3" cstate="print"/>
          <a:srcRect/>
          <a:stretch>
            <a:fillRect/>
          </a:stretch>
        </p:blipFill>
        <p:spPr bwMode="auto">
          <a:xfrm>
            <a:off x="5200650" y="1642086"/>
            <a:ext cx="3638550" cy="3615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SCTL Errors – Combinatorial Paths</a:t>
            </a:r>
            <a:endParaRPr lang="en-US" dirty="0"/>
          </a:p>
        </p:txBody>
      </p:sp>
      <p:sp>
        <p:nvSpPr>
          <p:cNvPr id="3" name="Content Placeholder 2"/>
          <p:cNvSpPr>
            <a:spLocks noGrp="1"/>
          </p:cNvSpPr>
          <p:nvPr>
            <p:ph idx="1"/>
          </p:nvPr>
        </p:nvSpPr>
        <p:spPr>
          <a:xfrm>
            <a:off x="533400" y="1514475"/>
            <a:ext cx="3581400" cy="4286250"/>
          </a:xfrm>
        </p:spPr>
        <p:txBody>
          <a:bodyPr>
            <a:normAutofit fontScale="92500"/>
          </a:bodyPr>
          <a:lstStyle/>
          <a:p>
            <a:r>
              <a:rPr lang="en-US" dirty="0" smtClean="0"/>
              <a:t>SCTL limited by logic and routing delays in FPGA circuitry</a:t>
            </a:r>
          </a:p>
          <a:p>
            <a:pPr lvl="1"/>
            <a:r>
              <a:rPr lang="en-US" dirty="0" smtClean="0"/>
              <a:t>If total path propagation takes longer than 1 clock cycle, compilation fails</a:t>
            </a:r>
          </a:p>
          <a:p>
            <a:pPr lvl="2"/>
            <a:r>
              <a:rPr lang="en-US" dirty="0" smtClean="0"/>
              <a:t>No way to pre-determine path length</a:t>
            </a:r>
          </a:p>
          <a:p>
            <a:pPr lvl="2"/>
            <a:r>
              <a:rPr lang="en-US" dirty="0" smtClean="0"/>
              <a:t>Try to reduce path length before using SCTL</a:t>
            </a:r>
            <a:endParaRPr lang="en-US" dirty="0"/>
          </a:p>
        </p:txBody>
      </p:sp>
      <p:pic>
        <p:nvPicPr>
          <p:cNvPr id="41986" name="Picture 2" descr="loc_env_compilation_status-investigate_timing_violation.bmp"/>
          <p:cNvPicPr>
            <a:picLocks noChangeAspect="1" noChangeArrowheads="1"/>
          </p:cNvPicPr>
          <p:nvPr/>
        </p:nvPicPr>
        <p:blipFill>
          <a:blip r:embed="rId3" cstate="print"/>
          <a:srcRect/>
          <a:stretch>
            <a:fillRect/>
          </a:stretch>
        </p:blipFill>
        <p:spPr bwMode="auto">
          <a:xfrm>
            <a:off x="3962400" y="1752600"/>
            <a:ext cx="4953000" cy="334590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SCTL Errors – Combinatorial Paths</a:t>
            </a:r>
            <a:endParaRPr lang="en-US" dirty="0"/>
          </a:p>
        </p:txBody>
      </p:sp>
      <p:sp>
        <p:nvSpPr>
          <p:cNvPr id="3" name="Content Placeholder 2"/>
          <p:cNvSpPr>
            <a:spLocks noGrp="1"/>
          </p:cNvSpPr>
          <p:nvPr>
            <p:ph idx="1"/>
          </p:nvPr>
        </p:nvSpPr>
        <p:spPr/>
        <p:txBody>
          <a:bodyPr/>
          <a:lstStyle/>
          <a:p>
            <a:r>
              <a:rPr lang="en-US" sz="2400" dirty="0" smtClean="0"/>
              <a:t>Investigate timing violations with Timing Violation Analysis window</a:t>
            </a:r>
          </a:p>
          <a:p>
            <a:pPr lvl="1"/>
            <a:r>
              <a:rPr lang="en-US" sz="2400" dirty="0" smtClean="0"/>
              <a:t>See logic, routing, and total delay of each item</a:t>
            </a:r>
          </a:p>
          <a:p>
            <a:pPr lvl="1"/>
            <a:r>
              <a:rPr lang="en-US" sz="2400" dirty="0" smtClean="0"/>
              <a:t>Show path of timing violation on the block diagram</a:t>
            </a:r>
          </a:p>
          <a:p>
            <a:pPr lvl="2"/>
            <a:endParaRPr lang="en-US" dirty="0" smtClean="0"/>
          </a:p>
          <a:p>
            <a:endParaRPr lang="en-US" dirty="0" smtClean="0"/>
          </a:p>
          <a:p>
            <a:endParaRPr lang="en-US" dirty="0"/>
          </a:p>
        </p:txBody>
      </p:sp>
      <p:sp>
        <p:nvSpPr>
          <p:cNvPr id="7" name="Trapezoid 6" descr="noloc_easy_to_recreate"/>
          <p:cNvSpPr/>
          <p:nvPr/>
        </p:nvSpPr>
        <p:spPr>
          <a:xfrm rot="16200000">
            <a:off x="2991185" y="4171615"/>
            <a:ext cx="2554704" cy="917074"/>
          </a:xfrm>
          <a:prstGeom prst="trapezoid">
            <a:avLst>
              <a:gd name="adj" fmla="val 131349"/>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62" name="Picture 2" descr="loc_env_timing_violation_analysis.bmp"/>
          <p:cNvPicPr>
            <a:picLocks noChangeAspect="1" noChangeArrowheads="1"/>
          </p:cNvPicPr>
          <p:nvPr/>
        </p:nvPicPr>
        <p:blipFill>
          <a:blip r:embed="rId3" cstate="print"/>
          <a:srcRect/>
          <a:stretch>
            <a:fillRect/>
          </a:stretch>
        </p:blipFill>
        <p:spPr bwMode="auto">
          <a:xfrm>
            <a:off x="4724400" y="2971800"/>
            <a:ext cx="4124325" cy="3214332"/>
          </a:xfrm>
          <a:prstGeom prst="rect">
            <a:avLst/>
          </a:prstGeom>
          <a:noFill/>
        </p:spPr>
      </p:pic>
      <p:pic>
        <p:nvPicPr>
          <p:cNvPr id="40963" name="Picture 3" descr="loc_env_compilation_status-investigate_timing_violation.bmp"/>
          <p:cNvPicPr>
            <a:picLocks noChangeAspect="1" noChangeArrowheads="1"/>
          </p:cNvPicPr>
          <p:nvPr/>
        </p:nvPicPr>
        <p:blipFill>
          <a:blip r:embed="rId4" cstate="print"/>
          <a:srcRect/>
          <a:stretch>
            <a:fillRect/>
          </a:stretch>
        </p:blipFill>
        <p:spPr bwMode="auto">
          <a:xfrm>
            <a:off x="381000" y="3124200"/>
            <a:ext cx="3505200" cy="236787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SCTL Errors – Combinatorial Paths</a:t>
            </a:r>
            <a:endParaRPr lang="en-US" dirty="0"/>
          </a:p>
        </p:txBody>
      </p:sp>
      <p:sp>
        <p:nvSpPr>
          <p:cNvPr id="3" name="Content Placeholder 2"/>
          <p:cNvSpPr>
            <a:spLocks noGrp="1"/>
          </p:cNvSpPr>
          <p:nvPr>
            <p:ph idx="1"/>
          </p:nvPr>
        </p:nvSpPr>
        <p:spPr/>
        <p:txBody>
          <a:bodyPr/>
          <a:lstStyle/>
          <a:p>
            <a:r>
              <a:rPr lang="en-US" dirty="0" smtClean="0"/>
              <a:t>Timing Violation Analysis window</a:t>
            </a:r>
          </a:p>
          <a:p>
            <a:pPr lvl="1"/>
            <a:r>
              <a:rPr lang="en-US" dirty="0" smtClean="0"/>
              <a:t>Fix the timing violations</a:t>
            </a:r>
          </a:p>
          <a:p>
            <a:pPr lvl="2"/>
            <a:r>
              <a:rPr lang="en-US" dirty="0" smtClean="0"/>
              <a:t>Speed up path by optimizing the code in the SCTL</a:t>
            </a:r>
          </a:p>
          <a:p>
            <a:pPr lvl="2"/>
            <a:r>
              <a:rPr lang="en-US" dirty="0" smtClean="0"/>
              <a:t>Select a slower clock for the SCTL timing source</a:t>
            </a:r>
          </a:p>
          <a:p>
            <a:pPr lvl="2"/>
            <a:r>
              <a:rPr lang="en-US" dirty="0" smtClean="0"/>
              <a:t>Speed up path by moving some code out of the SCTL</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 Optimizing Code within a While Loop</a:t>
            </a:r>
          </a:p>
        </p:txBody>
      </p:sp>
      <p:sp>
        <p:nvSpPr>
          <p:cNvPr id="5" name="Content Placeholder 4"/>
          <p:cNvSpPr>
            <a:spLocks noGrp="1"/>
          </p:cNvSpPr>
          <p:nvPr>
            <p:ph idx="1"/>
          </p:nvPr>
        </p:nvSpPr>
        <p:spPr>
          <a:xfrm>
            <a:off x="533400" y="1514475"/>
            <a:ext cx="4191000" cy="4286250"/>
          </a:xfrm>
        </p:spPr>
        <p:txBody>
          <a:bodyPr/>
          <a:lstStyle/>
          <a:p>
            <a:pPr lvl="1">
              <a:buNone/>
            </a:pPr>
            <a:r>
              <a:rPr lang="en-US" dirty="0" smtClean="0"/>
              <a:t>Use SCTL within a While Loop to optimize sections of code</a:t>
            </a:r>
          </a:p>
          <a:p>
            <a:pPr lvl="1"/>
            <a:r>
              <a:rPr lang="en-US" dirty="0" smtClean="0"/>
              <a:t>Place section of code to optimize inside a SCTL</a:t>
            </a:r>
          </a:p>
          <a:p>
            <a:pPr lvl="2"/>
            <a:r>
              <a:rPr lang="en-US" dirty="0" smtClean="0"/>
              <a:t>Wire a True constant to the SCTL conditional terminal</a:t>
            </a:r>
          </a:p>
          <a:p>
            <a:pPr lvl="1"/>
            <a:r>
              <a:rPr lang="en-US" dirty="0" smtClean="0"/>
              <a:t>Place objects unsupported outside of the SCTL</a:t>
            </a:r>
          </a:p>
        </p:txBody>
      </p:sp>
      <p:pic>
        <p:nvPicPr>
          <p:cNvPr id="152578" name="Picture 2" descr="sctl_optimize2.bmp"/>
          <p:cNvPicPr>
            <a:picLocks noChangeAspect="1" noChangeArrowheads="1"/>
          </p:cNvPicPr>
          <p:nvPr/>
        </p:nvPicPr>
        <p:blipFill>
          <a:blip r:embed="rId3" cstate="print"/>
          <a:srcRect/>
          <a:stretch>
            <a:fillRect/>
          </a:stretch>
        </p:blipFill>
        <p:spPr bwMode="auto">
          <a:xfrm>
            <a:off x="4800600" y="1447800"/>
            <a:ext cx="3954736" cy="3657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7-2: Fixing SCTL Errors</a:t>
            </a:r>
            <a:endParaRPr lang="en-US" dirty="0"/>
          </a:p>
        </p:txBody>
      </p:sp>
      <p:sp>
        <p:nvSpPr>
          <p:cNvPr id="3" name="Content Placeholder 2"/>
          <p:cNvSpPr>
            <a:spLocks noGrp="1"/>
          </p:cNvSpPr>
          <p:nvPr>
            <p:ph idx="1"/>
          </p:nvPr>
        </p:nvSpPr>
        <p:spPr/>
        <p:txBody>
          <a:bodyPr/>
          <a:lstStyle/>
          <a:p>
            <a:r>
              <a:rPr lang="en-US" dirty="0" smtClean="0"/>
              <a:t>Examine and fix errors in a single-cycle Timed Loop caused by unsupported objects and clock rates.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Dataflow in FPGA</a:t>
            </a:r>
            <a:endParaRPr lang="en-US" dirty="0"/>
          </a:p>
        </p:txBody>
      </p:sp>
      <p:pic>
        <p:nvPicPr>
          <p:cNvPr id="20" name="Picture 3" descr="loc_missing_art_imagefile"/>
          <p:cNvPicPr>
            <a:picLocks noChangeAspect="1" noChangeArrowheads="1"/>
          </p:cNvPicPr>
          <p:nvPr/>
        </p:nvPicPr>
        <p:blipFill>
          <a:blip r:embed="rId3" cstate="print"/>
          <a:stretch>
            <a:fillRect/>
          </a:stretch>
        </p:blipFill>
        <p:spPr>
          <a:xfrm>
            <a:off x="914400" y="2895600"/>
            <a:ext cx="6705600" cy="2886324"/>
          </a:xfrm>
          <a:prstGeom prst="rect">
            <a:avLst/>
          </a:prstGeom>
        </p:spPr>
      </p:pic>
      <p:sp>
        <p:nvSpPr>
          <p:cNvPr id="21" name="Down Arrow 20"/>
          <p:cNvSpPr/>
          <p:nvPr/>
        </p:nvSpPr>
        <p:spPr bwMode="auto">
          <a:xfrm>
            <a:off x="4648200" y="2438400"/>
            <a:ext cx="533400" cy="685800"/>
          </a:xfrm>
          <a:prstGeom prst="downArrow">
            <a:avLst/>
          </a:prstGeom>
          <a:solidFill>
            <a:schemeClr val="accent1"/>
          </a:solidFill>
          <a:ln w="9525" cap="flat" cmpd="sng" algn="ctr">
            <a:noFill/>
            <a:prstDash val="solid"/>
            <a:round/>
            <a:headEnd type="none" w="sm" len="sm"/>
            <a:tailEnd type="none" w="sm" len="sm"/>
          </a:ln>
          <a:effectLst/>
          <a:scene3d>
            <a:camera prst="orthographicFront"/>
            <a:lightRig rig="legacyFlat3" dir="b"/>
          </a:scene3d>
          <a:sp3d extrusionH="430200" prstMaterial="legacyMatte">
            <a:bevelT w="13500" h="13500" prst="angle"/>
            <a:bevelB w="13500" h="13500" prst="angle"/>
            <a:extrusionClr>
              <a:schemeClr val="accent1"/>
            </a:extrusionClr>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22" name="Down Arrow 21"/>
          <p:cNvSpPr/>
          <p:nvPr/>
        </p:nvSpPr>
        <p:spPr bwMode="auto">
          <a:xfrm>
            <a:off x="3048000" y="2438400"/>
            <a:ext cx="533400" cy="685800"/>
          </a:xfrm>
          <a:prstGeom prst="downArrow">
            <a:avLst/>
          </a:prstGeom>
          <a:solidFill>
            <a:schemeClr val="accent1"/>
          </a:solidFill>
          <a:ln w="9525" cap="flat" cmpd="sng" algn="ctr">
            <a:noFill/>
            <a:prstDash val="solid"/>
            <a:round/>
            <a:headEnd type="none" w="sm" len="sm"/>
            <a:tailEnd type="none" w="sm" len="sm"/>
          </a:ln>
          <a:effectLst/>
          <a:scene3d>
            <a:camera prst="orthographicFront"/>
            <a:lightRig rig="legacyFlat3" dir="b"/>
          </a:scene3d>
          <a:sp3d extrusionH="430200" prstMaterial="legacyMatte">
            <a:bevelT w="13500" h="13500" prst="angle"/>
            <a:bevelB w="13500" h="13500" prst="angle"/>
            <a:extrusionClr>
              <a:schemeClr val="accent1"/>
            </a:extrusionClr>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sp>
        <p:nvSpPr>
          <p:cNvPr id="23" name="Down Arrow 22"/>
          <p:cNvSpPr/>
          <p:nvPr/>
        </p:nvSpPr>
        <p:spPr bwMode="auto">
          <a:xfrm>
            <a:off x="6248400" y="2438400"/>
            <a:ext cx="533400" cy="685800"/>
          </a:xfrm>
          <a:prstGeom prst="downArrow">
            <a:avLst/>
          </a:prstGeom>
          <a:solidFill>
            <a:schemeClr val="accent1"/>
          </a:solidFill>
          <a:ln w="9525" cap="flat" cmpd="sng" algn="ctr">
            <a:noFill/>
            <a:prstDash val="solid"/>
            <a:round/>
            <a:headEnd type="none" w="sm" len="sm"/>
            <a:tailEnd type="none" w="sm" len="sm"/>
          </a:ln>
          <a:effectLst/>
          <a:scene3d>
            <a:camera prst="orthographicFront"/>
            <a:lightRig rig="legacyFlat3" dir="b"/>
          </a:scene3d>
          <a:sp3d extrusionH="430200" prstMaterial="legacyMatte">
            <a:bevelT w="13500" h="13500" prst="angle"/>
            <a:bevelB w="13500" h="13500" prst="angle"/>
            <a:extrusionClr>
              <a:schemeClr val="accent1"/>
            </a:extrusionClr>
          </a:sp3d>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bg1"/>
              </a:solidFill>
              <a:effectLst/>
              <a:latin typeface="Arial Narrow" pitchFamily="34" charset="0"/>
            </a:endParaRPr>
          </a:p>
        </p:txBody>
      </p:sp>
      <p:pic>
        <p:nvPicPr>
          <p:cNvPr id="24" name="Picture 16" descr="loc_easy_to_recreate"/>
          <p:cNvPicPr>
            <a:picLocks noChangeAspect="1" noChangeArrowheads="1"/>
          </p:cNvPicPr>
          <p:nvPr/>
        </p:nvPicPr>
        <p:blipFill>
          <a:blip r:embed="rId4" cstate="print"/>
          <a:srcRect/>
          <a:stretch>
            <a:fillRect/>
          </a:stretch>
        </p:blipFill>
        <p:spPr bwMode="auto">
          <a:xfrm>
            <a:off x="2819400" y="1524000"/>
            <a:ext cx="4468037" cy="838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
            </a:r>
            <a:br>
              <a:rPr lang="en-US" dirty="0" smtClean="0"/>
            </a:br>
            <a:r>
              <a:rPr lang="en-US" dirty="0" smtClean="0"/>
              <a:t>Exercise 7-2: Fixing SCTL Errors</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Why is the NI 9233 Analog Input FPGA I/O Node not supported in a single-cycle Timed Loop?</a:t>
            </a:r>
          </a:p>
          <a:p>
            <a:pPr>
              <a:buFont typeface="Arial" pitchFamily="34" charset="0"/>
              <a:buChar char="•"/>
            </a:pPr>
            <a:r>
              <a:rPr lang="en-US" dirty="0" smtClean="0"/>
              <a:t> How can you estimate the fastest derived clock rate with which the SCTL will successfully compile?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4"/>
          <p:cNvSpPr>
            <a:spLocks noGrp="1" noChangeArrowheads="1"/>
          </p:cNvSpPr>
          <p:nvPr>
            <p:ph type="title"/>
          </p:nvPr>
        </p:nvSpPr>
        <p:spPr/>
        <p:txBody>
          <a:bodyPr/>
          <a:lstStyle/>
          <a:p>
            <a:r>
              <a:rPr lang="en-US" dirty="0" smtClean="0"/>
              <a:t>Summary—Matching Quiz</a:t>
            </a:r>
          </a:p>
        </p:txBody>
      </p:sp>
      <p:sp>
        <p:nvSpPr>
          <p:cNvPr id="460802" name="Rectangle 5"/>
          <p:cNvSpPr>
            <a:spLocks noGrp="1" noChangeArrowheads="1"/>
          </p:cNvSpPr>
          <p:nvPr>
            <p:ph sz="half" idx="1"/>
          </p:nvPr>
        </p:nvSpPr>
        <p:spPr>
          <a:xfrm>
            <a:off x="381000" y="1162050"/>
            <a:ext cx="2454275" cy="3771900"/>
          </a:xfrm>
        </p:spPr>
        <p:txBody>
          <a:bodyPr/>
          <a:lstStyle/>
          <a:p>
            <a:pPr marL="341313" indent="-341313">
              <a:spcBef>
                <a:spcPct val="80000"/>
              </a:spcBef>
              <a:buFontTx/>
              <a:buAutoNum type="arabicPeriod"/>
            </a:pPr>
            <a:r>
              <a:rPr lang="en-US" dirty="0" smtClean="0"/>
              <a:t>FPGA base clock</a:t>
            </a:r>
          </a:p>
          <a:p>
            <a:pPr marL="341313" indent="-341313">
              <a:spcBef>
                <a:spcPct val="80000"/>
              </a:spcBef>
              <a:buFontTx/>
              <a:buAutoNum type="arabicPeriod"/>
            </a:pPr>
            <a:r>
              <a:rPr lang="en-US" dirty="0" smtClean="0"/>
              <a:t>FPGA derived clock</a:t>
            </a:r>
          </a:p>
          <a:p>
            <a:pPr marL="341313" indent="-341313">
              <a:spcBef>
                <a:spcPct val="80000"/>
              </a:spcBef>
              <a:buFontTx/>
              <a:buAutoNum type="arabicPeriod"/>
            </a:pPr>
            <a:r>
              <a:rPr lang="en-US" dirty="0" smtClean="0"/>
              <a:t>FPGA</a:t>
            </a:r>
            <a:br>
              <a:rPr lang="en-US" dirty="0" smtClean="0"/>
            </a:br>
            <a:r>
              <a:rPr lang="en-US" dirty="0" smtClean="0"/>
              <a:t>top-level clock</a:t>
            </a:r>
          </a:p>
        </p:txBody>
      </p:sp>
      <p:sp>
        <p:nvSpPr>
          <p:cNvPr id="460803" name="Rectangle 6"/>
          <p:cNvSpPr>
            <a:spLocks noGrp="1" noChangeArrowheads="1"/>
          </p:cNvSpPr>
          <p:nvPr>
            <p:ph sz="half" idx="2"/>
          </p:nvPr>
        </p:nvSpPr>
        <p:spPr>
          <a:xfrm>
            <a:off x="3159125" y="1169988"/>
            <a:ext cx="5756275" cy="4872037"/>
          </a:xfrm>
        </p:spPr>
        <p:txBody>
          <a:bodyPr/>
          <a:lstStyle/>
          <a:p>
            <a:pPr marL="457200" lvl="2" indent="-457200">
              <a:spcBef>
                <a:spcPct val="30000"/>
              </a:spcBef>
              <a:buFont typeface="+mj-lt"/>
              <a:buAutoNum type="alphaUcPeriod"/>
            </a:pPr>
            <a:r>
              <a:rPr lang="en-US" sz="2400" dirty="0" smtClean="0"/>
              <a:t>Clock that an FPGA VI uses outside of SCTLs</a:t>
            </a:r>
          </a:p>
          <a:p>
            <a:pPr marL="457200" lvl="2" indent="-457200">
              <a:spcBef>
                <a:spcPct val="30000"/>
              </a:spcBef>
              <a:buNone/>
            </a:pPr>
            <a:endParaRPr lang="en-US" sz="2400" dirty="0" smtClean="0"/>
          </a:p>
          <a:p>
            <a:pPr marL="457200" indent="-457200">
              <a:spcBef>
                <a:spcPct val="30000"/>
              </a:spcBef>
              <a:buFont typeface="+mj-lt"/>
              <a:buAutoNum type="alphaUcPeriod" startAt="2"/>
            </a:pPr>
            <a:r>
              <a:rPr lang="en-US" sz="2400" dirty="0" smtClean="0"/>
              <a:t>Clock created from a base clock that you can use as additional clocks for an FPGA application </a:t>
            </a:r>
          </a:p>
          <a:p>
            <a:pPr marL="457200" indent="-457200">
              <a:spcBef>
                <a:spcPct val="30000"/>
              </a:spcBef>
            </a:pPr>
            <a:endParaRPr lang="en-US" sz="2400" dirty="0" smtClean="0"/>
          </a:p>
          <a:p>
            <a:pPr marL="457200" lvl="2" indent="-457200">
              <a:spcBef>
                <a:spcPct val="30000"/>
              </a:spcBef>
              <a:buFont typeface="+mj-lt"/>
              <a:buAutoNum type="alphaUcPeriod" startAt="3"/>
            </a:pPr>
            <a:r>
              <a:rPr lang="en-US" sz="2400" dirty="0" smtClean="0"/>
              <a:t>Digital signal existing in hardware that you can use as a clock for an FPGA application</a:t>
            </a:r>
          </a:p>
          <a:p>
            <a:pPr marL="325438" indent="-325438">
              <a:spcBef>
                <a:spcPct val="30000"/>
              </a:spcBef>
              <a:buFontTx/>
              <a:buAutoNum type="alphaUcPeriod" startAt="2"/>
            </a:pPr>
            <a:endParaRPr lang="en-US" sz="2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1" name="Rectangle 4"/>
          <p:cNvSpPr>
            <a:spLocks noGrp="1" noChangeArrowheads="1"/>
          </p:cNvSpPr>
          <p:nvPr>
            <p:ph type="title"/>
          </p:nvPr>
        </p:nvSpPr>
        <p:spPr/>
        <p:txBody>
          <a:bodyPr/>
          <a:lstStyle/>
          <a:p>
            <a:r>
              <a:rPr lang="en-US" dirty="0" smtClean="0"/>
              <a:t>Summary—Matching Quiz Answers</a:t>
            </a:r>
          </a:p>
        </p:txBody>
      </p:sp>
      <p:sp>
        <p:nvSpPr>
          <p:cNvPr id="460802" name="Rectangle 5"/>
          <p:cNvSpPr>
            <a:spLocks noGrp="1" noChangeArrowheads="1"/>
          </p:cNvSpPr>
          <p:nvPr>
            <p:ph sz="half" idx="1"/>
          </p:nvPr>
        </p:nvSpPr>
        <p:spPr>
          <a:xfrm>
            <a:off x="381000" y="1162050"/>
            <a:ext cx="2454275" cy="3771900"/>
          </a:xfrm>
        </p:spPr>
        <p:txBody>
          <a:bodyPr/>
          <a:lstStyle/>
          <a:p>
            <a:pPr marL="341313" indent="-341313">
              <a:spcBef>
                <a:spcPct val="80000"/>
              </a:spcBef>
              <a:buFontTx/>
              <a:buAutoNum type="arabicPeriod"/>
            </a:pPr>
            <a:r>
              <a:rPr lang="en-US" dirty="0" smtClean="0"/>
              <a:t>FPGA base clock</a:t>
            </a:r>
          </a:p>
          <a:p>
            <a:pPr marL="341313" indent="-341313">
              <a:spcBef>
                <a:spcPct val="80000"/>
              </a:spcBef>
              <a:buFontTx/>
              <a:buAutoNum type="arabicPeriod"/>
            </a:pPr>
            <a:r>
              <a:rPr lang="en-US" dirty="0" smtClean="0"/>
              <a:t>FPGA derived clock</a:t>
            </a:r>
          </a:p>
          <a:p>
            <a:pPr marL="341313" indent="-341313">
              <a:spcBef>
                <a:spcPct val="80000"/>
              </a:spcBef>
              <a:buFontTx/>
              <a:buAutoNum type="arabicPeriod"/>
            </a:pPr>
            <a:r>
              <a:rPr lang="en-US" dirty="0" smtClean="0"/>
              <a:t>FPGA</a:t>
            </a:r>
            <a:br>
              <a:rPr lang="en-US" dirty="0" smtClean="0"/>
            </a:br>
            <a:r>
              <a:rPr lang="en-US" dirty="0" smtClean="0"/>
              <a:t>top-level clock</a:t>
            </a:r>
          </a:p>
        </p:txBody>
      </p:sp>
      <p:sp>
        <p:nvSpPr>
          <p:cNvPr id="460803" name="Rectangle 6"/>
          <p:cNvSpPr>
            <a:spLocks noGrp="1" noChangeArrowheads="1"/>
          </p:cNvSpPr>
          <p:nvPr>
            <p:ph sz="half" idx="2"/>
          </p:nvPr>
        </p:nvSpPr>
        <p:spPr>
          <a:xfrm>
            <a:off x="3159125" y="1169988"/>
            <a:ext cx="5756275" cy="4872037"/>
          </a:xfrm>
        </p:spPr>
        <p:txBody>
          <a:bodyPr/>
          <a:lstStyle/>
          <a:p>
            <a:pPr marL="457200" lvl="2" indent="-457200">
              <a:spcBef>
                <a:spcPct val="30000"/>
              </a:spcBef>
              <a:buFont typeface="+mj-lt"/>
              <a:buAutoNum type="alphaUcPeriod"/>
            </a:pPr>
            <a:r>
              <a:rPr lang="en-US" sz="2400" dirty="0" smtClean="0"/>
              <a:t>Clock that an FPGA VI uses outside of SCTLs</a:t>
            </a:r>
          </a:p>
          <a:p>
            <a:pPr marL="457200" lvl="2" indent="-457200">
              <a:spcBef>
                <a:spcPct val="30000"/>
              </a:spcBef>
              <a:buNone/>
            </a:pPr>
            <a:endParaRPr lang="en-US" sz="2400" dirty="0" smtClean="0"/>
          </a:p>
          <a:p>
            <a:pPr marL="457200" indent="-457200">
              <a:spcBef>
                <a:spcPct val="30000"/>
              </a:spcBef>
              <a:buFont typeface="+mj-lt"/>
              <a:buAutoNum type="alphaUcPeriod" startAt="2"/>
            </a:pPr>
            <a:r>
              <a:rPr lang="en-US" sz="2400" dirty="0" smtClean="0"/>
              <a:t>Clock created from a base clock that you can use as additional clocks for an FPGA application </a:t>
            </a:r>
          </a:p>
          <a:p>
            <a:pPr marL="457200" indent="-457200">
              <a:spcBef>
                <a:spcPct val="30000"/>
              </a:spcBef>
            </a:pPr>
            <a:endParaRPr lang="en-US" sz="2400" dirty="0" smtClean="0"/>
          </a:p>
          <a:p>
            <a:pPr marL="457200" lvl="2" indent="-457200">
              <a:spcBef>
                <a:spcPct val="30000"/>
              </a:spcBef>
              <a:buFont typeface="+mj-lt"/>
              <a:buAutoNum type="alphaUcPeriod" startAt="3"/>
            </a:pPr>
            <a:r>
              <a:rPr lang="en-US" sz="2400" dirty="0" smtClean="0"/>
              <a:t>Digital signal existing in hardware that you can use as a clock for an FPGA application</a:t>
            </a:r>
          </a:p>
          <a:p>
            <a:pPr marL="325438" indent="-325438">
              <a:spcBef>
                <a:spcPct val="30000"/>
              </a:spcBef>
              <a:buFontTx/>
              <a:buAutoNum type="alphaUcPeriod" startAt="2"/>
            </a:pPr>
            <a:endParaRPr lang="en-US" sz="2600" dirty="0" smtClean="0"/>
          </a:p>
        </p:txBody>
      </p:sp>
      <p:cxnSp>
        <p:nvCxnSpPr>
          <p:cNvPr id="5" name="Straight Arrow Connector 4"/>
          <p:cNvCxnSpPr/>
          <p:nvPr/>
        </p:nvCxnSpPr>
        <p:spPr>
          <a:xfrm rot="16200000" flipH="1">
            <a:off x="1676399" y="2209801"/>
            <a:ext cx="2438402" cy="91439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485900" y="2019300"/>
            <a:ext cx="2209800" cy="1524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676400" y="2819400"/>
            <a:ext cx="1524000" cy="2286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2"/>
            </a:pPr>
            <a:r>
              <a:rPr lang="en-US" dirty="0" smtClean="0"/>
              <a:t>How does the single-cycle Timed Loop create a smaller FPGA footprint and execute within one clock tick?</a:t>
            </a:r>
          </a:p>
          <a:p>
            <a:pPr marL="1104900" lvl="4" indent="-533400">
              <a:buAutoNum type="alphaLcPeriod"/>
            </a:pPr>
            <a:r>
              <a:rPr lang="en-US" sz="2800" dirty="0" smtClean="0"/>
              <a:t>By using other VIs logic functions when they are not in use</a:t>
            </a:r>
          </a:p>
          <a:p>
            <a:pPr marL="1104900" lvl="4" indent="-533400">
              <a:buAutoNum type="alphaLcPeriod"/>
            </a:pPr>
            <a:r>
              <a:rPr lang="en-US" sz="2800" dirty="0" smtClean="0"/>
              <a:t>By eliminating the enable chain overhead</a:t>
            </a:r>
          </a:p>
          <a:p>
            <a:pPr marL="1104900" lvl="4" indent="-533400">
              <a:buAutoNum type="alphaLcPeriod"/>
            </a:pPr>
            <a:r>
              <a:rPr lang="en-US" sz="2800" dirty="0" smtClean="0"/>
              <a:t>By passing the data to the real-time controller to process</a:t>
            </a:r>
          </a:p>
          <a:p>
            <a:pPr marL="1104900" lvl="4" indent="-533400">
              <a:buAutoNum type="alphaLcPeriod"/>
            </a:pPr>
            <a:r>
              <a:rPr lang="en-US" sz="2800" dirty="0" smtClean="0"/>
              <a:t>By skipping some functions and having incomplete functionality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a:t>
            </a:r>
          </a:p>
        </p:txBody>
      </p:sp>
      <p:sp>
        <p:nvSpPr>
          <p:cNvPr id="356354" name="Rectangle 16"/>
          <p:cNvSpPr>
            <a:spLocks noGrp="1" noChangeArrowheads="1"/>
          </p:cNvSpPr>
          <p:nvPr>
            <p:ph idx="1"/>
          </p:nvPr>
        </p:nvSpPr>
        <p:spPr/>
        <p:txBody>
          <a:bodyPr/>
          <a:lstStyle/>
          <a:p>
            <a:pPr marL="533400" indent="-533400">
              <a:buAutoNum type="arabicPeriod" startAt="2"/>
            </a:pPr>
            <a:r>
              <a:rPr lang="en-US" dirty="0" smtClean="0"/>
              <a:t>How does the single-cycle Timed Loop create a smaller FPGA footprint and execute within one clock tick?</a:t>
            </a:r>
          </a:p>
          <a:p>
            <a:pPr marL="1104900" lvl="4" indent="-533400">
              <a:buAutoNum type="alphaLcPeriod"/>
            </a:pPr>
            <a:r>
              <a:rPr lang="en-US" sz="2800" dirty="0" smtClean="0"/>
              <a:t>By using other VIs logic functions when they are not in use</a:t>
            </a:r>
          </a:p>
          <a:p>
            <a:pPr marL="1104900" lvl="4" indent="-533400">
              <a:buAutoNum type="alphaLcPeriod"/>
            </a:pPr>
            <a:r>
              <a:rPr lang="en-US" sz="2800" b="1" dirty="0" smtClean="0"/>
              <a:t>By eliminating the enable chain overhead</a:t>
            </a:r>
          </a:p>
          <a:p>
            <a:pPr marL="1104900" lvl="4" indent="-533400">
              <a:buAutoNum type="alphaLcPeriod"/>
            </a:pPr>
            <a:r>
              <a:rPr lang="en-US" sz="2800" dirty="0" smtClean="0"/>
              <a:t>By passing the data to the real-time controller to process</a:t>
            </a:r>
          </a:p>
          <a:p>
            <a:pPr marL="1104900" lvl="4" indent="-533400">
              <a:buAutoNum type="alphaLcPeriod"/>
            </a:pPr>
            <a:r>
              <a:rPr lang="en-US" sz="2800" dirty="0" smtClean="0"/>
              <a:t>By skipping some functions and having incomplete functionality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3"/>
            </a:pPr>
            <a:r>
              <a:rPr lang="en-US" dirty="0" smtClean="0"/>
              <a:t>Which of the following objects are NOT supported in single-cycle Timed Loops?</a:t>
            </a:r>
          </a:p>
          <a:p>
            <a:pPr marL="1104900" lvl="4" indent="-533400">
              <a:buFontTx/>
              <a:buAutoNum type="alphaLcPeriod"/>
            </a:pPr>
            <a:r>
              <a:rPr lang="en-US" sz="2800" dirty="0" smtClean="0"/>
              <a:t>Add</a:t>
            </a:r>
          </a:p>
          <a:p>
            <a:pPr marL="1104900" lvl="4" indent="-533400">
              <a:buFontTx/>
              <a:buAutoNum type="alphaLcPeriod"/>
            </a:pPr>
            <a:r>
              <a:rPr lang="en-US" sz="2800" dirty="0" smtClean="0"/>
              <a:t>For Loop</a:t>
            </a:r>
          </a:p>
          <a:p>
            <a:pPr marL="1104900" lvl="4" indent="-533400">
              <a:buAutoNum type="alphaLcPeriod"/>
            </a:pPr>
            <a:r>
              <a:rPr lang="en-US" sz="2800" dirty="0" smtClean="0"/>
              <a:t>Loop Timer VI</a:t>
            </a:r>
          </a:p>
          <a:p>
            <a:pPr marL="1104900" lvl="4" indent="-533400">
              <a:buAutoNum type="alphaLcPeriod"/>
            </a:pPr>
            <a:r>
              <a:rPr lang="en-US" sz="2800" dirty="0" smtClean="0"/>
              <a:t>NI 9211 Analog Input FPGA I/O Node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Answers</a:t>
            </a:r>
          </a:p>
        </p:txBody>
      </p:sp>
      <p:sp>
        <p:nvSpPr>
          <p:cNvPr id="356354" name="Rectangle 16"/>
          <p:cNvSpPr>
            <a:spLocks noGrp="1" noChangeArrowheads="1"/>
          </p:cNvSpPr>
          <p:nvPr>
            <p:ph idx="1"/>
          </p:nvPr>
        </p:nvSpPr>
        <p:spPr/>
        <p:txBody>
          <a:bodyPr/>
          <a:lstStyle/>
          <a:p>
            <a:pPr marL="533400" indent="-533400">
              <a:buAutoNum type="arabicPeriod" startAt="3"/>
            </a:pPr>
            <a:r>
              <a:rPr lang="en-US" dirty="0" smtClean="0"/>
              <a:t>Which of the following objects are NOT supported in single-cycle Timed Loops?</a:t>
            </a:r>
          </a:p>
          <a:p>
            <a:pPr marL="1104900" lvl="4" indent="-533400">
              <a:buFontTx/>
              <a:buAutoNum type="alphaLcPeriod"/>
            </a:pPr>
            <a:r>
              <a:rPr lang="en-US" sz="2800" dirty="0" smtClean="0"/>
              <a:t>Add</a:t>
            </a:r>
          </a:p>
          <a:p>
            <a:pPr marL="1104900" lvl="4" indent="-533400">
              <a:buFontTx/>
              <a:buAutoNum type="alphaLcPeriod"/>
            </a:pPr>
            <a:r>
              <a:rPr lang="en-US" sz="2800" b="1" dirty="0" smtClean="0"/>
              <a:t>For Loop</a:t>
            </a:r>
          </a:p>
          <a:p>
            <a:pPr marL="1104900" lvl="4" indent="-533400">
              <a:buAutoNum type="alphaLcPeriod"/>
            </a:pPr>
            <a:r>
              <a:rPr lang="en-US" sz="2800" b="1" dirty="0" smtClean="0"/>
              <a:t>Loop Timer VI</a:t>
            </a:r>
          </a:p>
          <a:p>
            <a:pPr marL="1104900" lvl="4" indent="-533400">
              <a:buAutoNum type="alphaLcPeriod"/>
            </a:pPr>
            <a:r>
              <a:rPr lang="en-US" sz="2800" b="1" dirty="0" smtClean="0"/>
              <a:t>NI 9211 Analog Input FPGA I/O Node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a:t>
            </a:r>
          </a:p>
        </p:txBody>
      </p:sp>
      <p:sp>
        <p:nvSpPr>
          <p:cNvPr id="356354" name="Rectangle 16"/>
          <p:cNvSpPr>
            <a:spLocks noGrp="1" noChangeArrowheads="1"/>
          </p:cNvSpPr>
          <p:nvPr>
            <p:ph idx="1"/>
          </p:nvPr>
        </p:nvSpPr>
        <p:spPr/>
        <p:txBody>
          <a:bodyPr/>
          <a:lstStyle/>
          <a:p>
            <a:pPr marL="533400" indent="-533400">
              <a:buAutoNum type="arabicPeriod" startAt="4"/>
            </a:pPr>
            <a:r>
              <a:rPr lang="en-US" dirty="0" smtClean="0"/>
              <a:t>If the code in your SCTL causes a timing violation, which of the following methods can help fix it?</a:t>
            </a:r>
          </a:p>
          <a:p>
            <a:pPr marL="1104900" lvl="4" indent="-533400">
              <a:buFontTx/>
              <a:buAutoNum type="alphaLcPeriod"/>
            </a:pPr>
            <a:r>
              <a:rPr lang="en-US" sz="2800" dirty="0" smtClean="0"/>
              <a:t>Optimize the code in the SCTL</a:t>
            </a:r>
          </a:p>
          <a:p>
            <a:pPr marL="1104900" lvl="4" indent="-533400">
              <a:buFontTx/>
              <a:buAutoNum type="alphaLcPeriod"/>
            </a:pPr>
            <a:r>
              <a:rPr lang="en-US" sz="2800" dirty="0" smtClean="0"/>
              <a:t>Move some code out of the SCTL</a:t>
            </a:r>
          </a:p>
          <a:p>
            <a:pPr marL="1104900" lvl="4" indent="-533400">
              <a:buFontTx/>
              <a:buAutoNum type="alphaLcPeriod"/>
            </a:pPr>
            <a:r>
              <a:rPr lang="en-US" sz="2800" dirty="0" smtClean="0"/>
              <a:t>Select a faster clock for the SCTL timing source</a:t>
            </a:r>
          </a:p>
          <a:p>
            <a:pPr marL="1104900" lvl="4" indent="-533400">
              <a:buAutoNum type="alphaLcPeriod"/>
            </a:pPr>
            <a:r>
              <a:rPr lang="en-US" sz="2800" dirty="0" smtClean="0"/>
              <a:t>Select a slower clock for the SCTL timing source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3" name="Rectangle 2"/>
          <p:cNvSpPr>
            <a:spLocks noGrp="1" noChangeArrowheads="1"/>
          </p:cNvSpPr>
          <p:nvPr>
            <p:ph type="title"/>
          </p:nvPr>
        </p:nvSpPr>
        <p:spPr/>
        <p:txBody>
          <a:bodyPr/>
          <a:lstStyle/>
          <a:p>
            <a:r>
              <a:rPr lang="en-US" dirty="0" smtClean="0"/>
              <a:t>Summary—Quiz Answers</a:t>
            </a:r>
          </a:p>
        </p:txBody>
      </p:sp>
      <p:sp>
        <p:nvSpPr>
          <p:cNvPr id="356354" name="Rectangle 16"/>
          <p:cNvSpPr>
            <a:spLocks noGrp="1" noChangeArrowheads="1"/>
          </p:cNvSpPr>
          <p:nvPr>
            <p:ph idx="1"/>
          </p:nvPr>
        </p:nvSpPr>
        <p:spPr/>
        <p:txBody>
          <a:bodyPr/>
          <a:lstStyle/>
          <a:p>
            <a:pPr marL="533400" indent="-533400">
              <a:buAutoNum type="arabicPeriod" startAt="4"/>
            </a:pPr>
            <a:r>
              <a:rPr lang="en-US" dirty="0" smtClean="0"/>
              <a:t>If the code in your SCTL causes a timing violation, which of the following methods can help fix it?</a:t>
            </a:r>
          </a:p>
          <a:p>
            <a:pPr marL="1104900" lvl="4" indent="-533400">
              <a:buFontTx/>
              <a:buAutoNum type="alphaLcPeriod"/>
            </a:pPr>
            <a:r>
              <a:rPr lang="en-US" sz="2800" b="1" dirty="0" smtClean="0"/>
              <a:t>Optimize the code in the SCTL</a:t>
            </a:r>
          </a:p>
          <a:p>
            <a:pPr marL="1104900" lvl="4" indent="-533400">
              <a:buFontTx/>
              <a:buAutoNum type="alphaLcPeriod"/>
            </a:pPr>
            <a:r>
              <a:rPr lang="en-US" sz="2800" b="1" dirty="0" smtClean="0"/>
              <a:t>Move some code out of the SCTL</a:t>
            </a:r>
          </a:p>
          <a:p>
            <a:pPr marL="1104900" lvl="4" indent="-533400">
              <a:buFontTx/>
              <a:buAutoNum type="alphaLcPeriod"/>
            </a:pPr>
            <a:r>
              <a:rPr lang="en-US" sz="2800" dirty="0" smtClean="0"/>
              <a:t>Select a faster clock for the SCTL timing source</a:t>
            </a:r>
          </a:p>
          <a:p>
            <a:pPr marL="1104900" lvl="4" indent="-533400">
              <a:buAutoNum type="alphaLcPeriod"/>
            </a:pPr>
            <a:r>
              <a:rPr lang="en-US" sz="2800" b="1" dirty="0" smtClean="0"/>
              <a:t>Select a slower clock for the SCTL timing source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in FPGA</a:t>
            </a:r>
            <a:endParaRPr lang="en-US" dirty="0"/>
          </a:p>
        </p:txBody>
      </p:sp>
      <p:sp>
        <p:nvSpPr>
          <p:cNvPr id="6" name="Content Placeholder 5"/>
          <p:cNvSpPr>
            <a:spLocks noGrp="1"/>
          </p:cNvSpPr>
          <p:nvPr>
            <p:ph idx="1"/>
          </p:nvPr>
        </p:nvSpPr>
        <p:spPr/>
        <p:txBody>
          <a:bodyPr>
            <a:normAutofit/>
          </a:bodyPr>
          <a:lstStyle/>
          <a:p>
            <a:pPr lvl="1"/>
            <a:r>
              <a:rPr lang="en-US" dirty="0" smtClean="0"/>
              <a:t>Each function or VI takes a minimum of 1 clock cycle</a:t>
            </a:r>
          </a:p>
          <a:p>
            <a:pPr lvl="1"/>
            <a:r>
              <a:rPr lang="en-US" dirty="0" smtClean="0"/>
              <a:t>Functions can run in parallel</a:t>
            </a:r>
          </a:p>
          <a:p>
            <a:pPr lvl="1"/>
            <a:r>
              <a:rPr lang="en-US" dirty="0" smtClean="0"/>
              <a:t>Some dependent functions must run in sequence</a:t>
            </a:r>
          </a:p>
          <a:p>
            <a:pPr lvl="1"/>
            <a:r>
              <a:rPr lang="en-US" dirty="0" smtClean="0"/>
              <a:t>Application can only run as quickly as the sum of items in a sequence</a:t>
            </a:r>
          </a:p>
          <a:p>
            <a:pPr lvl="1"/>
            <a:r>
              <a:rPr lang="en-US" dirty="0" smtClean="0"/>
              <a:t>While Loops have a 2 clock cycle overhead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8" name="Picture 4" descr="loc_missing_art_imagefile"/>
          <p:cNvPicPr>
            <a:picLocks noChangeAspect="1" noChangeArrowheads="1"/>
          </p:cNvPicPr>
          <p:nvPr/>
        </p:nvPicPr>
        <p:blipFill>
          <a:blip r:embed="rId3" cstate="print"/>
          <a:srcRect/>
          <a:stretch>
            <a:fillRect/>
          </a:stretch>
        </p:blipFill>
        <p:spPr bwMode="auto">
          <a:xfrm>
            <a:off x="228599" y="3200400"/>
            <a:ext cx="8821269" cy="3124200"/>
          </a:xfrm>
          <a:prstGeom prst="rect">
            <a:avLst/>
          </a:prstGeom>
          <a:noFill/>
        </p:spPr>
      </p:pic>
      <p:sp>
        <p:nvSpPr>
          <p:cNvPr id="8" name="Title 7"/>
          <p:cNvSpPr>
            <a:spLocks noGrp="1"/>
          </p:cNvSpPr>
          <p:nvPr>
            <p:ph type="title"/>
          </p:nvPr>
        </p:nvSpPr>
        <p:spPr/>
        <p:txBody>
          <a:bodyPr/>
          <a:lstStyle/>
          <a:p>
            <a:r>
              <a:rPr lang="en-US" dirty="0" smtClean="0"/>
              <a:t>Execution of a While Loop</a:t>
            </a:r>
          </a:p>
        </p:txBody>
      </p:sp>
      <p:sp>
        <p:nvSpPr>
          <p:cNvPr id="9" name="Content Placeholder 8"/>
          <p:cNvSpPr>
            <a:spLocks noGrp="1"/>
          </p:cNvSpPr>
          <p:nvPr>
            <p:ph idx="1"/>
          </p:nvPr>
        </p:nvSpPr>
        <p:spPr/>
        <p:txBody>
          <a:bodyPr/>
          <a:lstStyle/>
          <a:p>
            <a:endParaRPr lang="en-US" sz="1800" dirty="0" smtClean="0"/>
          </a:p>
          <a:p>
            <a:r>
              <a:rPr lang="en-US" dirty="0" smtClean="0"/>
              <a:t>Use a single-cycle Timed Loop to convert this 12 clock-cycle While Loop</a:t>
            </a:r>
            <a:endParaRPr lang="en-US" dirty="0"/>
          </a:p>
        </p:txBody>
      </p:sp>
      <p:grpSp>
        <p:nvGrpSpPr>
          <p:cNvPr id="6" name="Group 34"/>
          <p:cNvGrpSpPr>
            <a:grpSpLocks/>
          </p:cNvGrpSpPr>
          <p:nvPr/>
        </p:nvGrpSpPr>
        <p:grpSpPr bwMode="auto">
          <a:xfrm>
            <a:off x="1143000" y="2819400"/>
            <a:ext cx="381000" cy="2209800"/>
            <a:chOff x="1272" y="1584"/>
            <a:chExt cx="240" cy="1248"/>
          </a:xfrm>
        </p:grpSpPr>
        <p:sp>
          <p:nvSpPr>
            <p:cNvPr id="7" name="Line 9"/>
            <p:cNvSpPr>
              <a:spLocks noChangeShapeType="1"/>
            </p:cNvSpPr>
            <p:nvPr/>
          </p:nvSpPr>
          <p:spPr bwMode="auto">
            <a:xfrm>
              <a:off x="1392"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10" name="Text Box 21"/>
            <p:cNvSpPr txBox="1">
              <a:spLocks noChangeArrowheads="1"/>
            </p:cNvSpPr>
            <p:nvPr/>
          </p:nvSpPr>
          <p:spPr bwMode="auto">
            <a:xfrm>
              <a:off x="1272" y="1584"/>
              <a:ext cx="240" cy="25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1</a:t>
              </a:r>
            </a:p>
          </p:txBody>
        </p:sp>
      </p:grpSp>
      <p:grpSp>
        <p:nvGrpSpPr>
          <p:cNvPr id="11" name="Group 35"/>
          <p:cNvGrpSpPr>
            <a:grpSpLocks/>
          </p:cNvGrpSpPr>
          <p:nvPr/>
        </p:nvGrpSpPr>
        <p:grpSpPr bwMode="auto">
          <a:xfrm>
            <a:off x="1752600" y="2819400"/>
            <a:ext cx="304800" cy="1981200"/>
            <a:chOff x="1680" y="1584"/>
            <a:chExt cx="192" cy="1248"/>
          </a:xfrm>
        </p:grpSpPr>
        <p:sp>
          <p:nvSpPr>
            <p:cNvPr id="13" name="Line 10"/>
            <p:cNvSpPr>
              <a:spLocks noChangeShapeType="1"/>
            </p:cNvSpPr>
            <p:nvPr/>
          </p:nvSpPr>
          <p:spPr bwMode="auto">
            <a:xfrm>
              <a:off x="1776"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14" name="Text Box 22"/>
            <p:cNvSpPr txBox="1">
              <a:spLocks noChangeArrowheads="1"/>
            </p:cNvSpPr>
            <p:nvPr/>
          </p:nvSpPr>
          <p:spPr bwMode="auto">
            <a:xfrm>
              <a:off x="1680"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2</a:t>
              </a:r>
            </a:p>
          </p:txBody>
        </p:sp>
      </p:grpSp>
      <p:grpSp>
        <p:nvGrpSpPr>
          <p:cNvPr id="15" name="Group 36"/>
          <p:cNvGrpSpPr>
            <a:grpSpLocks/>
          </p:cNvGrpSpPr>
          <p:nvPr/>
        </p:nvGrpSpPr>
        <p:grpSpPr bwMode="auto">
          <a:xfrm>
            <a:off x="2209800" y="2819400"/>
            <a:ext cx="304800" cy="1981200"/>
            <a:chOff x="1884" y="1584"/>
            <a:chExt cx="192" cy="1248"/>
          </a:xfrm>
        </p:grpSpPr>
        <p:sp>
          <p:nvSpPr>
            <p:cNvPr id="16" name="Line 11"/>
            <p:cNvSpPr>
              <a:spLocks noChangeShapeType="1"/>
            </p:cNvSpPr>
            <p:nvPr/>
          </p:nvSpPr>
          <p:spPr bwMode="auto">
            <a:xfrm>
              <a:off x="1968"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17" name="Text Box 23"/>
            <p:cNvSpPr txBox="1">
              <a:spLocks noChangeArrowheads="1"/>
            </p:cNvSpPr>
            <p:nvPr/>
          </p:nvSpPr>
          <p:spPr bwMode="auto">
            <a:xfrm>
              <a:off x="1884"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3</a:t>
              </a:r>
            </a:p>
          </p:txBody>
        </p:sp>
      </p:grpSp>
      <p:grpSp>
        <p:nvGrpSpPr>
          <p:cNvPr id="18" name="Group 37"/>
          <p:cNvGrpSpPr>
            <a:grpSpLocks/>
          </p:cNvGrpSpPr>
          <p:nvPr/>
        </p:nvGrpSpPr>
        <p:grpSpPr bwMode="auto">
          <a:xfrm>
            <a:off x="2590800" y="2819400"/>
            <a:ext cx="304800" cy="1981200"/>
            <a:chOff x="2064" y="1584"/>
            <a:chExt cx="192" cy="1248"/>
          </a:xfrm>
        </p:grpSpPr>
        <p:sp>
          <p:nvSpPr>
            <p:cNvPr id="19" name="Line 12"/>
            <p:cNvSpPr>
              <a:spLocks noChangeShapeType="1"/>
            </p:cNvSpPr>
            <p:nvPr/>
          </p:nvSpPr>
          <p:spPr bwMode="auto">
            <a:xfrm>
              <a:off x="2160"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20" name="Text Box 24"/>
            <p:cNvSpPr txBox="1">
              <a:spLocks noChangeArrowheads="1"/>
            </p:cNvSpPr>
            <p:nvPr/>
          </p:nvSpPr>
          <p:spPr bwMode="auto">
            <a:xfrm>
              <a:off x="2064"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4</a:t>
              </a:r>
            </a:p>
          </p:txBody>
        </p:sp>
      </p:grpSp>
      <p:grpSp>
        <p:nvGrpSpPr>
          <p:cNvPr id="21" name="Group 38"/>
          <p:cNvGrpSpPr>
            <a:grpSpLocks/>
          </p:cNvGrpSpPr>
          <p:nvPr/>
        </p:nvGrpSpPr>
        <p:grpSpPr bwMode="auto">
          <a:xfrm>
            <a:off x="3276600" y="2819400"/>
            <a:ext cx="304800" cy="1981200"/>
            <a:chOff x="2352" y="1584"/>
            <a:chExt cx="192" cy="1248"/>
          </a:xfrm>
        </p:grpSpPr>
        <p:sp>
          <p:nvSpPr>
            <p:cNvPr id="22" name="Line 13"/>
            <p:cNvSpPr>
              <a:spLocks noChangeShapeType="1"/>
            </p:cNvSpPr>
            <p:nvPr/>
          </p:nvSpPr>
          <p:spPr bwMode="auto">
            <a:xfrm>
              <a:off x="2448"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23" name="Text Box 25"/>
            <p:cNvSpPr txBox="1">
              <a:spLocks noChangeArrowheads="1"/>
            </p:cNvSpPr>
            <p:nvPr/>
          </p:nvSpPr>
          <p:spPr bwMode="auto">
            <a:xfrm>
              <a:off x="2352"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5</a:t>
              </a:r>
            </a:p>
          </p:txBody>
        </p:sp>
      </p:grpSp>
      <p:grpSp>
        <p:nvGrpSpPr>
          <p:cNvPr id="24" name="Group 39"/>
          <p:cNvGrpSpPr>
            <a:grpSpLocks/>
          </p:cNvGrpSpPr>
          <p:nvPr/>
        </p:nvGrpSpPr>
        <p:grpSpPr bwMode="auto">
          <a:xfrm>
            <a:off x="4267200" y="2819400"/>
            <a:ext cx="304800" cy="1981200"/>
            <a:chOff x="2784" y="1584"/>
            <a:chExt cx="192" cy="1248"/>
          </a:xfrm>
        </p:grpSpPr>
        <p:sp>
          <p:nvSpPr>
            <p:cNvPr id="25" name="Line 14"/>
            <p:cNvSpPr>
              <a:spLocks noChangeShapeType="1"/>
            </p:cNvSpPr>
            <p:nvPr/>
          </p:nvSpPr>
          <p:spPr bwMode="auto">
            <a:xfrm>
              <a:off x="2880"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26" name="Text Box 26"/>
            <p:cNvSpPr txBox="1">
              <a:spLocks noChangeArrowheads="1"/>
            </p:cNvSpPr>
            <p:nvPr/>
          </p:nvSpPr>
          <p:spPr bwMode="auto">
            <a:xfrm>
              <a:off x="2784"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6</a:t>
              </a:r>
            </a:p>
          </p:txBody>
        </p:sp>
      </p:grpSp>
      <p:grpSp>
        <p:nvGrpSpPr>
          <p:cNvPr id="27" name="Group 40"/>
          <p:cNvGrpSpPr>
            <a:grpSpLocks/>
          </p:cNvGrpSpPr>
          <p:nvPr/>
        </p:nvGrpSpPr>
        <p:grpSpPr bwMode="auto">
          <a:xfrm>
            <a:off x="4876800" y="2819400"/>
            <a:ext cx="304800" cy="1981200"/>
            <a:chOff x="3072" y="1584"/>
            <a:chExt cx="192" cy="1248"/>
          </a:xfrm>
        </p:grpSpPr>
        <p:sp>
          <p:nvSpPr>
            <p:cNvPr id="28" name="Line 15"/>
            <p:cNvSpPr>
              <a:spLocks noChangeShapeType="1"/>
            </p:cNvSpPr>
            <p:nvPr/>
          </p:nvSpPr>
          <p:spPr bwMode="auto">
            <a:xfrm>
              <a:off x="3168"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29" name="Text Box 27"/>
            <p:cNvSpPr txBox="1">
              <a:spLocks noChangeArrowheads="1"/>
            </p:cNvSpPr>
            <p:nvPr/>
          </p:nvSpPr>
          <p:spPr bwMode="auto">
            <a:xfrm>
              <a:off x="3072"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7</a:t>
              </a:r>
            </a:p>
          </p:txBody>
        </p:sp>
      </p:grpSp>
      <p:grpSp>
        <p:nvGrpSpPr>
          <p:cNvPr id="30" name="Group 41"/>
          <p:cNvGrpSpPr>
            <a:grpSpLocks/>
          </p:cNvGrpSpPr>
          <p:nvPr/>
        </p:nvGrpSpPr>
        <p:grpSpPr bwMode="auto">
          <a:xfrm>
            <a:off x="6629400" y="2819400"/>
            <a:ext cx="304800" cy="1981200"/>
            <a:chOff x="3792" y="1584"/>
            <a:chExt cx="192" cy="1248"/>
          </a:xfrm>
        </p:grpSpPr>
        <p:sp>
          <p:nvSpPr>
            <p:cNvPr id="31" name="Line 16"/>
            <p:cNvSpPr>
              <a:spLocks noChangeShapeType="1"/>
            </p:cNvSpPr>
            <p:nvPr/>
          </p:nvSpPr>
          <p:spPr bwMode="auto">
            <a:xfrm>
              <a:off x="3888"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32" name="Text Box 28"/>
            <p:cNvSpPr txBox="1">
              <a:spLocks noChangeArrowheads="1"/>
            </p:cNvSpPr>
            <p:nvPr/>
          </p:nvSpPr>
          <p:spPr bwMode="auto">
            <a:xfrm>
              <a:off x="3792"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8</a:t>
              </a:r>
            </a:p>
          </p:txBody>
        </p:sp>
      </p:grpSp>
      <p:grpSp>
        <p:nvGrpSpPr>
          <p:cNvPr id="33" name="Group 42"/>
          <p:cNvGrpSpPr>
            <a:grpSpLocks/>
          </p:cNvGrpSpPr>
          <p:nvPr/>
        </p:nvGrpSpPr>
        <p:grpSpPr bwMode="auto">
          <a:xfrm>
            <a:off x="7162800" y="2819400"/>
            <a:ext cx="304800" cy="1981200"/>
            <a:chOff x="4080" y="1584"/>
            <a:chExt cx="192" cy="1248"/>
          </a:xfrm>
        </p:grpSpPr>
        <p:sp>
          <p:nvSpPr>
            <p:cNvPr id="34" name="Line 17"/>
            <p:cNvSpPr>
              <a:spLocks noChangeShapeType="1"/>
            </p:cNvSpPr>
            <p:nvPr/>
          </p:nvSpPr>
          <p:spPr bwMode="auto">
            <a:xfrm>
              <a:off x="4176"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35" name="Text Box 30"/>
            <p:cNvSpPr txBox="1">
              <a:spLocks noChangeArrowheads="1"/>
            </p:cNvSpPr>
            <p:nvPr/>
          </p:nvSpPr>
          <p:spPr bwMode="auto">
            <a:xfrm>
              <a:off x="4080" y="1584"/>
              <a:ext cx="192"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9</a:t>
              </a:r>
            </a:p>
          </p:txBody>
        </p:sp>
      </p:grpSp>
      <p:grpSp>
        <p:nvGrpSpPr>
          <p:cNvPr id="36" name="Group 43"/>
          <p:cNvGrpSpPr>
            <a:grpSpLocks/>
          </p:cNvGrpSpPr>
          <p:nvPr/>
        </p:nvGrpSpPr>
        <p:grpSpPr bwMode="auto">
          <a:xfrm>
            <a:off x="7543800" y="2819400"/>
            <a:ext cx="762000" cy="1981200"/>
            <a:chOff x="4284" y="1584"/>
            <a:chExt cx="480" cy="1248"/>
          </a:xfrm>
        </p:grpSpPr>
        <p:sp>
          <p:nvSpPr>
            <p:cNvPr id="37" name="Line 18"/>
            <p:cNvSpPr>
              <a:spLocks noChangeShapeType="1"/>
            </p:cNvSpPr>
            <p:nvPr/>
          </p:nvSpPr>
          <p:spPr bwMode="auto">
            <a:xfrm>
              <a:off x="4512"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38" name="Text Box 31"/>
            <p:cNvSpPr txBox="1">
              <a:spLocks noChangeArrowheads="1"/>
            </p:cNvSpPr>
            <p:nvPr/>
          </p:nvSpPr>
          <p:spPr bwMode="auto">
            <a:xfrm>
              <a:off x="4284" y="1584"/>
              <a:ext cx="480" cy="288"/>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10</a:t>
              </a:r>
            </a:p>
          </p:txBody>
        </p:sp>
      </p:grpSp>
      <p:grpSp>
        <p:nvGrpSpPr>
          <p:cNvPr id="54" name="Group 68"/>
          <p:cNvGrpSpPr>
            <a:grpSpLocks/>
          </p:cNvGrpSpPr>
          <p:nvPr/>
        </p:nvGrpSpPr>
        <p:grpSpPr bwMode="auto">
          <a:xfrm>
            <a:off x="8153400" y="2819400"/>
            <a:ext cx="762000" cy="3376612"/>
            <a:chOff x="5184" y="1473"/>
            <a:chExt cx="480" cy="2127"/>
          </a:xfrm>
        </p:grpSpPr>
        <p:grpSp>
          <p:nvGrpSpPr>
            <p:cNvPr id="55" name="Group 59"/>
            <p:cNvGrpSpPr>
              <a:grpSpLocks/>
            </p:cNvGrpSpPr>
            <p:nvPr/>
          </p:nvGrpSpPr>
          <p:grpSpPr bwMode="auto">
            <a:xfrm>
              <a:off x="5184" y="1473"/>
              <a:ext cx="480" cy="2127"/>
              <a:chOff x="4284" y="1584"/>
              <a:chExt cx="480" cy="1248"/>
            </a:xfrm>
          </p:grpSpPr>
          <p:sp>
            <p:nvSpPr>
              <p:cNvPr id="57" name="Line 60"/>
              <p:cNvSpPr>
                <a:spLocks noChangeShapeType="1"/>
              </p:cNvSpPr>
              <p:nvPr/>
            </p:nvSpPr>
            <p:spPr bwMode="auto">
              <a:xfrm>
                <a:off x="4512"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58" name="Text Box 61"/>
              <p:cNvSpPr txBox="1">
                <a:spLocks noChangeArrowheads="1"/>
              </p:cNvSpPr>
              <p:nvPr/>
            </p:nvSpPr>
            <p:spPr bwMode="auto">
              <a:xfrm>
                <a:off x="4284" y="1584"/>
                <a:ext cx="480" cy="169"/>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11</a:t>
                </a:r>
              </a:p>
            </p:txBody>
          </p:sp>
        </p:grpSp>
        <p:sp>
          <p:nvSpPr>
            <p:cNvPr id="56" name="Line 65"/>
            <p:cNvSpPr>
              <a:spLocks noChangeShapeType="1"/>
            </p:cNvSpPr>
            <p:nvPr/>
          </p:nvSpPr>
          <p:spPr bwMode="auto">
            <a:xfrm flipV="1">
              <a:off x="5412" y="1692"/>
              <a:ext cx="0" cy="288"/>
            </a:xfrm>
            <a:prstGeom prst="line">
              <a:avLst/>
            </a:prstGeom>
            <a:noFill/>
            <a:ln w="9525">
              <a:solidFill>
                <a:schemeClr val="tx1"/>
              </a:solidFill>
              <a:round/>
              <a:headEnd/>
              <a:tailEnd/>
            </a:ln>
            <a:effectLst/>
          </p:spPr>
          <p:txBody>
            <a:bodyPr wrap="none" anchor="ctr"/>
            <a:lstStyle/>
            <a:p>
              <a:endParaRPr lang="en-US" dirty="0"/>
            </a:p>
          </p:txBody>
        </p:sp>
      </p:grpSp>
      <p:grpSp>
        <p:nvGrpSpPr>
          <p:cNvPr id="59" name="Group 68"/>
          <p:cNvGrpSpPr>
            <a:grpSpLocks/>
          </p:cNvGrpSpPr>
          <p:nvPr/>
        </p:nvGrpSpPr>
        <p:grpSpPr bwMode="auto">
          <a:xfrm>
            <a:off x="8458200" y="2819400"/>
            <a:ext cx="762000" cy="3376612"/>
            <a:chOff x="5184" y="1473"/>
            <a:chExt cx="480" cy="2127"/>
          </a:xfrm>
        </p:grpSpPr>
        <p:grpSp>
          <p:nvGrpSpPr>
            <p:cNvPr id="60" name="Group 59"/>
            <p:cNvGrpSpPr>
              <a:grpSpLocks/>
            </p:cNvGrpSpPr>
            <p:nvPr/>
          </p:nvGrpSpPr>
          <p:grpSpPr bwMode="auto">
            <a:xfrm>
              <a:off x="5184" y="1473"/>
              <a:ext cx="480" cy="2127"/>
              <a:chOff x="4284" y="1584"/>
              <a:chExt cx="480" cy="1248"/>
            </a:xfrm>
          </p:grpSpPr>
          <p:sp>
            <p:nvSpPr>
              <p:cNvPr id="62" name="Line 60"/>
              <p:cNvSpPr>
                <a:spLocks noChangeShapeType="1"/>
              </p:cNvSpPr>
              <p:nvPr/>
            </p:nvSpPr>
            <p:spPr bwMode="auto">
              <a:xfrm>
                <a:off x="4512"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63" name="Text Box 61"/>
              <p:cNvSpPr txBox="1">
                <a:spLocks noChangeArrowheads="1"/>
              </p:cNvSpPr>
              <p:nvPr/>
            </p:nvSpPr>
            <p:spPr bwMode="auto">
              <a:xfrm>
                <a:off x="4284" y="1584"/>
                <a:ext cx="480" cy="169"/>
              </a:xfrm>
              <a:prstGeom prst="rect">
                <a:avLst/>
              </a:prstGeom>
              <a:noFill/>
              <a:ln w="9525">
                <a:noFill/>
                <a:miter lim="800000"/>
                <a:headEnd/>
                <a:tailEnd/>
              </a:ln>
              <a:effectLst/>
            </p:spPr>
            <p:txBody>
              <a:bodyPr>
                <a:spAutoFit/>
              </a:bodyPr>
              <a:lstStyle/>
              <a:p>
                <a:pPr>
                  <a:spcBef>
                    <a:spcPct val="50000"/>
                  </a:spcBef>
                </a:pPr>
                <a:r>
                  <a:rPr lang="en-US" dirty="0" smtClean="0">
                    <a:solidFill>
                      <a:schemeClr val="tx1"/>
                    </a:solidFill>
                  </a:rPr>
                  <a:t>12</a:t>
                </a:r>
                <a:endParaRPr lang="en-US" dirty="0">
                  <a:solidFill>
                    <a:schemeClr val="tx1"/>
                  </a:solidFill>
                </a:endParaRPr>
              </a:p>
            </p:txBody>
          </p:sp>
        </p:grpSp>
        <p:sp>
          <p:nvSpPr>
            <p:cNvPr id="61" name="Line 65"/>
            <p:cNvSpPr>
              <a:spLocks noChangeShapeType="1"/>
            </p:cNvSpPr>
            <p:nvPr/>
          </p:nvSpPr>
          <p:spPr bwMode="auto">
            <a:xfrm flipV="1">
              <a:off x="5412" y="1692"/>
              <a:ext cx="0" cy="288"/>
            </a:xfrm>
            <a:prstGeom prst="line">
              <a:avLst/>
            </a:prstGeom>
            <a:noFill/>
            <a:ln w="9525">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4" name="Picture 4" descr="loc_missing_art_imagefile"/>
          <p:cNvPicPr>
            <a:picLocks noChangeAspect="1" noChangeArrowheads="1"/>
          </p:cNvPicPr>
          <p:nvPr/>
        </p:nvPicPr>
        <p:blipFill>
          <a:blip r:embed="rId3" cstate="print"/>
          <a:srcRect/>
          <a:stretch>
            <a:fillRect/>
          </a:stretch>
        </p:blipFill>
        <p:spPr bwMode="auto">
          <a:xfrm>
            <a:off x="304800" y="2819400"/>
            <a:ext cx="8474075" cy="2420938"/>
          </a:xfrm>
          <a:prstGeom prst="rect">
            <a:avLst/>
          </a:prstGeom>
          <a:noFill/>
        </p:spPr>
      </p:pic>
      <p:sp>
        <p:nvSpPr>
          <p:cNvPr id="8" name="Title 7"/>
          <p:cNvSpPr>
            <a:spLocks noGrp="1"/>
          </p:cNvSpPr>
          <p:nvPr>
            <p:ph type="title"/>
          </p:nvPr>
        </p:nvSpPr>
        <p:spPr/>
        <p:txBody>
          <a:bodyPr/>
          <a:lstStyle/>
          <a:p>
            <a:r>
              <a:rPr lang="en-US" dirty="0" smtClean="0"/>
              <a:t>Execution of a Single-Cycle Timed Loop</a:t>
            </a:r>
            <a:endParaRPr lang="en-US" dirty="0"/>
          </a:p>
        </p:txBody>
      </p:sp>
      <p:sp>
        <p:nvSpPr>
          <p:cNvPr id="9" name="Content Placeholder 8"/>
          <p:cNvSpPr>
            <a:spLocks noGrp="1"/>
          </p:cNvSpPr>
          <p:nvPr>
            <p:ph sz="half" idx="1"/>
          </p:nvPr>
        </p:nvSpPr>
        <p:spPr>
          <a:xfrm>
            <a:off x="533400" y="1514475"/>
            <a:ext cx="7620000" cy="1152525"/>
          </a:xfrm>
        </p:spPr>
        <p:txBody>
          <a:bodyPr/>
          <a:lstStyle/>
          <a:p>
            <a:r>
              <a:rPr lang="en-US" dirty="0" smtClean="0"/>
              <a:t>Into this 1 clock-cycle Single Cycle Timed Loop</a:t>
            </a:r>
            <a:endParaRPr lang="en-US" dirty="0"/>
          </a:p>
        </p:txBody>
      </p:sp>
      <p:grpSp>
        <p:nvGrpSpPr>
          <p:cNvPr id="2" name="Group 47"/>
          <p:cNvGrpSpPr>
            <a:grpSpLocks/>
          </p:cNvGrpSpPr>
          <p:nvPr/>
        </p:nvGrpSpPr>
        <p:grpSpPr bwMode="auto">
          <a:xfrm>
            <a:off x="7772400" y="1185862"/>
            <a:ext cx="381000" cy="4267200"/>
            <a:chOff x="3264" y="768"/>
            <a:chExt cx="240" cy="2688"/>
          </a:xfrm>
        </p:grpSpPr>
        <p:grpSp>
          <p:nvGrpSpPr>
            <p:cNvPr id="3" name="Group 48"/>
            <p:cNvGrpSpPr>
              <a:grpSpLocks/>
            </p:cNvGrpSpPr>
            <p:nvPr/>
          </p:nvGrpSpPr>
          <p:grpSpPr bwMode="auto">
            <a:xfrm>
              <a:off x="3264" y="768"/>
              <a:ext cx="240" cy="2688"/>
              <a:chOff x="1272" y="1584"/>
              <a:chExt cx="240" cy="1248"/>
            </a:xfrm>
          </p:grpSpPr>
          <p:sp>
            <p:nvSpPr>
              <p:cNvPr id="13" name="Line 49"/>
              <p:cNvSpPr>
                <a:spLocks noChangeShapeType="1"/>
              </p:cNvSpPr>
              <p:nvPr/>
            </p:nvSpPr>
            <p:spPr bwMode="auto">
              <a:xfrm>
                <a:off x="1392" y="1824"/>
                <a:ext cx="0" cy="1008"/>
              </a:xfrm>
              <a:prstGeom prst="line">
                <a:avLst/>
              </a:prstGeom>
              <a:noFill/>
              <a:ln w="9525">
                <a:solidFill>
                  <a:schemeClr val="tx1"/>
                </a:solidFill>
                <a:round/>
                <a:headEnd/>
                <a:tailEnd/>
              </a:ln>
              <a:effectLst/>
            </p:spPr>
            <p:txBody>
              <a:bodyPr wrap="none" anchor="ctr"/>
              <a:lstStyle/>
              <a:p>
                <a:endParaRPr lang="en-US" dirty="0"/>
              </a:p>
            </p:txBody>
          </p:sp>
          <p:sp>
            <p:nvSpPr>
              <p:cNvPr id="14" name="Text Box 50"/>
              <p:cNvSpPr txBox="1">
                <a:spLocks noChangeArrowheads="1"/>
              </p:cNvSpPr>
              <p:nvPr/>
            </p:nvSpPr>
            <p:spPr bwMode="auto">
              <a:xfrm>
                <a:off x="1272" y="1584"/>
                <a:ext cx="240" cy="134"/>
              </a:xfrm>
              <a:prstGeom prst="rect">
                <a:avLst/>
              </a:prstGeom>
              <a:noFill/>
              <a:ln w="9525">
                <a:noFill/>
                <a:miter lim="800000"/>
                <a:headEnd/>
                <a:tailEnd/>
              </a:ln>
              <a:effectLst/>
            </p:spPr>
            <p:txBody>
              <a:bodyPr>
                <a:spAutoFit/>
              </a:bodyPr>
              <a:lstStyle/>
              <a:p>
                <a:pPr>
                  <a:spcBef>
                    <a:spcPct val="50000"/>
                  </a:spcBef>
                </a:pPr>
                <a:r>
                  <a:rPr lang="en-US" dirty="0">
                    <a:solidFill>
                      <a:schemeClr val="tx1"/>
                    </a:solidFill>
                  </a:rPr>
                  <a:t>1</a:t>
                </a:r>
              </a:p>
            </p:txBody>
          </p:sp>
        </p:grpSp>
        <p:sp>
          <p:nvSpPr>
            <p:cNvPr id="12" name="Line 51"/>
            <p:cNvSpPr>
              <a:spLocks noChangeShapeType="1"/>
            </p:cNvSpPr>
            <p:nvPr/>
          </p:nvSpPr>
          <p:spPr bwMode="auto">
            <a:xfrm flipV="1">
              <a:off x="3384" y="1056"/>
              <a:ext cx="0" cy="384"/>
            </a:xfrm>
            <a:prstGeom prst="line">
              <a:avLst/>
            </a:prstGeom>
            <a:noFill/>
            <a:ln w="9525">
              <a:solidFill>
                <a:schemeClr val="tx1"/>
              </a:solidFill>
              <a:round/>
              <a:headEnd/>
              <a:tailEnd/>
            </a:ln>
            <a:effectLst/>
          </p:spPr>
          <p:txBody>
            <a:bodyPr wrap="none" anchor="ctr"/>
            <a:lstStyle/>
            <a:p>
              <a:endParaRPr lang="en-US"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 Single-Cycle Timed Loop</a:t>
            </a:r>
            <a:endParaRPr lang="en-US" dirty="0"/>
          </a:p>
        </p:txBody>
      </p:sp>
      <p:sp>
        <p:nvSpPr>
          <p:cNvPr id="6" name="Content Placeholder 5"/>
          <p:cNvSpPr>
            <a:spLocks noGrp="1"/>
          </p:cNvSpPr>
          <p:nvPr>
            <p:ph idx="1"/>
          </p:nvPr>
        </p:nvSpPr>
        <p:spPr/>
        <p:txBody>
          <a:bodyPr/>
          <a:lstStyle/>
          <a:p>
            <a:pPr lvl="1"/>
            <a:r>
              <a:rPr lang="en-US" dirty="0" smtClean="0"/>
              <a:t>LabVIEW automatically optimizes code inside an SCTL</a:t>
            </a:r>
          </a:p>
          <a:p>
            <a:pPr lvl="2"/>
            <a:r>
              <a:rPr lang="en-US" dirty="0" smtClean="0"/>
              <a:t>Removes enable chain registers from code inside the SCTL</a:t>
            </a:r>
          </a:p>
          <a:p>
            <a:pPr lvl="3"/>
            <a:r>
              <a:rPr lang="en-US" dirty="0" smtClean="0"/>
              <a:t>Executes more quickly</a:t>
            </a:r>
          </a:p>
          <a:p>
            <a:pPr lvl="3"/>
            <a:r>
              <a:rPr lang="en-US" dirty="0" smtClean="0"/>
              <a:t>Consumes less space on the FPGA</a:t>
            </a:r>
          </a:p>
          <a:p>
            <a:pPr lvl="1"/>
            <a:r>
              <a:rPr lang="en-US" dirty="0" smtClean="0"/>
              <a:t>All code in the SCTL finishes executing within one tick of the specified FPGA clock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 Single-Cycle Timed Loop</a:t>
            </a:r>
            <a:endParaRPr lang="en-US" dirty="0"/>
          </a:p>
        </p:txBody>
      </p:sp>
      <p:sp>
        <p:nvSpPr>
          <p:cNvPr id="6" name="Content Placeholder 5"/>
          <p:cNvSpPr>
            <a:spLocks noGrp="1"/>
          </p:cNvSpPr>
          <p:nvPr>
            <p:ph idx="1"/>
          </p:nvPr>
        </p:nvSpPr>
        <p:spPr/>
        <p:txBody>
          <a:bodyPr/>
          <a:lstStyle/>
          <a:p>
            <a:r>
              <a:rPr lang="en-US" dirty="0" smtClean="0"/>
              <a:t>Single-cycle Timed Loop</a:t>
            </a:r>
          </a:p>
          <a:p>
            <a:pPr lvl="1"/>
            <a:r>
              <a:rPr lang="en-US" dirty="0" smtClean="0"/>
              <a:t>Create by placing a Timed Loop on the block diagram of an FPGA target VI</a:t>
            </a:r>
            <a:endParaRPr lang="en-US" dirty="0"/>
          </a:p>
        </p:txBody>
      </p:sp>
      <p:pic>
        <p:nvPicPr>
          <p:cNvPr id="139266" name="Picture 2" descr="loc_missing_art_imagefile"/>
          <p:cNvPicPr>
            <a:picLocks noChangeAspect="1" noChangeArrowheads="1"/>
          </p:cNvPicPr>
          <p:nvPr/>
        </p:nvPicPr>
        <p:blipFill>
          <a:blip r:embed="rId3" cstate="print"/>
          <a:srcRect/>
          <a:stretch>
            <a:fillRect/>
          </a:stretch>
        </p:blipFill>
        <p:spPr bwMode="auto">
          <a:xfrm>
            <a:off x="381000" y="3086100"/>
            <a:ext cx="3448050" cy="2781300"/>
          </a:xfrm>
          <a:prstGeom prst="rect">
            <a:avLst/>
          </a:prstGeom>
          <a:noFill/>
          <a:ln w="9525">
            <a:noFill/>
            <a:miter lim="800000"/>
            <a:headEnd/>
            <a:tailEnd/>
          </a:ln>
          <a:effectLst/>
        </p:spPr>
      </p:pic>
      <p:sp>
        <p:nvSpPr>
          <p:cNvPr id="7" name="Trapezoid 6"/>
          <p:cNvSpPr/>
          <p:nvPr/>
        </p:nvSpPr>
        <p:spPr>
          <a:xfrm rot="16200000">
            <a:off x="1905000" y="3810000"/>
            <a:ext cx="2667000" cy="2057400"/>
          </a:xfrm>
          <a:prstGeom prst="trapezoid">
            <a:avLst>
              <a:gd name="adj" fmla="val 60984"/>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3602" name="Picture 2" descr="loc_missing_art_imagefile"/>
          <p:cNvPicPr>
            <a:picLocks noChangeAspect="1" noChangeArrowheads="1"/>
          </p:cNvPicPr>
          <p:nvPr/>
        </p:nvPicPr>
        <p:blipFill>
          <a:blip r:embed="rId4" cstate="print"/>
          <a:srcRect/>
          <a:stretch>
            <a:fillRect/>
          </a:stretch>
        </p:blipFill>
        <p:spPr bwMode="auto">
          <a:xfrm>
            <a:off x="4210050" y="3429000"/>
            <a:ext cx="4629150" cy="277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Single-Cycle Timed Loop</a:t>
            </a:r>
            <a:endParaRPr lang="en-US" dirty="0"/>
          </a:p>
        </p:txBody>
      </p:sp>
      <p:sp>
        <p:nvSpPr>
          <p:cNvPr id="3" name="Content Placeholder 2"/>
          <p:cNvSpPr>
            <a:spLocks noGrp="1"/>
          </p:cNvSpPr>
          <p:nvPr>
            <p:ph idx="1"/>
          </p:nvPr>
        </p:nvSpPr>
        <p:spPr/>
        <p:txBody>
          <a:bodyPr/>
          <a:lstStyle/>
          <a:p>
            <a:r>
              <a:rPr lang="en-US" dirty="0" smtClean="0"/>
              <a:t>Saved 6 ticks by placing this code in a SCTL</a:t>
            </a:r>
            <a:endParaRPr lang="en-US" dirty="0"/>
          </a:p>
        </p:txBody>
      </p:sp>
      <p:sp>
        <p:nvSpPr>
          <p:cNvPr id="4" name="Text Box 6"/>
          <p:cNvSpPr txBox="1">
            <a:spLocks noChangeArrowheads="1"/>
          </p:cNvSpPr>
          <p:nvPr/>
        </p:nvSpPr>
        <p:spPr bwMode="auto">
          <a:xfrm>
            <a:off x="6172200" y="5029200"/>
            <a:ext cx="968983" cy="461665"/>
          </a:xfrm>
          <a:prstGeom prst="rect">
            <a:avLst/>
          </a:prstGeom>
          <a:noFill/>
          <a:ln w="9525">
            <a:noFill/>
            <a:miter lim="800000"/>
            <a:headEnd/>
            <a:tailEnd/>
          </a:ln>
          <a:effectLst/>
        </p:spPr>
        <p:txBody>
          <a:bodyPr wrap="square">
            <a:spAutoFit/>
          </a:bodyPr>
          <a:lstStyle/>
          <a:p>
            <a:pPr algn="ctr" eaLnBrk="0" hangingPunct="0">
              <a:lnSpc>
                <a:spcPct val="100000"/>
              </a:lnSpc>
              <a:spcBef>
                <a:spcPct val="0"/>
              </a:spcBef>
              <a:buFontTx/>
              <a:buNone/>
            </a:pPr>
            <a:r>
              <a:rPr lang="en-US" dirty="0">
                <a:solidFill>
                  <a:schemeClr val="tx1"/>
                </a:solidFill>
              </a:rPr>
              <a:t>1 Tick </a:t>
            </a:r>
          </a:p>
        </p:txBody>
      </p:sp>
      <p:sp>
        <p:nvSpPr>
          <p:cNvPr id="5" name="Text Box 7"/>
          <p:cNvSpPr txBox="1">
            <a:spLocks noChangeArrowheads="1"/>
          </p:cNvSpPr>
          <p:nvPr/>
        </p:nvSpPr>
        <p:spPr bwMode="auto">
          <a:xfrm>
            <a:off x="1295400" y="5029200"/>
            <a:ext cx="1039515" cy="461665"/>
          </a:xfrm>
          <a:prstGeom prst="rect">
            <a:avLst/>
          </a:prstGeom>
          <a:noFill/>
          <a:ln w="9525">
            <a:noFill/>
            <a:miter lim="800000"/>
            <a:headEnd/>
            <a:tailEnd/>
          </a:ln>
          <a:effectLst/>
        </p:spPr>
        <p:txBody>
          <a:bodyPr wrap="none">
            <a:spAutoFit/>
          </a:bodyPr>
          <a:lstStyle/>
          <a:p>
            <a:pPr algn="ctr" eaLnBrk="0" hangingPunct="0">
              <a:lnSpc>
                <a:spcPct val="100000"/>
              </a:lnSpc>
              <a:spcBef>
                <a:spcPct val="0"/>
              </a:spcBef>
              <a:buFontTx/>
              <a:buNone/>
            </a:pPr>
            <a:r>
              <a:rPr lang="en-US" dirty="0" smtClean="0">
                <a:solidFill>
                  <a:schemeClr val="tx1"/>
                </a:solidFill>
              </a:rPr>
              <a:t>7 Ticks</a:t>
            </a:r>
            <a:endParaRPr lang="en-US" dirty="0">
              <a:solidFill>
                <a:schemeClr val="tx1"/>
              </a:solidFill>
            </a:endParaRPr>
          </a:p>
        </p:txBody>
      </p:sp>
      <p:pic>
        <p:nvPicPr>
          <p:cNvPr id="152578" name="Picture 2" descr="loc_missing_art_imagefile"/>
          <p:cNvPicPr>
            <a:picLocks noChangeAspect="1" noChangeArrowheads="1"/>
          </p:cNvPicPr>
          <p:nvPr/>
        </p:nvPicPr>
        <p:blipFill>
          <a:blip r:embed="rId3" cstate="print"/>
          <a:srcRect/>
          <a:stretch>
            <a:fillRect/>
          </a:stretch>
        </p:blipFill>
        <p:spPr bwMode="auto">
          <a:xfrm>
            <a:off x="457200" y="2400300"/>
            <a:ext cx="3105150" cy="2628900"/>
          </a:xfrm>
          <a:prstGeom prst="rect">
            <a:avLst/>
          </a:prstGeom>
          <a:noFill/>
          <a:ln w="9525">
            <a:noFill/>
            <a:miter lim="800000"/>
            <a:headEnd/>
            <a:tailEnd/>
          </a:ln>
        </p:spPr>
      </p:pic>
      <p:pic>
        <p:nvPicPr>
          <p:cNvPr id="152579" name="Picture 3" descr="loc_missing_art_imagefile"/>
          <p:cNvPicPr>
            <a:picLocks noChangeAspect="1" noChangeArrowheads="1"/>
          </p:cNvPicPr>
          <p:nvPr/>
        </p:nvPicPr>
        <p:blipFill>
          <a:blip r:embed="rId4" cstate="print"/>
          <a:srcRect/>
          <a:stretch>
            <a:fillRect/>
          </a:stretch>
        </p:blipFill>
        <p:spPr bwMode="auto">
          <a:xfrm>
            <a:off x="4133850" y="2476500"/>
            <a:ext cx="462915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17&quot;&gt;&lt;property id=&quot;20148&quot; value=&quot;5&quot;/&gt;&lt;property id=&quot;20300&quot; value=&quot;Slide 30 - &amp;quot;Exercise 9-1: Basic Optimizations&amp;quot;&quot;/&gt;&lt;property id=&quot;20307&quot; value=&quot;258&quot;/&gt;&lt;/object&gt;&lt;object type=&quot;3&quot; unique_id=&quot;10018&quot;&gt;&lt;property id=&quot;20148&quot; value=&quot;5&quot;/&gt;&lt;property id=&quot;20300&quot; value=&quot;Slide 67 - &amp;quot;Summary Quiz&amp;quot;&quot;/&gt;&lt;property id=&quot;20307&quot; value=&quot;260&quot;/&gt;&lt;/object&gt;&lt;object type=&quot;3&quot; unique_id=&quot;10168&quot;&gt;&lt;property id=&quot;20148&quot; value=&quot;5&quot;/&gt;&lt;property id=&quot;20300&quot; value=&quot;Slide 1 - &amp;quot;Lesson 9: FPGA Optimization&amp;quot;&quot;/&gt;&lt;property id=&quot;20307&quot; value=&quot;298&quot;/&gt;&lt;/object&gt;&lt;object type=&quot;3&quot; unique_id=&quot;10170&quot;&gt;&lt;property id=&quot;20148&quot; value=&quot;5&quot;/&gt;&lt;property id=&quot;20300&quot; value=&quot;Slide 2 - &amp;quot;A. Optimization Techniques&amp;quot;&quot;/&gt;&lt;property id=&quot;20307&quot; value=&quot;300&quot;/&gt;&lt;/object&gt;&lt;object type=&quot;3&quot; unique_id=&quot;10171&quot;&gt;&lt;property id=&quot;20148&quot; value=&quot;5&quot;/&gt;&lt;property id=&quot;20300&quot; value=&quot;Slide 3 - &amp;quot;A. Optimization Techniques&amp;quot;&quot;/&gt;&lt;property id=&quot;20307&quot; value=&quot;301&quot;/&gt;&lt;/object&gt;&lt;object type=&quot;3&quot; unique_id=&quot;10172&quot;&gt;&lt;property id=&quot;20148&quot; value=&quot;5&quot;/&gt;&lt;property id=&quot;20300&quot; value=&quot;Slide 4 - &amp;quot;B. Benchmarking FPGA VIs&amp;quot;&quot;/&gt;&lt;property id=&quot;20307&quot; value=&quot;363&quot;/&gt;&lt;/object&gt;&lt;object type=&quot;3&quot; unique_id=&quot;10173&quot;&gt;&lt;property id=&quot;20148&quot; value=&quot;5&quot;/&gt;&lt;property id=&quot;20300&quot; value=&quot;Slide 5 - &amp;quot;B. Benchmarking FPGA VIs&amp;quot;&quot;/&gt;&lt;property id=&quot;20307&quot; value=&quot;356&quot;/&gt;&lt;/object&gt;&lt;object type=&quot;3&quot; unique_id=&quot;10174&quot;&gt;&lt;property id=&quot;20148&quot; value=&quot;5&quot;/&gt;&lt;property id=&quot;20300&quot; value=&quot;Slide 6 - &amp;quot;B. Benchmarking FPGA VIs&amp;quot;&quot;/&gt;&lt;property id=&quot;20307&quot; value=&quot;377&quot;/&gt;&lt;/object&gt;&lt;object type=&quot;3&quot; unique_id=&quot;10175&quot;&gt;&lt;property id=&quot;20148&quot; value=&quot;5&quot;/&gt;&lt;property id=&quot;20300&quot; value=&quot;Slide 7 - &amp;quot;B. Benchmarking FPGA VIs&amp;quot;&quot;/&gt;&lt;property id=&quot;20307&quot; value=&quot;357&quot;/&gt;&lt;/object&gt;&lt;object type=&quot;3&quot; unique_id=&quot;10176&quot;&gt;&lt;property id=&quot;20148&quot; value=&quot;5&quot;/&gt;&lt;property id=&quot;20300&quot; value=&quot;Slide 8 - &amp;quot;B. Benchmarking FPGA VIs&amp;quot;&quot;/&gt;&lt;property id=&quot;20307&quot; value=&quot;355&quot;/&gt;&lt;/object&gt;&lt;object type=&quot;3&quot; unique_id=&quot;10177&quot;&gt;&lt;property id=&quot;20148&quot; value=&quot;5&quot;/&gt;&lt;property id=&quot;20300&quot; value=&quot;Slide 9 - &amp;quot;B. Benchmarking FPGA VIs&amp;quot;&quot;/&gt;&lt;property id=&quot;20307&quot; value=&quot;358&quot;/&gt;&lt;/object&gt;&lt;object type=&quot;3&quot; unique_id=&quot;10178&quot;&gt;&lt;property id=&quot;20148&quot; value=&quot;5&quot;/&gt;&lt;property id=&quot;20300&quot; value=&quot;Slide 10 - &amp;quot;C. Basic Optimizations&amp;quot;&quot;/&gt;&lt;property id=&quot;20307&quot; value=&quot;303&quot;/&gt;&lt;/object&gt;&lt;object type=&quot;3&quot; unique_id=&quot;10179&quot;&gt;&lt;property id=&quot;20148&quot; value=&quot;5&quot;/&gt;&lt;property id=&quot;20300&quot; value=&quot;Slide 11 - &amp;quot;C. Basic Optimizations&amp;quot;&quot;/&gt;&lt;property id=&quot;20307&quot; value=&quot;364&quot;/&gt;&lt;/object&gt;&lt;object type=&quot;3&quot; unique_id=&quot;10180&quot;&gt;&lt;property id=&quot;20148&quot; value=&quot;5&quot;/&gt;&lt;property id=&quot;20300&quot; value=&quot;Slide 12 - &amp;quot;C. Basic Optimizations&amp;quot;&quot;/&gt;&lt;property id=&quot;20307&quot; value=&quot;302&quot;/&gt;&lt;/object&gt;&lt;object type=&quot;3&quot; unique_id=&quot;10181&quot;&gt;&lt;property id=&quot;20148&quot; value=&quot;5&quot;/&gt;&lt;property id=&quot;20300&quot; value=&quot;Slide 13 - &amp;quot;C. Basic Optimizations&amp;quot;&quot;/&gt;&lt;property id=&quot;20307&quot; value=&quot;341&quot;/&gt;&lt;/object&gt;&lt;object type=&quot;3&quot; unique_id=&quot;10182&quot;&gt;&lt;property id=&quot;20148&quot; value=&quot;5&quot;/&gt;&lt;property id=&quot;20300&quot; value=&quot;Slide 14 - &amp;quot;C. Basic Optimizations&amp;quot;&quot;/&gt;&lt;property id=&quot;20307&quot; value=&quot;308&quot;/&gt;&lt;/object&gt;&lt;object type=&quot;3&quot; unique_id=&quot;10183&quot;&gt;&lt;property id=&quot;20148&quot; value=&quot;5&quot;/&gt;&lt;property id=&quot;20300&quot; value=&quot;Slide 15 - &amp;quot;C. Basic Optimizations&amp;quot;&quot;/&gt;&lt;property id=&quot;20307&quot; value=&quot;347&quot;/&gt;&lt;/object&gt;&lt;object type=&quot;3&quot; unique_id=&quot;10184&quot;&gt;&lt;property id=&quot;20148&quot; value=&quot;5&quot;/&gt;&lt;property id=&quot;20300&quot; value=&quot;Slide 16 - &amp;quot;C. Basic Optimizations&amp;quot;&quot;/&gt;&lt;property id=&quot;20307&quot; value=&quot;342&quot;/&gt;&lt;/object&gt;&lt;object type=&quot;3&quot; unique_id=&quot;10185&quot;&gt;&lt;property id=&quot;20148&quot; value=&quot;5&quot;/&gt;&lt;property id=&quot;20300&quot; value=&quot;Slide 17 - &amp;quot;C. Basic Optimizations&amp;quot;&quot;/&gt;&lt;property id=&quot;20307&quot; value=&quot;305&quot;/&gt;&lt;/object&gt;&lt;object type=&quot;3&quot; unique_id=&quot;10186&quot;&gt;&lt;property id=&quot;20148&quot; value=&quot;5&quot;/&gt;&lt;property id=&quot;20300&quot; value=&quot;Slide 18 - &amp;quot;C. Basic Optimizations&amp;quot;&quot;/&gt;&lt;property id=&quot;20307&quot; value=&quot;369&quot;/&gt;&lt;/object&gt;&lt;object type=&quot;3&quot; unique_id=&quot;10187&quot;&gt;&lt;property id=&quot;20148&quot; value=&quot;5&quot;/&gt;&lt;property id=&quot;20300&quot; value=&quot;Slide 19 - &amp;quot;C. Basic Optimizations&amp;quot;&quot;/&gt;&lt;property id=&quot;20307&quot; value=&quot;310&quot;/&gt;&lt;/object&gt;&lt;object type=&quot;3&quot; unique_id=&quot;10188&quot;&gt;&lt;property id=&quot;20148&quot; value=&quot;5&quot;/&gt;&lt;property id=&quot;20300&quot; value=&quot;Slide 20 - &amp;quot;C. Basic Optimizations&amp;quot;&quot;/&gt;&lt;property id=&quot;20307&quot; value=&quot;344&quot;/&gt;&lt;/object&gt;&lt;object type=&quot;3&quot; unique_id=&quot;10189&quot;&gt;&lt;property id=&quot;20148&quot; value=&quot;5&quot;/&gt;&lt;property id=&quot;20300&quot; value=&quot;Slide 21 - &amp;quot;C. Basic Optimizations&amp;quot;&quot;/&gt;&lt;property id=&quot;20307&quot; value=&quot;345&quot;/&gt;&lt;/object&gt;&lt;object type=&quot;3&quot; unique_id=&quot;10190&quot;&gt;&lt;property id=&quot;20148&quot; value=&quot;5&quot;/&gt;&lt;property id=&quot;20300&quot; value=&quot;Slide 22 - &amp;quot;C. Basic Optimizations&amp;quot;&quot;/&gt;&lt;property id=&quot;20307&quot; value=&quot;346&quot;/&gt;&lt;/object&gt;&lt;object type=&quot;3&quot; unique_id=&quot;10191&quot;&gt;&lt;property id=&quot;20148&quot; value=&quot;5&quot;/&gt;&lt;property id=&quot;20300&quot; value=&quot;Slide 23 - &amp;quot;C. Basic Optimizations&amp;quot;&quot;/&gt;&lt;property id=&quot;20307&quot; value=&quot;365&quot;/&gt;&lt;/object&gt;&lt;object type=&quot;3&quot; unique_id=&quot;10192&quot;&gt;&lt;property id=&quot;20148&quot; value=&quot;5&quot;/&gt;&lt;property id=&quot;20300&quot; value=&quot;Slide 24 - &amp;quot;C. Basic Optimizations&amp;quot;&quot;/&gt;&lt;property id=&quot;20307&quot; value=&quot;361&quot;/&gt;&lt;/object&gt;&lt;object type=&quot;3&quot; unique_id=&quot;10193&quot;&gt;&lt;property id=&quot;20148&quot; value=&quot;5&quot;/&gt;&lt;property id=&quot;20300&quot; value=&quot;Slide 25 - &amp;quot;C. Basic Optimizations&amp;quot;&quot;/&gt;&lt;property id=&quot;20307&quot; value=&quot;311&quot;/&gt;&lt;/object&gt;&lt;object type=&quot;3&quot; unique_id=&quot;10194&quot;&gt;&lt;property id=&quot;20148&quot; value=&quot;5&quot;/&gt;&lt;property id=&quot;20300&quot; value=&quot;Slide 26 - &amp;quot;C. Basic Optimizations&amp;quot;&quot;/&gt;&lt;property id=&quot;20307&quot; value=&quot;348&quot;/&gt;&lt;/object&gt;&lt;object type=&quot;3&quot; unique_id=&quot;10195&quot;&gt;&lt;property id=&quot;20148&quot; value=&quot;5&quot;/&gt;&lt;property id=&quot;20300&quot; value=&quot;Slide 27 - &amp;quot;C. Basic Optimizations&amp;quot;&quot;/&gt;&lt;property id=&quot;20307&quot; value=&quot;337&quot;/&gt;&lt;/object&gt;&lt;object type=&quot;3&quot; unique_id=&quot;10196&quot;&gt;&lt;property id=&quot;20148&quot; value=&quot;5&quot;/&gt;&lt;property id=&quot;20300&quot; value=&quot;Slide 28 - &amp;quot;C. Basic Optimizations&amp;quot;&quot;/&gt;&lt;property id=&quot;20307&quot; value=&quot;338&quot;/&gt;&lt;/object&gt;&lt;object type=&quot;3&quot; unique_id=&quot;10197&quot;&gt;&lt;property id=&quot;20148&quot; value=&quot;5&quot;/&gt;&lt;property id=&quot;20300&quot; value=&quot;Slide 29 - &amp;quot;C. Basic Optimizations&amp;quot;&quot;/&gt;&lt;property id=&quot;20307&quot; value=&quot;339&quot;/&gt;&lt;/object&gt;&lt;object type=&quot;3&quot; unique_id=&quot;10198&quot;&gt;&lt;property id=&quot;20148&quot; value=&quot;5&quot;/&gt;&lt;property id=&quot;20300&quot; value=&quot;Slide 31 - &amp;quot;D. Architecture Optimizations&amp;quot;&quot;/&gt;&lt;property id=&quot;20307&quot; value=&quot;366&quot;/&gt;&lt;/object&gt;&lt;object type=&quot;3&quot; unique_id=&quot;10199&quot;&gt;&lt;property id=&quot;20148&quot; value=&quot;5&quot;/&gt;&lt;property id=&quot;20300&quot; value=&quot;Slide 32 - &amp;quot;D. Architecture Optimizations&amp;quot;&quot;/&gt;&lt;property id=&quot;20307&quot; value=&quot;340&quot;/&gt;&lt;/object&gt;&lt;object type=&quot;3&quot; unique_id=&quot;10200&quot;&gt;&lt;property id=&quot;20148&quot; value=&quot;5&quot;/&gt;&lt;property id=&quot;20300&quot; value=&quot;Slide 33 - &amp;quot;D. Architecture Optimizations&amp;quot;&quot;/&gt;&lt;property id=&quot;20307&quot; value=&quot;313&quot;/&gt;&lt;/object&gt;&lt;object type=&quot;3&quot; unique_id=&quot;10201&quot;&gt;&lt;property id=&quot;20148&quot; value=&quot;5&quot;/&gt;&lt;property id=&quot;20300&quot; value=&quot;Slide 34 - &amp;quot;D. Architecture Optimizations&amp;quot;&quot;/&gt;&lt;property id=&quot;20307&quot; value=&quot;315&quot;/&gt;&lt;/object&gt;&lt;object type=&quot;3&quot; unique_id=&quot;10202&quot;&gt;&lt;property id=&quot;20148&quot; value=&quot;5&quot;/&gt;&lt;property id=&quot;20300&quot; value=&quot;Slide 35 - &amp;quot;D. Architecture Optimizations&amp;quot;&quot;/&gt;&lt;property id=&quot;20307&quot; value=&quot;316&quot;/&gt;&lt;/object&gt;&lt;object type=&quot;3&quot; unique_id=&quot;10203&quot;&gt;&lt;property id=&quot;20148&quot; value=&quot;5&quot;/&gt;&lt;property id=&quot;20300&quot; value=&quot;Slide 36 - &amp;quot;D. Architecture Optimizations&amp;quot;&quot;/&gt;&lt;property id=&quot;20307&quot; value=&quot;317&quot;/&gt;&lt;/object&gt;&lt;object type=&quot;3&quot; unique_id=&quot;10204&quot;&gt;&lt;property id=&quot;20148&quot; value=&quot;5&quot;/&gt;&lt;property id=&quot;20300&quot; value=&quot;Slide 37 - &amp;quot;D. Architecture Optimizations&amp;quot;&quot;/&gt;&lt;property id=&quot;20307&quot; value=&quot;378&quot;/&gt;&lt;/object&gt;&lt;object type=&quot;3&quot; unique_id=&quot;10205&quot;&gt;&lt;property id=&quot;20148&quot; value=&quot;5&quot;/&gt;&lt;property id=&quot;20300&quot; value=&quot;Slide 38 - &amp;quot;D. Architecture Optimizations&amp;quot;&quot;/&gt;&lt;property id=&quot;20307&quot; value=&quot;314&quot;/&gt;&lt;/object&gt;&lt;object type=&quot;3&quot; unique_id=&quot;10206&quot;&gt;&lt;property id=&quot;20148&quot; value=&quot;5&quot;/&gt;&lt;property id=&quot;20300&quot; value=&quot;Slide 39 - &amp;quot;D. Architecture Optimizations&amp;quot;&quot;/&gt;&lt;property id=&quot;20307&quot; value=&quot;318&quot;/&gt;&lt;/object&gt;&lt;object type=&quot;3&quot; unique_id=&quot;10207&quot;&gt;&lt;property id=&quot;20148&quot; value=&quot;5&quot;/&gt;&lt;property id=&quot;20300&quot; value=&quot;Slide 40 - &amp;quot;Pipelining&amp;quot;&quot;/&gt;&lt;property id=&quot;20307&quot; value=&quot;319&quot;/&gt;&lt;/object&gt;&lt;object type=&quot;3&quot; unique_id=&quot;10208&quot;&gt;&lt;property id=&quot;20148&quot; value=&quot;5&quot;/&gt;&lt;property id=&quot;20300&quot; value=&quot;Slide 41 - &amp;quot;D. Architecture Optimizations&amp;quot;&quot;/&gt;&lt;property id=&quot;20307&quot; value=&quot;376&quot;/&gt;&lt;/object&gt;&lt;object type=&quot;3&quot; unique_id=&quot;10209&quot;&gt;&lt;property id=&quot;20148&quot; value=&quot;5&quot;/&gt;&lt;property id=&quot;20300&quot; value=&quot;Slide 42 - &amp;quot;Pipelining&amp;amp;#x09;&amp;quot;&quot;/&gt;&lt;property id=&quot;20307&quot; value=&quot;379&quot;/&gt;&lt;/object&gt;&lt;object type=&quot;3&quot; unique_id=&quot;10210&quot;&gt;&lt;property id=&quot;20148&quot; value=&quot;5&quot;/&gt;&lt;property id=&quot;20300&quot; value=&quot;Slide 43 - &amp;quot;Pipelining&amp;quot;&quot;/&gt;&lt;property id=&quot;20307&quot; value=&quot;371&quot;/&gt;&lt;/object&gt;&lt;object type=&quot;3&quot; unique_id=&quot;10211&quot;&gt;&lt;property id=&quot;20148&quot; value=&quot;5&quot;/&gt;&lt;property id=&quot;20300&quot; value=&quot;Slide 44 - &amp;quot;Pipelining&amp;quot;&quot;/&gt;&lt;property id=&quot;20307&quot; value=&quot;372&quot;/&gt;&lt;/object&gt;&lt;object type=&quot;3&quot; unique_id=&quot;10212&quot;&gt;&lt;property id=&quot;20148&quot; value=&quot;5&quot;/&gt;&lt;property id=&quot;20300&quot; value=&quot;Slide 45 - &amp;quot;Pipelining&amp;quot;&quot;/&gt;&lt;property id=&quot;20307&quot; value=&quot;374&quot;/&gt;&lt;/object&gt;&lt;object type=&quot;3&quot; unique_id=&quot;10213&quot;&gt;&lt;property id=&quot;20148&quot; value=&quot;5&quot;/&gt;&lt;property id=&quot;20300&quot; value=&quot;Slide 46 - &amp;quot;Pipelining&amp;quot;&quot;/&gt;&lt;property id=&quot;20307&quot; value=&quot;320&quot;/&gt;&lt;/object&gt;&lt;object type=&quot;3&quot; unique_id=&quot;10214&quot;&gt;&lt;property id=&quot;20148&quot; value=&quot;5&quot;/&gt;&lt;property id=&quot;20300&quot; value=&quot;Slide 47 - &amp;quot;D. Architecture Optimizations&amp;quot;&quot;/&gt;&lt;property id=&quot;20307&quot; value=&quot;321&quot;/&gt;&lt;/object&gt;&lt;object type=&quot;3&quot; unique_id=&quot;10215&quot;&gt;&lt;property id=&quot;20148&quot; value=&quot;5&quot;/&gt;&lt;property id=&quot;20300&quot; value=&quot;Slide 48 - &amp;quot;D. Architecture Optimizations&amp;quot;&quot;/&gt;&lt;property id=&quot;20307&quot; value=&quot;322&quot;/&gt;&lt;/object&gt;&lt;object type=&quot;3&quot; unique_id=&quot;10216&quot;&gt;&lt;property id=&quot;20148&quot; value=&quot;5&quot;/&gt;&lt;property id=&quot;20300&quot; value=&quot;Slide 49 - &amp;quot;D. Architecture Optimizations&amp;quot;&quot;/&gt;&lt;property id=&quot;20307&quot; value=&quot;323&quot;/&gt;&lt;/object&gt;&lt;object type=&quot;3&quot; unique_id=&quot;10217&quot;&gt;&lt;property id=&quot;20148&quot; value=&quot;5&quot;/&gt;&lt;property id=&quot;20300&quot; value=&quot;Slide 50&quot;/&gt;&lt;property id=&quot;20307&quot; value=&quot;324&quot;/&gt;&lt;/object&gt;&lt;object type=&quot;3&quot; unique_id=&quot;10218&quot;&gt;&lt;property id=&quot;20148&quot; value=&quot;5&quot;/&gt;&lt;property id=&quot;20300&quot; value=&quot;Slide 51 - &amp;quot;D. Architecture Optimizations&amp;quot;&quot;/&gt;&lt;property id=&quot;20307&quot; value=&quot;349&quot;/&gt;&lt;/object&gt;&lt;object type=&quot;3&quot; unique_id=&quot;10219&quot;&gt;&lt;property id=&quot;20148&quot; value=&quot;5&quot;/&gt;&lt;property id=&quot;20300&quot; value=&quot;Slide 52 - &amp;quot;Single Cycle Timed Loop&amp;quot;&quot;/&gt;&lt;property id=&quot;20307&quot; value=&quot;350&quot;/&gt;&lt;/object&gt;&lt;object type=&quot;3&quot; unique_id=&quot;10220&quot;&gt;&lt;property id=&quot;20148&quot; value=&quot;5&quot;/&gt;&lt;property id=&quot;20300&quot; value=&quot;Slide 53 - &amp;quot;Single Cycle Timed Loop&amp;quot;&quot;/&gt;&lt;property id=&quot;20307&quot; value=&quot;326&quot;/&gt;&lt;/object&gt;&lt;object type=&quot;3&quot; unique_id=&quot;10221&quot;&gt;&lt;property id=&quot;20148&quot; value=&quot;5&quot;/&gt;&lt;property id=&quot;20300&quot; value=&quot;Slide 54 - &amp;quot;Single Cycle Timed Loop&amp;quot;&quot;/&gt;&lt;property id=&quot;20307&quot; value=&quot;327&quot;/&gt;&lt;/object&gt;&lt;object type=&quot;3&quot; unique_id=&quot;10222&quot;&gt;&lt;property id=&quot;20148&quot; value=&quot;5&quot;/&gt;&lt;property id=&quot;20300&quot; value=&quot;Slide 55 - &amp;quot;Single Cycle Timed Loop&amp;quot;&quot;/&gt;&lt;property id=&quot;20307&quot; value=&quot;351&quot;/&gt;&lt;/object&gt;&lt;object type=&quot;3&quot; unique_id=&quot;10223&quot;&gt;&lt;property id=&quot;20148&quot; value=&quot;5&quot;/&gt;&lt;property id=&quot;20300&quot; value=&quot;Slide 56&quot;/&gt;&lt;property id=&quot;20307&quot; value=&quot;352&quot;/&gt;&lt;/object&gt;&lt;object type=&quot;3&quot; unique_id=&quot;10224&quot;&gt;&lt;property id=&quot;20148&quot; value=&quot;5&quot;/&gt;&lt;property id=&quot;20300&quot; value=&quot;Slide 57 - &amp;quot;D. Architectural Optimizations&amp;quot;&quot;/&gt;&lt;property id=&quot;20307&quot; value=&quot;332&quot;/&gt;&lt;/object&gt;&lt;object type=&quot;3&quot; unique_id=&quot;10225&quot;&gt;&lt;property id=&quot;20148&quot; value=&quot;5&quot;/&gt;&lt;property id=&quot;20300&quot; value=&quot;Slide 58 - &amp;quot;Combining Optimizations&amp;quot;&quot;/&gt;&lt;property id=&quot;20307&quot; value=&quot;328&quot;/&gt;&lt;/object&gt;&lt;object type=&quot;3&quot; unique_id=&quot;10226&quot;&gt;&lt;property id=&quot;20148&quot; value=&quot;5&quot;/&gt;&lt;property id=&quot;20300&quot; value=&quot;Slide 59 - &amp;quot;Combining Optimizations&amp;quot;&quot;/&gt;&lt;property id=&quot;20307&quot; value=&quot;330&quot;/&gt;&lt;/object&gt;&lt;object type=&quot;3&quot; unique_id=&quot;10227&quot;&gt;&lt;property id=&quot;20148&quot; value=&quot;5&quot;/&gt;&lt;property id=&quot;20300&quot; value=&quot;Slide 60 - &amp;quot;Combining Optimizations&amp;quot;&quot;/&gt;&lt;property id=&quot;20307&quot; value=&quot;331&quot;/&gt;&lt;/object&gt;&lt;object type=&quot;3&quot; unique_id=&quot;10228&quot;&gt;&lt;property id=&quot;20148&quot; value=&quot;5&quot;/&gt;&lt;property id=&quot;20300&quot; value=&quot;Slide 61 - &amp;quot;Combining Optimizations&amp;quot;&quot;/&gt;&lt;property id=&quot;20307&quot; value=&quot;353&quot;/&gt;&lt;/object&gt;&lt;object type=&quot;3&quot; unique_id=&quot;10229&quot;&gt;&lt;property id=&quot;20148&quot; value=&quot;5&quot;/&gt;&lt;property id=&quot;20300&quot; value=&quot;Slide 62 - &amp;quot;Combining Optimizations&amp;quot;&quot;/&gt;&lt;property id=&quot;20307&quot; value=&quot;368&quot;/&gt;&lt;/object&gt;&lt;object type=&quot;3&quot; unique_id=&quot;10230&quot;&gt;&lt;property id=&quot;20148&quot; value=&quot;5&quot;/&gt;&lt;property id=&quot;20300&quot; value=&quot;Slide 63 - &amp;quot;Combining Optimizations&amp;quot;&quot;/&gt;&lt;property id=&quot;20307&quot; value=&quot;336&quot;/&gt;&lt;/object&gt;&lt;object type=&quot;3&quot; unique_id=&quot;10231&quot;&gt;&lt;property id=&quot;20148&quot; value=&quot;5&quot;/&gt;&lt;property id=&quot;20300&quot; value=&quot;Slide 64 - &amp;quot;Exercise 9-2: Architectural Optimizations&amp;quot;&quot;/&gt;&lt;property id=&quot;20307&quot; value=&quot;309&quot;/&gt;&lt;/object&gt;&lt;object type=&quot;3&quot; unique_id=&quot;10232&quot;&gt;&lt;property id=&quot;20148&quot; value=&quot;5&quot;/&gt;&lt;property id=&quot;20300&quot; value=&quot;Slide 65 - &amp;quot;E. Advanced Optimizations&amp;quot;&quot;/&gt;&lt;property id=&quot;20307&quot; value=&quot;367&quot;/&gt;&lt;/object&gt;&lt;object type=&quot;3&quot; unique_id=&quot;10233&quot;&gt;&lt;property id=&quot;20148&quot; value=&quot;5&quot;/&gt;&lt;property id=&quot;20300&quot; value=&quot;Slide 66 - &amp;quot;Resources&amp;quot;&quot;/&gt;&lt;property id=&quot;20307&quot; value=&quot;329&quot;/&gt;&lt;/object&gt;&lt;object type=&quot;3&quot; unique_id=&quot;10924&quot;&gt;&lt;property id=&quot;20148&quot; value=&quot;5&quot;/&gt;&lt;property id=&quot;20300&quot; value=&quot;Slide 68 - &amp;quot;Continuing Your CompactRIO Education&amp;quot;&quot;/&gt;&lt;property id=&quot;20307&quot; value=&quot;380&quot;/&gt;&lt;/object&gt;&lt;object type=&quot;3&quot; unique_id=&quot;10925&quot;&gt;&lt;property id=&quot;20148&quot; value=&quot;5&quot;/&gt;&lt;property id=&quot;20300&quot; value=&quot;Slide 69 - &amp;quot;Course Sequence&amp;quot;&quot;/&gt;&lt;property id=&quot;20307&quot; value=&quot;384&quot;/&gt;&lt;/object&gt;&lt;object type=&quot;3&quot; unique_id=&quot;10926&quot;&gt;&lt;property id=&quot;20148&quot; value=&quot;5&quot;/&gt;&lt;property id=&quot;20300&quot; value=&quot;Slide 70 - &amp;quot;How To Learn More Out Of The Classroom&amp;quot;&quot;/&gt;&lt;property id=&quot;20307&quot; value=&quot;382&quot;/&gt;&lt;/object&gt;&lt;object type=&quot;3&quot; unique_id=&quot;10927&quot;&gt;&lt;property id=&quot;20148&quot; value=&quot;5&quot;/&gt;&lt;property id=&quot;20300&quot; value=&quot;Slide 71 - &amp;quot;Thank you!&amp;quot;&quot;/&gt;&lt;property id=&quot;20307&quot; value=&quot;383&quot;/&gt;&lt;/object&gt;&lt;/object&gt;&lt;/object&gt;&lt;/database&gt;"/>
</p:tagLst>
</file>

<file path=ppt/theme/theme1.xml><?xml version="1.0" encoding="utf-8"?>
<a:theme xmlns:a="http://schemas.openxmlformats.org/drawingml/2006/main" name="Customer Education Slide Templat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PT2009 Lesson Header">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PT 2009 Exercise">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PPT 2009 Discuss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PT 2009 Demonstration">
  <a:themeElements>
    <a:clrScheme name="National Instruments">
      <a:dk1>
        <a:srgbClr val="000000"/>
      </a:dk1>
      <a:lt1>
        <a:srgbClr val="FFFFFF"/>
      </a:lt1>
      <a:dk2>
        <a:srgbClr val="000000"/>
      </a:dk2>
      <a:lt2>
        <a:srgbClr val="A8ADB0"/>
      </a:lt2>
      <a:accent1>
        <a:srgbClr val="5E84B8"/>
      </a:accent1>
      <a:accent2>
        <a:srgbClr val="FFBB00"/>
      </a:accent2>
      <a:accent3>
        <a:srgbClr val="B8BA95"/>
      </a:accent3>
      <a:accent4>
        <a:srgbClr val="FFE399"/>
      </a:accent4>
      <a:accent5>
        <a:srgbClr val="05AAE5"/>
      </a:accent5>
      <a:accent6>
        <a:srgbClr val="9EB5D4"/>
      </a:accent6>
      <a:hlink>
        <a:srgbClr val="5E84B8"/>
      </a:hlink>
      <a:folHlink>
        <a:srgbClr val="990033"/>
      </a:folHlink>
    </a:clrScheme>
    <a:fontScheme name="National Instrument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Customer Education Slide Template</Template>
  <TotalTime>35950</TotalTime>
  <Words>3479</Words>
  <Application>Microsoft Office PowerPoint</Application>
  <PresentationFormat>On-screen Show (4:3)</PresentationFormat>
  <Paragraphs>313</Paragraphs>
  <Slides>38</Slides>
  <Notes>38</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38</vt:i4>
      </vt:variant>
    </vt:vector>
  </HeadingPairs>
  <TitlesOfParts>
    <vt:vector size="44" baseType="lpstr">
      <vt:lpstr>Customer Education Slide Template</vt:lpstr>
      <vt:lpstr>1_PPT2009 Lesson Header</vt:lpstr>
      <vt:lpstr>1_PPT 2009 Exercise</vt:lpstr>
      <vt:lpstr>1_PPT 2009 Discussion</vt:lpstr>
      <vt:lpstr>PPT 2009 Demonstration</vt:lpstr>
      <vt:lpstr>Artwork</vt:lpstr>
      <vt:lpstr>Lesson 7 Single-Cycle Timed Loops</vt:lpstr>
      <vt:lpstr>A. Dataflow in FPGA</vt:lpstr>
      <vt:lpstr>Dataflow in FPGA</vt:lpstr>
      <vt:lpstr>Dataflow in FPGA</vt:lpstr>
      <vt:lpstr>Execution of a While Loop</vt:lpstr>
      <vt:lpstr>Execution of a Single-Cycle Timed Loop</vt:lpstr>
      <vt:lpstr>B. Single-Cycle Timed Loop</vt:lpstr>
      <vt:lpstr>B. Single-Cycle Timed Loop</vt:lpstr>
      <vt:lpstr>B. Single-Cycle Timed Loop</vt:lpstr>
      <vt:lpstr>Timed Loop Behavior Based On Target</vt:lpstr>
      <vt:lpstr>Exercise 7-1: While Loop versus Single-Cycle Timed Loop</vt:lpstr>
      <vt:lpstr> Exercise 7-1: While Loop versus Single-Cycle Timed Loop </vt:lpstr>
      <vt:lpstr>C. Using FPGA Clocks</vt:lpstr>
      <vt:lpstr>C. Using FPGA Clocks</vt:lpstr>
      <vt:lpstr>Using FPGA Clocks – Base Clock</vt:lpstr>
      <vt:lpstr>Using FPGA Clocks – Derived Clock</vt:lpstr>
      <vt:lpstr>Derived Clock Configuration</vt:lpstr>
      <vt:lpstr>Using FPGA Clocks – Top-level Clock</vt:lpstr>
      <vt:lpstr>Using FPGA Clocks – Top-level Clock</vt:lpstr>
      <vt:lpstr>Using FPGA Clocks with SCTL</vt:lpstr>
      <vt:lpstr>Using FPGA Clocks with SCTL</vt:lpstr>
      <vt:lpstr>FPGA Clock Summary</vt:lpstr>
      <vt:lpstr>D. SCTL Errors – Unsupported Objects</vt:lpstr>
      <vt:lpstr>SCTL Errors – Unsupported Objects</vt:lpstr>
      <vt:lpstr>SCTL Errors – Combinatorial Paths</vt:lpstr>
      <vt:lpstr>SCTL Errors – Combinatorial Paths</vt:lpstr>
      <vt:lpstr>SCTL Errors – Combinatorial Paths</vt:lpstr>
      <vt:lpstr>E. Optimizing Code within a While Loop</vt:lpstr>
      <vt:lpstr>Exercise 7-2: Fixing SCTL Errors</vt:lpstr>
      <vt:lpstr> Exercise 7-2: Fixing SCTL Errors </vt:lpstr>
      <vt:lpstr>Summary—Matching Quiz</vt:lpstr>
      <vt:lpstr>Summary—Matching Quiz Answers</vt:lpstr>
      <vt:lpstr>Summary—Quiz</vt:lpstr>
      <vt:lpstr>Summary—Quiz Answer</vt:lpstr>
      <vt:lpstr>Summary—Quiz</vt:lpstr>
      <vt:lpstr>Summary—Quiz Answers</vt:lpstr>
      <vt:lpstr>Summary—Quiz</vt:lpstr>
      <vt:lpstr>Summary—Quiz Answers</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motis</dc:creator>
  <cp:lastModifiedBy>sredding</cp:lastModifiedBy>
  <cp:revision>998</cp:revision>
  <dcterms:created xsi:type="dcterms:W3CDTF">2007-09-13T03:14:01Z</dcterms:created>
  <dcterms:modified xsi:type="dcterms:W3CDTF">2010-10-22T19:36:47Z</dcterms:modified>
</cp:coreProperties>
</file>