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 id="2147483773" r:id="rId2"/>
    <p:sldMasterId id="2147483776" r:id="rId3"/>
    <p:sldMasterId id="2147483780" r:id="rId4"/>
    <p:sldMasterId id="2147483784" r:id="rId5"/>
  </p:sldMasterIdLst>
  <p:notesMasterIdLst>
    <p:notesMasterId r:id="rId49"/>
  </p:notesMasterIdLst>
  <p:handoutMasterIdLst>
    <p:handoutMasterId r:id="rId50"/>
  </p:handoutMasterIdLst>
  <p:sldIdLst>
    <p:sldId id="256" r:id="rId6"/>
    <p:sldId id="410" r:id="rId7"/>
    <p:sldId id="372" r:id="rId8"/>
    <p:sldId id="415" r:id="rId9"/>
    <p:sldId id="432" r:id="rId10"/>
    <p:sldId id="428" r:id="rId11"/>
    <p:sldId id="429" r:id="rId12"/>
    <p:sldId id="431" r:id="rId13"/>
    <p:sldId id="370" r:id="rId14"/>
    <p:sldId id="430" r:id="rId15"/>
    <p:sldId id="376" r:id="rId16"/>
    <p:sldId id="375" r:id="rId17"/>
    <p:sldId id="426" r:id="rId18"/>
    <p:sldId id="425" r:id="rId19"/>
    <p:sldId id="436" r:id="rId20"/>
    <p:sldId id="349" r:id="rId21"/>
    <p:sldId id="402" r:id="rId22"/>
    <p:sldId id="319" r:id="rId23"/>
    <p:sldId id="325" r:id="rId24"/>
    <p:sldId id="433" r:id="rId25"/>
    <p:sldId id="335" r:id="rId26"/>
    <p:sldId id="403" r:id="rId27"/>
    <p:sldId id="404" r:id="rId28"/>
    <p:sldId id="405" r:id="rId29"/>
    <p:sldId id="407" r:id="rId30"/>
    <p:sldId id="379" r:id="rId31"/>
    <p:sldId id="380" r:id="rId32"/>
    <p:sldId id="381" r:id="rId33"/>
    <p:sldId id="409" r:id="rId34"/>
    <p:sldId id="418" r:id="rId35"/>
    <p:sldId id="384" r:id="rId36"/>
    <p:sldId id="411" r:id="rId37"/>
    <p:sldId id="389" r:id="rId38"/>
    <p:sldId id="427" r:id="rId39"/>
    <p:sldId id="417" r:id="rId40"/>
    <p:sldId id="419" r:id="rId41"/>
    <p:sldId id="434" r:id="rId42"/>
    <p:sldId id="420" r:id="rId43"/>
    <p:sldId id="421" r:id="rId44"/>
    <p:sldId id="413" r:id="rId45"/>
    <p:sldId id="435" r:id="rId46"/>
    <p:sldId id="387" r:id="rId47"/>
    <p:sldId id="423" r:id="rId48"/>
  </p:sldIdLst>
  <p:sldSz cx="9144000" cy="6858000" type="screen4x3"/>
  <p:notesSz cx="7315200" cy="9601200"/>
  <p:custDataLst>
    <p:tags r:id="rId51"/>
  </p:custDataLst>
  <p:defaultTextStyle>
    <a:defPPr>
      <a:defRPr lang="en-US"/>
    </a:defPPr>
    <a:lvl1pPr algn="l" rtl="0" eaLnBrk="0" fontAlgn="base" hangingPunct="0">
      <a:spcBef>
        <a:spcPct val="0"/>
      </a:spcBef>
      <a:spcAft>
        <a:spcPct val="0"/>
      </a:spcAft>
      <a:defRPr sz="2400"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Heather Smith" initials="" lastIdx="4" clrIdx="0"/>
  <p:cmAuthor id="1" name="Dr. Robert H. King" initials="RHK" lastIdx="19" clrIdx="1"/>
  <p:cmAuthor id="2" name="Customer Education" initials="CE" lastIdx="7" clrIdx="2"/>
  <p:cmAuthor id="3" name="motis" initials="m"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clrMode="bw" hiddenSlides="1" frameSlides="1"/>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66443" autoAdjust="0"/>
  </p:normalViewPr>
  <p:slideViewPr>
    <p:cSldViewPr>
      <p:cViewPr varScale="1">
        <p:scale>
          <a:sx n="47" d="100"/>
          <a:sy n="47" d="100"/>
        </p:scale>
        <p:origin x="-106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573"/>
    </p:cViewPr>
  </p:sorterViewPr>
  <p:notesViewPr>
    <p:cSldViewPr>
      <p:cViewPr varScale="1">
        <p:scale>
          <a:sx n="56" d="100"/>
          <a:sy n="56" d="100"/>
        </p:scale>
        <p:origin x="-1746"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583" cy="480226"/>
          </a:xfrm>
          <a:prstGeom prst="rect">
            <a:avLst/>
          </a:prstGeom>
          <a:noFill/>
          <a:ln w="9525">
            <a:noFill/>
            <a:miter lim="800000"/>
            <a:headEnd/>
            <a:tailEnd/>
          </a:ln>
          <a:effectLst/>
        </p:spPr>
        <p:txBody>
          <a:bodyPr vert="horz" wrap="square" lIns="97016" tIns="48508" rIns="97016" bIns="48508" numCol="1" anchor="t" anchorCtr="0" compatLnSpc="1">
            <a:prstTxWarp prst="textNoShape">
              <a:avLst/>
            </a:prstTxWarp>
          </a:bodyPr>
          <a:lstStyle>
            <a:lvl1pPr defTabSz="970256" eaLnBrk="1" hangingPunct="1">
              <a:defRPr sz="1200">
                <a:latin typeface="Arial" charset="0"/>
              </a:defRPr>
            </a:lvl1pPr>
          </a:lstStyle>
          <a:p>
            <a:endParaRPr lang="en-US" dirty="0"/>
          </a:p>
        </p:txBody>
      </p:sp>
      <p:sp>
        <p:nvSpPr>
          <p:cNvPr id="7171" name="Rectangle 3"/>
          <p:cNvSpPr>
            <a:spLocks noGrp="1" noChangeArrowheads="1"/>
          </p:cNvSpPr>
          <p:nvPr>
            <p:ph type="dt" idx="1"/>
          </p:nvPr>
        </p:nvSpPr>
        <p:spPr bwMode="auto">
          <a:xfrm>
            <a:off x="4142962" y="0"/>
            <a:ext cx="3170583" cy="480226"/>
          </a:xfrm>
          <a:prstGeom prst="rect">
            <a:avLst/>
          </a:prstGeom>
          <a:noFill/>
          <a:ln w="9525">
            <a:noFill/>
            <a:miter lim="800000"/>
            <a:headEnd/>
            <a:tailEnd/>
          </a:ln>
          <a:effectLst/>
        </p:spPr>
        <p:txBody>
          <a:bodyPr vert="horz" wrap="square" lIns="97016" tIns="48508" rIns="97016" bIns="48508" numCol="1" anchor="t" anchorCtr="0" compatLnSpc="1">
            <a:prstTxWarp prst="textNoShape">
              <a:avLst/>
            </a:prstTxWarp>
          </a:bodyPr>
          <a:lstStyle>
            <a:lvl1pPr algn="r" defTabSz="970256" eaLnBrk="1" hangingPunct="1">
              <a:defRPr sz="1200">
                <a:latin typeface="Arial" charset="0"/>
              </a:defRPr>
            </a:lvl1pPr>
          </a:lstStyle>
          <a:p>
            <a:endParaRPr lang="en-US" dirty="0"/>
          </a:p>
        </p:txBody>
      </p:sp>
      <p:sp>
        <p:nvSpPr>
          <p:cNvPr id="7172" name="Rectangle 4"/>
          <p:cNvSpPr>
            <a:spLocks noGrp="1" noRot="1" noChangeAspect="1" noChangeArrowheads="1" noTextEdit="1"/>
          </p:cNvSpPr>
          <p:nvPr>
            <p:ph type="sldImg" idx="2"/>
          </p:nvPr>
        </p:nvSpPr>
        <p:spPr bwMode="auto">
          <a:xfrm>
            <a:off x="1257300" y="719138"/>
            <a:ext cx="4800600" cy="3600450"/>
          </a:xfrm>
          <a:prstGeom prst="rect">
            <a:avLst/>
          </a:prstGeom>
          <a:noFill/>
          <a:ln w="9525">
            <a:noFill/>
            <a:miter lim="800000"/>
            <a:headEnd/>
            <a:tailEnd/>
          </a:ln>
          <a:effectLst/>
        </p:spPr>
      </p:sp>
      <p:sp>
        <p:nvSpPr>
          <p:cNvPr id="7173" name="Rectangle 5"/>
          <p:cNvSpPr>
            <a:spLocks noGrp="1" noChangeArrowheads="1"/>
          </p:cNvSpPr>
          <p:nvPr>
            <p:ph type="body" sz="quarter" idx="3"/>
          </p:nvPr>
        </p:nvSpPr>
        <p:spPr bwMode="auto">
          <a:xfrm>
            <a:off x="732183" y="4561313"/>
            <a:ext cx="5850835" cy="4320375"/>
          </a:xfrm>
          <a:prstGeom prst="rect">
            <a:avLst/>
          </a:prstGeom>
          <a:noFill/>
          <a:ln w="9525">
            <a:noFill/>
            <a:miter lim="800000"/>
            <a:headEnd/>
            <a:tailEnd/>
          </a:ln>
          <a:effectLst/>
        </p:spPr>
        <p:txBody>
          <a:bodyPr vert="horz" wrap="square" lIns="97016" tIns="48508" rIns="97016" bIns="4850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9119325"/>
            <a:ext cx="3170583" cy="480226"/>
          </a:xfrm>
          <a:prstGeom prst="rect">
            <a:avLst/>
          </a:prstGeom>
          <a:noFill/>
          <a:ln w="9525">
            <a:noFill/>
            <a:miter lim="800000"/>
            <a:headEnd/>
            <a:tailEnd/>
          </a:ln>
          <a:effectLst/>
        </p:spPr>
        <p:txBody>
          <a:bodyPr vert="horz" wrap="square" lIns="97016" tIns="48508" rIns="97016" bIns="48508" numCol="1" anchor="b" anchorCtr="0" compatLnSpc="1">
            <a:prstTxWarp prst="textNoShape">
              <a:avLst/>
            </a:prstTxWarp>
          </a:bodyPr>
          <a:lstStyle>
            <a:lvl1pPr defTabSz="970256" eaLnBrk="1" hangingPunct="1">
              <a:defRPr sz="1200">
                <a:latin typeface="Arial" charset="0"/>
              </a:defRPr>
            </a:lvl1pPr>
          </a:lstStyle>
          <a:p>
            <a:endParaRPr lang="en-US" dirty="0"/>
          </a:p>
        </p:txBody>
      </p:sp>
      <p:sp>
        <p:nvSpPr>
          <p:cNvPr id="7175" name="Rectangle 7"/>
          <p:cNvSpPr>
            <a:spLocks noGrp="1" noChangeArrowheads="1"/>
          </p:cNvSpPr>
          <p:nvPr>
            <p:ph type="sldNum" sz="quarter" idx="5"/>
          </p:nvPr>
        </p:nvSpPr>
        <p:spPr bwMode="auto">
          <a:xfrm>
            <a:off x="4142962" y="9119325"/>
            <a:ext cx="3170583" cy="480226"/>
          </a:xfrm>
          <a:prstGeom prst="rect">
            <a:avLst/>
          </a:prstGeom>
          <a:noFill/>
          <a:ln w="9525">
            <a:noFill/>
            <a:miter lim="800000"/>
            <a:headEnd/>
            <a:tailEnd/>
          </a:ln>
          <a:effectLst/>
        </p:spPr>
        <p:txBody>
          <a:bodyPr vert="horz" wrap="square" lIns="97016" tIns="48508" rIns="97016" bIns="48508" numCol="1" anchor="b" anchorCtr="0" compatLnSpc="1">
            <a:prstTxWarp prst="textNoShape">
              <a:avLst/>
            </a:prstTxWarp>
          </a:bodyPr>
          <a:lstStyle>
            <a:lvl1pPr algn="r" defTabSz="970256" eaLnBrk="1" hangingPunct="1">
              <a:defRPr sz="1200">
                <a:latin typeface="Arial" charset="0"/>
              </a:defRPr>
            </a:lvl1pPr>
          </a:lstStyle>
          <a:p>
            <a:fld id="{BA41B701-F27F-4E0E-B010-6844E1E7DAE3}"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350838" algn="l" rtl="0" fontAlgn="base">
      <a:spcBef>
        <a:spcPct val="30000"/>
      </a:spcBef>
      <a:spcAft>
        <a:spcPct val="0"/>
      </a:spcAft>
      <a:defRPr sz="1100" kern="1200">
        <a:solidFill>
          <a:schemeClr val="tx1"/>
        </a:solidFill>
        <a:latin typeface="Arial" charset="0"/>
        <a:ea typeface="+mn-ea"/>
        <a:cs typeface="+mn-cs"/>
      </a:defRPr>
    </a:lvl2pPr>
    <a:lvl3pPr marL="685800" algn="l" rtl="0" fontAlgn="base">
      <a:spcBef>
        <a:spcPct val="30000"/>
      </a:spcBef>
      <a:spcAft>
        <a:spcPct val="0"/>
      </a:spcAft>
      <a:defRPr sz="1100" kern="1200">
        <a:solidFill>
          <a:schemeClr val="tx1"/>
        </a:solidFill>
        <a:latin typeface="Arial" charset="0"/>
        <a:ea typeface="+mn-ea"/>
        <a:cs typeface="+mn-cs"/>
      </a:defRPr>
    </a:lvl3pPr>
    <a:lvl4pPr marL="1036638" algn="l" rtl="0" fontAlgn="base">
      <a:spcBef>
        <a:spcPct val="30000"/>
      </a:spcBef>
      <a:spcAft>
        <a:spcPct val="0"/>
      </a:spcAft>
      <a:defRPr sz="1100" kern="1200">
        <a:solidFill>
          <a:schemeClr val="tx1"/>
        </a:solidFill>
        <a:latin typeface="Arial" charset="0"/>
        <a:ea typeface="+mn-ea"/>
        <a:cs typeface="+mn-cs"/>
      </a:defRPr>
    </a:lvl4pPr>
    <a:lvl5pPr marL="1371600" algn="l" rtl="0" fontAlgn="base">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lvfpgahost.chm::/FPGA_Interface_Palett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9042D-08BF-43AF-881C-9F2B2EBDD9A9}" type="slidenum">
              <a:rPr lang="en-US"/>
              <a:pPr/>
              <a:t>1</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r>
              <a:rPr lang="en-US" sz="1900" b="1" dirty="0" smtClean="0">
                <a:latin typeface="Arial Narrow" pitchFamily="34" charset="0"/>
                <a:cs typeface="Times New Roman" pitchFamily="18" charset="0"/>
              </a:rPr>
              <a:t>Close FPGA VI Reference</a:t>
            </a:r>
          </a:p>
          <a:p>
            <a:r>
              <a:rPr lang="en-US" sz="1500" dirty="0" smtClean="0">
                <a:latin typeface="Times New Roman" pitchFamily="18" charset="0"/>
                <a:cs typeface="Times New Roman" pitchFamily="18" charset="0"/>
              </a:rPr>
              <a:t>Stops and resets the FPGA VI running on the FPGA target and closes the reference to the VI. Right-click the Close FPGA VI Reference function on the block diagram and select </a:t>
            </a:r>
            <a:r>
              <a:rPr lang="en-US" sz="1500" b="1" dirty="0" smtClean="0">
                <a:latin typeface="Times New Roman" pitchFamily="18" charset="0"/>
                <a:cs typeface="Times New Roman" pitchFamily="18" charset="0"/>
              </a:rPr>
              <a:t>Close</a:t>
            </a:r>
            <a:r>
              <a:rPr lang="en-US" sz="1500" dirty="0" smtClean="0">
                <a:latin typeface="Times New Roman" pitchFamily="18" charset="0"/>
                <a:cs typeface="Times New Roman" pitchFamily="18" charset="0"/>
              </a:rPr>
              <a:t> to close the reference without resetting the FPGA VI running on the FPGA target. The default is </a:t>
            </a:r>
            <a:r>
              <a:rPr lang="en-US" sz="1500" b="1" dirty="0" smtClean="0">
                <a:latin typeface="Times New Roman" pitchFamily="18" charset="0"/>
                <a:cs typeface="Times New Roman" pitchFamily="18" charset="0"/>
              </a:rPr>
              <a:t>Close and Reset if Last Reference</a:t>
            </a:r>
            <a:r>
              <a:rPr lang="en-US" sz="1500" dirty="0" smtClean="0">
                <a:latin typeface="Times New Roman" pitchFamily="18" charset="0"/>
                <a:cs typeface="Times New Roman" pitchFamily="18" charset="0"/>
              </a:rPr>
              <a:t>, which closes the reference, stops the FPGA VI, and resets the FPGA VI running on the FPGA target. </a:t>
            </a:r>
          </a:p>
          <a:p>
            <a:endParaRPr lang="en-US" sz="1500" dirty="0" smtClean="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944563" y="731838"/>
            <a:ext cx="5426075" cy="4068762"/>
          </a:xfrm>
        </p:spPr>
      </p:sp>
      <p:sp>
        <p:nvSpPr>
          <p:cNvPr id="40965" name="Rectangle 3"/>
          <p:cNvSpPr>
            <a:spLocks noGrp="1" noChangeArrowheads="1"/>
          </p:cNvSpPr>
          <p:nvPr>
            <p:ph type="body" idx="1"/>
          </p:nvPr>
        </p:nvSpPr>
        <p:spPr>
          <a:noFill/>
          <a:ln/>
        </p:spPr>
        <p:txBody>
          <a:bodyPr/>
          <a:lstStyle/>
          <a:p>
            <a:endParaRPr lang="en-US" dirty="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 discussion:</a:t>
            </a:r>
          </a:p>
          <a:p>
            <a:r>
              <a:rPr lang="en-US" dirty="0" smtClean="0"/>
              <a:t>In this exercise, the student has been assigned the task of creating an FPGA application that continuously acquires data from an analog input channel of the PCI-7831R FPGA board and outputs a high voltage on a digital output line if the analog input value is exceeds the threshold. You must design the application so that the user communicates with the FPGA through a VI running on a Windows system.</a:t>
            </a:r>
          </a:p>
          <a:p>
            <a:r>
              <a:rPr lang="en-US" dirty="0" smtClean="0"/>
              <a:t>The user needs to set the threshold in units of voltage and see the analog input values in units of voltage using the front panel of the Windows host VI. Because the front panel will use voltage units and the analog input FPGA I/O node uses binary units, the Windows host VI will need to handle the conversions between voltage and binary units.</a:t>
            </a:r>
          </a:p>
          <a:p>
            <a:r>
              <a:rPr lang="en-US" dirty="0" smtClean="0"/>
              <a:t>The student is</a:t>
            </a:r>
            <a:r>
              <a:rPr lang="en-US" baseline="0" dirty="0" smtClean="0"/>
              <a:t> given a pre-built FPGA VI and will develop the Windows host VI to communicate with the FPGA VI.</a:t>
            </a: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Double-precision calculations</a:t>
            </a:r>
            <a:r>
              <a:rPr lang="en-US" baseline="0" dirty="0" smtClean="0"/>
              <a:t> such as divide.</a:t>
            </a:r>
            <a:endParaRPr lang="en-US" dirty="0" smtClean="0"/>
          </a:p>
          <a:p>
            <a:pPr>
              <a:buFont typeface="Arial" pitchFamily="34" charset="0"/>
              <a:buChar char="•"/>
            </a:pPr>
            <a:r>
              <a:rPr lang="en-US" dirty="0" smtClean="0"/>
              <a:t>No.  The scaling calculations</a:t>
            </a:r>
            <a:r>
              <a:rPr lang="en-US" baseline="0" dirty="0" smtClean="0"/>
              <a:t> in this exercise work specifically for a 16-bit resolution and -10V to +10V voltage range.</a:t>
            </a:r>
          </a:p>
          <a:p>
            <a:pPr>
              <a:buFont typeface="Arial" pitchFamily="34" charset="0"/>
              <a:buNone/>
            </a:pPr>
            <a:endParaRPr lang="en-US" baseline="0" dirty="0" smtClean="0"/>
          </a:p>
          <a:p>
            <a:pPr>
              <a:buFont typeface="Arial" pitchFamily="34" charset="0"/>
              <a:buNone/>
            </a:pP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938213" y="720725"/>
            <a:ext cx="5438775" cy="4079875"/>
          </a:xfrm>
        </p:spPr>
      </p:sp>
      <p:sp>
        <p:nvSpPr>
          <p:cNvPr id="8" name="Notes Placeholder 7"/>
          <p:cNvSpPr>
            <a:spLocks noGrp="1"/>
          </p:cNvSpPr>
          <p:nvPr>
            <p:ph type="body" idx="1"/>
          </p:nvPr>
        </p:nvSpPr>
        <p:spPr/>
        <p:txBody>
          <a:bodyPr>
            <a:normAutofit/>
          </a:bodyPr>
          <a:lstStyle/>
          <a:p>
            <a:r>
              <a:rPr lang="en-US" dirty="0" smtClean="0">
                <a:latin typeface="Times New Roman" pitchFamily="18" charset="0"/>
              </a:rPr>
              <a:t>FPGA for Real-Time is the other major architecture.  It uses LabVIEW FPGA within a LabVIEW Real-Time System. This is the architecture for PXI and CompactRIO platforms that run LabVIEW Real-Time. This architecture has the following components:</a:t>
            </a:r>
          </a:p>
          <a:p>
            <a:pPr lvl="2"/>
            <a:r>
              <a:rPr lang="en-US" dirty="0" smtClean="0">
                <a:latin typeface="Times New Roman" pitchFamily="18" charset="0"/>
              </a:rPr>
              <a:t>LabVIEW FPGA VI—Implements custom I/O or ultra high-speed control. Because your LabVIEW code executes directly in hardware, you can achieve hardware-level (ns) determinism.</a:t>
            </a:r>
          </a:p>
          <a:p>
            <a:pPr lvl="2"/>
            <a:r>
              <a:rPr lang="en-US" dirty="0" smtClean="0">
                <a:latin typeface="Times New Roman" pitchFamily="18" charset="0"/>
              </a:rPr>
              <a:t>LabVIEW Real-Time Module—Adds deterministic floating-point processing and control algorithms on a dedicated processor. </a:t>
            </a:r>
          </a:p>
          <a:p>
            <a:pPr lvl="2"/>
            <a:r>
              <a:rPr lang="en-US" dirty="0" smtClean="0">
                <a:latin typeface="Times New Roman" pitchFamily="18" charset="0"/>
              </a:rPr>
              <a:t>LabVIEW for Windows Host VI—Contains the user interface for your real-time system.</a:t>
            </a:r>
          </a:p>
          <a:p>
            <a:endParaRPr lang="en-US" dirty="0" smtClean="0">
              <a:latin typeface="Times New Roman" pitchFamily="18" charset="0"/>
            </a:endParaRPr>
          </a:p>
          <a:p>
            <a:r>
              <a:rPr lang="en-US" dirty="0" smtClean="0">
                <a:latin typeface="Times New Roman" pitchFamily="18" charset="0"/>
              </a:rPr>
              <a:t>Refer to the </a:t>
            </a:r>
            <a:r>
              <a:rPr lang="en-US" i="1" dirty="0" smtClean="0">
                <a:latin typeface="Times New Roman" pitchFamily="18" charset="0"/>
              </a:rPr>
              <a:t>LabVIEW Real-Time 1 </a:t>
            </a:r>
            <a:r>
              <a:rPr lang="en-US" dirty="0" smtClean="0">
                <a:latin typeface="Times New Roman" pitchFamily="18" charset="0"/>
              </a:rPr>
              <a:t>customer education course or visit </a:t>
            </a:r>
            <a:r>
              <a:rPr lang="en-US" sz="1000" dirty="0" smtClean="0">
                <a:latin typeface="Courier New" pitchFamily="49" charset="0"/>
                <a:cs typeface="Courier New" pitchFamily="49" charset="0"/>
              </a:rPr>
              <a:t>ni.com/realtime</a:t>
            </a:r>
            <a:r>
              <a:rPr lang="en-US" dirty="0" smtClean="0">
                <a:latin typeface="Times New Roman" pitchFamily="18" charset="0"/>
                <a:cs typeface="Times New Roman" pitchFamily="18" charset="0"/>
              </a:rPr>
              <a:t> for </a:t>
            </a:r>
            <a:r>
              <a:rPr lang="en-US" dirty="0" smtClean="0">
                <a:latin typeface="Times New Roman" pitchFamily="18" charset="0"/>
              </a:rPr>
              <a:t>more information about developing well-architected LabVIEW Real-Time applications.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C48D5-560D-4FD5-82AB-FC05FACA7C8D}" type="slidenum">
              <a:rPr lang="en-US"/>
              <a:pPr/>
              <a:t>15</a:t>
            </a:fld>
            <a:endParaRPr lang="en-US" dirty="0"/>
          </a:p>
        </p:txBody>
      </p:sp>
      <p:sp>
        <p:nvSpPr>
          <p:cNvPr id="1127426" name="Rectangle 2"/>
          <p:cNvSpPr>
            <a:spLocks noGrp="1" noRot="1" noChangeAspect="1" noChangeArrowheads="1" noTextEdit="1"/>
          </p:cNvSpPr>
          <p:nvPr>
            <p:ph type="sldImg"/>
          </p:nvPr>
        </p:nvSpPr>
        <p:spPr>
          <a:xfrm>
            <a:off x="906463" y="471488"/>
            <a:ext cx="5349875" cy="4013200"/>
          </a:xfrm>
          <a:ln/>
        </p:spPr>
      </p:sp>
      <p:sp>
        <p:nvSpPr>
          <p:cNvPr id="1127427"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4F0AD-B405-489B-A21A-8A5882080F89}" type="slidenum">
              <a:rPr lang="en-US"/>
              <a:pPr/>
              <a:t>16</a:t>
            </a:fld>
            <a:endParaRPr lang="en-US" dirty="0"/>
          </a:p>
        </p:txBody>
      </p:sp>
      <p:sp>
        <p:nvSpPr>
          <p:cNvPr id="1123330" name="Rectangle 2"/>
          <p:cNvSpPr>
            <a:spLocks noGrp="1" noRot="1" noChangeAspect="1" noChangeArrowheads="1" noTextEdit="1"/>
          </p:cNvSpPr>
          <p:nvPr>
            <p:ph type="sldImg"/>
          </p:nvPr>
        </p:nvSpPr>
        <p:spPr>
          <a:xfrm>
            <a:off x="906463" y="471488"/>
            <a:ext cx="5349875" cy="4013200"/>
          </a:xfrm>
          <a:ln/>
        </p:spPr>
      </p:sp>
      <p:sp>
        <p:nvSpPr>
          <p:cNvPr id="1123331"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4F0AD-B405-489B-A21A-8A5882080F89}" type="slidenum">
              <a:rPr lang="en-US"/>
              <a:pPr/>
              <a:t>17</a:t>
            </a:fld>
            <a:endParaRPr lang="en-US" dirty="0"/>
          </a:p>
        </p:txBody>
      </p:sp>
      <p:sp>
        <p:nvSpPr>
          <p:cNvPr id="1123330" name="Rectangle 2"/>
          <p:cNvSpPr>
            <a:spLocks noGrp="1" noRot="1" noChangeAspect="1" noChangeArrowheads="1" noTextEdit="1"/>
          </p:cNvSpPr>
          <p:nvPr>
            <p:ph type="sldImg"/>
          </p:nvPr>
        </p:nvSpPr>
        <p:spPr>
          <a:xfrm>
            <a:off x="906463" y="471488"/>
            <a:ext cx="5349875" cy="4013200"/>
          </a:xfrm>
          <a:ln/>
        </p:spPr>
      </p:sp>
      <p:sp>
        <p:nvSpPr>
          <p:cNvPr id="1123331"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873FA2-D859-4425-AA17-D1957C7AF2DE}" type="slidenum">
              <a:rPr lang="en-US"/>
              <a:pPr/>
              <a:t>18</a:t>
            </a:fld>
            <a:endParaRPr lang="en-US" dirty="0"/>
          </a:p>
        </p:txBody>
      </p:sp>
      <p:sp>
        <p:nvSpPr>
          <p:cNvPr id="673794" name="Rectangle 2"/>
          <p:cNvSpPr>
            <a:spLocks noGrp="1" noRot="1" noChangeAspect="1" noChangeArrowheads="1" noTextEdit="1"/>
          </p:cNvSpPr>
          <p:nvPr>
            <p:ph type="sldImg"/>
          </p:nvPr>
        </p:nvSpPr>
        <p:spPr>
          <a:xfrm>
            <a:off x="906463" y="471488"/>
            <a:ext cx="5349875" cy="4013200"/>
          </a:xfrm>
          <a:ln/>
        </p:spPr>
      </p:sp>
      <p:sp>
        <p:nvSpPr>
          <p:cNvPr id="673795"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909D04-CBEC-42B1-95E0-CBE5B8D4F978}" type="slidenum">
              <a:rPr lang="en-US"/>
              <a:pPr/>
              <a:t>19</a:t>
            </a:fld>
            <a:endParaRPr lang="en-US" dirty="0"/>
          </a:p>
        </p:txBody>
      </p:sp>
      <p:sp>
        <p:nvSpPr>
          <p:cNvPr id="1017858" name="Rectangle 2"/>
          <p:cNvSpPr>
            <a:spLocks noGrp="1" noRot="1" noChangeAspect="1" noChangeArrowheads="1" noTextEdit="1"/>
          </p:cNvSpPr>
          <p:nvPr>
            <p:ph type="sldImg"/>
          </p:nvPr>
        </p:nvSpPr>
        <p:spPr>
          <a:xfrm>
            <a:off x="906463" y="471488"/>
            <a:ext cx="5349875" cy="4013200"/>
          </a:xfrm>
          <a:ln/>
        </p:spPr>
      </p:sp>
      <p:sp>
        <p:nvSpPr>
          <p:cNvPr id="1017859"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938213" y="720725"/>
            <a:ext cx="5438775" cy="4079875"/>
          </a:xfrm>
        </p:spPr>
      </p:sp>
      <p:sp>
        <p:nvSpPr>
          <p:cNvPr id="8" name="Notes Placeholder 7"/>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4F0AD-B405-489B-A21A-8A5882080F89}" type="slidenum">
              <a:rPr lang="en-US"/>
              <a:pPr/>
              <a:t>20</a:t>
            </a:fld>
            <a:endParaRPr lang="en-US" dirty="0"/>
          </a:p>
        </p:txBody>
      </p:sp>
      <p:sp>
        <p:nvSpPr>
          <p:cNvPr id="1123330" name="Rectangle 2"/>
          <p:cNvSpPr>
            <a:spLocks noGrp="1" noRot="1" noChangeAspect="1" noChangeArrowheads="1" noTextEdit="1"/>
          </p:cNvSpPr>
          <p:nvPr>
            <p:ph type="sldImg"/>
          </p:nvPr>
        </p:nvSpPr>
        <p:spPr>
          <a:xfrm>
            <a:off x="906463" y="471488"/>
            <a:ext cx="5349875" cy="4013200"/>
          </a:xfrm>
          <a:ln/>
        </p:spPr>
      </p:sp>
      <p:sp>
        <p:nvSpPr>
          <p:cNvPr id="1123331"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D4854F-3791-4CF8-991F-6206C877B863}" type="slidenum">
              <a:rPr lang="en-US"/>
              <a:pPr/>
              <a:t>21</a:t>
            </a:fld>
            <a:endParaRPr lang="en-US" dirty="0"/>
          </a:p>
        </p:txBody>
      </p:sp>
      <p:sp>
        <p:nvSpPr>
          <p:cNvPr id="1038338" name="Rectangle 2"/>
          <p:cNvSpPr>
            <a:spLocks noGrp="1" noRot="1" noChangeAspect="1" noChangeArrowheads="1" noTextEdit="1"/>
          </p:cNvSpPr>
          <p:nvPr>
            <p:ph type="sldImg"/>
          </p:nvPr>
        </p:nvSpPr>
        <p:spPr>
          <a:xfrm>
            <a:off x="906463" y="471488"/>
            <a:ext cx="5349875" cy="4013200"/>
          </a:xfrm>
          <a:ln/>
        </p:spPr>
      </p:sp>
      <p:sp>
        <p:nvSpPr>
          <p:cNvPr id="1038339"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2"/>
          <p:cNvSpPr>
            <a:spLocks noGrp="1" noChangeArrowheads="1"/>
          </p:cNvSpPr>
          <p:nvPr>
            <p:ph type="sldNum" sz="quarter" idx="5"/>
          </p:nvPr>
        </p:nvSpPr>
        <p:spPr>
          <a:noFill/>
        </p:spPr>
        <p:txBody>
          <a:bodyPr/>
          <a:lstStyle/>
          <a:p>
            <a:r>
              <a:rPr lang="en-US" dirty="0" smtClean="0"/>
              <a:t>5-</a:t>
            </a:r>
            <a:fld id="{63C2F5EA-60F8-406E-9023-3C80F9E82917}" type="slidenum">
              <a:rPr lang="en-US" smtClean="0"/>
              <a:pPr/>
              <a:t>22</a:t>
            </a:fld>
            <a:endParaRPr lang="en-US" dirty="0" smtClean="0"/>
          </a:p>
        </p:txBody>
      </p:sp>
      <p:sp>
        <p:nvSpPr>
          <p:cNvPr id="28674" name="Rectangle 2"/>
          <p:cNvSpPr>
            <a:spLocks noGrp="1" noRot="1" noChangeAspect="1" noChangeArrowheads="1" noTextEdit="1"/>
          </p:cNvSpPr>
          <p:nvPr>
            <p:ph type="sldImg"/>
          </p:nvPr>
        </p:nvSpPr>
        <p:spPr>
          <a:xfrm>
            <a:off x="771525" y="471488"/>
            <a:ext cx="5772150" cy="4329112"/>
          </a:xfrm>
          <a:ln w="6350"/>
        </p:spPr>
      </p:sp>
      <p:sp>
        <p:nvSpPr>
          <p:cNvPr id="28675" name="Rectangle 3"/>
          <p:cNvSpPr>
            <a:spLocks noGrp="1" noChangeArrowheads="1"/>
          </p:cNvSpPr>
          <p:nvPr>
            <p:ph type="body" idx="1"/>
          </p:nvPr>
        </p:nvSpPr>
        <p:spPr>
          <a:xfrm>
            <a:off x="731853" y="5029201"/>
            <a:ext cx="5851496" cy="3581400"/>
          </a:xfrm>
          <a:noFill/>
          <a:ln/>
        </p:spPr>
        <p:txBody>
          <a:bodyPr/>
          <a:lstStyle/>
          <a:p>
            <a:pPr eaLnBrk="1" hangingPunct="1"/>
            <a:r>
              <a:rPr lang="en-US" sz="1500" b="1" dirty="0" smtClean="0">
                <a:latin typeface="Arial Narrow" pitchFamily="34" charset="0"/>
              </a:rPr>
              <a:t>Front Panel Communication</a:t>
            </a:r>
          </a:p>
          <a:p>
            <a:pPr eaLnBrk="1" hangingPunct="1"/>
            <a:r>
              <a:rPr lang="en-US" dirty="0" smtClean="0"/>
              <a:t>With front panel communication, the host computer and the RT target execute different parts of the same VI, as shown in the figure above. On the host computer, LabVIEW displays the front panel of the VI while the RT target executes the block diagram. A user interface thread handles the communication between LabVIEW and the RT Engine.</a:t>
            </a:r>
          </a:p>
          <a:p>
            <a:pPr eaLnBrk="1" hangingPunct="1"/>
            <a:r>
              <a:rPr lang="en-US" dirty="0" smtClean="0"/>
              <a:t>Use front panel communication between LabVIEW on the host computer and the RT Engine to control and test VIs running on an RT target. After downloading and running the VIs, keep LabVIEW on the host computer open to display and interact with the front panel of the VI.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2"/>
          <p:cNvSpPr>
            <a:spLocks noGrp="1" noChangeArrowheads="1"/>
          </p:cNvSpPr>
          <p:nvPr>
            <p:ph type="sldNum" sz="quarter" idx="5"/>
          </p:nvPr>
        </p:nvSpPr>
        <p:spPr>
          <a:noFill/>
        </p:spPr>
        <p:txBody>
          <a:bodyPr/>
          <a:lstStyle/>
          <a:p>
            <a:r>
              <a:rPr lang="en-US" dirty="0" smtClean="0"/>
              <a:t>5-</a:t>
            </a:r>
            <a:fld id="{68BA7D0A-2AE3-40F3-B542-F7897DEA6F67}" type="slidenum">
              <a:rPr lang="en-US" smtClean="0"/>
              <a:pPr/>
              <a:t>23</a:t>
            </a:fld>
            <a:endParaRPr lang="en-US" dirty="0" smtClean="0"/>
          </a:p>
        </p:txBody>
      </p:sp>
      <p:sp>
        <p:nvSpPr>
          <p:cNvPr id="36866" name="Rectangle 2"/>
          <p:cNvSpPr>
            <a:spLocks noGrp="1" noRot="1" noChangeAspect="1" noChangeArrowheads="1" noTextEdit="1"/>
          </p:cNvSpPr>
          <p:nvPr>
            <p:ph type="sldImg"/>
          </p:nvPr>
        </p:nvSpPr>
        <p:spPr>
          <a:ln w="6350"/>
        </p:spPr>
      </p:sp>
      <p:sp>
        <p:nvSpPr>
          <p:cNvPr id="36867" name="Rectangle 3"/>
          <p:cNvSpPr>
            <a:spLocks noGrp="1" noChangeArrowheads="1"/>
          </p:cNvSpPr>
          <p:nvPr>
            <p:ph type="body" idx="1"/>
          </p:nvPr>
        </p:nvSpPr>
        <p:spPr>
          <a:noFill/>
          <a:ln/>
        </p:spPr>
        <p:txBody>
          <a:bodyPr/>
          <a:lstStyle/>
          <a:p>
            <a:pPr eaLnBrk="1" hangingPunct="1"/>
            <a:r>
              <a:rPr lang="en-US" sz="1800" b="1" dirty="0" smtClean="0">
                <a:latin typeface="Arial Narrow" pitchFamily="34" charset="0"/>
              </a:rPr>
              <a:t>Front Panel Communication</a:t>
            </a:r>
          </a:p>
          <a:p>
            <a:pPr eaLnBrk="1" hangingPunct="1"/>
            <a:r>
              <a:rPr lang="en-US" sz="1200" dirty="0" smtClean="0"/>
              <a:t>You also can use front panel communication to debug VIs while they run on the RT target. You can use LabVIEW debugging tools such as probes, execution highlighting, breakpoints, and single stepping to locate errors on the block diagram. Front panel communication is a good communication method to use during development, because you can quickly monitor and interface with VIs running on an RT target.</a:t>
            </a:r>
          </a:p>
          <a:p>
            <a:pPr defTabSz="914276">
              <a:defRPr/>
            </a:pPr>
            <a:r>
              <a:rPr lang="en-US" sz="1200" dirty="0" smtClean="0">
                <a:latin typeface="Times New Roman" pitchFamily="18" charset="0"/>
              </a:rPr>
              <a:t>Front panel communication causes sections of code that contain front panel controls and indicators to be non-deterministic. This is because LabVIEW must switch to the user interface thread, which is non-deterministic, to complete the task. Therefore if you are using front panel communication, you should not place front panel controls and indicators in time-critical sections of code. If no front panel terminals are in the time-critical section of code, then the time-critical section of code will run deterministically.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938213" y="720725"/>
            <a:ext cx="5438775" cy="4079875"/>
          </a:xfrm>
        </p:spPr>
      </p:sp>
      <p:sp>
        <p:nvSpPr>
          <p:cNvPr id="8" name="Notes Placeholder 7"/>
          <p:cNvSpPr>
            <a:spLocks noGrp="1"/>
          </p:cNvSpPr>
          <p:nvPr>
            <p:ph type="body" idx="1"/>
          </p:nvPr>
        </p:nvSpPr>
        <p:spPr/>
        <p:txBody>
          <a:bodyPr>
            <a:normAutofit/>
          </a:bodyPr>
          <a:lstStyle/>
          <a:p>
            <a:r>
              <a:rPr lang="en-US" dirty="0" smtClean="0">
                <a:latin typeface="Times New Roman" pitchFamily="18" charset="0"/>
              </a:rPr>
              <a:t>FPGA for Real-Time is the other major architecture.  It uses LabVIEW FPGA within a LabVIEW Real-Time System. This is the architecture for PXI and CompactRIO platforms that run LabVIEW Real-Time. This architecture has the following components:</a:t>
            </a:r>
          </a:p>
          <a:p>
            <a:pPr lvl="2"/>
            <a:r>
              <a:rPr lang="en-US" dirty="0" smtClean="0">
                <a:latin typeface="Times New Roman" pitchFamily="18" charset="0"/>
              </a:rPr>
              <a:t>LabVIEW FPGA VI—Implements custom I/O or ultra high-speed control. Because your LabVIEW code executes directly in hardware, you can achieve hardware-level (ns) determinism.</a:t>
            </a:r>
          </a:p>
          <a:p>
            <a:pPr lvl="2"/>
            <a:r>
              <a:rPr lang="en-US" dirty="0" smtClean="0">
                <a:latin typeface="Times New Roman" pitchFamily="18" charset="0"/>
              </a:rPr>
              <a:t>LabVIEW Real-Time Module—Adds deterministic floating-point processing and control algorithms on a dedicated processor. </a:t>
            </a:r>
          </a:p>
          <a:p>
            <a:pPr lvl="2"/>
            <a:r>
              <a:rPr lang="en-US" dirty="0" smtClean="0">
                <a:latin typeface="Times New Roman" pitchFamily="18" charset="0"/>
              </a:rPr>
              <a:t>LabVIEW for Windows Host VI—Contains the user interface for your real-time system.</a:t>
            </a:r>
          </a:p>
          <a:p>
            <a:endParaRPr lang="en-US" dirty="0" smtClean="0">
              <a:latin typeface="Times New Roman" pitchFamily="18" charset="0"/>
            </a:endParaRPr>
          </a:p>
          <a:p>
            <a:r>
              <a:rPr lang="en-US" dirty="0" smtClean="0">
                <a:latin typeface="Times New Roman" pitchFamily="18" charset="0"/>
              </a:rPr>
              <a:t>Refer to the </a:t>
            </a:r>
            <a:r>
              <a:rPr lang="en-US" i="1" dirty="0" smtClean="0">
                <a:latin typeface="Times New Roman" pitchFamily="18" charset="0"/>
              </a:rPr>
              <a:t>LabVIEW Real-Time 1 </a:t>
            </a:r>
            <a:r>
              <a:rPr lang="en-US" dirty="0" smtClean="0">
                <a:latin typeface="Times New Roman" pitchFamily="18" charset="0"/>
              </a:rPr>
              <a:t>customer education course or visit </a:t>
            </a:r>
            <a:r>
              <a:rPr lang="en-US" sz="1000" dirty="0" smtClean="0">
                <a:latin typeface="Courier New" pitchFamily="49" charset="0"/>
                <a:cs typeface="Courier New" pitchFamily="49" charset="0"/>
              </a:rPr>
              <a:t>ni.com/realtime</a:t>
            </a:r>
            <a:r>
              <a:rPr lang="en-US" dirty="0" smtClean="0">
                <a:latin typeface="Times New Roman" pitchFamily="18" charset="0"/>
                <a:cs typeface="Times New Roman" pitchFamily="18" charset="0"/>
              </a:rPr>
              <a:t> for </a:t>
            </a:r>
            <a:r>
              <a:rPr lang="en-US" dirty="0" smtClean="0">
                <a:latin typeface="Times New Roman" pitchFamily="18" charset="0"/>
              </a:rPr>
              <a:t>more information about developing well-architected LabVIEW Real-Time applications.</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4F0AD-B405-489B-A21A-8A5882080F89}" type="slidenum">
              <a:rPr lang="en-US"/>
              <a:pPr/>
              <a:t>25</a:t>
            </a:fld>
            <a:endParaRPr lang="en-US" dirty="0"/>
          </a:p>
        </p:txBody>
      </p:sp>
      <p:sp>
        <p:nvSpPr>
          <p:cNvPr id="1123330" name="Rectangle 2"/>
          <p:cNvSpPr>
            <a:spLocks noGrp="1" noRot="1" noChangeAspect="1" noChangeArrowheads="1" noTextEdit="1"/>
          </p:cNvSpPr>
          <p:nvPr>
            <p:ph type="sldImg"/>
          </p:nvPr>
        </p:nvSpPr>
        <p:spPr>
          <a:xfrm>
            <a:off x="906463" y="471488"/>
            <a:ext cx="5349875" cy="4013200"/>
          </a:xfrm>
          <a:ln/>
        </p:spPr>
      </p:sp>
      <p:sp>
        <p:nvSpPr>
          <p:cNvPr id="1123331"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053777-BB3F-4BC0-9A74-68F5361C4FCC}" type="slidenum">
              <a:rPr lang="en-US"/>
              <a:pPr/>
              <a:t>26</a:t>
            </a:fld>
            <a:endParaRPr lang="en-US" dirty="0"/>
          </a:p>
        </p:txBody>
      </p:sp>
      <p:sp>
        <p:nvSpPr>
          <p:cNvPr id="192514" name="Rectangle 2"/>
          <p:cNvSpPr>
            <a:spLocks noGrp="1" noRot="1" noChangeAspect="1" noChangeArrowheads="1" noTextEdit="1"/>
          </p:cNvSpPr>
          <p:nvPr>
            <p:ph type="sldImg"/>
          </p:nvPr>
        </p:nvSpPr>
        <p:spPr>
          <a:xfrm>
            <a:off x="906463" y="471488"/>
            <a:ext cx="5349875" cy="4013200"/>
          </a:xfrm>
          <a:ln/>
        </p:spPr>
      </p:sp>
      <p:sp>
        <p:nvSpPr>
          <p:cNvPr id="192515"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0DB51-CEF6-4B6D-80A8-4EFDDF18DAC3}" type="slidenum">
              <a:rPr lang="en-US"/>
              <a:pPr/>
              <a:t>27</a:t>
            </a:fld>
            <a:endParaRPr lang="en-US" dirty="0"/>
          </a:p>
        </p:txBody>
      </p:sp>
      <p:sp>
        <p:nvSpPr>
          <p:cNvPr id="14338" name="Rectangle 2"/>
          <p:cNvSpPr>
            <a:spLocks noGrp="1" noRot="1" noChangeAspect="1" noChangeArrowheads="1" noTextEdit="1"/>
          </p:cNvSpPr>
          <p:nvPr>
            <p:ph type="sldImg"/>
          </p:nvPr>
        </p:nvSpPr>
        <p:spPr>
          <a:xfrm>
            <a:off x="906463" y="471488"/>
            <a:ext cx="5349875" cy="4013200"/>
          </a:xfrm>
          <a:ln/>
        </p:spPr>
      </p:sp>
      <p:sp>
        <p:nvSpPr>
          <p:cNvPr id="14339" name="Rectangle 3"/>
          <p:cNvSpPr>
            <a:spLocks noGrp="1" noChangeArrowheads="1"/>
          </p:cNvSpPr>
          <p:nvPr>
            <p:ph type="body" idx="1"/>
          </p:nvPr>
        </p:nvSpPr>
        <p:spPr>
          <a:xfrm>
            <a:off x="732183" y="4731290"/>
            <a:ext cx="5850835" cy="4318724"/>
          </a:xfrm>
        </p:spPr>
        <p:txBody>
          <a:bodyPr/>
          <a:lstStyle/>
          <a:p>
            <a:pPr marL="0" lvl="1" defTabSz="952073">
              <a:defRPr/>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2115D-D649-420C-980D-39A6919E2B8F}" type="slidenum">
              <a:rPr lang="en-US"/>
              <a:pPr/>
              <a:t>28</a:t>
            </a:fld>
            <a:endParaRPr lang="en-US" dirty="0"/>
          </a:p>
        </p:txBody>
      </p:sp>
      <p:sp>
        <p:nvSpPr>
          <p:cNvPr id="901122" name="Rectangle 2"/>
          <p:cNvSpPr>
            <a:spLocks noGrp="1" noRot="1" noChangeAspect="1" noChangeArrowheads="1" noTextEdit="1"/>
          </p:cNvSpPr>
          <p:nvPr>
            <p:ph type="sldImg"/>
          </p:nvPr>
        </p:nvSpPr>
        <p:spPr>
          <a:xfrm>
            <a:off x="906463" y="471488"/>
            <a:ext cx="5349875" cy="4013200"/>
          </a:xfrm>
          <a:ln/>
        </p:spPr>
      </p:sp>
      <p:sp>
        <p:nvSpPr>
          <p:cNvPr id="901123"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0DB51-CEF6-4B6D-80A8-4EFDDF18DAC3}" type="slidenum">
              <a:rPr lang="en-US"/>
              <a:pPr/>
              <a:t>29</a:t>
            </a:fld>
            <a:endParaRPr lang="en-US" dirty="0"/>
          </a:p>
        </p:txBody>
      </p:sp>
      <p:sp>
        <p:nvSpPr>
          <p:cNvPr id="14338" name="Rectangle 2"/>
          <p:cNvSpPr>
            <a:spLocks noGrp="1" noRot="1" noChangeAspect="1" noChangeArrowheads="1" noTextEdit="1"/>
          </p:cNvSpPr>
          <p:nvPr>
            <p:ph type="sldImg"/>
          </p:nvPr>
        </p:nvSpPr>
        <p:spPr>
          <a:xfrm>
            <a:off x="906463" y="471488"/>
            <a:ext cx="5349875" cy="4013200"/>
          </a:xfrm>
          <a:ln/>
        </p:spPr>
      </p:sp>
      <p:sp>
        <p:nvSpPr>
          <p:cNvPr id="14339"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4F0AD-B405-489B-A21A-8A5882080F89}" type="slidenum">
              <a:rPr lang="en-US"/>
              <a:pPr/>
              <a:t>3</a:t>
            </a:fld>
            <a:endParaRPr lang="en-US" dirty="0"/>
          </a:p>
        </p:txBody>
      </p:sp>
      <p:sp>
        <p:nvSpPr>
          <p:cNvPr id="1123330" name="Rectangle 2"/>
          <p:cNvSpPr>
            <a:spLocks noGrp="1" noRot="1" noChangeAspect="1" noChangeArrowheads="1" noTextEdit="1"/>
          </p:cNvSpPr>
          <p:nvPr>
            <p:ph type="sldImg"/>
          </p:nvPr>
        </p:nvSpPr>
        <p:spPr>
          <a:xfrm>
            <a:off x="906463" y="471488"/>
            <a:ext cx="5349875" cy="4013200"/>
          </a:xfrm>
          <a:ln/>
        </p:spPr>
      </p:sp>
      <p:sp>
        <p:nvSpPr>
          <p:cNvPr id="1123331" name="Rectangle 3"/>
          <p:cNvSpPr>
            <a:spLocks noGrp="1" noChangeArrowheads="1"/>
          </p:cNvSpPr>
          <p:nvPr>
            <p:ph type="body" idx="1"/>
          </p:nvPr>
        </p:nvSpPr>
        <p:spPr>
          <a:xfrm>
            <a:off x="732183" y="4731290"/>
            <a:ext cx="5850835" cy="4318724"/>
          </a:xfrm>
        </p:spPr>
        <p:txBody>
          <a:bodyPr/>
          <a:lstStyle/>
          <a:p>
            <a:pPr lvl="1"/>
            <a:r>
              <a:rPr lang="en-US" sz="1500" b="1" dirty="0" smtClean="0">
                <a:latin typeface="Arial Narrow" pitchFamily="34" charset="0"/>
                <a:cs typeface="Times New Roman" pitchFamily="18" charset="0"/>
              </a:rPr>
              <a:t>A. Introduction</a:t>
            </a:r>
          </a:p>
          <a:p>
            <a:pPr lvl="1"/>
            <a:r>
              <a:rPr lang="en-US" dirty="0" smtClean="0">
                <a:latin typeface="Times New Roman" pitchFamily="18" charset="0"/>
                <a:cs typeface="Times New Roman" pitchFamily="18" charset="0"/>
              </a:rPr>
              <a:t>The external host program might provide a remote graphical user interface, log data, and post process data. The host program can run in Windows on a PC or PXI controller; or it can run on a real-time operating system (RTOS) on a PC, PXI controller, Compact Vision System, or CompactRIO controller. The RT host controller communicates with the CompactRIO RT processor over the network using shared variables or low-level protocols such as TCP/IP. </a:t>
            </a:r>
          </a:p>
          <a:p>
            <a:pPr lvl="2">
              <a:buNone/>
            </a:pPr>
            <a:r>
              <a:rPr lang="en-US" dirty="0" smtClean="0">
                <a:latin typeface="Times New Roman" pitchFamily="18" charset="0"/>
                <a:cs typeface="Times New Roman" pitchFamily="18" charset="0"/>
              </a:rPr>
              <a:t>The Host VI can perform the following tasks in this architecture:</a:t>
            </a:r>
          </a:p>
          <a:p>
            <a:pPr lvl="2"/>
            <a:r>
              <a:rPr lang="en-US" dirty="0" smtClean="0">
                <a:latin typeface="Times New Roman" pitchFamily="18" charset="0"/>
                <a:cs typeface="Times New Roman" pitchFamily="18" charset="0"/>
              </a:rPr>
              <a:t>Perform more data processing than you can fit on the FPGA</a:t>
            </a:r>
          </a:p>
          <a:p>
            <a:pPr lvl="2"/>
            <a:r>
              <a:rPr lang="en-US" dirty="0" smtClean="0">
                <a:latin typeface="Times New Roman" pitchFamily="18" charset="0"/>
                <a:cs typeface="Times New Roman" pitchFamily="18" charset="0"/>
              </a:rPr>
              <a:t>Perform operations not available on the FPGA target, such as floating-point arithmetic</a:t>
            </a:r>
          </a:p>
          <a:p>
            <a:pPr lvl="2"/>
            <a:r>
              <a:rPr lang="en-US" dirty="0" smtClean="0">
                <a:latin typeface="Times New Roman" pitchFamily="18" charset="0"/>
                <a:cs typeface="Times New Roman" pitchFamily="18" charset="0"/>
              </a:rPr>
              <a:t>Provide a multi-tiered application with the FPGA target as a component of a larger system</a:t>
            </a:r>
          </a:p>
          <a:p>
            <a:pPr lvl="2"/>
            <a:r>
              <a:rPr lang="en-US" dirty="0" smtClean="0">
                <a:latin typeface="Times New Roman" pitchFamily="18" charset="0"/>
                <a:cs typeface="Times New Roman" pitchFamily="18" charset="0"/>
              </a:rPr>
              <a:t>Log data</a:t>
            </a:r>
          </a:p>
          <a:p>
            <a:pPr lvl="2"/>
            <a:r>
              <a:rPr lang="en-US" dirty="0" smtClean="0">
                <a:latin typeface="Times New Roman" pitchFamily="18" charset="0"/>
                <a:cs typeface="Times New Roman" pitchFamily="18" charset="0"/>
              </a:rPr>
              <a:t>Sequence multiple FPGA VIs</a:t>
            </a:r>
          </a:p>
          <a:p>
            <a:pPr lvl="2"/>
            <a:r>
              <a:rPr lang="en-US" dirty="0" smtClean="0">
                <a:latin typeface="Times New Roman" pitchFamily="18" charset="0"/>
                <a:cs typeface="Times New Roman" pitchFamily="18" charset="0"/>
              </a:rPr>
              <a:t>Control the timing and sequencing of data transfer</a:t>
            </a:r>
          </a:p>
          <a:p>
            <a:pPr lvl="2"/>
            <a:r>
              <a:rPr lang="en-US" dirty="0" smtClean="0">
                <a:latin typeface="Times New Roman" pitchFamily="18" charset="0"/>
                <a:cs typeface="Times New Roman" pitchFamily="18" charset="0"/>
              </a:rPr>
              <a:t>Control which components are visible on the front panel window because some controls and indicators might be more important for communication than others</a:t>
            </a:r>
          </a:p>
          <a:p>
            <a:endParaRPr lang="en-US" b="1" dirty="0" smtClean="0"/>
          </a:p>
          <a:p>
            <a:r>
              <a:rPr lang="en-US" b="1" dirty="0" smtClean="0"/>
              <a:t>Programmatic FPGA Interface Communication (FPGA Module)</a:t>
            </a:r>
          </a:p>
          <a:p>
            <a:r>
              <a:rPr lang="en-US" dirty="0" smtClean="0"/>
              <a:t>With Programmatic FPGA Interface Communication, you programmatically monitor and control an FPGA VI with a separate host VI running on the host computer. You might write a host VI to send information between the host computer and the FPGA target for the following reasons:</a:t>
            </a:r>
          </a:p>
          <a:p>
            <a:r>
              <a:rPr lang="en-US" dirty="0" smtClean="0"/>
              <a:t>You want to do more data processing than you can fit on the FPGA. </a:t>
            </a:r>
          </a:p>
          <a:p>
            <a:r>
              <a:rPr lang="en-US" dirty="0" smtClean="0"/>
              <a:t>You need to perform operations not available on the FPGA target, such as floating-point arithmetic. </a:t>
            </a:r>
          </a:p>
          <a:p>
            <a:r>
              <a:rPr lang="en-US" dirty="0" smtClean="0"/>
              <a:t>You want to create a multi-tiered application with the FPGA target as a component of a larger system. </a:t>
            </a:r>
          </a:p>
          <a:p>
            <a:r>
              <a:rPr lang="en-US" dirty="0" smtClean="0"/>
              <a:t>You want to log data. </a:t>
            </a:r>
          </a:p>
          <a:p>
            <a:r>
              <a:rPr lang="en-US" dirty="0" smtClean="0"/>
              <a:t>You want to control the timing and sequencing of data transfer. </a:t>
            </a:r>
          </a:p>
          <a:p>
            <a:r>
              <a:rPr lang="en-US" dirty="0" smtClean="0"/>
              <a:t>When you use Programmatic FPGA Interface Communication, the FPGA VI runs on the FPGA target, and the host VI runs on the host computer, as shown in the following illustration. Use the </a:t>
            </a:r>
            <a:r>
              <a:rPr lang="en-US" dirty="0" smtClean="0">
                <a:hlinkClick r:id="rId3"/>
              </a:rPr>
              <a:t>FPGA Interface Functions</a:t>
            </a:r>
            <a:r>
              <a:rPr lang="en-US" dirty="0" smtClean="0"/>
              <a:t> available for a Windows VI or a Real-Time target VI to create a host VI that communicates with the FPGA VI and performs other required functions.</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0DB51-CEF6-4B6D-80A8-4EFDDF18DAC3}" type="slidenum">
              <a:rPr lang="en-US"/>
              <a:pPr/>
              <a:t>30</a:t>
            </a:fld>
            <a:endParaRPr lang="en-US" dirty="0"/>
          </a:p>
        </p:txBody>
      </p:sp>
      <p:sp>
        <p:nvSpPr>
          <p:cNvPr id="14338" name="Rectangle 2"/>
          <p:cNvSpPr>
            <a:spLocks noGrp="1" noRot="1" noChangeAspect="1" noChangeArrowheads="1" noTextEdit="1"/>
          </p:cNvSpPr>
          <p:nvPr>
            <p:ph type="sldImg"/>
          </p:nvPr>
        </p:nvSpPr>
        <p:spPr>
          <a:xfrm>
            <a:off x="906463" y="471488"/>
            <a:ext cx="5349875" cy="4013200"/>
          </a:xfrm>
          <a:ln/>
        </p:spPr>
      </p:sp>
      <p:sp>
        <p:nvSpPr>
          <p:cNvPr id="14339" name="Rectangle 3"/>
          <p:cNvSpPr>
            <a:spLocks noGrp="1" noChangeArrowheads="1"/>
          </p:cNvSpPr>
          <p:nvPr>
            <p:ph type="body" idx="1"/>
          </p:nvPr>
        </p:nvSpPr>
        <p:spPr>
          <a:xfrm>
            <a:off x="732183" y="4731290"/>
            <a:ext cx="5850835" cy="4318724"/>
          </a:xfrm>
        </p:spPr>
        <p:txBody>
          <a:bodyPr/>
          <a:lstStyle/>
          <a:p>
            <a:pPr marL="0" lvl="1" defTabSz="952073">
              <a:defRPr/>
            </a:pPr>
            <a:r>
              <a:rPr lang="en-US" b="1" dirty="0" smtClean="0"/>
              <a:t>Network-Published Shared Variables</a:t>
            </a:r>
            <a:r>
              <a:rPr lang="en-US" dirty="0" smtClean="0"/>
              <a:t>—You can use network-published shared variables to share data between VIs running on different targets across a network. By enabling the real-time FIFO of a shared variable, you can share data across a network without affecting the determinism of the VIs. However, the transfer of the data across the network is not deterministic. Due to network latency, the most recently written data may not be available to a VI running on a machine across the network. In this case, the VI attempting to read from the network-published shared variable returns the previous value. For datalogging applications, you can use timestamps to programmatically ensure that each value is logged once and only once.</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1F9CB-7F6A-4195-AFFE-9C392F0ED343}" type="slidenum">
              <a:rPr lang="en-US"/>
              <a:pPr/>
              <a:t>31</a:t>
            </a:fld>
            <a:endParaRPr lang="en-US" dirty="0"/>
          </a:p>
        </p:txBody>
      </p:sp>
      <p:sp>
        <p:nvSpPr>
          <p:cNvPr id="905218" name="Rectangle 2"/>
          <p:cNvSpPr>
            <a:spLocks noGrp="1" noRot="1" noChangeAspect="1" noChangeArrowheads="1" noTextEdit="1"/>
          </p:cNvSpPr>
          <p:nvPr>
            <p:ph type="sldImg"/>
          </p:nvPr>
        </p:nvSpPr>
        <p:spPr>
          <a:xfrm>
            <a:off x="906463" y="471488"/>
            <a:ext cx="5349875" cy="4013200"/>
          </a:xfrm>
          <a:ln/>
        </p:spPr>
      </p:sp>
      <p:sp>
        <p:nvSpPr>
          <p:cNvPr id="905219"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0DB51-CEF6-4B6D-80A8-4EFDDF18DAC3}" type="slidenum">
              <a:rPr lang="en-US"/>
              <a:pPr/>
              <a:t>32</a:t>
            </a:fld>
            <a:endParaRPr lang="en-US" dirty="0"/>
          </a:p>
        </p:txBody>
      </p:sp>
      <p:sp>
        <p:nvSpPr>
          <p:cNvPr id="14338" name="Rectangle 2"/>
          <p:cNvSpPr>
            <a:spLocks noGrp="1" noRot="1" noChangeAspect="1" noChangeArrowheads="1" noTextEdit="1"/>
          </p:cNvSpPr>
          <p:nvPr>
            <p:ph type="sldImg"/>
          </p:nvPr>
        </p:nvSpPr>
        <p:spPr>
          <a:xfrm>
            <a:off x="906463" y="471488"/>
            <a:ext cx="5349875" cy="4013200"/>
          </a:xfrm>
          <a:ln/>
        </p:spPr>
      </p:sp>
      <p:sp>
        <p:nvSpPr>
          <p:cNvPr id="14339"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Prep discussion:</a:t>
            </a:r>
          </a:p>
          <a:p>
            <a:r>
              <a:rPr lang="en-US" dirty="0" smtClean="0"/>
              <a:t>The student is assigned the task of developing a user interface for a PC for the Temperature Monitor application. The user interface displays the temperature versus time in a graph, stops the CompactRIO controller and FPGA applications, controls the sample rate, and logs the data to the PC hard drive. The CompactRIO starts and runs independently of the Windows host.</a:t>
            </a:r>
          </a:p>
          <a:p>
            <a:endParaRPr lang="en-US" dirty="0" smtClean="0"/>
          </a:p>
          <a:p>
            <a:r>
              <a:rPr lang="en-US" dirty="0" smtClean="0"/>
              <a:t>The</a:t>
            </a:r>
            <a:r>
              <a:rPr lang="en-US" baseline="0" dirty="0" smtClean="0"/>
              <a:t> student is given a pre-built FPGA VI and RT Host VI.  The student will modify the RT Host VI to use network-published shared variables to communicate with the Windows VI that they will create.</a:t>
            </a: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 temperature conversion calculation required using double-precision numbers which are not supported the </a:t>
            </a:r>
            <a:r>
              <a:rPr lang="en-US" baseline="0" dirty="0" smtClean="0"/>
              <a:t>FPGA target.</a:t>
            </a:r>
          </a:p>
          <a:p>
            <a:pPr>
              <a:buFont typeface="Arial" pitchFamily="34" charset="0"/>
              <a:buChar char="•"/>
            </a:pPr>
            <a:r>
              <a:rPr lang="en-US" dirty="0" smtClean="0"/>
              <a:t>Windows PCs</a:t>
            </a:r>
            <a:r>
              <a:rPr lang="en-US" baseline="0" dirty="0" smtClean="0"/>
              <a:t> typically have larger hard drives.</a:t>
            </a:r>
          </a:p>
          <a:p>
            <a:r>
              <a:rPr lang="en-US" baseline="0" dirty="0" smtClean="0"/>
              <a:t>Real-Time targets are more stable and reliable than Windows targets.</a:t>
            </a:r>
            <a:endParaRPr lang="en-US" dirty="0"/>
          </a:p>
        </p:txBody>
      </p:sp>
      <p:sp>
        <p:nvSpPr>
          <p:cNvPr id="4" name="Slide Number Placeholder 3"/>
          <p:cNvSpPr>
            <a:spLocks noGrp="1"/>
          </p:cNvSpPr>
          <p:nvPr>
            <p:ph type="sldNum" sz="quarter" idx="10"/>
          </p:nvPr>
        </p:nvSpPr>
        <p:spPr/>
        <p:txBody>
          <a:bodyPr/>
          <a:lstStyle/>
          <a:p>
            <a:fld id="{BA41B701-F27F-4E0E-B010-6844E1E7DAE3}"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0DB51-CEF6-4B6D-80A8-4EFDDF18DAC3}" type="slidenum">
              <a:rPr lang="en-US"/>
              <a:pPr/>
              <a:t>35</a:t>
            </a:fld>
            <a:endParaRPr lang="en-US" dirty="0"/>
          </a:p>
        </p:txBody>
      </p:sp>
      <p:sp>
        <p:nvSpPr>
          <p:cNvPr id="14338" name="Rectangle 2"/>
          <p:cNvSpPr>
            <a:spLocks noGrp="1" noRot="1" noChangeAspect="1" noChangeArrowheads="1" noTextEdit="1"/>
          </p:cNvSpPr>
          <p:nvPr>
            <p:ph type="sldImg"/>
          </p:nvPr>
        </p:nvSpPr>
        <p:spPr>
          <a:xfrm>
            <a:off x="906463" y="471488"/>
            <a:ext cx="5349875" cy="4013200"/>
          </a:xfrm>
          <a:ln/>
        </p:spPr>
      </p:sp>
      <p:sp>
        <p:nvSpPr>
          <p:cNvPr id="14339"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29" name="Rectangle 11"/>
          <p:cNvSpPr>
            <a:spLocks noGrp="1" noChangeArrowheads="1"/>
          </p:cNvSpPr>
          <p:nvPr>
            <p:ph type="sldNum" sz="quarter" idx="5"/>
          </p:nvPr>
        </p:nvSpPr>
        <p:spPr>
          <a:noFill/>
        </p:spPr>
        <p:txBody>
          <a:bodyPr/>
          <a:lstStyle/>
          <a:p>
            <a:pPr defTabSz="914276"/>
            <a:r>
              <a:rPr lang="en-US" dirty="0" smtClean="0"/>
              <a:t>6-</a:t>
            </a:r>
            <a:fld id="{BC6AF28A-6BBE-4A4E-BDC3-AD43E887F72E}" type="slidenum">
              <a:rPr lang="en-US" smtClean="0"/>
              <a:pPr defTabSz="914276"/>
              <a:t>36</a:t>
            </a:fld>
            <a:endParaRPr lang="en-US" dirty="0" smtClean="0"/>
          </a:p>
        </p:txBody>
      </p:sp>
      <p:sp>
        <p:nvSpPr>
          <p:cNvPr id="816130" name="Slide Image Placeholder 9"/>
          <p:cNvSpPr>
            <a:spLocks noGrp="1" noRot="1" noChangeAspect="1"/>
          </p:cNvSpPr>
          <p:nvPr>
            <p:ph type="sldImg"/>
          </p:nvPr>
        </p:nvSpPr>
        <p:spPr>
          <a:xfrm>
            <a:off x="817563" y="539750"/>
            <a:ext cx="5681662" cy="4260850"/>
          </a:xfrm>
          <a:ln w="6350"/>
        </p:spPr>
      </p:sp>
      <p:sp>
        <p:nvSpPr>
          <p:cNvPr id="816131" name="Notes Placeholder 10"/>
          <p:cNvSpPr>
            <a:spLocks noGrp="1"/>
          </p:cNvSpPr>
          <p:nvPr>
            <p:ph type="body" idx="1"/>
          </p:nvPr>
        </p:nvSpPr>
        <p:spPr>
          <a:noFill/>
          <a:ln/>
        </p:spPr>
        <p:txBody>
          <a:bodyPr/>
          <a:lstStyle/>
          <a:p>
            <a:pPr defTabSz="914276">
              <a:tabLst>
                <a:tab pos="457138" algn="l"/>
              </a:tabLst>
            </a:pPr>
            <a:r>
              <a:rPr lang="en-US" dirty="0" smtClean="0"/>
              <a:t>Answer</a:t>
            </a:r>
            <a:r>
              <a:rPr lang="en-US" baseline="0" dirty="0" smtClean="0"/>
              <a:t> is:</a:t>
            </a:r>
          </a:p>
          <a:p>
            <a:pPr defTabSz="914276">
              <a:tabLst>
                <a:tab pos="457138" algn="l"/>
              </a:tabLst>
            </a:pPr>
            <a:r>
              <a:rPr lang="en-US" baseline="0" dirty="0" smtClean="0"/>
              <a:t>Logging data to file– B and C*</a:t>
            </a:r>
          </a:p>
          <a:p>
            <a:pPr defTabSz="914276">
              <a:tabLst>
                <a:tab pos="457138" algn="l"/>
              </a:tabLst>
            </a:pPr>
            <a:r>
              <a:rPr lang="en-US" baseline="0" dirty="0" smtClean="0"/>
              <a:t>I/O operations – A</a:t>
            </a:r>
          </a:p>
          <a:p>
            <a:pPr defTabSz="914276">
              <a:tabLst>
                <a:tab pos="457138" algn="l"/>
              </a:tabLst>
            </a:pPr>
            <a:r>
              <a:rPr lang="en-US" baseline="0" dirty="0" smtClean="0"/>
              <a:t>Floating-point math – B and C</a:t>
            </a:r>
          </a:p>
          <a:p>
            <a:pPr defTabSz="914276">
              <a:tabLst>
                <a:tab pos="457138" algn="l"/>
              </a:tabLst>
              <a:defRPr/>
            </a:pPr>
            <a:r>
              <a:rPr lang="en-US" baseline="0" dirty="0" smtClean="0"/>
              <a:t>User Interface – C</a:t>
            </a:r>
          </a:p>
          <a:p>
            <a:pPr defTabSz="914276">
              <a:tabLst>
                <a:tab pos="457138" algn="l"/>
              </a:tabLst>
            </a:pPr>
            <a:r>
              <a:rPr lang="en-US" baseline="0" dirty="0" smtClean="0"/>
              <a:t>40 MHz logic – A</a:t>
            </a:r>
          </a:p>
          <a:p>
            <a:pPr defTabSz="914276">
              <a:tabLst>
                <a:tab pos="457138" algn="l"/>
              </a:tabLst>
            </a:pPr>
            <a:r>
              <a:rPr lang="en-US" baseline="0" dirty="0" smtClean="0"/>
              <a:t>Inserting data into an enterprise database – C</a:t>
            </a:r>
          </a:p>
          <a:p>
            <a:pPr defTabSz="914276">
              <a:tabLst>
                <a:tab pos="457138" algn="l"/>
              </a:tabLst>
            </a:pPr>
            <a:r>
              <a:rPr lang="en-US" baseline="0" dirty="0" smtClean="0"/>
              <a:t>Separating deterministic and non-deterministic tasks – B</a:t>
            </a:r>
          </a:p>
          <a:p>
            <a:pPr defTabSz="914276">
              <a:tabLst>
                <a:tab pos="457138" algn="l"/>
              </a:tabLst>
            </a:pPr>
            <a:endParaRPr lang="en-US" baseline="0" dirty="0" smtClean="0"/>
          </a:p>
          <a:p>
            <a:pPr defTabSz="914276">
              <a:tabLst>
                <a:tab pos="457138" algn="l"/>
              </a:tabLst>
            </a:pPr>
            <a:r>
              <a:rPr lang="en-US" baseline="0" dirty="0" smtClean="0"/>
              <a:t>* There is a cRIO module you can use to log data to file using an FPGA VI (NI 9802)</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29" name="Rectangle 11"/>
          <p:cNvSpPr>
            <a:spLocks noGrp="1" noChangeArrowheads="1"/>
          </p:cNvSpPr>
          <p:nvPr>
            <p:ph type="sldNum" sz="quarter" idx="5"/>
          </p:nvPr>
        </p:nvSpPr>
        <p:spPr>
          <a:noFill/>
        </p:spPr>
        <p:txBody>
          <a:bodyPr/>
          <a:lstStyle/>
          <a:p>
            <a:pPr defTabSz="914276"/>
            <a:r>
              <a:rPr lang="en-US" dirty="0" smtClean="0"/>
              <a:t>6-</a:t>
            </a:r>
            <a:fld id="{BC6AF28A-6BBE-4A4E-BDC3-AD43E887F72E}" type="slidenum">
              <a:rPr lang="en-US" smtClean="0"/>
              <a:pPr defTabSz="914276"/>
              <a:t>37</a:t>
            </a:fld>
            <a:endParaRPr lang="en-US" dirty="0" smtClean="0"/>
          </a:p>
        </p:txBody>
      </p:sp>
      <p:sp>
        <p:nvSpPr>
          <p:cNvPr id="816130" name="Slide Image Placeholder 9"/>
          <p:cNvSpPr>
            <a:spLocks noGrp="1" noRot="1" noChangeAspect="1"/>
          </p:cNvSpPr>
          <p:nvPr>
            <p:ph type="sldImg"/>
          </p:nvPr>
        </p:nvSpPr>
        <p:spPr>
          <a:xfrm>
            <a:off x="817563" y="539750"/>
            <a:ext cx="5681662" cy="4260850"/>
          </a:xfrm>
          <a:ln w="6350"/>
        </p:spPr>
      </p:sp>
      <p:sp>
        <p:nvSpPr>
          <p:cNvPr id="816131" name="Notes Placeholder 10"/>
          <p:cNvSpPr>
            <a:spLocks noGrp="1"/>
          </p:cNvSpPr>
          <p:nvPr>
            <p:ph type="body" idx="1"/>
          </p:nvPr>
        </p:nvSpPr>
        <p:spPr>
          <a:noFill/>
          <a:ln/>
        </p:spPr>
        <p:txBody>
          <a:bodyPr/>
          <a:lstStyle/>
          <a:p>
            <a:pPr defTabSz="914276">
              <a:tabLst>
                <a:tab pos="457138" algn="l"/>
              </a:tabLst>
            </a:pPr>
            <a:r>
              <a:rPr lang="en-US" dirty="0" smtClean="0"/>
              <a:t>Answer</a:t>
            </a:r>
            <a:r>
              <a:rPr lang="en-US" baseline="0" dirty="0" smtClean="0"/>
              <a:t> is:</a:t>
            </a:r>
          </a:p>
          <a:p>
            <a:pPr defTabSz="914276">
              <a:tabLst>
                <a:tab pos="457138" algn="l"/>
              </a:tabLst>
            </a:pPr>
            <a:r>
              <a:rPr lang="en-US" baseline="0" dirty="0" smtClean="0"/>
              <a:t>Logging data to file– B and C*</a:t>
            </a:r>
          </a:p>
          <a:p>
            <a:pPr defTabSz="914276">
              <a:tabLst>
                <a:tab pos="457138" algn="l"/>
              </a:tabLst>
            </a:pPr>
            <a:r>
              <a:rPr lang="en-US" baseline="0" dirty="0" smtClean="0"/>
              <a:t>I/O operations – A</a:t>
            </a:r>
          </a:p>
          <a:p>
            <a:pPr defTabSz="914276">
              <a:tabLst>
                <a:tab pos="457138" algn="l"/>
              </a:tabLst>
            </a:pPr>
            <a:r>
              <a:rPr lang="en-US" baseline="0" dirty="0" smtClean="0"/>
              <a:t>Floating-point math – B and C</a:t>
            </a:r>
          </a:p>
          <a:p>
            <a:pPr defTabSz="914276">
              <a:tabLst>
                <a:tab pos="457138" algn="l"/>
              </a:tabLst>
              <a:defRPr/>
            </a:pPr>
            <a:r>
              <a:rPr lang="en-US" baseline="0" dirty="0" smtClean="0"/>
              <a:t>User Interface – C</a:t>
            </a:r>
          </a:p>
          <a:p>
            <a:pPr defTabSz="914276">
              <a:tabLst>
                <a:tab pos="457138" algn="l"/>
              </a:tabLst>
            </a:pPr>
            <a:r>
              <a:rPr lang="en-US" baseline="0" dirty="0" smtClean="0"/>
              <a:t>40 MHz logic – A</a:t>
            </a:r>
          </a:p>
          <a:p>
            <a:pPr defTabSz="914276">
              <a:tabLst>
                <a:tab pos="457138" algn="l"/>
              </a:tabLst>
            </a:pPr>
            <a:r>
              <a:rPr lang="en-US" baseline="0" dirty="0" smtClean="0"/>
              <a:t>Inserting data into an enterprise database – C</a:t>
            </a:r>
          </a:p>
          <a:p>
            <a:pPr defTabSz="914276">
              <a:tabLst>
                <a:tab pos="457138" algn="l"/>
              </a:tabLst>
            </a:pPr>
            <a:r>
              <a:rPr lang="en-US" baseline="0" dirty="0" smtClean="0"/>
              <a:t>Separating deterministic and non-deterministic tasks – B</a:t>
            </a:r>
          </a:p>
          <a:p>
            <a:pPr defTabSz="914276">
              <a:tabLst>
                <a:tab pos="457138" algn="l"/>
              </a:tabLst>
            </a:pPr>
            <a:endParaRPr lang="en-US" baseline="0" dirty="0" smtClean="0"/>
          </a:p>
          <a:p>
            <a:pPr defTabSz="914276">
              <a:tabLst>
                <a:tab pos="457138" algn="l"/>
              </a:tabLst>
            </a:pPr>
            <a:r>
              <a:rPr lang="en-US" baseline="0" dirty="0" smtClean="0"/>
              <a:t>* There is a cRIO module you can use to log data to file using an FPGA VI (NI 9802)</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01BA7-C06B-49F6-AF87-7A0CC2C3165C}" type="slidenum">
              <a:rPr lang="en-US"/>
              <a:pPr/>
              <a:t>38</a:t>
            </a:fld>
            <a:endParaRPr lang="en-US" dirty="0"/>
          </a:p>
        </p:txBody>
      </p:sp>
      <p:sp>
        <p:nvSpPr>
          <p:cNvPr id="1139714" name="Rectangle 2"/>
          <p:cNvSpPr>
            <a:spLocks noGrp="1" noRot="1" noChangeAspect="1" noChangeArrowheads="1" noTextEdit="1"/>
          </p:cNvSpPr>
          <p:nvPr>
            <p:ph type="sldImg"/>
          </p:nvPr>
        </p:nvSpPr>
        <p:spPr>
          <a:xfrm>
            <a:off x="906463" y="471488"/>
            <a:ext cx="5349875" cy="4013200"/>
          </a:xfrm>
          <a:ln/>
        </p:spPr>
      </p:sp>
      <p:sp>
        <p:nvSpPr>
          <p:cNvPr id="1139715" name="Rectangle 3"/>
          <p:cNvSpPr>
            <a:spLocks noGrp="1" noChangeArrowheads="1"/>
          </p:cNvSpPr>
          <p:nvPr>
            <p:ph type="body" idx="1"/>
          </p:nvPr>
        </p:nvSpPr>
        <p:spPr>
          <a:xfrm>
            <a:off x="732183" y="4731290"/>
            <a:ext cx="5850835" cy="4318724"/>
          </a:xfrm>
        </p:spPr>
        <p:txBody>
          <a:bodyPr/>
          <a:lstStyle/>
          <a:p>
            <a:pPr defTabSz="952073">
              <a:defRPr/>
            </a:pPr>
            <a:r>
              <a:rPr lang="en-US" dirty="0" smtClean="0"/>
              <a:t>The answer is c.</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01BA7-C06B-49F6-AF87-7A0CC2C3165C}" type="slidenum">
              <a:rPr lang="en-US"/>
              <a:pPr/>
              <a:t>39</a:t>
            </a:fld>
            <a:endParaRPr lang="en-US" dirty="0"/>
          </a:p>
        </p:txBody>
      </p:sp>
      <p:sp>
        <p:nvSpPr>
          <p:cNvPr id="1139714" name="Rectangle 2"/>
          <p:cNvSpPr>
            <a:spLocks noGrp="1" noRot="1" noChangeAspect="1" noChangeArrowheads="1" noTextEdit="1"/>
          </p:cNvSpPr>
          <p:nvPr>
            <p:ph type="sldImg"/>
          </p:nvPr>
        </p:nvSpPr>
        <p:spPr>
          <a:xfrm>
            <a:off x="906463" y="471488"/>
            <a:ext cx="5349875" cy="4013200"/>
          </a:xfrm>
          <a:ln/>
        </p:spPr>
      </p:sp>
      <p:sp>
        <p:nvSpPr>
          <p:cNvPr id="1139715" name="Rectangle 3"/>
          <p:cNvSpPr>
            <a:spLocks noGrp="1" noChangeArrowheads="1"/>
          </p:cNvSpPr>
          <p:nvPr>
            <p:ph type="body" idx="1"/>
          </p:nvPr>
        </p:nvSpPr>
        <p:spPr>
          <a:xfrm>
            <a:off x="732183" y="4731290"/>
            <a:ext cx="5850835" cy="4318724"/>
          </a:xfrm>
        </p:spPr>
        <p:txBody>
          <a:bodyPr/>
          <a:lstStyle/>
          <a:p>
            <a:r>
              <a:rPr lang="en-US" dirty="0" smtClean="0"/>
              <a:t>The answer is c.</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4F0AD-B405-489B-A21A-8A5882080F89}" type="slidenum">
              <a:rPr lang="en-US"/>
              <a:pPr/>
              <a:t>4</a:t>
            </a:fld>
            <a:endParaRPr lang="en-US" dirty="0"/>
          </a:p>
        </p:txBody>
      </p:sp>
      <p:sp>
        <p:nvSpPr>
          <p:cNvPr id="1123330" name="Rectangle 2"/>
          <p:cNvSpPr>
            <a:spLocks noGrp="1" noRot="1" noChangeAspect="1" noChangeArrowheads="1" noTextEdit="1"/>
          </p:cNvSpPr>
          <p:nvPr>
            <p:ph type="sldImg"/>
          </p:nvPr>
        </p:nvSpPr>
        <p:spPr>
          <a:xfrm>
            <a:off x="906463" y="471488"/>
            <a:ext cx="5349875" cy="4013200"/>
          </a:xfrm>
          <a:ln/>
        </p:spPr>
      </p:sp>
      <p:sp>
        <p:nvSpPr>
          <p:cNvPr id="1123331" name="Rectangle 3"/>
          <p:cNvSpPr>
            <a:spLocks noGrp="1" noChangeArrowheads="1"/>
          </p:cNvSpPr>
          <p:nvPr>
            <p:ph type="body" idx="1"/>
          </p:nvPr>
        </p:nvSpPr>
        <p:spPr>
          <a:xfrm>
            <a:off x="732183" y="4731290"/>
            <a:ext cx="5850835" cy="4318724"/>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01BA7-C06B-49F6-AF87-7A0CC2C3165C}" type="slidenum">
              <a:rPr lang="en-US"/>
              <a:pPr/>
              <a:t>40</a:t>
            </a:fld>
            <a:endParaRPr lang="en-US" dirty="0"/>
          </a:p>
        </p:txBody>
      </p:sp>
      <p:sp>
        <p:nvSpPr>
          <p:cNvPr id="1139714" name="Rectangle 2"/>
          <p:cNvSpPr>
            <a:spLocks noGrp="1" noRot="1" noChangeAspect="1" noChangeArrowheads="1" noTextEdit="1"/>
          </p:cNvSpPr>
          <p:nvPr>
            <p:ph type="sldImg"/>
          </p:nvPr>
        </p:nvSpPr>
        <p:spPr>
          <a:xfrm>
            <a:off x="906463" y="471488"/>
            <a:ext cx="5349875" cy="4013200"/>
          </a:xfrm>
          <a:ln/>
        </p:spPr>
      </p:sp>
      <p:sp>
        <p:nvSpPr>
          <p:cNvPr id="1139715" name="Rectangle 3"/>
          <p:cNvSpPr>
            <a:spLocks noGrp="1" noChangeArrowheads="1"/>
          </p:cNvSpPr>
          <p:nvPr>
            <p:ph type="body" idx="1"/>
          </p:nvPr>
        </p:nvSpPr>
        <p:spPr>
          <a:xfrm>
            <a:off x="732183" y="4731290"/>
            <a:ext cx="5850835" cy="4318724"/>
          </a:xfrm>
        </p:spPr>
        <p:txBody>
          <a:bodyPr/>
          <a:lstStyle/>
          <a:p>
            <a:r>
              <a:rPr lang="en-US" dirty="0" smtClean="0"/>
              <a:t>The answer is a, b, and 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01BA7-C06B-49F6-AF87-7A0CC2C3165C}" type="slidenum">
              <a:rPr lang="en-US"/>
              <a:pPr/>
              <a:t>41</a:t>
            </a:fld>
            <a:endParaRPr lang="en-US" dirty="0"/>
          </a:p>
        </p:txBody>
      </p:sp>
      <p:sp>
        <p:nvSpPr>
          <p:cNvPr id="1139714" name="Rectangle 2"/>
          <p:cNvSpPr>
            <a:spLocks noGrp="1" noRot="1" noChangeAspect="1" noChangeArrowheads="1" noTextEdit="1"/>
          </p:cNvSpPr>
          <p:nvPr>
            <p:ph type="sldImg"/>
          </p:nvPr>
        </p:nvSpPr>
        <p:spPr>
          <a:xfrm>
            <a:off x="906463" y="471488"/>
            <a:ext cx="5349875" cy="4013200"/>
          </a:xfrm>
          <a:ln/>
        </p:spPr>
      </p:sp>
      <p:sp>
        <p:nvSpPr>
          <p:cNvPr id="1139715" name="Rectangle 3"/>
          <p:cNvSpPr>
            <a:spLocks noGrp="1" noChangeArrowheads="1"/>
          </p:cNvSpPr>
          <p:nvPr>
            <p:ph type="body" idx="1"/>
          </p:nvPr>
        </p:nvSpPr>
        <p:spPr>
          <a:xfrm>
            <a:off x="732183" y="4731290"/>
            <a:ext cx="5850835" cy="4318724"/>
          </a:xfrm>
        </p:spPr>
        <p:txBody>
          <a:bodyPr/>
          <a:lstStyle/>
          <a:p>
            <a:r>
              <a:rPr lang="en-US" dirty="0" smtClean="0"/>
              <a:t>The answer is a, b, and d.</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CC1DB-C274-4EF8-8283-83B5ABCE3A81}" type="slidenum">
              <a:rPr lang="en-US"/>
              <a:pPr/>
              <a:t>42</a:t>
            </a:fld>
            <a:endParaRPr lang="en-US" dirty="0"/>
          </a:p>
        </p:txBody>
      </p:sp>
      <p:sp>
        <p:nvSpPr>
          <p:cNvPr id="1009666" name="Rectangle 2"/>
          <p:cNvSpPr>
            <a:spLocks noGrp="1" noRot="1" noChangeAspect="1" noChangeArrowheads="1" noTextEdit="1"/>
          </p:cNvSpPr>
          <p:nvPr>
            <p:ph type="sldImg"/>
          </p:nvPr>
        </p:nvSpPr>
        <p:spPr>
          <a:xfrm>
            <a:off x="906463" y="471488"/>
            <a:ext cx="5349875" cy="4013200"/>
          </a:xfrm>
          <a:ln/>
        </p:spPr>
      </p:sp>
      <p:sp>
        <p:nvSpPr>
          <p:cNvPr id="1009667" name="Rectangle 3"/>
          <p:cNvSpPr>
            <a:spLocks noGrp="1" noChangeArrowheads="1"/>
          </p:cNvSpPr>
          <p:nvPr>
            <p:ph type="body" idx="1"/>
          </p:nvPr>
        </p:nvSpPr>
        <p:spPr>
          <a:xfrm>
            <a:off x="732183" y="4731290"/>
            <a:ext cx="5850835" cy="4318724"/>
          </a:xfrm>
        </p:spPr>
        <p:txBody>
          <a:bodyPr/>
          <a:lstStyle/>
          <a:p>
            <a:pPr defTabSz="952073">
              <a:defRPr/>
            </a:pPr>
            <a:r>
              <a:rPr lang="en-US" dirty="0" smtClean="0"/>
              <a:t>Answer</a:t>
            </a:r>
            <a:r>
              <a:rPr lang="en-US" baseline="0" dirty="0" smtClean="0"/>
              <a:t> is </a:t>
            </a:r>
            <a:r>
              <a:rPr lang="en-US" dirty="0" smtClean="0"/>
              <a:t>False.</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DCC1DB-C274-4EF8-8283-83B5ABCE3A81}" type="slidenum">
              <a:rPr lang="en-US"/>
              <a:pPr/>
              <a:t>43</a:t>
            </a:fld>
            <a:endParaRPr lang="en-US" dirty="0"/>
          </a:p>
        </p:txBody>
      </p:sp>
      <p:sp>
        <p:nvSpPr>
          <p:cNvPr id="1009666" name="Rectangle 2"/>
          <p:cNvSpPr>
            <a:spLocks noGrp="1" noRot="1" noChangeAspect="1" noChangeArrowheads="1" noTextEdit="1"/>
          </p:cNvSpPr>
          <p:nvPr>
            <p:ph type="sldImg"/>
          </p:nvPr>
        </p:nvSpPr>
        <p:spPr>
          <a:xfrm>
            <a:off x="906463" y="471488"/>
            <a:ext cx="5349875" cy="4013200"/>
          </a:xfrm>
          <a:ln/>
        </p:spPr>
      </p:sp>
      <p:sp>
        <p:nvSpPr>
          <p:cNvPr id="1009667" name="Rectangle 3"/>
          <p:cNvSpPr>
            <a:spLocks noGrp="1" noChangeArrowheads="1"/>
          </p:cNvSpPr>
          <p:nvPr>
            <p:ph type="body" idx="1"/>
          </p:nvPr>
        </p:nvSpPr>
        <p:spPr>
          <a:xfrm>
            <a:off x="732183" y="4731290"/>
            <a:ext cx="5850835" cy="4318724"/>
          </a:xfrm>
        </p:spPr>
        <p:txBody>
          <a:bodyPr/>
          <a:lstStyle/>
          <a:p>
            <a:r>
              <a:rPr lang="en-US" dirty="0" smtClean="0"/>
              <a:t>Answer</a:t>
            </a:r>
            <a:r>
              <a:rPr lang="en-US" baseline="0" dirty="0" smtClean="0"/>
              <a:t> is </a:t>
            </a:r>
            <a:r>
              <a:rPr lang="en-US" dirty="0" smtClean="0"/>
              <a:t>False.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pPr lvl="1"/>
            <a:r>
              <a:rPr lang="en-US" sz="1500" b="1" dirty="0" smtClean="0">
                <a:latin typeface="Arial Narrow" pitchFamily="34" charset="0"/>
                <a:cs typeface="Times New Roman" pitchFamily="18" charset="0"/>
              </a:rPr>
              <a:t>Instructor: </a:t>
            </a:r>
            <a:r>
              <a:rPr lang="en-US" sz="1500" dirty="0" smtClean="0">
                <a:latin typeface="Arial Narrow" pitchFamily="34" charset="0"/>
                <a:cs typeface="Times New Roman" pitchFamily="18" charset="0"/>
              </a:rPr>
              <a:t>Walk through this palette for a quick discussion of other items available.</a:t>
            </a:r>
          </a:p>
          <a:p>
            <a:pPr lvl="1"/>
            <a:endParaRPr lang="en-US" sz="1500" b="1" dirty="0" smtClean="0">
              <a:latin typeface="Arial Narrow" pitchFamily="34" charset="0"/>
              <a:cs typeface="Times New Roman" pitchFamily="18" charset="0"/>
            </a:endParaRPr>
          </a:p>
          <a:p>
            <a:pPr lvl="1"/>
            <a:r>
              <a:rPr lang="en-US" sz="1500" b="1" dirty="0" smtClean="0">
                <a:latin typeface="Arial Narrow" pitchFamily="34" charset="0"/>
                <a:cs typeface="Times New Roman" pitchFamily="18" charset="0"/>
              </a:rPr>
              <a:t>FPGA Interface Functions</a:t>
            </a:r>
          </a:p>
          <a:p>
            <a:pPr lvl="1"/>
            <a:r>
              <a:rPr lang="en-US" dirty="0" smtClean="0">
                <a:latin typeface="Times New Roman" pitchFamily="18" charset="0"/>
                <a:cs typeface="Times New Roman" pitchFamily="18" charset="0"/>
              </a:rPr>
              <a:t>When you install the LabVIEW FPGA modules in LabVIEW, if you open a VI under the host in the project hierarchy, the FPGA Interface Functions palette is available, as shown above. </a:t>
            </a:r>
          </a:p>
          <a:p>
            <a:pPr lvl="1"/>
            <a:r>
              <a:rPr lang="en-US" dirty="0" smtClean="0">
                <a:latin typeface="Times New Roman" pitchFamily="18" charset="0"/>
                <a:cs typeface="Times New Roman" pitchFamily="18" charset="0"/>
              </a:rPr>
              <a:t>Use the FPGA Interface functions to communicate with an FPGA VI from the host VI using the following operations:</a:t>
            </a:r>
          </a:p>
          <a:p>
            <a:pPr lvl="2">
              <a:buFont typeface="Arial" pitchFamily="34" charset="0"/>
              <a:buChar char="•"/>
            </a:pPr>
            <a:r>
              <a:rPr lang="en-US" dirty="0" smtClean="0">
                <a:latin typeface="Times New Roman" pitchFamily="18" charset="0"/>
                <a:cs typeface="Times New Roman" pitchFamily="18" charset="0"/>
              </a:rPr>
              <a:t>Establish and terminate communication with the FPGA VI</a:t>
            </a:r>
          </a:p>
          <a:p>
            <a:pPr lvl="2">
              <a:buFont typeface="Arial" pitchFamily="34" charset="0"/>
              <a:buChar char="•"/>
            </a:pPr>
            <a:r>
              <a:rPr lang="en-US" dirty="0" smtClean="0">
                <a:latin typeface="Times New Roman" pitchFamily="18" charset="0"/>
                <a:cs typeface="Times New Roman" pitchFamily="18" charset="0"/>
              </a:rPr>
              <a:t>Control the execution of the FPGA VI on the FPGA target </a:t>
            </a:r>
          </a:p>
          <a:p>
            <a:pPr lvl="2">
              <a:buFont typeface="Arial" pitchFamily="34" charset="0"/>
              <a:buChar char="•"/>
            </a:pPr>
            <a:r>
              <a:rPr lang="en-US" dirty="0" smtClean="0">
                <a:latin typeface="Times New Roman" pitchFamily="18" charset="0"/>
                <a:cs typeface="Times New Roman" pitchFamily="18" charset="0"/>
              </a:rPr>
              <a:t>Read and write data to the FPGA VI</a:t>
            </a:r>
          </a:p>
          <a:p>
            <a:pPr lvl="1"/>
            <a:r>
              <a:rPr lang="en-US" dirty="0" smtClean="0">
                <a:latin typeface="Times New Roman" pitchFamily="18" charset="0"/>
                <a:cs typeface="Times New Roman" pitchFamily="18" charset="0"/>
              </a:rPr>
              <a:t>The FPGA Interface functions can return general LabVIEW error codes, specific FPGA interface error codes, or error codes specific to the FPGA target. Refer to the specific FPGA target documentation for a list of target-specific error codes.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pPr lvl="1"/>
            <a:r>
              <a:rPr lang="en-US" sz="1500" b="1" dirty="0" smtClean="0">
                <a:latin typeface="Arial Narrow" pitchFamily="34" charset="0"/>
                <a:cs typeface="Times New Roman" pitchFamily="18" charset="0"/>
              </a:rPr>
              <a:t>Open FPGA VI Reference Function </a:t>
            </a:r>
          </a:p>
          <a:p>
            <a:pPr lvl="1"/>
            <a:r>
              <a:rPr lang="en-US" sz="1500" dirty="0" smtClean="0">
                <a:latin typeface="Arial Narrow" pitchFamily="34" charset="0"/>
                <a:cs typeface="Times New Roman" pitchFamily="18" charset="0"/>
              </a:rPr>
              <a:t>Opens a reference to the FPGA VI or bitfile and FPGA target you specify. Right-click the Open FPGA VI Reference function and select Configure Open FPGA VI Reference from the shortcut menu to display the Configure Open FPGA VI Reference dialog box.</a:t>
            </a:r>
          </a:p>
          <a:p>
            <a:pPr lvl="1"/>
            <a:endParaRPr lang="en-US" sz="1500" dirty="0" smtClean="0">
              <a:latin typeface="Arial Narrow" pitchFamily="34" charset="0"/>
              <a:cs typeface="Times New Roman" pitchFamily="18" charset="0"/>
            </a:endParaRPr>
          </a:p>
          <a:p>
            <a:pPr lvl="1"/>
            <a:r>
              <a:rPr lang="en-US" sz="1500" dirty="0" smtClean="0">
                <a:latin typeface="Arial Narrow" pitchFamily="34" charset="0"/>
                <a:cs typeface="Times New Roman" pitchFamily="18" charset="0"/>
              </a:rPr>
              <a:t>You must open a reference to the FPGA target before you can communicate between the host VI and the FPGA VI. You can download and run only one FPGA VI at a time on a single FPGA target. If you attempt to download a second VI to the FPGA target while the first FPGA VI is still in use, LabVIEW reports an error and the download fails.</a:t>
            </a:r>
          </a:p>
          <a:p>
            <a:pPr lvl="1"/>
            <a:endParaRPr lang="en-US" sz="1500" dirty="0" smtClean="0">
              <a:latin typeface="Arial Narrow" pitchFamily="34" charset="0"/>
              <a:cs typeface="Times New Roman" pitchFamily="18" charset="0"/>
            </a:endParaRPr>
          </a:p>
          <a:p>
            <a:pPr lvl="1"/>
            <a:r>
              <a:rPr lang="en-US" sz="1500" dirty="0" smtClean="0">
                <a:latin typeface="Arial Narrow" pitchFamily="34" charset="0"/>
                <a:cs typeface="Times New Roman" pitchFamily="18" charset="0"/>
              </a:rPr>
              <a:t>Note: You can use the Open FPGA VI Reference function to interface with an FPGA bitfile even if you do not have the FPGA Module installed. </a:t>
            </a:r>
          </a:p>
          <a:p>
            <a:pPr lvl="1"/>
            <a:endParaRPr lang="en-US" sz="1500" dirty="0" smtClean="0">
              <a:latin typeface="Arial Narrow" pitchFamily="34"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pPr lvl="1"/>
            <a:r>
              <a:rPr lang="en-US" sz="1500" b="1" dirty="0" smtClean="0">
                <a:latin typeface="Arial Narrow" pitchFamily="34" charset="0"/>
                <a:cs typeface="Times New Roman" pitchFamily="18" charset="0"/>
              </a:rPr>
              <a:t>Open FPGA VI Reference</a:t>
            </a:r>
          </a:p>
          <a:p>
            <a:pPr lvl="1"/>
            <a:r>
              <a:rPr lang="en-US" dirty="0" smtClean="0">
                <a:latin typeface="Times New Roman" pitchFamily="18" charset="0"/>
                <a:cs typeface="Times New Roman" pitchFamily="18" charset="0"/>
              </a:rPr>
              <a:t>Opens a reference to the FPGA VI or bitfile and FPGA target you select in the shortcut menu or that you specify with the resource name input. You must open a reference to the FPGA target before you can communicate between the host VI and the FPGA VI.</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pPr lvl="1"/>
            <a:r>
              <a:rPr lang="en-US" sz="1900" b="1" dirty="0" smtClean="0">
                <a:latin typeface="Arial Narrow" pitchFamily="34" charset="0"/>
                <a:cs typeface="Times New Roman" pitchFamily="18" charset="0"/>
              </a:rPr>
              <a:t>Read/Write Control</a:t>
            </a:r>
          </a:p>
          <a:p>
            <a:pPr lvl="1"/>
            <a:r>
              <a:rPr lang="en-US" sz="1500" dirty="0" smtClean="0">
                <a:latin typeface="Times New Roman" pitchFamily="18" charset="0"/>
                <a:cs typeface="Times New Roman" pitchFamily="18" charset="0"/>
              </a:rPr>
              <a:t>Reads a value from or writes a value to a control or indicator in the FPGA VI on the FPGA target.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44563" y="731838"/>
            <a:ext cx="5426075" cy="4068762"/>
          </a:xfrm>
        </p:spPr>
      </p:sp>
      <p:sp>
        <p:nvSpPr>
          <p:cNvPr id="6" name="Notes Placeholder 5"/>
          <p:cNvSpPr>
            <a:spLocks noGrp="1"/>
          </p:cNvSpPr>
          <p:nvPr>
            <p:ph type="body" idx="1"/>
          </p:nvPr>
        </p:nvSpPr>
        <p:spPr/>
        <p:txBody>
          <a:bodyPr>
            <a:normAutofit/>
          </a:bodyPr>
          <a:lstStyle/>
          <a:p>
            <a:pPr>
              <a:defRPr/>
            </a:pPr>
            <a:r>
              <a:rPr lang="en-US" sz="1500" b="1" dirty="0" smtClean="0">
                <a:latin typeface="Arial Narrow" pitchFamily="34" charset="0"/>
                <a:cs typeface="Times New Roman" pitchFamily="18" charset="0"/>
              </a:rPr>
              <a:t>Invoke Method</a:t>
            </a:r>
          </a:p>
          <a:p>
            <a:pPr>
              <a:defRPr/>
            </a:pPr>
            <a:r>
              <a:rPr lang="en-US" dirty="0" smtClean="0">
                <a:latin typeface="Times New Roman" pitchFamily="18" charset="0"/>
                <a:cs typeface="Times New Roman" pitchFamily="18" charset="0"/>
              </a:rPr>
              <a:t>Invokes an FPGA Interface method or action from a host VI on an FPGA VI. Use methods to download, abort, reset, and run the FPGA VI on the FPGA target, wait for and acknowledge FPGA VI interrupts, read DMA FIFOs, and write to DMA FIFOs. The methods you can choose from depend on the target hardware and the FPGA VI. You must wire the FPGA VI Reference In input to view the available methods in the shortcut menu.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19"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93" r:id="rId17"/>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74" r:id="rId1"/>
    <p:sldLayoutId id="2147483775"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normAutofit fontScale="90000"/>
          </a:bodyPr>
          <a:lstStyle/>
          <a:p>
            <a:r>
              <a:rPr lang="en-US" dirty="0" smtClean="0"/>
              <a:t>Lesson 8</a:t>
            </a:r>
            <a:br>
              <a:rPr lang="en-US" dirty="0" smtClean="0"/>
            </a:br>
            <a:r>
              <a:rPr lang="en-US" dirty="0" smtClean="0"/>
              <a:t>Basic Host Integration – </a:t>
            </a:r>
            <a:br>
              <a:rPr lang="en-US" dirty="0" smtClean="0"/>
            </a:br>
            <a:r>
              <a:rPr lang="en-US" dirty="0" smtClean="0"/>
              <a:t>PC/Real-Time</a:t>
            </a:r>
            <a:endParaRPr lang="en-US" dirty="0"/>
          </a:p>
        </p:txBody>
      </p:sp>
      <p:sp>
        <p:nvSpPr>
          <p:cNvPr id="2056" name="Rectangle 8"/>
          <p:cNvSpPr>
            <a:spLocks noGrp="1" noChangeArrowheads="1"/>
          </p:cNvSpPr>
          <p:nvPr>
            <p:ph sz="half" idx="1"/>
          </p:nvPr>
        </p:nvSpPr>
        <p:spPr/>
        <p:txBody>
          <a:bodyPr/>
          <a:lstStyle/>
          <a:p>
            <a:r>
              <a:rPr lang="en-US" sz="2000" dirty="0" smtClean="0"/>
              <a:t>Windows Host Integration</a:t>
            </a:r>
          </a:p>
          <a:p>
            <a:r>
              <a:rPr lang="en-US" sz="2000" dirty="0" smtClean="0"/>
              <a:t>Developing a Windows Host VI</a:t>
            </a:r>
          </a:p>
          <a:p>
            <a:r>
              <a:rPr lang="en-US" sz="2000" dirty="0" smtClean="0"/>
              <a:t>Introduction to Real-Time</a:t>
            </a:r>
          </a:p>
          <a:p>
            <a:r>
              <a:rPr lang="en-US" sz="2000" dirty="0" smtClean="0"/>
              <a:t>Developing an RT Host VI</a:t>
            </a:r>
          </a:p>
          <a:p>
            <a:r>
              <a:rPr lang="en-US" sz="2000" dirty="0" smtClean="0"/>
              <a:t>Front Panel Communication</a:t>
            </a:r>
          </a:p>
          <a:p>
            <a:endParaRPr lang="en-US" sz="2000" dirty="0"/>
          </a:p>
        </p:txBody>
      </p:sp>
      <p:sp>
        <p:nvSpPr>
          <p:cNvPr id="6" name="Content Placeholder 5"/>
          <p:cNvSpPr>
            <a:spLocks noGrp="1"/>
          </p:cNvSpPr>
          <p:nvPr>
            <p:ph sz="half" idx="2"/>
          </p:nvPr>
        </p:nvSpPr>
        <p:spPr/>
        <p:txBody>
          <a:bodyPr/>
          <a:lstStyle/>
          <a:p>
            <a:pPr marL="514350" indent="-514350">
              <a:buAutoNum type="alphaUcPeriod" startAt="6"/>
            </a:pPr>
            <a:r>
              <a:rPr lang="en-US" sz="2000" dirty="0" smtClean="0"/>
              <a:t>Developing a Windows VI</a:t>
            </a:r>
          </a:p>
          <a:p>
            <a:pPr marL="514350" indent="-514350">
              <a:buAutoNum type="alphaUcPeriod" startAt="6"/>
            </a:pPr>
            <a:r>
              <a:rPr lang="en-US" sz="2000" dirty="0" smtClean="0"/>
              <a:t>Shared Variable Network Communication</a:t>
            </a:r>
          </a:p>
          <a:p>
            <a:pPr marL="514350" indent="-514350">
              <a:buAutoNum type="alphaUcPeriod" startAt="6"/>
            </a:pPr>
            <a:r>
              <a:rPr lang="en-US" sz="2000" dirty="0" smtClean="0"/>
              <a:t>Prepare RT Host for Final Application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dirty="0" smtClean="0"/>
              <a:t>Close FPGA VI Reference</a:t>
            </a:r>
          </a:p>
        </p:txBody>
      </p:sp>
      <p:sp>
        <p:nvSpPr>
          <p:cNvPr id="1025030" name="Rectangle 6"/>
          <p:cNvSpPr>
            <a:spLocks noGrp="1" noChangeArrowheads="1"/>
          </p:cNvSpPr>
          <p:nvPr>
            <p:ph idx="1"/>
          </p:nvPr>
        </p:nvSpPr>
        <p:spPr/>
        <p:txBody>
          <a:bodyPr>
            <a:normAutofit/>
          </a:bodyPr>
          <a:lstStyle/>
          <a:p>
            <a:pPr lvl="1"/>
            <a:r>
              <a:rPr lang="en-US" dirty="0" smtClean="0"/>
              <a:t>By default, stops and resets the FPGA </a:t>
            </a:r>
          </a:p>
          <a:p>
            <a:pPr lvl="1"/>
            <a:r>
              <a:rPr lang="en-US" dirty="0" smtClean="0"/>
              <a:t>Right-click and select </a:t>
            </a:r>
            <a:r>
              <a:rPr lang="en-US" b="1" dirty="0" smtClean="0"/>
              <a:t>Close</a:t>
            </a:r>
            <a:r>
              <a:rPr lang="en-US" dirty="0" smtClean="0"/>
              <a:t> from the shortcut menu to close the reference without resetting </a:t>
            </a:r>
          </a:p>
          <a:p>
            <a:pPr lvl="1"/>
            <a:r>
              <a:rPr lang="en-US" dirty="0" smtClean="0"/>
              <a:t>Default is </a:t>
            </a:r>
            <a:r>
              <a:rPr lang="en-US" b="1" dirty="0" smtClean="0"/>
              <a:t>Close and Reset if Last Reference</a:t>
            </a:r>
            <a:r>
              <a:rPr lang="en-US" dirty="0" smtClean="0"/>
              <a:t>, which closes the reference, stops the FPGA VI, and resets the FPGA</a:t>
            </a:r>
          </a:p>
          <a:p>
            <a:pPr lvl="1"/>
            <a:r>
              <a:rPr lang="en-US" dirty="0" smtClean="0"/>
              <a:t>Use free label to describe functionality</a:t>
            </a:r>
            <a:endParaRPr lang="en-US" dirty="0"/>
          </a:p>
        </p:txBody>
      </p:sp>
      <p:pic>
        <p:nvPicPr>
          <p:cNvPr id="5" name="Picture 7" descr="loc_easy_to_recreate"/>
          <p:cNvPicPr>
            <a:picLocks noChangeAspect="1" noChangeArrowheads="1"/>
          </p:cNvPicPr>
          <p:nvPr/>
        </p:nvPicPr>
        <p:blipFill>
          <a:blip r:embed="rId3" cstate="print"/>
          <a:stretch>
            <a:fillRect/>
          </a:stretch>
        </p:blipFill>
        <p:spPr bwMode="auto">
          <a:xfrm>
            <a:off x="7696077" y="1295277"/>
            <a:ext cx="685923" cy="68592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Developing a Windows Host VI</a:t>
            </a:r>
          </a:p>
        </p:txBody>
      </p:sp>
      <p:sp>
        <p:nvSpPr>
          <p:cNvPr id="22531" name="Rectangle 3"/>
          <p:cNvSpPr>
            <a:spLocks noGrp="1" noChangeArrowheads="1"/>
          </p:cNvSpPr>
          <p:nvPr>
            <p:ph idx="1"/>
          </p:nvPr>
        </p:nvSpPr>
        <p:spPr/>
        <p:txBody>
          <a:bodyPr/>
          <a:lstStyle/>
          <a:p>
            <a:pPr lvl="1"/>
            <a:r>
              <a:rPr lang="en-US" dirty="0" smtClean="0"/>
              <a:t>FPGA host interface functions on the Windows host VI control and communicate with the FPGA VI</a:t>
            </a:r>
          </a:p>
          <a:p>
            <a:pPr lvl="1"/>
            <a:r>
              <a:rPr lang="en-US" dirty="0" smtClean="0"/>
              <a:t>Expose only necessary controls and indicators on the </a:t>
            </a:r>
            <a:br>
              <a:rPr lang="en-US" dirty="0" smtClean="0"/>
            </a:br>
            <a:r>
              <a:rPr lang="en-US" dirty="0" smtClean="0"/>
              <a:t>FPGA VI</a:t>
            </a:r>
          </a:p>
          <a:p>
            <a:pPr lvl="1"/>
            <a:r>
              <a:rPr lang="en-US" dirty="0" smtClean="0"/>
              <a:t>Use the host VI to write values to the FPGA VI</a:t>
            </a:r>
          </a:p>
          <a:p>
            <a:pPr lvl="2"/>
            <a:r>
              <a:rPr lang="en-US" dirty="0" smtClean="0"/>
              <a:t>Do not write values to the FPGA VI using the front panel of the FPGA VI</a:t>
            </a:r>
          </a:p>
          <a:p>
            <a:pPr lvl="1">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8-1: Windows Host Integration</a:t>
            </a:r>
            <a:endParaRPr lang="en-US" dirty="0"/>
          </a:p>
        </p:txBody>
      </p:sp>
      <p:sp>
        <p:nvSpPr>
          <p:cNvPr id="3" name="Content Placeholder 2"/>
          <p:cNvSpPr>
            <a:spLocks noGrp="1"/>
          </p:cNvSpPr>
          <p:nvPr>
            <p:ph idx="1"/>
          </p:nvPr>
        </p:nvSpPr>
        <p:spPr/>
        <p:txBody>
          <a:bodyPr/>
          <a:lstStyle/>
          <a:p>
            <a:r>
              <a:rPr lang="en-US" dirty="0" smtClean="0"/>
              <a:t>Create a user interface on a Windows host system that interacts with an FPGA VI on a simulated PCI-7831R R-Series board.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sz="4000" dirty="0" smtClean="0"/>
              <a:t>Exercise 8-1: Windows Host Integration</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What functionality does the Windows host VI accomplish that the FPGA VI could not?</a:t>
            </a:r>
          </a:p>
          <a:p>
            <a:pPr>
              <a:buFont typeface="Arial" pitchFamily="34" charset="0"/>
              <a:buChar char="•"/>
            </a:pPr>
            <a:r>
              <a:rPr lang="en-US" dirty="0" smtClean="0"/>
              <a:t> Will the same scaling calculations work for I/O channels that have a different resolution and voltage range?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37"/>
          <p:cNvSpPr>
            <a:spLocks noChangeArrowheads="1"/>
          </p:cNvSpPr>
          <p:nvPr/>
        </p:nvSpPr>
        <p:spPr bwMode="auto">
          <a:xfrm>
            <a:off x="2819400" y="2590800"/>
            <a:ext cx="3657600" cy="19812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endParaRPr lang="en-US" sz="1600" dirty="0"/>
          </a:p>
        </p:txBody>
      </p:sp>
      <p:sp>
        <p:nvSpPr>
          <p:cNvPr id="19458" name="Rectangle 2"/>
          <p:cNvSpPr>
            <a:spLocks noGrp="1" noChangeArrowheads="1"/>
          </p:cNvSpPr>
          <p:nvPr>
            <p:ph type="title"/>
          </p:nvPr>
        </p:nvSpPr>
        <p:spPr/>
        <p:txBody>
          <a:bodyPr>
            <a:normAutofit/>
          </a:bodyPr>
          <a:lstStyle/>
          <a:p>
            <a:r>
              <a:rPr lang="en-US" sz="3200" dirty="0" smtClean="0"/>
              <a:t>LabVIEW FPGA Architecture with LabVIEW Real-Time: RT Host VI</a:t>
            </a:r>
            <a:endParaRPr lang="en-US" sz="3200" dirty="0"/>
          </a:p>
        </p:txBody>
      </p:sp>
      <p:sp>
        <p:nvSpPr>
          <p:cNvPr id="19459" name="Rectangle 3"/>
          <p:cNvSpPr>
            <a:spLocks noChangeArrowheads="1"/>
          </p:cNvSpPr>
          <p:nvPr/>
        </p:nvSpPr>
        <p:spPr bwMode="auto">
          <a:xfrm>
            <a:off x="7010400" y="2070100"/>
            <a:ext cx="1676400" cy="3873500"/>
          </a:xfrm>
          <a:prstGeom prst="rect">
            <a:avLst/>
          </a:prstGeom>
          <a:noFill/>
          <a:ln w="31750" algn="ctr">
            <a:solidFill>
              <a:schemeClr val="tx1"/>
            </a:solidFill>
            <a:miter lim="800000"/>
            <a:headEnd/>
            <a:tailEnd/>
          </a:ln>
        </p:spPr>
        <p:txBody>
          <a:bodyPr wrap="none" anchor="ctr"/>
          <a:lstStyle/>
          <a:p>
            <a:endParaRPr lang="en-US" dirty="0"/>
          </a:p>
        </p:txBody>
      </p:sp>
      <p:sp>
        <p:nvSpPr>
          <p:cNvPr id="19460" name="Text Box 4"/>
          <p:cNvSpPr txBox="1">
            <a:spLocks noChangeArrowheads="1"/>
          </p:cNvSpPr>
          <p:nvPr/>
        </p:nvSpPr>
        <p:spPr bwMode="auto">
          <a:xfrm>
            <a:off x="7140575" y="2057400"/>
            <a:ext cx="1393825" cy="581025"/>
          </a:xfrm>
          <a:prstGeom prst="rect">
            <a:avLst/>
          </a:prstGeom>
          <a:noFill/>
          <a:ln w="44450" algn="ctr">
            <a:noFill/>
            <a:miter lim="800000"/>
            <a:headEnd/>
            <a:tailEnd/>
          </a:ln>
        </p:spPr>
        <p:txBody>
          <a:bodyPr wrap="none">
            <a:spAutoFit/>
          </a:bodyPr>
          <a:lstStyle/>
          <a:p>
            <a:r>
              <a:rPr lang="en-US" sz="1600" dirty="0">
                <a:solidFill>
                  <a:schemeClr val="tx1"/>
                </a:solidFill>
              </a:rPr>
              <a:t>Reconfigurable</a:t>
            </a:r>
          </a:p>
          <a:p>
            <a:r>
              <a:rPr lang="en-US" sz="1600" dirty="0">
                <a:solidFill>
                  <a:schemeClr val="tx1"/>
                </a:solidFill>
              </a:rPr>
              <a:t>FPGA</a:t>
            </a:r>
          </a:p>
        </p:txBody>
      </p:sp>
      <p:sp>
        <p:nvSpPr>
          <p:cNvPr id="19461" name="Rectangle 5"/>
          <p:cNvSpPr>
            <a:spLocks noChangeArrowheads="1"/>
          </p:cNvSpPr>
          <p:nvPr/>
        </p:nvSpPr>
        <p:spPr bwMode="auto">
          <a:xfrm>
            <a:off x="71628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2000" dirty="0"/>
              <a:t>LabVIEW </a:t>
            </a:r>
          </a:p>
          <a:p>
            <a:r>
              <a:rPr lang="en-US" sz="2000" dirty="0"/>
              <a:t>FPGA VI</a:t>
            </a:r>
          </a:p>
        </p:txBody>
      </p:sp>
      <p:sp>
        <p:nvSpPr>
          <p:cNvPr id="19462" name="Rectangle 13"/>
          <p:cNvSpPr>
            <a:spLocks noChangeArrowheads="1"/>
          </p:cNvSpPr>
          <p:nvPr/>
        </p:nvSpPr>
        <p:spPr bwMode="auto">
          <a:xfrm>
            <a:off x="2743200" y="1905000"/>
            <a:ext cx="6096000" cy="4191000"/>
          </a:xfrm>
          <a:prstGeom prst="rect">
            <a:avLst/>
          </a:prstGeom>
          <a:noFill/>
          <a:ln w="31750" cap="rnd">
            <a:solidFill>
              <a:srgbClr val="0000FF"/>
            </a:solidFill>
            <a:miter lim="800000"/>
            <a:headEnd/>
            <a:tailEnd/>
          </a:ln>
        </p:spPr>
        <p:txBody>
          <a:bodyPr/>
          <a:lstStyle/>
          <a:p>
            <a:endParaRPr lang="en-US" dirty="0"/>
          </a:p>
        </p:txBody>
      </p:sp>
      <p:grpSp>
        <p:nvGrpSpPr>
          <p:cNvPr id="2" name="Group 14"/>
          <p:cNvGrpSpPr>
            <a:grpSpLocks/>
          </p:cNvGrpSpPr>
          <p:nvPr/>
        </p:nvGrpSpPr>
        <p:grpSpPr bwMode="auto">
          <a:xfrm>
            <a:off x="2922588" y="3963988"/>
            <a:ext cx="920750" cy="455612"/>
            <a:chOff x="2130" y="2208"/>
            <a:chExt cx="580" cy="287"/>
          </a:xfrm>
        </p:grpSpPr>
        <p:grpSp>
          <p:nvGrpSpPr>
            <p:cNvPr id="3" name="Group 15"/>
            <p:cNvGrpSpPr>
              <a:grpSpLocks/>
            </p:cNvGrpSpPr>
            <p:nvPr/>
          </p:nvGrpSpPr>
          <p:grpSpPr bwMode="auto">
            <a:xfrm>
              <a:off x="2130" y="2208"/>
              <a:ext cx="580" cy="287"/>
              <a:chOff x="2130" y="3221"/>
              <a:chExt cx="580" cy="287"/>
            </a:xfrm>
          </p:grpSpPr>
          <p:sp>
            <p:nvSpPr>
              <p:cNvPr id="19496" name="Freeform 16"/>
              <p:cNvSpPr>
                <a:spLocks/>
              </p:cNvSpPr>
              <p:nvPr/>
            </p:nvSpPr>
            <p:spPr bwMode="auto">
              <a:xfrm>
                <a:off x="2130"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solidFill>
                <a:srgbClr val="5C81B5"/>
              </a:solidFill>
              <a:ln w="0">
                <a:solidFill>
                  <a:srgbClr val="000000"/>
                </a:solidFill>
                <a:round/>
                <a:headEnd/>
                <a:tailEnd/>
              </a:ln>
            </p:spPr>
            <p:txBody>
              <a:bodyPr/>
              <a:lstStyle/>
              <a:p>
                <a:endParaRPr lang="en-US" dirty="0"/>
              </a:p>
            </p:txBody>
          </p:sp>
          <p:sp>
            <p:nvSpPr>
              <p:cNvPr id="19497" name="Oval 17"/>
              <p:cNvSpPr>
                <a:spLocks noChangeArrowheads="1"/>
              </p:cNvSpPr>
              <p:nvPr/>
            </p:nvSpPr>
            <p:spPr bwMode="auto">
              <a:xfrm>
                <a:off x="2130" y="3221"/>
                <a:ext cx="580" cy="71"/>
              </a:xfrm>
              <a:prstGeom prst="ellipse">
                <a:avLst/>
              </a:prstGeom>
              <a:solidFill>
                <a:srgbClr val="7C9AC4"/>
              </a:solidFill>
              <a:ln w="0">
                <a:solidFill>
                  <a:srgbClr val="000000"/>
                </a:solidFill>
                <a:round/>
                <a:headEnd/>
                <a:tailEnd/>
              </a:ln>
            </p:spPr>
            <p:txBody>
              <a:bodyPr/>
              <a:lstStyle/>
              <a:p>
                <a:endParaRPr lang="en-US" dirty="0"/>
              </a:p>
            </p:txBody>
          </p:sp>
          <p:sp>
            <p:nvSpPr>
              <p:cNvPr id="19498" name="Freeform 18"/>
              <p:cNvSpPr>
                <a:spLocks/>
              </p:cNvSpPr>
              <p:nvPr/>
            </p:nvSpPr>
            <p:spPr bwMode="auto">
              <a:xfrm>
                <a:off x="2130"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solidFill>
                <a:schemeClr val="bg2">
                  <a:lumMod val="40000"/>
                  <a:lumOff val="60000"/>
                </a:schemeClr>
              </a:solidFill>
              <a:ln w="7938">
                <a:solidFill>
                  <a:srgbClr val="5C81B5"/>
                </a:solidFill>
                <a:round/>
                <a:headEnd/>
                <a:tailEnd/>
              </a:ln>
            </p:spPr>
            <p:txBody>
              <a:bodyPr/>
              <a:lstStyle/>
              <a:p>
                <a:endParaRPr lang="en-US" dirty="0"/>
              </a:p>
            </p:txBody>
          </p:sp>
          <p:sp>
            <p:nvSpPr>
              <p:cNvPr id="19499" name="Freeform 19"/>
              <p:cNvSpPr>
                <a:spLocks/>
              </p:cNvSpPr>
              <p:nvPr/>
            </p:nvSpPr>
            <p:spPr bwMode="auto">
              <a:xfrm>
                <a:off x="2130" y="3257"/>
                <a:ext cx="580" cy="35"/>
              </a:xfrm>
              <a:custGeom>
                <a:avLst/>
                <a:gdLst>
                  <a:gd name="T0" fmla="*/ 0 w 580"/>
                  <a:gd name="T1" fmla="*/ 0 h 35"/>
                  <a:gd name="T2" fmla="*/ 290 w 580"/>
                  <a:gd name="T3" fmla="*/ 35 h 35"/>
                  <a:gd name="T4" fmla="*/ 580 w 580"/>
                  <a:gd name="T5" fmla="*/ 0 h 35"/>
                  <a:gd name="T6" fmla="*/ 0 60000 65536"/>
                  <a:gd name="T7" fmla="*/ 0 60000 65536"/>
                  <a:gd name="T8" fmla="*/ 0 60000 65536"/>
                  <a:gd name="T9" fmla="*/ 0 w 580"/>
                  <a:gd name="T10" fmla="*/ 0 h 35"/>
                  <a:gd name="T11" fmla="*/ 580 w 580"/>
                  <a:gd name="T12" fmla="*/ 35 h 35"/>
                </a:gdLst>
                <a:ahLst/>
                <a:cxnLst>
                  <a:cxn ang="T6">
                    <a:pos x="T0" y="T1"/>
                  </a:cxn>
                  <a:cxn ang="T7">
                    <a:pos x="T2" y="T3"/>
                  </a:cxn>
                  <a:cxn ang="T8">
                    <a:pos x="T4" y="T5"/>
                  </a:cxn>
                </a:cxnLst>
                <a:rect l="T9" t="T10" r="T11" b="T12"/>
                <a:pathLst>
                  <a:path w="580" h="35">
                    <a:moveTo>
                      <a:pt x="0" y="0"/>
                    </a:moveTo>
                    <a:cubicBezTo>
                      <a:pt x="0" y="19"/>
                      <a:pt x="130" y="35"/>
                      <a:pt x="290" y="35"/>
                    </a:cubicBezTo>
                    <a:cubicBezTo>
                      <a:pt x="450" y="35"/>
                      <a:pt x="580" y="19"/>
                      <a:pt x="580" y="0"/>
                    </a:cubicBezTo>
                  </a:path>
                </a:pathLst>
              </a:custGeom>
              <a:noFill/>
              <a:ln w="7938">
                <a:solidFill>
                  <a:srgbClr val="5C81B5"/>
                </a:solidFill>
                <a:round/>
                <a:headEnd/>
                <a:tailEnd/>
              </a:ln>
            </p:spPr>
            <p:txBody>
              <a:bodyPr/>
              <a:lstStyle/>
              <a:p>
                <a:endParaRPr lang="en-US" dirty="0"/>
              </a:p>
            </p:txBody>
          </p:sp>
        </p:grpSp>
        <p:sp>
          <p:nvSpPr>
            <p:cNvPr id="19495" name="Rectangle 20"/>
            <p:cNvSpPr>
              <a:spLocks noChangeArrowheads="1"/>
            </p:cNvSpPr>
            <p:nvPr/>
          </p:nvSpPr>
          <p:spPr bwMode="auto">
            <a:xfrm>
              <a:off x="2196" y="2304"/>
              <a:ext cx="471" cy="116"/>
            </a:xfrm>
            <a:prstGeom prst="rect">
              <a:avLst/>
            </a:prstGeom>
            <a:noFill/>
            <a:ln w="9525">
              <a:noFill/>
              <a:miter lim="800000"/>
              <a:headEnd/>
              <a:tailEnd/>
            </a:ln>
          </p:spPr>
          <p:txBody>
            <a:bodyPr wrap="none" lIns="0" tIns="0" rIns="0" bIns="0">
              <a:spAutoFit/>
            </a:bodyPr>
            <a:lstStyle/>
            <a:p>
              <a:r>
                <a:rPr lang="en-US" sz="1200" dirty="0">
                  <a:solidFill>
                    <a:srgbClr val="000000"/>
                  </a:solidFill>
                </a:rPr>
                <a:t>Data Storage</a:t>
              </a:r>
              <a:endParaRPr lang="en-US" sz="1800" dirty="0">
                <a:solidFill>
                  <a:srgbClr val="000000"/>
                </a:solidFill>
              </a:endParaRPr>
            </a:p>
          </p:txBody>
        </p:sp>
      </p:grpSp>
      <p:sp>
        <p:nvSpPr>
          <p:cNvPr id="19464" name="Rectangle 21"/>
          <p:cNvSpPr>
            <a:spLocks noChangeArrowheads="1"/>
          </p:cNvSpPr>
          <p:nvPr/>
        </p:nvSpPr>
        <p:spPr bwMode="auto">
          <a:xfrm>
            <a:off x="457200" y="1905000"/>
            <a:ext cx="1676400" cy="4191000"/>
          </a:xfrm>
          <a:prstGeom prst="rect">
            <a:avLst/>
          </a:prstGeom>
          <a:noFill/>
          <a:ln w="31750" cap="rnd">
            <a:solidFill>
              <a:srgbClr val="CC0000"/>
            </a:solidFill>
            <a:miter lim="800000"/>
            <a:headEnd/>
            <a:tailEnd/>
          </a:ln>
        </p:spPr>
        <p:txBody>
          <a:bodyPr/>
          <a:lstStyle/>
          <a:p>
            <a:endParaRPr lang="en-US" dirty="0"/>
          </a:p>
        </p:txBody>
      </p:sp>
      <p:sp>
        <p:nvSpPr>
          <p:cNvPr id="19465" name="Rectangle 22"/>
          <p:cNvSpPr>
            <a:spLocks noChangeArrowheads="1"/>
          </p:cNvSpPr>
          <p:nvPr/>
        </p:nvSpPr>
        <p:spPr bwMode="auto">
          <a:xfrm>
            <a:off x="3416300" y="2041525"/>
            <a:ext cx="2197100" cy="244475"/>
          </a:xfrm>
          <a:prstGeom prst="rect">
            <a:avLst/>
          </a:prstGeom>
          <a:noFill/>
          <a:ln w="9525">
            <a:noFill/>
            <a:miter lim="800000"/>
            <a:headEnd/>
            <a:tailEnd/>
          </a:ln>
        </p:spPr>
        <p:txBody>
          <a:bodyPr wrap="none" lIns="0" tIns="0" rIns="0" bIns="0">
            <a:spAutoFit/>
          </a:bodyPr>
          <a:lstStyle/>
          <a:p>
            <a:r>
              <a:rPr lang="en-US" sz="1600" dirty="0">
                <a:solidFill>
                  <a:schemeClr val="tx1"/>
                </a:solidFill>
              </a:rPr>
              <a:t>LabVIEW Real-Time System</a:t>
            </a:r>
          </a:p>
        </p:txBody>
      </p:sp>
      <p:sp>
        <p:nvSpPr>
          <p:cNvPr id="19466" name="Rectangle 23"/>
          <p:cNvSpPr>
            <a:spLocks noChangeArrowheads="1"/>
          </p:cNvSpPr>
          <p:nvPr/>
        </p:nvSpPr>
        <p:spPr bwMode="auto">
          <a:xfrm>
            <a:off x="609600" y="2057400"/>
            <a:ext cx="1288814" cy="246221"/>
          </a:xfrm>
          <a:prstGeom prst="rect">
            <a:avLst/>
          </a:prstGeom>
          <a:noFill/>
          <a:ln w="9525">
            <a:noFill/>
            <a:miter lim="800000"/>
            <a:headEnd/>
            <a:tailEnd/>
          </a:ln>
        </p:spPr>
        <p:txBody>
          <a:bodyPr wrap="none" lIns="0" tIns="0" rIns="0" bIns="0">
            <a:spAutoFit/>
          </a:bodyPr>
          <a:lstStyle/>
          <a:p>
            <a:r>
              <a:rPr lang="en-US" sz="1600" dirty="0">
                <a:solidFill>
                  <a:srgbClr val="000000"/>
                </a:solidFill>
              </a:rPr>
              <a:t>Windows </a:t>
            </a:r>
            <a:r>
              <a:rPr lang="en-US" sz="1600" dirty="0" smtClean="0">
                <a:solidFill>
                  <a:srgbClr val="000000"/>
                </a:solidFill>
              </a:rPr>
              <a:t>System</a:t>
            </a:r>
            <a:endParaRPr lang="en-US" sz="1800" dirty="0">
              <a:solidFill>
                <a:schemeClr val="tx1"/>
              </a:solidFill>
            </a:endParaRPr>
          </a:p>
        </p:txBody>
      </p:sp>
      <p:grpSp>
        <p:nvGrpSpPr>
          <p:cNvPr id="4" name="Group 24"/>
          <p:cNvGrpSpPr>
            <a:grpSpLocks/>
          </p:cNvGrpSpPr>
          <p:nvPr/>
        </p:nvGrpSpPr>
        <p:grpSpPr bwMode="auto">
          <a:xfrm>
            <a:off x="838200" y="3963988"/>
            <a:ext cx="920750" cy="455612"/>
            <a:chOff x="568" y="1973"/>
            <a:chExt cx="580" cy="287"/>
          </a:xfrm>
        </p:grpSpPr>
        <p:grpSp>
          <p:nvGrpSpPr>
            <p:cNvPr id="5" name="Group 25"/>
            <p:cNvGrpSpPr>
              <a:grpSpLocks/>
            </p:cNvGrpSpPr>
            <p:nvPr/>
          </p:nvGrpSpPr>
          <p:grpSpPr bwMode="auto">
            <a:xfrm>
              <a:off x="568" y="1973"/>
              <a:ext cx="580" cy="287"/>
              <a:chOff x="568" y="3221"/>
              <a:chExt cx="580" cy="287"/>
            </a:xfrm>
          </p:grpSpPr>
          <p:sp>
            <p:nvSpPr>
              <p:cNvPr id="19490" name="Freeform 26"/>
              <p:cNvSpPr>
                <a:spLocks/>
              </p:cNvSpPr>
              <p:nvPr/>
            </p:nvSpPr>
            <p:spPr bwMode="auto">
              <a:xfrm>
                <a:off x="568"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solidFill>
                <a:srgbClr val="5C81B5"/>
              </a:solidFill>
              <a:ln w="0">
                <a:solidFill>
                  <a:srgbClr val="000000"/>
                </a:solidFill>
                <a:round/>
                <a:headEnd/>
                <a:tailEnd/>
              </a:ln>
            </p:spPr>
            <p:txBody>
              <a:bodyPr/>
              <a:lstStyle/>
              <a:p>
                <a:endParaRPr lang="en-US" dirty="0"/>
              </a:p>
            </p:txBody>
          </p:sp>
          <p:sp>
            <p:nvSpPr>
              <p:cNvPr id="19491" name="Oval 27"/>
              <p:cNvSpPr>
                <a:spLocks noChangeArrowheads="1"/>
              </p:cNvSpPr>
              <p:nvPr/>
            </p:nvSpPr>
            <p:spPr bwMode="auto">
              <a:xfrm>
                <a:off x="568" y="3221"/>
                <a:ext cx="580" cy="71"/>
              </a:xfrm>
              <a:prstGeom prst="ellipse">
                <a:avLst/>
              </a:prstGeom>
              <a:solidFill>
                <a:srgbClr val="7C9AC4"/>
              </a:solidFill>
              <a:ln w="0">
                <a:solidFill>
                  <a:srgbClr val="000000"/>
                </a:solidFill>
                <a:round/>
                <a:headEnd/>
                <a:tailEnd/>
              </a:ln>
            </p:spPr>
            <p:txBody>
              <a:bodyPr/>
              <a:lstStyle/>
              <a:p>
                <a:endParaRPr lang="en-US" dirty="0"/>
              </a:p>
            </p:txBody>
          </p:sp>
          <p:sp>
            <p:nvSpPr>
              <p:cNvPr id="19492" name="Freeform 28"/>
              <p:cNvSpPr>
                <a:spLocks/>
              </p:cNvSpPr>
              <p:nvPr/>
            </p:nvSpPr>
            <p:spPr bwMode="auto">
              <a:xfrm>
                <a:off x="568"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noFill/>
              <a:ln w="7938">
                <a:solidFill>
                  <a:srgbClr val="5C81B5"/>
                </a:solidFill>
                <a:round/>
                <a:headEnd/>
                <a:tailEnd/>
              </a:ln>
            </p:spPr>
            <p:txBody>
              <a:bodyPr/>
              <a:lstStyle/>
              <a:p>
                <a:endParaRPr lang="en-US" dirty="0"/>
              </a:p>
            </p:txBody>
          </p:sp>
          <p:sp>
            <p:nvSpPr>
              <p:cNvPr id="19493" name="Freeform 29"/>
              <p:cNvSpPr>
                <a:spLocks/>
              </p:cNvSpPr>
              <p:nvPr/>
            </p:nvSpPr>
            <p:spPr bwMode="auto">
              <a:xfrm>
                <a:off x="568" y="3257"/>
                <a:ext cx="580" cy="35"/>
              </a:xfrm>
              <a:custGeom>
                <a:avLst/>
                <a:gdLst>
                  <a:gd name="T0" fmla="*/ 0 w 580"/>
                  <a:gd name="T1" fmla="*/ 0 h 35"/>
                  <a:gd name="T2" fmla="*/ 290 w 580"/>
                  <a:gd name="T3" fmla="*/ 35 h 35"/>
                  <a:gd name="T4" fmla="*/ 580 w 580"/>
                  <a:gd name="T5" fmla="*/ 0 h 35"/>
                  <a:gd name="T6" fmla="*/ 0 60000 65536"/>
                  <a:gd name="T7" fmla="*/ 0 60000 65536"/>
                  <a:gd name="T8" fmla="*/ 0 60000 65536"/>
                  <a:gd name="T9" fmla="*/ 0 w 580"/>
                  <a:gd name="T10" fmla="*/ 0 h 35"/>
                  <a:gd name="T11" fmla="*/ 580 w 580"/>
                  <a:gd name="T12" fmla="*/ 35 h 35"/>
                </a:gdLst>
                <a:ahLst/>
                <a:cxnLst>
                  <a:cxn ang="T6">
                    <a:pos x="T0" y="T1"/>
                  </a:cxn>
                  <a:cxn ang="T7">
                    <a:pos x="T2" y="T3"/>
                  </a:cxn>
                  <a:cxn ang="T8">
                    <a:pos x="T4" y="T5"/>
                  </a:cxn>
                </a:cxnLst>
                <a:rect l="T9" t="T10" r="T11" b="T12"/>
                <a:pathLst>
                  <a:path w="580" h="35">
                    <a:moveTo>
                      <a:pt x="0" y="0"/>
                    </a:moveTo>
                    <a:cubicBezTo>
                      <a:pt x="0" y="19"/>
                      <a:pt x="130" y="35"/>
                      <a:pt x="290" y="35"/>
                    </a:cubicBezTo>
                    <a:cubicBezTo>
                      <a:pt x="450" y="35"/>
                      <a:pt x="580" y="19"/>
                      <a:pt x="580" y="0"/>
                    </a:cubicBezTo>
                  </a:path>
                </a:pathLst>
              </a:custGeom>
              <a:noFill/>
              <a:ln w="7938">
                <a:solidFill>
                  <a:srgbClr val="5C81B5"/>
                </a:solidFill>
                <a:round/>
                <a:headEnd/>
                <a:tailEnd/>
              </a:ln>
            </p:spPr>
            <p:txBody>
              <a:bodyPr/>
              <a:lstStyle/>
              <a:p>
                <a:endParaRPr lang="en-US" dirty="0"/>
              </a:p>
            </p:txBody>
          </p:sp>
        </p:grpSp>
        <p:sp>
          <p:nvSpPr>
            <p:cNvPr id="19489" name="Rectangle 30"/>
            <p:cNvSpPr>
              <a:spLocks noChangeArrowheads="1"/>
            </p:cNvSpPr>
            <p:nvPr/>
          </p:nvSpPr>
          <p:spPr bwMode="auto">
            <a:xfrm>
              <a:off x="682" y="2076"/>
              <a:ext cx="391" cy="115"/>
            </a:xfrm>
            <a:prstGeom prst="rect">
              <a:avLst/>
            </a:prstGeom>
            <a:noFill/>
            <a:ln w="9525">
              <a:noFill/>
              <a:miter lim="800000"/>
              <a:headEnd/>
              <a:tailEnd/>
            </a:ln>
          </p:spPr>
          <p:txBody>
            <a:bodyPr wrap="none" lIns="0" tIns="0" rIns="0" bIns="0">
              <a:spAutoFit/>
            </a:bodyPr>
            <a:lstStyle/>
            <a:p>
              <a:r>
                <a:rPr lang="en-US" sz="1200" dirty="0">
                  <a:solidFill>
                    <a:srgbClr val="FFFFFF"/>
                  </a:solidFill>
                </a:rPr>
                <a:t>Enterprise</a:t>
              </a:r>
              <a:endParaRPr lang="en-US" sz="1800" dirty="0">
                <a:solidFill>
                  <a:schemeClr val="tx1"/>
                </a:solidFill>
              </a:endParaRPr>
            </a:p>
          </p:txBody>
        </p:sp>
      </p:grpSp>
      <p:grpSp>
        <p:nvGrpSpPr>
          <p:cNvPr id="6" name="Group 31"/>
          <p:cNvGrpSpPr>
            <a:grpSpLocks/>
          </p:cNvGrpSpPr>
          <p:nvPr/>
        </p:nvGrpSpPr>
        <p:grpSpPr bwMode="auto">
          <a:xfrm>
            <a:off x="1135063" y="3505200"/>
            <a:ext cx="312737" cy="533400"/>
            <a:chOff x="765" y="3002"/>
            <a:chExt cx="197" cy="255"/>
          </a:xfrm>
        </p:grpSpPr>
        <p:sp>
          <p:nvSpPr>
            <p:cNvPr id="19486" name="Freeform 32"/>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solidFill>
              <a:srgbClr val="FFFFFF"/>
            </a:solidFill>
            <a:ln w="9525">
              <a:noFill/>
              <a:round/>
              <a:headEnd/>
              <a:tailEnd/>
            </a:ln>
          </p:spPr>
          <p:txBody>
            <a:bodyPr/>
            <a:lstStyle/>
            <a:p>
              <a:endParaRPr lang="en-US" dirty="0"/>
            </a:p>
          </p:txBody>
        </p:sp>
        <p:sp>
          <p:nvSpPr>
            <p:cNvPr id="19487" name="Freeform 33"/>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noFill/>
            <a:ln w="19050" cap="rnd">
              <a:solidFill>
                <a:srgbClr val="000000"/>
              </a:solidFill>
              <a:miter lim="800000"/>
              <a:headEnd/>
              <a:tailEnd/>
            </a:ln>
          </p:spPr>
          <p:txBody>
            <a:bodyPr/>
            <a:lstStyle/>
            <a:p>
              <a:endParaRPr lang="en-US" dirty="0"/>
            </a:p>
          </p:txBody>
        </p:sp>
      </p:grpSp>
      <p:sp>
        <p:nvSpPr>
          <p:cNvPr id="19469" name="Rectangle 34"/>
          <p:cNvSpPr>
            <a:spLocks noChangeArrowheads="1"/>
          </p:cNvSpPr>
          <p:nvPr/>
        </p:nvSpPr>
        <p:spPr bwMode="auto">
          <a:xfrm>
            <a:off x="989013" y="2898775"/>
            <a:ext cx="279400" cy="182563"/>
          </a:xfrm>
          <a:prstGeom prst="rect">
            <a:avLst/>
          </a:prstGeom>
          <a:noFill/>
          <a:ln w="9525">
            <a:noFill/>
            <a:miter lim="800000"/>
            <a:headEnd/>
            <a:tailEnd/>
          </a:ln>
        </p:spPr>
        <p:txBody>
          <a:bodyPr wrap="none" lIns="0" tIns="0" rIns="0" bIns="0">
            <a:spAutoFit/>
          </a:bodyPr>
          <a:lstStyle/>
          <a:p>
            <a:r>
              <a:rPr lang="en-US" sz="1200" dirty="0">
                <a:solidFill>
                  <a:srgbClr val="FFFFFF"/>
                </a:solidFill>
              </a:rPr>
              <a:t>User</a:t>
            </a:r>
            <a:endParaRPr lang="en-US" sz="1800" dirty="0">
              <a:solidFill>
                <a:schemeClr val="tx1"/>
              </a:solidFill>
            </a:endParaRPr>
          </a:p>
        </p:txBody>
      </p:sp>
      <p:sp>
        <p:nvSpPr>
          <p:cNvPr id="19470" name="Rectangle 35"/>
          <p:cNvSpPr>
            <a:spLocks noChangeArrowheads="1"/>
          </p:cNvSpPr>
          <p:nvPr/>
        </p:nvSpPr>
        <p:spPr bwMode="auto">
          <a:xfrm>
            <a:off x="868363" y="3081338"/>
            <a:ext cx="522287" cy="182562"/>
          </a:xfrm>
          <a:prstGeom prst="rect">
            <a:avLst/>
          </a:prstGeom>
          <a:noFill/>
          <a:ln w="9525">
            <a:noFill/>
            <a:miter lim="800000"/>
            <a:headEnd/>
            <a:tailEnd/>
          </a:ln>
        </p:spPr>
        <p:txBody>
          <a:bodyPr wrap="none" lIns="0" tIns="0" rIns="0" bIns="0">
            <a:spAutoFit/>
          </a:bodyPr>
          <a:lstStyle/>
          <a:p>
            <a:r>
              <a:rPr lang="en-US" sz="1200" dirty="0">
                <a:solidFill>
                  <a:srgbClr val="FFFFFF"/>
                </a:solidFill>
              </a:rPr>
              <a:t>Interface</a:t>
            </a:r>
            <a:endParaRPr lang="en-US" sz="1800" dirty="0">
              <a:solidFill>
                <a:schemeClr val="tx1"/>
              </a:solidFill>
            </a:endParaRPr>
          </a:p>
        </p:txBody>
      </p:sp>
      <p:sp>
        <p:nvSpPr>
          <p:cNvPr id="19471" name="Rectangle 36"/>
          <p:cNvSpPr>
            <a:spLocks noChangeArrowheads="1"/>
          </p:cNvSpPr>
          <p:nvPr/>
        </p:nvSpPr>
        <p:spPr bwMode="auto">
          <a:xfrm>
            <a:off x="5105400" y="2743200"/>
            <a:ext cx="1295400" cy="762000"/>
          </a:xfrm>
          <a:prstGeom prst="rect">
            <a:avLst/>
          </a:prstGeom>
          <a:solidFill>
            <a:schemeClr val="bg2">
              <a:lumMod val="40000"/>
              <a:lumOff val="60000"/>
            </a:schemeClr>
          </a:solidFill>
          <a:ln w="9525">
            <a:solidFill>
              <a:srgbClr val="000000"/>
            </a:solidFill>
            <a:miter lim="800000"/>
            <a:headEnd/>
            <a:tailEnd/>
          </a:ln>
        </p:spPr>
        <p:txBody>
          <a:bodyPr wrap="none" anchor="ctr">
            <a:flatTx/>
          </a:bodyPr>
          <a:lstStyle/>
          <a:p>
            <a:r>
              <a:rPr lang="en-US" sz="1600" dirty="0"/>
              <a:t>Time-Critical</a:t>
            </a:r>
          </a:p>
          <a:p>
            <a:r>
              <a:rPr lang="en-US" sz="1600" dirty="0" smtClean="0"/>
              <a:t>Loop</a:t>
            </a:r>
            <a:endParaRPr lang="en-US" sz="1600" dirty="0"/>
          </a:p>
        </p:txBody>
      </p:sp>
      <p:sp>
        <p:nvSpPr>
          <p:cNvPr id="19472" name="Rectangle 37"/>
          <p:cNvSpPr>
            <a:spLocks noChangeArrowheads="1"/>
          </p:cNvSpPr>
          <p:nvPr/>
        </p:nvSpPr>
        <p:spPr bwMode="auto">
          <a:xfrm>
            <a:off x="2846388" y="2743200"/>
            <a:ext cx="1295400" cy="762000"/>
          </a:xfrm>
          <a:prstGeom prst="rect">
            <a:avLst/>
          </a:prstGeom>
          <a:solidFill>
            <a:schemeClr val="bg2">
              <a:lumMod val="40000"/>
              <a:lumOff val="60000"/>
            </a:schemeClr>
          </a:solidFill>
          <a:ln w="9525">
            <a:solidFill>
              <a:srgbClr val="000000"/>
            </a:solidFill>
            <a:miter lim="800000"/>
            <a:headEnd/>
            <a:tailEnd/>
          </a:ln>
        </p:spPr>
        <p:txBody>
          <a:bodyPr wrap="none" anchor="ctr">
            <a:flatTx/>
          </a:bodyPr>
          <a:lstStyle/>
          <a:p>
            <a:r>
              <a:rPr lang="en-US" sz="1600" dirty="0"/>
              <a:t>Normal Priority</a:t>
            </a:r>
          </a:p>
          <a:p>
            <a:r>
              <a:rPr lang="en-US" sz="1600" dirty="0" smtClean="0"/>
              <a:t>Loop</a:t>
            </a:r>
            <a:endParaRPr lang="en-US" sz="1600" dirty="0"/>
          </a:p>
        </p:txBody>
      </p:sp>
      <p:sp>
        <p:nvSpPr>
          <p:cNvPr id="19473" name="Rectangle 38"/>
          <p:cNvSpPr>
            <a:spLocks noChangeArrowheads="1"/>
          </p:cNvSpPr>
          <p:nvPr/>
        </p:nvSpPr>
        <p:spPr bwMode="auto">
          <a:xfrm>
            <a:off x="6096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2000" dirty="0"/>
              <a:t>Windows</a:t>
            </a:r>
          </a:p>
          <a:p>
            <a:r>
              <a:rPr lang="en-US" sz="2000" dirty="0" smtClean="0"/>
              <a:t>VI</a:t>
            </a:r>
            <a:endParaRPr lang="en-US" sz="2000" dirty="0"/>
          </a:p>
        </p:txBody>
      </p:sp>
      <p:sp>
        <p:nvSpPr>
          <p:cNvPr id="19474" name="AutoShape 39"/>
          <p:cNvSpPr>
            <a:spLocks noChangeArrowheads="1"/>
          </p:cNvSpPr>
          <p:nvPr/>
        </p:nvSpPr>
        <p:spPr bwMode="auto">
          <a:xfrm>
            <a:off x="1752600" y="2590800"/>
            <a:ext cx="1143000" cy="914400"/>
          </a:xfrm>
          <a:prstGeom prst="leftRightArrow">
            <a:avLst>
              <a:gd name="adj1" fmla="val 50000"/>
              <a:gd name="adj2" fmla="val 25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Network</a:t>
            </a:r>
          </a:p>
          <a:p>
            <a:r>
              <a:rPr lang="en-US" sz="1200" dirty="0">
                <a:solidFill>
                  <a:schemeClr val="tx1"/>
                </a:solidFill>
              </a:rPr>
              <a:t>Communication</a:t>
            </a:r>
          </a:p>
        </p:txBody>
      </p:sp>
      <p:sp>
        <p:nvSpPr>
          <p:cNvPr id="19475" name="AutoShape 40"/>
          <p:cNvSpPr>
            <a:spLocks noChangeArrowheads="1"/>
          </p:cNvSpPr>
          <p:nvPr/>
        </p:nvSpPr>
        <p:spPr bwMode="auto">
          <a:xfrm>
            <a:off x="4038600" y="2667000"/>
            <a:ext cx="1143000" cy="914400"/>
          </a:xfrm>
          <a:prstGeom prst="leftRightArrow">
            <a:avLst>
              <a:gd name="adj1" fmla="val 50000"/>
              <a:gd name="adj2" fmla="val 25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Inter-Thread</a:t>
            </a:r>
          </a:p>
          <a:p>
            <a:r>
              <a:rPr lang="en-US" sz="1200" dirty="0">
                <a:solidFill>
                  <a:schemeClr val="tx1"/>
                </a:solidFill>
              </a:rPr>
              <a:t>Communication</a:t>
            </a:r>
          </a:p>
        </p:txBody>
      </p:sp>
      <p:sp>
        <p:nvSpPr>
          <p:cNvPr id="19476" name="AutoShape 41"/>
          <p:cNvSpPr>
            <a:spLocks noChangeArrowheads="1"/>
          </p:cNvSpPr>
          <p:nvPr/>
        </p:nvSpPr>
        <p:spPr bwMode="auto">
          <a:xfrm>
            <a:off x="6324600" y="2667000"/>
            <a:ext cx="914400" cy="914400"/>
          </a:xfrm>
          <a:prstGeom prst="leftRightArrow">
            <a:avLst>
              <a:gd name="adj1" fmla="val 50000"/>
              <a:gd name="adj2" fmla="val 20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FPGA</a:t>
            </a:r>
          </a:p>
          <a:p>
            <a:r>
              <a:rPr lang="en-US" sz="1200" dirty="0">
                <a:solidFill>
                  <a:schemeClr val="tx1"/>
                </a:solidFill>
              </a:rPr>
              <a:t>Interface</a:t>
            </a:r>
          </a:p>
        </p:txBody>
      </p:sp>
      <p:grpSp>
        <p:nvGrpSpPr>
          <p:cNvPr id="7" name="Group 42"/>
          <p:cNvGrpSpPr>
            <a:grpSpLocks/>
          </p:cNvGrpSpPr>
          <p:nvPr/>
        </p:nvGrpSpPr>
        <p:grpSpPr bwMode="auto">
          <a:xfrm>
            <a:off x="3227388" y="3505200"/>
            <a:ext cx="312737" cy="533400"/>
            <a:chOff x="765" y="3002"/>
            <a:chExt cx="197" cy="255"/>
          </a:xfrm>
        </p:grpSpPr>
        <p:sp>
          <p:nvSpPr>
            <p:cNvPr id="19484" name="Freeform 43"/>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solidFill>
              <a:srgbClr val="FFFFFF"/>
            </a:solidFill>
            <a:ln w="9525">
              <a:noFill/>
              <a:round/>
              <a:headEnd/>
              <a:tailEnd/>
            </a:ln>
          </p:spPr>
          <p:txBody>
            <a:bodyPr/>
            <a:lstStyle/>
            <a:p>
              <a:endParaRPr lang="en-US" dirty="0"/>
            </a:p>
          </p:txBody>
        </p:sp>
        <p:sp>
          <p:nvSpPr>
            <p:cNvPr id="19485" name="Freeform 44"/>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noFill/>
            <a:ln w="19050" cap="rnd">
              <a:solidFill>
                <a:srgbClr val="000000"/>
              </a:solidFill>
              <a:miter lim="800000"/>
              <a:headEnd/>
              <a:tailEnd/>
            </a:ln>
          </p:spPr>
          <p:txBody>
            <a:bodyPr/>
            <a:lstStyle/>
            <a:p>
              <a:endParaRPr lang="en-US" dirty="0"/>
            </a:p>
          </p:txBody>
        </p:sp>
      </p:grpSp>
      <p:pic>
        <p:nvPicPr>
          <p:cNvPr id="19478" name="Picture 45" descr="noloc_fpga_logo.bmp"/>
          <p:cNvPicPr>
            <a:picLocks noChangeAspect="1" noChangeArrowheads="1"/>
          </p:cNvPicPr>
          <p:nvPr/>
        </p:nvPicPr>
        <p:blipFill>
          <a:blip r:embed="rId3" cstate="print"/>
          <a:srcRect/>
          <a:stretch>
            <a:fillRect/>
          </a:stretch>
        </p:blipFill>
        <p:spPr bwMode="auto">
          <a:xfrm>
            <a:off x="7358063" y="4495800"/>
            <a:ext cx="1052512" cy="1066800"/>
          </a:xfrm>
          <a:prstGeom prst="rect">
            <a:avLst/>
          </a:prstGeom>
          <a:noFill/>
          <a:ln w="9525">
            <a:noFill/>
            <a:miter lim="800000"/>
            <a:headEnd/>
            <a:tailEnd/>
          </a:ln>
        </p:spPr>
      </p:pic>
      <p:pic>
        <p:nvPicPr>
          <p:cNvPr id="19479" name="Picture 46" descr="realtime_icon.gif"/>
          <p:cNvPicPr>
            <a:picLocks noChangeAspect="1" noChangeArrowheads="1"/>
          </p:cNvPicPr>
          <p:nvPr/>
        </p:nvPicPr>
        <p:blipFill>
          <a:blip r:embed="rId4" cstate="print"/>
          <a:srcRect l="15451" t="9969" r="17596" b="15265"/>
          <a:stretch>
            <a:fillRect/>
          </a:stretch>
        </p:blipFill>
        <p:spPr bwMode="auto">
          <a:xfrm>
            <a:off x="4419600" y="4572000"/>
            <a:ext cx="990600" cy="1143000"/>
          </a:xfrm>
          <a:prstGeom prst="rect">
            <a:avLst/>
          </a:prstGeom>
          <a:noFill/>
          <a:ln w="9525">
            <a:noFill/>
            <a:miter lim="800000"/>
            <a:headEnd/>
            <a:tailEnd/>
          </a:ln>
        </p:spPr>
      </p:pic>
      <p:pic>
        <p:nvPicPr>
          <p:cNvPr id="19480" name="Picture 47" descr="noloc_missing_art_imagefil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2000" y="4648200"/>
            <a:ext cx="990600" cy="915988"/>
          </a:xfrm>
          <a:prstGeom prst="rect">
            <a:avLst/>
          </a:prstGeom>
          <a:noFill/>
          <a:ln w="9525">
            <a:noFill/>
            <a:miter lim="800000"/>
            <a:headEnd/>
            <a:tailEnd/>
          </a:ln>
        </p:spPr>
      </p:pic>
      <p:sp>
        <p:nvSpPr>
          <p:cNvPr id="19481" name="Rectangle 48"/>
          <p:cNvSpPr>
            <a:spLocks noChangeArrowheads="1"/>
          </p:cNvSpPr>
          <p:nvPr/>
        </p:nvSpPr>
        <p:spPr bwMode="auto">
          <a:xfrm>
            <a:off x="762000" y="5607050"/>
            <a:ext cx="998538" cy="488950"/>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a:t>
            </a:r>
          </a:p>
          <a:p>
            <a:r>
              <a:rPr lang="en-US" sz="1600" dirty="0">
                <a:solidFill>
                  <a:srgbClr val="000000"/>
                </a:solidFill>
              </a:rPr>
              <a:t>for Windows</a:t>
            </a:r>
            <a:endParaRPr lang="en-US" sz="1800" dirty="0">
              <a:solidFill>
                <a:schemeClr val="tx1"/>
              </a:solidFill>
            </a:endParaRPr>
          </a:p>
        </p:txBody>
      </p:sp>
      <p:sp>
        <p:nvSpPr>
          <p:cNvPr id="19482" name="Rectangle 49"/>
          <p:cNvSpPr>
            <a:spLocks noChangeArrowheads="1"/>
          </p:cNvSpPr>
          <p:nvPr/>
        </p:nvSpPr>
        <p:spPr bwMode="auto">
          <a:xfrm>
            <a:off x="7304088" y="5622925"/>
            <a:ext cx="1230312"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FPGA</a:t>
            </a:r>
            <a:endParaRPr lang="en-US" sz="1800" dirty="0">
              <a:solidFill>
                <a:schemeClr val="tx1"/>
              </a:solidFill>
            </a:endParaRPr>
          </a:p>
        </p:txBody>
      </p:sp>
      <p:sp>
        <p:nvSpPr>
          <p:cNvPr id="19483" name="Rectangle 50"/>
          <p:cNvSpPr>
            <a:spLocks noChangeArrowheads="1"/>
          </p:cNvSpPr>
          <p:nvPr/>
        </p:nvSpPr>
        <p:spPr bwMode="auto">
          <a:xfrm>
            <a:off x="4191000" y="5851525"/>
            <a:ext cx="1560513"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Real-Time</a:t>
            </a:r>
            <a:endParaRPr lang="en-US" sz="1800" dirty="0">
              <a:solidFill>
                <a:schemeClr val="tx1"/>
              </a:solidFill>
            </a:endParaRPr>
          </a:p>
        </p:txBody>
      </p:sp>
      <p:sp>
        <p:nvSpPr>
          <p:cNvPr id="45" name="TextBox 44"/>
          <p:cNvSpPr txBox="1"/>
          <p:nvPr/>
        </p:nvSpPr>
        <p:spPr>
          <a:xfrm>
            <a:off x="4572000" y="3886200"/>
            <a:ext cx="1219200" cy="400110"/>
          </a:xfrm>
          <a:prstGeom prst="rect">
            <a:avLst/>
          </a:prstGeom>
          <a:noFill/>
        </p:spPr>
        <p:txBody>
          <a:bodyPr wrap="square" rtlCol="0">
            <a:spAutoFit/>
          </a:bodyPr>
          <a:lstStyle/>
          <a:p>
            <a:r>
              <a:rPr lang="en-US" sz="2000" dirty="0" smtClean="0">
                <a:solidFill>
                  <a:srgbClr val="000000"/>
                </a:solidFill>
              </a:rPr>
              <a:t>RT Host VI</a:t>
            </a:r>
            <a:endParaRPr lang="en-US" sz="2000" dirty="0">
              <a:solidFill>
                <a:srgbClr val="000000"/>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Grp="1" noChangeArrowheads="1"/>
          </p:cNvSpPr>
          <p:nvPr>
            <p:ph type="title"/>
          </p:nvPr>
        </p:nvSpPr>
        <p:spPr/>
        <p:txBody>
          <a:bodyPr/>
          <a:lstStyle/>
          <a:p>
            <a:r>
              <a:rPr lang="en-US" dirty="0" smtClean="0"/>
              <a:t>C. Introduction to Real-Time</a:t>
            </a:r>
            <a:endParaRPr lang="en-US" dirty="0"/>
          </a:p>
        </p:txBody>
      </p:sp>
      <p:sp>
        <p:nvSpPr>
          <p:cNvPr id="9" name="Content Placeholder 8"/>
          <p:cNvSpPr>
            <a:spLocks noGrp="1"/>
          </p:cNvSpPr>
          <p:nvPr>
            <p:ph sz="half" idx="1"/>
          </p:nvPr>
        </p:nvSpPr>
        <p:spPr>
          <a:xfrm>
            <a:off x="533400" y="5257799"/>
            <a:ext cx="8077200" cy="542925"/>
          </a:xfrm>
        </p:spPr>
        <p:txBody>
          <a:bodyPr/>
          <a:lstStyle/>
          <a:p>
            <a:pPr algn="ctr"/>
            <a:r>
              <a:rPr lang="en-US" dirty="0" smtClean="0"/>
              <a:t>Common RT Configurations</a:t>
            </a:r>
          </a:p>
          <a:p>
            <a:pPr algn="ctr"/>
            <a:endParaRPr lang="en-US" dirty="0"/>
          </a:p>
        </p:txBody>
      </p:sp>
      <p:sp>
        <p:nvSpPr>
          <p:cNvPr id="1027" name="AutoShape 3"/>
          <p:cNvSpPr>
            <a:spLocks noChangeAspect="1" noChangeArrowheads="1" noTextEdit="1"/>
          </p:cNvSpPr>
          <p:nvPr/>
        </p:nvSpPr>
        <p:spPr bwMode="auto">
          <a:xfrm>
            <a:off x="1066800" y="1447800"/>
            <a:ext cx="7010400" cy="371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Rectangle 5"/>
          <p:cNvSpPr>
            <a:spLocks noChangeArrowheads="1"/>
          </p:cNvSpPr>
          <p:nvPr/>
        </p:nvSpPr>
        <p:spPr bwMode="auto">
          <a:xfrm>
            <a:off x="4241800" y="1644650"/>
            <a:ext cx="2654300" cy="1336675"/>
          </a:xfrm>
          <a:prstGeom prst="rect">
            <a:avLst/>
          </a:prstGeom>
          <a:solidFill>
            <a:srgbClr val="008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Rectangle 6"/>
          <p:cNvSpPr>
            <a:spLocks noChangeArrowheads="1"/>
          </p:cNvSpPr>
          <p:nvPr/>
        </p:nvSpPr>
        <p:spPr bwMode="auto">
          <a:xfrm>
            <a:off x="4241800" y="1644650"/>
            <a:ext cx="2654300" cy="1336675"/>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Rectangle 7"/>
          <p:cNvSpPr>
            <a:spLocks noChangeArrowheads="1"/>
          </p:cNvSpPr>
          <p:nvPr/>
        </p:nvSpPr>
        <p:spPr bwMode="auto">
          <a:xfrm>
            <a:off x="4865688" y="1744663"/>
            <a:ext cx="1004888"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RT 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5808663" y="2152650"/>
            <a:ext cx="1020763" cy="700088"/>
          </a:xfrm>
          <a:prstGeom prst="rect">
            <a:avLst/>
          </a:prstGeom>
          <a:solidFill>
            <a:srgbClr val="5C81B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Rectangle 9"/>
          <p:cNvSpPr>
            <a:spLocks noChangeArrowheads="1"/>
          </p:cNvSpPr>
          <p:nvPr/>
        </p:nvSpPr>
        <p:spPr bwMode="auto">
          <a:xfrm>
            <a:off x="5808663" y="2152650"/>
            <a:ext cx="1020763" cy="7000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Rectangle 10"/>
          <p:cNvSpPr>
            <a:spLocks noChangeArrowheads="1"/>
          </p:cNvSpPr>
          <p:nvPr/>
        </p:nvSpPr>
        <p:spPr bwMode="auto">
          <a:xfrm>
            <a:off x="6102350" y="2166938"/>
            <a:ext cx="509588"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4378325" y="2408238"/>
            <a:ext cx="815975"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Rectangle 12"/>
          <p:cNvSpPr>
            <a:spLocks noChangeArrowheads="1"/>
          </p:cNvSpPr>
          <p:nvPr/>
        </p:nvSpPr>
        <p:spPr bwMode="auto">
          <a:xfrm>
            <a:off x="4378325" y="2408238"/>
            <a:ext cx="815975"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Rectangle 13"/>
          <p:cNvSpPr>
            <a:spLocks noChangeArrowheads="1"/>
          </p:cNvSpPr>
          <p:nvPr/>
        </p:nvSpPr>
        <p:spPr bwMode="auto">
          <a:xfrm>
            <a:off x="4460875" y="2490788"/>
            <a:ext cx="7270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RT VI(s)*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5943600" y="2408238"/>
            <a:ext cx="749300"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Rectangle 15"/>
          <p:cNvSpPr>
            <a:spLocks noChangeArrowheads="1"/>
          </p:cNvSpPr>
          <p:nvPr/>
        </p:nvSpPr>
        <p:spPr bwMode="auto">
          <a:xfrm>
            <a:off x="5943600" y="2408238"/>
            <a:ext cx="749300"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Rectangle 16"/>
          <p:cNvSpPr>
            <a:spLocks noChangeArrowheads="1"/>
          </p:cNvSpPr>
          <p:nvPr/>
        </p:nvSpPr>
        <p:spPr bwMode="auto">
          <a:xfrm>
            <a:off x="6007100" y="2490788"/>
            <a:ext cx="7016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 VI</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1" name="Freeform 17"/>
          <p:cNvSpPr>
            <a:spLocks/>
          </p:cNvSpPr>
          <p:nvPr/>
        </p:nvSpPr>
        <p:spPr bwMode="auto">
          <a:xfrm>
            <a:off x="5194300" y="2408238"/>
            <a:ext cx="749300" cy="403225"/>
          </a:xfrm>
          <a:custGeom>
            <a:avLst/>
            <a:gdLst/>
            <a:ahLst/>
            <a:cxnLst>
              <a:cxn ang="0">
                <a:pos x="0" y="128"/>
              </a:cxn>
              <a:cxn ang="0">
                <a:pos x="95" y="254"/>
              </a:cxn>
              <a:cxn ang="0">
                <a:pos x="95" y="192"/>
              </a:cxn>
              <a:cxn ang="0">
                <a:pos x="378" y="192"/>
              </a:cxn>
              <a:cxn ang="0">
                <a:pos x="378" y="254"/>
              </a:cxn>
              <a:cxn ang="0">
                <a:pos x="472" y="128"/>
              </a:cxn>
              <a:cxn ang="0">
                <a:pos x="378" y="0"/>
              </a:cxn>
              <a:cxn ang="0">
                <a:pos x="378" y="63"/>
              </a:cxn>
              <a:cxn ang="0">
                <a:pos x="95" y="63"/>
              </a:cxn>
              <a:cxn ang="0">
                <a:pos x="95" y="0"/>
              </a:cxn>
              <a:cxn ang="0">
                <a:pos x="0" y="128"/>
              </a:cxn>
            </a:cxnLst>
            <a:rect l="0" t="0" r="r" b="b"/>
            <a:pathLst>
              <a:path w="472" h="254">
                <a:moveTo>
                  <a:pt x="0" y="128"/>
                </a:moveTo>
                <a:lnTo>
                  <a:pt x="95" y="254"/>
                </a:lnTo>
                <a:lnTo>
                  <a:pt x="95" y="192"/>
                </a:lnTo>
                <a:lnTo>
                  <a:pt x="378" y="192"/>
                </a:lnTo>
                <a:lnTo>
                  <a:pt x="378" y="254"/>
                </a:lnTo>
                <a:lnTo>
                  <a:pt x="472" y="128"/>
                </a:lnTo>
                <a:lnTo>
                  <a:pt x="378" y="0"/>
                </a:lnTo>
                <a:lnTo>
                  <a:pt x="378" y="63"/>
                </a:lnTo>
                <a:lnTo>
                  <a:pt x="95" y="63"/>
                </a:lnTo>
                <a:lnTo>
                  <a:pt x="95" y="0"/>
                </a:lnTo>
                <a:lnTo>
                  <a:pt x="0" y="12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Freeform 18"/>
          <p:cNvSpPr>
            <a:spLocks/>
          </p:cNvSpPr>
          <p:nvPr/>
        </p:nvSpPr>
        <p:spPr bwMode="auto">
          <a:xfrm>
            <a:off x="5194300" y="2408238"/>
            <a:ext cx="749300" cy="403225"/>
          </a:xfrm>
          <a:custGeom>
            <a:avLst/>
            <a:gdLst/>
            <a:ahLst/>
            <a:cxnLst>
              <a:cxn ang="0">
                <a:pos x="0" y="128"/>
              </a:cxn>
              <a:cxn ang="0">
                <a:pos x="95" y="254"/>
              </a:cxn>
              <a:cxn ang="0">
                <a:pos x="95" y="192"/>
              </a:cxn>
              <a:cxn ang="0">
                <a:pos x="378" y="192"/>
              </a:cxn>
              <a:cxn ang="0">
                <a:pos x="378" y="254"/>
              </a:cxn>
              <a:cxn ang="0">
                <a:pos x="472" y="128"/>
              </a:cxn>
              <a:cxn ang="0">
                <a:pos x="378" y="0"/>
              </a:cxn>
              <a:cxn ang="0">
                <a:pos x="378" y="63"/>
              </a:cxn>
              <a:cxn ang="0">
                <a:pos x="95" y="63"/>
              </a:cxn>
              <a:cxn ang="0">
                <a:pos x="95" y="0"/>
              </a:cxn>
              <a:cxn ang="0">
                <a:pos x="0" y="128"/>
              </a:cxn>
            </a:cxnLst>
            <a:rect l="0" t="0" r="r" b="b"/>
            <a:pathLst>
              <a:path w="472" h="254">
                <a:moveTo>
                  <a:pt x="0" y="128"/>
                </a:moveTo>
                <a:lnTo>
                  <a:pt x="95" y="254"/>
                </a:lnTo>
                <a:lnTo>
                  <a:pt x="95" y="192"/>
                </a:lnTo>
                <a:lnTo>
                  <a:pt x="378" y="192"/>
                </a:lnTo>
                <a:lnTo>
                  <a:pt x="378" y="254"/>
                </a:lnTo>
                <a:lnTo>
                  <a:pt x="472" y="128"/>
                </a:lnTo>
                <a:lnTo>
                  <a:pt x="378" y="0"/>
                </a:lnTo>
                <a:lnTo>
                  <a:pt x="378" y="63"/>
                </a:lnTo>
                <a:lnTo>
                  <a:pt x="95" y="63"/>
                </a:lnTo>
                <a:lnTo>
                  <a:pt x="95" y="0"/>
                </a:lnTo>
                <a:lnTo>
                  <a:pt x="0" y="128"/>
                </a:lnTo>
                <a:close/>
              </a:path>
            </a:pathLst>
          </a:custGeom>
          <a:noFill/>
          <a:ln w="5">
            <a:solidFill>
              <a:srgbClr val="5E84B8"/>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Rectangle 19"/>
          <p:cNvSpPr>
            <a:spLocks noChangeArrowheads="1"/>
          </p:cNvSpPr>
          <p:nvPr/>
        </p:nvSpPr>
        <p:spPr bwMode="auto">
          <a:xfrm>
            <a:off x="3792538" y="1371600"/>
            <a:ext cx="18510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Narrow" pitchFamily="34" charset="0"/>
              </a:rPr>
              <a:t>Windows User Interface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2133600" y="1644650"/>
            <a:ext cx="1360488" cy="1336675"/>
          </a:xfrm>
          <a:prstGeom prst="rect">
            <a:avLst/>
          </a:prstGeom>
          <a:solidFill>
            <a:srgbClr val="008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Rectangle 21"/>
          <p:cNvSpPr>
            <a:spLocks noChangeArrowheads="1"/>
          </p:cNvSpPr>
          <p:nvPr/>
        </p:nvSpPr>
        <p:spPr bwMode="auto">
          <a:xfrm>
            <a:off x="2133600" y="1644650"/>
            <a:ext cx="1360488" cy="1336675"/>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Rectangle 22"/>
          <p:cNvSpPr>
            <a:spLocks noChangeArrowheads="1"/>
          </p:cNvSpPr>
          <p:nvPr/>
        </p:nvSpPr>
        <p:spPr bwMode="auto">
          <a:xfrm>
            <a:off x="2449513" y="1744663"/>
            <a:ext cx="804863"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Windows </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7" name="Rectangle 23"/>
          <p:cNvSpPr>
            <a:spLocks noChangeArrowheads="1"/>
          </p:cNvSpPr>
          <p:nvPr/>
        </p:nvSpPr>
        <p:spPr bwMode="auto">
          <a:xfrm>
            <a:off x="2446338" y="1974850"/>
            <a:ext cx="812800"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Computer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8" name="Rectangle 24"/>
          <p:cNvSpPr>
            <a:spLocks noChangeArrowheads="1"/>
          </p:cNvSpPr>
          <p:nvPr/>
        </p:nvSpPr>
        <p:spPr bwMode="auto">
          <a:xfrm>
            <a:off x="2201863" y="2408238"/>
            <a:ext cx="1157288"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Rectangle 25"/>
          <p:cNvSpPr>
            <a:spLocks noChangeArrowheads="1"/>
          </p:cNvSpPr>
          <p:nvPr/>
        </p:nvSpPr>
        <p:spPr bwMode="auto">
          <a:xfrm>
            <a:off x="2201863" y="2408238"/>
            <a:ext cx="1157288"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Rectangle 26"/>
          <p:cNvSpPr>
            <a:spLocks noChangeArrowheads="1"/>
          </p:cNvSpPr>
          <p:nvPr/>
        </p:nvSpPr>
        <p:spPr bwMode="auto">
          <a:xfrm>
            <a:off x="2343150" y="2490788"/>
            <a:ext cx="952500"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Windows VI</a:t>
            </a:r>
            <a:endParaRPr kumimoji="0" lang="en-US" sz="1800" b="0" i="0" u="none" strike="noStrike" cap="none" normalizeH="0" baseline="0" dirty="0" smtClean="0">
              <a:ln>
                <a:noFill/>
              </a:ln>
              <a:solidFill>
                <a:schemeClr val="tx1"/>
              </a:solidFill>
              <a:effectLst/>
              <a:latin typeface="Arial" pitchFamily="34" charset="0"/>
            </a:endParaRPr>
          </a:p>
        </p:txBody>
      </p:sp>
      <p:sp>
        <p:nvSpPr>
          <p:cNvPr id="1051" name="Freeform 27"/>
          <p:cNvSpPr>
            <a:spLocks/>
          </p:cNvSpPr>
          <p:nvPr/>
        </p:nvSpPr>
        <p:spPr bwMode="auto">
          <a:xfrm>
            <a:off x="3359150" y="2344738"/>
            <a:ext cx="1019175" cy="508000"/>
          </a:xfrm>
          <a:custGeom>
            <a:avLst/>
            <a:gdLst/>
            <a:ahLst/>
            <a:cxnLst>
              <a:cxn ang="0">
                <a:pos x="642" y="160"/>
              </a:cxn>
              <a:cxn ang="0">
                <a:pos x="514" y="0"/>
              </a:cxn>
              <a:cxn ang="0">
                <a:pos x="514" y="81"/>
              </a:cxn>
              <a:cxn ang="0">
                <a:pos x="129" y="81"/>
              </a:cxn>
              <a:cxn ang="0">
                <a:pos x="129" y="0"/>
              </a:cxn>
              <a:cxn ang="0">
                <a:pos x="0" y="160"/>
              </a:cxn>
              <a:cxn ang="0">
                <a:pos x="129" y="320"/>
              </a:cxn>
              <a:cxn ang="0">
                <a:pos x="129" y="240"/>
              </a:cxn>
              <a:cxn ang="0">
                <a:pos x="514" y="240"/>
              </a:cxn>
              <a:cxn ang="0">
                <a:pos x="514" y="320"/>
              </a:cxn>
              <a:cxn ang="0">
                <a:pos x="642" y="160"/>
              </a:cxn>
            </a:cxnLst>
            <a:rect l="0" t="0" r="r" b="b"/>
            <a:pathLst>
              <a:path w="642" h="320">
                <a:moveTo>
                  <a:pt x="642" y="160"/>
                </a:moveTo>
                <a:lnTo>
                  <a:pt x="514" y="0"/>
                </a:lnTo>
                <a:lnTo>
                  <a:pt x="514" y="81"/>
                </a:lnTo>
                <a:lnTo>
                  <a:pt x="129" y="81"/>
                </a:lnTo>
                <a:lnTo>
                  <a:pt x="129" y="0"/>
                </a:lnTo>
                <a:lnTo>
                  <a:pt x="0" y="160"/>
                </a:lnTo>
                <a:lnTo>
                  <a:pt x="129" y="320"/>
                </a:lnTo>
                <a:lnTo>
                  <a:pt x="129" y="240"/>
                </a:lnTo>
                <a:lnTo>
                  <a:pt x="514" y="240"/>
                </a:lnTo>
                <a:lnTo>
                  <a:pt x="514" y="320"/>
                </a:lnTo>
                <a:lnTo>
                  <a:pt x="642" y="16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Freeform 28"/>
          <p:cNvSpPr>
            <a:spLocks/>
          </p:cNvSpPr>
          <p:nvPr/>
        </p:nvSpPr>
        <p:spPr bwMode="auto">
          <a:xfrm>
            <a:off x="3359150" y="2344738"/>
            <a:ext cx="1019175" cy="508000"/>
          </a:xfrm>
          <a:custGeom>
            <a:avLst/>
            <a:gdLst/>
            <a:ahLst/>
            <a:cxnLst>
              <a:cxn ang="0">
                <a:pos x="642" y="160"/>
              </a:cxn>
              <a:cxn ang="0">
                <a:pos x="514" y="0"/>
              </a:cxn>
              <a:cxn ang="0">
                <a:pos x="514" y="81"/>
              </a:cxn>
              <a:cxn ang="0">
                <a:pos x="129" y="81"/>
              </a:cxn>
              <a:cxn ang="0">
                <a:pos x="129" y="0"/>
              </a:cxn>
              <a:cxn ang="0">
                <a:pos x="0" y="160"/>
              </a:cxn>
              <a:cxn ang="0">
                <a:pos x="129" y="320"/>
              </a:cxn>
              <a:cxn ang="0">
                <a:pos x="129" y="240"/>
              </a:cxn>
              <a:cxn ang="0">
                <a:pos x="514" y="240"/>
              </a:cxn>
              <a:cxn ang="0">
                <a:pos x="514" y="320"/>
              </a:cxn>
              <a:cxn ang="0">
                <a:pos x="642" y="160"/>
              </a:cxn>
            </a:cxnLst>
            <a:rect l="0" t="0" r="r" b="b"/>
            <a:pathLst>
              <a:path w="642" h="320">
                <a:moveTo>
                  <a:pt x="642" y="160"/>
                </a:moveTo>
                <a:lnTo>
                  <a:pt x="514" y="0"/>
                </a:lnTo>
                <a:lnTo>
                  <a:pt x="514" y="81"/>
                </a:lnTo>
                <a:lnTo>
                  <a:pt x="129" y="81"/>
                </a:lnTo>
                <a:lnTo>
                  <a:pt x="129" y="0"/>
                </a:lnTo>
                <a:lnTo>
                  <a:pt x="0" y="160"/>
                </a:lnTo>
                <a:lnTo>
                  <a:pt x="129" y="320"/>
                </a:lnTo>
                <a:lnTo>
                  <a:pt x="129" y="240"/>
                </a:lnTo>
                <a:lnTo>
                  <a:pt x="514" y="240"/>
                </a:lnTo>
                <a:lnTo>
                  <a:pt x="514" y="320"/>
                </a:lnTo>
                <a:lnTo>
                  <a:pt x="642" y="160"/>
                </a:lnTo>
                <a:close/>
              </a:path>
            </a:pathLst>
          </a:custGeom>
          <a:noFill/>
          <a:ln w="5">
            <a:solidFill>
              <a:srgbClr val="5E84B8"/>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Rectangle 29"/>
          <p:cNvSpPr>
            <a:spLocks noChangeArrowheads="1"/>
          </p:cNvSpPr>
          <p:nvPr/>
        </p:nvSpPr>
        <p:spPr bwMode="auto">
          <a:xfrm>
            <a:off x="2654300" y="3079750"/>
            <a:ext cx="422929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Narrow" pitchFamily="34" charset="0"/>
              </a:rPr>
              <a:t>*Usually a Time Critical VI and a Normal Priority Communication </a:t>
            </a:r>
            <a:endParaRPr kumimoji="0" lang="en-US" sz="1400" b="0" i="0" u="none" strike="noStrike" cap="none" normalizeH="0" baseline="0" dirty="0" smtClean="0">
              <a:ln>
                <a:noFill/>
              </a:ln>
              <a:solidFill>
                <a:schemeClr val="tx1"/>
              </a:solidFill>
              <a:effectLst/>
              <a:latin typeface="Arial" pitchFamily="34" charset="0"/>
            </a:endParaRPr>
          </a:p>
        </p:txBody>
      </p:sp>
      <p:sp>
        <p:nvSpPr>
          <p:cNvPr id="1055" name="Rectangle 31"/>
          <p:cNvSpPr>
            <a:spLocks noChangeArrowheads="1"/>
          </p:cNvSpPr>
          <p:nvPr/>
        </p:nvSpPr>
        <p:spPr bwMode="auto">
          <a:xfrm>
            <a:off x="4743450" y="3778250"/>
            <a:ext cx="2349500" cy="1335088"/>
          </a:xfrm>
          <a:prstGeom prst="rect">
            <a:avLst/>
          </a:prstGeom>
          <a:solidFill>
            <a:srgbClr val="008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Rectangle 32"/>
          <p:cNvSpPr>
            <a:spLocks noChangeArrowheads="1"/>
          </p:cNvSpPr>
          <p:nvPr/>
        </p:nvSpPr>
        <p:spPr bwMode="auto">
          <a:xfrm>
            <a:off x="4743450" y="3778250"/>
            <a:ext cx="2349500" cy="13350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Rectangle 33"/>
          <p:cNvSpPr>
            <a:spLocks noChangeArrowheads="1"/>
          </p:cNvSpPr>
          <p:nvPr/>
        </p:nvSpPr>
        <p:spPr bwMode="auto">
          <a:xfrm>
            <a:off x="4924425" y="3878262"/>
            <a:ext cx="2062163"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RT CompactRIO 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58" name="Rectangle 34"/>
          <p:cNvSpPr>
            <a:spLocks noChangeArrowheads="1"/>
          </p:cNvSpPr>
          <p:nvPr/>
        </p:nvSpPr>
        <p:spPr bwMode="auto">
          <a:xfrm>
            <a:off x="6029325" y="4287837"/>
            <a:ext cx="881063" cy="698500"/>
          </a:xfrm>
          <a:prstGeom prst="rect">
            <a:avLst/>
          </a:prstGeom>
          <a:solidFill>
            <a:srgbClr val="5C81B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Rectangle 35"/>
          <p:cNvSpPr>
            <a:spLocks noChangeArrowheads="1"/>
          </p:cNvSpPr>
          <p:nvPr/>
        </p:nvSpPr>
        <p:spPr bwMode="auto">
          <a:xfrm>
            <a:off x="6029325" y="4287837"/>
            <a:ext cx="881063" cy="698500"/>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Rectangle 36"/>
          <p:cNvSpPr>
            <a:spLocks noChangeArrowheads="1"/>
          </p:cNvSpPr>
          <p:nvPr/>
        </p:nvSpPr>
        <p:spPr bwMode="auto">
          <a:xfrm>
            <a:off x="6254750" y="4298950"/>
            <a:ext cx="509588"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a:t>
            </a:r>
            <a:endParaRPr kumimoji="0" lang="en-US" sz="1800" b="0" i="0" u="none" strike="noStrike" cap="none" normalizeH="0" baseline="0" dirty="0" smtClean="0">
              <a:ln>
                <a:noFill/>
              </a:ln>
              <a:solidFill>
                <a:schemeClr val="tx1"/>
              </a:solidFill>
              <a:effectLst/>
              <a:latin typeface="Arial" pitchFamily="34" charset="0"/>
            </a:endParaRPr>
          </a:p>
        </p:txBody>
      </p:sp>
      <p:sp>
        <p:nvSpPr>
          <p:cNvPr id="1061" name="Rectangle 37"/>
          <p:cNvSpPr>
            <a:spLocks noChangeArrowheads="1"/>
          </p:cNvSpPr>
          <p:nvPr/>
        </p:nvSpPr>
        <p:spPr bwMode="auto">
          <a:xfrm>
            <a:off x="6137275" y="4540250"/>
            <a:ext cx="652463"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Rectangle 38"/>
          <p:cNvSpPr>
            <a:spLocks noChangeArrowheads="1"/>
          </p:cNvSpPr>
          <p:nvPr/>
        </p:nvSpPr>
        <p:spPr bwMode="auto">
          <a:xfrm>
            <a:off x="6137275" y="4540250"/>
            <a:ext cx="652463"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Rectangle 39"/>
          <p:cNvSpPr>
            <a:spLocks noChangeArrowheads="1"/>
          </p:cNvSpPr>
          <p:nvPr/>
        </p:nvSpPr>
        <p:spPr bwMode="auto">
          <a:xfrm>
            <a:off x="6151562" y="4624387"/>
            <a:ext cx="7016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 VI</a:t>
            </a:r>
            <a:endParaRPr kumimoji="0" lang="en-US" sz="1800" b="0" i="0" u="none" strike="noStrike" cap="none" normalizeH="0" baseline="0" dirty="0" smtClean="0">
              <a:ln>
                <a:noFill/>
              </a:ln>
              <a:solidFill>
                <a:schemeClr val="tx1"/>
              </a:solidFill>
              <a:effectLst/>
              <a:latin typeface="Arial" pitchFamily="34" charset="0"/>
            </a:endParaRPr>
          </a:p>
        </p:txBody>
      </p:sp>
      <p:sp>
        <p:nvSpPr>
          <p:cNvPr id="1064" name="Rectangle 40"/>
          <p:cNvSpPr>
            <a:spLocks noChangeArrowheads="1"/>
          </p:cNvSpPr>
          <p:nvPr/>
        </p:nvSpPr>
        <p:spPr bwMode="auto">
          <a:xfrm>
            <a:off x="5429250" y="3505200"/>
            <a:ext cx="9620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Narrow" pitchFamily="34" charset="0"/>
              </a:rPr>
              <a:t>Stand alone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65" name="Rectangle 41"/>
          <p:cNvSpPr>
            <a:spLocks noChangeArrowheads="1"/>
          </p:cNvSpPr>
          <p:nvPr/>
        </p:nvSpPr>
        <p:spPr bwMode="auto">
          <a:xfrm>
            <a:off x="4897437" y="4541837"/>
            <a:ext cx="679450"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Rectangle 42"/>
          <p:cNvSpPr>
            <a:spLocks noChangeArrowheads="1"/>
          </p:cNvSpPr>
          <p:nvPr/>
        </p:nvSpPr>
        <p:spPr bwMode="auto">
          <a:xfrm>
            <a:off x="4897437" y="4541837"/>
            <a:ext cx="679450"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Rectangle 43"/>
          <p:cNvSpPr>
            <a:spLocks noChangeArrowheads="1"/>
          </p:cNvSpPr>
          <p:nvPr/>
        </p:nvSpPr>
        <p:spPr bwMode="auto">
          <a:xfrm>
            <a:off x="4941887" y="4624387"/>
            <a:ext cx="666750"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RT VI(s)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68" name="Freeform 44"/>
          <p:cNvSpPr>
            <a:spLocks/>
          </p:cNvSpPr>
          <p:nvPr/>
        </p:nvSpPr>
        <p:spPr bwMode="auto">
          <a:xfrm>
            <a:off x="5532437" y="4541837"/>
            <a:ext cx="625475" cy="406400"/>
          </a:xfrm>
          <a:custGeom>
            <a:avLst/>
            <a:gdLst/>
            <a:ahLst/>
            <a:cxnLst>
              <a:cxn ang="0">
                <a:pos x="0" y="128"/>
              </a:cxn>
              <a:cxn ang="0">
                <a:pos x="78" y="256"/>
              </a:cxn>
              <a:cxn ang="0">
                <a:pos x="78" y="192"/>
              </a:cxn>
              <a:cxn ang="0">
                <a:pos x="315" y="192"/>
              </a:cxn>
              <a:cxn ang="0">
                <a:pos x="315" y="256"/>
              </a:cxn>
              <a:cxn ang="0">
                <a:pos x="394" y="128"/>
              </a:cxn>
              <a:cxn ang="0">
                <a:pos x="315" y="0"/>
              </a:cxn>
              <a:cxn ang="0">
                <a:pos x="315" y="64"/>
              </a:cxn>
              <a:cxn ang="0">
                <a:pos x="78" y="64"/>
              </a:cxn>
              <a:cxn ang="0">
                <a:pos x="78" y="0"/>
              </a:cxn>
              <a:cxn ang="0">
                <a:pos x="0" y="128"/>
              </a:cxn>
            </a:cxnLst>
            <a:rect l="0" t="0" r="r" b="b"/>
            <a:pathLst>
              <a:path w="394" h="256">
                <a:moveTo>
                  <a:pt x="0" y="128"/>
                </a:moveTo>
                <a:lnTo>
                  <a:pt x="78" y="256"/>
                </a:lnTo>
                <a:lnTo>
                  <a:pt x="78" y="192"/>
                </a:lnTo>
                <a:lnTo>
                  <a:pt x="315" y="192"/>
                </a:lnTo>
                <a:lnTo>
                  <a:pt x="315" y="256"/>
                </a:lnTo>
                <a:lnTo>
                  <a:pt x="394" y="128"/>
                </a:lnTo>
                <a:lnTo>
                  <a:pt x="315" y="0"/>
                </a:lnTo>
                <a:lnTo>
                  <a:pt x="315" y="64"/>
                </a:lnTo>
                <a:lnTo>
                  <a:pt x="78" y="64"/>
                </a:lnTo>
                <a:lnTo>
                  <a:pt x="78" y="0"/>
                </a:lnTo>
                <a:lnTo>
                  <a:pt x="0" y="12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Freeform 45"/>
          <p:cNvSpPr>
            <a:spLocks/>
          </p:cNvSpPr>
          <p:nvPr/>
        </p:nvSpPr>
        <p:spPr bwMode="auto">
          <a:xfrm>
            <a:off x="5532437" y="4541837"/>
            <a:ext cx="625475" cy="406400"/>
          </a:xfrm>
          <a:custGeom>
            <a:avLst/>
            <a:gdLst/>
            <a:ahLst/>
            <a:cxnLst>
              <a:cxn ang="0">
                <a:pos x="0" y="128"/>
              </a:cxn>
              <a:cxn ang="0">
                <a:pos x="78" y="256"/>
              </a:cxn>
              <a:cxn ang="0">
                <a:pos x="78" y="192"/>
              </a:cxn>
              <a:cxn ang="0">
                <a:pos x="315" y="192"/>
              </a:cxn>
              <a:cxn ang="0">
                <a:pos x="315" y="256"/>
              </a:cxn>
              <a:cxn ang="0">
                <a:pos x="394" y="128"/>
              </a:cxn>
              <a:cxn ang="0">
                <a:pos x="315" y="0"/>
              </a:cxn>
              <a:cxn ang="0">
                <a:pos x="315" y="64"/>
              </a:cxn>
              <a:cxn ang="0">
                <a:pos x="78" y="64"/>
              </a:cxn>
              <a:cxn ang="0">
                <a:pos x="78" y="0"/>
              </a:cxn>
              <a:cxn ang="0">
                <a:pos x="0" y="128"/>
              </a:cxn>
            </a:cxnLst>
            <a:rect l="0" t="0" r="r" b="b"/>
            <a:pathLst>
              <a:path w="394" h="256">
                <a:moveTo>
                  <a:pt x="0" y="128"/>
                </a:moveTo>
                <a:lnTo>
                  <a:pt x="78" y="256"/>
                </a:lnTo>
                <a:lnTo>
                  <a:pt x="78" y="192"/>
                </a:lnTo>
                <a:lnTo>
                  <a:pt x="315" y="192"/>
                </a:lnTo>
                <a:lnTo>
                  <a:pt x="315" y="256"/>
                </a:lnTo>
                <a:lnTo>
                  <a:pt x="394" y="128"/>
                </a:lnTo>
                <a:lnTo>
                  <a:pt x="315" y="0"/>
                </a:lnTo>
                <a:lnTo>
                  <a:pt x="315" y="64"/>
                </a:lnTo>
                <a:lnTo>
                  <a:pt x="78" y="64"/>
                </a:lnTo>
                <a:lnTo>
                  <a:pt x="78" y="0"/>
                </a:lnTo>
                <a:lnTo>
                  <a:pt x="0" y="128"/>
                </a:lnTo>
                <a:close/>
              </a:path>
            </a:pathLst>
          </a:custGeom>
          <a:noFill/>
          <a:ln w="5">
            <a:solidFill>
              <a:srgbClr val="5E84B8"/>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Rectangle 46"/>
          <p:cNvSpPr>
            <a:spLocks noChangeArrowheads="1"/>
          </p:cNvSpPr>
          <p:nvPr/>
        </p:nvSpPr>
        <p:spPr bwMode="auto">
          <a:xfrm>
            <a:off x="4743450" y="3778250"/>
            <a:ext cx="2349500" cy="1335088"/>
          </a:xfrm>
          <a:prstGeom prst="rect">
            <a:avLst/>
          </a:prstGeom>
          <a:solidFill>
            <a:srgbClr val="008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Rectangle 47"/>
          <p:cNvSpPr>
            <a:spLocks noChangeArrowheads="1"/>
          </p:cNvSpPr>
          <p:nvPr/>
        </p:nvSpPr>
        <p:spPr bwMode="auto">
          <a:xfrm>
            <a:off x="4743450" y="3778250"/>
            <a:ext cx="2349500" cy="13350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Rectangle 48"/>
          <p:cNvSpPr>
            <a:spLocks noChangeArrowheads="1"/>
          </p:cNvSpPr>
          <p:nvPr/>
        </p:nvSpPr>
        <p:spPr bwMode="auto">
          <a:xfrm>
            <a:off x="5360987" y="3878262"/>
            <a:ext cx="1004888"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RT 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73" name="Rectangle 49"/>
          <p:cNvSpPr>
            <a:spLocks noChangeArrowheads="1"/>
          </p:cNvSpPr>
          <p:nvPr/>
        </p:nvSpPr>
        <p:spPr bwMode="auto">
          <a:xfrm>
            <a:off x="6029325" y="4287837"/>
            <a:ext cx="881063" cy="698500"/>
          </a:xfrm>
          <a:prstGeom prst="rect">
            <a:avLst/>
          </a:prstGeom>
          <a:solidFill>
            <a:srgbClr val="5C81B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Rectangle 50"/>
          <p:cNvSpPr>
            <a:spLocks noChangeArrowheads="1"/>
          </p:cNvSpPr>
          <p:nvPr/>
        </p:nvSpPr>
        <p:spPr bwMode="auto">
          <a:xfrm>
            <a:off x="6029325" y="4287837"/>
            <a:ext cx="881063" cy="698500"/>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Rectangle 51"/>
          <p:cNvSpPr>
            <a:spLocks noChangeArrowheads="1"/>
          </p:cNvSpPr>
          <p:nvPr/>
        </p:nvSpPr>
        <p:spPr bwMode="auto">
          <a:xfrm>
            <a:off x="6254750" y="4298950"/>
            <a:ext cx="509588"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a:t>
            </a:r>
            <a:endParaRPr kumimoji="0" lang="en-US" sz="1800" b="0" i="0" u="none" strike="noStrike" cap="none" normalizeH="0" baseline="0" dirty="0" smtClean="0">
              <a:ln>
                <a:noFill/>
              </a:ln>
              <a:solidFill>
                <a:schemeClr val="tx1"/>
              </a:solidFill>
              <a:effectLst/>
              <a:latin typeface="Arial" pitchFamily="34" charset="0"/>
            </a:endParaRPr>
          </a:p>
        </p:txBody>
      </p:sp>
      <p:sp>
        <p:nvSpPr>
          <p:cNvPr id="1076" name="Rectangle 52"/>
          <p:cNvSpPr>
            <a:spLocks noChangeArrowheads="1"/>
          </p:cNvSpPr>
          <p:nvPr/>
        </p:nvSpPr>
        <p:spPr bwMode="auto">
          <a:xfrm>
            <a:off x="6137275" y="4540250"/>
            <a:ext cx="652463"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Rectangle 53"/>
          <p:cNvSpPr>
            <a:spLocks noChangeArrowheads="1"/>
          </p:cNvSpPr>
          <p:nvPr/>
        </p:nvSpPr>
        <p:spPr bwMode="auto">
          <a:xfrm>
            <a:off x="6137275" y="4540250"/>
            <a:ext cx="652463"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Rectangle 54"/>
          <p:cNvSpPr>
            <a:spLocks noChangeArrowheads="1"/>
          </p:cNvSpPr>
          <p:nvPr/>
        </p:nvSpPr>
        <p:spPr bwMode="auto">
          <a:xfrm>
            <a:off x="6151562" y="4624387"/>
            <a:ext cx="7016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 VI</a:t>
            </a:r>
            <a:endParaRPr kumimoji="0" lang="en-US" sz="1800" b="0" i="0" u="none" strike="noStrike" cap="none" normalizeH="0" baseline="0" dirty="0" smtClean="0">
              <a:ln>
                <a:noFill/>
              </a:ln>
              <a:solidFill>
                <a:schemeClr val="tx1"/>
              </a:solidFill>
              <a:effectLst/>
              <a:latin typeface="Arial" pitchFamily="34" charset="0"/>
            </a:endParaRPr>
          </a:p>
        </p:txBody>
      </p:sp>
      <p:sp>
        <p:nvSpPr>
          <p:cNvPr id="1079" name="Rectangle 55"/>
          <p:cNvSpPr>
            <a:spLocks noChangeArrowheads="1"/>
          </p:cNvSpPr>
          <p:nvPr/>
        </p:nvSpPr>
        <p:spPr bwMode="auto">
          <a:xfrm>
            <a:off x="5429250" y="3505200"/>
            <a:ext cx="9620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Narrow" pitchFamily="34" charset="0"/>
              </a:rPr>
              <a:t>Stand alone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80" name="Rectangle 56"/>
          <p:cNvSpPr>
            <a:spLocks noChangeArrowheads="1"/>
          </p:cNvSpPr>
          <p:nvPr/>
        </p:nvSpPr>
        <p:spPr bwMode="auto">
          <a:xfrm>
            <a:off x="4897437" y="4541837"/>
            <a:ext cx="679450"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Rectangle 57"/>
          <p:cNvSpPr>
            <a:spLocks noChangeArrowheads="1"/>
          </p:cNvSpPr>
          <p:nvPr/>
        </p:nvSpPr>
        <p:spPr bwMode="auto">
          <a:xfrm>
            <a:off x="4897437" y="4541837"/>
            <a:ext cx="679450"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Rectangle 58"/>
          <p:cNvSpPr>
            <a:spLocks noChangeArrowheads="1"/>
          </p:cNvSpPr>
          <p:nvPr/>
        </p:nvSpPr>
        <p:spPr bwMode="auto">
          <a:xfrm>
            <a:off x="4941887" y="4624387"/>
            <a:ext cx="666750"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RT VI(s)</a:t>
            </a:r>
            <a:endParaRPr kumimoji="0" lang="en-US" sz="1800" b="0" i="0" u="none" strike="noStrike" cap="none" normalizeH="0" baseline="0" dirty="0" smtClean="0">
              <a:ln>
                <a:noFill/>
              </a:ln>
              <a:solidFill>
                <a:schemeClr val="tx1"/>
              </a:solidFill>
              <a:effectLst/>
              <a:latin typeface="Arial" pitchFamily="34" charset="0"/>
            </a:endParaRPr>
          </a:p>
        </p:txBody>
      </p:sp>
      <p:sp>
        <p:nvSpPr>
          <p:cNvPr id="1083" name="Freeform 59"/>
          <p:cNvSpPr>
            <a:spLocks/>
          </p:cNvSpPr>
          <p:nvPr/>
        </p:nvSpPr>
        <p:spPr bwMode="auto">
          <a:xfrm>
            <a:off x="5532437" y="4541837"/>
            <a:ext cx="625475" cy="406400"/>
          </a:xfrm>
          <a:custGeom>
            <a:avLst/>
            <a:gdLst/>
            <a:ahLst/>
            <a:cxnLst>
              <a:cxn ang="0">
                <a:pos x="0" y="128"/>
              </a:cxn>
              <a:cxn ang="0">
                <a:pos x="78" y="256"/>
              </a:cxn>
              <a:cxn ang="0">
                <a:pos x="78" y="192"/>
              </a:cxn>
              <a:cxn ang="0">
                <a:pos x="315" y="192"/>
              </a:cxn>
              <a:cxn ang="0">
                <a:pos x="315" y="256"/>
              </a:cxn>
              <a:cxn ang="0">
                <a:pos x="394" y="128"/>
              </a:cxn>
              <a:cxn ang="0">
                <a:pos x="315" y="0"/>
              </a:cxn>
              <a:cxn ang="0">
                <a:pos x="315" y="64"/>
              </a:cxn>
              <a:cxn ang="0">
                <a:pos x="78" y="64"/>
              </a:cxn>
              <a:cxn ang="0">
                <a:pos x="78" y="0"/>
              </a:cxn>
              <a:cxn ang="0">
                <a:pos x="0" y="128"/>
              </a:cxn>
            </a:cxnLst>
            <a:rect l="0" t="0" r="r" b="b"/>
            <a:pathLst>
              <a:path w="394" h="256">
                <a:moveTo>
                  <a:pt x="0" y="128"/>
                </a:moveTo>
                <a:lnTo>
                  <a:pt x="78" y="256"/>
                </a:lnTo>
                <a:lnTo>
                  <a:pt x="78" y="192"/>
                </a:lnTo>
                <a:lnTo>
                  <a:pt x="315" y="192"/>
                </a:lnTo>
                <a:lnTo>
                  <a:pt x="315" y="256"/>
                </a:lnTo>
                <a:lnTo>
                  <a:pt x="394" y="128"/>
                </a:lnTo>
                <a:lnTo>
                  <a:pt x="315" y="0"/>
                </a:lnTo>
                <a:lnTo>
                  <a:pt x="315" y="64"/>
                </a:lnTo>
                <a:lnTo>
                  <a:pt x="78" y="64"/>
                </a:lnTo>
                <a:lnTo>
                  <a:pt x="78" y="0"/>
                </a:lnTo>
                <a:lnTo>
                  <a:pt x="0" y="12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Freeform 60"/>
          <p:cNvSpPr>
            <a:spLocks/>
          </p:cNvSpPr>
          <p:nvPr/>
        </p:nvSpPr>
        <p:spPr bwMode="auto">
          <a:xfrm>
            <a:off x="5532437" y="4541837"/>
            <a:ext cx="625475" cy="406400"/>
          </a:xfrm>
          <a:custGeom>
            <a:avLst/>
            <a:gdLst/>
            <a:ahLst/>
            <a:cxnLst>
              <a:cxn ang="0">
                <a:pos x="0" y="128"/>
              </a:cxn>
              <a:cxn ang="0">
                <a:pos x="78" y="256"/>
              </a:cxn>
              <a:cxn ang="0">
                <a:pos x="78" y="192"/>
              </a:cxn>
              <a:cxn ang="0">
                <a:pos x="315" y="192"/>
              </a:cxn>
              <a:cxn ang="0">
                <a:pos x="315" y="256"/>
              </a:cxn>
              <a:cxn ang="0">
                <a:pos x="394" y="128"/>
              </a:cxn>
              <a:cxn ang="0">
                <a:pos x="315" y="0"/>
              </a:cxn>
              <a:cxn ang="0">
                <a:pos x="315" y="64"/>
              </a:cxn>
              <a:cxn ang="0">
                <a:pos x="78" y="64"/>
              </a:cxn>
              <a:cxn ang="0">
                <a:pos x="78" y="0"/>
              </a:cxn>
              <a:cxn ang="0">
                <a:pos x="0" y="128"/>
              </a:cxn>
            </a:cxnLst>
            <a:rect l="0" t="0" r="r" b="b"/>
            <a:pathLst>
              <a:path w="394" h="256">
                <a:moveTo>
                  <a:pt x="0" y="128"/>
                </a:moveTo>
                <a:lnTo>
                  <a:pt x="78" y="256"/>
                </a:lnTo>
                <a:lnTo>
                  <a:pt x="78" y="192"/>
                </a:lnTo>
                <a:lnTo>
                  <a:pt x="315" y="192"/>
                </a:lnTo>
                <a:lnTo>
                  <a:pt x="315" y="256"/>
                </a:lnTo>
                <a:lnTo>
                  <a:pt x="394" y="128"/>
                </a:lnTo>
                <a:lnTo>
                  <a:pt x="315" y="0"/>
                </a:lnTo>
                <a:lnTo>
                  <a:pt x="315" y="64"/>
                </a:lnTo>
                <a:lnTo>
                  <a:pt x="78" y="64"/>
                </a:lnTo>
                <a:lnTo>
                  <a:pt x="78" y="0"/>
                </a:lnTo>
                <a:lnTo>
                  <a:pt x="0" y="128"/>
                </a:lnTo>
                <a:close/>
              </a:path>
            </a:pathLst>
          </a:custGeom>
          <a:noFill/>
          <a:ln w="5">
            <a:solidFill>
              <a:srgbClr val="5E84B8"/>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Rectangle 61"/>
          <p:cNvSpPr>
            <a:spLocks noChangeArrowheads="1"/>
          </p:cNvSpPr>
          <p:nvPr/>
        </p:nvSpPr>
        <p:spPr bwMode="auto">
          <a:xfrm>
            <a:off x="1970088" y="3786187"/>
            <a:ext cx="1333500" cy="1336675"/>
          </a:xfrm>
          <a:prstGeom prst="rect">
            <a:avLst/>
          </a:prstGeom>
          <a:solidFill>
            <a:srgbClr val="008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Rectangle 62"/>
          <p:cNvSpPr>
            <a:spLocks noChangeArrowheads="1"/>
          </p:cNvSpPr>
          <p:nvPr/>
        </p:nvSpPr>
        <p:spPr bwMode="auto">
          <a:xfrm>
            <a:off x="1970088" y="3786187"/>
            <a:ext cx="1333500" cy="1336675"/>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Rectangle 63"/>
          <p:cNvSpPr>
            <a:spLocks noChangeArrowheads="1"/>
          </p:cNvSpPr>
          <p:nvPr/>
        </p:nvSpPr>
        <p:spPr bwMode="auto">
          <a:xfrm>
            <a:off x="2057400" y="3886200"/>
            <a:ext cx="12287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cRIO 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88" name="Rectangle 64"/>
          <p:cNvSpPr>
            <a:spLocks noChangeArrowheads="1"/>
          </p:cNvSpPr>
          <p:nvPr/>
        </p:nvSpPr>
        <p:spPr bwMode="auto">
          <a:xfrm>
            <a:off x="2122488" y="4294187"/>
            <a:ext cx="1054100" cy="700088"/>
          </a:xfrm>
          <a:prstGeom prst="rect">
            <a:avLst/>
          </a:prstGeom>
          <a:solidFill>
            <a:srgbClr val="5C81B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Rectangle 65"/>
          <p:cNvSpPr>
            <a:spLocks noChangeArrowheads="1"/>
          </p:cNvSpPr>
          <p:nvPr/>
        </p:nvSpPr>
        <p:spPr bwMode="auto">
          <a:xfrm>
            <a:off x="2122488" y="4294187"/>
            <a:ext cx="1054100" cy="7000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Rectangle 66"/>
          <p:cNvSpPr>
            <a:spLocks noChangeArrowheads="1"/>
          </p:cNvSpPr>
          <p:nvPr/>
        </p:nvSpPr>
        <p:spPr bwMode="auto">
          <a:xfrm>
            <a:off x="2432050" y="4308475"/>
            <a:ext cx="509588"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a:t>
            </a:r>
            <a:endParaRPr kumimoji="0" lang="en-US" sz="1800" b="0" i="0" u="none" strike="noStrike" cap="none" normalizeH="0" baseline="0" dirty="0" smtClean="0">
              <a:ln>
                <a:noFill/>
              </a:ln>
              <a:solidFill>
                <a:schemeClr val="tx1"/>
              </a:solidFill>
              <a:effectLst/>
              <a:latin typeface="Arial" pitchFamily="34" charset="0"/>
            </a:endParaRPr>
          </a:p>
        </p:txBody>
      </p:sp>
      <p:sp>
        <p:nvSpPr>
          <p:cNvPr id="1091" name="Rectangle 67"/>
          <p:cNvSpPr>
            <a:spLocks noChangeArrowheads="1"/>
          </p:cNvSpPr>
          <p:nvPr/>
        </p:nvSpPr>
        <p:spPr bwMode="auto">
          <a:xfrm>
            <a:off x="2249488" y="4549775"/>
            <a:ext cx="782638"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Rectangle 68"/>
          <p:cNvSpPr>
            <a:spLocks noChangeArrowheads="1"/>
          </p:cNvSpPr>
          <p:nvPr/>
        </p:nvSpPr>
        <p:spPr bwMode="auto">
          <a:xfrm>
            <a:off x="2249488" y="4549775"/>
            <a:ext cx="782638"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Rectangle 69"/>
          <p:cNvSpPr>
            <a:spLocks noChangeArrowheads="1"/>
          </p:cNvSpPr>
          <p:nvPr/>
        </p:nvSpPr>
        <p:spPr bwMode="auto">
          <a:xfrm>
            <a:off x="2327275" y="4632325"/>
            <a:ext cx="7016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 VI</a:t>
            </a:r>
            <a:endParaRPr kumimoji="0" lang="en-US" sz="1800" b="0" i="0" u="none" strike="noStrike" cap="none" normalizeH="0" baseline="0" dirty="0" smtClean="0">
              <a:ln>
                <a:noFill/>
              </a:ln>
              <a:solidFill>
                <a:schemeClr val="tx1"/>
              </a:solidFill>
              <a:effectLst/>
              <a:latin typeface="Arial" pitchFamily="34" charset="0"/>
            </a:endParaRPr>
          </a:p>
        </p:txBody>
      </p:sp>
      <p:sp>
        <p:nvSpPr>
          <p:cNvPr id="1094" name="Rectangle 70"/>
          <p:cNvSpPr>
            <a:spLocks noChangeArrowheads="1"/>
          </p:cNvSpPr>
          <p:nvPr/>
        </p:nvSpPr>
        <p:spPr bwMode="auto">
          <a:xfrm>
            <a:off x="2173288" y="3513137"/>
            <a:ext cx="9620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Narrow" pitchFamily="34" charset="0"/>
              </a:rPr>
              <a:t>Stand alone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95" name="Rectangle 71"/>
          <p:cNvSpPr>
            <a:spLocks noChangeArrowheads="1"/>
          </p:cNvSpPr>
          <p:nvPr/>
        </p:nvSpPr>
        <p:spPr bwMode="auto">
          <a:xfrm>
            <a:off x="1970088" y="3786187"/>
            <a:ext cx="1333500" cy="1336675"/>
          </a:xfrm>
          <a:prstGeom prst="rect">
            <a:avLst/>
          </a:prstGeom>
          <a:solidFill>
            <a:srgbClr val="008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Rectangle 72"/>
          <p:cNvSpPr>
            <a:spLocks noChangeArrowheads="1"/>
          </p:cNvSpPr>
          <p:nvPr/>
        </p:nvSpPr>
        <p:spPr bwMode="auto">
          <a:xfrm>
            <a:off x="1970088" y="3786187"/>
            <a:ext cx="1333500" cy="1336675"/>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Rectangle 73"/>
          <p:cNvSpPr>
            <a:spLocks noChangeArrowheads="1"/>
          </p:cNvSpPr>
          <p:nvPr/>
        </p:nvSpPr>
        <p:spPr bwMode="auto">
          <a:xfrm>
            <a:off x="2057400" y="3886200"/>
            <a:ext cx="1004888" cy="23018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RT 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98" name="Rectangle 74"/>
          <p:cNvSpPr>
            <a:spLocks noChangeArrowheads="1"/>
          </p:cNvSpPr>
          <p:nvPr/>
        </p:nvSpPr>
        <p:spPr bwMode="auto">
          <a:xfrm>
            <a:off x="2122488" y="4294187"/>
            <a:ext cx="1054100" cy="700088"/>
          </a:xfrm>
          <a:prstGeom prst="rect">
            <a:avLst/>
          </a:prstGeom>
          <a:solidFill>
            <a:srgbClr val="5C81B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Rectangle 75"/>
          <p:cNvSpPr>
            <a:spLocks noChangeArrowheads="1"/>
          </p:cNvSpPr>
          <p:nvPr/>
        </p:nvSpPr>
        <p:spPr bwMode="auto">
          <a:xfrm>
            <a:off x="2122488" y="4294187"/>
            <a:ext cx="1054100" cy="7000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Rectangle 76"/>
          <p:cNvSpPr>
            <a:spLocks noChangeArrowheads="1"/>
          </p:cNvSpPr>
          <p:nvPr/>
        </p:nvSpPr>
        <p:spPr bwMode="auto">
          <a:xfrm>
            <a:off x="2432050" y="4308475"/>
            <a:ext cx="509588"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1" name="Rectangle 77"/>
          <p:cNvSpPr>
            <a:spLocks noChangeArrowheads="1"/>
          </p:cNvSpPr>
          <p:nvPr/>
        </p:nvSpPr>
        <p:spPr bwMode="auto">
          <a:xfrm>
            <a:off x="2249488" y="4549775"/>
            <a:ext cx="782638" cy="38258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Rectangle 78"/>
          <p:cNvSpPr>
            <a:spLocks noChangeArrowheads="1"/>
          </p:cNvSpPr>
          <p:nvPr/>
        </p:nvSpPr>
        <p:spPr bwMode="auto">
          <a:xfrm>
            <a:off x="2249488" y="4549775"/>
            <a:ext cx="782638" cy="382588"/>
          </a:xfrm>
          <a:prstGeom prst="rect">
            <a:avLst/>
          </a:prstGeom>
          <a:noFill/>
          <a:ln w="5">
            <a:solidFill>
              <a:srgbClr val="5E84B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Rectangle 79"/>
          <p:cNvSpPr>
            <a:spLocks noChangeArrowheads="1"/>
          </p:cNvSpPr>
          <p:nvPr/>
        </p:nvSpPr>
        <p:spPr bwMode="auto">
          <a:xfrm>
            <a:off x="2327275" y="4632325"/>
            <a:ext cx="7016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FFFFFF"/>
                </a:solidFill>
                <a:effectLst/>
                <a:latin typeface="Arial Narrow" pitchFamily="34" charset="0"/>
              </a:rPr>
              <a:t>FPGA VI</a:t>
            </a:r>
            <a:endParaRPr kumimoji="0" lang="en-US" sz="1800" b="0" i="0" u="none" strike="noStrike" cap="none" normalizeH="0" baseline="0" dirty="0" smtClean="0">
              <a:ln>
                <a:noFill/>
              </a:ln>
              <a:solidFill>
                <a:schemeClr val="tx1"/>
              </a:solidFill>
              <a:effectLst/>
              <a:latin typeface="Arial" pitchFamily="34" charset="0"/>
            </a:endParaRPr>
          </a:p>
        </p:txBody>
      </p:sp>
      <p:sp>
        <p:nvSpPr>
          <p:cNvPr id="1104" name="Rectangle 80"/>
          <p:cNvSpPr>
            <a:spLocks noChangeArrowheads="1"/>
          </p:cNvSpPr>
          <p:nvPr/>
        </p:nvSpPr>
        <p:spPr bwMode="auto">
          <a:xfrm>
            <a:off x="2173288" y="3513137"/>
            <a:ext cx="9620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Narrow" pitchFamily="34" charset="0"/>
              </a:rPr>
              <a:t>Stand alone</a:t>
            </a:r>
            <a:endParaRPr kumimoji="0" lang="en-US" sz="1800" b="0" i="0" u="none" strike="noStrike" cap="none" normalizeH="0" baseline="0" dirty="0" smtClean="0">
              <a:ln>
                <a:noFill/>
              </a:ln>
              <a:solidFill>
                <a:schemeClr val="tx1"/>
              </a:solidFill>
              <a:effectLst/>
              <a:latin typeface="Arial" pitchFamily="34" charset="0"/>
            </a:endParaRPr>
          </a:p>
        </p:txBody>
      </p:sp>
      <p:sp>
        <p:nvSpPr>
          <p:cNvPr id="1124" name="Rectangle 100"/>
          <p:cNvSpPr>
            <a:spLocks noChangeArrowheads="1"/>
          </p:cNvSpPr>
          <p:nvPr/>
        </p:nvSpPr>
        <p:spPr bwMode="auto">
          <a:xfrm>
            <a:off x="7107237" y="4954587"/>
            <a:ext cx="131763" cy="2778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dirty="0" smtClean="0"/>
              <a:t>Introduction to Real-Time</a:t>
            </a:r>
            <a:endParaRPr lang="en-US" dirty="0"/>
          </a:p>
        </p:txBody>
      </p:sp>
      <p:sp>
        <p:nvSpPr>
          <p:cNvPr id="1122310" name="Rectangle 6"/>
          <p:cNvSpPr>
            <a:spLocks noGrp="1" noChangeArrowheads="1"/>
          </p:cNvSpPr>
          <p:nvPr>
            <p:ph idx="1"/>
          </p:nvPr>
        </p:nvSpPr>
        <p:spPr/>
        <p:txBody>
          <a:bodyPr>
            <a:normAutofit lnSpcReduction="10000"/>
          </a:bodyPr>
          <a:lstStyle/>
          <a:p>
            <a:r>
              <a:rPr lang="en-US" dirty="0" smtClean="0"/>
              <a:t>Advantages of Using a Real-time Host</a:t>
            </a:r>
          </a:p>
          <a:p>
            <a:pPr lvl="1"/>
            <a:r>
              <a:rPr lang="en-US" dirty="0" smtClean="0"/>
              <a:t>Code execution is more deterministic</a:t>
            </a:r>
          </a:p>
          <a:p>
            <a:pPr lvl="1"/>
            <a:r>
              <a:rPr lang="en-US" dirty="0" smtClean="0"/>
              <a:t>Ability to set tasks to run at different priorities including a time-critical priority</a:t>
            </a:r>
          </a:p>
          <a:p>
            <a:pPr lvl="1"/>
            <a:r>
              <a:rPr lang="en-US" dirty="0" smtClean="0"/>
              <a:t>Ability to separate deterministic tasks from non-deterministic tasks</a:t>
            </a:r>
          </a:p>
          <a:p>
            <a:pPr lvl="1"/>
            <a:r>
              <a:rPr lang="en-US" dirty="0" smtClean="0"/>
              <a:t>Real-time OS is more stable than Windows OS</a:t>
            </a:r>
          </a:p>
          <a:p>
            <a:pPr lvl="1"/>
            <a:r>
              <a:rPr lang="en-US" dirty="0" smtClean="0"/>
              <a:t>Real-time targets can have 1MHz clocks (Windows has a 1kHz clock)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dirty="0" smtClean="0"/>
              <a:t>RT Host VI Common Tasks</a:t>
            </a:r>
            <a:endParaRPr lang="en-US" dirty="0"/>
          </a:p>
        </p:txBody>
      </p:sp>
      <p:sp>
        <p:nvSpPr>
          <p:cNvPr id="1122310" name="Rectangle 6"/>
          <p:cNvSpPr>
            <a:spLocks noGrp="1" noChangeArrowheads="1"/>
          </p:cNvSpPr>
          <p:nvPr>
            <p:ph idx="1"/>
          </p:nvPr>
        </p:nvSpPr>
        <p:spPr/>
        <p:txBody>
          <a:bodyPr>
            <a:normAutofit fontScale="85000" lnSpcReduction="20000"/>
          </a:bodyPr>
          <a:lstStyle/>
          <a:p>
            <a:pPr lvl="1"/>
            <a:r>
              <a:rPr lang="en-US" dirty="0" smtClean="0"/>
              <a:t>Data processing</a:t>
            </a:r>
          </a:p>
          <a:p>
            <a:pPr lvl="1"/>
            <a:r>
              <a:rPr lang="en-US" dirty="0" smtClean="0"/>
              <a:t>Perform operations not available on the FPGA target</a:t>
            </a:r>
          </a:p>
          <a:p>
            <a:pPr lvl="1"/>
            <a:r>
              <a:rPr lang="en-US" dirty="0" smtClean="0"/>
              <a:t>Floating-point math</a:t>
            </a:r>
          </a:p>
          <a:p>
            <a:pPr lvl="1"/>
            <a:r>
              <a:rPr lang="en-US" dirty="0" smtClean="0"/>
              <a:t>Sequence multiple FPGA VIs</a:t>
            </a:r>
          </a:p>
          <a:p>
            <a:pPr lvl="1"/>
            <a:r>
              <a:rPr lang="en-US" dirty="0" smtClean="0"/>
              <a:t>Log data</a:t>
            </a:r>
          </a:p>
          <a:p>
            <a:pPr lvl="1"/>
            <a:r>
              <a:rPr lang="en-US" dirty="0" smtClean="0"/>
              <a:t>Run multiple VIs</a:t>
            </a:r>
          </a:p>
          <a:p>
            <a:pPr lvl="1"/>
            <a:r>
              <a:rPr lang="en-US" dirty="0" smtClean="0"/>
              <a:t>Control the timing and sequencing of data transfer</a:t>
            </a:r>
          </a:p>
          <a:p>
            <a:pPr lvl="1"/>
            <a:r>
              <a:rPr lang="en-US" dirty="0" smtClean="0"/>
              <a:t>Coordinate operation of several FPGA targets</a:t>
            </a:r>
          </a:p>
          <a:p>
            <a:pPr lvl="1"/>
            <a:r>
              <a:rPr lang="en-US" dirty="0" smtClean="0"/>
              <a:t>Coordinate operation of FPGA targets with other measurement devices in the computer</a:t>
            </a:r>
          </a:p>
          <a:p>
            <a:pPr lvl="1"/>
            <a:r>
              <a:rPr lang="en-US" dirty="0" smtClean="0"/>
              <a:t>Control which components are visible on the Windows user interface VI if applicable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normAutofit/>
          </a:bodyPr>
          <a:lstStyle/>
          <a:p>
            <a:r>
              <a:rPr lang="en-US" dirty="0" smtClean="0"/>
              <a:t>The LabVIEW Real-Time 1 Course</a:t>
            </a:r>
            <a:endParaRPr lang="en-US" dirty="0"/>
          </a:p>
        </p:txBody>
      </p:sp>
      <p:sp>
        <p:nvSpPr>
          <p:cNvPr id="672779" name="Rectangle 11"/>
          <p:cNvSpPr>
            <a:spLocks noGrp="1" noChangeArrowheads="1"/>
          </p:cNvSpPr>
          <p:nvPr>
            <p:ph sz="half" idx="1"/>
          </p:nvPr>
        </p:nvSpPr>
        <p:spPr/>
        <p:txBody>
          <a:bodyPr/>
          <a:lstStyle/>
          <a:p>
            <a:pPr lvl="1"/>
            <a:r>
              <a:rPr lang="en-US" dirty="0" smtClean="0"/>
              <a:t>Configuring CompactRIO system</a:t>
            </a:r>
          </a:p>
          <a:p>
            <a:pPr lvl="1"/>
            <a:r>
              <a:rPr lang="en-US" dirty="0" smtClean="0"/>
              <a:t>Real-time application design </a:t>
            </a:r>
          </a:p>
          <a:p>
            <a:pPr lvl="1"/>
            <a:r>
              <a:rPr lang="en-US" dirty="0" smtClean="0"/>
              <a:t>Multithreading </a:t>
            </a:r>
          </a:p>
          <a:p>
            <a:pPr lvl="1"/>
            <a:r>
              <a:rPr lang="en-US" dirty="0" smtClean="0"/>
              <a:t>Passing data between threads  </a:t>
            </a:r>
          </a:p>
          <a:p>
            <a:pPr lvl="1"/>
            <a:r>
              <a:rPr lang="en-US" dirty="0" smtClean="0"/>
              <a:t>Improving determinism  </a:t>
            </a:r>
          </a:p>
          <a:p>
            <a:pPr lvl="1"/>
            <a:r>
              <a:rPr lang="en-US" dirty="0" smtClean="0"/>
              <a:t>Priority levels </a:t>
            </a:r>
          </a:p>
          <a:p>
            <a:pPr lvl="1"/>
            <a:r>
              <a:rPr lang="en-US" dirty="0" smtClean="0"/>
              <a:t>Memory management </a:t>
            </a:r>
          </a:p>
          <a:p>
            <a:pPr lvl="1"/>
            <a:r>
              <a:rPr lang="en-US" dirty="0" smtClean="0"/>
              <a:t>Timed structures </a:t>
            </a:r>
          </a:p>
          <a:p>
            <a:pPr lvl="1"/>
            <a:endParaRPr lang="en-US" dirty="0"/>
          </a:p>
        </p:txBody>
      </p:sp>
      <p:sp>
        <p:nvSpPr>
          <p:cNvPr id="672780" name="Rectangle 12"/>
          <p:cNvSpPr>
            <a:spLocks noGrp="1" noChangeArrowheads="1"/>
          </p:cNvSpPr>
          <p:nvPr>
            <p:ph sz="half" idx="2"/>
          </p:nvPr>
        </p:nvSpPr>
        <p:spPr/>
        <p:txBody>
          <a:bodyPr/>
          <a:lstStyle/>
          <a:p>
            <a:pPr lvl="1"/>
            <a:r>
              <a:rPr lang="en-US" dirty="0" smtClean="0"/>
              <a:t>Event response </a:t>
            </a:r>
          </a:p>
          <a:p>
            <a:pPr lvl="1"/>
            <a:r>
              <a:rPr lang="en-US" dirty="0" smtClean="0"/>
              <a:t>Shared variables with RT FIFO</a:t>
            </a:r>
          </a:p>
          <a:p>
            <a:pPr lvl="1"/>
            <a:r>
              <a:rPr lang="en-US" dirty="0" smtClean="0"/>
              <a:t>Network-published shared variables</a:t>
            </a:r>
          </a:p>
          <a:p>
            <a:pPr lvl="1"/>
            <a:r>
              <a:rPr lang="en-US" dirty="0" smtClean="0"/>
              <a:t>Verifying timing and memory usage </a:t>
            </a:r>
          </a:p>
          <a:p>
            <a:pPr lvl="1"/>
            <a:r>
              <a:rPr lang="en-US" dirty="0" smtClean="0"/>
              <a:t>Execution Trace Tool Kit </a:t>
            </a:r>
          </a:p>
          <a:p>
            <a:pPr lvl="1"/>
            <a:r>
              <a:rPr lang="en-US" dirty="0" smtClean="0"/>
              <a:t>Deploying an application </a:t>
            </a:r>
          </a:p>
          <a:p>
            <a:pPr lvl="1"/>
            <a:r>
              <a:rPr lang="en-US" dirty="0" smtClean="0"/>
              <a:t>Remote panels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Rectangle 2"/>
          <p:cNvSpPr>
            <a:spLocks noGrp="1" noChangeArrowheads="1"/>
          </p:cNvSpPr>
          <p:nvPr>
            <p:ph type="title"/>
          </p:nvPr>
        </p:nvSpPr>
        <p:spPr/>
        <p:txBody>
          <a:bodyPr/>
          <a:lstStyle/>
          <a:p>
            <a:r>
              <a:rPr lang="en-US" dirty="0" smtClean="0"/>
              <a:t>D. Developing an RT Host VI</a:t>
            </a:r>
            <a:endParaRPr lang="en-US" dirty="0"/>
          </a:p>
        </p:txBody>
      </p:sp>
      <p:sp>
        <p:nvSpPr>
          <p:cNvPr id="9" name="Content Placeholder 8"/>
          <p:cNvSpPr>
            <a:spLocks noGrp="1"/>
          </p:cNvSpPr>
          <p:nvPr>
            <p:ph sz="half" idx="1"/>
          </p:nvPr>
        </p:nvSpPr>
        <p:spPr>
          <a:xfrm>
            <a:off x="533400" y="1514475"/>
            <a:ext cx="2667000" cy="4276725"/>
          </a:xfrm>
        </p:spPr>
        <p:txBody>
          <a:bodyPr/>
          <a:lstStyle/>
          <a:p>
            <a:r>
              <a:rPr lang="en-US" dirty="0" smtClean="0"/>
              <a:t>Add a VI under the RT target</a:t>
            </a:r>
          </a:p>
          <a:p>
            <a:endParaRPr lang="en-US" dirty="0"/>
          </a:p>
        </p:txBody>
      </p:sp>
      <p:pic>
        <p:nvPicPr>
          <p:cNvPr id="12" name="Picture 2" descr="loc_missing_art_imagefile"/>
          <p:cNvPicPr>
            <a:picLocks noGrp="1" noChangeAspect="1" noChangeArrowheads="1"/>
          </p:cNvPicPr>
          <p:nvPr>
            <p:ph sz="half" idx="2"/>
          </p:nvPr>
        </p:nvPicPr>
        <p:blipFill>
          <a:blip r:embed="rId3" cstate="print"/>
          <a:stretch>
            <a:fillRect/>
          </a:stretch>
        </p:blipFill>
        <p:spPr bwMode="auto">
          <a:xfrm>
            <a:off x="3607122" y="1371600"/>
            <a:ext cx="4520555" cy="473061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dirty="0" smtClean="0"/>
              <a:t>A. Windows Host Integration</a:t>
            </a:r>
            <a:endParaRPr lang="en-US" dirty="0"/>
          </a:p>
        </p:txBody>
      </p:sp>
      <p:sp>
        <p:nvSpPr>
          <p:cNvPr id="19459" name="Rectangle 3"/>
          <p:cNvSpPr>
            <a:spLocks noChangeArrowheads="1"/>
          </p:cNvSpPr>
          <p:nvPr/>
        </p:nvSpPr>
        <p:spPr bwMode="auto">
          <a:xfrm>
            <a:off x="4800600" y="1981200"/>
            <a:ext cx="1676400" cy="3873500"/>
          </a:xfrm>
          <a:prstGeom prst="rect">
            <a:avLst/>
          </a:prstGeom>
          <a:noFill/>
          <a:ln w="31750" algn="ctr">
            <a:solidFill>
              <a:schemeClr val="tx1"/>
            </a:solidFill>
            <a:miter lim="800000"/>
            <a:headEnd/>
            <a:tailEnd/>
          </a:ln>
        </p:spPr>
        <p:txBody>
          <a:bodyPr wrap="none" anchor="ctr"/>
          <a:lstStyle/>
          <a:p>
            <a:endParaRPr lang="en-US" dirty="0"/>
          </a:p>
        </p:txBody>
      </p:sp>
      <p:sp>
        <p:nvSpPr>
          <p:cNvPr id="19460" name="Text Box 4"/>
          <p:cNvSpPr txBox="1">
            <a:spLocks noChangeArrowheads="1"/>
          </p:cNvSpPr>
          <p:nvPr/>
        </p:nvSpPr>
        <p:spPr bwMode="auto">
          <a:xfrm>
            <a:off x="4930775" y="1981200"/>
            <a:ext cx="643125" cy="338554"/>
          </a:xfrm>
          <a:prstGeom prst="rect">
            <a:avLst/>
          </a:prstGeom>
          <a:noFill/>
          <a:ln w="44450" algn="ctr">
            <a:noFill/>
            <a:miter lim="800000"/>
            <a:headEnd/>
            <a:tailEnd/>
          </a:ln>
        </p:spPr>
        <p:txBody>
          <a:bodyPr wrap="none">
            <a:spAutoFit/>
          </a:bodyPr>
          <a:lstStyle/>
          <a:p>
            <a:r>
              <a:rPr lang="en-US" sz="1600" dirty="0" smtClean="0">
                <a:solidFill>
                  <a:schemeClr val="tx1"/>
                </a:solidFill>
              </a:rPr>
              <a:t>FPGA</a:t>
            </a:r>
            <a:endParaRPr lang="en-US" sz="1600" dirty="0">
              <a:solidFill>
                <a:schemeClr val="tx1"/>
              </a:solidFill>
            </a:endParaRPr>
          </a:p>
        </p:txBody>
      </p:sp>
      <p:sp>
        <p:nvSpPr>
          <p:cNvPr id="19461" name="Rectangle 5"/>
          <p:cNvSpPr>
            <a:spLocks noChangeArrowheads="1"/>
          </p:cNvSpPr>
          <p:nvPr/>
        </p:nvSpPr>
        <p:spPr bwMode="auto">
          <a:xfrm>
            <a:off x="4876800" y="26670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1800" dirty="0"/>
              <a:t>LabVIEW </a:t>
            </a:r>
          </a:p>
          <a:p>
            <a:r>
              <a:rPr lang="en-US" sz="1800" dirty="0"/>
              <a:t>FPGA VI</a:t>
            </a:r>
          </a:p>
        </p:txBody>
      </p:sp>
      <p:sp>
        <p:nvSpPr>
          <p:cNvPr id="19464" name="Rectangle 21"/>
          <p:cNvSpPr>
            <a:spLocks noChangeArrowheads="1"/>
          </p:cNvSpPr>
          <p:nvPr/>
        </p:nvSpPr>
        <p:spPr bwMode="auto">
          <a:xfrm>
            <a:off x="2438400" y="1371600"/>
            <a:ext cx="4191000" cy="4648200"/>
          </a:xfrm>
          <a:prstGeom prst="rect">
            <a:avLst/>
          </a:prstGeom>
          <a:noFill/>
          <a:ln w="31750" cap="rnd">
            <a:solidFill>
              <a:srgbClr val="CC0000"/>
            </a:solidFill>
            <a:miter lim="800000"/>
            <a:headEnd/>
            <a:tailEnd/>
          </a:ln>
        </p:spPr>
        <p:txBody>
          <a:bodyPr/>
          <a:lstStyle/>
          <a:p>
            <a:endParaRPr lang="en-US" dirty="0"/>
          </a:p>
        </p:txBody>
      </p:sp>
      <p:sp>
        <p:nvSpPr>
          <p:cNvPr id="19466" name="Rectangle 23"/>
          <p:cNvSpPr>
            <a:spLocks noChangeArrowheads="1"/>
          </p:cNvSpPr>
          <p:nvPr/>
        </p:nvSpPr>
        <p:spPr bwMode="auto">
          <a:xfrm>
            <a:off x="2667000" y="1506379"/>
            <a:ext cx="2514600" cy="246221"/>
          </a:xfrm>
          <a:prstGeom prst="rect">
            <a:avLst/>
          </a:prstGeom>
          <a:noFill/>
          <a:ln w="9525">
            <a:noFill/>
            <a:miter lim="800000"/>
            <a:headEnd/>
            <a:tailEnd/>
          </a:ln>
        </p:spPr>
        <p:txBody>
          <a:bodyPr wrap="square" lIns="0" tIns="0" rIns="0" bIns="0">
            <a:spAutoFit/>
          </a:bodyPr>
          <a:lstStyle/>
          <a:p>
            <a:r>
              <a:rPr lang="en-US" sz="1600" dirty="0">
                <a:solidFill>
                  <a:srgbClr val="000000"/>
                </a:solidFill>
              </a:rPr>
              <a:t>Windows </a:t>
            </a:r>
            <a:r>
              <a:rPr lang="en-US" sz="1600" dirty="0" smtClean="0">
                <a:solidFill>
                  <a:srgbClr val="000000"/>
                </a:solidFill>
              </a:rPr>
              <a:t> Computer (PC or PXI)</a:t>
            </a:r>
            <a:endParaRPr lang="en-US" sz="1800" dirty="0">
              <a:solidFill>
                <a:schemeClr val="tx1"/>
              </a:solidFill>
            </a:endParaRPr>
          </a:p>
        </p:txBody>
      </p:sp>
      <p:sp>
        <p:nvSpPr>
          <p:cNvPr id="19469" name="Rectangle 34"/>
          <p:cNvSpPr>
            <a:spLocks noChangeArrowheads="1"/>
          </p:cNvSpPr>
          <p:nvPr/>
        </p:nvSpPr>
        <p:spPr bwMode="auto">
          <a:xfrm>
            <a:off x="2970213" y="2822575"/>
            <a:ext cx="279400" cy="182563"/>
          </a:xfrm>
          <a:prstGeom prst="rect">
            <a:avLst/>
          </a:prstGeom>
          <a:noFill/>
          <a:ln w="9525">
            <a:noFill/>
            <a:miter lim="800000"/>
            <a:headEnd/>
            <a:tailEnd/>
          </a:ln>
        </p:spPr>
        <p:txBody>
          <a:bodyPr wrap="none" lIns="0" tIns="0" rIns="0" bIns="0">
            <a:spAutoFit/>
          </a:bodyPr>
          <a:lstStyle/>
          <a:p>
            <a:r>
              <a:rPr lang="en-US" sz="1200" dirty="0">
                <a:solidFill>
                  <a:srgbClr val="FFFFFF"/>
                </a:solidFill>
              </a:rPr>
              <a:t>User</a:t>
            </a:r>
            <a:endParaRPr lang="en-US" sz="1800" dirty="0">
              <a:solidFill>
                <a:schemeClr val="tx1"/>
              </a:solidFill>
            </a:endParaRPr>
          </a:p>
        </p:txBody>
      </p:sp>
      <p:sp>
        <p:nvSpPr>
          <p:cNvPr id="19470" name="Rectangle 35"/>
          <p:cNvSpPr>
            <a:spLocks noChangeArrowheads="1"/>
          </p:cNvSpPr>
          <p:nvPr/>
        </p:nvSpPr>
        <p:spPr bwMode="auto">
          <a:xfrm>
            <a:off x="2849563" y="3005138"/>
            <a:ext cx="522287" cy="182562"/>
          </a:xfrm>
          <a:prstGeom prst="rect">
            <a:avLst/>
          </a:prstGeom>
          <a:noFill/>
          <a:ln w="9525">
            <a:noFill/>
            <a:miter lim="800000"/>
            <a:headEnd/>
            <a:tailEnd/>
          </a:ln>
        </p:spPr>
        <p:txBody>
          <a:bodyPr wrap="none" lIns="0" tIns="0" rIns="0" bIns="0">
            <a:spAutoFit/>
          </a:bodyPr>
          <a:lstStyle/>
          <a:p>
            <a:r>
              <a:rPr lang="en-US" sz="1200" dirty="0">
                <a:solidFill>
                  <a:srgbClr val="FFFFFF"/>
                </a:solidFill>
              </a:rPr>
              <a:t>Interface</a:t>
            </a:r>
            <a:endParaRPr lang="en-US" sz="1800" dirty="0">
              <a:solidFill>
                <a:schemeClr val="tx1"/>
              </a:solidFill>
            </a:endParaRPr>
          </a:p>
        </p:txBody>
      </p:sp>
      <p:sp>
        <p:nvSpPr>
          <p:cNvPr id="19473" name="Rectangle 38"/>
          <p:cNvSpPr>
            <a:spLocks noChangeArrowheads="1"/>
          </p:cNvSpPr>
          <p:nvPr/>
        </p:nvSpPr>
        <p:spPr bwMode="auto">
          <a:xfrm>
            <a:off x="2590800" y="26670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2000" dirty="0"/>
              <a:t>Windows</a:t>
            </a:r>
          </a:p>
          <a:p>
            <a:r>
              <a:rPr lang="en-US" sz="2000" dirty="0"/>
              <a:t>Host VI</a:t>
            </a:r>
          </a:p>
        </p:txBody>
      </p:sp>
      <p:sp>
        <p:nvSpPr>
          <p:cNvPr id="19476" name="AutoShape 41"/>
          <p:cNvSpPr>
            <a:spLocks noChangeArrowheads="1"/>
          </p:cNvSpPr>
          <p:nvPr/>
        </p:nvSpPr>
        <p:spPr bwMode="auto">
          <a:xfrm>
            <a:off x="3886200" y="2590800"/>
            <a:ext cx="990600" cy="914400"/>
          </a:xfrm>
          <a:prstGeom prst="leftRightArrow">
            <a:avLst>
              <a:gd name="adj1" fmla="val 50000"/>
              <a:gd name="adj2" fmla="val 20000"/>
            </a:avLst>
          </a:prstGeom>
          <a:solidFill>
            <a:srgbClr val="C0C0C0"/>
          </a:solidFill>
          <a:ln w="15875" algn="ctr">
            <a:solidFill>
              <a:schemeClr val="tx1"/>
            </a:solidFill>
            <a:miter lim="800000"/>
            <a:headEnd/>
            <a:tailEnd/>
          </a:ln>
        </p:spPr>
        <p:txBody>
          <a:bodyPr wrap="none" anchor="ctr"/>
          <a:lstStyle/>
          <a:p>
            <a:pPr algn="ctr"/>
            <a:r>
              <a:rPr lang="en-US" sz="1200" dirty="0" smtClean="0">
                <a:solidFill>
                  <a:schemeClr val="tx1"/>
                </a:solidFill>
              </a:rPr>
              <a:t>FPGA</a:t>
            </a:r>
          </a:p>
          <a:p>
            <a:pPr algn="ctr"/>
            <a:r>
              <a:rPr lang="en-US" sz="1200" dirty="0" smtClean="0">
                <a:solidFill>
                  <a:schemeClr val="tx1"/>
                </a:solidFill>
              </a:rPr>
              <a:t>Interface</a:t>
            </a:r>
            <a:endParaRPr lang="en-US" sz="1200" dirty="0">
              <a:solidFill>
                <a:schemeClr val="tx1"/>
              </a:solidFill>
            </a:endParaRPr>
          </a:p>
        </p:txBody>
      </p:sp>
      <p:pic>
        <p:nvPicPr>
          <p:cNvPr id="19478" name="Picture 45" descr="noloc_fpga_logo.bmp"/>
          <p:cNvPicPr>
            <a:picLocks noChangeAspect="1" noChangeArrowheads="1"/>
          </p:cNvPicPr>
          <p:nvPr/>
        </p:nvPicPr>
        <p:blipFill>
          <a:blip r:embed="rId3" cstate="print"/>
          <a:srcRect/>
          <a:stretch>
            <a:fillRect/>
          </a:stretch>
        </p:blipFill>
        <p:spPr bwMode="auto">
          <a:xfrm>
            <a:off x="5119688" y="4343400"/>
            <a:ext cx="1052512" cy="1066800"/>
          </a:xfrm>
          <a:prstGeom prst="rect">
            <a:avLst/>
          </a:prstGeom>
          <a:noFill/>
          <a:ln w="9525">
            <a:noFill/>
            <a:miter lim="800000"/>
            <a:headEnd/>
            <a:tailEnd/>
          </a:ln>
        </p:spPr>
      </p:pic>
      <p:pic>
        <p:nvPicPr>
          <p:cNvPr id="19480" name="Picture 47" descr="noloc_missing_art_imagefile"/>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4419600"/>
            <a:ext cx="990600" cy="915988"/>
          </a:xfrm>
          <a:prstGeom prst="rect">
            <a:avLst/>
          </a:prstGeom>
          <a:noFill/>
          <a:ln w="9525">
            <a:noFill/>
            <a:miter lim="800000"/>
            <a:headEnd/>
            <a:tailEnd/>
          </a:ln>
        </p:spPr>
      </p:pic>
      <p:sp>
        <p:nvSpPr>
          <p:cNvPr id="19481" name="Rectangle 48"/>
          <p:cNvSpPr>
            <a:spLocks noChangeArrowheads="1"/>
          </p:cNvSpPr>
          <p:nvPr/>
        </p:nvSpPr>
        <p:spPr bwMode="auto">
          <a:xfrm>
            <a:off x="2743200" y="5378450"/>
            <a:ext cx="998538" cy="488950"/>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a:t>
            </a:r>
          </a:p>
          <a:p>
            <a:r>
              <a:rPr lang="en-US" sz="1600" dirty="0">
                <a:solidFill>
                  <a:srgbClr val="000000"/>
                </a:solidFill>
              </a:rPr>
              <a:t>for Windows</a:t>
            </a:r>
            <a:endParaRPr lang="en-US" sz="1800" dirty="0">
              <a:solidFill>
                <a:schemeClr val="tx1"/>
              </a:solidFill>
            </a:endParaRPr>
          </a:p>
        </p:txBody>
      </p:sp>
      <p:sp>
        <p:nvSpPr>
          <p:cNvPr id="19482" name="Rectangle 49"/>
          <p:cNvSpPr>
            <a:spLocks noChangeArrowheads="1"/>
          </p:cNvSpPr>
          <p:nvPr/>
        </p:nvSpPr>
        <p:spPr bwMode="auto">
          <a:xfrm>
            <a:off x="4865688" y="5470525"/>
            <a:ext cx="1230312"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FPGA</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dirty="0" smtClean="0"/>
              <a:t>Developing an RT Host VI</a:t>
            </a:r>
            <a:endParaRPr lang="en-US" dirty="0"/>
          </a:p>
        </p:txBody>
      </p:sp>
      <p:sp>
        <p:nvSpPr>
          <p:cNvPr id="1122310" name="Rectangle 6"/>
          <p:cNvSpPr>
            <a:spLocks noGrp="1" noChangeArrowheads="1"/>
          </p:cNvSpPr>
          <p:nvPr>
            <p:ph idx="1"/>
          </p:nvPr>
        </p:nvSpPr>
        <p:spPr/>
        <p:txBody>
          <a:bodyPr/>
          <a:lstStyle/>
          <a:p>
            <a:r>
              <a:rPr lang="en-US" dirty="0" smtClean="0"/>
              <a:t>FPGA Interface Functions</a:t>
            </a:r>
          </a:p>
          <a:p>
            <a:pPr lvl="1"/>
            <a:r>
              <a:rPr lang="en-US" dirty="0" smtClean="0"/>
              <a:t>Used the same way whether programming a Windows Host VI or RT Host VI</a:t>
            </a:r>
          </a:p>
          <a:p>
            <a:endParaRPr lang="en-US" dirty="0"/>
          </a:p>
        </p:txBody>
      </p:sp>
      <p:pic>
        <p:nvPicPr>
          <p:cNvPr id="5" name="Picture 2" descr="loc_easy_to_recreate"/>
          <p:cNvPicPr>
            <a:picLocks noChangeAspect="1" noChangeArrowheads="1"/>
          </p:cNvPicPr>
          <p:nvPr/>
        </p:nvPicPr>
        <p:blipFill>
          <a:blip r:embed="rId3" cstate="print"/>
          <a:srcRect/>
          <a:stretch>
            <a:fillRect/>
          </a:stretch>
        </p:blipFill>
        <p:spPr bwMode="auto">
          <a:xfrm>
            <a:off x="838200" y="3429000"/>
            <a:ext cx="6490447"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dirty="0" smtClean="0"/>
              <a:t>Developing an RT Host VI</a:t>
            </a:r>
            <a:endParaRPr lang="en-US" dirty="0"/>
          </a:p>
        </p:txBody>
      </p:sp>
      <p:sp>
        <p:nvSpPr>
          <p:cNvPr id="1037318" name="Rectangle 6"/>
          <p:cNvSpPr>
            <a:spLocks noGrp="1" noChangeArrowheads="1"/>
          </p:cNvSpPr>
          <p:nvPr>
            <p:ph sz="half" idx="1"/>
          </p:nvPr>
        </p:nvSpPr>
        <p:spPr>
          <a:xfrm>
            <a:off x="533400" y="1514475"/>
            <a:ext cx="5410200" cy="4286250"/>
          </a:xfrm>
        </p:spPr>
        <p:txBody>
          <a:bodyPr/>
          <a:lstStyle/>
          <a:p>
            <a:r>
              <a:rPr lang="en-US" dirty="0" smtClean="0"/>
              <a:t>After developing the RT host VI, run it</a:t>
            </a:r>
          </a:p>
          <a:p>
            <a:pPr lvl="1"/>
            <a:r>
              <a:rPr lang="en-US" dirty="0" smtClean="0"/>
              <a:t>Deploying Status Window:</a:t>
            </a:r>
          </a:p>
          <a:p>
            <a:endParaRPr lang="en-US" dirty="0"/>
          </a:p>
        </p:txBody>
      </p:sp>
      <p:pic>
        <p:nvPicPr>
          <p:cNvPr id="8" name="Picture 5" descr="Deploy Dialog Box.bmp"/>
          <p:cNvPicPr>
            <a:picLocks noGrp="1" noChangeAspect="1" noChangeArrowheads="1"/>
          </p:cNvPicPr>
          <p:nvPr>
            <p:ph sz="half" idx="2"/>
          </p:nvPr>
        </p:nvPicPr>
        <p:blipFill>
          <a:blip r:embed="rId3" cstate="print"/>
          <a:srcRect/>
          <a:stretch>
            <a:fillRect/>
          </a:stretch>
        </p:blipFill>
        <p:spPr bwMode="auto">
          <a:xfrm>
            <a:off x="2590800" y="2667000"/>
            <a:ext cx="4122505" cy="3102257"/>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loc_missing_art_imagefile"/>
          <p:cNvPicPr>
            <a:picLocks noChangeAspect="1" noChangeArrowheads="1"/>
          </p:cNvPicPr>
          <p:nvPr/>
        </p:nvPicPr>
        <p:blipFill>
          <a:blip r:embed="rId3" cstate="print"/>
          <a:srcRect/>
          <a:stretch>
            <a:fillRect/>
          </a:stretch>
        </p:blipFill>
        <p:spPr bwMode="auto">
          <a:xfrm>
            <a:off x="1066800" y="1447800"/>
            <a:ext cx="7315200" cy="4922018"/>
          </a:xfrm>
          <a:prstGeom prst="rect">
            <a:avLst/>
          </a:prstGeom>
          <a:noFill/>
          <a:ln w="9525">
            <a:noFill/>
            <a:miter lim="800000"/>
            <a:headEnd/>
            <a:tailEnd/>
          </a:ln>
        </p:spPr>
      </p:pic>
      <p:sp>
        <p:nvSpPr>
          <p:cNvPr id="27649" name="Rectangle 2"/>
          <p:cNvSpPr>
            <a:spLocks noGrp="1" noChangeArrowheads="1"/>
          </p:cNvSpPr>
          <p:nvPr>
            <p:ph type="title"/>
          </p:nvPr>
        </p:nvSpPr>
        <p:spPr/>
        <p:txBody>
          <a:bodyPr>
            <a:normAutofit fontScale="90000"/>
          </a:bodyPr>
          <a:lstStyle/>
          <a:p>
            <a:r>
              <a:rPr lang="en-US" dirty="0" smtClean="0"/>
              <a:t>E. Front Panel Communication in </a:t>
            </a:r>
            <a:br>
              <a:rPr lang="en-US" dirty="0" smtClean="0"/>
            </a:br>
            <a:r>
              <a:rPr lang="en-US" dirty="0" smtClean="0"/>
              <a:t>LabVIEW Real-Time</a:t>
            </a:r>
          </a:p>
        </p:txBody>
      </p:sp>
      <p:sp>
        <p:nvSpPr>
          <p:cNvPr id="27651" name="Text Box 5"/>
          <p:cNvSpPr txBox="1">
            <a:spLocks noChangeArrowheads="1"/>
          </p:cNvSpPr>
          <p:nvPr/>
        </p:nvSpPr>
        <p:spPr bwMode="auto">
          <a:xfrm>
            <a:off x="1066800" y="3048000"/>
            <a:ext cx="976312" cy="366713"/>
          </a:xfrm>
          <a:prstGeom prst="rect">
            <a:avLst/>
          </a:prstGeom>
          <a:noFill/>
          <a:ln w="9525">
            <a:noFill/>
            <a:miter lim="800000"/>
            <a:headEnd type="none" w="sm" len="sm"/>
            <a:tailEnd type="none" w="sm" len="sm"/>
          </a:ln>
        </p:spPr>
        <p:txBody>
          <a:bodyPr wrap="none">
            <a:spAutoFit/>
          </a:bodyPr>
          <a:lstStyle/>
          <a:p>
            <a:pPr algn="ctr" eaLnBrk="0" hangingPunct="0"/>
            <a:r>
              <a:rPr lang="en-US" sz="1800" dirty="0">
                <a:solidFill>
                  <a:schemeClr val="tx1"/>
                </a:solidFill>
              </a:rPr>
              <a:t>Targeted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normAutofit fontScale="90000"/>
          </a:bodyPr>
          <a:lstStyle/>
          <a:p>
            <a:r>
              <a:rPr lang="en-US" dirty="0" smtClean="0"/>
              <a:t>Front Panel Communication in LabVIEW Real-Time</a:t>
            </a:r>
          </a:p>
        </p:txBody>
      </p:sp>
      <p:sp>
        <p:nvSpPr>
          <p:cNvPr id="35842" name="Rectangle 3"/>
          <p:cNvSpPr>
            <a:spLocks noGrp="1" noChangeArrowheads="1"/>
          </p:cNvSpPr>
          <p:nvPr>
            <p:ph idx="1"/>
          </p:nvPr>
        </p:nvSpPr>
        <p:spPr/>
        <p:txBody>
          <a:bodyPr>
            <a:normAutofit lnSpcReduction="10000"/>
          </a:bodyPr>
          <a:lstStyle/>
          <a:p>
            <a:pPr lvl="1">
              <a:buNone/>
            </a:pPr>
            <a:r>
              <a:rPr lang="en-US" dirty="0" smtClean="0"/>
              <a:t>Advantages</a:t>
            </a:r>
          </a:p>
          <a:p>
            <a:pPr lvl="1"/>
            <a:r>
              <a:rPr lang="en-US" dirty="0" smtClean="0"/>
              <a:t>Debug VIs</a:t>
            </a:r>
          </a:p>
          <a:p>
            <a:pPr lvl="1"/>
            <a:r>
              <a:rPr lang="en-US" dirty="0" smtClean="0"/>
              <a:t>Quickly monitor VIs running on RT target during development</a:t>
            </a:r>
          </a:p>
          <a:p>
            <a:pPr lvl="1">
              <a:buNone/>
            </a:pPr>
            <a:r>
              <a:rPr lang="en-US" dirty="0" smtClean="0"/>
              <a:t>Caveats</a:t>
            </a:r>
          </a:p>
          <a:p>
            <a:pPr lvl="1"/>
            <a:r>
              <a:rPr lang="en-US" dirty="0" smtClean="0"/>
              <a:t>You should not use Front Panel Communication for a final RT application</a:t>
            </a:r>
          </a:p>
          <a:p>
            <a:pPr lvl="1"/>
            <a:r>
              <a:rPr lang="en-US" dirty="0" smtClean="0"/>
              <a:t>Learn how to build a proper final RT application in the </a:t>
            </a:r>
            <a:r>
              <a:rPr lang="en-US" i="1" dirty="0" smtClean="0"/>
              <a:t>LabVIEW Real-Time 1 </a:t>
            </a:r>
            <a:r>
              <a:rPr lang="en-US" dirty="0" smtClean="0"/>
              <a:t>course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3200" dirty="0" smtClean="0"/>
              <a:t>LabVIEW FPGA Architecture with </a:t>
            </a:r>
            <a:br>
              <a:rPr lang="en-US" sz="3200" dirty="0" smtClean="0"/>
            </a:br>
            <a:r>
              <a:rPr lang="en-US" sz="3200" dirty="0" smtClean="0"/>
              <a:t>LabVIEW Real-Time: Windows VI</a:t>
            </a:r>
            <a:endParaRPr lang="en-US" sz="3200" dirty="0"/>
          </a:p>
        </p:txBody>
      </p:sp>
      <p:sp>
        <p:nvSpPr>
          <p:cNvPr id="19459" name="Rectangle 3"/>
          <p:cNvSpPr>
            <a:spLocks noChangeArrowheads="1"/>
          </p:cNvSpPr>
          <p:nvPr/>
        </p:nvSpPr>
        <p:spPr bwMode="auto">
          <a:xfrm>
            <a:off x="7010400" y="2070100"/>
            <a:ext cx="1676400" cy="3873500"/>
          </a:xfrm>
          <a:prstGeom prst="rect">
            <a:avLst/>
          </a:prstGeom>
          <a:noFill/>
          <a:ln w="31750" algn="ctr">
            <a:solidFill>
              <a:schemeClr val="tx1"/>
            </a:solidFill>
            <a:miter lim="800000"/>
            <a:headEnd/>
            <a:tailEnd/>
          </a:ln>
        </p:spPr>
        <p:txBody>
          <a:bodyPr wrap="none" anchor="ctr"/>
          <a:lstStyle/>
          <a:p>
            <a:endParaRPr lang="en-US" dirty="0"/>
          </a:p>
        </p:txBody>
      </p:sp>
      <p:sp>
        <p:nvSpPr>
          <p:cNvPr id="19460" name="Text Box 4"/>
          <p:cNvSpPr txBox="1">
            <a:spLocks noChangeArrowheads="1"/>
          </p:cNvSpPr>
          <p:nvPr/>
        </p:nvSpPr>
        <p:spPr bwMode="auto">
          <a:xfrm>
            <a:off x="7140575" y="2057400"/>
            <a:ext cx="643125" cy="338554"/>
          </a:xfrm>
          <a:prstGeom prst="rect">
            <a:avLst/>
          </a:prstGeom>
          <a:noFill/>
          <a:ln w="44450" algn="ctr">
            <a:noFill/>
            <a:miter lim="800000"/>
            <a:headEnd/>
            <a:tailEnd/>
          </a:ln>
        </p:spPr>
        <p:txBody>
          <a:bodyPr wrap="none">
            <a:spAutoFit/>
          </a:bodyPr>
          <a:lstStyle/>
          <a:p>
            <a:r>
              <a:rPr lang="en-US" sz="1600" dirty="0" smtClean="0">
                <a:solidFill>
                  <a:schemeClr val="tx1"/>
                </a:solidFill>
              </a:rPr>
              <a:t>FPGA</a:t>
            </a:r>
            <a:endParaRPr lang="en-US" sz="1600" dirty="0">
              <a:solidFill>
                <a:schemeClr val="tx1"/>
              </a:solidFill>
            </a:endParaRPr>
          </a:p>
        </p:txBody>
      </p:sp>
      <p:sp>
        <p:nvSpPr>
          <p:cNvPr id="19461" name="Rectangle 5"/>
          <p:cNvSpPr>
            <a:spLocks noChangeArrowheads="1"/>
          </p:cNvSpPr>
          <p:nvPr/>
        </p:nvSpPr>
        <p:spPr bwMode="auto">
          <a:xfrm>
            <a:off x="71628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1800" dirty="0"/>
              <a:t>LabVIEW </a:t>
            </a:r>
          </a:p>
          <a:p>
            <a:r>
              <a:rPr lang="en-US" sz="1800" dirty="0"/>
              <a:t>FPGA VI</a:t>
            </a:r>
          </a:p>
        </p:txBody>
      </p:sp>
      <p:sp>
        <p:nvSpPr>
          <p:cNvPr id="19462" name="Rectangle 13"/>
          <p:cNvSpPr>
            <a:spLocks noChangeArrowheads="1"/>
          </p:cNvSpPr>
          <p:nvPr/>
        </p:nvSpPr>
        <p:spPr bwMode="auto">
          <a:xfrm>
            <a:off x="2743200" y="1905000"/>
            <a:ext cx="6096000" cy="4191000"/>
          </a:xfrm>
          <a:prstGeom prst="rect">
            <a:avLst/>
          </a:prstGeom>
          <a:noFill/>
          <a:ln w="31750" cap="rnd">
            <a:solidFill>
              <a:srgbClr val="0000FF"/>
            </a:solidFill>
            <a:miter lim="800000"/>
            <a:headEnd/>
            <a:tailEnd/>
          </a:ln>
        </p:spPr>
        <p:txBody>
          <a:bodyPr/>
          <a:lstStyle/>
          <a:p>
            <a:endParaRPr lang="en-US" dirty="0"/>
          </a:p>
        </p:txBody>
      </p:sp>
      <p:grpSp>
        <p:nvGrpSpPr>
          <p:cNvPr id="2" name="Group 14"/>
          <p:cNvGrpSpPr>
            <a:grpSpLocks/>
          </p:cNvGrpSpPr>
          <p:nvPr/>
        </p:nvGrpSpPr>
        <p:grpSpPr bwMode="auto">
          <a:xfrm>
            <a:off x="2922588" y="3963988"/>
            <a:ext cx="920750" cy="455612"/>
            <a:chOff x="2130" y="2208"/>
            <a:chExt cx="580" cy="287"/>
          </a:xfrm>
        </p:grpSpPr>
        <p:grpSp>
          <p:nvGrpSpPr>
            <p:cNvPr id="3" name="Group 15"/>
            <p:cNvGrpSpPr>
              <a:grpSpLocks/>
            </p:cNvGrpSpPr>
            <p:nvPr/>
          </p:nvGrpSpPr>
          <p:grpSpPr bwMode="auto">
            <a:xfrm>
              <a:off x="2130" y="2208"/>
              <a:ext cx="580" cy="287"/>
              <a:chOff x="2130" y="3221"/>
              <a:chExt cx="580" cy="287"/>
            </a:xfrm>
          </p:grpSpPr>
          <p:sp>
            <p:nvSpPr>
              <p:cNvPr id="19496" name="Freeform 16"/>
              <p:cNvSpPr>
                <a:spLocks/>
              </p:cNvSpPr>
              <p:nvPr/>
            </p:nvSpPr>
            <p:spPr bwMode="auto">
              <a:xfrm>
                <a:off x="2130"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solidFill>
                <a:srgbClr val="5C81B5"/>
              </a:solidFill>
              <a:ln w="0">
                <a:solidFill>
                  <a:srgbClr val="000000"/>
                </a:solidFill>
                <a:round/>
                <a:headEnd/>
                <a:tailEnd/>
              </a:ln>
            </p:spPr>
            <p:txBody>
              <a:bodyPr/>
              <a:lstStyle/>
              <a:p>
                <a:endParaRPr lang="en-US" dirty="0"/>
              </a:p>
            </p:txBody>
          </p:sp>
          <p:sp>
            <p:nvSpPr>
              <p:cNvPr id="19497" name="Oval 17"/>
              <p:cNvSpPr>
                <a:spLocks noChangeArrowheads="1"/>
              </p:cNvSpPr>
              <p:nvPr/>
            </p:nvSpPr>
            <p:spPr bwMode="auto">
              <a:xfrm>
                <a:off x="2130" y="3221"/>
                <a:ext cx="580" cy="71"/>
              </a:xfrm>
              <a:prstGeom prst="ellipse">
                <a:avLst/>
              </a:prstGeom>
              <a:solidFill>
                <a:srgbClr val="7C9AC4"/>
              </a:solidFill>
              <a:ln w="0">
                <a:solidFill>
                  <a:srgbClr val="000000"/>
                </a:solidFill>
                <a:round/>
                <a:headEnd/>
                <a:tailEnd/>
              </a:ln>
            </p:spPr>
            <p:txBody>
              <a:bodyPr/>
              <a:lstStyle/>
              <a:p>
                <a:endParaRPr lang="en-US" dirty="0"/>
              </a:p>
            </p:txBody>
          </p:sp>
          <p:sp>
            <p:nvSpPr>
              <p:cNvPr id="19498" name="Freeform 18"/>
              <p:cNvSpPr>
                <a:spLocks/>
              </p:cNvSpPr>
              <p:nvPr/>
            </p:nvSpPr>
            <p:spPr bwMode="auto">
              <a:xfrm>
                <a:off x="2130"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noFill/>
              <a:ln w="7938">
                <a:solidFill>
                  <a:srgbClr val="5C81B5"/>
                </a:solidFill>
                <a:round/>
                <a:headEnd/>
                <a:tailEnd/>
              </a:ln>
            </p:spPr>
            <p:txBody>
              <a:bodyPr/>
              <a:lstStyle/>
              <a:p>
                <a:endParaRPr lang="en-US" dirty="0"/>
              </a:p>
            </p:txBody>
          </p:sp>
          <p:sp>
            <p:nvSpPr>
              <p:cNvPr id="19499" name="Freeform 19"/>
              <p:cNvSpPr>
                <a:spLocks/>
              </p:cNvSpPr>
              <p:nvPr/>
            </p:nvSpPr>
            <p:spPr bwMode="auto">
              <a:xfrm>
                <a:off x="2130" y="3257"/>
                <a:ext cx="580" cy="35"/>
              </a:xfrm>
              <a:custGeom>
                <a:avLst/>
                <a:gdLst>
                  <a:gd name="T0" fmla="*/ 0 w 580"/>
                  <a:gd name="T1" fmla="*/ 0 h 35"/>
                  <a:gd name="T2" fmla="*/ 290 w 580"/>
                  <a:gd name="T3" fmla="*/ 35 h 35"/>
                  <a:gd name="T4" fmla="*/ 580 w 580"/>
                  <a:gd name="T5" fmla="*/ 0 h 35"/>
                  <a:gd name="T6" fmla="*/ 0 60000 65536"/>
                  <a:gd name="T7" fmla="*/ 0 60000 65536"/>
                  <a:gd name="T8" fmla="*/ 0 60000 65536"/>
                  <a:gd name="T9" fmla="*/ 0 w 580"/>
                  <a:gd name="T10" fmla="*/ 0 h 35"/>
                  <a:gd name="T11" fmla="*/ 580 w 580"/>
                  <a:gd name="T12" fmla="*/ 35 h 35"/>
                </a:gdLst>
                <a:ahLst/>
                <a:cxnLst>
                  <a:cxn ang="T6">
                    <a:pos x="T0" y="T1"/>
                  </a:cxn>
                  <a:cxn ang="T7">
                    <a:pos x="T2" y="T3"/>
                  </a:cxn>
                  <a:cxn ang="T8">
                    <a:pos x="T4" y="T5"/>
                  </a:cxn>
                </a:cxnLst>
                <a:rect l="T9" t="T10" r="T11" b="T12"/>
                <a:pathLst>
                  <a:path w="580" h="35">
                    <a:moveTo>
                      <a:pt x="0" y="0"/>
                    </a:moveTo>
                    <a:cubicBezTo>
                      <a:pt x="0" y="19"/>
                      <a:pt x="130" y="35"/>
                      <a:pt x="290" y="35"/>
                    </a:cubicBezTo>
                    <a:cubicBezTo>
                      <a:pt x="450" y="35"/>
                      <a:pt x="580" y="19"/>
                      <a:pt x="580" y="0"/>
                    </a:cubicBezTo>
                  </a:path>
                </a:pathLst>
              </a:custGeom>
              <a:noFill/>
              <a:ln w="7938">
                <a:solidFill>
                  <a:srgbClr val="5C81B5"/>
                </a:solidFill>
                <a:round/>
                <a:headEnd/>
                <a:tailEnd/>
              </a:ln>
            </p:spPr>
            <p:txBody>
              <a:bodyPr/>
              <a:lstStyle/>
              <a:p>
                <a:endParaRPr lang="en-US" dirty="0"/>
              </a:p>
            </p:txBody>
          </p:sp>
        </p:grpSp>
        <p:sp>
          <p:nvSpPr>
            <p:cNvPr id="19495" name="Rectangle 20"/>
            <p:cNvSpPr>
              <a:spLocks noChangeArrowheads="1"/>
            </p:cNvSpPr>
            <p:nvPr/>
          </p:nvSpPr>
          <p:spPr bwMode="auto">
            <a:xfrm>
              <a:off x="2196" y="2304"/>
              <a:ext cx="487" cy="115"/>
            </a:xfrm>
            <a:prstGeom prst="rect">
              <a:avLst/>
            </a:prstGeom>
            <a:noFill/>
            <a:ln w="9525">
              <a:noFill/>
              <a:miter lim="800000"/>
              <a:headEnd/>
              <a:tailEnd/>
            </a:ln>
          </p:spPr>
          <p:txBody>
            <a:bodyPr wrap="none" lIns="0" tIns="0" rIns="0" bIns="0">
              <a:spAutoFit/>
            </a:bodyPr>
            <a:lstStyle/>
            <a:p>
              <a:r>
                <a:rPr lang="en-US" sz="1200" dirty="0">
                  <a:solidFill>
                    <a:srgbClr val="FFFFFF"/>
                  </a:solidFill>
                </a:rPr>
                <a:t>Data Storage</a:t>
              </a:r>
              <a:endParaRPr lang="en-US" sz="1800" dirty="0">
                <a:solidFill>
                  <a:schemeClr val="tx1"/>
                </a:solidFill>
              </a:endParaRPr>
            </a:p>
          </p:txBody>
        </p:sp>
      </p:grpSp>
      <p:sp>
        <p:nvSpPr>
          <p:cNvPr id="19464" name="Rectangle 21"/>
          <p:cNvSpPr>
            <a:spLocks noChangeArrowheads="1"/>
          </p:cNvSpPr>
          <p:nvPr/>
        </p:nvSpPr>
        <p:spPr bwMode="auto">
          <a:xfrm>
            <a:off x="457200" y="1905000"/>
            <a:ext cx="1676400" cy="4191000"/>
          </a:xfrm>
          <a:prstGeom prst="rect">
            <a:avLst/>
          </a:prstGeom>
          <a:noFill/>
          <a:ln w="31750" cap="rnd">
            <a:solidFill>
              <a:srgbClr val="CC0000"/>
            </a:solidFill>
            <a:miter lim="800000"/>
            <a:headEnd/>
            <a:tailEnd/>
          </a:ln>
        </p:spPr>
        <p:txBody>
          <a:bodyPr/>
          <a:lstStyle/>
          <a:p>
            <a:endParaRPr lang="en-US" dirty="0"/>
          </a:p>
        </p:txBody>
      </p:sp>
      <p:sp>
        <p:nvSpPr>
          <p:cNvPr id="19465" name="Rectangle 22"/>
          <p:cNvSpPr>
            <a:spLocks noChangeArrowheads="1"/>
          </p:cNvSpPr>
          <p:nvPr/>
        </p:nvSpPr>
        <p:spPr bwMode="auto">
          <a:xfrm>
            <a:off x="3416300" y="2041525"/>
            <a:ext cx="2197100" cy="244475"/>
          </a:xfrm>
          <a:prstGeom prst="rect">
            <a:avLst/>
          </a:prstGeom>
          <a:noFill/>
          <a:ln w="9525">
            <a:noFill/>
            <a:miter lim="800000"/>
            <a:headEnd/>
            <a:tailEnd/>
          </a:ln>
        </p:spPr>
        <p:txBody>
          <a:bodyPr wrap="none" lIns="0" tIns="0" rIns="0" bIns="0">
            <a:spAutoFit/>
          </a:bodyPr>
          <a:lstStyle/>
          <a:p>
            <a:r>
              <a:rPr lang="en-US" sz="1600" dirty="0">
                <a:solidFill>
                  <a:schemeClr val="tx1"/>
                </a:solidFill>
              </a:rPr>
              <a:t>LabVIEW Real-Time System</a:t>
            </a:r>
          </a:p>
        </p:txBody>
      </p:sp>
      <p:sp>
        <p:nvSpPr>
          <p:cNvPr id="19466" name="Rectangle 23"/>
          <p:cNvSpPr>
            <a:spLocks noChangeArrowheads="1"/>
          </p:cNvSpPr>
          <p:nvPr/>
        </p:nvSpPr>
        <p:spPr bwMode="auto">
          <a:xfrm>
            <a:off x="685800" y="2039779"/>
            <a:ext cx="1279196" cy="246221"/>
          </a:xfrm>
          <a:prstGeom prst="rect">
            <a:avLst/>
          </a:prstGeom>
          <a:noFill/>
          <a:ln w="9525">
            <a:noFill/>
            <a:miter lim="800000"/>
            <a:headEnd/>
            <a:tailEnd/>
          </a:ln>
        </p:spPr>
        <p:txBody>
          <a:bodyPr wrap="none" lIns="0" tIns="0" rIns="0" bIns="0">
            <a:spAutoFit/>
          </a:bodyPr>
          <a:lstStyle/>
          <a:p>
            <a:r>
              <a:rPr lang="en-US" sz="1600" dirty="0">
                <a:solidFill>
                  <a:srgbClr val="000000"/>
                </a:solidFill>
              </a:rPr>
              <a:t>Windows </a:t>
            </a:r>
            <a:r>
              <a:rPr lang="en-US" sz="1600" dirty="0" smtClean="0">
                <a:solidFill>
                  <a:srgbClr val="000000"/>
                </a:solidFill>
              </a:rPr>
              <a:t>PC/PXI</a:t>
            </a:r>
            <a:endParaRPr lang="en-US" sz="1800" dirty="0">
              <a:solidFill>
                <a:schemeClr val="tx1"/>
              </a:solidFill>
            </a:endParaRPr>
          </a:p>
        </p:txBody>
      </p:sp>
      <p:grpSp>
        <p:nvGrpSpPr>
          <p:cNvPr id="4" name="Group 24"/>
          <p:cNvGrpSpPr>
            <a:grpSpLocks/>
          </p:cNvGrpSpPr>
          <p:nvPr/>
        </p:nvGrpSpPr>
        <p:grpSpPr bwMode="auto">
          <a:xfrm>
            <a:off x="838200" y="3963988"/>
            <a:ext cx="920750" cy="455612"/>
            <a:chOff x="568" y="1973"/>
            <a:chExt cx="580" cy="287"/>
          </a:xfrm>
        </p:grpSpPr>
        <p:grpSp>
          <p:nvGrpSpPr>
            <p:cNvPr id="5" name="Group 25"/>
            <p:cNvGrpSpPr>
              <a:grpSpLocks/>
            </p:cNvGrpSpPr>
            <p:nvPr/>
          </p:nvGrpSpPr>
          <p:grpSpPr bwMode="auto">
            <a:xfrm>
              <a:off x="568" y="1973"/>
              <a:ext cx="580" cy="287"/>
              <a:chOff x="568" y="3221"/>
              <a:chExt cx="580" cy="287"/>
            </a:xfrm>
          </p:grpSpPr>
          <p:sp>
            <p:nvSpPr>
              <p:cNvPr id="19490" name="Freeform 26"/>
              <p:cNvSpPr>
                <a:spLocks/>
              </p:cNvSpPr>
              <p:nvPr/>
            </p:nvSpPr>
            <p:spPr bwMode="auto">
              <a:xfrm>
                <a:off x="568"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solidFill>
                <a:srgbClr val="5C81B5"/>
              </a:solidFill>
              <a:ln w="0">
                <a:solidFill>
                  <a:srgbClr val="000000"/>
                </a:solidFill>
                <a:round/>
                <a:headEnd/>
                <a:tailEnd/>
              </a:ln>
            </p:spPr>
            <p:txBody>
              <a:bodyPr/>
              <a:lstStyle/>
              <a:p>
                <a:endParaRPr lang="en-US" dirty="0"/>
              </a:p>
            </p:txBody>
          </p:sp>
          <p:sp>
            <p:nvSpPr>
              <p:cNvPr id="19491" name="Oval 27"/>
              <p:cNvSpPr>
                <a:spLocks noChangeArrowheads="1"/>
              </p:cNvSpPr>
              <p:nvPr/>
            </p:nvSpPr>
            <p:spPr bwMode="auto">
              <a:xfrm>
                <a:off x="568" y="3221"/>
                <a:ext cx="580" cy="71"/>
              </a:xfrm>
              <a:prstGeom prst="ellipse">
                <a:avLst/>
              </a:prstGeom>
              <a:solidFill>
                <a:srgbClr val="7C9AC4"/>
              </a:solidFill>
              <a:ln w="0">
                <a:solidFill>
                  <a:srgbClr val="000000"/>
                </a:solidFill>
                <a:round/>
                <a:headEnd/>
                <a:tailEnd/>
              </a:ln>
            </p:spPr>
            <p:txBody>
              <a:bodyPr/>
              <a:lstStyle/>
              <a:p>
                <a:endParaRPr lang="en-US" dirty="0"/>
              </a:p>
            </p:txBody>
          </p:sp>
          <p:sp>
            <p:nvSpPr>
              <p:cNvPr id="19492" name="Freeform 28"/>
              <p:cNvSpPr>
                <a:spLocks/>
              </p:cNvSpPr>
              <p:nvPr/>
            </p:nvSpPr>
            <p:spPr bwMode="auto">
              <a:xfrm>
                <a:off x="568" y="3221"/>
                <a:ext cx="580" cy="287"/>
              </a:xfrm>
              <a:custGeom>
                <a:avLst/>
                <a:gdLst>
                  <a:gd name="T0" fmla="*/ 3534 w 7067"/>
                  <a:gd name="T1" fmla="*/ 0 h 3600"/>
                  <a:gd name="T2" fmla="*/ 0 w 7067"/>
                  <a:gd name="T3" fmla="*/ 450 h 3600"/>
                  <a:gd name="T4" fmla="*/ 0 w 7067"/>
                  <a:gd name="T5" fmla="*/ 3150 h 3600"/>
                  <a:gd name="T6" fmla="*/ 3534 w 7067"/>
                  <a:gd name="T7" fmla="*/ 3600 h 3600"/>
                  <a:gd name="T8" fmla="*/ 7067 w 7067"/>
                  <a:gd name="T9" fmla="*/ 3150 h 3600"/>
                  <a:gd name="T10" fmla="*/ 7067 w 7067"/>
                  <a:gd name="T11" fmla="*/ 450 h 3600"/>
                  <a:gd name="T12" fmla="*/ 3534 w 7067"/>
                  <a:gd name="T13" fmla="*/ 0 h 3600"/>
                  <a:gd name="T14" fmla="*/ 0 60000 65536"/>
                  <a:gd name="T15" fmla="*/ 0 60000 65536"/>
                  <a:gd name="T16" fmla="*/ 0 60000 65536"/>
                  <a:gd name="T17" fmla="*/ 0 60000 65536"/>
                  <a:gd name="T18" fmla="*/ 0 60000 65536"/>
                  <a:gd name="T19" fmla="*/ 0 60000 65536"/>
                  <a:gd name="T20" fmla="*/ 0 60000 65536"/>
                  <a:gd name="T21" fmla="*/ 0 w 7067"/>
                  <a:gd name="T22" fmla="*/ 0 h 3600"/>
                  <a:gd name="T23" fmla="*/ 7067 w 7067"/>
                  <a:gd name="T24" fmla="*/ 3600 h 3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67" h="3600">
                    <a:moveTo>
                      <a:pt x="3534" y="0"/>
                    </a:moveTo>
                    <a:cubicBezTo>
                      <a:pt x="1582" y="0"/>
                      <a:pt x="0" y="202"/>
                      <a:pt x="0" y="450"/>
                    </a:cubicBezTo>
                    <a:lnTo>
                      <a:pt x="0" y="3150"/>
                    </a:lnTo>
                    <a:cubicBezTo>
                      <a:pt x="0" y="3399"/>
                      <a:pt x="1582" y="3600"/>
                      <a:pt x="3534" y="3600"/>
                    </a:cubicBezTo>
                    <a:cubicBezTo>
                      <a:pt x="5485" y="3600"/>
                      <a:pt x="7067" y="3399"/>
                      <a:pt x="7067" y="3150"/>
                    </a:cubicBezTo>
                    <a:lnTo>
                      <a:pt x="7067" y="450"/>
                    </a:lnTo>
                    <a:cubicBezTo>
                      <a:pt x="7067" y="202"/>
                      <a:pt x="5485" y="0"/>
                      <a:pt x="3534" y="0"/>
                    </a:cubicBezTo>
                    <a:close/>
                  </a:path>
                </a:pathLst>
              </a:custGeom>
              <a:noFill/>
              <a:ln w="7938">
                <a:solidFill>
                  <a:srgbClr val="5C81B5"/>
                </a:solidFill>
                <a:round/>
                <a:headEnd/>
                <a:tailEnd/>
              </a:ln>
            </p:spPr>
            <p:txBody>
              <a:bodyPr/>
              <a:lstStyle/>
              <a:p>
                <a:endParaRPr lang="en-US" dirty="0"/>
              </a:p>
            </p:txBody>
          </p:sp>
          <p:sp>
            <p:nvSpPr>
              <p:cNvPr id="19493" name="Freeform 29"/>
              <p:cNvSpPr>
                <a:spLocks/>
              </p:cNvSpPr>
              <p:nvPr/>
            </p:nvSpPr>
            <p:spPr bwMode="auto">
              <a:xfrm>
                <a:off x="568" y="3257"/>
                <a:ext cx="580" cy="35"/>
              </a:xfrm>
              <a:custGeom>
                <a:avLst/>
                <a:gdLst>
                  <a:gd name="T0" fmla="*/ 0 w 580"/>
                  <a:gd name="T1" fmla="*/ 0 h 35"/>
                  <a:gd name="T2" fmla="*/ 290 w 580"/>
                  <a:gd name="T3" fmla="*/ 35 h 35"/>
                  <a:gd name="T4" fmla="*/ 580 w 580"/>
                  <a:gd name="T5" fmla="*/ 0 h 35"/>
                  <a:gd name="T6" fmla="*/ 0 60000 65536"/>
                  <a:gd name="T7" fmla="*/ 0 60000 65536"/>
                  <a:gd name="T8" fmla="*/ 0 60000 65536"/>
                  <a:gd name="T9" fmla="*/ 0 w 580"/>
                  <a:gd name="T10" fmla="*/ 0 h 35"/>
                  <a:gd name="T11" fmla="*/ 580 w 580"/>
                  <a:gd name="T12" fmla="*/ 35 h 35"/>
                </a:gdLst>
                <a:ahLst/>
                <a:cxnLst>
                  <a:cxn ang="T6">
                    <a:pos x="T0" y="T1"/>
                  </a:cxn>
                  <a:cxn ang="T7">
                    <a:pos x="T2" y="T3"/>
                  </a:cxn>
                  <a:cxn ang="T8">
                    <a:pos x="T4" y="T5"/>
                  </a:cxn>
                </a:cxnLst>
                <a:rect l="T9" t="T10" r="T11" b="T12"/>
                <a:pathLst>
                  <a:path w="580" h="35">
                    <a:moveTo>
                      <a:pt x="0" y="0"/>
                    </a:moveTo>
                    <a:cubicBezTo>
                      <a:pt x="0" y="19"/>
                      <a:pt x="130" y="35"/>
                      <a:pt x="290" y="35"/>
                    </a:cubicBezTo>
                    <a:cubicBezTo>
                      <a:pt x="450" y="35"/>
                      <a:pt x="580" y="19"/>
                      <a:pt x="580" y="0"/>
                    </a:cubicBezTo>
                  </a:path>
                </a:pathLst>
              </a:custGeom>
              <a:noFill/>
              <a:ln w="7938">
                <a:solidFill>
                  <a:srgbClr val="5C81B5"/>
                </a:solidFill>
                <a:round/>
                <a:headEnd/>
                <a:tailEnd/>
              </a:ln>
            </p:spPr>
            <p:txBody>
              <a:bodyPr/>
              <a:lstStyle/>
              <a:p>
                <a:endParaRPr lang="en-US" dirty="0"/>
              </a:p>
            </p:txBody>
          </p:sp>
        </p:grpSp>
        <p:sp>
          <p:nvSpPr>
            <p:cNvPr id="19489" name="Rectangle 30"/>
            <p:cNvSpPr>
              <a:spLocks noChangeArrowheads="1"/>
            </p:cNvSpPr>
            <p:nvPr/>
          </p:nvSpPr>
          <p:spPr bwMode="auto">
            <a:xfrm>
              <a:off x="682" y="2076"/>
              <a:ext cx="391" cy="115"/>
            </a:xfrm>
            <a:prstGeom prst="rect">
              <a:avLst/>
            </a:prstGeom>
            <a:noFill/>
            <a:ln w="9525">
              <a:noFill/>
              <a:miter lim="800000"/>
              <a:headEnd/>
              <a:tailEnd/>
            </a:ln>
          </p:spPr>
          <p:txBody>
            <a:bodyPr wrap="none" lIns="0" tIns="0" rIns="0" bIns="0">
              <a:spAutoFit/>
            </a:bodyPr>
            <a:lstStyle/>
            <a:p>
              <a:r>
                <a:rPr lang="en-US" sz="1200" dirty="0">
                  <a:solidFill>
                    <a:srgbClr val="FFFFFF"/>
                  </a:solidFill>
                </a:rPr>
                <a:t>Enterprise</a:t>
              </a:r>
              <a:endParaRPr lang="en-US" sz="1800" dirty="0">
                <a:solidFill>
                  <a:schemeClr val="tx1"/>
                </a:solidFill>
              </a:endParaRPr>
            </a:p>
          </p:txBody>
        </p:sp>
      </p:grpSp>
      <p:grpSp>
        <p:nvGrpSpPr>
          <p:cNvPr id="6" name="Group 31"/>
          <p:cNvGrpSpPr>
            <a:grpSpLocks/>
          </p:cNvGrpSpPr>
          <p:nvPr/>
        </p:nvGrpSpPr>
        <p:grpSpPr bwMode="auto">
          <a:xfrm>
            <a:off x="1135063" y="3505200"/>
            <a:ext cx="312737" cy="533400"/>
            <a:chOff x="765" y="3002"/>
            <a:chExt cx="197" cy="255"/>
          </a:xfrm>
        </p:grpSpPr>
        <p:sp>
          <p:nvSpPr>
            <p:cNvPr id="19486" name="Freeform 32"/>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solidFill>
              <a:srgbClr val="FFFFFF"/>
            </a:solidFill>
            <a:ln w="9525">
              <a:noFill/>
              <a:round/>
              <a:headEnd/>
              <a:tailEnd/>
            </a:ln>
          </p:spPr>
          <p:txBody>
            <a:bodyPr/>
            <a:lstStyle/>
            <a:p>
              <a:endParaRPr lang="en-US" dirty="0"/>
            </a:p>
          </p:txBody>
        </p:sp>
        <p:sp>
          <p:nvSpPr>
            <p:cNvPr id="19487" name="Freeform 33"/>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noFill/>
            <a:ln w="19050" cap="rnd">
              <a:solidFill>
                <a:srgbClr val="000000"/>
              </a:solidFill>
              <a:miter lim="800000"/>
              <a:headEnd/>
              <a:tailEnd/>
            </a:ln>
          </p:spPr>
          <p:txBody>
            <a:bodyPr/>
            <a:lstStyle/>
            <a:p>
              <a:endParaRPr lang="en-US" dirty="0"/>
            </a:p>
          </p:txBody>
        </p:sp>
      </p:grpSp>
      <p:sp>
        <p:nvSpPr>
          <p:cNvPr id="19469" name="Rectangle 34"/>
          <p:cNvSpPr>
            <a:spLocks noChangeArrowheads="1"/>
          </p:cNvSpPr>
          <p:nvPr/>
        </p:nvSpPr>
        <p:spPr bwMode="auto">
          <a:xfrm>
            <a:off x="989013" y="2898775"/>
            <a:ext cx="279400" cy="182563"/>
          </a:xfrm>
          <a:prstGeom prst="rect">
            <a:avLst/>
          </a:prstGeom>
          <a:noFill/>
          <a:ln w="9525">
            <a:noFill/>
            <a:miter lim="800000"/>
            <a:headEnd/>
            <a:tailEnd/>
          </a:ln>
        </p:spPr>
        <p:txBody>
          <a:bodyPr wrap="none" lIns="0" tIns="0" rIns="0" bIns="0">
            <a:spAutoFit/>
          </a:bodyPr>
          <a:lstStyle/>
          <a:p>
            <a:r>
              <a:rPr lang="en-US" sz="1200" dirty="0">
                <a:solidFill>
                  <a:srgbClr val="FFFFFF"/>
                </a:solidFill>
              </a:rPr>
              <a:t>User</a:t>
            </a:r>
            <a:endParaRPr lang="en-US" sz="1800" dirty="0">
              <a:solidFill>
                <a:schemeClr val="tx1"/>
              </a:solidFill>
            </a:endParaRPr>
          </a:p>
        </p:txBody>
      </p:sp>
      <p:sp>
        <p:nvSpPr>
          <p:cNvPr id="19470" name="Rectangle 35"/>
          <p:cNvSpPr>
            <a:spLocks noChangeArrowheads="1"/>
          </p:cNvSpPr>
          <p:nvPr/>
        </p:nvSpPr>
        <p:spPr bwMode="auto">
          <a:xfrm>
            <a:off x="868363" y="3081338"/>
            <a:ext cx="522287" cy="182562"/>
          </a:xfrm>
          <a:prstGeom prst="rect">
            <a:avLst/>
          </a:prstGeom>
          <a:noFill/>
          <a:ln w="9525">
            <a:noFill/>
            <a:miter lim="800000"/>
            <a:headEnd/>
            <a:tailEnd/>
          </a:ln>
        </p:spPr>
        <p:txBody>
          <a:bodyPr wrap="none" lIns="0" tIns="0" rIns="0" bIns="0">
            <a:spAutoFit/>
          </a:bodyPr>
          <a:lstStyle/>
          <a:p>
            <a:r>
              <a:rPr lang="en-US" sz="1200" dirty="0">
                <a:solidFill>
                  <a:srgbClr val="FFFFFF"/>
                </a:solidFill>
              </a:rPr>
              <a:t>Interface</a:t>
            </a:r>
            <a:endParaRPr lang="en-US" sz="1800" dirty="0">
              <a:solidFill>
                <a:schemeClr val="tx1"/>
              </a:solidFill>
            </a:endParaRPr>
          </a:p>
        </p:txBody>
      </p:sp>
      <p:sp>
        <p:nvSpPr>
          <p:cNvPr id="19471" name="Rectangle 36"/>
          <p:cNvSpPr>
            <a:spLocks noChangeArrowheads="1"/>
          </p:cNvSpPr>
          <p:nvPr/>
        </p:nvSpPr>
        <p:spPr bwMode="auto">
          <a:xfrm>
            <a:off x="51054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1600" dirty="0"/>
              <a:t>Time-Critical</a:t>
            </a:r>
          </a:p>
          <a:p>
            <a:r>
              <a:rPr lang="en-US" sz="1600" dirty="0"/>
              <a:t>Interface VI</a:t>
            </a:r>
          </a:p>
        </p:txBody>
      </p:sp>
      <p:sp>
        <p:nvSpPr>
          <p:cNvPr id="19472" name="Rectangle 37"/>
          <p:cNvSpPr>
            <a:spLocks noChangeArrowheads="1"/>
          </p:cNvSpPr>
          <p:nvPr/>
        </p:nvSpPr>
        <p:spPr bwMode="auto">
          <a:xfrm>
            <a:off x="2846388"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1600" dirty="0"/>
              <a:t>Normal Priority</a:t>
            </a:r>
          </a:p>
          <a:p>
            <a:r>
              <a:rPr lang="en-US" sz="1600" dirty="0"/>
              <a:t>VI</a:t>
            </a:r>
          </a:p>
        </p:txBody>
      </p:sp>
      <p:sp>
        <p:nvSpPr>
          <p:cNvPr id="19473" name="Rectangle 38"/>
          <p:cNvSpPr>
            <a:spLocks noChangeArrowheads="1"/>
          </p:cNvSpPr>
          <p:nvPr/>
        </p:nvSpPr>
        <p:spPr bwMode="auto">
          <a:xfrm>
            <a:off x="609600" y="2743200"/>
            <a:ext cx="1295400" cy="762000"/>
          </a:xfrm>
          <a:prstGeom prst="rect">
            <a:avLst/>
          </a:prstGeom>
          <a:solidFill>
            <a:srgbClr val="7795EB"/>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7795EB"/>
            </a:extrusionClr>
          </a:sp3d>
        </p:spPr>
        <p:txBody>
          <a:bodyPr wrap="none" anchor="ctr">
            <a:flatTx/>
          </a:bodyPr>
          <a:lstStyle/>
          <a:p>
            <a:r>
              <a:rPr lang="en-US" sz="2000" dirty="0"/>
              <a:t>Windows</a:t>
            </a:r>
          </a:p>
          <a:p>
            <a:r>
              <a:rPr lang="en-US" sz="2000" dirty="0" smtClean="0"/>
              <a:t>VI</a:t>
            </a:r>
            <a:endParaRPr lang="en-US" sz="2000" dirty="0"/>
          </a:p>
        </p:txBody>
      </p:sp>
      <p:sp>
        <p:nvSpPr>
          <p:cNvPr id="19474" name="AutoShape 39"/>
          <p:cNvSpPr>
            <a:spLocks noChangeArrowheads="1"/>
          </p:cNvSpPr>
          <p:nvPr/>
        </p:nvSpPr>
        <p:spPr bwMode="auto">
          <a:xfrm>
            <a:off x="1752600" y="2590800"/>
            <a:ext cx="1143000" cy="914400"/>
          </a:xfrm>
          <a:prstGeom prst="leftRightArrow">
            <a:avLst>
              <a:gd name="adj1" fmla="val 50000"/>
              <a:gd name="adj2" fmla="val 25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Network</a:t>
            </a:r>
          </a:p>
          <a:p>
            <a:r>
              <a:rPr lang="en-US" sz="1200" dirty="0">
                <a:solidFill>
                  <a:schemeClr val="tx1"/>
                </a:solidFill>
              </a:rPr>
              <a:t>Communication</a:t>
            </a:r>
          </a:p>
        </p:txBody>
      </p:sp>
      <p:sp>
        <p:nvSpPr>
          <p:cNvPr id="19475" name="AutoShape 40"/>
          <p:cNvSpPr>
            <a:spLocks noChangeArrowheads="1"/>
          </p:cNvSpPr>
          <p:nvPr/>
        </p:nvSpPr>
        <p:spPr bwMode="auto">
          <a:xfrm>
            <a:off x="4038600" y="2667000"/>
            <a:ext cx="1143000" cy="914400"/>
          </a:xfrm>
          <a:prstGeom prst="leftRightArrow">
            <a:avLst>
              <a:gd name="adj1" fmla="val 50000"/>
              <a:gd name="adj2" fmla="val 25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Inter-Thread</a:t>
            </a:r>
          </a:p>
          <a:p>
            <a:r>
              <a:rPr lang="en-US" sz="1200" dirty="0">
                <a:solidFill>
                  <a:schemeClr val="tx1"/>
                </a:solidFill>
              </a:rPr>
              <a:t>Communication</a:t>
            </a:r>
          </a:p>
        </p:txBody>
      </p:sp>
      <p:sp>
        <p:nvSpPr>
          <p:cNvPr id="19476" name="AutoShape 41"/>
          <p:cNvSpPr>
            <a:spLocks noChangeArrowheads="1"/>
          </p:cNvSpPr>
          <p:nvPr/>
        </p:nvSpPr>
        <p:spPr bwMode="auto">
          <a:xfrm>
            <a:off x="6324600" y="2667000"/>
            <a:ext cx="914400" cy="914400"/>
          </a:xfrm>
          <a:prstGeom prst="leftRightArrow">
            <a:avLst>
              <a:gd name="adj1" fmla="val 50000"/>
              <a:gd name="adj2" fmla="val 20000"/>
            </a:avLst>
          </a:prstGeom>
          <a:solidFill>
            <a:srgbClr val="C0C0C0"/>
          </a:solidFill>
          <a:ln w="15875" algn="ctr">
            <a:solidFill>
              <a:schemeClr val="tx1"/>
            </a:solidFill>
            <a:miter lim="800000"/>
            <a:headEnd/>
            <a:tailEnd/>
          </a:ln>
        </p:spPr>
        <p:txBody>
          <a:bodyPr wrap="none" anchor="ctr"/>
          <a:lstStyle/>
          <a:p>
            <a:r>
              <a:rPr lang="en-US" sz="1200" dirty="0">
                <a:solidFill>
                  <a:schemeClr val="tx1"/>
                </a:solidFill>
              </a:rPr>
              <a:t>FPGA</a:t>
            </a:r>
          </a:p>
          <a:p>
            <a:r>
              <a:rPr lang="en-US" sz="1200" dirty="0">
                <a:solidFill>
                  <a:schemeClr val="tx1"/>
                </a:solidFill>
              </a:rPr>
              <a:t>Interface</a:t>
            </a:r>
          </a:p>
        </p:txBody>
      </p:sp>
      <p:grpSp>
        <p:nvGrpSpPr>
          <p:cNvPr id="7" name="Group 42"/>
          <p:cNvGrpSpPr>
            <a:grpSpLocks/>
          </p:cNvGrpSpPr>
          <p:nvPr/>
        </p:nvGrpSpPr>
        <p:grpSpPr bwMode="auto">
          <a:xfrm>
            <a:off x="3227388" y="3505200"/>
            <a:ext cx="312737" cy="533400"/>
            <a:chOff x="765" y="3002"/>
            <a:chExt cx="197" cy="255"/>
          </a:xfrm>
        </p:grpSpPr>
        <p:sp>
          <p:nvSpPr>
            <p:cNvPr id="19484" name="Freeform 43"/>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solidFill>
              <a:srgbClr val="FFFFFF"/>
            </a:solidFill>
            <a:ln w="9525">
              <a:noFill/>
              <a:round/>
              <a:headEnd/>
              <a:tailEnd/>
            </a:ln>
          </p:spPr>
          <p:txBody>
            <a:bodyPr/>
            <a:lstStyle/>
            <a:p>
              <a:endParaRPr lang="en-US" dirty="0"/>
            </a:p>
          </p:txBody>
        </p:sp>
        <p:sp>
          <p:nvSpPr>
            <p:cNvPr id="19485" name="Freeform 44"/>
            <p:cNvSpPr>
              <a:spLocks/>
            </p:cNvSpPr>
            <p:nvPr/>
          </p:nvSpPr>
          <p:spPr bwMode="auto">
            <a:xfrm>
              <a:off x="765" y="3002"/>
              <a:ext cx="197" cy="255"/>
            </a:xfrm>
            <a:custGeom>
              <a:avLst/>
              <a:gdLst>
                <a:gd name="T0" fmla="*/ 98 w 197"/>
                <a:gd name="T1" fmla="*/ 0 h 255"/>
                <a:gd name="T2" fmla="*/ 197 w 197"/>
                <a:gd name="T3" fmla="*/ 51 h 255"/>
                <a:gd name="T4" fmla="*/ 148 w 197"/>
                <a:gd name="T5" fmla="*/ 51 h 255"/>
                <a:gd name="T6" fmla="*/ 148 w 197"/>
                <a:gd name="T7" fmla="*/ 204 h 255"/>
                <a:gd name="T8" fmla="*/ 197 w 197"/>
                <a:gd name="T9" fmla="*/ 204 h 255"/>
                <a:gd name="T10" fmla="*/ 98 w 197"/>
                <a:gd name="T11" fmla="*/ 255 h 255"/>
                <a:gd name="T12" fmla="*/ 0 w 197"/>
                <a:gd name="T13" fmla="*/ 204 h 255"/>
                <a:gd name="T14" fmla="*/ 49 w 197"/>
                <a:gd name="T15" fmla="*/ 204 h 255"/>
                <a:gd name="T16" fmla="*/ 49 w 197"/>
                <a:gd name="T17" fmla="*/ 51 h 255"/>
                <a:gd name="T18" fmla="*/ 0 w 197"/>
                <a:gd name="T19" fmla="*/ 51 h 255"/>
                <a:gd name="T20" fmla="*/ 98 w 197"/>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7"/>
                <a:gd name="T34" fmla="*/ 0 h 255"/>
                <a:gd name="T35" fmla="*/ 197 w 197"/>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7" h="255">
                  <a:moveTo>
                    <a:pt x="98" y="0"/>
                  </a:moveTo>
                  <a:lnTo>
                    <a:pt x="197" y="51"/>
                  </a:lnTo>
                  <a:lnTo>
                    <a:pt x="148" y="51"/>
                  </a:lnTo>
                  <a:lnTo>
                    <a:pt x="148" y="204"/>
                  </a:lnTo>
                  <a:lnTo>
                    <a:pt x="197" y="204"/>
                  </a:lnTo>
                  <a:lnTo>
                    <a:pt x="98" y="255"/>
                  </a:lnTo>
                  <a:lnTo>
                    <a:pt x="0" y="204"/>
                  </a:lnTo>
                  <a:lnTo>
                    <a:pt x="49" y="204"/>
                  </a:lnTo>
                  <a:lnTo>
                    <a:pt x="49" y="51"/>
                  </a:lnTo>
                  <a:lnTo>
                    <a:pt x="0" y="51"/>
                  </a:lnTo>
                  <a:lnTo>
                    <a:pt x="98" y="0"/>
                  </a:lnTo>
                  <a:close/>
                </a:path>
              </a:pathLst>
            </a:custGeom>
            <a:noFill/>
            <a:ln w="19050" cap="rnd">
              <a:solidFill>
                <a:srgbClr val="000000"/>
              </a:solidFill>
              <a:miter lim="800000"/>
              <a:headEnd/>
              <a:tailEnd/>
            </a:ln>
          </p:spPr>
          <p:txBody>
            <a:bodyPr/>
            <a:lstStyle/>
            <a:p>
              <a:endParaRPr lang="en-US" dirty="0"/>
            </a:p>
          </p:txBody>
        </p:sp>
      </p:grpSp>
      <p:pic>
        <p:nvPicPr>
          <p:cNvPr id="19478" name="Picture 45" descr="noloc_fpga_logo.bmp"/>
          <p:cNvPicPr>
            <a:picLocks noChangeAspect="1" noChangeArrowheads="1"/>
          </p:cNvPicPr>
          <p:nvPr/>
        </p:nvPicPr>
        <p:blipFill>
          <a:blip r:embed="rId3" cstate="print"/>
          <a:srcRect/>
          <a:stretch>
            <a:fillRect/>
          </a:stretch>
        </p:blipFill>
        <p:spPr bwMode="auto">
          <a:xfrm>
            <a:off x="7329488" y="4419600"/>
            <a:ext cx="1052512" cy="1066800"/>
          </a:xfrm>
          <a:prstGeom prst="rect">
            <a:avLst/>
          </a:prstGeom>
          <a:noFill/>
          <a:ln w="9525">
            <a:noFill/>
            <a:miter lim="800000"/>
            <a:headEnd/>
            <a:tailEnd/>
          </a:ln>
        </p:spPr>
      </p:pic>
      <p:pic>
        <p:nvPicPr>
          <p:cNvPr id="19479" name="Picture 46" descr="realtime_icon.gif"/>
          <p:cNvPicPr>
            <a:picLocks noChangeAspect="1" noChangeArrowheads="1"/>
          </p:cNvPicPr>
          <p:nvPr/>
        </p:nvPicPr>
        <p:blipFill>
          <a:blip r:embed="rId4" cstate="print"/>
          <a:srcRect l="15451" t="9969" r="17596" b="15265"/>
          <a:stretch>
            <a:fillRect/>
          </a:stretch>
        </p:blipFill>
        <p:spPr bwMode="auto">
          <a:xfrm>
            <a:off x="4419600" y="4343400"/>
            <a:ext cx="990600" cy="1143000"/>
          </a:xfrm>
          <a:prstGeom prst="rect">
            <a:avLst/>
          </a:prstGeom>
          <a:noFill/>
          <a:ln w="9525">
            <a:noFill/>
            <a:miter lim="800000"/>
            <a:headEnd/>
            <a:tailEnd/>
          </a:ln>
        </p:spPr>
      </p:pic>
      <p:pic>
        <p:nvPicPr>
          <p:cNvPr id="19480" name="Picture 47" descr="noloc_missing_art_imagefil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62000" y="4495800"/>
            <a:ext cx="990600" cy="915988"/>
          </a:xfrm>
          <a:prstGeom prst="rect">
            <a:avLst/>
          </a:prstGeom>
          <a:noFill/>
          <a:ln w="9525">
            <a:noFill/>
            <a:miter lim="800000"/>
            <a:headEnd/>
            <a:tailEnd/>
          </a:ln>
        </p:spPr>
      </p:pic>
      <p:sp>
        <p:nvSpPr>
          <p:cNvPr id="19481" name="Rectangle 48"/>
          <p:cNvSpPr>
            <a:spLocks noChangeArrowheads="1"/>
          </p:cNvSpPr>
          <p:nvPr/>
        </p:nvSpPr>
        <p:spPr bwMode="auto">
          <a:xfrm>
            <a:off x="762000" y="5454650"/>
            <a:ext cx="998538" cy="488950"/>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a:t>
            </a:r>
          </a:p>
          <a:p>
            <a:r>
              <a:rPr lang="en-US" sz="1600" dirty="0">
                <a:solidFill>
                  <a:srgbClr val="000000"/>
                </a:solidFill>
              </a:rPr>
              <a:t>for Windows</a:t>
            </a:r>
            <a:endParaRPr lang="en-US" sz="1800" dirty="0">
              <a:solidFill>
                <a:schemeClr val="tx1"/>
              </a:solidFill>
            </a:endParaRPr>
          </a:p>
        </p:txBody>
      </p:sp>
      <p:sp>
        <p:nvSpPr>
          <p:cNvPr id="19482" name="Rectangle 49"/>
          <p:cNvSpPr>
            <a:spLocks noChangeArrowheads="1"/>
          </p:cNvSpPr>
          <p:nvPr/>
        </p:nvSpPr>
        <p:spPr bwMode="auto">
          <a:xfrm>
            <a:off x="7275513" y="5546725"/>
            <a:ext cx="1230312"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FPGA</a:t>
            </a:r>
            <a:endParaRPr lang="en-US" sz="1800" dirty="0">
              <a:solidFill>
                <a:schemeClr val="tx1"/>
              </a:solidFill>
            </a:endParaRPr>
          </a:p>
        </p:txBody>
      </p:sp>
      <p:sp>
        <p:nvSpPr>
          <p:cNvPr id="19483" name="Rectangle 50"/>
          <p:cNvSpPr>
            <a:spLocks noChangeArrowheads="1"/>
          </p:cNvSpPr>
          <p:nvPr/>
        </p:nvSpPr>
        <p:spPr bwMode="auto">
          <a:xfrm>
            <a:off x="4191000" y="5622925"/>
            <a:ext cx="1560513" cy="244475"/>
          </a:xfrm>
          <a:prstGeom prst="rect">
            <a:avLst/>
          </a:prstGeom>
          <a:noFill/>
          <a:ln w="9525">
            <a:noFill/>
            <a:miter lim="800000"/>
            <a:headEnd/>
            <a:tailEnd/>
          </a:ln>
        </p:spPr>
        <p:txBody>
          <a:bodyPr wrap="none" lIns="0" tIns="0" rIns="0" bIns="0">
            <a:spAutoFit/>
          </a:bodyPr>
          <a:lstStyle/>
          <a:p>
            <a:r>
              <a:rPr lang="en-US" sz="1600" dirty="0">
                <a:solidFill>
                  <a:srgbClr val="000000"/>
                </a:solidFill>
              </a:rPr>
              <a:t>LabVIEW Real-Time</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dirty="0" smtClean="0"/>
              <a:t>F. Developing a Windows VI</a:t>
            </a:r>
            <a:endParaRPr lang="en-US" dirty="0"/>
          </a:p>
        </p:txBody>
      </p:sp>
      <p:sp>
        <p:nvSpPr>
          <p:cNvPr id="1122310" name="Rectangle 6"/>
          <p:cNvSpPr>
            <a:spLocks noGrp="1" noChangeArrowheads="1"/>
          </p:cNvSpPr>
          <p:nvPr>
            <p:ph idx="1"/>
          </p:nvPr>
        </p:nvSpPr>
        <p:spPr/>
        <p:txBody>
          <a:bodyPr/>
          <a:lstStyle/>
          <a:p>
            <a:r>
              <a:rPr lang="en-US" dirty="0" smtClean="0"/>
              <a:t>Windows VI possible tasks:</a:t>
            </a:r>
          </a:p>
          <a:p>
            <a:pPr lvl="1"/>
            <a:r>
              <a:rPr lang="en-US" dirty="0" smtClean="0"/>
              <a:t>Act as a user-interface</a:t>
            </a:r>
          </a:p>
          <a:p>
            <a:pPr lvl="1"/>
            <a:r>
              <a:rPr lang="en-US" dirty="0" smtClean="0"/>
              <a:t>Send data and commands to RT host VI</a:t>
            </a:r>
          </a:p>
          <a:p>
            <a:pPr lvl="1"/>
            <a:r>
              <a:rPr lang="en-US" dirty="0" smtClean="0"/>
              <a:t>ActiveX and .NET functionality</a:t>
            </a:r>
          </a:p>
          <a:p>
            <a:pPr lvl="1"/>
            <a:r>
              <a:rPr lang="en-US" dirty="0" smtClean="0"/>
              <a:t>Database connectivity</a:t>
            </a:r>
          </a:p>
          <a:p>
            <a:pPr lvl="1"/>
            <a:r>
              <a:rPr lang="en-US" dirty="0" smtClean="0"/>
              <a:t>Log data</a:t>
            </a:r>
          </a:p>
          <a:p>
            <a:pPr lvl="1"/>
            <a:r>
              <a:rPr lang="en-US" dirty="0" smtClean="0"/>
              <a:t>Data processing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dirty="0" smtClean="0"/>
              <a:t>Developing a Windows VI</a:t>
            </a:r>
            <a:endParaRPr lang="en-US" dirty="0"/>
          </a:p>
        </p:txBody>
      </p:sp>
      <p:sp>
        <p:nvSpPr>
          <p:cNvPr id="191511" name="Rectangle 23"/>
          <p:cNvSpPr>
            <a:spLocks noGrp="1" noChangeArrowheads="1"/>
          </p:cNvSpPr>
          <p:nvPr>
            <p:ph idx="1"/>
          </p:nvPr>
        </p:nvSpPr>
        <p:spPr/>
        <p:txBody>
          <a:bodyPr>
            <a:normAutofit lnSpcReduction="10000"/>
          </a:bodyPr>
          <a:lstStyle/>
          <a:p>
            <a:pPr lvl="1"/>
            <a:r>
              <a:rPr lang="en-US" dirty="0" smtClean="0"/>
              <a:t>Use network communication to transfer data between a Windows system and an RT target</a:t>
            </a:r>
          </a:p>
          <a:p>
            <a:pPr lvl="1"/>
            <a:r>
              <a:rPr lang="en-US" dirty="0" smtClean="0"/>
              <a:t>Network communication allows you to</a:t>
            </a:r>
          </a:p>
          <a:p>
            <a:pPr lvl="2"/>
            <a:r>
              <a:rPr lang="en-US" dirty="0" smtClean="0"/>
              <a:t>Run a VI on the RT target and a VI on the Windows system</a:t>
            </a:r>
          </a:p>
          <a:p>
            <a:pPr lvl="2"/>
            <a:r>
              <a:rPr lang="en-US" dirty="0" smtClean="0"/>
              <a:t>Control the data exchanged </a:t>
            </a:r>
          </a:p>
          <a:p>
            <a:pPr lvl="3"/>
            <a:r>
              <a:rPr lang="en-US" dirty="0" smtClean="0"/>
              <a:t>which front panel objects on the PC get updated and when </a:t>
            </a:r>
          </a:p>
          <a:p>
            <a:pPr lvl="3"/>
            <a:r>
              <a:rPr lang="en-US" dirty="0" smtClean="0"/>
              <a:t>which RT target VI components are visible on the front panel of the Windows VI</a:t>
            </a:r>
          </a:p>
          <a:p>
            <a:pPr lvl="2"/>
            <a:r>
              <a:rPr lang="en-US" dirty="0" smtClean="0"/>
              <a:t>Control timing and sequencing of the data transfer</a:t>
            </a:r>
          </a:p>
          <a:p>
            <a:pPr lvl="2"/>
            <a:r>
              <a:rPr lang="en-US" dirty="0" smtClean="0"/>
              <a:t>Perform additional data processing or logging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G. Shared Variable Network Communication</a:t>
            </a:r>
            <a:endParaRPr lang="en-US" dirty="0"/>
          </a:p>
        </p:txBody>
      </p:sp>
      <p:sp>
        <p:nvSpPr>
          <p:cNvPr id="13336" name="Rectangle 24"/>
          <p:cNvSpPr>
            <a:spLocks noGrp="1" noChangeArrowheads="1"/>
          </p:cNvSpPr>
          <p:nvPr>
            <p:ph idx="1"/>
          </p:nvPr>
        </p:nvSpPr>
        <p:spPr/>
        <p:txBody>
          <a:bodyPr/>
          <a:lstStyle/>
          <a:p>
            <a:pPr lvl="1"/>
            <a:r>
              <a:rPr lang="en-US" dirty="0" smtClean="0"/>
              <a:t>Network-published Shared variables automatically publish data values over an Ethernet network</a:t>
            </a:r>
          </a:p>
          <a:p>
            <a:pPr lvl="1"/>
            <a:r>
              <a:rPr lang="en-US" dirty="0" smtClean="0"/>
              <a:t>Shared variables communicate between</a:t>
            </a:r>
          </a:p>
          <a:p>
            <a:pPr lvl="2"/>
            <a:r>
              <a:rPr lang="en-US" dirty="0" smtClean="0"/>
              <a:t>Parallel processes</a:t>
            </a:r>
          </a:p>
          <a:p>
            <a:pPr lvl="2"/>
            <a:r>
              <a:rPr lang="en-US" dirty="0" smtClean="0"/>
              <a:t>Between VIs</a:t>
            </a:r>
          </a:p>
          <a:p>
            <a:pPr lvl="2"/>
            <a:r>
              <a:rPr lang="en-US" dirty="0" smtClean="0"/>
              <a:t>Between computers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r>
              <a:rPr lang="en-US" dirty="0" smtClean="0"/>
              <a:t>Creating Shared Variables</a:t>
            </a:r>
            <a:endParaRPr lang="en-US" dirty="0"/>
          </a:p>
        </p:txBody>
      </p:sp>
      <p:sp>
        <p:nvSpPr>
          <p:cNvPr id="900099" name="Rectangle 3"/>
          <p:cNvSpPr>
            <a:spLocks noGrp="1" noChangeArrowheads="1"/>
          </p:cNvSpPr>
          <p:nvPr>
            <p:ph sz="half" idx="1"/>
          </p:nvPr>
        </p:nvSpPr>
        <p:spPr/>
        <p:txBody>
          <a:bodyPr/>
          <a:lstStyle/>
          <a:p>
            <a:pPr lvl="1"/>
            <a:r>
              <a:rPr lang="en-US" dirty="0" smtClean="0"/>
              <a:t>Create Shared Variables from the Project Explorer window</a:t>
            </a:r>
          </a:p>
          <a:p>
            <a:pPr lvl="1"/>
            <a:r>
              <a:rPr lang="en-US" dirty="0" smtClean="0"/>
              <a:t>Shared Variables must be inside project libraries</a:t>
            </a:r>
          </a:p>
          <a:p>
            <a:pPr lvl="1"/>
            <a:r>
              <a:rPr lang="en-US" dirty="0" smtClean="0"/>
              <a:t>LabVIEW automatically creates the library with the shared variable inside</a:t>
            </a:r>
          </a:p>
        </p:txBody>
      </p:sp>
      <p:pic>
        <p:nvPicPr>
          <p:cNvPr id="9" name="Picture 2" descr="loc_missing_art_imagefile"/>
          <p:cNvPicPr>
            <a:picLocks noGrp="1" noChangeAspect="1" noChangeArrowheads="1"/>
          </p:cNvPicPr>
          <p:nvPr>
            <p:ph sz="half" idx="2"/>
          </p:nvPr>
        </p:nvPicPr>
        <p:blipFill>
          <a:blip r:embed="rId3" cstate="print"/>
          <a:srcRect/>
          <a:stretch>
            <a:fillRect/>
          </a:stretch>
        </p:blipFill>
        <p:spPr bwMode="auto">
          <a:xfrm>
            <a:off x="4648200" y="1371600"/>
            <a:ext cx="3368043" cy="468940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Shared Variable Configuration</a:t>
            </a:r>
            <a:endParaRPr lang="en-US" dirty="0"/>
          </a:p>
        </p:txBody>
      </p:sp>
      <p:sp>
        <p:nvSpPr>
          <p:cNvPr id="13336" name="Rectangle 24"/>
          <p:cNvSpPr>
            <a:spLocks noGrp="1" noChangeArrowheads="1"/>
          </p:cNvSpPr>
          <p:nvPr>
            <p:ph idx="1"/>
          </p:nvPr>
        </p:nvSpPr>
        <p:spPr/>
        <p:txBody>
          <a:bodyPr/>
          <a:lstStyle/>
          <a:p>
            <a:pPr lvl="1"/>
            <a:r>
              <a:rPr lang="en-US" dirty="0" smtClean="0"/>
              <a:t>Configuring Network-published shared variables</a:t>
            </a:r>
          </a:p>
          <a:p>
            <a:pPr lvl="2"/>
            <a:r>
              <a:rPr lang="en-US" dirty="0" smtClean="0"/>
              <a:t>Set Variable Type to </a:t>
            </a:r>
            <a:r>
              <a:rPr lang="en-US" b="1" dirty="0" smtClean="0"/>
              <a:t>Network-published</a:t>
            </a:r>
          </a:p>
        </p:txBody>
      </p:sp>
      <p:pic>
        <p:nvPicPr>
          <p:cNvPr id="5" name="Picture 17" descr="loc_env_temp_shared_variable.bmp"/>
          <p:cNvPicPr>
            <a:picLocks noChangeAspect="1" noChangeArrowheads="1"/>
          </p:cNvPicPr>
          <p:nvPr/>
        </p:nvPicPr>
        <p:blipFill>
          <a:blip r:embed="rId3" cstate="print"/>
          <a:stretch>
            <a:fillRect/>
          </a:stretch>
        </p:blipFill>
        <p:spPr bwMode="auto">
          <a:xfrm>
            <a:off x="1497291" y="2667000"/>
            <a:ext cx="5208309" cy="3192663"/>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dirty="0" smtClean="0"/>
              <a:t>A. Windows Host Integration</a:t>
            </a:r>
            <a:endParaRPr lang="en-US" dirty="0"/>
          </a:p>
        </p:txBody>
      </p:sp>
      <p:sp>
        <p:nvSpPr>
          <p:cNvPr id="1122310" name="Rectangle 6"/>
          <p:cNvSpPr>
            <a:spLocks noGrp="1" noChangeArrowheads="1"/>
          </p:cNvSpPr>
          <p:nvPr>
            <p:ph idx="1"/>
          </p:nvPr>
        </p:nvSpPr>
        <p:spPr/>
        <p:txBody>
          <a:bodyPr>
            <a:normAutofit fontScale="85000" lnSpcReduction="20000"/>
          </a:bodyPr>
          <a:lstStyle/>
          <a:p>
            <a:pPr lvl="1">
              <a:buNone/>
            </a:pPr>
            <a:r>
              <a:rPr lang="en-US" dirty="0" smtClean="0"/>
              <a:t>Common Windows host VI tasks:</a:t>
            </a:r>
          </a:p>
          <a:p>
            <a:pPr lvl="1"/>
            <a:r>
              <a:rPr lang="en-US" dirty="0" smtClean="0"/>
              <a:t>Transfer data between Windows computer and FPGA</a:t>
            </a:r>
          </a:p>
          <a:p>
            <a:pPr lvl="1"/>
            <a:r>
              <a:rPr lang="en-US" dirty="0" smtClean="0"/>
              <a:t>User interface</a:t>
            </a:r>
          </a:p>
          <a:p>
            <a:pPr lvl="1"/>
            <a:r>
              <a:rPr lang="en-US" dirty="0" smtClean="0"/>
              <a:t>Do more data processing than you can fit on the FPGA</a:t>
            </a:r>
          </a:p>
          <a:p>
            <a:pPr lvl="1"/>
            <a:r>
              <a:rPr lang="en-US" dirty="0" smtClean="0"/>
              <a:t>Perform operations not available on the FPGA target</a:t>
            </a:r>
          </a:p>
          <a:p>
            <a:pPr lvl="1"/>
            <a:r>
              <a:rPr lang="en-US" dirty="0" smtClean="0"/>
              <a:t>Floating-point math</a:t>
            </a:r>
          </a:p>
          <a:p>
            <a:pPr lvl="1"/>
            <a:r>
              <a:rPr lang="en-US" dirty="0" smtClean="0"/>
              <a:t>Sequence multiple FPGA VIs</a:t>
            </a:r>
          </a:p>
          <a:p>
            <a:pPr lvl="1"/>
            <a:r>
              <a:rPr lang="en-US" dirty="0" smtClean="0"/>
              <a:t>Log data</a:t>
            </a:r>
          </a:p>
          <a:p>
            <a:pPr lvl="1"/>
            <a:r>
              <a:rPr lang="en-US" dirty="0" smtClean="0"/>
              <a:t>Control the timing and sequencing of data transfer</a:t>
            </a:r>
          </a:p>
          <a:p>
            <a:pPr lvl="1"/>
            <a:r>
              <a:rPr lang="en-US" dirty="0" smtClean="0"/>
              <a:t>Coordinate operation of several FPGA targets</a:t>
            </a:r>
          </a:p>
          <a:p>
            <a:pPr lvl="1"/>
            <a:r>
              <a:rPr lang="en-US" dirty="0" smtClean="0"/>
              <a:t>Coordinate operation of FPGA targets with other measurement devices in the computer</a:t>
            </a:r>
          </a:p>
          <a:p>
            <a:pPr lvl="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Shared Variable with RT FIFO</a:t>
            </a:r>
            <a:endParaRPr lang="en-US" dirty="0"/>
          </a:p>
        </p:txBody>
      </p:sp>
      <p:sp>
        <p:nvSpPr>
          <p:cNvPr id="13336" name="Rectangle 24"/>
          <p:cNvSpPr>
            <a:spLocks noGrp="1" noChangeArrowheads="1"/>
          </p:cNvSpPr>
          <p:nvPr>
            <p:ph idx="1"/>
          </p:nvPr>
        </p:nvSpPr>
        <p:spPr>
          <a:xfrm>
            <a:off x="533400" y="1514475"/>
            <a:ext cx="3810000" cy="4286250"/>
          </a:xfrm>
        </p:spPr>
        <p:txBody>
          <a:bodyPr/>
          <a:lstStyle/>
          <a:p>
            <a:pPr lvl="1">
              <a:buNone/>
            </a:pPr>
            <a:r>
              <a:rPr lang="en-US" dirty="0" smtClean="0"/>
              <a:t>RT FIFO category</a:t>
            </a:r>
          </a:p>
          <a:p>
            <a:pPr lvl="1"/>
            <a:r>
              <a:rPr lang="en-US" dirty="0" smtClean="0"/>
              <a:t>Enable RT FIFO</a:t>
            </a:r>
          </a:p>
          <a:p>
            <a:pPr lvl="2"/>
            <a:r>
              <a:rPr lang="en-US" dirty="0" smtClean="0"/>
              <a:t>Shares data across a network without affecting the determinism of the VIs</a:t>
            </a:r>
          </a:p>
          <a:p>
            <a:pPr lvl="1"/>
            <a:r>
              <a:rPr lang="en-US" dirty="0" smtClean="0"/>
              <a:t>FIFO Type</a:t>
            </a:r>
          </a:p>
          <a:p>
            <a:pPr lvl="2"/>
            <a:r>
              <a:rPr lang="en-US" dirty="0" smtClean="0"/>
              <a:t>Single Element</a:t>
            </a:r>
          </a:p>
          <a:p>
            <a:pPr lvl="2"/>
            <a:r>
              <a:rPr lang="en-US" dirty="0" smtClean="0"/>
              <a:t>Multi-element</a:t>
            </a:r>
          </a:p>
          <a:p>
            <a:pPr lvl="3"/>
            <a:r>
              <a:rPr lang="en-US" dirty="0" smtClean="0"/>
              <a:t>Number of elements</a:t>
            </a:r>
          </a:p>
        </p:txBody>
      </p:sp>
      <p:pic>
        <p:nvPicPr>
          <p:cNvPr id="6" name="Picture 3" descr="loc_missing_art_imagefile"/>
          <p:cNvPicPr>
            <a:picLocks noChangeAspect="1" noChangeArrowheads="1"/>
          </p:cNvPicPr>
          <p:nvPr/>
        </p:nvPicPr>
        <p:blipFill>
          <a:blip r:embed="rId3" cstate="print"/>
          <a:srcRect/>
          <a:stretch>
            <a:fillRect/>
          </a:stretch>
        </p:blipFill>
        <p:spPr bwMode="auto">
          <a:xfrm>
            <a:off x="4343400" y="1951280"/>
            <a:ext cx="4648200" cy="2849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descr="loc_missing_art_imagefile"/>
          <p:cNvPicPr>
            <a:picLocks noChangeAspect="1" noChangeArrowheads="1"/>
          </p:cNvPicPr>
          <p:nvPr/>
        </p:nvPicPr>
        <p:blipFill>
          <a:blip r:embed="rId3" cstate="print"/>
          <a:srcRect/>
          <a:stretch>
            <a:fillRect/>
          </a:stretch>
        </p:blipFill>
        <p:spPr bwMode="auto">
          <a:xfrm>
            <a:off x="4476750" y="1371600"/>
            <a:ext cx="4362450" cy="4324350"/>
          </a:xfrm>
          <a:prstGeom prst="rect">
            <a:avLst/>
          </a:prstGeom>
          <a:noFill/>
          <a:ln w="9525">
            <a:noFill/>
            <a:miter lim="800000"/>
            <a:headEnd/>
            <a:tailEnd/>
          </a:ln>
          <a:effectLst/>
        </p:spPr>
      </p:pic>
      <p:sp>
        <p:nvSpPr>
          <p:cNvPr id="904194" name="Rectangle 2"/>
          <p:cNvSpPr>
            <a:spLocks noGrp="1" noChangeArrowheads="1"/>
          </p:cNvSpPr>
          <p:nvPr>
            <p:ph type="title"/>
          </p:nvPr>
        </p:nvSpPr>
        <p:spPr/>
        <p:txBody>
          <a:bodyPr/>
          <a:lstStyle/>
          <a:p>
            <a:r>
              <a:rPr lang="en-US" dirty="0" smtClean="0"/>
              <a:t>Shared </a:t>
            </a:r>
            <a:r>
              <a:rPr lang="en-US" dirty="0"/>
              <a:t>Variable </a:t>
            </a:r>
            <a:r>
              <a:rPr lang="en-US" dirty="0" smtClean="0"/>
              <a:t>Programming</a:t>
            </a:r>
            <a:endParaRPr lang="en-US" dirty="0"/>
          </a:p>
        </p:txBody>
      </p:sp>
      <p:pic>
        <p:nvPicPr>
          <p:cNvPr id="3075" name="Picture 3" descr="loc_missing_art_imagefile"/>
          <p:cNvPicPr>
            <a:picLocks noChangeAspect="1" noChangeArrowheads="1"/>
          </p:cNvPicPr>
          <p:nvPr/>
        </p:nvPicPr>
        <p:blipFill>
          <a:blip r:embed="rId4" cstate="print"/>
          <a:srcRect/>
          <a:stretch>
            <a:fillRect/>
          </a:stretch>
        </p:blipFill>
        <p:spPr bwMode="auto">
          <a:xfrm>
            <a:off x="381000" y="1447800"/>
            <a:ext cx="3686175" cy="4333875"/>
          </a:xfrm>
          <a:prstGeom prst="rect">
            <a:avLst/>
          </a:prstGeom>
          <a:noFill/>
          <a:ln w="9525">
            <a:noFill/>
            <a:miter lim="800000"/>
            <a:headEnd/>
            <a:tailEnd/>
          </a:ln>
          <a:effectLst/>
        </p:spPr>
      </p:pic>
      <p:sp>
        <p:nvSpPr>
          <p:cNvPr id="7" name="Right Arrow 6"/>
          <p:cNvSpPr/>
          <p:nvPr/>
        </p:nvSpPr>
        <p:spPr bwMode="auto">
          <a:xfrm>
            <a:off x="2286000" y="4648200"/>
            <a:ext cx="2971800" cy="304800"/>
          </a:xfrm>
          <a:prstGeom prst="rightArrow">
            <a:avLst/>
          </a:prstGeom>
          <a:solidFill>
            <a:schemeClr val="accent1"/>
          </a:solidFill>
          <a:ln w="9525" cap="flat"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Network Communication Methods</a:t>
            </a:r>
            <a:endParaRPr lang="en-US" dirty="0"/>
          </a:p>
        </p:txBody>
      </p:sp>
      <p:sp>
        <p:nvSpPr>
          <p:cNvPr id="13336" name="Rectangle 24"/>
          <p:cNvSpPr>
            <a:spLocks noGrp="1" noChangeArrowheads="1"/>
          </p:cNvSpPr>
          <p:nvPr>
            <p:ph idx="1"/>
          </p:nvPr>
        </p:nvSpPr>
        <p:spPr/>
        <p:txBody>
          <a:bodyPr/>
          <a:lstStyle/>
          <a:p>
            <a:pPr lvl="1"/>
            <a:r>
              <a:rPr lang="en-US" dirty="0" smtClean="0"/>
              <a:t>There are multiple methods of transferring data between the VI running on the RT target and the VI running on the Windows system </a:t>
            </a:r>
          </a:p>
          <a:p>
            <a:pPr lvl="2"/>
            <a:r>
              <a:rPr lang="en-US" dirty="0" smtClean="0"/>
              <a:t>Network-published shared variables</a:t>
            </a:r>
          </a:p>
          <a:p>
            <a:pPr lvl="2"/>
            <a:r>
              <a:rPr lang="en-US" dirty="0" smtClean="0"/>
              <a:t>Network-published shared variables with RT FIFO enabled</a:t>
            </a:r>
          </a:p>
          <a:p>
            <a:pPr lvl="2"/>
            <a:r>
              <a:rPr lang="en-US" dirty="0" smtClean="0"/>
              <a:t>TCP</a:t>
            </a:r>
          </a:p>
          <a:p>
            <a:pPr lvl="2"/>
            <a:r>
              <a:rPr lang="en-US" dirty="0" smtClean="0"/>
              <a:t>UDP</a:t>
            </a:r>
          </a:p>
          <a:p>
            <a:pPr lvl="1"/>
            <a:r>
              <a:rPr lang="en-US" dirty="0" smtClean="0"/>
              <a:t>This is covered in the </a:t>
            </a:r>
            <a:r>
              <a:rPr lang="en-US" i="1" dirty="0" smtClean="0"/>
              <a:t>LabVIEW Real-Time 1 </a:t>
            </a:r>
            <a:r>
              <a:rPr lang="en-US" dirty="0" smtClean="0"/>
              <a:t>course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8-2: RT Host and Windows Integration</a:t>
            </a:r>
            <a:endParaRPr lang="en-US" dirty="0"/>
          </a:p>
        </p:txBody>
      </p:sp>
      <p:sp>
        <p:nvSpPr>
          <p:cNvPr id="3" name="Content Placeholder 2"/>
          <p:cNvSpPr>
            <a:spLocks noGrp="1"/>
          </p:cNvSpPr>
          <p:nvPr>
            <p:ph idx="1"/>
          </p:nvPr>
        </p:nvSpPr>
        <p:spPr/>
        <p:txBody>
          <a:bodyPr/>
          <a:lstStyle/>
          <a:p>
            <a:r>
              <a:rPr lang="en-US" dirty="0" smtClean="0"/>
              <a:t>Develop an RT host VI that communicates with the FPGA and Windows VI that serves as a user interface for the Temperature Monitor project.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8-2: RT Host and Windows Integration</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smtClean="0"/>
              <a:t> Why was the temperature conversion to units of Celsius done in the RT Host VI instead of the FPGA VI?</a:t>
            </a:r>
          </a:p>
          <a:p>
            <a:pPr>
              <a:buFont typeface="Arial" pitchFamily="34" charset="0"/>
              <a:buChar char="•"/>
            </a:pPr>
            <a:r>
              <a:rPr lang="en-US" dirty="0" smtClean="0"/>
              <a:t> What are the advantages of writing data to file on a Windows VI, and what would be the advantages of writing data to file on a RT Host VI?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H. Prepare RT Host VI for Final Application</a:t>
            </a:r>
            <a:endParaRPr lang="en-US" dirty="0"/>
          </a:p>
        </p:txBody>
      </p:sp>
      <p:sp>
        <p:nvSpPr>
          <p:cNvPr id="13336" name="Rectangle 24"/>
          <p:cNvSpPr>
            <a:spLocks noGrp="1" noChangeArrowheads="1"/>
          </p:cNvSpPr>
          <p:nvPr>
            <p:ph idx="1"/>
          </p:nvPr>
        </p:nvSpPr>
        <p:spPr/>
        <p:txBody>
          <a:bodyPr/>
          <a:lstStyle/>
          <a:p>
            <a:pPr lvl="1"/>
            <a:r>
              <a:rPr lang="en-US" dirty="0" smtClean="0"/>
              <a:t>For final RT application</a:t>
            </a:r>
          </a:p>
          <a:p>
            <a:pPr lvl="2"/>
            <a:r>
              <a:rPr lang="en-US" dirty="0" smtClean="0"/>
              <a:t>Do not use Front Panel Communication</a:t>
            </a:r>
          </a:p>
          <a:p>
            <a:pPr lvl="2"/>
            <a:r>
              <a:rPr lang="en-US" dirty="0" smtClean="0"/>
              <a:t>Compile the RT VI into a startup EXE or startup VI</a:t>
            </a:r>
          </a:p>
          <a:p>
            <a:pPr lvl="1"/>
            <a:r>
              <a:rPr lang="en-US" dirty="0" smtClean="0"/>
              <a:t>For more information, see the </a:t>
            </a:r>
            <a:r>
              <a:rPr lang="en-US" i="1" dirty="0" smtClean="0"/>
              <a:t>LabVIEW Real-Time 1</a:t>
            </a:r>
            <a:r>
              <a:rPr lang="en-US" dirty="0" smtClean="0"/>
              <a:t> course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5" name="Rectangle 6"/>
          <p:cNvSpPr>
            <a:spLocks noGrp="1" noChangeArrowheads="1"/>
          </p:cNvSpPr>
          <p:nvPr>
            <p:ph type="title"/>
          </p:nvPr>
        </p:nvSpPr>
        <p:spPr/>
        <p:txBody>
          <a:bodyPr/>
          <a:lstStyle/>
          <a:p>
            <a:r>
              <a:rPr lang="en-US" dirty="0" smtClean="0"/>
              <a:t>Summary—Quiz</a:t>
            </a:r>
          </a:p>
        </p:txBody>
      </p:sp>
      <p:sp>
        <p:nvSpPr>
          <p:cNvPr id="815106" name="Rectangle 7"/>
          <p:cNvSpPr>
            <a:spLocks noGrp="1" noChangeArrowheads="1"/>
          </p:cNvSpPr>
          <p:nvPr>
            <p:ph sz="half" idx="1"/>
          </p:nvPr>
        </p:nvSpPr>
        <p:spPr>
          <a:xfrm>
            <a:off x="546847" y="1810311"/>
            <a:ext cx="3962400" cy="4286250"/>
          </a:xfrm>
        </p:spPr>
        <p:txBody>
          <a:bodyPr>
            <a:normAutofit fontScale="92500" lnSpcReduction="10000"/>
          </a:bodyPr>
          <a:lstStyle/>
          <a:p>
            <a:pPr marL="533400" indent="-533400">
              <a:buFontTx/>
              <a:buAutoNum type="arabicPeriod"/>
            </a:pPr>
            <a:r>
              <a:rPr lang="en-US" dirty="0" smtClean="0"/>
              <a:t>Logging data to file</a:t>
            </a:r>
          </a:p>
          <a:p>
            <a:pPr marL="533400" indent="-533400">
              <a:buFontTx/>
              <a:buAutoNum type="arabicPeriod"/>
            </a:pPr>
            <a:r>
              <a:rPr lang="en-US" dirty="0" smtClean="0"/>
              <a:t>I/O operations</a:t>
            </a:r>
          </a:p>
          <a:p>
            <a:pPr marL="533400" indent="-533400">
              <a:buFontTx/>
              <a:buAutoNum type="arabicPeriod"/>
            </a:pPr>
            <a:r>
              <a:rPr lang="en-US" dirty="0" smtClean="0"/>
              <a:t>Floating-point math</a:t>
            </a:r>
          </a:p>
          <a:p>
            <a:pPr marL="533400" indent="-533400">
              <a:buFontTx/>
              <a:buAutoNum type="arabicPeriod"/>
            </a:pPr>
            <a:r>
              <a:rPr lang="en-US" dirty="0" smtClean="0"/>
              <a:t>User interface</a:t>
            </a:r>
          </a:p>
          <a:p>
            <a:pPr marL="533400" indent="-533400">
              <a:buFontTx/>
              <a:buAutoNum type="arabicPeriod"/>
            </a:pPr>
            <a:r>
              <a:rPr lang="en-US" dirty="0" smtClean="0"/>
              <a:t>40 MHz logic</a:t>
            </a:r>
          </a:p>
          <a:p>
            <a:pPr marL="533400" indent="-533400">
              <a:buFontTx/>
              <a:buAutoNum type="arabicPeriod"/>
            </a:pPr>
            <a:r>
              <a:rPr lang="en-US" dirty="0" smtClean="0"/>
              <a:t>Inserting data into an enterprise database</a:t>
            </a:r>
          </a:p>
          <a:p>
            <a:pPr marL="533400" indent="-533400">
              <a:buFontTx/>
              <a:buAutoNum type="arabicPeriod"/>
            </a:pPr>
            <a:r>
              <a:rPr lang="en-US" dirty="0" smtClean="0"/>
              <a:t>Separating deterministic and non-deterministic tasks</a:t>
            </a:r>
          </a:p>
          <a:p>
            <a:pPr marL="533400" indent="-533400"/>
            <a:endParaRPr lang="en-US" dirty="0" smtClean="0"/>
          </a:p>
        </p:txBody>
      </p:sp>
      <p:sp>
        <p:nvSpPr>
          <p:cNvPr id="815107" name="Rectangle 8"/>
          <p:cNvSpPr>
            <a:spLocks noGrp="1" noChangeArrowheads="1"/>
          </p:cNvSpPr>
          <p:nvPr>
            <p:ph sz="half" idx="2"/>
          </p:nvPr>
        </p:nvSpPr>
        <p:spPr>
          <a:xfrm>
            <a:off x="4648200" y="1796863"/>
            <a:ext cx="3962400" cy="4286250"/>
          </a:xfrm>
        </p:spPr>
        <p:txBody>
          <a:bodyPr>
            <a:normAutofit fontScale="92500" lnSpcReduction="10000"/>
          </a:bodyPr>
          <a:lstStyle/>
          <a:p>
            <a:pPr marL="533400" indent="-533400">
              <a:buFontTx/>
              <a:buAutoNum type="alphaUcPeriod"/>
            </a:pPr>
            <a:r>
              <a:rPr lang="en-US" dirty="0" smtClean="0"/>
              <a:t>FPGA VI</a:t>
            </a:r>
          </a:p>
          <a:p>
            <a:pPr marL="533400" indent="-533400">
              <a:buFontTx/>
              <a:buAutoNum type="alphaUcPeriod"/>
            </a:pPr>
            <a:r>
              <a:rPr lang="en-US" dirty="0" smtClean="0"/>
              <a:t>RT Host VI</a:t>
            </a:r>
          </a:p>
          <a:p>
            <a:pPr marL="533400" indent="-533400">
              <a:buFontTx/>
              <a:buAutoNum type="alphaUcPeriod"/>
            </a:pPr>
            <a:r>
              <a:rPr lang="en-US" dirty="0" smtClean="0"/>
              <a:t>Windows User Interface VI</a:t>
            </a:r>
          </a:p>
        </p:txBody>
      </p:sp>
      <p:sp>
        <p:nvSpPr>
          <p:cNvPr id="5" name="TextBox 4"/>
          <p:cNvSpPr txBox="1"/>
          <p:nvPr/>
        </p:nvSpPr>
        <p:spPr>
          <a:xfrm>
            <a:off x="524436" y="1143000"/>
            <a:ext cx="7080272" cy="523220"/>
          </a:xfrm>
          <a:prstGeom prst="rect">
            <a:avLst/>
          </a:prstGeom>
          <a:noFill/>
        </p:spPr>
        <p:txBody>
          <a:bodyPr wrap="none" rtlCol="0">
            <a:spAutoFit/>
          </a:bodyPr>
          <a:lstStyle/>
          <a:p>
            <a:r>
              <a:rPr lang="en-US" sz="2800" b="0" dirty="0" smtClean="0">
                <a:solidFill>
                  <a:schemeClr val="tx1"/>
                </a:solidFill>
              </a:rPr>
              <a:t>Match the task with the VI in a FPGA/RT architecture</a:t>
            </a:r>
            <a:endParaRPr lang="en-US" sz="2800" b="0" dirty="0">
              <a:solidFill>
                <a:schemeClr val="tx1"/>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5" name="Rectangle 6"/>
          <p:cNvSpPr>
            <a:spLocks noGrp="1" noChangeArrowheads="1"/>
          </p:cNvSpPr>
          <p:nvPr>
            <p:ph type="title"/>
          </p:nvPr>
        </p:nvSpPr>
        <p:spPr/>
        <p:txBody>
          <a:bodyPr/>
          <a:lstStyle/>
          <a:p>
            <a:r>
              <a:rPr lang="en-US" dirty="0" smtClean="0"/>
              <a:t>Summary—Quiz Answers</a:t>
            </a:r>
          </a:p>
        </p:txBody>
      </p:sp>
      <p:sp>
        <p:nvSpPr>
          <p:cNvPr id="815106" name="Rectangle 7"/>
          <p:cNvSpPr>
            <a:spLocks noGrp="1" noChangeArrowheads="1"/>
          </p:cNvSpPr>
          <p:nvPr>
            <p:ph sz="half" idx="1"/>
          </p:nvPr>
        </p:nvSpPr>
        <p:spPr>
          <a:xfrm>
            <a:off x="546846" y="1810311"/>
            <a:ext cx="4101353" cy="4286250"/>
          </a:xfrm>
        </p:spPr>
        <p:txBody>
          <a:bodyPr>
            <a:normAutofit fontScale="92500" lnSpcReduction="10000"/>
          </a:bodyPr>
          <a:lstStyle/>
          <a:p>
            <a:pPr marL="533400" indent="-533400">
              <a:buFontTx/>
              <a:buAutoNum type="arabicPeriod"/>
            </a:pPr>
            <a:r>
              <a:rPr lang="en-US" dirty="0" smtClean="0"/>
              <a:t>Logging data to file (</a:t>
            </a:r>
            <a:r>
              <a:rPr lang="en-US" smtClean="0"/>
              <a:t>B,C)</a:t>
            </a:r>
            <a:endParaRPr lang="en-US" dirty="0" smtClean="0"/>
          </a:p>
          <a:p>
            <a:pPr marL="533400" indent="-533400">
              <a:buFontTx/>
              <a:buAutoNum type="arabicPeriod"/>
            </a:pPr>
            <a:r>
              <a:rPr lang="en-US" dirty="0" smtClean="0"/>
              <a:t>I/O operations (A)</a:t>
            </a:r>
          </a:p>
          <a:p>
            <a:pPr marL="533400" indent="-533400">
              <a:buFontTx/>
              <a:buAutoNum type="arabicPeriod"/>
            </a:pPr>
            <a:r>
              <a:rPr lang="en-US" dirty="0" smtClean="0"/>
              <a:t>Floating-point math (B,C)</a:t>
            </a:r>
          </a:p>
          <a:p>
            <a:pPr marL="533400" indent="-533400">
              <a:buFontTx/>
              <a:buAutoNum type="arabicPeriod"/>
            </a:pPr>
            <a:r>
              <a:rPr lang="en-US" dirty="0" smtClean="0"/>
              <a:t>User interface (C)</a:t>
            </a:r>
          </a:p>
          <a:p>
            <a:pPr marL="533400" indent="-533400">
              <a:buFontTx/>
              <a:buAutoNum type="arabicPeriod"/>
            </a:pPr>
            <a:r>
              <a:rPr lang="en-US" dirty="0" smtClean="0"/>
              <a:t>40 MHz logic (A)</a:t>
            </a:r>
          </a:p>
          <a:p>
            <a:pPr marL="533400" indent="-533400">
              <a:buFontTx/>
              <a:buAutoNum type="arabicPeriod"/>
            </a:pPr>
            <a:r>
              <a:rPr lang="en-US" dirty="0" smtClean="0"/>
              <a:t>Inserting data into an enterprise database (C)</a:t>
            </a:r>
          </a:p>
          <a:p>
            <a:pPr marL="533400" indent="-533400">
              <a:buFontTx/>
              <a:buAutoNum type="arabicPeriod"/>
            </a:pPr>
            <a:r>
              <a:rPr lang="en-US" dirty="0" smtClean="0"/>
              <a:t>Separating deterministic and non-deterministic tasks (B)</a:t>
            </a:r>
          </a:p>
          <a:p>
            <a:pPr marL="533400" indent="-533400"/>
            <a:endParaRPr lang="en-US" dirty="0" smtClean="0"/>
          </a:p>
        </p:txBody>
      </p:sp>
      <p:sp>
        <p:nvSpPr>
          <p:cNvPr id="815107" name="Rectangle 8"/>
          <p:cNvSpPr>
            <a:spLocks noGrp="1" noChangeArrowheads="1"/>
          </p:cNvSpPr>
          <p:nvPr>
            <p:ph sz="half" idx="2"/>
          </p:nvPr>
        </p:nvSpPr>
        <p:spPr>
          <a:xfrm>
            <a:off x="4648200" y="1796863"/>
            <a:ext cx="3962400" cy="4286250"/>
          </a:xfrm>
        </p:spPr>
        <p:txBody>
          <a:bodyPr>
            <a:normAutofit fontScale="92500" lnSpcReduction="10000"/>
          </a:bodyPr>
          <a:lstStyle/>
          <a:p>
            <a:pPr marL="533400" indent="-533400">
              <a:buFontTx/>
              <a:buAutoNum type="alphaUcPeriod"/>
            </a:pPr>
            <a:r>
              <a:rPr lang="en-US" dirty="0" smtClean="0"/>
              <a:t>FPGA VI</a:t>
            </a:r>
          </a:p>
          <a:p>
            <a:pPr marL="533400" indent="-533400">
              <a:buFontTx/>
              <a:buAutoNum type="alphaUcPeriod"/>
            </a:pPr>
            <a:r>
              <a:rPr lang="en-US" dirty="0" smtClean="0"/>
              <a:t>RT Host VI</a:t>
            </a:r>
          </a:p>
          <a:p>
            <a:pPr marL="533400" indent="-533400">
              <a:buFontTx/>
              <a:buAutoNum type="alphaUcPeriod"/>
            </a:pPr>
            <a:r>
              <a:rPr lang="en-US" dirty="0" smtClean="0"/>
              <a:t>Windows User Interface VI</a:t>
            </a:r>
          </a:p>
        </p:txBody>
      </p:sp>
      <p:sp>
        <p:nvSpPr>
          <p:cNvPr id="5" name="TextBox 4"/>
          <p:cNvSpPr txBox="1"/>
          <p:nvPr/>
        </p:nvSpPr>
        <p:spPr>
          <a:xfrm>
            <a:off x="524436" y="1143000"/>
            <a:ext cx="7080272" cy="523220"/>
          </a:xfrm>
          <a:prstGeom prst="rect">
            <a:avLst/>
          </a:prstGeom>
          <a:noFill/>
        </p:spPr>
        <p:txBody>
          <a:bodyPr wrap="none" rtlCol="0">
            <a:spAutoFit/>
          </a:bodyPr>
          <a:lstStyle/>
          <a:p>
            <a:r>
              <a:rPr lang="en-US" sz="2800" b="0" dirty="0" smtClean="0">
                <a:solidFill>
                  <a:schemeClr val="tx1"/>
                </a:solidFill>
              </a:rPr>
              <a:t>Match the task with the VI in a FPGA/RT architecture</a:t>
            </a:r>
            <a:endParaRPr lang="en-US" sz="2800" b="0" dirty="0">
              <a:solidFill>
                <a:schemeClr val="tx1"/>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dirty="0" smtClean="0"/>
              <a:t>Summary—Quiz</a:t>
            </a:r>
            <a:endParaRPr lang="en-US" dirty="0"/>
          </a:p>
        </p:txBody>
      </p:sp>
      <p:sp>
        <p:nvSpPr>
          <p:cNvPr id="1138691" name="Rectangle 3"/>
          <p:cNvSpPr>
            <a:spLocks noGrp="1" noChangeArrowheads="1"/>
          </p:cNvSpPr>
          <p:nvPr>
            <p:ph idx="1"/>
          </p:nvPr>
        </p:nvSpPr>
        <p:spPr/>
        <p:txBody>
          <a:bodyPr/>
          <a:lstStyle/>
          <a:p>
            <a:pPr marL="514350" lvl="1" indent="-514350">
              <a:buAutoNum type="arabicPeriod" startAt="2"/>
            </a:pPr>
            <a:r>
              <a:rPr lang="en-US" dirty="0" smtClean="0"/>
              <a:t>Which of the following should you use in the host VI to communicate with the FPGA VI?</a:t>
            </a:r>
          </a:p>
          <a:p>
            <a:pPr marL="930275" lvl="1">
              <a:buFont typeface="+mj-lt"/>
              <a:buAutoNum type="alphaLcPeriod"/>
            </a:pPr>
            <a:r>
              <a:rPr lang="fr-FR" dirty="0" smtClean="0"/>
              <a:t>Array functions</a:t>
            </a:r>
          </a:p>
          <a:p>
            <a:pPr marL="930275" lvl="1">
              <a:buFont typeface="+mj-lt"/>
              <a:buAutoNum type="alphaLcPeriod"/>
            </a:pPr>
            <a:r>
              <a:rPr lang="fr-FR" dirty="0" smtClean="0"/>
              <a:t>Network-published shared variables</a:t>
            </a:r>
          </a:p>
          <a:p>
            <a:pPr marL="930275" lvl="1">
              <a:buFont typeface="+mj-lt"/>
              <a:buAutoNum type="alphaLcPeriod"/>
            </a:pPr>
            <a:r>
              <a:rPr lang="fr-FR" dirty="0" smtClean="0"/>
              <a:t>FPGA Interface VIs</a:t>
            </a:r>
          </a:p>
          <a:p>
            <a:pPr marL="930275" lvl="1">
              <a:buFont typeface="+mj-lt"/>
              <a:buAutoNum type="alphaLcPeriod"/>
            </a:pPr>
            <a:r>
              <a:rPr lang="fr-FR" dirty="0" smtClean="0"/>
              <a:t>TCP/IP VIs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dirty="0" smtClean="0"/>
              <a:t>Summary—Quiz Answer</a:t>
            </a:r>
            <a:endParaRPr lang="en-US" dirty="0"/>
          </a:p>
        </p:txBody>
      </p:sp>
      <p:sp>
        <p:nvSpPr>
          <p:cNvPr id="1138691" name="Rectangle 3"/>
          <p:cNvSpPr>
            <a:spLocks noGrp="1" noChangeArrowheads="1"/>
          </p:cNvSpPr>
          <p:nvPr>
            <p:ph idx="1"/>
          </p:nvPr>
        </p:nvSpPr>
        <p:spPr/>
        <p:txBody>
          <a:bodyPr/>
          <a:lstStyle/>
          <a:p>
            <a:pPr marL="514350" lvl="1" indent="-514350">
              <a:buAutoNum type="arabicPeriod" startAt="2"/>
            </a:pPr>
            <a:r>
              <a:rPr lang="en-US" dirty="0" smtClean="0"/>
              <a:t>Which of the following should you use in the host VI to communicate with the FPGA VI?</a:t>
            </a:r>
          </a:p>
          <a:p>
            <a:pPr marL="930275" lvl="1">
              <a:buFont typeface="+mj-lt"/>
              <a:buAutoNum type="alphaLcPeriod"/>
            </a:pPr>
            <a:r>
              <a:rPr lang="fr-FR" dirty="0" smtClean="0"/>
              <a:t>Array functions</a:t>
            </a:r>
          </a:p>
          <a:p>
            <a:pPr marL="930275" lvl="1">
              <a:buFont typeface="+mj-lt"/>
              <a:buAutoNum type="alphaLcPeriod"/>
            </a:pPr>
            <a:r>
              <a:rPr lang="fr-FR" dirty="0" smtClean="0"/>
              <a:t>Network-published shared variables</a:t>
            </a:r>
          </a:p>
          <a:p>
            <a:pPr marL="930275" lvl="1">
              <a:buFont typeface="+mj-lt"/>
              <a:buAutoNum type="alphaLcPeriod"/>
            </a:pPr>
            <a:r>
              <a:rPr lang="fr-FR" b="1" dirty="0" smtClean="0"/>
              <a:t>FPGA Interface VIs</a:t>
            </a:r>
          </a:p>
          <a:p>
            <a:pPr marL="930275" lvl="1">
              <a:buFont typeface="+mj-lt"/>
              <a:buAutoNum type="alphaLcPeriod"/>
            </a:pPr>
            <a:r>
              <a:rPr lang="fr-FR" dirty="0" smtClean="0"/>
              <a:t>TCP/IP VIs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p:txBody>
          <a:bodyPr/>
          <a:lstStyle/>
          <a:p>
            <a:r>
              <a:rPr lang="en-US" dirty="0" smtClean="0"/>
              <a:t>B. Developing a Windows Host VI</a:t>
            </a:r>
            <a:endParaRPr lang="en-US" dirty="0"/>
          </a:p>
        </p:txBody>
      </p:sp>
      <p:sp>
        <p:nvSpPr>
          <p:cNvPr id="1122310" name="Rectangle 6"/>
          <p:cNvSpPr>
            <a:spLocks noGrp="1" noChangeArrowheads="1"/>
          </p:cNvSpPr>
          <p:nvPr>
            <p:ph idx="1"/>
          </p:nvPr>
        </p:nvSpPr>
        <p:spPr/>
        <p:txBody>
          <a:bodyPr/>
          <a:lstStyle/>
          <a:p>
            <a:pPr lvl="1">
              <a:buNone/>
            </a:pPr>
            <a:r>
              <a:rPr lang="en-US" dirty="0" smtClean="0"/>
              <a:t>Add a VI under My Computer</a:t>
            </a:r>
          </a:p>
        </p:txBody>
      </p:sp>
      <p:pic>
        <p:nvPicPr>
          <p:cNvPr id="5" name="Picture 3" descr="loc_missing_art_imagefile"/>
          <p:cNvPicPr>
            <a:picLocks noChangeAspect="1" noChangeArrowheads="1"/>
          </p:cNvPicPr>
          <p:nvPr/>
        </p:nvPicPr>
        <p:blipFill>
          <a:blip r:embed="rId3" cstate="print"/>
          <a:srcRect/>
          <a:stretch>
            <a:fillRect/>
          </a:stretch>
        </p:blipFill>
        <p:spPr bwMode="auto">
          <a:xfrm>
            <a:off x="4419600" y="1524000"/>
            <a:ext cx="3762375" cy="3800475"/>
          </a:xfrm>
          <a:prstGeom prst="rect">
            <a:avLst/>
          </a:prstGeom>
          <a:noFill/>
          <a:ln w="9525">
            <a:noFill/>
            <a:miter lim="800000"/>
            <a:headEnd/>
            <a:tailEnd/>
          </a:ln>
          <a:effectLst/>
        </p:spPr>
      </p:pic>
      <p:sp>
        <p:nvSpPr>
          <p:cNvPr id="6" name="TextBox 5"/>
          <p:cNvSpPr txBox="1"/>
          <p:nvPr/>
        </p:nvSpPr>
        <p:spPr>
          <a:xfrm>
            <a:off x="762000" y="5341203"/>
            <a:ext cx="8077200" cy="830997"/>
          </a:xfrm>
          <a:prstGeom prst="rect">
            <a:avLst/>
          </a:prstGeom>
          <a:noFill/>
        </p:spPr>
        <p:txBody>
          <a:bodyPr wrap="square" rtlCol="0">
            <a:spAutoFit/>
          </a:bodyPr>
          <a:lstStyle/>
          <a:p>
            <a:pPr marL="796925" indent="-796925"/>
            <a:r>
              <a:rPr lang="en-US" b="1" dirty="0" smtClean="0"/>
              <a:t>Note</a:t>
            </a:r>
            <a:r>
              <a:rPr lang="en-US" dirty="0" smtClean="0"/>
              <a:t>:  The contents of right-click menus differ from those in this image depending on the software installed on your computer.</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dirty="0" smtClean="0"/>
              <a:t>Summary—Quiz</a:t>
            </a:r>
            <a:endParaRPr lang="en-US" dirty="0"/>
          </a:p>
        </p:txBody>
      </p:sp>
      <p:sp>
        <p:nvSpPr>
          <p:cNvPr id="1138691" name="Rectangle 3"/>
          <p:cNvSpPr>
            <a:spLocks noGrp="1" noChangeArrowheads="1"/>
          </p:cNvSpPr>
          <p:nvPr>
            <p:ph idx="1"/>
          </p:nvPr>
        </p:nvSpPr>
        <p:spPr/>
        <p:txBody>
          <a:bodyPr/>
          <a:lstStyle/>
          <a:p>
            <a:pPr marL="514350" lvl="1" indent="-514350">
              <a:buAutoNum type="arabicPeriod" startAt="3"/>
            </a:pPr>
            <a:r>
              <a:rPr lang="en-US" dirty="0" smtClean="0"/>
              <a:t>Which of the following are necessary in a host VI that reads and writes values of controls and indicators on the FPGA VI?</a:t>
            </a:r>
          </a:p>
          <a:p>
            <a:pPr marL="930275" lvl="1">
              <a:buFont typeface="+mj-lt"/>
              <a:buAutoNum type="alphaLcPeriod"/>
            </a:pPr>
            <a:r>
              <a:rPr lang="en-US" dirty="0" smtClean="0"/>
              <a:t>Open FPGA VI Reference</a:t>
            </a:r>
          </a:p>
          <a:p>
            <a:pPr marL="930275" lvl="1">
              <a:buFont typeface="+mj-lt"/>
              <a:buAutoNum type="alphaLcPeriod"/>
            </a:pPr>
            <a:r>
              <a:rPr lang="en-US" dirty="0" smtClean="0"/>
              <a:t>Read/Write Control</a:t>
            </a:r>
          </a:p>
          <a:p>
            <a:pPr marL="930275" lvl="1">
              <a:buFont typeface="+mj-lt"/>
              <a:buAutoNum type="alphaLcPeriod"/>
            </a:pPr>
            <a:r>
              <a:rPr lang="en-US" dirty="0" smtClean="0"/>
              <a:t>Invoke Method</a:t>
            </a:r>
          </a:p>
          <a:p>
            <a:pPr marL="930275" lvl="1">
              <a:buFont typeface="+mj-lt"/>
              <a:buAutoNum type="alphaLcPeriod"/>
            </a:pPr>
            <a:r>
              <a:rPr lang="en-US" dirty="0" smtClean="0"/>
              <a:t>Close FPGA VI Reference</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ChangeArrowheads="1"/>
          </p:cNvSpPr>
          <p:nvPr>
            <p:ph type="title"/>
          </p:nvPr>
        </p:nvSpPr>
        <p:spPr/>
        <p:txBody>
          <a:bodyPr/>
          <a:lstStyle/>
          <a:p>
            <a:r>
              <a:rPr lang="en-US" dirty="0" smtClean="0"/>
              <a:t>Summary—Quiz Answer</a:t>
            </a:r>
            <a:endParaRPr lang="en-US" dirty="0"/>
          </a:p>
        </p:txBody>
      </p:sp>
      <p:sp>
        <p:nvSpPr>
          <p:cNvPr id="1138691" name="Rectangle 3"/>
          <p:cNvSpPr>
            <a:spLocks noGrp="1" noChangeArrowheads="1"/>
          </p:cNvSpPr>
          <p:nvPr>
            <p:ph idx="1"/>
          </p:nvPr>
        </p:nvSpPr>
        <p:spPr/>
        <p:txBody>
          <a:bodyPr/>
          <a:lstStyle/>
          <a:p>
            <a:pPr marL="514350" lvl="1" indent="-514350">
              <a:buAutoNum type="arabicPeriod" startAt="3"/>
            </a:pPr>
            <a:r>
              <a:rPr lang="en-US" dirty="0" smtClean="0"/>
              <a:t>Which of the following are necessary in a host VI that reads and writes values of controls and indicators on the FPGA VI?</a:t>
            </a:r>
          </a:p>
          <a:p>
            <a:pPr marL="930275" lvl="1">
              <a:buFont typeface="+mj-lt"/>
              <a:buAutoNum type="alphaLcPeriod"/>
            </a:pPr>
            <a:r>
              <a:rPr lang="en-US" b="1" dirty="0" smtClean="0"/>
              <a:t>Open FPGA VI Reference</a:t>
            </a:r>
          </a:p>
          <a:p>
            <a:pPr marL="930275" lvl="1">
              <a:buFont typeface="+mj-lt"/>
              <a:buAutoNum type="alphaLcPeriod"/>
            </a:pPr>
            <a:r>
              <a:rPr lang="en-US" b="1" dirty="0" smtClean="0"/>
              <a:t>Read/Write Control</a:t>
            </a:r>
          </a:p>
          <a:p>
            <a:pPr marL="930275" lvl="1">
              <a:buFont typeface="+mj-lt"/>
              <a:buAutoNum type="alphaLcPeriod"/>
            </a:pPr>
            <a:r>
              <a:rPr lang="en-US" dirty="0" smtClean="0"/>
              <a:t>Invoke Method</a:t>
            </a:r>
          </a:p>
          <a:p>
            <a:pPr marL="930275" lvl="1">
              <a:buFont typeface="+mj-lt"/>
              <a:buAutoNum type="alphaLcPeriod"/>
            </a:pPr>
            <a:r>
              <a:rPr lang="en-US" b="1" dirty="0" smtClean="0"/>
              <a:t>Close FPGA VI Reference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dirty="0" smtClean="0"/>
              <a:t>Summary—Quiz</a:t>
            </a:r>
            <a:endParaRPr lang="en-US" dirty="0"/>
          </a:p>
        </p:txBody>
      </p:sp>
      <p:sp>
        <p:nvSpPr>
          <p:cNvPr id="1008643" name="Rectangle 3"/>
          <p:cNvSpPr>
            <a:spLocks noGrp="1" noChangeArrowheads="1"/>
          </p:cNvSpPr>
          <p:nvPr>
            <p:ph idx="1"/>
          </p:nvPr>
        </p:nvSpPr>
        <p:spPr/>
        <p:txBody>
          <a:bodyPr/>
          <a:lstStyle/>
          <a:p>
            <a:pPr marL="514350" lvl="1" indent="-514350">
              <a:buAutoNum type="arabicPeriod" startAt="4"/>
            </a:pPr>
            <a:r>
              <a:rPr lang="en-US" dirty="0" smtClean="0"/>
              <a:t>You should use Interactive Front Panel Communication in your final RT application.</a:t>
            </a:r>
          </a:p>
          <a:p>
            <a:pPr lvl="2"/>
            <a:r>
              <a:rPr lang="en-US" dirty="0" smtClean="0"/>
              <a:t>True</a:t>
            </a:r>
          </a:p>
          <a:p>
            <a:pPr lvl="2"/>
            <a:r>
              <a:rPr lang="en-US" dirty="0" smtClean="0"/>
              <a:t>False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p:txBody>
          <a:bodyPr/>
          <a:lstStyle/>
          <a:p>
            <a:r>
              <a:rPr lang="en-US" dirty="0" smtClean="0"/>
              <a:t>Summary—Quiz</a:t>
            </a:r>
            <a:endParaRPr lang="en-US" dirty="0"/>
          </a:p>
        </p:txBody>
      </p:sp>
      <p:sp>
        <p:nvSpPr>
          <p:cNvPr id="1008643" name="Rectangle 3"/>
          <p:cNvSpPr>
            <a:spLocks noGrp="1" noChangeArrowheads="1"/>
          </p:cNvSpPr>
          <p:nvPr>
            <p:ph idx="1"/>
          </p:nvPr>
        </p:nvSpPr>
        <p:spPr/>
        <p:txBody>
          <a:bodyPr/>
          <a:lstStyle/>
          <a:p>
            <a:pPr marL="514350" lvl="1" indent="-514350">
              <a:buAutoNum type="arabicPeriod" startAt="4"/>
            </a:pPr>
            <a:r>
              <a:rPr lang="en-US" dirty="0" smtClean="0"/>
              <a:t>You should use Interactive Front Panel Communication in your final RT application.</a:t>
            </a:r>
          </a:p>
          <a:p>
            <a:pPr lvl="2"/>
            <a:r>
              <a:rPr lang="en-US" dirty="0" smtClean="0"/>
              <a:t>True</a:t>
            </a:r>
          </a:p>
          <a:p>
            <a:pPr lvl="2"/>
            <a:r>
              <a:rPr lang="en-US" b="1" dirty="0" smtClean="0"/>
              <a:t>False</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dirty="0" smtClean="0"/>
              <a:t>FPGA Interface Functions</a:t>
            </a:r>
            <a:endParaRPr lang="en-US" dirty="0"/>
          </a:p>
        </p:txBody>
      </p:sp>
      <p:sp>
        <p:nvSpPr>
          <p:cNvPr id="1025030" name="Rectangle 6"/>
          <p:cNvSpPr>
            <a:spLocks noGrp="1" noChangeArrowheads="1"/>
          </p:cNvSpPr>
          <p:nvPr>
            <p:ph idx="1"/>
          </p:nvPr>
        </p:nvSpPr>
        <p:spPr/>
        <p:txBody>
          <a:bodyPr>
            <a:normAutofit/>
          </a:bodyPr>
          <a:lstStyle/>
          <a:p>
            <a:pPr lvl="1"/>
            <a:r>
              <a:rPr lang="en-US" dirty="0" smtClean="0"/>
              <a:t>Establish communication with a FPGA VI from a host VI</a:t>
            </a:r>
          </a:p>
          <a:p>
            <a:pPr lvl="1"/>
            <a:r>
              <a:rPr lang="en-US" dirty="0" smtClean="0"/>
              <a:t>Control the execution of the FPGA VI on the FPGA target</a:t>
            </a:r>
          </a:p>
          <a:p>
            <a:pPr lvl="1"/>
            <a:r>
              <a:rPr lang="en-US" dirty="0" smtClean="0"/>
              <a:t>Read and write data to the FPGA VI </a:t>
            </a:r>
          </a:p>
          <a:p>
            <a:pPr lvl="1"/>
            <a:r>
              <a:rPr lang="en-US" dirty="0" smtClean="0"/>
              <a:t>Terminate communication with the FPGA VI</a:t>
            </a:r>
          </a:p>
        </p:txBody>
      </p:sp>
      <p:pic>
        <p:nvPicPr>
          <p:cNvPr id="6" name="Picture 2" descr="loc_easy_to_recreate"/>
          <p:cNvPicPr>
            <a:picLocks noChangeAspect="1" noChangeArrowheads="1"/>
          </p:cNvPicPr>
          <p:nvPr/>
        </p:nvPicPr>
        <p:blipFill>
          <a:blip r:embed="rId3" cstate="print"/>
          <a:srcRect/>
          <a:stretch>
            <a:fillRect/>
          </a:stretch>
        </p:blipFill>
        <p:spPr bwMode="auto">
          <a:xfrm>
            <a:off x="1066800" y="4038600"/>
            <a:ext cx="6490447"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dirty="0" smtClean="0"/>
              <a:t>Open FPGA VI Reference</a:t>
            </a:r>
            <a:endParaRPr lang="en-US" dirty="0"/>
          </a:p>
        </p:txBody>
      </p:sp>
      <p:sp>
        <p:nvSpPr>
          <p:cNvPr id="1025030" name="Rectangle 6"/>
          <p:cNvSpPr>
            <a:spLocks noGrp="1" noChangeArrowheads="1"/>
          </p:cNvSpPr>
          <p:nvPr>
            <p:ph idx="1"/>
          </p:nvPr>
        </p:nvSpPr>
        <p:spPr/>
        <p:txBody>
          <a:bodyPr>
            <a:normAutofit/>
          </a:bodyPr>
          <a:lstStyle/>
          <a:p>
            <a:pPr lvl="1"/>
            <a:r>
              <a:rPr lang="en-US" dirty="0" smtClean="0"/>
              <a:t>Opens a reference to:</a:t>
            </a:r>
          </a:p>
          <a:p>
            <a:pPr lvl="2"/>
            <a:r>
              <a:rPr lang="en-US" dirty="0" smtClean="0"/>
              <a:t>the FPGA build specification, FPGA VI, or bitfile </a:t>
            </a:r>
          </a:p>
          <a:p>
            <a:pPr lvl="2"/>
            <a:r>
              <a:rPr lang="en-US" dirty="0" smtClean="0"/>
              <a:t>and FPGA target </a:t>
            </a:r>
          </a:p>
          <a:p>
            <a:pPr lvl="1"/>
            <a:r>
              <a:rPr lang="en-US" dirty="0" smtClean="0"/>
              <a:t>Must open a reference to establish communication between the host and the FPGA</a:t>
            </a:r>
          </a:p>
          <a:p>
            <a:pPr lvl="1"/>
            <a:r>
              <a:rPr lang="en-US" dirty="0" smtClean="0"/>
              <a:t>FPGA target may be specified </a:t>
            </a:r>
          </a:p>
          <a:p>
            <a:pPr lvl="2"/>
            <a:r>
              <a:rPr lang="en-US" dirty="0" smtClean="0"/>
              <a:t>Explicitly, in all cases, by wiring the reference name input or </a:t>
            </a:r>
          </a:p>
          <a:p>
            <a:pPr lvl="2"/>
            <a:r>
              <a:rPr lang="en-US" dirty="0" smtClean="0"/>
              <a:t>Implicitly, when opening a reference to an FPGA build specification or an FPGA VI</a:t>
            </a:r>
          </a:p>
        </p:txBody>
      </p:sp>
      <p:pic>
        <p:nvPicPr>
          <p:cNvPr id="5" name="Picture 2" descr="loc_easy_to_recreate"/>
          <p:cNvPicPr>
            <a:picLocks noChangeAspect="1" noChangeArrowheads="1"/>
          </p:cNvPicPr>
          <p:nvPr/>
        </p:nvPicPr>
        <p:blipFill>
          <a:blip r:embed="rId3" cstate="print"/>
          <a:srcRect/>
          <a:stretch>
            <a:fillRect/>
          </a:stretch>
        </p:blipFill>
        <p:spPr bwMode="auto">
          <a:xfrm>
            <a:off x="7162800" y="914400"/>
            <a:ext cx="1381048" cy="157226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lstStyle/>
          <a:p>
            <a:r>
              <a:rPr lang="en-US" dirty="0" smtClean="0"/>
              <a:t>Open FPGA VI Reference Configuration</a:t>
            </a:r>
            <a:endParaRPr lang="en-US" dirty="0"/>
          </a:p>
        </p:txBody>
      </p:sp>
      <p:sp>
        <p:nvSpPr>
          <p:cNvPr id="1025030" name="Rectangle 6"/>
          <p:cNvSpPr>
            <a:spLocks noGrp="1" noChangeArrowheads="1"/>
          </p:cNvSpPr>
          <p:nvPr>
            <p:ph idx="1"/>
          </p:nvPr>
        </p:nvSpPr>
        <p:spPr/>
        <p:txBody>
          <a:bodyPr>
            <a:normAutofit/>
          </a:bodyPr>
          <a:lstStyle/>
          <a:p>
            <a:pPr lvl="1"/>
            <a:r>
              <a:rPr lang="en-US" sz="2400" dirty="0" smtClean="0"/>
              <a:t>Select build specification, VI, or bitfile</a:t>
            </a:r>
          </a:p>
          <a:p>
            <a:pPr lvl="1"/>
            <a:r>
              <a:rPr lang="en-US" sz="2400" dirty="0" smtClean="0"/>
              <a:t>Specify whether to run the FPGA VI if it is not already running when you run the host VI</a:t>
            </a:r>
          </a:p>
          <a:p>
            <a:pPr lvl="1"/>
            <a:r>
              <a:rPr lang="en-US" sz="2400" dirty="0" smtClean="0"/>
              <a:t>Enable/Disable Dynamic mode. When you enable Dynamic mode, you can write reusable subVIs based on the FPGA VI reference. </a:t>
            </a:r>
          </a:p>
        </p:txBody>
      </p:sp>
      <p:sp>
        <p:nvSpPr>
          <p:cNvPr id="8" name="Trapezoid 7"/>
          <p:cNvSpPr/>
          <p:nvPr/>
        </p:nvSpPr>
        <p:spPr>
          <a:xfrm rot="15022437">
            <a:off x="4371307" y="4010869"/>
            <a:ext cx="2534984" cy="2817429"/>
          </a:xfrm>
          <a:prstGeom prst="trapezoid">
            <a:avLst>
              <a:gd name="adj" fmla="val 50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loc_easy_to_recreate"/>
          <p:cNvPicPr>
            <a:picLocks noChangeAspect="1" noChangeArrowheads="1"/>
          </p:cNvPicPr>
          <p:nvPr/>
        </p:nvPicPr>
        <p:blipFill>
          <a:blip r:embed="rId3" cstate="print"/>
          <a:srcRect/>
          <a:stretch>
            <a:fillRect/>
          </a:stretch>
        </p:blipFill>
        <p:spPr bwMode="auto">
          <a:xfrm>
            <a:off x="1905000" y="3962400"/>
            <a:ext cx="2556874" cy="1991872"/>
          </a:xfrm>
          <a:prstGeom prst="rect">
            <a:avLst/>
          </a:prstGeom>
          <a:noFill/>
          <a:ln w="9525">
            <a:noFill/>
            <a:miter lim="800000"/>
            <a:headEnd/>
            <a:tailEnd/>
          </a:ln>
        </p:spPr>
      </p:pic>
      <p:pic>
        <p:nvPicPr>
          <p:cNvPr id="1026" name="Picture 2" descr="loc_easy_to_recreate"/>
          <p:cNvPicPr>
            <a:picLocks noChangeAspect="1" noChangeArrowheads="1"/>
          </p:cNvPicPr>
          <p:nvPr/>
        </p:nvPicPr>
        <p:blipFill>
          <a:blip r:embed="rId4" cstate="print"/>
          <a:srcRect/>
          <a:stretch>
            <a:fillRect/>
          </a:stretch>
        </p:blipFill>
        <p:spPr bwMode="auto">
          <a:xfrm>
            <a:off x="6400800" y="3641181"/>
            <a:ext cx="2743200" cy="306441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Grp="1" noChangeArrowheads="1"/>
          </p:cNvSpPr>
          <p:nvPr>
            <p:ph type="title"/>
          </p:nvPr>
        </p:nvSpPr>
        <p:spPr/>
        <p:txBody>
          <a:bodyPr>
            <a:normAutofit/>
          </a:bodyPr>
          <a:lstStyle/>
          <a:p>
            <a:r>
              <a:rPr lang="en-US" dirty="0" smtClean="0"/>
              <a:t>Read/Write Control</a:t>
            </a:r>
            <a:endParaRPr lang="en-US" dirty="0"/>
          </a:p>
        </p:txBody>
      </p:sp>
      <p:sp>
        <p:nvSpPr>
          <p:cNvPr id="10" name="Content Placeholder 9"/>
          <p:cNvSpPr>
            <a:spLocks noGrp="1"/>
          </p:cNvSpPr>
          <p:nvPr>
            <p:ph sz="half" idx="1"/>
          </p:nvPr>
        </p:nvSpPr>
        <p:spPr>
          <a:xfrm>
            <a:off x="457200" y="1600200"/>
            <a:ext cx="4572000" cy="4525963"/>
          </a:xfrm>
        </p:spPr>
        <p:txBody>
          <a:bodyPr/>
          <a:lstStyle/>
          <a:p>
            <a:pPr lvl="1"/>
            <a:r>
              <a:rPr lang="en-US" dirty="0" smtClean="0"/>
              <a:t>Reads a value from or writes a value to a control or indicator in the top-level FPGA VI on the FPGA target. </a:t>
            </a:r>
          </a:p>
        </p:txBody>
      </p:sp>
      <p:pic>
        <p:nvPicPr>
          <p:cNvPr id="5" name="Picture 4" descr="loc_missing_art_imagefile"/>
          <p:cNvPicPr>
            <a:picLocks noChangeAspect="1" noChangeArrowheads="1"/>
          </p:cNvPicPr>
          <p:nvPr/>
        </p:nvPicPr>
        <p:blipFill>
          <a:blip r:embed="rId3" cstate="print"/>
          <a:srcRect/>
          <a:stretch>
            <a:fillRect/>
          </a:stretch>
        </p:blipFill>
        <p:spPr bwMode="auto">
          <a:xfrm>
            <a:off x="5931440" y="1447800"/>
            <a:ext cx="2069560" cy="1752600"/>
          </a:xfrm>
          <a:prstGeom prst="rect">
            <a:avLst/>
          </a:prstGeom>
          <a:noFill/>
          <a:ln w="9525">
            <a:noFill/>
            <a:miter lim="800000"/>
            <a:headEnd/>
            <a:tailEnd/>
          </a:ln>
        </p:spPr>
      </p:pic>
      <p:pic>
        <p:nvPicPr>
          <p:cNvPr id="7" name="Picture 2" descr="loc_bd_simple_temperature_monitor_rt_host.bmp"/>
          <p:cNvPicPr>
            <a:picLocks noChangeAspect="1" noChangeArrowheads="1"/>
          </p:cNvPicPr>
          <p:nvPr/>
        </p:nvPicPr>
        <p:blipFill>
          <a:blip r:embed="rId4" cstate="print"/>
          <a:srcRect/>
          <a:stretch>
            <a:fillRect/>
          </a:stretch>
        </p:blipFill>
        <p:spPr bwMode="auto">
          <a:xfrm>
            <a:off x="381000" y="3429000"/>
            <a:ext cx="841057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title"/>
          </p:nvPr>
        </p:nvSpPr>
        <p:spPr/>
        <p:txBody>
          <a:bodyPr>
            <a:normAutofit/>
          </a:bodyPr>
          <a:lstStyle/>
          <a:p>
            <a:pPr lvl="1"/>
            <a:r>
              <a:rPr lang="en-US" sz="3600" b="1" dirty="0" smtClean="0">
                <a:latin typeface="+mj-lt"/>
              </a:rPr>
              <a:t>Invoke Method</a:t>
            </a:r>
          </a:p>
        </p:txBody>
      </p:sp>
      <p:sp>
        <p:nvSpPr>
          <p:cNvPr id="1025030" name="Rectangle 6"/>
          <p:cNvSpPr>
            <a:spLocks noGrp="1" noChangeArrowheads="1"/>
          </p:cNvSpPr>
          <p:nvPr>
            <p:ph idx="1"/>
          </p:nvPr>
        </p:nvSpPr>
        <p:spPr>
          <a:xfrm>
            <a:off x="457200" y="1600201"/>
            <a:ext cx="5334000" cy="4343400"/>
          </a:xfrm>
        </p:spPr>
        <p:txBody>
          <a:bodyPr>
            <a:normAutofit fontScale="47500" lnSpcReduction="20000"/>
          </a:bodyPr>
          <a:lstStyle/>
          <a:p>
            <a:pPr lvl="1"/>
            <a:r>
              <a:rPr lang="en-US" sz="3300" dirty="0" smtClean="0"/>
              <a:t>Invokes method or action from a host VI </a:t>
            </a:r>
          </a:p>
          <a:p>
            <a:pPr lvl="1"/>
            <a:r>
              <a:rPr lang="en-US" sz="3300" dirty="0" smtClean="0"/>
              <a:t>The following methods are supported by most targets: </a:t>
            </a:r>
          </a:p>
          <a:p>
            <a:pPr lvl="2"/>
            <a:r>
              <a:rPr lang="en-US" sz="3300" dirty="0" smtClean="0"/>
              <a:t>Run</a:t>
            </a:r>
          </a:p>
          <a:p>
            <a:pPr lvl="2"/>
            <a:r>
              <a:rPr lang="en-US" sz="3300" dirty="0" smtClean="0"/>
              <a:t>Abort</a:t>
            </a:r>
          </a:p>
          <a:p>
            <a:pPr lvl="2"/>
            <a:r>
              <a:rPr lang="en-US" sz="3300" dirty="0" smtClean="0"/>
              <a:t>Get FPGA VI Execution Mode</a:t>
            </a:r>
          </a:p>
          <a:p>
            <a:pPr lvl="2"/>
            <a:r>
              <a:rPr lang="en-US" sz="3300" dirty="0" smtClean="0"/>
              <a:t>Reset</a:t>
            </a:r>
          </a:p>
          <a:p>
            <a:pPr lvl="2"/>
            <a:r>
              <a:rPr lang="en-US" sz="3300" dirty="0" smtClean="0"/>
              <a:t>Wait on IRQ</a:t>
            </a:r>
          </a:p>
          <a:p>
            <a:pPr lvl="2"/>
            <a:r>
              <a:rPr lang="en-US" sz="3300" dirty="0" smtClean="0"/>
              <a:t>Acknowledge IRQ</a:t>
            </a:r>
          </a:p>
          <a:p>
            <a:pPr lvl="2"/>
            <a:r>
              <a:rPr lang="en-US" sz="3300" dirty="0" smtClean="0"/>
              <a:t>Download</a:t>
            </a:r>
          </a:p>
          <a:p>
            <a:pPr lvl="2"/>
            <a:r>
              <a:rPr lang="en-US" sz="3300" dirty="0" smtClean="0"/>
              <a:t>DMA FIFOs </a:t>
            </a:r>
          </a:p>
          <a:p>
            <a:pPr lvl="3"/>
            <a:r>
              <a:rPr lang="en-US" sz="3300" dirty="0" smtClean="0"/>
              <a:t>Configure</a:t>
            </a:r>
          </a:p>
          <a:p>
            <a:pPr lvl="3"/>
            <a:r>
              <a:rPr lang="en-US" sz="3300" dirty="0" smtClean="0"/>
              <a:t>Read</a:t>
            </a:r>
          </a:p>
          <a:p>
            <a:pPr lvl="3"/>
            <a:r>
              <a:rPr lang="en-US" sz="3300" dirty="0" smtClean="0"/>
              <a:t>Start</a:t>
            </a:r>
          </a:p>
          <a:p>
            <a:pPr lvl="3"/>
            <a:r>
              <a:rPr lang="en-US" sz="3300" dirty="0" smtClean="0"/>
              <a:t>Stop</a:t>
            </a:r>
          </a:p>
          <a:p>
            <a:pPr lvl="3"/>
            <a:r>
              <a:rPr lang="en-US" sz="3300" dirty="0" smtClean="0"/>
              <a:t>Write</a:t>
            </a:r>
          </a:p>
          <a:p>
            <a:pPr lvl="1"/>
            <a:r>
              <a:rPr lang="en-US" sz="3300" dirty="0" smtClean="0"/>
              <a:t>Your target may support additional target-specific methods</a:t>
            </a:r>
          </a:p>
          <a:p>
            <a:pPr lvl="3">
              <a:buNone/>
            </a:pPr>
            <a:endParaRPr lang="en-US" dirty="0" smtClean="0"/>
          </a:p>
        </p:txBody>
      </p:sp>
      <p:pic>
        <p:nvPicPr>
          <p:cNvPr id="7" name="Picture 7" descr="loc_easy_to_recreate"/>
          <p:cNvPicPr>
            <a:picLocks noGrp="1" noChangeAspect="1" noChangeArrowheads="1"/>
          </p:cNvPicPr>
          <p:nvPr>
            <p:ph sz="half" idx="4294967295"/>
          </p:nvPr>
        </p:nvPicPr>
        <p:blipFill>
          <a:blip r:embed="rId3" cstate="print"/>
          <a:stretch>
            <a:fillRect/>
          </a:stretch>
        </p:blipFill>
        <p:spPr bwMode="auto">
          <a:xfrm>
            <a:off x="5943600" y="2514600"/>
            <a:ext cx="1314450" cy="696913"/>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483&quot;&gt;&lt;/object&gt;&lt;object type=&quot;2&quot; unique_id=&quot;10484&quot;&gt;&lt;object type=&quot;3&quot; unique_id=&quot;10485&quot;&gt;&lt;property id=&quot;20148&quot; value=&quot;5&quot;/&gt;&lt;property id=&quot;20300&quot; value=&quot;Slide 1 - &amp;quot;Lesson 6 – Real-Time Controller&amp;quot;&quot;/&gt;&lt;property id=&quot;20307&quot; value=&quot;256&quot;/&gt;&lt;/object&gt;&lt;object type=&quot;3&quot; unique_id=&quot;10486&quot;&gt;&lt;property id=&quot;20148&quot; value=&quot;5&quot;/&gt;&lt;property id=&quot;20300&quot; value=&quot;Slide 2 - &amp;quot;A. Introduction&amp;quot;&quot;/&gt;&lt;property id=&quot;20307&quot; value=&quot;348&quot;/&gt;&lt;/object&gt;&lt;object type=&quot;3&quot; unique_id=&quot;10487&quot;&gt;&lt;property id=&quot;20148&quot; value=&quot;5&quot;/&gt;&lt;property id=&quot;20300&quot; value=&quot;Slide 3 - &amp;quot;A. Introduction&amp;quot;&quot;/&gt;&lt;property id=&quot;20307&quot; value=&quot;349&quot;/&gt;&lt;/object&gt;&lt;object type=&quot;3&quot; unique_id=&quot;10488&quot;&gt;&lt;property id=&quot;20148&quot; value=&quot;5&quot;/&gt;&lt;property id=&quot;20300&quot; value=&quot;Slide 4 - &amp;quot;A. Introduction&amp;quot;&quot;/&gt;&lt;property id=&quot;20307&quot; value=&quot;350&quot;/&gt;&lt;/object&gt;&lt;object type=&quot;3&quot; unique_id=&quot;10489&quot;&gt;&lt;property id=&quot;20148&quot; value=&quot;5&quot;/&gt;&lt;property id=&quot;20300&quot; value=&quot;Slide 5 - &amp;quot;A. Introduction&amp;quot;&quot;/&gt;&lt;property id=&quot;20307&quot; value=&quot;351&quot;/&gt;&lt;/object&gt;&lt;object type=&quot;3&quot; unique_id=&quot;10490&quot;&gt;&lt;property id=&quot;20148&quot; value=&quot;5&quot;/&gt;&lt;property id=&quot;20300&quot; value=&quot;Slide 6 - &amp;quot;B. The LabVIEW Real-Time Application Development Course&amp;quot;&quot;/&gt;&lt;property id=&quot;20307&quot; value=&quot;319&quot;/&gt;&lt;/object&gt;&lt;object type=&quot;3&quot; unique_id=&quot;10491&quot;&gt;&lt;property id=&quot;20148&quot; value=&quot;5&quot;/&gt;&lt;property id=&quot;20300&quot; value=&quot;Slide 7 - &amp;quot;C. Deterministic Operating Systems&amp;quot;&quot;/&gt;&lt;property id=&quot;20307&quot; value=&quot;296&quot;/&gt;&lt;/object&gt;&lt;object type=&quot;3&quot; unique_id=&quot;10492&quot;&gt;&lt;property id=&quot;20148&quot; value=&quot;5&quot;/&gt;&lt;property id=&quot;20300&quot; value=&quot;Slide 8 - &amp;quot;C. Deterministic Operating Systems&amp;quot;&quot;/&gt;&lt;property id=&quot;20307&quot; value=&quot;320&quot;/&gt;&lt;/object&gt;&lt;object type=&quot;3&quot; unique_id=&quot;10493&quot;&gt;&lt;property id=&quot;20148&quot; value=&quot;5&quot;/&gt;&lt;property id=&quot;20300&quot; value=&quot;Slide 9 - &amp;quot;C. Deterministic Operating Systems&amp;quot;&quot;/&gt;&lt;property id=&quot;20307&quot; value=&quot;321&quot;/&gt;&lt;/object&gt;&lt;object type=&quot;3&quot; unique_id=&quot;10494&quot;&gt;&lt;property id=&quot;20148&quot; value=&quot;5&quot;/&gt;&lt;property id=&quot;20300&quot; value=&quot;Slide 10 - &amp;quot;D. Timing Methods&amp;quot;&quot;/&gt;&lt;property id=&quot;20307&quot; value=&quot;322&quot;/&gt;&lt;/object&gt;&lt;object type=&quot;3&quot; unique_id=&quot;10495&quot;&gt;&lt;property id=&quot;20148&quot; value=&quot;5&quot;/&gt;&lt;property id=&quot;20300&quot; value=&quot;Slide 11 - &amp;quot;D. Timing Methods&amp;quot;&quot;/&gt;&lt;property id=&quot;20307&quot; value=&quot;323&quot;/&gt;&lt;/object&gt;&lt;object type=&quot;3&quot; unique_id=&quot;10496&quot;&gt;&lt;property id=&quot;20148&quot; value=&quot;5&quot;/&gt;&lt;property id=&quot;20300&quot; value=&quot;Slide 12 - &amp;quot;D. Timing Methods&amp;quot;&quot;/&gt;&lt;property id=&quot;20307&quot; value=&quot;324&quot;/&gt;&lt;/object&gt;&lt;object type=&quot;3&quot; unique_id=&quot;10497&quot;&gt;&lt;property id=&quot;20148&quot; value=&quot;5&quot;/&gt;&lt;property id=&quot;20300&quot; value=&quot;Slide 13 - &amp;quot;E. Developing an RT Host VI&amp;quot;&quot;/&gt;&lt;property id=&quot;20307&quot; value=&quot;325&quot;/&gt;&lt;/object&gt;&lt;object type=&quot;3&quot; unique_id=&quot;10498&quot;&gt;&lt;property id=&quot;20148&quot; value=&quot;5&quot;/&gt;&lt;property id=&quot;20300&quot; value=&quot;Slide 14 - &amp;quot;E. Developing an RT Host VI&amp;quot;&quot;/&gt;&lt;property id=&quot;20307&quot; value=&quot;327&quot;/&gt;&lt;/object&gt;&lt;object type=&quot;3&quot; unique_id=&quot;10499&quot;&gt;&lt;property id=&quot;20148&quot; value=&quot;5&quot;/&gt;&lt;property id=&quot;20300&quot; value=&quot;Slide 15 - &amp;quot;E. Developing an RT Host VI&amp;quot;&quot;/&gt;&lt;property id=&quot;20307&quot; value=&quot;330&quot;/&gt;&lt;/object&gt;&lt;object type=&quot;3&quot; unique_id=&quot;10500&quot;&gt;&lt;property id=&quot;20148&quot; value=&quot;5&quot;/&gt;&lt;property id=&quot;20300&quot; value=&quot;Slide 16 - &amp;quot;E. Developing an RT Host VI&amp;quot;&quot;/&gt;&lt;property id=&quot;20307&quot; value=&quot;329&quot;/&gt;&lt;/object&gt;&lt;object type=&quot;3&quot; unique_id=&quot;10501&quot;&gt;&lt;property id=&quot;20148&quot; value=&quot;5&quot;/&gt;&lt;property id=&quot;20300&quot; value=&quot;Slide 17 - &amp;quot;E. Developing an RT Host VI&amp;quot;&quot;/&gt;&lt;property id=&quot;20307&quot; value=&quot;331&quot;/&gt;&lt;/object&gt;&lt;object type=&quot;3&quot; unique_id=&quot;10502&quot;&gt;&lt;property id=&quot;20148&quot; value=&quot;5&quot;/&gt;&lt;property id=&quot;20300&quot; value=&quot;Slide 18 - &amp;quot;E. Developing an RT Host VI&amp;quot;&quot;/&gt;&lt;property id=&quot;20307&quot; value=&quot;332&quot;/&gt;&lt;/object&gt;&lt;object type=&quot;3&quot; unique_id=&quot;10503&quot;&gt;&lt;property id=&quot;20148&quot; value=&quot;5&quot;/&gt;&lt;property id=&quot;20300&quot; value=&quot;Slide 19 - &amp;quot;E. Developing an RT Host VI&amp;quot;&quot;/&gt;&lt;property id=&quot;20307&quot; value=&quot;328&quot;/&gt;&lt;/object&gt;&lt;object type=&quot;3&quot; unique_id=&quot;10504&quot;&gt;&lt;property id=&quot;20148&quot; value=&quot;5&quot;/&gt;&lt;property id=&quot;20300&quot; value=&quot;Slide 20 - &amp;quot;E. Developing an RT Host VI&amp;quot;&quot;/&gt;&lt;property id=&quot;20307&quot; value=&quot;333&quot;/&gt;&lt;/object&gt;&lt;object type=&quot;3&quot; unique_id=&quot;10505&quot;&gt;&lt;property id=&quot;20148&quot; value=&quot;5&quot;/&gt;&lt;property id=&quot;20300&quot; value=&quot;Slide 21 - &amp;quot;E. Developing an RT Host VI&amp;quot;&quot;/&gt;&lt;property id=&quot;20307&quot; value=&quot;335&quot;/&gt;&lt;/object&gt;&lt;object type=&quot;3&quot; unique_id=&quot;10506&quot;&gt;&lt;property id=&quot;20148&quot; value=&quot;5&quot;/&gt;&lt;property id=&quot;20300&quot; value=&quot;Slide 22 - &amp;quot;F. Rebooting the CompactRIO RT Controller&amp;quot;&quot;/&gt;&lt;property id=&quot;20307&quot; value=&quot;336&quot;/&gt;&lt;/object&gt;&lt;object type=&quot;3&quot; unique_id=&quot;10507&quot;&gt;&lt;property id=&quot;20148&quot; value=&quot;5&quot;/&gt;&lt;property id=&quot;20300&quot; value=&quot;Slide 23 - &amp;quot;Exercise 6-1: Build and Test a Simple RT Host VI&amp;quot;&quot;/&gt;&lt;property id=&quot;20307&quot; value=&quot;344&quot;/&gt;&lt;/object&gt;&lt;object type=&quot;3&quot; unique_id=&quot;10508&quot;&gt;&lt;property id=&quot;20148&quot; value=&quot;5&quot;/&gt;&lt;property id=&quot;20300&quot; value=&quot;Slide 24 - &amp;quot;G. Reusing Code in Muliple Targets&amp;quot;&quot;/&gt;&lt;property id=&quot;20307&quot; value=&quot;345&quot;/&gt;&lt;/object&gt;&lt;object type=&quot;3&quot; unique_id=&quot;10509&quot;&gt;&lt;property id=&quot;20148&quot; value=&quot;5&quot;/&gt;&lt;property id=&quot;20300&quot; value=&quot;Slide 25 - &amp;quot;G. Reusing Code in Muliple Targets&amp;quot;&quot;/&gt;&lt;property id=&quot;20307&quot; value=&quot;359&quot;/&gt;&lt;/object&gt;&lt;object type=&quot;3&quot; unique_id=&quot;10510&quot;&gt;&lt;property id=&quot;20148&quot; value=&quot;5&quot;/&gt;&lt;property id=&quot;20300&quot; value=&quot;Slide 26 - &amp;quot;G. Reusing Code in Muliple Targets&amp;quot;&quot;/&gt;&lt;property id=&quot;20307&quot; value=&quot;346&quot;/&gt;&lt;/object&gt;&lt;object type=&quot;3&quot; unique_id=&quot;10511&quot;&gt;&lt;property id=&quot;20148&quot; value=&quot;5&quot;/&gt;&lt;property id=&quot;20300&quot; value=&quot;Slide 27 - &amp;quot;Exercise 6-2: Reuse LabVIEW Example Code to Monitor Chassis Temperature&amp;quot;&quot;/&gt;&lt;property id=&quot;20307&quot; value=&quot;347&quot;/&gt;&lt;/object&gt;&lt;object type=&quot;3&quot; unique_id=&quot;10512&quot;&gt;&lt;property id=&quot;20148&quot; value=&quot;5&quot;/&gt;&lt;property id=&quot;20300&quot; value=&quot;Slide 29 - &amp;quot;Summary—Quiz&amp;quot;&quot;/&gt;&lt;property id=&quot;20307&quot; value=&quot;352&quot;/&gt;&lt;/object&gt;&lt;object type=&quot;3&quot; unique_id=&quot;10513&quot;&gt;&lt;property id=&quot;20148&quot; value=&quot;5&quot;/&gt;&lt;property id=&quot;20300&quot; value=&quot;Slide 30 - &amp;quot;Summary—Quiz&amp;quot;&quot;/&gt;&lt;property id=&quot;20307&quot; value=&quot;353&quot;/&gt;&lt;/object&gt;&lt;object type=&quot;3&quot; unique_id=&quot;10514&quot;&gt;&lt;property id=&quot;20148&quot; value=&quot;5&quot;/&gt;&lt;property id=&quot;20300&quot; value=&quot;Slide 31 - &amp;quot;Summary—Quiz&amp;quot;&quot;/&gt;&lt;property id=&quot;20307&quot; value=&quot;354&quot;/&gt;&lt;/object&gt;&lt;object type=&quot;3&quot; unique_id=&quot;10515&quot;&gt;&lt;property id=&quot;20148&quot; value=&quot;5&quot;/&gt;&lt;property id=&quot;20300&quot; value=&quot;Slide 32 - &amp;quot;Summary—Quiz&amp;quot;&quot;/&gt;&lt;property id=&quot;20307&quot; value=&quot;355&quot;/&gt;&lt;/object&gt;&lt;object type=&quot;3&quot; unique_id=&quot;10516&quot;&gt;&lt;property id=&quot;20148&quot; value=&quot;5&quot;/&gt;&lt;property id=&quot;20300&quot; value=&quot;Slide 33 - &amp;quot;Summary—Quiz&amp;quot;&quot;/&gt;&lt;property id=&quot;20307&quot; value=&quot;356&quot;/&gt;&lt;/object&gt;&lt;object type=&quot;3&quot; unique_id=&quot;10517&quot;&gt;&lt;property id=&quot;20148&quot; value=&quot;5&quot;/&gt;&lt;property id=&quot;20300&quot; value=&quot;Slide 28 - &amp;quot;Converting Binary Representations&amp;quot;&quot;/&gt;&lt;property id=&quot;20307&quot; value=&quot;360&quot;/&gt;&lt;/object&gt;&lt;/object&gt;&lt;/object&gt;&lt;/database&gt;"/>
</p:tagLst>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Habanero Template</Template>
  <TotalTime>28020</TotalTime>
  <Words>3739</Words>
  <Application>Microsoft Office PowerPoint</Application>
  <PresentationFormat>On-screen Show (4:3)</PresentationFormat>
  <Paragraphs>470</Paragraphs>
  <Slides>43</Slides>
  <Notes>43</Notes>
  <HiddenSlides>0</HiddenSlides>
  <MMClips>0</MMClips>
  <ScaleCrop>false</ScaleCrop>
  <HeadingPairs>
    <vt:vector size="4" baseType="variant">
      <vt:variant>
        <vt:lpstr>Theme</vt:lpstr>
      </vt:variant>
      <vt:variant>
        <vt:i4>5</vt:i4>
      </vt:variant>
      <vt:variant>
        <vt:lpstr>Slide Titles</vt:lpstr>
      </vt:variant>
      <vt:variant>
        <vt:i4>43</vt:i4>
      </vt:variant>
    </vt:vector>
  </HeadingPairs>
  <TitlesOfParts>
    <vt:vector size="48" baseType="lpstr">
      <vt:lpstr>Customer Education Slide Template</vt:lpstr>
      <vt:lpstr>1_PPT2009 Lesson Header</vt:lpstr>
      <vt:lpstr>1_PPT 2009 Exercise</vt:lpstr>
      <vt:lpstr>1_PPT 2009 Discussion</vt:lpstr>
      <vt:lpstr>PPT 2009 Demonstration</vt:lpstr>
      <vt:lpstr>Lesson 8 Basic Host Integration –  PC/Real-Time</vt:lpstr>
      <vt:lpstr>A. Windows Host Integration</vt:lpstr>
      <vt:lpstr>A. Windows Host Integration</vt:lpstr>
      <vt:lpstr>B. Developing a Windows Host VI</vt:lpstr>
      <vt:lpstr>FPGA Interface Functions</vt:lpstr>
      <vt:lpstr>Open FPGA VI Reference</vt:lpstr>
      <vt:lpstr>Open FPGA VI Reference Configuration</vt:lpstr>
      <vt:lpstr>Read/Write Control</vt:lpstr>
      <vt:lpstr>Invoke Method</vt:lpstr>
      <vt:lpstr>Close FPGA VI Reference</vt:lpstr>
      <vt:lpstr>Developing a Windows Host VI</vt:lpstr>
      <vt:lpstr>Exercise 8-1: Windows Host Integration</vt:lpstr>
      <vt:lpstr>  Exercise 8-1: Windows Host Integration  </vt:lpstr>
      <vt:lpstr>LabVIEW FPGA Architecture with LabVIEW Real-Time: RT Host VI</vt:lpstr>
      <vt:lpstr>C. Introduction to Real-Time</vt:lpstr>
      <vt:lpstr>Introduction to Real-Time</vt:lpstr>
      <vt:lpstr>RT Host VI Common Tasks</vt:lpstr>
      <vt:lpstr>The LabVIEW Real-Time 1 Course</vt:lpstr>
      <vt:lpstr>D. Developing an RT Host VI</vt:lpstr>
      <vt:lpstr>Developing an RT Host VI</vt:lpstr>
      <vt:lpstr>Developing an RT Host VI</vt:lpstr>
      <vt:lpstr>E. Front Panel Communication in  LabVIEW Real-Time</vt:lpstr>
      <vt:lpstr>Front Panel Communication in LabVIEW Real-Time</vt:lpstr>
      <vt:lpstr>LabVIEW FPGA Architecture with  LabVIEW Real-Time: Windows VI</vt:lpstr>
      <vt:lpstr>F. Developing a Windows VI</vt:lpstr>
      <vt:lpstr>Developing a Windows VI</vt:lpstr>
      <vt:lpstr>G. Shared Variable Network Communication</vt:lpstr>
      <vt:lpstr>Creating Shared Variables</vt:lpstr>
      <vt:lpstr>Shared Variable Configuration</vt:lpstr>
      <vt:lpstr>Shared Variable with RT FIFO</vt:lpstr>
      <vt:lpstr>Shared Variable Programming</vt:lpstr>
      <vt:lpstr>Network Communication Methods</vt:lpstr>
      <vt:lpstr>Exercise 8-2: RT Host and Windows Integration</vt:lpstr>
      <vt:lpstr>Exercise 8-2: RT Host and Windows Integration</vt:lpstr>
      <vt:lpstr>H. Prepare RT Host VI for Final Application</vt:lpstr>
      <vt:lpstr>Summary—Quiz</vt:lpstr>
      <vt:lpstr>Summary—Quiz Answers</vt:lpstr>
      <vt:lpstr>Summary—Quiz</vt:lpstr>
      <vt:lpstr>Summary—Quiz Answer</vt:lpstr>
      <vt:lpstr>Summary—Quiz</vt:lpstr>
      <vt:lpstr>Summary—Quiz Answer</vt:lpstr>
      <vt:lpstr>Summary—Quiz</vt:lpstr>
      <vt:lpstr>Summary—Quiz</vt:lpstr>
    </vt:vector>
  </TitlesOfParts>
  <Company>Colorado School of Mines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Dr. Robert H. King</dc:creator>
  <cp:lastModifiedBy>sredding</cp:lastModifiedBy>
  <cp:revision>1234</cp:revision>
  <dcterms:created xsi:type="dcterms:W3CDTF">2006-10-21T21:50:33Z</dcterms:created>
  <dcterms:modified xsi:type="dcterms:W3CDTF">2010-10-22T19:37:32Z</dcterms:modified>
</cp:coreProperties>
</file>