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diagrams/quickStyle1.xml" ContentType="application/vnd.openxmlformats-officedocument.drawingml.diagramStyle+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theme/theme7.xml" ContentType="application/vnd.openxmlformats-officedocument.them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37" r:id="rId2"/>
    <p:sldMasterId id="2147483740" r:id="rId3"/>
    <p:sldMasterId id="2147483744" r:id="rId4"/>
    <p:sldMasterId id="2147483748" r:id="rId5"/>
  </p:sldMasterIdLst>
  <p:notesMasterIdLst>
    <p:notesMasterId r:id="rId46"/>
  </p:notesMasterIdLst>
  <p:handoutMasterIdLst>
    <p:handoutMasterId r:id="rId47"/>
  </p:handoutMasterIdLst>
  <p:sldIdLst>
    <p:sldId id="256" r:id="rId6"/>
    <p:sldId id="297" r:id="rId7"/>
    <p:sldId id="365" r:id="rId8"/>
    <p:sldId id="258" r:id="rId9"/>
    <p:sldId id="303" r:id="rId10"/>
    <p:sldId id="366" r:id="rId11"/>
    <p:sldId id="367" r:id="rId12"/>
    <p:sldId id="368" r:id="rId13"/>
    <p:sldId id="266" r:id="rId14"/>
    <p:sldId id="277" r:id="rId15"/>
    <p:sldId id="282" r:id="rId16"/>
    <p:sldId id="369" r:id="rId17"/>
    <p:sldId id="330" r:id="rId18"/>
    <p:sldId id="370" r:id="rId19"/>
    <p:sldId id="372" r:id="rId20"/>
    <p:sldId id="310" r:id="rId21"/>
    <p:sldId id="333" r:id="rId22"/>
    <p:sldId id="373" r:id="rId23"/>
    <p:sldId id="374" r:id="rId24"/>
    <p:sldId id="375" r:id="rId25"/>
    <p:sldId id="376" r:id="rId26"/>
    <p:sldId id="377" r:id="rId27"/>
    <p:sldId id="345" r:id="rId28"/>
    <p:sldId id="378" r:id="rId29"/>
    <p:sldId id="273" r:id="rId30"/>
    <p:sldId id="350" r:id="rId31"/>
    <p:sldId id="341" r:id="rId32"/>
    <p:sldId id="342" r:id="rId33"/>
    <p:sldId id="261" r:id="rId34"/>
    <p:sldId id="351" r:id="rId35"/>
    <p:sldId id="352" r:id="rId36"/>
    <p:sldId id="379" r:id="rId37"/>
    <p:sldId id="354" r:id="rId38"/>
    <p:sldId id="355" r:id="rId39"/>
    <p:sldId id="361" r:id="rId40"/>
    <p:sldId id="364" r:id="rId41"/>
    <p:sldId id="356" r:id="rId42"/>
    <p:sldId id="362" r:id="rId43"/>
    <p:sldId id="357" r:id="rId44"/>
    <p:sldId id="380" r:id="rId45"/>
  </p:sldIdLst>
  <p:sldSz cx="9144000" cy="6858000" type="screen4x3"/>
  <p:notesSz cx="7315200" cy="9601200"/>
  <p:custDataLst>
    <p:tags r:id="rId4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678" autoAdjust="0"/>
    <p:restoredTop sz="81544" autoAdjust="0"/>
  </p:normalViewPr>
  <p:slideViewPr>
    <p:cSldViewPr>
      <p:cViewPr>
        <p:scale>
          <a:sx n="60" d="100"/>
          <a:sy n="60" d="100"/>
        </p:scale>
        <p:origin x="-312" y="-78"/>
      </p:cViewPr>
      <p:guideLst>
        <p:guide orient="horz" pos="2160"/>
        <p:guide pos="2880"/>
      </p:guideLst>
    </p:cSldViewPr>
  </p:slideViewPr>
  <p:outlineViewPr>
    <p:cViewPr>
      <p:scale>
        <a:sx n="33" d="100"/>
        <a:sy n="33" d="100"/>
      </p:scale>
      <p:origin x="0" y="16884"/>
    </p:cViewPr>
  </p:outlineViewPr>
  <p:notesTextViewPr>
    <p:cViewPr>
      <p:scale>
        <a:sx n="100" d="100"/>
        <a:sy n="100" d="100"/>
      </p:scale>
      <p:origin x="0" y="0"/>
    </p:cViewPr>
  </p:notesTextViewPr>
  <p:sorterViewPr>
    <p:cViewPr>
      <p:scale>
        <a:sx n="98" d="100"/>
        <a:sy n="98" d="100"/>
      </p:scale>
      <p:origin x="0" y="8262"/>
    </p:cViewPr>
  </p:sorterViewPr>
  <p:notesViewPr>
    <p:cSldViewPr>
      <p:cViewPr>
        <p:scale>
          <a:sx n="100" d="100"/>
          <a:sy n="100" d="100"/>
        </p:scale>
        <p:origin x="-636" y="1464"/>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ags" Target="tags/tag1.xml"/><Relationship Id="rId8" Type="http://schemas.openxmlformats.org/officeDocument/2006/relationships/slide" Target="slides/slide3.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C1B6BE-8FA0-4DE5-8F8A-C5226D8FC871}" type="doc">
      <dgm:prSet loTypeId="urn:microsoft.com/office/officeart/2005/8/layout/vList3" loCatId="list" qsTypeId="urn:microsoft.com/office/officeart/2005/8/quickstyle/simple1" qsCatId="simple" csTypeId="urn:microsoft.com/office/officeart/2005/8/colors/accent1_2" csCatId="accent1" phldr="1"/>
      <dgm:spPr/>
    </dgm:pt>
    <dgm:pt modelId="{DD5DADC8-057E-4ED0-B7BD-541A43552FDE}">
      <dgm:prSet phldrT="[Text]"/>
      <dgm:spPr/>
      <dgm:t>
        <a:bodyPr/>
        <a:lstStyle/>
        <a:p>
          <a:pPr algn="l"/>
          <a:r>
            <a:rPr lang="en-US" dirty="0" smtClean="0"/>
            <a:t>Buffer – An area of computer memory that stores multiple data items</a:t>
          </a:r>
          <a:endParaRPr lang="en-US" dirty="0"/>
        </a:p>
      </dgm:t>
    </dgm:pt>
    <dgm:pt modelId="{50CAFF54-E521-4B79-AFC7-5A6AD09CD541}" type="parTrans" cxnId="{CEEA4456-AA85-4A18-BE69-6CD5CFA0B822}">
      <dgm:prSet/>
      <dgm:spPr/>
      <dgm:t>
        <a:bodyPr/>
        <a:lstStyle/>
        <a:p>
          <a:endParaRPr lang="en-US"/>
        </a:p>
      </dgm:t>
    </dgm:pt>
    <dgm:pt modelId="{7CB12A3B-2A85-47A5-8ED9-0CB9FB3A65BF}" type="sibTrans" cxnId="{CEEA4456-AA85-4A18-BE69-6CD5CFA0B822}">
      <dgm:prSet/>
      <dgm:spPr/>
      <dgm:t>
        <a:bodyPr/>
        <a:lstStyle/>
        <a:p>
          <a:endParaRPr lang="en-US"/>
        </a:p>
      </dgm:t>
    </dgm:pt>
    <dgm:pt modelId="{A6D2E80D-6F4F-466E-9117-C731AF13AEFA}" type="pres">
      <dgm:prSet presAssocID="{F7C1B6BE-8FA0-4DE5-8F8A-C5226D8FC871}" presName="linearFlow" presStyleCnt="0">
        <dgm:presLayoutVars>
          <dgm:dir/>
          <dgm:resizeHandles val="exact"/>
        </dgm:presLayoutVars>
      </dgm:prSet>
      <dgm:spPr/>
    </dgm:pt>
    <dgm:pt modelId="{0B4ADA14-A5D8-4086-9622-AF9526F0FCCD}" type="pres">
      <dgm:prSet presAssocID="{DD5DADC8-057E-4ED0-B7BD-541A43552FDE}" presName="composite" presStyleCnt="0"/>
      <dgm:spPr/>
    </dgm:pt>
    <dgm:pt modelId="{477119AC-1B9B-4A4A-8F20-CAFF1C725AD3}" type="pres">
      <dgm:prSet presAssocID="{DD5DADC8-057E-4ED0-B7BD-541A43552FDE}" presName="imgShp" presStyleLbl="fgImgPlace1" presStyleIdx="0" presStyleCnt="1" custLinFactNeighborX="-76547"/>
      <dgm:spPr/>
    </dgm:pt>
    <dgm:pt modelId="{976B7E68-86E5-49D8-B5B7-76B4CC9C4B78}" type="pres">
      <dgm:prSet presAssocID="{DD5DADC8-057E-4ED0-B7BD-541A43552FDE}" presName="txShp" presStyleLbl="node1" presStyleIdx="0" presStyleCnt="1" custScaleX="137549" custLinFactNeighborX="3380">
        <dgm:presLayoutVars>
          <dgm:bulletEnabled val="1"/>
        </dgm:presLayoutVars>
      </dgm:prSet>
      <dgm:spPr/>
      <dgm:t>
        <a:bodyPr/>
        <a:lstStyle/>
        <a:p>
          <a:endParaRPr lang="en-US"/>
        </a:p>
      </dgm:t>
    </dgm:pt>
  </dgm:ptLst>
  <dgm:cxnLst>
    <dgm:cxn modelId="{CEEA4456-AA85-4A18-BE69-6CD5CFA0B822}" srcId="{F7C1B6BE-8FA0-4DE5-8F8A-C5226D8FC871}" destId="{DD5DADC8-057E-4ED0-B7BD-541A43552FDE}" srcOrd="0" destOrd="0" parTransId="{50CAFF54-E521-4B79-AFC7-5A6AD09CD541}" sibTransId="{7CB12A3B-2A85-47A5-8ED9-0CB9FB3A65BF}"/>
    <dgm:cxn modelId="{5603037B-EF9C-4148-BF4D-474165FDA87A}" type="presOf" srcId="{DD5DADC8-057E-4ED0-B7BD-541A43552FDE}" destId="{976B7E68-86E5-49D8-B5B7-76B4CC9C4B78}" srcOrd="0" destOrd="0" presId="urn:microsoft.com/office/officeart/2005/8/layout/vList3"/>
    <dgm:cxn modelId="{D83BDE46-653C-40AE-95C1-C4FF6B28CA99}" type="presOf" srcId="{F7C1B6BE-8FA0-4DE5-8F8A-C5226D8FC871}" destId="{A6D2E80D-6F4F-466E-9117-C731AF13AEFA}" srcOrd="0" destOrd="0" presId="urn:microsoft.com/office/officeart/2005/8/layout/vList3"/>
    <dgm:cxn modelId="{9D7BE81E-07C5-4603-A6A6-75CE95491176}" type="presParOf" srcId="{A6D2E80D-6F4F-466E-9117-C731AF13AEFA}" destId="{0B4ADA14-A5D8-4086-9622-AF9526F0FCCD}" srcOrd="0" destOrd="0" presId="urn:microsoft.com/office/officeart/2005/8/layout/vList3"/>
    <dgm:cxn modelId="{2C12DAC3-01E1-499C-A763-7333F0503AAD}" type="presParOf" srcId="{0B4ADA14-A5D8-4086-9622-AF9526F0FCCD}" destId="{477119AC-1B9B-4A4A-8F20-CAFF1C725AD3}" srcOrd="0" destOrd="0" presId="urn:microsoft.com/office/officeart/2005/8/layout/vList3"/>
    <dgm:cxn modelId="{D08C877E-EFD5-4467-BC3A-05FD9888AC28}" type="presParOf" srcId="{0B4ADA14-A5D8-4086-9622-AF9526F0FCCD}" destId="{976B7E68-86E5-49D8-B5B7-76B4CC9C4B78}"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C1B6BE-8FA0-4DE5-8F8A-C5226D8FC871}" type="doc">
      <dgm:prSet loTypeId="urn:microsoft.com/office/officeart/2005/8/layout/vList3" loCatId="list" qsTypeId="urn:microsoft.com/office/officeart/2005/8/quickstyle/simple1" qsCatId="simple" csTypeId="urn:microsoft.com/office/officeart/2005/8/colors/accent1_2" csCatId="accent1" phldr="1"/>
      <dgm:spPr/>
    </dgm:pt>
    <dgm:pt modelId="{DD5DADC8-057E-4ED0-B7BD-541A43552FDE}">
      <dgm:prSet phldrT="[Text]"/>
      <dgm:spPr/>
      <dgm:t>
        <a:bodyPr/>
        <a:lstStyle/>
        <a:p>
          <a:pPr algn="l"/>
          <a:r>
            <a:rPr lang="en-US" dirty="0" smtClean="0"/>
            <a:t>DMA – A single FIFO transfers data to or from Host VIs by directly accessing memory. </a:t>
          </a:r>
          <a:endParaRPr lang="en-US" dirty="0"/>
        </a:p>
      </dgm:t>
    </dgm:pt>
    <dgm:pt modelId="{50CAFF54-E521-4B79-AFC7-5A6AD09CD541}" type="parTrans" cxnId="{CEEA4456-AA85-4A18-BE69-6CD5CFA0B822}">
      <dgm:prSet/>
      <dgm:spPr/>
      <dgm:t>
        <a:bodyPr/>
        <a:lstStyle/>
        <a:p>
          <a:endParaRPr lang="en-US"/>
        </a:p>
      </dgm:t>
    </dgm:pt>
    <dgm:pt modelId="{7CB12A3B-2A85-47A5-8ED9-0CB9FB3A65BF}" type="sibTrans" cxnId="{CEEA4456-AA85-4A18-BE69-6CD5CFA0B822}">
      <dgm:prSet/>
      <dgm:spPr/>
      <dgm:t>
        <a:bodyPr/>
        <a:lstStyle/>
        <a:p>
          <a:endParaRPr lang="en-US"/>
        </a:p>
      </dgm:t>
    </dgm:pt>
    <dgm:pt modelId="{A6D2E80D-6F4F-466E-9117-C731AF13AEFA}" type="pres">
      <dgm:prSet presAssocID="{F7C1B6BE-8FA0-4DE5-8F8A-C5226D8FC871}" presName="linearFlow" presStyleCnt="0">
        <dgm:presLayoutVars>
          <dgm:dir/>
          <dgm:resizeHandles val="exact"/>
        </dgm:presLayoutVars>
      </dgm:prSet>
      <dgm:spPr/>
    </dgm:pt>
    <dgm:pt modelId="{0B4ADA14-A5D8-4086-9622-AF9526F0FCCD}" type="pres">
      <dgm:prSet presAssocID="{DD5DADC8-057E-4ED0-B7BD-541A43552FDE}" presName="composite" presStyleCnt="0"/>
      <dgm:spPr/>
    </dgm:pt>
    <dgm:pt modelId="{477119AC-1B9B-4A4A-8F20-CAFF1C725AD3}" type="pres">
      <dgm:prSet presAssocID="{DD5DADC8-057E-4ED0-B7BD-541A43552FDE}" presName="imgShp" presStyleLbl="fgImgPlace1" presStyleIdx="0" presStyleCnt="1" custLinFactNeighborX="-76547"/>
      <dgm:spPr/>
    </dgm:pt>
    <dgm:pt modelId="{976B7E68-86E5-49D8-B5B7-76B4CC9C4B78}" type="pres">
      <dgm:prSet presAssocID="{DD5DADC8-057E-4ED0-B7BD-541A43552FDE}" presName="txShp" presStyleLbl="node1" presStyleIdx="0" presStyleCnt="1" custScaleX="137549" custLinFactNeighborX="3380">
        <dgm:presLayoutVars>
          <dgm:bulletEnabled val="1"/>
        </dgm:presLayoutVars>
      </dgm:prSet>
      <dgm:spPr/>
      <dgm:t>
        <a:bodyPr/>
        <a:lstStyle/>
        <a:p>
          <a:endParaRPr lang="en-US"/>
        </a:p>
      </dgm:t>
    </dgm:pt>
  </dgm:ptLst>
  <dgm:cxnLst>
    <dgm:cxn modelId="{CEEA4456-AA85-4A18-BE69-6CD5CFA0B822}" srcId="{F7C1B6BE-8FA0-4DE5-8F8A-C5226D8FC871}" destId="{DD5DADC8-057E-4ED0-B7BD-541A43552FDE}" srcOrd="0" destOrd="0" parTransId="{50CAFF54-E521-4B79-AFC7-5A6AD09CD541}" sibTransId="{7CB12A3B-2A85-47A5-8ED9-0CB9FB3A65BF}"/>
    <dgm:cxn modelId="{1CC3BEC0-13B3-4E32-BB95-8E825AEACED6}" type="presOf" srcId="{DD5DADC8-057E-4ED0-B7BD-541A43552FDE}" destId="{976B7E68-86E5-49D8-B5B7-76B4CC9C4B78}" srcOrd="0" destOrd="0" presId="urn:microsoft.com/office/officeart/2005/8/layout/vList3"/>
    <dgm:cxn modelId="{909DF7E2-CB57-4417-B2A5-CD0FE06E12C8}" type="presOf" srcId="{F7C1B6BE-8FA0-4DE5-8F8A-C5226D8FC871}" destId="{A6D2E80D-6F4F-466E-9117-C731AF13AEFA}" srcOrd="0" destOrd="0" presId="urn:microsoft.com/office/officeart/2005/8/layout/vList3"/>
    <dgm:cxn modelId="{EA0EBFF8-B3B5-4281-AF02-A26CC3D8CB2D}" type="presParOf" srcId="{A6D2E80D-6F4F-466E-9117-C731AF13AEFA}" destId="{0B4ADA14-A5D8-4086-9622-AF9526F0FCCD}" srcOrd="0" destOrd="0" presId="urn:microsoft.com/office/officeart/2005/8/layout/vList3"/>
    <dgm:cxn modelId="{04BBE79D-7706-42AF-92DF-50F97984B4ED}" type="presParOf" srcId="{0B4ADA14-A5D8-4086-9622-AF9526F0FCCD}" destId="{477119AC-1B9B-4A4A-8F20-CAFF1C725AD3}" srcOrd="0" destOrd="0" presId="urn:microsoft.com/office/officeart/2005/8/layout/vList3"/>
    <dgm:cxn modelId="{787A9460-EF33-4F64-A299-FD660A81D295}" type="presParOf" srcId="{0B4ADA14-A5D8-4086-9622-AF9526F0FCCD}" destId="{976B7E68-86E5-49D8-B5B7-76B4CC9C4B78}"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7CB4B4-EE03-4A9F-A943-C7E0198CFD0E}" type="doc">
      <dgm:prSet loTypeId="urn:microsoft.com/office/officeart/2005/8/layout/vList3" loCatId="list" qsTypeId="urn:microsoft.com/office/officeart/2005/8/quickstyle/simple1" qsCatId="simple" csTypeId="urn:microsoft.com/office/officeart/2005/8/colors/accent1_2" csCatId="accent1" phldr="1"/>
      <dgm:spPr/>
    </dgm:pt>
    <dgm:pt modelId="{31FFCA47-F350-442E-8F6C-C42AA2BC6432}">
      <dgm:prSet phldrT="[Text]"/>
      <dgm:spPr/>
      <dgm:t>
        <a:bodyPr/>
        <a:lstStyle/>
        <a:p>
          <a:pPr algn="l"/>
          <a:r>
            <a:rPr lang="en-US" b="1" dirty="0" smtClean="0"/>
            <a:t>Blocking</a:t>
          </a:r>
          <a:r>
            <a:rPr lang="en-US" dirty="0" smtClean="0"/>
            <a:t> – Host DMA FIFO Read waits indefinitely to read a fixed number of elements from the FIFO</a:t>
          </a:r>
          <a:endParaRPr lang="en-US" dirty="0"/>
        </a:p>
      </dgm:t>
    </dgm:pt>
    <dgm:pt modelId="{3C393CD0-99C9-4384-A10F-32AFBECFDFA6}" type="parTrans" cxnId="{8D5695CF-F75E-45BF-A48D-44FE17F8A4A6}">
      <dgm:prSet/>
      <dgm:spPr/>
      <dgm:t>
        <a:bodyPr/>
        <a:lstStyle/>
        <a:p>
          <a:endParaRPr lang="en-US"/>
        </a:p>
      </dgm:t>
    </dgm:pt>
    <dgm:pt modelId="{B7D73437-6E3A-4576-B6E9-82F668878A6C}" type="sibTrans" cxnId="{8D5695CF-F75E-45BF-A48D-44FE17F8A4A6}">
      <dgm:prSet/>
      <dgm:spPr/>
      <dgm:t>
        <a:bodyPr/>
        <a:lstStyle/>
        <a:p>
          <a:endParaRPr lang="en-US"/>
        </a:p>
      </dgm:t>
    </dgm:pt>
    <dgm:pt modelId="{A41D93E5-9A34-4C25-8BE7-ADB758E8BDFB}">
      <dgm:prSet phldrT="[Text]"/>
      <dgm:spPr/>
      <dgm:t>
        <a:bodyPr/>
        <a:lstStyle/>
        <a:p>
          <a:pPr algn="l"/>
          <a:r>
            <a:rPr lang="en-US" b="1" dirty="0" smtClean="0"/>
            <a:t>Polling</a:t>
          </a:r>
          <a:r>
            <a:rPr lang="en-US" dirty="0" smtClean="0"/>
            <a:t> – Host DMA FIFO Read reads all of the available elements in the FIFO at a user-defined rate.</a:t>
          </a:r>
        </a:p>
      </dgm:t>
    </dgm:pt>
    <dgm:pt modelId="{7AAF8773-C9D1-4E6E-87D6-B4315BE3807B}" type="parTrans" cxnId="{C29C62F1-29ED-4FF7-BF8D-7D273E3A3786}">
      <dgm:prSet/>
      <dgm:spPr/>
      <dgm:t>
        <a:bodyPr/>
        <a:lstStyle/>
        <a:p>
          <a:endParaRPr lang="en-US"/>
        </a:p>
      </dgm:t>
    </dgm:pt>
    <dgm:pt modelId="{B859EE10-8A23-498C-9A31-1738C086BF9D}" type="sibTrans" cxnId="{C29C62F1-29ED-4FF7-BF8D-7D273E3A3786}">
      <dgm:prSet/>
      <dgm:spPr/>
      <dgm:t>
        <a:bodyPr/>
        <a:lstStyle/>
        <a:p>
          <a:endParaRPr lang="en-US"/>
        </a:p>
      </dgm:t>
    </dgm:pt>
    <dgm:pt modelId="{39BA14EE-A04B-478C-A183-8B7BC2D2ACA2}">
      <dgm:prSet phldrT="[Text]"/>
      <dgm:spPr/>
      <dgm:t>
        <a:bodyPr/>
        <a:lstStyle/>
        <a:p>
          <a:pPr algn="l"/>
          <a:r>
            <a:rPr lang="en-US" b="1" dirty="0" smtClean="0"/>
            <a:t>Polling with a Fixed Number of Elements </a:t>
          </a:r>
          <a:r>
            <a:rPr lang="en-US" dirty="0" smtClean="0"/>
            <a:t>– Host DMA FIFO Read reads a fixed number of elements at a user-defined rate.</a:t>
          </a:r>
          <a:endParaRPr lang="en-US" dirty="0"/>
        </a:p>
      </dgm:t>
    </dgm:pt>
    <dgm:pt modelId="{0E209E10-BEFB-49BF-BB31-84E0E5A4538A}" type="parTrans" cxnId="{4DF88ED9-7E6C-41D5-9191-BB7E056CAADA}">
      <dgm:prSet/>
      <dgm:spPr/>
      <dgm:t>
        <a:bodyPr/>
        <a:lstStyle/>
        <a:p>
          <a:endParaRPr lang="en-US"/>
        </a:p>
      </dgm:t>
    </dgm:pt>
    <dgm:pt modelId="{CCE38FF0-7F4F-487E-AAED-6F2324BA19B0}" type="sibTrans" cxnId="{4DF88ED9-7E6C-41D5-9191-BB7E056CAADA}">
      <dgm:prSet/>
      <dgm:spPr/>
      <dgm:t>
        <a:bodyPr/>
        <a:lstStyle/>
        <a:p>
          <a:endParaRPr lang="en-US"/>
        </a:p>
      </dgm:t>
    </dgm:pt>
    <dgm:pt modelId="{9D4C34BA-DB41-44CC-AF27-EBB81C0AD761}" type="pres">
      <dgm:prSet presAssocID="{B27CB4B4-EE03-4A9F-A943-C7E0198CFD0E}" presName="linearFlow" presStyleCnt="0">
        <dgm:presLayoutVars>
          <dgm:dir/>
          <dgm:resizeHandles val="exact"/>
        </dgm:presLayoutVars>
      </dgm:prSet>
      <dgm:spPr/>
    </dgm:pt>
    <dgm:pt modelId="{DD561F1D-642B-4788-AB70-CCA37CF798DE}" type="pres">
      <dgm:prSet presAssocID="{31FFCA47-F350-442E-8F6C-C42AA2BC6432}" presName="composite" presStyleCnt="0"/>
      <dgm:spPr/>
    </dgm:pt>
    <dgm:pt modelId="{F2701F27-913B-4B5C-9CFD-009335BF26E9}" type="pres">
      <dgm:prSet presAssocID="{31FFCA47-F350-442E-8F6C-C42AA2BC6432}" presName="imgShp" presStyleLbl="fgImgPlace1" presStyleIdx="0" presStyleCnt="3" custLinFactNeighborX="-26295"/>
      <dgm:spPr/>
    </dgm:pt>
    <dgm:pt modelId="{6E8A34AD-2A86-4DC5-8606-FE49D7EEE575}" type="pres">
      <dgm:prSet presAssocID="{31FFCA47-F350-442E-8F6C-C42AA2BC6432}" presName="txShp" presStyleLbl="node1" presStyleIdx="0" presStyleCnt="3" custScaleX="122635" custLinFactNeighborX="4196">
        <dgm:presLayoutVars>
          <dgm:bulletEnabled val="1"/>
        </dgm:presLayoutVars>
      </dgm:prSet>
      <dgm:spPr/>
      <dgm:t>
        <a:bodyPr/>
        <a:lstStyle/>
        <a:p>
          <a:endParaRPr lang="en-US"/>
        </a:p>
      </dgm:t>
    </dgm:pt>
    <dgm:pt modelId="{7D60B619-C788-47B5-ABA4-83ABCEE9E86C}" type="pres">
      <dgm:prSet presAssocID="{B7D73437-6E3A-4576-B6E9-82F668878A6C}" presName="spacing" presStyleCnt="0"/>
      <dgm:spPr/>
    </dgm:pt>
    <dgm:pt modelId="{F8EAD7B5-106C-4C47-BC10-66561DDBC64A}" type="pres">
      <dgm:prSet presAssocID="{A41D93E5-9A34-4C25-8BE7-ADB758E8BDFB}" presName="composite" presStyleCnt="0"/>
      <dgm:spPr/>
    </dgm:pt>
    <dgm:pt modelId="{EB1CF72B-2C6F-423F-9B65-F6B33D7796DE}" type="pres">
      <dgm:prSet presAssocID="{A41D93E5-9A34-4C25-8BE7-ADB758E8BDFB}" presName="imgShp" presStyleLbl="fgImgPlace1" presStyleIdx="1" presStyleCnt="3" custLinFactNeighborX="-26295"/>
      <dgm:spPr/>
    </dgm:pt>
    <dgm:pt modelId="{D36D2F3F-9BAC-48B6-A517-870C6BA1E98D}" type="pres">
      <dgm:prSet presAssocID="{A41D93E5-9A34-4C25-8BE7-ADB758E8BDFB}" presName="txShp" presStyleLbl="node1" presStyleIdx="1" presStyleCnt="3" custScaleX="122635" custLinFactNeighborX="4196">
        <dgm:presLayoutVars>
          <dgm:bulletEnabled val="1"/>
        </dgm:presLayoutVars>
      </dgm:prSet>
      <dgm:spPr/>
      <dgm:t>
        <a:bodyPr/>
        <a:lstStyle/>
        <a:p>
          <a:endParaRPr lang="en-US"/>
        </a:p>
      </dgm:t>
    </dgm:pt>
    <dgm:pt modelId="{46FFACF5-2C24-4C0F-8CF4-635F295B84DF}" type="pres">
      <dgm:prSet presAssocID="{B859EE10-8A23-498C-9A31-1738C086BF9D}" presName="spacing" presStyleCnt="0"/>
      <dgm:spPr/>
    </dgm:pt>
    <dgm:pt modelId="{4F173163-08A3-4888-AF64-0098CABC5D34}" type="pres">
      <dgm:prSet presAssocID="{39BA14EE-A04B-478C-A183-8B7BC2D2ACA2}" presName="composite" presStyleCnt="0"/>
      <dgm:spPr/>
    </dgm:pt>
    <dgm:pt modelId="{B110E7BE-D164-4712-9951-F022CDEB59AA}" type="pres">
      <dgm:prSet presAssocID="{39BA14EE-A04B-478C-A183-8B7BC2D2ACA2}" presName="imgShp" presStyleLbl="fgImgPlace1" presStyleIdx="2" presStyleCnt="3" custLinFactNeighborX="-26295"/>
      <dgm:spPr/>
    </dgm:pt>
    <dgm:pt modelId="{958430E1-D1D5-4EF4-81A7-CFC509D68DD6}" type="pres">
      <dgm:prSet presAssocID="{39BA14EE-A04B-478C-A183-8B7BC2D2ACA2}" presName="txShp" presStyleLbl="node1" presStyleIdx="2" presStyleCnt="3" custScaleX="122635" custLinFactNeighborX="5517" custLinFactNeighborY="-969">
        <dgm:presLayoutVars>
          <dgm:bulletEnabled val="1"/>
        </dgm:presLayoutVars>
      </dgm:prSet>
      <dgm:spPr/>
      <dgm:t>
        <a:bodyPr/>
        <a:lstStyle/>
        <a:p>
          <a:endParaRPr lang="en-US"/>
        </a:p>
      </dgm:t>
    </dgm:pt>
  </dgm:ptLst>
  <dgm:cxnLst>
    <dgm:cxn modelId="{C29C62F1-29ED-4FF7-BF8D-7D273E3A3786}" srcId="{B27CB4B4-EE03-4A9F-A943-C7E0198CFD0E}" destId="{A41D93E5-9A34-4C25-8BE7-ADB758E8BDFB}" srcOrd="1" destOrd="0" parTransId="{7AAF8773-C9D1-4E6E-87D6-B4315BE3807B}" sibTransId="{B859EE10-8A23-498C-9A31-1738C086BF9D}"/>
    <dgm:cxn modelId="{6B775515-B45F-4B78-833B-48D5EF3527F0}" type="presOf" srcId="{39BA14EE-A04B-478C-A183-8B7BC2D2ACA2}" destId="{958430E1-D1D5-4EF4-81A7-CFC509D68DD6}" srcOrd="0" destOrd="0" presId="urn:microsoft.com/office/officeart/2005/8/layout/vList3"/>
    <dgm:cxn modelId="{4DF88ED9-7E6C-41D5-9191-BB7E056CAADA}" srcId="{B27CB4B4-EE03-4A9F-A943-C7E0198CFD0E}" destId="{39BA14EE-A04B-478C-A183-8B7BC2D2ACA2}" srcOrd="2" destOrd="0" parTransId="{0E209E10-BEFB-49BF-BB31-84E0E5A4538A}" sibTransId="{CCE38FF0-7F4F-487E-AAED-6F2324BA19B0}"/>
    <dgm:cxn modelId="{8D5695CF-F75E-45BF-A48D-44FE17F8A4A6}" srcId="{B27CB4B4-EE03-4A9F-A943-C7E0198CFD0E}" destId="{31FFCA47-F350-442E-8F6C-C42AA2BC6432}" srcOrd="0" destOrd="0" parTransId="{3C393CD0-99C9-4384-A10F-32AFBECFDFA6}" sibTransId="{B7D73437-6E3A-4576-B6E9-82F668878A6C}"/>
    <dgm:cxn modelId="{7049CECA-7144-498A-9E79-1D0A81B9A471}" type="presOf" srcId="{31FFCA47-F350-442E-8F6C-C42AA2BC6432}" destId="{6E8A34AD-2A86-4DC5-8606-FE49D7EEE575}" srcOrd="0" destOrd="0" presId="urn:microsoft.com/office/officeart/2005/8/layout/vList3"/>
    <dgm:cxn modelId="{F24D03EA-F633-4835-A35A-93C2FED02A10}" type="presOf" srcId="{A41D93E5-9A34-4C25-8BE7-ADB758E8BDFB}" destId="{D36D2F3F-9BAC-48B6-A517-870C6BA1E98D}" srcOrd="0" destOrd="0" presId="urn:microsoft.com/office/officeart/2005/8/layout/vList3"/>
    <dgm:cxn modelId="{0587D26D-7D73-4654-90C7-F34C9D6610B9}" type="presOf" srcId="{B27CB4B4-EE03-4A9F-A943-C7E0198CFD0E}" destId="{9D4C34BA-DB41-44CC-AF27-EBB81C0AD761}" srcOrd="0" destOrd="0" presId="urn:microsoft.com/office/officeart/2005/8/layout/vList3"/>
    <dgm:cxn modelId="{CAD596D7-1374-4974-ACF7-C8A0BA89D7B4}" type="presParOf" srcId="{9D4C34BA-DB41-44CC-AF27-EBB81C0AD761}" destId="{DD561F1D-642B-4788-AB70-CCA37CF798DE}" srcOrd="0" destOrd="0" presId="urn:microsoft.com/office/officeart/2005/8/layout/vList3"/>
    <dgm:cxn modelId="{14808809-3087-4F36-B0C9-AA76729AA0B3}" type="presParOf" srcId="{DD561F1D-642B-4788-AB70-CCA37CF798DE}" destId="{F2701F27-913B-4B5C-9CFD-009335BF26E9}" srcOrd="0" destOrd="0" presId="urn:microsoft.com/office/officeart/2005/8/layout/vList3"/>
    <dgm:cxn modelId="{484BD6EB-5AC8-4E3D-BD2B-D4522C800899}" type="presParOf" srcId="{DD561F1D-642B-4788-AB70-CCA37CF798DE}" destId="{6E8A34AD-2A86-4DC5-8606-FE49D7EEE575}" srcOrd="1" destOrd="0" presId="urn:microsoft.com/office/officeart/2005/8/layout/vList3"/>
    <dgm:cxn modelId="{F485043A-2927-4BBE-84F2-75C56B154591}" type="presParOf" srcId="{9D4C34BA-DB41-44CC-AF27-EBB81C0AD761}" destId="{7D60B619-C788-47B5-ABA4-83ABCEE9E86C}" srcOrd="1" destOrd="0" presId="urn:microsoft.com/office/officeart/2005/8/layout/vList3"/>
    <dgm:cxn modelId="{279CC629-87B4-4DDD-A038-B1F3D64D4498}" type="presParOf" srcId="{9D4C34BA-DB41-44CC-AF27-EBB81C0AD761}" destId="{F8EAD7B5-106C-4C47-BC10-66561DDBC64A}" srcOrd="2" destOrd="0" presId="urn:microsoft.com/office/officeart/2005/8/layout/vList3"/>
    <dgm:cxn modelId="{52793E2F-E52A-457B-8F90-AFBBFA61E8E1}" type="presParOf" srcId="{F8EAD7B5-106C-4C47-BC10-66561DDBC64A}" destId="{EB1CF72B-2C6F-423F-9B65-F6B33D7796DE}" srcOrd="0" destOrd="0" presId="urn:microsoft.com/office/officeart/2005/8/layout/vList3"/>
    <dgm:cxn modelId="{5F61DA87-A41C-455A-B9B7-0EFBAD3E0008}" type="presParOf" srcId="{F8EAD7B5-106C-4C47-BC10-66561DDBC64A}" destId="{D36D2F3F-9BAC-48B6-A517-870C6BA1E98D}" srcOrd="1" destOrd="0" presId="urn:microsoft.com/office/officeart/2005/8/layout/vList3"/>
    <dgm:cxn modelId="{9C02EAAC-BE19-49C1-B086-6337BCCFA2EE}" type="presParOf" srcId="{9D4C34BA-DB41-44CC-AF27-EBB81C0AD761}" destId="{46FFACF5-2C24-4C0F-8CF4-635F295B84DF}" srcOrd="3" destOrd="0" presId="urn:microsoft.com/office/officeart/2005/8/layout/vList3"/>
    <dgm:cxn modelId="{EDA30E5C-80A9-46D1-BD75-66352295C790}" type="presParOf" srcId="{9D4C34BA-DB41-44CC-AF27-EBB81C0AD761}" destId="{4F173163-08A3-4888-AF64-0098CABC5D34}" srcOrd="4" destOrd="0" presId="urn:microsoft.com/office/officeart/2005/8/layout/vList3"/>
    <dgm:cxn modelId="{234BA803-9F1A-4A1A-BFB7-B1732A7BA021}" type="presParOf" srcId="{4F173163-08A3-4888-AF64-0098CABC5D34}" destId="{B110E7BE-D164-4712-9951-F022CDEB59AA}" srcOrd="0" destOrd="0" presId="urn:microsoft.com/office/officeart/2005/8/layout/vList3"/>
    <dgm:cxn modelId="{9CF6B9CB-C654-48CD-8BF9-2D1668F2326F}" type="presParOf" srcId="{4F173163-08A3-4888-AF64-0098CABC5D34}" destId="{958430E1-D1D5-4EF4-81A7-CFC509D68DD6}"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76B7E68-86E5-49D8-B5B7-76B4CC9C4B78}">
      <dsp:nvSpPr>
        <dsp:cNvPr id="0" name=""/>
        <dsp:cNvSpPr/>
      </dsp:nvSpPr>
      <dsp:spPr>
        <a:xfrm rot="10800000">
          <a:off x="505338" y="0"/>
          <a:ext cx="7097471" cy="113879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2175" tIns="125730" rIns="234696" bIns="125730" numCol="1" spcCol="1270" anchor="ctr" anchorCtr="0">
          <a:noAutofit/>
        </a:bodyPr>
        <a:lstStyle/>
        <a:p>
          <a:pPr lvl="0" algn="l" defTabSz="1466850">
            <a:lnSpc>
              <a:spcPct val="90000"/>
            </a:lnSpc>
            <a:spcBef>
              <a:spcPct val="0"/>
            </a:spcBef>
            <a:spcAft>
              <a:spcPct val="35000"/>
            </a:spcAft>
          </a:pPr>
          <a:r>
            <a:rPr lang="en-US" sz="3300" kern="1200" dirty="0" smtClean="0"/>
            <a:t>Buffer – An area of computer memory that stores multiple data items</a:t>
          </a:r>
          <a:endParaRPr lang="en-US" sz="3300" kern="1200" dirty="0"/>
        </a:p>
      </dsp:txBody>
      <dsp:txXfrm rot="10800000">
        <a:off x="505338" y="0"/>
        <a:ext cx="7097471" cy="1138790"/>
      </dsp:txXfrm>
    </dsp:sp>
    <dsp:sp modelId="{477119AC-1B9B-4A4A-8F20-CAFF1C725AD3}">
      <dsp:nvSpPr>
        <dsp:cNvPr id="0" name=""/>
        <dsp:cNvSpPr/>
      </dsp:nvSpPr>
      <dsp:spPr>
        <a:xfrm>
          <a:off x="0" y="0"/>
          <a:ext cx="1138790" cy="1138790"/>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76B7E68-86E5-49D8-B5B7-76B4CC9C4B78}">
      <dsp:nvSpPr>
        <dsp:cNvPr id="0" name=""/>
        <dsp:cNvSpPr/>
      </dsp:nvSpPr>
      <dsp:spPr>
        <a:xfrm rot="10800000">
          <a:off x="505338" y="0"/>
          <a:ext cx="7097471" cy="113879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2175" tIns="110490" rIns="206248" bIns="110490" numCol="1" spcCol="1270" anchor="ctr" anchorCtr="0">
          <a:noAutofit/>
        </a:bodyPr>
        <a:lstStyle/>
        <a:p>
          <a:pPr lvl="0" algn="l" defTabSz="1289050">
            <a:lnSpc>
              <a:spcPct val="90000"/>
            </a:lnSpc>
            <a:spcBef>
              <a:spcPct val="0"/>
            </a:spcBef>
            <a:spcAft>
              <a:spcPct val="35000"/>
            </a:spcAft>
          </a:pPr>
          <a:r>
            <a:rPr lang="en-US" sz="2900" kern="1200" dirty="0" smtClean="0"/>
            <a:t>DMA – A single FIFO transfers data to or from Host VIs by directly accessing memory. </a:t>
          </a:r>
          <a:endParaRPr lang="en-US" sz="2900" kern="1200" dirty="0"/>
        </a:p>
      </dsp:txBody>
      <dsp:txXfrm rot="10800000">
        <a:off x="505338" y="0"/>
        <a:ext cx="7097471" cy="1138790"/>
      </dsp:txXfrm>
    </dsp:sp>
    <dsp:sp modelId="{477119AC-1B9B-4A4A-8F20-CAFF1C725AD3}">
      <dsp:nvSpPr>
        <dsp:cNvPr id="0" name=""/>
        <dsp:cNvSpPr/>
      </dsp:nvSpPr>
      <dsp:spPr>
        <a:xfrm>
          <a:off x="0" y="0"/>
          <a:ext cx="1138790" cy="1138790"/>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E8A34AD-2A86-4DC5-8606-FE49D7EEE575}">
      <dsp:nvSpPr>
        <dsp:cNvPr id="0" name=""/>
        <dsp:cNvSpPr/>
      </dsp:nvSpPr>
      <dsp:spPr>
        <a:xfrm rot="10800000">
          <a:off x="988720" y="7"/>
          <a:ext cx="6711426" cy="120749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2473" tIns="91440" rIns="170688" bIns="91440" numCol="1" spcCol="1270" anchor="ctr" anchorCtr="0">
          <a:noAutofit/>
        </a:bodyPr>
        <a:lstStyle/>
        <a:p>
          <a:pPr lvl="0" algn="l" defTabSz="1066800">
            <a:lnSpc>
              <a:spcPct val="90000"/>
            </a:lnSpc>
            <a:spcBef>
              <a:spcPct val="0"/>
            </a:spcBef>
            <a:spcAft>
              <a:spcPct val="35000"/>
            </a:spcAft>
          </a:pPr>
          <a:r>
            <a:rPr lang="en-US" sz="2400" b="1" kern="1200" dirty="0" smtClean="0"/>
            <a:t>Blocking</a:t>
          </a:r>
          <a:r>
            <a:rPr lang="en-US" sz="2400" kern="1200" dirty="0" smtClean="0"/>
            <a:t> – Host DMA FIFO Read waits indefinitely to read a fixed number of elements from the FIFO</a:t>
          </a:r>
          <a:endParaRPr lang="en-US" sz="2400" kern="1200" dirty="0"/>
        </a:p>
      </dsp:txBody>
      <dsp:txXfrm rot="10800000">
        <a:off x="988720" y="7"/>
        <a:ext cx="6711426" cy="1207496"/>
      </dsp:txXfrm>
    </dsp:sp>
    <dsp:sp modelId="{F2701F27-913B-4B5C-9CFD-009335BF26E9}">
      <dsp:nvSpPr>
        <dsp:cNvPr id="0" name=""/>
        <dsp:cNvSpPr/>
      </dsp:nvSpPr>
      <dsp:spPr>
        <a:xfrm>
          <a:off x="457198" y="7"/>
          <a:ext cx="1207496" cy="1207496"/>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6D2F3F-9BAC-48B6-A517-870C6BA1E98D}">
      <dsp:nvSpPr>
        <dsp:cNvPr id="0" name=""/>
        <dsp:cNvSpPr/>
      </dsp:nvSpPr>
      <dsp:spPr>
        <a:xfrm rot="10800000">
          <a:off x="988720" y="1567951"/>
          <a:ext cx="6711426" cy="120749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2473" tIns="91440" rIns="170688" bIns="91440" numCol="1" spcCol="1270" anchor="ctr" anchorCtr="0">
          <a:noAutofit/>
        </a:bodyPr>
        <a:lstStyle/>
        <a:p>
          <a:pPr lvl="0" algn="l" defTabSz="1066800">
            <a:lnSpc>
              <a:spcPct val="90000"/>
            </a:lnSpc>
            <a:spcBef>
              <a:spcPct val="0"/>
            </a:spcBef>
            <a:spcAft>
              <a:spcPct val="35000"/>
            </a:spcAft>
          </a:pPr>
          <a:r>
            <a:rPr lang="en-US" sz="2400" b="1" kern="1200" dirty="0" smtClean="0"/>
            <a:t>Polling</a:t>
          </a:r>
          <a:r>
            <a:rPr lang="en-US" sz="2400" kern="1200" dirty="0" smtClean="0"/>
            <a:t> – Host DMA FIFO Read reads all of the available elements in the FIFO at a user-defined rate.</a:t>
          </a:r>
        </a:p>
      </dsp:txBody>
      <dsp:txXfrm rot="10800000">
        <a:off x="988720" y="1567951"/>
        <a:ext cx="6711426" cy="1207496"/>
      </dsp:txXfrm>
    </dsp:sp>
    <dsp:sp modelId="{EB1CF72B-2C6F-423F-9B65-F6B33D7796DE}">
      <dsp:nvSpPr>
        <dsp:cNvPr id="0" name=""/>
        <dsp:cNvSpPr/>
      </dsp:nvSpPr>
      <dsp:spPr>
        <a:xfrm>
          <a:off x="457198" y="1567951"/>
          <a:ext cx="1207496" cy="1207496"/>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8430E1-D1D5-4EF4-81A7-CFC509D68DD6}">
      <dsp:nvSpPr>
        <dsp:cNvPr id="0" name=""/>
        <dsp:cNvSpPr/>
      </dsp:nvSpPr>
      <dsp:spPr>
        <a:xfrm rot="10800000">
          <a:off x="1061014" y="3124194"/>
          <a:ext cx="6711426" cy="120749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2473" tIns="91440" rIns="170688" bIns="91440" numCol="1" spcCol="1270" anchor="ctr" anchorCtr="0">
          <a:noAutofit/>
        </a:bodyPr>
        <a:lstStyle/>
        <a:p>
          <a:pPr lvl="0" algn="l" defTabSz="1066800">
            <a:lnSpc>
              <a:spcPct val="90000"/>
            </a:lnSpc>
            <a:spcBef>
              <a:spcPct val="0"/>
            </a:spcBef>
            <a:spcAft>
              <a:spcPct val="35000"/>
            </a:spcAft>
          </a:pPr>
          <a:r>
            <a:rPr lang="en-US" sz="2400" b="1" kern="1200" dirty="0" smtClean="0"/>
            <a:t>Polling with a Fixed Number of Elements </a:t>
          </a:r>
          <a:r>
            <a:rPr lang="en-US" sz="2400" kern="1200" dirty="0" smtClean="0"/>
            <a:t>– Host DMA FIFO Read reads a fixed number of elements at a user-defined rate.</a:t>
          </a:r>
          <a:endParaRPr lang="en-US" sz="2400" kern="1200" dirty="0"/>
        </a:p>
      </dsp:txBody>
      <dsp:txXfrm rot="10800000">
        <a:off x="1061014" y="3124194"/>
        <a:ext cx="6711426" cy="1207496"/>
      </dsp:txXfrm>
    </dsp:sp>
    <dsp:sp modelId="{B110E7BE-D164-4712-9951-F022CDEB59AA}">
      <dsp:nvSpPr>
        <dsp:cNvPr id="0" name=""/>
        <dsp:cNvSpPr/>
      </dsp:nvSpPr>
      <dsp:spPr>
        <a:xfrm>
          <a:off x="457198" y="3135895"/>
          <a:ext cx="1207496" cy="1207496"/>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63EAEA99-91F0-4AA5-9C8E-D7B307D82DC0}" type="datetimeFigureOut">
              <a:rPr lang="en-US" smtClean="0"/>
              <a:pPr/>
              <a:t>11/1/2010</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71EF2023-8691-494F-A5BF-00268D4DDC27}"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Lesson</a:t>
            </a:r>
            <a:r>
              <a:rPr lang="en-US" baseline="0" dirty="0" smtClean="0"/>
              <a:t> Objectives</a:t>
            </a:r>
          </a:p>
          <a:p>
            <a:pPr>
              <a:buFont typeface="Arial" pitchFamily="34" charset="0"/>
              <a:buChar char="•"/>
            </a:pPr>
            <a:r>
              <a:rPr lang="en-US" baseline="0" dirty="0" smtClean="0"/>
              <a:t>Understand that FPGA VI and host VI are inherently asynchronous.</a:t>
            </a:r>
          </a:p>
          <a:p>
            <a:pPr>
              <a:buFont typeface="Arial" pitchFamily="34" charset="0"/>
              <a:buChar char="•"/>
            </a:pPr>
            <a:r>
              <a:rPr lang="en-US" baseline="0" dirty="0" smtClean="0"/>
              <a:t>Use DMA FIFO to control and exchange data between host and FPGA VI</a:t>
            </a:r>
          </a:p>
          <a:p>
            <a:pPr>
              <a:buFont typeface="Arial" pitchFamily="34" charset="0"/>
              <a:buChar char="•"/>
            </a:pPr>
            <a:r>
              <a:rPr lang="en-US" baseline="0" dirty="0" smtClean="0"/>
              <a:t>Know difference between blocking and polling and impact on processor</a:t>
            </a:r>
          </a:p>
          <a:p>
            <a:pPr>
              <a:buFont typeface="Arial" pitchFamily="34" charset="0"/>
              <a:buChar char="•"/>
            </a:pPr>
            <a:r>
              <a:rPr lang="en-US" baseline="0" dirty="0" smtClean="0"/>
              <a:t>Understand interleaving and de-interleaving channel data</a:t>
            </a:r>
          </a:p>
          <a:p>
            <a:pPr>
              <a:buFont typeface="Arial" pitchFamily="34" charset="0"/>
              <a:buChar char="•"/>
            </a:pPr>
            <a:r>
              <a:rPr lang="en-US" baseline="0" dirty="0" smtClean="0"/>
              <a:t>Understand why the Timed Out? output of FIFO read/write is important.</a:t>
            </a:r>
          </a:p>
        </p:txBody>
      </p:sp>
      <p:sp>
        <p:nvSpPr>
          <p:cNvPr id="4" name="Slide Number Placeholder 3"/>
          <p:cNvSpPr>
            <a:spLocks noGrp="1"/>
          </p:cNvSpPr>
          <p:nvPr>
            <p:ph type="sldNum" sz="quarter" idx="10"/>
          </p:nvPr>
        </p:nvSpPr>
        <p:spPr/>
        <p:txBody>
          <a:bodyPr/>
          <a:lstStyle/>
          <a:p>
            <a:fld id="{71EF2023-8691-494F-A5BF-00268D4DDC27}"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3BCA38C9-6892-4134-9957-1F1E392B97D6}" type="slidenum">
              <a:rPr lang="en-US" smtClean="0"/>
              <a:pPr/>
              <a:t>10</a:t>
            </a:fld>
            <a:endParaRPr lang="en-US" dirty="0" smtClean="0"/>
          </a:p>
        </p:txBody>
      </p:sp>
      <p:sp>
        <p:nvSpPr>
          <p:cNvPr id="140291" name="Rectangle 2"/>
          <p:cNvSpPr>
            <a:spLocks noGrp="1" noRot="1" noChangeAspect="1" noChangeArrowheads="1" noTextEdit="1"/>
          </p:cNvSpPr>
          <p:nvPr>
            <p:ph type="sldImg"/>
          </p:nvPr>
        </p:nvSpPr>
        <p:spPr>
          <a:xfrm>
            <a:off x="904875" y="471488"/>
            <a:ext cx="5353050" cy="4014787"/>
          </a:xfrm>
        </p:spPr>
      </p:sp>
      <p:sp>
        <p:nvSpPr>
          <p:cNvPr id="140292" name="Rectangle 3"/>
          <p:cNvSpPr>
            <a:spLocks noGrp="1" noChangeArrowheads="1"/>
          </p:cNvSpPr>
          <p:nvPr>
            <p:ph type="body" idx="1"/>
          </p:nvPr>
        </p:nvSpPr>
        <p:spPr>
          <a:xfrm>
            <a:off x="732183" y="4731291"/>
            <a:ext cx="5850835" cy="4318725"/>
          </a:xfrm>
          <a:noFill/>
          <a:ln/>
        </p:spPr>
        <p:txBody>
          <a:bodyPr/>
          <a:lstStyle/>
          <a:p>
            <a:pPr defTabSz="966612">
              <a:defRPr/>
            </a:pPr>
            <a:r>
              <a:rPr lang="en-US" baseline="0" dirty="0" smtClean="0"/>
              <a:t>This is the same FPGA FIFO Properties </a:t>
            </a:r>
            <a:endParaRPr lang="en-US" dirty="0" smtClean="0"/>
          </a:p>
          <a:p>
            <a:pPr eaLnBrk="1" hangingPunct="1"/>
            <a:endParaRPr lang="en-US" dirty="0" smtClean="0"/>
          </a:p>
          <a:p>
            <a:pPr eaLnBrk="1" hangingPunct="1"/>
            <a:r>
              <a:rPr lang="en-US" dirty="0" smtClean="0"/>
              <a:t>In the </a:t>
            </a:r>
            <a:r>
              <a:rPr lang="en-US" b="1" dirty="0" smtClean="0"/>
              <a:t>Type </a:t>
            </a:r>
            <a:r>
              <a:rPr lang="en-US" dirty="0" smtClean="0"/>
              <a:t>pull-down control,</a:t>
            </a:r>
            <a:r>
              <a:rPr lang="en-US" baseline="0" dirty="0" smtClean="0"/>
              <a:t> select either </a:t>
            </a:r>
            <a:r>
              <a:rPr lang="en-US" b="1" baseline="0" dirty="0" smtClean="0"/>
              <a:t>Target to Host – DMA </a:t>
            </a:r>
            <a:r>
              <a:rPr lang="en-US" baseline="0" dirty="0" smtClean="0"/>
              <a:t>or </a:t>
            </a:r>
            <a:r>
              <a:rPr lang="en-US" b="1" baseline="0" dirty="0" smtClean="0"/>
              <a:t>Host to Target – DMA</a:t>
            </a:r>
            <a:r>
              <a:rPr lang="en-US" baseline="0" dirty="0" smtClean="0"/>
              <a:t>.</a:t>
            </a:r>
            <a:endParaRPr lang="en-US" dirty="0" smtClean="0"/>
          </a:p>
          <a:p>
            <a:pPr eaLnBrk="1" hangingPunct="1"/>
            <a:endParaRPr lang="en-US" dirty="0" smtClean="0"/>
          </a:p>
          <a:p>
            <a:pPr eaLnBrk="1" hangingPunct="1"/>
            <a:r>
              <a:rPr lang="en-US" dirty="0" smtClean="0"/>
              <a:t>Each DMA FIFO</a:t>
            </a:r>
            <a:r>
              <a:rPr lang="en-US" baseline="0" dirty="0" smtClean="0"/>
              <a:t> transfers data in one direction.  Either from the host VI to the target or from the target VI to the host.</a:t>
            </a: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BAE3BB06-733F-4D96-BD81-8E76AD8AE37B}" type="slidenum">
              <a:rPr lang="en-US" smtClean="0"/>
              <a:pPr/>
              <a:t>11</a:t>
            </a:fld>
            <a:endParaRPr lang="en-US" dirty="0" smtClean="0"/>
          </a:p>
        </p:txBody>
      </p:sp>
      <p:sp>
        <p:nvSpPr>
          <p:cNvPr id="145411" name="Rectangle 2"/>
          <p:cNvSpPr>
            <a:spLocks noGrp="1" noRot="1" noChangeAspect="1" noChangeArrowheads="1" noTextEdit="1"/>
          </p:cNvSpPr>
          <p:nvPr>
            <p:ph type="sldImg"/>
          </p:nvPr>
        </p:nvSpPr>
        <p:spPr>
          <a:xfrm>
            <a:off x="904875" y="471488"/>
            <a:ext cx="5353050" cy="4014787"/>
          </a:xfrm>
        </p:spPr>
      </p:sp>
      <p:sp>
        <p:nvSpPr>
          <p:cNvPr id="145412" name="Rectangle 3"/>
          <p:cNvSpPr>
            <a:spLocks noGrp="1" noChangeArrowheads="1"/>
          </p:cNvSpPr>
          <p:nvPr>
            <p:ph type="body" idx="1"/>
          </p:nvPr>
        </p:nvSpPr>
        <p:spPr>
          <a:xfrm>
            <a:off x="732183" y="4731291"/>
            <a:ext cx="5850835" cy="4318725"/>
          </a:xfrm>
          <a:noFill/>
          <a:ln/>
        </p:spPr>
        <p:txBody>
          <a:bodyPr/>
          <a:lstStyle/>
          <a:p>
            <a:pPr defTabSz="966612">
              <a:defRPr/>
            </a:pPr>
            <a:r>
              <a:rPr lang="en-US" dirty="0" smtClean="0"/>
              <a:t>Place the DMA FIFO onto the block diagram of your FPGA VI by dragging it from Project Explorer window.</a:t>
            </a:r>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40DAC4F2-F502-4264-A971-A65C501A3BA3}" type="slidenum">
              <a:rPr lang="en-US" smtClean="0"/>
              <a:pPr/>
              <a:t>12</a:t>
            </a:fld>
            <a:endParaRPr lang="en-US" dirty="0" smtClean="0"/>
          </a:p>
        </p:txBody>
      </p:sp>
      <p:sp>
        <p:nvSpPr>
          <p:cNvPr id="121859" name="Rectangle 2"/>
          <p:cNvSpPr>
            <a:spLocks noGrp="1" noRot="1" noChangeAspect="1" noChangeArrowheads="1" noTextEdit="1"/>
          </p:cNvSpPr>
          <p:nvPr>
            <p:ph type="sldImg"/>
          </p:nvPr>
        </p:nvSpPr>
        <p:spPr>
          <a:xfrm>
            <a:off x="904875" y="471488"/>
            <a:ext cx="5353050" cy="4014787"/>
          </a:xfrm>
        </p:spPr>
      </p:sp>
      <p:sp>
        <p:nvSpPr>
          <p:cNvPr id="121860" name="Rectangle 3"/>
          <p:cNvSpPr>
            <a:spLocks noGrp="1" noChangeArrowheads="1"/>
          </p:cNvSpPr>
          <p:nvPr>
            <p:ph type="body" idx="1"/>
          </p:nvPr>
        </p:nvSpPr>
        <p:spPr>
          <a:xfrm>
            <a:off x="732183" y="4731291"/>
            <a:ext cx="5850835" cy="4318725"/>
          </a:xfrm>
          <a:noFill/>
          <a:ln/>
        </p:spPr>
        <p:txBody>
          <a:bodyPr/>
          <a:lstStyle/>
          <a:p>
            <a:pPr eaLnBrk="1" hangingPunct="1"/>
            <a:r>
              <a:rPr lang="en-US" dirty="0" smtClean="0"/>
              <a:t>Note:  “DMA FIFO” is the name</a:t>
            </a:r>
            <a:r>
              <a:rPr lang="en-US" baseline="0" dirty="0" smtClean="0"/>
              <a:t> specified in the FIFO Configuration dialog.</a:t>
            </a: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screenshot,</a:t>
            </a:r>
            <a:r>
              <a:rPr lang="en-US" baseline="0" dirty="0" smtClean="0"/>
              <a:t> two FIFOs have been created, one is named Host to Target – DMA and the other is Target to Host – DMA.  </a:t>
            </a:r>
            <a:endParaRPr lang="en-US" dirty="0"/>
          </a:p>
        </p:txBody>
      </p:sp>
      <p:sp>
        <p:nvSpPr>
          <p:cNvPr id="4" name="Slide Number Placeholder 3"/>
          <p:cNvSpPr>
            <a:spLocks noGrp="1"/>
          </p:cNvSpPr>
          <p:nvPr>
            <p:ph type="sldNum" sz="quarter" idx="10"/>
          </p:nvPr>
        </p:nvSpPr>
        <p:spPr/>
        <p:txBody>
          <a:bodyPr/>
          <a:lstStyle/>
          <a:p>
            <a:fld id="{71EF2023-8691-494F-A5BF-00268D4DDC27}"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defRPr/>
            </a:pPr>
            <a:r>
              <a:rPr lang="en-US" sz="1300" b="1" dirty="0" smtClean="0"/>
              <a:t>Instructor Note</a:t>
            </a:r>
            <a:r>
              <a:rPr lang="en-US" sz="1300" dirty="0" smtClean="0"/>
              <a:t>: </a:t>
            </a:r>
          </a:p>
          <a:p>
            <a:pPr defTabSz="966612">
              <a:defRPr/>
            </a:pPr>
            <a:r>
              <a:rPr lang="en-US" sz="1300" dirty="0" smtClean="0"/>
              <a:t>There are two demonstrations that visually show how data is written to and read from the host buffer.  These demonstrations can be found at:</a:t>
            </a:r>
          </a:p>
          <a:p>
            <a:pPr defTabSz="966612">
              <a:defRPr/>
            </a:pPr>
            <a:r>
              <a:rPr lang="en-US" sz="1300" dirty="0" smtClean="0"/>
              <a:t>&lt;Exercises&gt;\Demonstrations\Host to Target DMA FIFO </a:t>
            </a:r>
          </a:p>
          <a:p>
            <a:pPr defTabSz="966612">
              <a:defRPr/>
            </a:pPr>
            <a:r>
              <a:rPr lang="en-US" sz="1300" dirty="0" smtClean="0"/>
              <a:t>&lt;Exercises&gt;\Demonstrations\Target to Host DMA FIFO</a:t>
            </a:r>
            <a:endParaRPr lang="en-US" dirty="0"/>
          </a:p>
        </p:txBody>
      </p:sp>
      <p:sp>
        <p:nvSpPr>
          <p:cNvPr id="4" name="Slide Number Placeholder 3"/>
          <p:cNvSpPr>
            <a:spLocks noGrp="1"/>
          </p:cNvSpPr>
          <p:nvPr>
            <p:ph type="sldNum" sz="quarter" idx="10"/>
          </p:nvPr>
        </p:nvSpPr>
        <p:spPr/>
        <p:txBody>
          <a:bodyPr/>
          <a:lstStyle/>
          <a:p>
            <a:fld id="{71EF2023-8691-494F-A5BF-00268D4DDC27}"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F2023-8691-494F-A5BF-00268D4DDC27}"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B2C18590-4371-4BA9-B22C-3351911AA718}" type="slidenum">
              <a:rPr lang="en-US" smtClean="0"/>
              <a:pPr/>
              <a:t>16</a:t>
            </a:fld>
            <a:endParaRPr lang="en-US" dirty="0" smtClean="0"/>
          </a:p>
        </p:txBody>
      </p:sp>
      <p:sp>
        <p:nvSpPr>
          <p:cNvPr id="149507" name="Rectangle 2"/>
          <p:cNvSpPr>
            <a:spLocks noGrp="1" noRot="1" noChangeAspect="1" noChangeArrowheads="1" noTextEdit="1"/>
          </p:cNvSpPr>
          <p:nvPr>
            <p:ph type="sldImg"/>
          </p:nvPr>
        </p:nvSpPr>
        <p:spPr>
          <a:xfrm>
            <a:off x="904875" y="471488"/>
            <a:ext cx="5353050" cy="4014787"/>
          </a:xfrm>
        </p:spPr>
      </p:sp>
      <p:sp>
        <p:nvSpPr>
          <p:cNvPr id="149508" name="Rectangle 3"/>
          <p:cNvSpPr>
            <a:spLocks noGrp="1" noChangeArrowheads="1"/>
          </p:cNvSpPr>
          <p:nvPr>
            <p:ph type="body" idx="1"/>
          </p:nvPr>
        </p:nvSpPr>
        <p:spPr>
          <a:xfrm>
            <a:off x="732183" y="4731291"/>
            <a:ext cx="5850835" cy="4318725"/>
          </a:xfrm>
          <a:noFill/>
          <a:ln/>
        </p:spPr>
        <p:txBody>
          <a:bodyPr/>
          <a:lstStyle/>
          <a:p>
            <a:pPr lvl="0">
              <a:buFont typeface="Arial" pitchFamily="34" charset="0"/>
              <a:buNone/>
            </a:pPr>
            <a:r>
              <a:rPr lang="en-US" u="sng" dirty="0" smtClean="0"/>
              <a:t>Blocking</a:t>
            </a:r>
          </a:p>
          <a:p>
            <a:pPr lvl="0">
              <a:buFont typeface="Arial" pitchFamily="34" charset="0"/>
              <a:buChar char="•"/>
            </a:pPr>
            <a:r>
              <a:rPr lang="en-US" dirty="0" smtClean="0"/>
              <a:t>User specifies number of elements.</a:t>
            </a:r>
          </a:p>
          <a:p>
            <a:pPr lvl="0">
              <a:buFont typeface="Arial" pitchFamily="34" charset="0"/>
              <a:buChar char="•"/>
            </a:pPr>
            <a:r>
              <a:rPr lang="en-US" dirty="0" smtClean="0"/>
              <a:t>DMA Engine waits</a:t>
            </a:r>
            <a:r>
              <a:rPr lang="en-US" baseline="0" dirty="0" smtClean="0"/>
              <a:t> indefinitely until the requested number of elements are available.</a:t>
            </a:r>
            <a:endParaRPr lang="en-US" dirty="0" smtClean="0"/>
          </a:p>
          <a:p>
            <a:pPr lvl="0">
              <a:buFont typeface="Arial" pitchFamily="34" charset="0"/>
              <a:buChar char="•"/>
            </a:pPr>
            <a:r>
              <a:rPr lang="en-US" dirty="0" smtClean="0"/>
              <a:t>DMA FIFO.Read actively uses CPU while waiting for data.</a:t>
            </a:r>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2835DFBA-86A7-4A0B-850D-FE5592D00886}" type="slidenum">
              <a:rPr lang="en-US" smtClean="0"/>
              <a:pPr/>
              <a:t>17</a:t>
            </a:fld>
            <a:endParaRPr lang="en-US" dirty="0" smtClean="0"/>
          </a:p>
        </p:txBody>
      </p:sp>
      <p:sp>
        <p:nvSpPr>
          <p:cNvPr id="151555" name="Rectangle 2"/>
          <p:cNvSpPr>
            <a:spLocks noGrp="1" noRot="1" noChangeAspect="1" noChangeArrowheads="1" noTextEdit="1"/>
          </p:cNvSpPr>
          <p:nvPr>
            <p:ph type="sldImg"/>
          </p:nvPr>
        </p:nvSpPr>
        <p:spPr>
          <a:xfrm>
            <a:off x="904875" y="471488"/>
            <a:ext cx="5353050" cy="4014787"/>
          </a:xfrm>
        </p:spPr>
      </p:sp>
      <p:sp>
        <p:nvSpPr>
          <p:cNvPr id="151556" name="Rectangle 3"/>
          <p:cNvSpPr>
            <a:spLocks noGrp="1" noChangeArrowheads="1"/>
          </p:cNvSpPr>
          <p:nvPr>
            <p:ph type="body" idx="1"/>
          </p:nvPr>
        </p:nvSpPr>
        <p:spPr>
          <a:xfrm>
            <a:off x="732183" y="4731291"/>
            <a:ext cx="5850835" cy="4318725"/>
          </a:xfrm>
          <a:noFill/>
          <a:ln/>
        </p:spPr>
        <p:txBody>
          <a:bodyPr/>
          <a:lstStyle/>
          <a:p>
            <a:pPr defTabSz="966612">
              <a:defRPr/>
            </a:pPr>
            <a:r>
              <a:rPr lang="en-US" u="sng" baseline="0" dirty="0" smtClean="0"/>
              <a:t>Polling</a:t>
            </a:r>
          </a:p>
          <a:p>
            <a:pPr lvl="0">
              <a:buFont typeface="Arial" pitchFamily="34" charset="0"/>
              <a:buChar char="•"/>
            </a:pPr>
            <a:r>
              <a:rPr lang="en-US" dirty="0" smtClean="0"/>
              <a:t>First iteration of DMA FIFO Read returns number of elements available in the FIFO</a:t>
            </a:r>
          </a:p>
          <a:p>
            <a:pPr lvl="0">
              <a:buFont typeface="Arial" pitchFamily="34" charset="0"/>
              <a:buChar char="•"/>
            </a:pPr>
            <a:r>
              <a:rPr lang="en-US" dirty="0" smtClean="0"/>
              <a:t>Later iterations read the number of elements remaining after previous read</a:t>
            </a:r>
          </a:p>
          <a:p>
            <a:pPr defTabSz="966612">
              <a:defRPr/>
            </a:pPr>
            <a:endParaRPr lang="en-US" dirty="0" smtClean="0"/>
          </a:p>
          <a:p>
            <a:pPr marL="0" lvl="2" defTabSz="966612">
              <a:defRPr/>
            </a:pPr>
            <a:r>
              <a:rPr lang="en-US" dirty="0" smtClean="0"/>
              <a:t>Wiring zero to Number</a:t>
            </a:r>
            <a:r>
              <a:rPr lang="en-US" baseline="0" dirty="0" smtClean="0"/>
              <a:t> </a:t>
            </a:r>
            <a:r>
              <a:rPr lang="en-US" dirty="0" smtClean="0"/>
              <a:t>of Elements for</a:t>
            </a:r>
            <a:r>
              <a:rPr lang="en-US" baseline="0" dirty="0" smtClean="0"/>
              <a:t> the first iteration quickly determines the number of elements that have already been written to the FIFO.  Nothing will be returned by Data on the first iteration.</a:t>
            </a:r>
            <a:endParaRPr lang="en-US" dirty="0" smtClean="0"/>
          </a:p>
          <a:p>
            <a:pPr eaLnBrk="1" hangingPunct="1"/>
            <a:endParaRPr lang="en-US" baseline="0" dirty="0" smtClean="0"/>
          </a:p>
          <a:p>
            <a:pPr eaLnBrk="1" hangingPunct="1"/>
            <a:r>
              <a:rPr lang="en-US" baseline="0" dirty="0" smtClean="0"/>
              <a:t>Every iteration of the Host VI will execute the read without waiting for data to be written.  If there is nothing in the FIFO, then Elements Remaining will be zero.  </a:t>
            </a:r>
          </a:p>
          <a:p>
            <a:pPr eaLnBrk="1" hangingPunct="1"/>
            <a:endParaRPr lang="en-US" baseline="0" dirty="0" smtClean="0"/>
          </a:p>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2835DFBA-86A7-4A0B-850D-FE5592D00886}" type="slidenum">
              <a:rPr lang="en-US" smtClean="0"/>
              <a:pPr/>
              <a:t>18</a:t>
            </a:fld>
            <a:endParaRPr lang="en-US" dirty="0" smtClean="0"/>
          </a:p>
        </p:txBody>
      </p:sp>
      <p:sp>
        <p:nvSpPr>
          <p:cNvPr id="151555" name="Rectangle 2"/>
          <p:cNvSpPr>
            <a:spLocks noGrp="1" noRot="1" noChangeAspect="1" noChangeArrowheads="1" noTextEdit="1"/>
          </p:cNvSpPr>
          <p:nvPr>
            <p:ph type="sldImg"/>
          </p:nvPr>
        </p:nvSpPr>
        <p:spPr>
          <a:xfrm>
            <a:off x="904875" y="471488"/>
            <a:ext cx="5353050" cy="4014787"/>
          </a:xfrm>
        </p:spPr>
      </p:sp>
      <p:sp>
        <p:nvSpPr>
          <p:cNvPr id="151556" name="Rectangle 3"/>
          <p:cNvSpPr>
            <a:spLocks noGrp="1" noChangeArrowheads="1"/>
          </p:cNvSpPr>
          <p:nvPr>
            <p:ph type="body" idx="1"/>
          </p:nvPr>
        </p:nvSpPr>
        <p:spPr>
          <a:xfrm>
            <a:off x="732183" y="4731291"/>
            <a:ext cx="5850835" cy="4318725"/>
          </a:xfrm>
          <a:noFill/>
          <a:ln/>
        </p:spPr>
        <p:txBody>
          <a:bodyPr/>
          <a:lstStyle/>
          <a:p>
            <a:pPr defTabSz="966612">
              <a:defRPr/>
            </a:pPr>
            <a:r>
              <a:rPr lang="en-US" baseline="0" dirty="0" smtClean="0"/>
              <a:t>By specifying a Timeout value for the DMA FIFO Read method, we are controlling the rate at which the DMA Read executes.  Specifying the Number of Elements that are read from the FIFO controls the amount of data that is returned in each iteration of the loop.  </a:t>
            </a:r>
          </a:p>
          <a:p>
            <a:pPr defTabSz="966612">
              <a:defRPr/>
            </a:pPr>
            <a:endParaRPr lang="en-US" baseline="0" dirty="0" smtClean="0"/>
          </a:p>
          <a:p>
            <a:pPr defTabSz="966612">
              <a:defRPr/>
            </a:pPr>
            <a:r>
              <a:rPr lang="en-US" baseline="0" dirty="0" smtClean="0"/>
              <a:t>It is generally easier to process a fixed amount of data being returned at a fixed rate than to process a fixed amount of data at a variable rate (blocking) or a variable amount of data at a fixed rate (polling).  </a:t>
            </a:r>
          </a:p>
          <a:p>
            <a:pPr defTabSz="966612">
              <a:defRPr/>
            </a:pPr>
            <a:endParaRPr lang="en-US" baseline="0" dirty="0" smtClean="0"/>
          </a:p>
          <a:p>
            <a:pPr defTabSz="966612">
              <a:defRPr/>
            </a:pPr>
            <a:r>
              <a:rPr lang="en-US" baseline="0" dirty="0" smtClean="0"/>
              <a:t>For this example, no processing is taking place aside from displaying the data on the front panel.  Checking whether or not the Data array is empty tells us whether or not the DMA Read timed out.  If there is no data returned, then the read timed out and we do not have to execute the processing code, which should reside in the False case of the Case Structure.  You could handle the fact that no data was returned in the True case.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2DC75BE9-5378-4816-9988-992D829EB62D}" type="slidenum">
              <a:rPr lang="en-US" smtClean="0"/>
              <a:pPr/>
              <a:t>19</a:t>
            </a:fld>
            <a:endParaRPr lang="en-US" dirty="0" smtClean="0"/>
          </a:p>
        </p:txBody>
      </p:sp>
      <p:sp>
        <p:nvSpPr>
          <p:cNvPr id="141315" name="Rectangle 2"/>
          <p:cNvSpPr>
            <a:spLocks noGrp="1" noRot="1" noChangeAspect="1" noChangeArrowheads="1" noTextEdit="1"/>
          </p:cNvSpPr>
          <p:nvPr>
            <p:ph type="sldImg"/>
          </p:nvPr>
        </p:nvSpPr>
        <p:spPr>
          <a:xfrm>
            <a:off x="904875" y="471488"/>
            <a:ext cx="5353050" cy="4014787"/>
          </a:xfrm>
        </p:spPr>
      </p:sp>
      <p:sp>
        <p:nvSpPr>
          <p:cNvPr id="141316" name="Rectangle 3"/>
          <p:cNvSpPr>
            <a:spLocks noGrp="1" noChangeArrowheads="1"/>
          </p:cNvSpPr>
          <p:nvPr>
            <p:ph type="body" idx="1"/>
          </p:nvPr>
        </p:nvSpPr>
        <p:spPr>
          <a:xfrm>
            <a:off x="732183" y="4731291"/>
            <a:ext cx="5850835" cy="4318725"/>
          </a:xfrm>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Rot="1" noChangeAspect="1" noChangeArrowheads="1" noTextEdit="1"/>
          </p:cNvSpPr>
          <p:nvPr>
            <p:ph type="sldImg"/>
          </p:nvPr>
        </p:nvSpPr>
        <p:spPr>
          <a:xfrm>
            <a:off x="944563" y="730250"/>
            <a:ext cx="5426075" cy="4070350"/>
          </a:xfrm>
        </p:spPr>
      </p:sp>
      <p:sp>
        <p:nvSpPr>
          <p:cNvPr id="8" name="Rectangle 3"/>
          <p:cNvSpPr>
            <a:spLocks noGrp="1" noChangeArrowheads="1"/>
          </p:cNvSpPr>
          <p:nvPr>
            <p:ph type="body" idx="3"/>
          </p:nvPr>
        </p:nvSpPr>
        <p:spPr>
          <a:xfrm>
            <a:off x="704919" y="5037343"/>
            <a:ext cx="5985163" cy="3842124"/>
          </a:xfrm>
          <a:noFill/>
          <a:ln/>
        </p:spPr>
        <p:txBody>
          <a:bodyPr/>
          <a:lstStyle/>
          <a:p>
            <a:r>
              <a:rPr lang="en-US" dirty="0" smtClean="0">
                <a:latin typeface="Times New Roman" pitchFamily="18" charset="0"/>
              </a:rPr>
              <a:t>Communication </a:t>
            </a:r>
            <a:r>
              <a:rPr lang="en-US" dirty="0">
                <a:latin typeface="Times New Roman" pitchFamily="18" charset="0"/>
              </a:rPr>
              <a:t>between the FPGA VI and host VI consists of exchanging information and synchronizing the two applications.</a:t>
            </a:r>
          </a:p>
          <a:p>
            <a:r>
              <a:rPr lang="en-US" dirty="0">
                <a:latin typeface="Times New Roman" pitchFamily="18" charset="0"/>
              </a:rPr>
              <a:t>On their own, the VIs on the host and the FPGA run asynchronously. To synchronize the VIs or to use timing information from the FPGA VI in the host VI, you must add synchronization code to your VIs</a:t>
            </a:r>
            <a:r>
              <a:rPr lang="en-US" dirty="0" smtClean="0"/>
              <a:t>.</a:t>
            </a:r>
          </a:p>
          <a:p>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2DC75BE9-5378-4816-9988-992D829EB62D}" type="slidenum">
              <a:rPr lang="en-US" smtClean="0"/>
              <a:pPr/>
              <a:t>20</a:t>
            </a:fld>
            <a:endParaRPr lang="en-US" dirty="0" smtClean="0"/>
          </a:p>
        </p:txBody>
      </p:sp>
      <p:sp>
        <p:nvSpPr>
          <p:cNvPr id="141315" name="Rectangle 2"/>
          <p:cNvSpPr>
            <a:spLocks noGrp="1" noRot="1" noChangeAspect="1" noChangeArrowheads="1" noTextEdit="1"/>
          </p:cNvSpPr>
          <p:nvPr>
            <p:ph type="sldImg"/>
          </p:nvPr>
        </p:nvSpPr>
        <p:spPr>
          <a:xfrm>
            <a:off x="904875" y="471488"/>
            <a:ext cx="5353050" cy="4014787"/>
          </a:xfrm>
        </p:spPr>
      </p:sp>
      <p:sp>
        <p:nvSpPr>
          <p:cNvPr id="141316" name="Rectangle 3"/>
          <p:cNvSpPr>
            <a:spLocks noGrp="1" noChangeArrowheads="1"/>
          </p:cNvSpPr>
          <p:nvPr>
            <p:ph type="body" idx="1"/>
          </p:nvPr>
        </p:nvSpPr>
        <p:spPr>
          <a:xfrm>
            <a:off x="732183" y="4731291"/>
            <a:ext cx="5850835" cy="4318725"/>
          </a:xfrm>
          <a:noFill/>
          <a:ln/>
        </p:spPr>
        <p:txBody>
          <a:bodyPr/>
          <a:lstStyle/>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D5A1D0CC-0389-4CA8-A1E2-610C79E5C319}" type="slidenum">
              <a:rPr lang="en-US" smtClean="0"/>
              <a:pPr/>
              <a:t>21</a:t>
            </a:fld>
            <a:endParaRPr lang="en-US" dirty="0" smtClean="0"/>
          </a:p>
        </p:txBody>
      </p:sp>
      <p:sp>
        <p:nvSpPr>
          <p:cNvPr id="155651" name="Rectangle 2"/>
          <p:cNvSpPr>
            <a:spLocks noGrp="1" noRot="1" noChangeAspect="1" noChangeArrowheads="1" noTextEdit="1"/>
          </p:cNvSpPr>
          <p:nvPr>
            <p:ph type="sldImg"/>
          </p:nvPr>
        </p:nvSpPr>
        <p:spPr>
          <a:xfrm>
            <a:off x="904875" y="471488"/>
            <a:ext cx="5353050" cy="4014787"/>
          </a:xfrm>
        </p:spPr>
      </p:sp>
      <p:sp>
        <p:nvSpPr>
          <p:cNvPr id="155652" name="Rectangle 3"/>
          <p:cNvSpPr>
            <a:spLocks noGrp="1" noChangeArrowheads="1"/>
          </p:cNvSpPr>
          <p:nvPr>
            <p:ph type="body" idx="1"/>
          </p:nvPr>
        </p:nvSpPr>
        <p:spPr>
          <a:xfrm>
            <a:off x="732183" y="4731291"/>
            <a:ext cx="5850835" cy="4318725"/>
          </a:xfrm>
          <a:noFill/>
          <a:ln/>
        </p:spPr>
        <p:txBody>
          <a:bodyPr/>
          <a:lstStyle/>
          <a:p>
            <a:pPr eaLnBrk="1" hangingPunct="1"/>
            <a:r>
              <a:rPr lang="en-US" baseline="0" dirty="0" smtClean="0"/>
              <a:t>The speed of the overall DMA transaction is limited by the processor (windows, real-time).  The processor isn’t use for DMA transfer but the processor is used to copy the memory from DMA to application memory.  Speed of CPU and competing tasks limit the availability of CPU resources.   </a:t>
            </a:r>
          </a:p>
          <a:p>
            <a:pPr eaLnBrk="1" hangingPunct="1"/>
            <a:endParaRPr lang="en-US" baseline="0" dirty="0" smtClean="0"/>
          </a:p>
          <a:p>
            <a:pPr eaLnBrk="1" hangingPunct="1"/>
            <a:r>
              <a:rPr lang="en-US" baseline="0" dirty="0" smtClean="0"/>
              <a:t>With 10,000 elements on host, increasing host side isn’t likely the problem for most applications.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DA9158C7-3C27-48D8-9B6D-27552699150B}" type="slidenum">
              <a:rPr lang="en-US" smtClean="0"/>
              <a:pPr/>
              <a:t>22</a:t>
            </a:fld>
            <a:endParaRPr lang="en-US" dirty="0" smtClean="0"/>
          </a:p>
        </p:txBody>
      </p:sp>
      <p:sp>
        <p:nvSpPr>
          <p:cNvPr id="156675" name="Rectangle 2"/>
          <p:cNvSpPr>
            <a:spLocks noGrp="1" noRot="1" noChangeAspect="1" noChangeArrowheads="1" noTextEdit="1"/>
          </p:cNvSpPr>
          <p:nvPr>
            <p:ph type="sldImg"/>
          </p:nvPr>
        </p:nvSpPr>
        <p:spPr>
          <a:xfrm>
            <a:off x="904875" y="471488"/>
            <a:ext cx="5353050" cy="4014787"/>
          </a:xfrm>
        </p:spPr>
      </p:sp>
      <p:sp>
        <p:nvSpPr>
          <p:cNvPr id="156676" name="Rectangle 3"/>
          <p:cNvSpPr>
            <a:spLocks noGrp="1" noChangeArrowheads="1"/>
          </p:cNvSpPr>
          <p:nvPr>
            <p:ph type="body" idx="1"/>
          </p:nvPr>
        </p:nvSpPr>
        <p:spPr>
          <a:xfrm>
            <a:off x="732183" y="4731291"/>
            <a:ext cx="5850835" cy="4318725"/>
          </a:xfrm>
          <a:noFill/>
          <a:ln/>
        </p:spPr>
        <p:txBody>
          <a:bodyPr/>
          <a:lstStyle/>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B5D9ADC6-6862-49BC-9B72-DB75E98D2124}" type="slidenum">
              <a:rPr lang="en-US" smtClean="0"/>
              <a:pPr/>
              <a:t>23</a:t>
            </a:fld>
            <a:endParaRPr lang="en-US" dirty="0" smtClean="0"/>
          </a:p>
        </p:txBody>
      </p:sp>
      <p:sp>
        <p:nvSpPr>
          <p:cNvPr id="154627" name="Rectangle 2"/>
          <p:cNvSpPr>
            <a:spLocks noGrp="1" noRot="1" noChangeAspect="1" noChangeArrowheads="1" noTextEdit="1"/>
          </p:cNvSpPr>
          <p:nvPr>
            <p:ph type="sldImg"/>
          </p:nvPr>
        </p:nvSpPr>
        <p:spPr>
          <a:xfrm>
            <a:off x="904875" y="471488"/>
            <a:ext cx="5353050" cy="4014787"/>
          </a:xfrm>
        </p:spPr>
      </p:sp>
      <p:sp>
        <p:nvSpPr>
          <p:cNvPr id="154628" name="Rectangle 3"/>
          <p:cNvSpPr>
            <a:spLocks noGrp="1" noChangeArrowheads="1"/>
          </p:cNvSpPr>
          <p:nvPr>
            <p:ph type="body" idx="1"/>
          </p:nvPr>
        </p:nvSpPr>
        <p:spPr>
          <a:xfrm>
            <a:off x="732183" y="4731291"/>
            <a:ext cx="5850835" cy="4318725"/>
          </a:xfrm>
          <a:noFill/>
          <a:ln/>
        </p:spPr>
        <p:txBody>
          <a:bodyPr/>
          <a:lstStyle/>
          <a:p>
            <a:pPr eaLnBrk="1" hangingPunct="1"/>
            <a:r>
              <a:rPr lang="en-US" baseline="0" dirty="0" smtClean="0"/>
              <a:t>These same techniques can be used in reverse for Host to Target transfers.  In that case, the Timed Out? output of the FPGA Read method would indicate an underflow condition and error -50400 on the Host Write would indicate an underflow condition.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F2023-8691-494F-A5BF-00268D4DDC27}"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F0DA18FA-28F3-4878-82B0-568CC75B2EA6}" type="slidenum">
              <a:rPr lang="en-US" smtClean="0"/>
              <a:pPr/>
              <a:t>25</a:t>
            </a:fld>
            <a:endParaRPr lang="en-US" dirty="0" smtClean="0"/>
          </a:p>
        </p:txBody>
      </p:sp>
      <p:sp>
        <p:nvSpPr>
          <p:cNvPr id="124931" name="Rectangle 2"/>
          <p:cNvSpPr>
            <a:spLocks noGrp="1" noRot="1" noChangeAspect="1" noChangeArrowheads="1" noTextEdit="1"/>
          </p:cNvSpPr>
          <p:nvPr>
            <p:ph type="sldImg"/>
          </p:nvPr>
        </p:nvSpPr>
        <p:spPr>
          <a:xfrm>
            <a:off x="904875" y="471488"/>
            <a:ext cx="5353050" cy="4014787"/>
          </a:xfrm>
        </p:spPr>
      </p:sp>
      <p:sp>
        <p:nvSpPr>
          <p:cNvPr id="124932" name="Rectangle 3"/>
          <p:cNvSpPr>
            <a:spLocks noGrp="1" noChangeArrowheads="1"/>
          </p:cNvSpPr>
          <p:nvPr>
            <p:ph type="body" idx="1"/>
          </p:nvPr>
        </p:nvSpPr>
        <p:spPr>
          <a:xfrm>
            <a:off x="732183" y="4731291"/>
            <a:ext cx="5850835" cy="4318725"/>
          </a:xfrm>
          <a:noFill/>
          <a:ln/>
        </p:spPr>
        <p:txBody>
          <a:bodyPr/>
          <a:lstStyle/>
          <a:p>
            <a:pPr eaLnBrk="1" hangingPunct="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187E1437-4390-4F00-A686-6140E02ADF3B}" type="slidenum">
              <a:rPr lang="en-US" smtClean="0"/>
              <a:pPr/>
              <a:t>26</a:t>
            </a:fld>
            <a:endParaRPr lang="en-US" dirty="0" smtClean="0"/>
          </a:p>
        </p:txBody>
      </p:sp>
      <p:sp>
        <p:nvSpPr>
          <p:cNvPr id="157699" name="Rectangle 2"/>
          <p:cNvSpPr>
            <a:spLocks noGrp="1" noRot="1" noChangeAspect="1" noChangeArrowheads="1" noTextEdit="1"/>
          </p:cNvSpPr>
          <p:nvPr>
            <p:ph type="sldImg"/>
          </p:nvPr>
        </p:nvSpPr>
        <p:spPr>
          <a:xfrm>
            <a:off x="904875" y="471488"/>
            <a:ext cx="5353050" cy="4014787"/>
          </a:xfrm>
        </p:spPr>
      </p:sp>
      <p:sp>
        <p:nvSpPr>
          <p:cNvPr id="157700" name="Rectangle 3"/>
          <p:cNvSpPr>
            <a:spLocks noGrp="1" noChangeArrowheads="1"/>
          </p:cNvSpPr>
          <p:nvPr>
            <p:ph type="body" idx="1"/>
          </p:nvPr>
        </p:nvSpPr>
        <p:spPr>
          <a:xfrm>
            <a:off x="732183" y="4731291"/>
            <a:ext cx="5850835" cy="4318725"/>
          </a:xfrm>
          <a:noFill/>
          <a:ln/>
        </p:spPr>
        <p:txBody>
          <a:bodyPr/>
          <a:lstStyle/>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u="none" dirty="0" smtClean="0"/>
              <a:t>Prep</a:t>
            </a:r>
            <a:r>
              <a:rPr lang="en-US" b="1" u="none" baseline="0" dirty="0" smtClean="0"/>
              <a:t> </a:t>
            </a:r>
            <a:r>
              <a:rPr lang="en-US" b="1" u="none" dirty="0" smtClean="0"/>
              <a:t>discussion:</a:t>
            </a:r>
          </a:p>
          <a:p>
            <a:pPr>
              <a:buFont typeface="Arial" pitchFamily="34" charset="0"/>
              <a:buChar char="•"/>
            </a:pPr>
            <a:r>
              <a:rPr lang="en-US" dirty="0" smtClean="0"/>
              <a:t>Custom triggering is commonly used in FPGA </a:t>
            </a:r>
            <a:r>
              <a:rPr lang="en-US" baseline="0" dirty="0" smtClean="0"/>
              <a:t>applications that perform I/O.  </a:t>
            </a:r>
          </a:p>
          <a:p>
            <a:pPr>
              <a:buFont typeface="Arial" pitchFamily="34" charset="0"/>
              <a:buChar char="•"/>
            </a:pPr>
            <a:r>
              <a:rPr lang="en-US" baseline="0" dirty="0" smtClean="0"/>
              <a:t>You will implement custom triggering to control when analog input will be collected and transferred to the host VI via DMA FIFO.</a:t>
            </a:r>
          </a:p>
          <a:p>
            <a:endParaRPr lang="en-US" dirty="0"/>
          </a:p>
        </p:txBody>
      </p:sp>
      <p:sp>
        <p:nvSpPr>
          <p:cNvPr id="4" name="Slide Number Placeholder 3"/>
          <p:cNvSpPr>
            <a:spLocks noGrp="1"/>
          </p:cNvSpPr>
          <p:nvPr>
            <p:ph type="sldNum" sz="quarter" idx="10"/>
          </p:nvPr>
        </p:nvSpPr>
        <p:spPr/>
        <p:txBody>
          <a:bodyPr/>
          <a:lstStyle/>
          <a:p>
            <a:fld id="{71EF2023-8691-494F-A5BF-00268D4DDC27}"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Triggering on</a:t>
            </a:r>
            <a:r>
              <a:rPr lang="en-US" baseline="0" dirty="0" smtClean="0"/>
              <a:t> the FPGA is processed much more quickly than it can be on Windows.  Since the trigger was based on an analog input that was obtained from an I/O resource on the FPGA, we were able to write FPGA code that would read that value, compare it to the threshold values and perform the triggering without any processing of the trigger occurring on the host.</a:t>
            </a:r>
          </a:p>
          <a:p>
            <a:pPr>
              <a:buFont typeface="Arial" pitchFamily="34" charset="0"/>
              <a:buChar char="•"/>
            </a:pPr>
            <a:r>
              <a:rPr lang="en-US" baseline="0" dirty="0" smtClean="0"/>
              <a:t>This application used polling with a fixed number of elements to acquire the data from the DMA FIFO.</a:t>
            </a:r>
          </a:p>
          <a:p>
            <a:pPr>
              <a:buFont typeface="Arial" pitchFamily="34" charset="0"/>
              <a:buChar char="•"/>
            </a:pPr>
            <a:r>
              <a:rPr lang="en-US" baseline="0" dirty="0" smtClean="0"/>
              <a:t>Underflow was handled in the host VI by checking the DMA Read method for error -50400.  If that error occurred, the error cluster was cleared.  If that error did not occur, then the desired number of elements had been read and the host and FPGA VIs were stopped.</a:t>
            </a:r>
            <a:endParaRPr lang="en-US" dirty="0"/>
          </a:p>
        </p:txBody>
      </p:sp>
      <p:sp>
        <p:nvSpPr>
          <p:cNvPr id="4" name="Slide Number Placeholder 3"/>
          <p:cNvSpPr>
            <a:spLocks noGrp="1"/>
          </p:cNvSpPr>
          <p:nvPr>
            <p:ph type="sldNum" sz="quarter" idx="10"/>
          </p:nvPr>
        </p:nvSpPr>
        <p:spPr/>
        <p:txBody>
          <a:bodyPr/>
          <a:lstStyle/>
          <a:p>
            <a:fld id="{71EF2023-8691-494F-A5BF-00268D4DDC27}"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F2023-8691-494F-A5BF-00268D4DDC27}"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F2023-8691-494F-A5BF-00268D4DDC27}"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F2023-8691-494F-A5BF-00268D4DDC27}"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F2023-8691-494F-A5BF-00268D4DDC27}"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B2C18590-4371-4BA9-B22C-3351911AA718}" type="slidenum">
              <a:rPr lang="en-US" smtClean="0"/>
              <a:pPr/>
              <a:t>32</a:t>
            </a:fld>
            <a:endParaRPr lang="en-US" dirty="0" smtClean="0"/>
          </a:p>
        </p:txBody>
      </p:sp>
      <p:sp>
        <p:nvSpPr>
          <p:cNvPr id="149507" name="Rectangle 2"/>
          <p:cNvSpPr>
            <a:spLocks noGrp="1" noRot="1" noChangeAspect="1" noChangeArrowheads="1" noTextEdit="1"/>
          </p:cNvSpPr>
          <p:nvPr>
            <p:ph type="sldImg"/>
          </p:nvPr>
        </p:nvSpPr>
        <p:spPr>
          <a:xfrm>
            <a:off x="904875" y="471488"/>
            <a:ext cx="5353050" cy="4014787"/>
          </a:xfrm>
        </p:spPr>
      </p:sp>
      <p:sp>
        <p:nvSpPr>
          <p:cNvPr id="149508" name="Rectangle 3"/>
          <p:cNvSpPr>
            <a:spLocks noGrp="1" noChangeArrowheads="1"/>
          </p:cNvSpPr>
          <p:nvPr>
            <p:ph type="body" idx="1"/>
          </p:nvPr>
        </p:nvSpPr>
        <p:spPr>
          <a:xfrm>
            <a:off x="732183" y="4731291"/>
            <a:ext cx="5850835" cy="4318725"/>
          </a:xfrm>
          <a:noFill/>
          <a:ln/>
        </p:spPr>
        <p:txBody>
          <a:bodyPr/>
          <a:lstStyle/>
          <a:p>
            <a:pPr defTabSz="966612">
              <a:defRPr/>
            </a:pPr>
            <a:r>
              <a:rPr lang="en-US" b="0" i="0" u="sng" dirty="0" smtClean="0"/>
              <a:t>Interleaving</a:t>
            </a:r>
          </a:p>
          <a:p>
            <a:pPr defTabSz="966612">
              <a:defRPr/>
            </a:pPr>
            <a:r>
              <a:rPr lang="en-US" dirty="0" smtClean="0"/>
              <a:t>FPGA</a:t>
            </a:r>
            <a:r>
              <a:rPr lang="en-US" baseline="0" dirty="0" smtClean="0"/>
              <a:t> VI – </a:t>
            </a:r>
            <a:r>
              <a:rPr lang="en-US" dirty="0" smtClean="0"/>
              <a:t>Write</a:t>
            </a:r>
            <a:r>
              <a:rPr lang="en-US" baseline="0" dirty="0" smtClean="0"/>
              <a:t> </a:t>
            </a:r>
            <a:r>
              <a:rPr lang="en-US" dirty="0" smtClean="0"/>
              <a:t>multiple channels of data to a DMA FIFO by interleaving.</a:t>
            </a:r>
          </a:p>
          <a:p>
            <a:pPr defTabSz="966612">
              <a:defRPr/>
            </a:pPr>
            <a:r>
              <a:rPr lang="en-US" dirty="0" smtClean="0"/>
              <a:t>Host VI – Read multiple an array</a:t>
            </a:r>
            <a:r>
              <a:rPr lang="en-US" baseline="0" dirty="0" smtClean="0"/>
              <a:t> of data </a:t>
            </a:r>
            <a:r>
              <a:rPr lang="en-US" dirty="0" smtClean="0"/>
              <a:t>from a  DMA FIFO in the host and decimate the array</a:t>
            </a:r>
            <a:r>
              <a:rPr lang="en-US" baseline="0" dirty="0" smtClean="0"/>
              <a:t> to separate the data into different channels.</a:t>
            </a:r>
          </a:p>
          <a:p>
            <a:pPr defTabSz="966612">
              <a:defRPr/>
            </a:pPr>
            <a:endParaRPr lang="en-US" baseline="0" dirty="0" smtClean="0"/>
          </a:p>
          <a:p>
            <a:pPr defTabSz="966612">
              <a:defRPr/>
            </a:pPr>
            <a:endParaRPr lang="en-US" dirty="0" smtClean="0"/>
          </a:p>
          <a:p>
            <a:pPr defTabSz="966612">
              <a:defRPr/>
            </a:pPr>
            <a:endParaRPr lang="en-US" dirty="0" smtClean="0"/>
          </a:p>
          <a:p>
            <a:pPr eaLnBrk="1" hangingPunct="1"/>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b="1" dirty="0" smtClean="0"/>
              <a:t>Prep discussion:</a:t>
            </a:r>
          </a:p>
          <a:p>
            <a:pPr lvl="0"/>
            <a:r>
              <a:rPr lang="en-US" b="0" dirty="0" smtClean="0"/>
              <a:t>You c</a:t>
            </a:r>
            <a:r>
              <a:rPr lang="en-US" dirty="0" smtClean="0"/>
              <a:t>reate an FPGA VI that uses DMA FIFOs to transfer analog data from multiple devices and channels from the FPGA target to the RT Host.</a:t>
            </a:r>
          </a:p>
          <a:p>
            <a:pPr lvl="0"/>
            <a:r>
              <a:rPr lang="en-US" dirty="0" smtClean="0"/>
              <a:t>Since</a:t>
            </a:r>
            <a:r>
              <a:rPr lang="en-US" baseline="0" dirty="0" smtClean="0"/>
              <a:t> our FPGA device only has three DMA channels, we cannot use a separate DMA FIFO for each I/O resource.</a:t>
            </a:r>
            <a:endParaRPr lang="en-US" dirty="0"/>
          </a:p>
        </p:txBody>
      </p:sp>
      <p:sp>
        <p:nvSpPr>
          <p:cNvPr id="4" name="Slide Number Placeholder 3"/>
          <p:cNvSpPr>
            <a:spLocks noGrp="1"/>
          </p:cNvSpPr>
          <p:nvPr>
            <p:ph type="sldNum" sz="quarter" idx="10"/>
          </p:nvPr>
        </p:nvSpPr>
        <p:spPr/>
        <p:txBody>
          <a:bodyPr/>
          <a:lstStyle/>
          <a:p>
            <a:fld id="{71EF2023-8691-494F-A5BF-00268D4DDC27}"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This application used blocking to wait</a:t>
            </a:r>
            <a:r>
              <a:rPr lang="en-US" baseline="0" dirty="0" smtClean="0"/>
              <a:t> indefinitely at the Read Method in order to </a:t>
            </a:r>
            <a:r>
              <a:rPr lang="en-US" dirty="0" smtClean="0"/>
              <a:t>acquire all of the requested data.</a:t>
            </a:r>
          </a:p>
          <a:p>
            <a:pPr>
              <a:buFont typeface="Arial" pitchFamily="34" charset="0"/>
              <a:buChar char="•"/>
            </a:pPr>
            <a:r>
              <a:rPr lang="en-US" dirty="0" smtClean="0"/>
              <a:t>The Feedback</a:t>
            </a:r>
            <a:r>
              <a:rPr lang="en-US" baseline="0" dirty="0" smtClean="0"/>
              <a:t> Node is used to latch whether or not an overflow condition ever occurred during the Write Method.  It stores the value of Overflow Occurred from the previous iteration of the loop and passes that value into the compound OR function for the next iteration so that Overflow Occurred will remain True if that condition was ever met.  The same functionality could have been implemented with a shift register.</a:t>
            </a:r>
          </a:p>
          <a:p>
            <a:pPr>
              <a:buFont typeface="Arial" pitchFamily="34" charset="0"/>
              <a:buChar char="•"/>
            </a:pPr>
            <a:r>
              <a:rPr lang="en-US" baseline="0" dirty="0" smtClean="0"/>
              <a:t>The FPGA portion of the FIFO was configured to contain 1023 elements</a:t>
            </a:r>
            <a:r>
              <a:rPr lang="en-US" baseline="0" dirty="0"/>
              <a:t> </a:t>
            </a:r>
            <a:r>
              <a:rPr lang="en-US" baseline="0" dirty="0" smtClean="0"/>
              <a:t>and the host buffer contains 10,000 elements by default, so the FPGA portion of the FIFO will be our limiting factor. We are acquiring data from two I/O resources per DMA channel, so we could acquire 1023/2 = 511.5 </a:t>
            </a:r>
            <a:r>
              <a:rPr lang="en-US" baseline="0" dirty="0" smtClean="0">
                <a:sym typeface="Wingdings" pitchFamily="2" charset="2"/>
              </a:rPr>
              <a:t> 511 samples before causing an overflow condition.</a:t>
            </a:r>
            <a:endParaRPr lang="en-US" dirty="0"/>
          </a:p>
        </p:txBody>
      </p:sp>
      <p:sp>
        <p:nvSpPr>
          <p:cNvPr id="4" name="Slide Number Placeholder 3"/>
          <p:cNvSpPr>
            <a:spLocks noGrp="1"/>
          </p:cNvSpPr>
          <p:nvPr>
            <p:ph type="sldNum" sz="quarter" idx="10"/>
          </p:nvPr>
        </p:nvSpPr>
        <p:spPr/>
        <p:txBody>
          <a:bodyPr/>
          <a:lstStyle/>
          <a:p>
            <a:fld id="{71EF2023-8691-494F-A5BF-00268D4DDC27}"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F2023-8691-494F-A5BF-00268D4DDC27}"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97031" lvl="2" indent="-543719">
              <a:buFont typeface="+mj-lt"/>
              <a:buAutoNum type="alphaLcPeriod"/>
            </a:pPr>
            <a:r>
              <a:rPr lang="en-US" dirty="0" smtClean="0"/>
              <a:t>Well-suited to streaming large amounts of data – </a:t>
            </a:r>
            <a:r>
              <a:rPr lang="en-US" b="1" dirty="0" smtClean="0"/>
              <a:t>DMA FIFO</a:t>
            </a:r>
          </a:p>
          <a:p>
            <a:pPr marL="297031" lvl="2" indent="-543719">
              <a:buFont typeface="+mj-lt"/>
              <a:buAutoNum type="alphaLcPeriod"/>
            </a:pPr>
            <a:r>
              <a:rPr lang="en-US" b="0" dirty="0" smtClean="0"/>
              <a:t>Consumes significant CPU resources</a:t>
            </a:r>
            <a:r>
              <a:rPr lang="en-US" b="1" dirty="0" smtClean="0"/>
              <a:t> </a:t>
            </a:r>
            <a:r>
              <a:rPr lang="en-US" dirty="0" smtClean="0"/>
              <a:t>– </a:t>
            </a:r>
            <a:r>
              <a:rPr lang="en-US" b="1" dirty="0" smtClean="0"/>
              <a:t>Front Panel Communication</a:t>
            </a:r>
          </a:p>
          <a:p>
            <a:pPr marL="297031" lvl="2" indent="-543719">
              <a:buFont typeface="+mj-lt"/>
              <a:buAutoNum type="alphaLcPeriod"/>
            </a:pPr>
            <a:r>
              <a:rPr lang="en-US" dirty="0" smtClean="0"/>
              <a:t>Requires that LabVIEW switch to the user interface thread to complete execution – </a:t>
            </a:r>
            <a:r>
              <a:rPr lang="en-US" b="1" dirty="0" smtClean="0"/>
              <a:t>Front Panel Communication</a:t>
            </a:r>
          </a:p>
          <a:p>
            <a:pPr marL="297031" lvl="2" indent="-543719">
              <a:buFont typeface="+mj-lt"/>
              <a:buAutoNum type="alphaLcPeriod"/>
            </a:pPr>
            <a:r>
              <a:rPr lang="en-US" dirty="0" smtClean="0"/>
              <a:t>Suitable for use in asynchronous applications – </a:t>
            </a:r>
            <a:r>
              <a:rPr lang="en-US" b="1" dirty="0" smtClean="0"/>
              <a:t>DMA FIFO</a:t>
            </a:r>
          </a:p>
          <a:p>
            <a:endParaRPr lang="en-US" dirty="0"/>
          </a:p>
        </p:txBody>
      </p:sp>
      <p:sp>
        <p:nvSpPr>
          <p:cNvPr id="4" name="Slide Number Placeholder 3"/>
          <p:cNvSpPr>
            <a:spLocks noGrp="1"/>
          </p:cNvSpPr>
          <p:nvPr>
            <p:ph type="sldNum" sz="quarter" idx="10"/>
          </p:nvPr>
        </p:nvSpPr>
        <p:spPr/>
        <p:txBody>
          <a:bodyPr/>
          <a:lstStyle/>
          <a:p>
            <a:fld id="{71EF2023-8691-494F-A5BF-00268D4DDC27}"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Slide Number Placeholder 3"/>
          <p:cNvSpPr>
            <a:spLocks noGrp="1"/>
          </p:cNvSpPr>
          <p:nvPr>
            <p:ph type="sldNum" sz="quarter" idx="10"/>
          </p:nvPr>
        </p:nvSpPr>
        <p:spPr/>
        <p:txBody>
          <a:bodyPr/>
          <a:lstStyle/>
          <a:p>
            <a:fld id="{71EF2023-8691-494F-A5BF-00268D4DDC27}"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A,</a:t>
            </a:r>
            <a:r>
              <a:rPr lang="en-US" b="1" baseline="0" dirty="0" smtClean="0"/>
              <a:t> B, </a:t>
            </a:r>
            <a:r>
              <a:rPr lang="en-US" b="0" baseline="0" dirty="0" smtClean="0"/>
              <a:t>and</a:t>
            </a:r>
            <a:r>
              <a:rPr lang="en-US" b="1" baseline="0" dirty="0" smtClean="0"/>
              <a:t> D </a:t>
            </a:r>
            <a:r>
              <a:rPr lang="en-US" baseline="0" dirty="0" smtClean="0"/>
              <a:t>are all valid approaches to solving a FIFO overflow problem.</a:t>
            </a:r>
            <a:endParaRPr lang="en-US" dirty="0"/>
          </a:p>
        </p:txBody>
      </p:sp>
      <p:sp>
        <p:nvSpPr>
          <p:cNvPr id="4" name="Slide Number Placeholder 3"/>
          <p:cNvSpPr>
            <a:spLocks noGrp="1"/>
          </p:cNvSpPr>
          <p:nvPr>
            <p:ph type="sldNum" sz="quarter" idx="10"/>
          </p:nvPr>
        </p:nvSpPr>
        <p:spPr/>
        <p:txBody>
          <a:bodyPr/>
          <a:lstStyle/>
          <a:p>
            <a:fld id="{71EF2023-8691-494F-A5BF-00268D4DDC27}"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p>
        </p:txBody>
      </p:sp>
      <p:sp>
        <p:nvSpPr>
          <p:cNvPr id="4" name="Slide Number Placeholder 3"/>
          <p:cNvSpPr>
            <a:spLocks noGrp="1"/>
          </p:cNvSpPr>
          <p:nvPr>
            <p:ph type="sldNum" sz="quarter" idx="10"/>
          </p:nvPr>
        </p:nvSpPr>
        <p:spPr/>
        <p:txBody>
          <a:bodyPr/>
          <a:lstStyle/>
          <a:p>
            <a:fld id="{71EF2023-8691-494F-A5BF-00268D4DDC27}"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F2023-8691-494F-A5BF-00268D4DDC27}"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defRPr/>
            </a:pPr>
            <a:r>
              <a:rPr lang="en-US" b="0" dirty="0" smtClean="0"/>
              <a:t>Polling</a:t>
            </a:r>
            <a:r>
              <a:rPr lang="en-US" b="0" baseline="0" dirty="0" smtClean="0"/>
              <a:t> with a Fixed Number of Elements – A. </a:t>
            </a:r>
            <a:r>
              <a:rPr lang="en-US" dirty="0" smtClean="0"/>
              <a:t>Host DMA Read reads a fixed number of elements at a user-defined rate</a:t>
            </a:r>
            <a:endParaRPr lang="en-US" b="0" dirty="0" smtClean="0"/>
          </a:p>
          <a:p>
            <a:pPr defTabSz="966612">
              <a:defRPr/>
            </a:pPr>
            <a:r>
              <a:rPr lang="en-US" b="0" dirty="0" smtClean="0"/>
              <a:t>Polling – C. </a:t>
            </a:r>
            <a:r>
              <a:rPr lang="en-US" dirty="0" smtClean="0"/>
              <a:t>Host DMA Read reads all of the available elements in the FIFO at a user-defined rate</a:t>
            </a:r>
            <a:endParaRPr lang="en-US" b="0" dirty="0" smtClean="0"/>
          </a:p>
          <a:p>
            <a:r>
              <a:rPr lang="en-US" b="0" dirty="0" smtClean="0"/>
              <a:t>Blocking – B. </a:t>
            </a:r>
            <a:r>
              <a:rPr lang="en-US" dirty="0" smtClean="0"/>
              <a:t>Host DMA Read waits indefinitely to read a fixed number of elements from the FIFO</a:t>
            </a:r>
            <a:endParaRPr lang="en-US" b="0" dirty="0" smtClean="0"/>
          </a:p>
        </p:txBody>
      </p:sp>
      <p:sp>
        <p:nvSpPr>
          <p:cNvPr id="4" name="Slide Number Placeholder 3"/>
          <p:cNvSpPr>
            <a:spLocks noGrp="1"/>
          </p:cNvSpPr>
          <p:nvPr>
            <p:ph type="sldNum" sz="quarter" idx="10"/>
          </p:nvPr>
        </p:nvSpPr>
        <p:spPr/>
        <p:txBody>
          <a:bodyPr/>
          <a:lstStyle/>
          <a:p>
            <a:fld id="{71EF2023-8691-494F-A5BF-00268D4DDC27}" type="slidenum">
              <a:rPr lang="en-US" smtClean="0"/>
              <a:pPr/>
              <a:t>40</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4563" y="730250"/>
            <a:ext cx="5426075" cy="4070350"/>
          </a:xfrm>
        </p:spPr>
      </p:sp>
      <p:sp>
        <p:nvSpPr>
          <p:cNvPr id="3" name="Notes Placeholder 2"/>
          <p:cNvSpPr>
            <a:spLocks noGrp="1"/>
          </p:cNvSpPr>
          <p:nvPr>
            <p:ph type="body" idx="1"/>
          </p:nvPr>
        </p:nvSpPr>
        <p:spPr/>
        <p:txBody>
          <a:bodyPr>
            <a:normAutofit/>
          </a:bodyPr>
          <a:lstStyle/>
          <a:p>
            <a:r>
              <a:rPr lang="en-US" dirty="0" smtClean="0"/>
              <a:t>Emphasize</a:t>
            </a:r>
            <a:r>
              <a:rPr lang="en-US" baseline="0" dirty="0" smtClean="0"/>
              <a:t> the last point on this slide.  Since the FPGA front panel runs on the host computer, the transfer rate from the FPGA to the host VI using front panel communication will be highly dependent upon the processor on the host.</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212A2ACE-5C22-4DAD-9623-0AEDF5B28270}" type="slidenum">
              <a:rPr lang="en-US"/>
              <a:pPr/>
              <a:t>6</a:t>
            </a:fld>
            <a:endParaRPr lang="en-US" dirty="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lnSpc>
                <a:spcPct val="80000"/>
              </a:lnSpc>
            </a:pPr>
            <a:r>
              <a:rPr lang="en-US" sz="1100" dirty="0" smtClean="0"/>
              <a:t>Note: Select the back arrow (on slide in lower left corner) or left arrow (keyboard) to restart animation.</a:t>
            </a:r>
          </a:p>
          <a:p>
            <a:pPr eaLnBrk="1" hangingPunct="1">
              <a:lnSpc>
                <a:spcPct val="80000"/>
              </a:lnSpc>
            </a:pPr>
            <a:endParaRPr lang="en-US" sz="1100" dirty="0" smtClean="0"/>
          </a:p>
          <a:p>
            <a:pPr eaLnBrk="1" hangingPunct="1">
              <a:lnSpc>
                <a:spcPct val="80000"/>
              </a:lnSpc>
            </a:pPr>
            <a:r>
              <a:rPr lang="en-US" sz="1100" dirty="0" smtClean="0"/>
              <a:t>DMA uses FPGA memory to store data and then transfer it at high speed to host processor memory with very little processor involvement. This uses much fewer processor cycles when sending large blocks of data compared to the front panel indicator with FPGA Read/Write method. Here are some programming tips for implementing DMA:</a:t>
            </a:r>
          </a:p>
          <a:p>
            <a:pPr lvl="1" eaLnBrk="1" hangingPunct="1">
              <a:lnSpc>
                <a:spcPct val="80000"/>
              </a:lnSpc>
              <a:buFont typeface="Arial" pitchFamily="34" charset="0"/>
              <a:buChar char="•"/>
            </a:pPr>
            <a:r>
              <a:rPr lang="en-US" sz="1100" dirty="0" smtClean="0"/>
              <a:t>When setting the FPGA buffer size, you can use the default size (1023). Creating a larger FPGA memory buffer typically does not have benefits.</a:t>
            </a:r>
          </a:p>
          <a:p>
            <a:pPr lvl="1" eaLnBrk="1" hangingPunct="1">
              <a:lnSpc>
                <a:spcPct val="80000"/>
              </a:lnSpc>
              <a:buFont typeface="Arial" pitchFamily="34" charset="0"/>
              <a:buChar char="•"/>
            </a:pPr>
            <a:r>
              <a:rPr lang="en-US" sz="1100" dirty="0" smtClean="0"/>
              <a:t>If you are passing an array of data, the Number of Elements input should always be an integer multiple of the array size. For example, if you are passing an array of 8 elements, the Number of Elements should be an integer multiple of 8 (such as 80, which would give 10 samples of 8 elements each.)</a:t>
            </a:r>
          </a:p>
          <a:p>
            <a:pPr lvl="1" eaLnBrk="1" hangingPunct="1">
              <a:lnSpc>
                <a:spcPct val="80000"/>
              </a:lnSpc>
              <a:buFont typeface="Arial" pitchFamily="34" charset="0"/>
              <a:buChar char="•"/>
            </a:pPr>
            <a:r>
              <a:rPr lang="en-US" sz="1100" dirty="0" smtClean="0"/>
              <a:t>Each DMA transaction has overhead, so reading larger blocks of data is typically better. The DMA FIFO.Read function automatically waits until the Number of Elements you requested become available, minimizing processor usage. </a:t>
            </a:r>
          </a:p>
          <a:p>
            <a:pPr lvl="1" eaLnBrk="1" hangingPunct="1">
              <a:lnSpc>
                <a:spcPct val="80000"/>
              </a:lnSpc>
              <a:buFont typeface="Arial" pitchFamily="34" charset="0"/>
              <a:buChar char="•"/>
            </a:pPr>
            <a:r>
              <a:rPr lang="en-US" sz="1100" dirty="0" smtClean="0"/>
              <a:t>Packing 16-bit channel data into a U32 (since DMA uses U32 data type) typically does not have benefits. That’s because the PCI bus has very high bandwidth for sending DMA data, so you most likely are nowhere near to using up all of the bus bandwidth. Instead, it’s typically the processor that is the bottleneck in processing the data being streamed. Packing the data in the FPGA means it has to be unpacked on the processor, adding additional processor overhead. In general, you should send each channel as a U32 even if you are acquiring 16-bit data.</a:t>
            </a:r>
          </a:p>
          <a:p>
            <a:pPr lvl="1" eaLnBrk="1" hangingPunct="1">
              <a:lnSpc>
                <a:spcPct val="80000"/>
              </a:lnSpc>
              <a:buFont typeface="Arial" pitchFamily="34" charset="0"/>
              <a:buNone/>
            </a:pPr>
            <a:endParaRPr lang="en-US" sz="1100" dirty="0" smtClean="0"/>
          </a:p>
          <a:p>
            <a:pPr eaLnBrk="1" hangingPunct="1">
              <a:lnSpc>
                <a:spcPct val="80000"/>
              </a:lnSpc>
            </a:pPr>
            <a:r>
              <a:rPr lang="en-US" sz="1100" dirty="0" smtClean="0"/>
              <a:t>The </a:t>
            </a:r>
            <a:r>
              <a:rPr lang="en-US" sz="1100" b="1" dirty="0" smtClean="0"/>
              <a:t>Timed Out?</a:t>
            </a:r>
            <a:r>
              <a:rPr lang="en-US" sz="1100" dirty="0" smtClean="0"/>
              <a:t> output on the DMA FIFO Write function is actually an error indicator. Under normal operation this should never occur so it’s recommended that you stop the application if this error occurs and reset the FPGA before restarting.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212A2ACE-5C22-4DAD-9623-0AEDF5B28270}" type="slidenum">
              <a:rPr lang="en-US"/>
              <a:pPr/>
              <a:t>7</a:t>
            </a:fld>
            <a:endParaRPr lang="en-US" dirty="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lnSpc>
                <a:spcPct val="80000"/>
              </a:lnSpc>
            </a:pPr>
            <a:endParaRPr lang="en-US" sz="1100"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212A2ACE-5C22-4DAD-9623-0AEDF5B28270}" type="slidenum">
              <a:rPr lang="en-US"/>
              <a:pPr/>
              <a:t>8</a:t>
            </a:fld>
            <a:endParaRPr lang="en-US" dirty="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lnSpc>
                <a:spcPct val="80000"/>
              </a:lnSpc>
            </a:pPr>
            <a:endParaRPr lang="en-US" sz="1100"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698B9D52-1F3A-4BB8-A69C-7ECCE7CB589A}" type="slidenum">
              <a:rPr lang="en-US" smtClean="0"/>
              <a:pPr/>
              <a:t>9</a:t>
            </a:fld>
            <a:endParaRPr lang="en-US" dirty="0" smtClean="0"/>
          </a:p>
        </p:txBody>
      </p:sp>
      <p:sp>
        <p:nvSpPr>
          <p:cNvPr id="113667" name="Rectangle 2"/>
          <p:cNvSpPr>
            <a:spLocks noGrp="1" noRot="1" noChangeAspect="1" noChangeArrowheads="1" noTextEdit="1"/>
          </p:cNvSpPr>
          <p:nvPr>
            <p:ph type="sldImg"/>
          </p:nvPr>
        </p:nvSpPr>
        <p:spPr>
          <a:xfrm>
            <a:off x="904875" y="471488"/>
            <a:ext cx="5353050" cy="4014787"/>
          </a:xfrm>
        </p:spPr>
      </p:sp>
      <p:sp>
        <p:nvSpPr>
          <p:cNvPr id="113668" name="Rectangle 3"/>
          <p:cNvSpPr>
            <a:spLocks noGrp="1" noChangeArrowheads="1"/>
          </p:cNvSpPr>
          <p:nvPr>
            <p:ph type="body" idx="1"/>
          </p:nvPr>
        </p:nvSpPr>
        <p:spPr>
          <a:xfrm>
            <a:off x="732183" y="4731291"/>
            <a:ext cx="5850835" cy="4318725"/>
          </a:xfrm>
          <a:noFill/>
          <a:ln/>
        </p:spPr>
        <p:txBody>
          <a:bodyPr/>
          <a:lstStyle/>
          <a:p>
            <a:pPr eaLnBrk="1" hangingPunct="1"/>
            <a:r>
              <a:rPr lang="en-US" dirty="0" smtClean="0"/>
              <a:t>Create</a:t>
            </a:r>
            <a:r>
              <a:rPr lang="en-US" baseline="0" dirty="0" smtClean="0"/>
              <a:t> DMA FIFOs from the Project Explorer window.</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4" descr="7784_static"/>
          <p:cNvPicPr>
            <a:picLocks noChangeAspect="1" noChangeArrowheads="1"/>
          </p:cNvPicPr>
          <p:nvPr/>
        </p:nvPicPr>
        <p:blipFill>
          <a:blip r:embed="rId2" cstate="print"/>
          <a:srcRect l="1610"/>
          <a:stretch>
            <a:fillRect/>
          </a:stretch>
        </p:blipFill>
        <p:spPr bwMode="auto">
          <a:xfrm>
            <a:off x="0" y="381000"/>
            <a:ext cx="9144000" cy="6483350"/>
          </a:xfrm>
          <a:prstGeom prst="rect">
            <a:avLst/>
          </a:prstGeom>
          <a:noFill/>
        </p:spPr>
      </p:pic>
      <p:sp>
        <p:nvSpPr>
          <p:cNvPr id="2" name="Title 1"/>
          <p:cNvSpPr>
            <a:spLocks noGrp="1"/>
          </p:cNvSpPr>
          <p:nvPr>
            <p:ph type="ctrTitle"/>
          </p:nvPr>
        </p:nvSpPr>
        <p:spPr>
          <a:xfrm>
            <a:off x="2438400" y="228600"/>
            <a:ext cx="6248400" cy="1143000"/>
          </a:xfrm>
        </p:spPr>
        <p:txBody>
          <a:bodyPr>
            <a:normAutofit/>
          </a:bodyPr>
          <a:lstStyle>
            <a:lvl1pPr algn="r">
              <a:defRPr sz="38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648200" y="5105400"/>
            <a:ext cx="4495800" cy="1752600"/>
          </a:xfrm>
        </p:spPr>
        <p:txBody>
          <a:bodyPr>
            <a:norm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 w/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8229600"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ne Column w/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8229600"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8229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normAutofit/>
          </a:bodyPr>
          <a:lstStyle>
            <a:lvl1pPr algn="l">
              <a:defRPr sz="28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iscussion w/bullets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marL="225425" indent="-225425">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3352800"/>
            <a:ext cx="4038600" cy="2773363"/>
          </a:xfrm>
        </p:spPr>
        <p:txBody>
          <a:bodyPr/>
          <a:lstStyle>
            <a:lvl1pPr marL="457200" indent="-457200">
              <a:tabLst>
                <a:tab pos="457200" algn="l"/>
              </a:tabLst>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4" name="Content Placeholder 3"/>
          <p:cNvSpPr>
            <a:spLocks noGrp="1"/>
          </p:cNvSpPr>
          <p:nvPr>
            <p:ph sz="half" idx="2"/>
          </p:nvPr>
        </p:nvSpPr>
        <p:spPr>
          <a:xfrm>
            <a:off x="4648200" y="3352800"/>
            <a:ext cx="4038600" cy="2773363"/>
          </a:xfrm>
        </p:spPr>
        <p:txBody>
          <a:bodyPr/>
          <a:lstStyle>
            <a:lvl1pPr marL="457200" indent="-457200">
              <a:tabLst>
                <a:tab pos="457200" algn="l"/>
              </a:tabLst>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xercise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4038600"/>
            <a:ext cx="8197701" cy="1935125"/>
          </a:xfrm>
        </p:spPr>
        <p:txBody>
          <a:bodyPr/>
          <a:lstStyle>
            <a:lvl1pP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Exercise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4038600"/>
            <a:ext cx="8197701" cy="1945757"/>
          </a:xfrm>
        </p:spPr>
        <p:txBody>
          <a:bodyPr/>
          <a:lstStyle>
            <a:lvl1pPr marL="225425" indent="-225425">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Discussion w/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scussion w/text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scussion w/bullets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marL="225425" indent="-225425">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Discussion w/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scussion w/text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scussion w/bullets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marL="225425" indent="-225425">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ep Offset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2286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971800" y="1600200"/>
            <a:ext cx="5715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Reverse Deep Offset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5791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53200" y="1600200"/>
            <a:ext cx="213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Offset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2971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657600" y="1600200"/>
            <a:ext cx="5029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atching Qui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209800"/>
            <a:ext cx="4038600" cy="3916363"/>
          </a:xfrm>
        </p:spPr>
        <p:txBody>
          <a:bodyPr/>
          <a:lstStyle>
            <a:lvl1pPr marL="514350" indent="-514350">
              <a:buFont typeface="+mj-lt"/>
              <a:buAutoNum type="arabicPeriod"/>
              <a:defRPr sz="2800"/>
            </a:lvl1pPr>
            <a:lvl2pPr marL="339725" indent="-339725">
              <a:buFont typeface="+mj-lt"/>
              <a:buAutoNum type="arabicPeriod"/>
              <a:defRPr sz="2400"/>
            </a:lvl2pPr>
            <a:lvl3pPr marL="690563" indent="-350838">
              <a:buFont typeface="+mj-lt"/>
              <a:buAutoNum type="alphaLcPeriod"/>
              <a:defRPr sz="2000"/>
            </a:lvl3pPr>
            <a:lvl4pPr marL="1031875" indent="-341313">
              <a:buFont typeface="+mj-lt"/>
              <a:buAutoNum type="romanLcPeriod"/>
              <a:defRPr sz="1800"/>
            </a:lvl4pPr>
            <a:lvl5pPr marL="1371600" indent="-339725">
              <a:buFont typeface="+mj-lt"/>
              <a:buAutoNum type="alphaLcPeriod"/>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4" name="Content Placeholder 3"/>
          <p:cNvSpPr>
            <a:spLocks noGrp="1"/>
          </p:cNvSpPr>
          <p:nvPr>
            <p:ph sz="half" idx="2"/>
          </p:nvPr>
        </p:nvSpPr>
        <p:spPr>
          <a:xfrm>
            <a:off x="4648200" y="2209800"/>
            <a:ext cx="4038600" cy="3916363"/>
          </a:xfrm>
        </p:spPr>
        <p:txBody>
          <a:bodyPr/>
          <a:lstStyle>
            <a:lvl1pPr marL="514350" indent="-514350">
              <a:buFont typeface="+mj-lt"/>
              <a:buAutoNum type="alphaLcPeriod"/>
              <a:defRPr sz="2800"/>
            </a:lvl1pPr>
            <a:lvl2pPr marL="339725" indent="-339725">
              <a:buFont typeface="+mj-lt"/>
              <a:buAutoNum type="arabicPeriod"/>
              <a:defRPr sz="2400"/>
            </a:lvl2pPr>
            <a:lvl3pPr marL="688975" indent="-349250">
              <a:buFont typeface="+mj-lt"/>
              <a:buAutoNum type="alphaLcPeriod"/>
              <a:defRPr sz="2000"/>
            </a:lvl3pPr>
            <a:lvl4pPr marL="1036638" indent="-346075">
              <a:buFont typeface="+mj-lt"/>
              <a:buAutoNum type="romanLcPeriod"/>
              <a:tabLst/>
              <a:defRPr sz="1800"/>
            </a:lvl4pPr>
            <a:lvl5pPr marL="1371600" indent="-339725">
              <a:buFont typeface="+mj-lt"/>
              <a:buAutoNum type="alphaLcPeriod"/>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5" name="Text Placeholder 2"/>
          <p:cNvSpPr>
            <a:spLocks noGrp="1"/>
          </p:cNvSpPr>
          <p:nvPr>
            <p:ph type="body" idx="10"/>
          </p:nvPr>
        </p:nvSpPr>
        <p:spPr>
          <a:xfrm>
            <a:off x="457200" y="1535113"/>
            <a:ext cx="8229600" cy="63976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Quiz 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marL="339725" indent="-339725">
              <a:buFont typeface="+mj-lt"/>
              <a:buAutoNum type="arabicPeriod"/>
              <a:defRPr sz="2400"/>
            </a:lvl2pPr>
            <a:lvl3pPr marL="690563" indent="-350838">
              <a:buFont typeface="+mj-lt"/>
              <a:buAutoNum type="alphaLcPeriod"/>
              <a:defRPr sz="2000"/>
            </a:lvl3pPr>
            <a:lvl4pPr marL="1031875" indent="-341313">
              <a:buFont typeface="+mj-lt"/>
              <a:buAutoNum type="romanLcPeriod"/>
              <a:defRPr sz="1800"/>
            </a:lvl4pPr>
            <a:lvl5pPr marL="1371600" indent="-339725">
              <a:buFont typeface="+mj-lt"/>
              <a:buAutoNum type="alphaLcPeriod"/>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marL="339725" indent="-339725">
              <a:buFont typeface="+mj-lt"/>
              <a:buAutoNum type="arabicPeriod"/>
              <a:defRPr sz="2400"/>
            </a:lvl2pPr>
            <a:lvl3pPr marL="688975" indent="-349250">
              <a:buFont typeface="+mj-lt"/>
              <a:buAutoNum type="alphaLcPeriod"/>
              <a:defRPr sz="2000"/>
            </a:lvl3pPr>
            <a:lvl4pPr marL="1036638" indent="-346075">
              <a:buFont typeface="+mj-lt"/>
              <a:buAutoNum type="romanLcPeriod"/>
              <a:tabLst/>
              <a:defRPr sz="1800"/>
            </a:lvl4pPr>
            <a:lvl5pPr marL="1371600" indent="-339725">
              <a:buFont typeface="+mj-lt"/>
              <a:buAutoNum type="alphaLcPeriod"/>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image" Target="../media/image1.jpe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nilogo.jpg"/>
          <p:cNvPicPr>
            <a:picLocks noChangeAspect="1"/>
          </p:cNvPicPr>
          <p:nvPr/>
        </p:nvPicPr>
        <p:blipFill>
          <a:blip r:embed="rId19" cstate="print"/>
          <a:stretch>
            <a:fillRect/>
          </a:stretch>
        </p:blipFill>
        <p:spPr>
          <a:xfrm>
            <a:off x="4191000" y="6248400"/>
            <a:ext cx="2133600" cy="516987"/>
          </a:xfrm>
          <a:prstGeom prst="rect">
            <a:avLst/>
          </a:prstGeom>
        </p:spPr>
      </p:pic>
      <p:sp>
        <p:nvSpPr>
          <p:cNvPr id="9" name="TextBox 8"/>
          <p:cNvSpPr txBox="1"/>
          <p:nvPr/>
        </p:nvSpPr>
        <p:spPr>
          <a:xfrm>
            <a:off x="7010400" y="6305490"/>
            <a:ext cx="1981200" cy="400110"/>
          </a:xfrm>
          <a:prstGeom prst="rect">
            <a:avLst/>
          </a:prstGeom>
          <a:noFill/>
        </p:spPr>
        <p:txBody>
          <a:bodyPr wrap="square" rtlCol="0">
            <a:spAutoFit/>
          </a:bodyPr>
          <a:lstStyle/>
          <a:p>
            <a:pPr algn="ctr"/>
            <a:r>
              <a:rPr lang="en-US" sz="2000" b="1" dirty="0" smtClean="0">
                <a:solidFill>
                  <a:schemeClr val="accent1"/>
                </a:solidFill>
                <a:latin typeface="Arial Narrow" pitchFamily="34" charset="0"/>
              </a:rPr>
              <a:t>ni.com/training</a:t>
            </a:r>
            <a:endParaRPr lang="en-US" sz="2000" b="1" dirty="0">
              <a:solidFill>
                <a:schemeClr val="accent1"/>
              </a:solidFill>
              <a:latin typeface="Arial Narrow" pitchFamily="34" charset="0"/>
            </a:endParaRPr>
          </a:p>
        </p:txBody>
      </p:sp>
      <p:cxnSp>
        <p:nvCxnSpPr>
          <p:cNvPr id="10" name="Straight Connector 9"/>
          <p:cNvCxnSpPr/>
          <p:nvPr/>
        </p:nvCxnSpPr>
        <p:spPr>
          <a:xfrm rot="5400000">
            <a:off x="6667861" y="6514739"/>
            <a:ext cx="381000" cy="72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60" r:id="rId17"/>
  </p:sldLayoutIdLst>
  <p:timing>
    <p:tnLst>
      <p:par>
        <p:cTn id="1" dur="indefinite" restart="never" nodeType="tmRoot"/>
      </p:par>
    </p:tnLst>
  </p:timing>
  <p:txStyles>
    <p:titleStyle>
      <a:lvl1pPr algn="l" defTabSz="914400" rtl="0" eaLnBrk="1" latinLnBrk="0" hangingPunct="1">
        <a:spcBef>
          <a:spcPct val="0"/>
        </a:spcBef>
        <a:buNone/>
        <a:defRPr sz="3600" b="1"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233363" indent="-233363"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457200" indent="-223838" algn="l" defTabSz="914400" rtl="0" eaLnBrk="1" latinLnBrk="0" hangingPunct="1">
        <a:spcBef>
          <a:spcPct val="20000"/>
        </a:spcBef>
        <a:buFont typeface="Arial Narrow" pitchFamily="34" charset="0"/>
        <a:buChar char="−"/>
        <a:defRPr sz="2600" kern="1200">
          <a:solidFill>
            <a:schemeClr val="tx1"/>
          </a:solidFill>
          <a:latin typeface="+mn-lt"/>
          <a:ea typeface="+mn-ea"/>
          <a:cs typeface="+mn-cs"/>
        </a:defRPr>
      </a:lvl3pPr>
      <a:lvl4pPr marL="690563" indent="-233363"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914400" indent="-214313" algn="l" defTabSz="914400" rtl="0" eaLnBrk="1" latinLnBrk="0" hangingPunct="1">
        <a:spcBef>
          <a:spcPct val="20000"/>
        </a:spcBef>
        <a:buFont typeface="Arial Narrow"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10" descr="Defining_the_Application"/>
          <p:cNvPicPr>
            <a:picLocks noChangeAspect="1" noChangeArrowheads="1"/>
          </p:cNvPicPr>
          <p:nvPr/>
        </p:nvPicPr>
        <p:blipFill>
          <a:blip r:embed="rId4" cstate="print">
            <a:lum bright="5000"/>
          </a:blip>
          <a:srcRect r="2055" b="12500"/>
          <a:stretch>
            <a:fillRect/>
          </a:stretch>
        </p:blipFill>
        <p:spPr bwMode="auto">
          <a:xfrm>
            <a:off x="1881188" y="1371600"/>
            <a:ext cx="7262812" cy="5334000"/>
          </a:xfrm>
          <a:prstGeom prst="rect">
            <a:avLst/>
          </a:prstGeom>
          <a:noFill/>
        </p:spPr>
      </p:pic>
      <p:sp>
        <p:nvSpPr>
          <p:cNvPr id="2" name="Title Placeholder 1"/>
          <p:cNvSpPr>
            <a:spLocks noGrp="1"/>
          </p:cNvSpPr>
          <p:nvPr>
            <p:ph type="title"/>
          </p:nvPr>
        </p:nvSpPr>
        <p:spPr>
          <a:xfrm>
            <a:off x="457200" y="8382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3352800"/>
            <a:ext cx="8229600" cy="2773363"/>
          </a:xfrm>
          <a:prstGeom prst="rect">
            <a:avLst/>
          </a:prstGeom>
        </p:spPr>
        <p:txBody>
          <a:bodyPr vert="horz" lIns="91440" tIns="45720" rIns="91440" bIns="45720" rtlCol="0">
            <a:normAutofit/>
          </a:bodyPr>
          <a:lstStyle/>
          <a:p>
            <a:pPr lvl="0"/>
            <a:r>
              <a:rPr lang="en-US" dirty="0" smtClean="0"/>
              <a:t>Click to edit Master text styles</a:t>
            </a:r>
          </a:p>
        </p:txBody>
      </p:sp>
      <p:sp>
        <p:nvSpPr>
          <p:cNvPr id="8" name="Text Box 9"/>
          <p:cNvSpPr txBox="1">
            <a:spLocks noChangeArrowheads="1"/>
          </p:cNvSpPr>
          <p:nvPr/>
        </p:nvSpPr>
        <p:spPr bwMode="auto">
          <a:xfrm>
            <a:off x="533400" y="2743200"/>
            <a:ext cx="1793875" cy="579438"/>
          </a:xfrm>
          <a:prstGeom prst="rect">
            <a:avLst/>
          </a:prstGeom>
          <a:noFill/>
          <a:ln w="9525" algn="ctr">
            <a:noFill/>
            <a:miter lim="800000"/>
            <a:headEnd type="none" w="sm" len="sm"/>
            <a:tailEnd type="none" w="sm" len="sm"/>
          </a:ln>
          <a:effectLst/>
        </p:spPr>
        <p:txBody>
          <a:bodyPr>
            <a:spAutoFit/>
            <a:flatTx/>
          </a:bodyPr>
          <a:lstStyle/>
          <a:p>
            <a:pPr algn="l">
              <a:spcBef>
                <a:spcPct val="50000"/>
              </a:spcBef>
            </a:pPr>
            <a:r>
              <a:rPr lang="en-US" sz="3200" b="1" dirty="0">
                <a:solidFill>
                  <a:schemeClr val="hlink"/>
                </a:solidFill>
              </a:rPr>
              <a:t>TOPICS</a:t>
            </a:r>
          </a:p>
        </p:txBody>
      </p:sp>
      <p:pic>
        <p:nvPicPr>
          <p:cNvPr id="9" name="Picture 8" descr="nilogo.jpg"/>
          <p:cNvPicPr>
            <a:picLocks noChangeAspect="1"/>
          </p:cNvPicPr>
          <p:nvPr/>
        </p:nvPicPr>
        <p:blipFill>
          <a:blip r:embed="rId5" cstate="print"/>
          <a:stretch>
            <a:fillRect/>
          </a:stretch>
        </p:blipFill>
        <p:spPr>
          <a:xfrm>
            <a:off x="4191000" y="6248400"/>
            <a:ext cx="2133600" cy="516987"/>
          </a:xfrm>
          <a:prstGeom prst="rect">
            <a:avLst/>
          </a:prstGeom>
        </p:spPr>
      </p:pic>
      <p:sp>
        <p:nvSpPr>
          <p:cNvPr id="10" name="TextBox 9"/>
          <p:cNvSpPr txBox="1"/>
          <p:nvPr/>
        </p:nvSpPr>
        <p:spPr>
          <a:xfrm>
            <a:off x="7010400" y="6305490"/>
            <a:ext cx="1981200" cy="400110"/>
          </a:xfrm>
          <a:prstGeom prst="rect">
            <a:avLst/>
          </a:prstGeom>
          <a:noFill/>
        </p:spPr>
        <p:txBody>
          <a:bodyPr wrap="square" rtlCol="0">
            <a:spAutoFit/>
          </a:bodyPr>
          <a:lstStyle/>
          <a:p>
            <a:pPr algn="ctr"/>
            <a:r>
              <a:rPr lang="en-US" sz="2000" b="1" dirty="0" smtClean="0">
                <a:solidFill>
                  <a:schemeClr val="accent1"/>
                </a:solidFill>
                <a:latin typeface="Arial Narrow" pitchFamily="34" charset="0"/>
              </a:rPr>
              <a:t>ni.com/training</a:t>
            </a:r>
            <a:endParaRPr lang="en-US" sz="2000" b="1" dirty="0">
              <a:solidFill>
                <a:schemeClr val="accent1"/>
              </a:solidFill>
              <a:latin typeface="Arial Narrow" pitchFamily="34" charset="0"/>
            </a:endParaRPr>
          </a:p>
        </p:txBody>
      </p:sp>
      <p:cxnSp>
        <p:nvCxnSpPr>
          <p:cNvPr id="11" name="Straight Connector 10"/>
          <p:cNvCxnSpPr/>
          <p:nvPr/>
        </p:nvCxnSpPr>
        <p:spPr>
          <a:xfrm rot="5400000">
            <a:off x="6667861" y="6514739"/>
            <a:ext cx="381000" cy="72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38" r:id="rId1"/>
    <p:sldLayoutId id="2147483739" r:id="rId2"/>
  </p:sldLayoutIdLst>
  <p:txStyles>
    <p:titleStyle>
      <a:lvl1pPr algn="ctr" defTabSz="914400" rtl="0" eaLnBrk="1" latinLnBrk="0" hangingPunct="1">
        <a:spcBef>
          <a:spcPct val="0"/>
        </a:spcBef>
        <a:buNone/>
        <a:defRPr sz="4000" b="1" kern="1200">
          <a:solidFill>
            <a:schemeClr val="tx1"/>
          </a:solidFill>
          <a:latin typeface="+mj-lt"/>
          <a:ea typeface="+mj-ea"/>
          <a:cs typeface="+mj-cs"/>
        </a:defRPr>
      </a:lvl1pPr>
    </p:titleStyle>
    <p:bodyStyle>
      <a:lvl1pPr marL="514350" indent="-514350" algn="l" defTabSz="914400" rtl="0" eaLnBrk="1" latinLnBrk="0" hangingPunct="1">
        <a:spcBef>
          <a:spcPct val="20000"/>
        </a:spcBef>
        <a:buFont typeface="+mj-lt"/>
        <a:buAutoNum type="alphaUcPeriod"/>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3962400"/>
            <a:ext cx="8229600" cy="1981200"/>
          </a:xfrm>
          <a:prstGeom prst="rect">
            <a:avLst/>
          </a:prstGeom>
        </p:spPr>
        <p:txBody>
          <a:bodyPr vert="horz" lIns="91440" tIns="45720" rIns="91440" bIns="45720" rtlCol="0" anchor="b">
            <a:normAutofit/>
          </a:bodyPr>
          <a:lstStyle/>
          <a:p>
            <a:pPr lvl="0"/>
            <a:r>
              <a:rPr lang="en-US" dirty="0" smtClean="0"/>
              <a:t>Click to edit Master text styles</a:t>
            </a:r>
          </a:p>
        </p:txBody>
      </p:sp>
      <p:sp>
        <p:nvSpPr>
          <p:cNvPr id="11" name="Rectangle 10"/>
          <p:cNvSpPr/>
          <p:nvPr/>
        </p:nvSpPr>
        <p:spPr>
          <a:xfrm>
            <a:off x="457200" y="6096000"/>
            <a:ext cx="8229600" cy="559981"/>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2" name="TextBox 11"/>
          <p:cNvSpPr txBox="1"/>
          <p:nvPr/>
        </p:nvSpPr>
        <p:spPr>
          <a:xfrm>
            <a:off x="567068" y="6106180"/>
            <a:ext cx="1033132" cy="523220"/>
          </a:xfrm>
          <a:prstGeom prst="rect">
            <a:avLst/>
          </a:prstGeom>
          <a:noFill/>
        </p:spPr>
        <p:txBody>
          <a:bodyPr wrap="square" rtlCol="0">
            <a:spAutoFit/>
          </a:bodyPr>
          <a:lstStyle/>
          <a:p>
            <a:r>
              <a:rPr lang="en-US" sz="2800" b="1" dirty="0" smtClean="0">
                <a:solidFill>
                  <a:schemeClr val="bg1"/>
                </a:solidFill>
              </a:rPr>
              <a:t>GOAL</a:t>
            </a:r>
            <a:endParaRPr lang="en-US" sz="2800"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Lst>
  <p:txStyles>
    <p:titleStyle>
      <a:lvl1pPr algn="l" defTabSz="914400" rtl="0" eaLnBrk="1" latinLnBrk="0" hangingPunct="1">
        <a:spcBef>
          <a:spcPct val="0"/>
        </a:spcBef>
        <a:buNone/>
        <a:defRPr sz="3600" b="1" i="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Rectangle 16"/>
          <p:cNvSpPr/>
          <p:nvPr/>
        </p:nvSpPr>
        <p:spPr>
          <a:xfrm>
            <a:off x="457200" y="6096000"/>
            <a:ext cx="8229600" cy="581247"/>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3505200"/>
            <a:ext cx="8229600" cy="2362200"/>
          </a:xfrm>
          <a:prstGeom prst="rect">
            <a:avLst/>
          </a:prstGeom>
        </p:spPr>
        <p:txBody>
          <a:bodyPr vert="horz" lIns="91440" tIns="45720" rIns="91440" bIns="45720" rtlCol="0" anchor="b" anchorCtr="0">
            <a:normAutofit/>
          </a:bodyPr>
          <a:lstStyle/>
          <a:p>
            <a:pPr lvl="0"/>
            <a:r>
              <a:rPr lang="en-US" dirty="0" smtClean="0"/>
              <a:t>Click to edit Master text styles</a:t>
            </a:r>
          </a:p>
        </p:txBody>
      </p:sp>
      <p:sp>
        <p:nvSpPr>
          <p:cNvPr id="12" name="TextBox 11"/>
          <p:cNvSpPr txBox="1"/>
          <p:nvPr/>
        </p:nvSpPr>
        <p:spPr>
          <a:xfrm>
            <a:off x="6553200" y="6106180"/>
            <a:ext cx="2252332" cy="523220"/>
          </a:xfrm>
          <a:prstGeom prst="rect">
            <a:avLst/>
          </a:prstGeom>
          <a:noFill/>
        </p:spPr>
        <p:txBody>
          <a:bodyPr wrap="square" rtlCol="0">
            <a:spAutoFit/>
          </a:bodyPr>
          <a:lstStyle/>
          <a:p>
            <a:r>
              <a:rPr lang="en-US" sz="2800" b="1" dirty="0" smtClean="0">
                <a:solidFill>
                  <a:schemeClr val="bg1"/>
                </a:solidFill>
              </a:rPr>
              <a:t>DISCUSSION</a:t>
            </a:r>
            <a:endParaRPr lang="en-US" sz="2800"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Lst>
  <p:txStyles>
    <p:titleStyle>
      <a:lvl1pPr algn="l" defTabSz="914400" rtl="0" eaLnBrk="1" latinLnBrk="0" hangingPunct="1">
        <a:spcBef>
          <a:spcPct val="0"/>
        </a:spcBef>
        <a:buNone/>
        <a:defRPr sz="3600" b="1" i="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Rectangle 16"/>
          <p:cNvSpPr/>
          <p:nvPr/>
        </p:nvSpPr>
        <p:spPr>
          <a:xfrm>
            <a:off x="457200" y="6096000"/>
            <a:ext cx="8229600" cy="581247"/>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3505200"/>
            <a:ext cx="8229600" cy="2362200"/>
          </a:xfrm>
          <a:prstGeom prst="rect">
            <a:avLst/>
          </a:prstGeom>
        </p:spPr>
        <p:txBody>
          <a:bodyPr vert="horz" lIns="91440" tIns="45720" rIns="91440" bIns="45720" rtlCol="0" anchor="b" anchorCtr="0">
            <a:normAutofit/>
          </a:bodyPr>
          <a:lstStyle/>
          <a:p>
            <a:pPr lvl="0"/>
            <a:r>
              <a:rPr lang="en-US" dirty="0" smtClean="0"/>
              <a:t>Click to edit Master text styles</a:t>
            </a:r>
          </a:p>
        </p:txBody>
      </p:sp>
      <p:sp>
        <p:nvSpPr>
          <p:cNvPr id="12" name="TextBox 11"/>
          <p:cNvSpPr txBox="1"/>
          <p:nvPr/>
        </p:nvSpPr>
        <p:spPr>
          <a:xfrm>
            <a:off x="457200" y="6106180"/>
            <a:ext cx="8229600" cy="523220"/>
          </a:xfrm>
          <a:prstGeom prst="rect">
            <a:avLst/>
          </a:prstGeom>
          <a:noFill/>
        </p:spPr>
        <p:txBody>
          <a:bodyPr wrap="square" rtlCol="0">
            <a:spAutoFit/>
          </a:bodyPr>
          <a:lstStyle/>
          <a:p>
            <a:pPr algn="ctr"/>
            <a:r>
              <a:rPr lang="en-US" sz="2800" b="1" dirty="0" smtClean="0">
                <a:solidFill>
                  <a:schemeClr val="bg1"/>
                </a:solidFill>
              </a:rPr>
              <a:t>DEMONSTRATION</a:t>
            </a:r>
            <a:endParaRPr lang="en-US" sz="2800"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Lst>
  <p:txStyles>
    <p:titleStyle>
      <a:lvl1pPr algn="l" defTabSz="914400" rtl="0" eaLnBrk="1" latinLnBrk="0" hangingPunct="1">
        <a:spcBef>
          <a:spcPct val="0"/>
        </a:spcBef>
        <a:buNone/>
        <a:defRPr sz="3600" b="1" i="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6.xml"/><Relationship Id="rId7" Type="http://schemas.openxmlformats.org/officeDocument/2006/relationships/image" Target="../media/image7.png"/><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oleObject" Target="../embeddings/oleObject1.bin"/><Relationship Id="rId4" Type="http://schemas.openxmlformats.org/officeDocument/2006/relationships/image" Target="../media/image5.jpeg"/><Relationship Id="rId9" Type="http://schemas.openxmlformats.org/officeDocument/2006/relationships/image" Target="../media/image9.jpe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7.xml"/><Relationship Id="rId7" Type="http://schemas.openxmlformats.org/officeDocument/2006/relationships/image" Target="../media/image8.png"/><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oleObject" Target="../embeddings/oleObject2.bin"/><Relationship Id="rId4" Type="http://schemas.openxmlformats.org/officeDocument/2006/relationships/image" Target="../media/image5.jpeg"/><Relationship Id="rId9" Type="http://schemas.openxmlformats.org/officeDocument/2006/relationships/image" Target="../media/image9.jpe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8.xml"/><Relationship Id="rId7" Type="http://schemas.openxmlformats.org/officeDocument/2006/relationships/image" Target="../media/image8.png"/><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7.png"/><Relationship Id="rId5" Type="http://schemas.openxmlformats.org/officeDocument/2006/relationships/oleObject" Target="../embeddings/oleObject3.bin"/><Relationship Id="rId4" Type="http://schemas.openxmlformats.org/officeDocument/2006/relationships/image" Target="../media/image5.jpeg"/><Relationship Id="rId9"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Lesson 9</a:t>
            </a:r>
            <a:br>
              <a:rPr lang="en-US" dirty="0" smtClean="0"/>
            </a:br>
            <a:r>
              <a:rPr lang="en-US" smtClean="0"/>
              <a:t>DMA Data Transfers</a:t>
            </a:r>
            <a:endParaRPr lang="en-US" dirty="0"/>
          </a:p>
        </p:txBody>
      </p:sp>
      <p:sp>
        <p:nvSpPr>
          <p:cNvPr id="7" name="Content Placeholder 6"/>
          <p:cNvSpPr>
            <a:spLocks noGrp="1"/>
          </p:cNvSpPr>
          <p:nvPr>
            <p:ph idx="1"/>
          </p:nvPr>
        </p:nvSpPr>
        <p:spPr/>
        <p:txBody>
          <a:bodyPr/>
          <a:lstStyle/>
          <a:p>
            <a:r>
              <a:rPr lang="en-US" dirty="0" smtClean="0"/>
              <a:t>LabVIEW FPGA and Host Communication</a:t>
            </a:r>
          </a:p>
          <a:p>
            <a:r>
              <a:rPr lang="en-US" dirty="0" smtClean="0"/>
              <a:t>DMA FIFOs</a:t>
            </a:r>
          </a:p>
          <a:p>
            <a:r>
              <a:rPr lang="en-US" dirty="0" smtClean="0"/>
              <a:t>Lossless Data Transfer</a:t>
            </a:r>
          </a:p>
          <a:p>
            <a:r>
              <a:rPr lang="en-US" dirty="0" smtClean="0"/>
              <a:t>Interleaving</a:t>
            </a:r>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loc_env_DMA FIFO Properties.bmp"/>
          <p:cNvPicPr>
            <a:picLocks noChangeAspect="1" noChangeArrowheads="1"/>
          </p:cNvPicPr>
          <p:nvPr/>
        </p:nvPicPr>
        <p:blipFill>
          <a:blip r:embed="rId3" cstate="print"/>
          <a:srcRect/>
          <a:stretch>
            <a:fillRect/>
          </a:stretch>
        </p:blipFill>
        <p:spPr bwMode="auto">
          <a:xfrm>
            <a:off x="1524000" y="1295400"/>
            <a:ext cx="6405561" cy="4531719"/>
          </a:xfrm>
          <a:prstGeom prst="rect">
            <a:avLst/>
          </a:prstGeom>
          <a:noFill/>
        </p:spPr>
      </p:pic>
      <p:sp>
        <p:nvSpPr>
          <p:cNvPr id="53250" name="Rectangle 2"/>
          <p:cNvSpPr>
            <a:spLocks noGrp="1" noChangeArrowheads="1"/>
          </p:cNvSpPr>
          <p:nvPr>
            <p:ph type="title"/>
          </p:nvPr>
        </p:nvSpPr>
        <p:spPr/>
        <p:txBody>
          <a:bodyPr/>
          <a:lstStyle/>
          <a:p>
            <a:r>
              <a:rPr lang="en-US" dirty="0" smtClean="0"/>
              <a:t>Configure DMA FIFO</a:t>
            </a:r>
          </a:p>
        </p:txBody>
      </p:sp>
      <p:sp>
        <p:nvSpPr>
          <p:cNvPr id="4" name="Oval 3"/>
          <p:cNvSpPr/>
          <p:nvPr/>
        </p:nvSpPr>
        <p:spPr>
          <a:xfrm>
            <a:off x="3352800" y="2438400"/>
            <a:ext cx="2438400" cy="3048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loc_env_DMA on BD.bmp"/>
          <p:cNvPicPr>
            <a:picLocks noChangeAspect="1" noChangeArrowheads="1"/>
          </p:cNvPicPr>
          <p:nvPr/>
        </p:nvPicPr>
        <p:blipFill>
          <a:blip r:embed="rId3" cstate="print"/>
          <a:stretch>
            <a:fillRect/>
          </a:stretch>
        </p:blipFill>
        <p:spPr bwMode="auto">
          <a:xfrm>
            <a:off x="1600200" y="1371600"/>
            <a:ext cx="5938231" cy="4633222"/>
          </a:xfrm>
          <a:prstGeom prst="rect">
            <a:avLst/>
          </a:prstGeom>
          <a:noFill/>
        </p:spPr>
      </p:pic>
      <p:sp>
        <p:nvSpPr>
          <p:cNvPr id="58370" name="Rectangle 2"/>
          <p:cNvSpPr>
            <a:spLocks noGrp="1" noChangeArrowheads="1"/>
          </p:cNvSpPr>
          <p:nvPr>
            <p:ph type="title"/>
          </p:nvPr>
        </p:nvSpPr>
        <p:spPr/>
        <p:txBody>
          <a:bodyPr/>
          <a:lstStyle/>
          <a:p>
            <a:r>
              <a:rPr lang="en-US" dirty="0" smtClean="0"/>
              <a:t>Use DMA FIFO in FPGA VI</a:t>
            </a:r>
          </a:p>
        </p:txBody>
      </p:sp>
      <p:sp>
        <p:nvSpPr>
          <p:cNvPr id="58374" name="Line 12"/>
          <p:cNvSpPr>
            <a:spLocks noChangeShapeType="1"/>
          </p:cNvSpPr>
          <p:nvPr/>
        </p:nvSpPr>
        <p:spPr bwMode="auto">
          <a:xfrm flipV="1">
            <a:off x="3657600" y="3810000"/>
            <a:ext cx="1600200" cy="990600"/>
          </a:xfrm>
          <a:prstGeom prst="line">
            <a:avLst/>
          </a:prstGeom>
          <a:noFill/>
          <a:ln w="38100">
            <a:solidFill>
              <a:schemeClr val="tx1"/>
            </a:solidFill>
            <a:round/>
            <a:headEnd/>
            <a:tailEnd type="triangle" w="med" len="med"/>
          </a:ln>
        </p:spPr>
        <p:txBody>
          <a:bodyPr wrap="square">
            <a:spAutoFit/>
          </a:bodyPr>
          <a:lstStyle/>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smtClean="0"/>
              <a:t>FPGA VI:  DMA FIFO Write and Read</a:t>
            </a:r>
          </a:p>
        </p:txBody>
      </p:sp>
      <p:sp>
        <p:nvSpPr>
          <p:cNvPr id="32771" name="Rectangle 8"/>
          <p:cNvSpPr>
            <a:spLocks noGrp="1" noChangeArrowheads="1"/>
          </p:cNvSpPr>
          <p:nvPr>
            <p:ph idx="1"/>
          </p:nvPr>
        </p:nvSpPr>
        <p:spPr/>
        <p:txBody>
          <a:bodyPr/>
          <a:lstStyle/>
          <a:p>
            <a:pPr lvl="1"/>
            <a:r>
              <a:rPr lang="en-US" dirty="0" smtClean="0"/>
              <a:t>Put data into the DMA FIFO with the FIFO Write function</a:t>
            </a:r>
          </a:p>
          <a:p>
            <a:pPr lvl="1"/>
            <a:r>
              <a:rPr lang="en-US" dirty="0" smtClean="0"/>
              <a:t>Retrieve data with the FIFO Read function</a:t>
            </a:r>
          </a:p>
          <a:p>
            <a:pPr lvl="1"/>
            <a:r>
              <a:rPr lang="en-US" dirty="0" smtClean="0"/>
              <a:t>Use </a:t>
            </a:r>
            <a:r>
              <a:rPr lang="en-US" b="1" dirty="0" smtClean="0"/>
              <a:t>Timed Out? </a:t>
            </a:r>
            <a:r>
              <a:rPr lang="en-US" dirty="0" smtClean="0"/>
              <a:t>to determine the status of the FIFO</a:t>
            </a:r>
          </a:p>
        </p:txBody>
      </p:sp>
      <p:pic>
        <p:nvPicPr>
          <p:cNvPr id="10" name="Picture 3" descr="loc_bd_FPGA Target to Host - DMA Write.bmp"/>
          <p:cNvPicPr>
            <a:picLocks noChangeAspect="1" noChangeArrowheads="1"/>
          </p:cNvPicPr>
          <p:nvPr/>
        </p:nvPicPr>
        <p:blipFill>
          <a:blip r:embed="rId3" cstate="print"/>
          <a:stretch>
            <a:fillRect/>
          </a:stretch>
        </p:blipFill>
        <p:spPr bwMode="auto">
          <a:xfrm>
            <a:off x="1365981" y="3820769"/>
            <a:ext cx="2825018" cy="1360831"/>
          </a:xfrm>
          <a:prstGeom prst="rect">
            <a:avLst/>
          </a:prstGeom>
          <a:noFill/>
        </p:spPr>
      </p:pic>
      <p:pic>
        <p:nvPicPr>
          <p:cNvPr id="11" name="Picture 3" descr="loc_bd_FPGA Host to Target - DMA Read.bmp"/>
          <p:cNvPicPr>
            <a:picLocks noChangeAspect="1" noChangeArrowheads="1"/>
          </p:cNvPicPr>
          <p:nvPr/>
        </p:nvPicPr>
        <p:blipFill>
          <a:blip r:embed="rId4" cstate="print"/>
          <a:stretch>
            <a:fillRect/>
          </a:stretch>
        </p:blipFill>
        <p:spPr bwMode="auto">
          <a:xfrm>
            <a:off x="5023582" y="3820769"/>
            <a:ext cx="2825018" cy="1360831"/>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loc_bd_RT Target to Host.bmp"/>
          <p:cNvPicPr>
            <a:picLocks noChangeAspect="1" noChangeArrowheads="1"/>
          </p:cNvPicPr>
          <p:nvPr/>
        </p:nvPicPr>
        <p:blipFill>
          <a:blip r:embed="rId3" cstate="print"/>
          <a:srcRect/>
          <a:stretch>
            <a:fillRect/>
          </a:stretch>
        </p:blipFill>
        <p:spPr bwMode="auto">
          <a:xfrm>
            <a:off x="3428999" y="1676400"/>
            <a:ext cx="5670275" cy="3200400"/>
          </a:xfrm>
          <a:prstGeom prst="rect">
            <a:avLst/>
          </a:prstGeom>
          <a:noFill/>
        </p:spPr>
      </p:pic>
      <p:sp>
        <p:nvSpPr>
          <p:cNvPr id="2" name="Title 1"/>
          <p:cNvSpPr>
            <a:spLocks noGrp="1"/>
          </p:cNvSpPr>
          <p:nvPr>
            <p:ph type="title"/>
          </p:nvPr>
        </p:nvSpPr>
        <p:spPr/>
        <p:txBody>
          <a:bodyPr/>
          <a:lstStyle/>
          <a:p>
            <a:r>
              <a:rPr lang="en-US" dirty="0" smtClean="0"/>
              <a:t>Use DMA FIFO in Host VI</a:t>
            </a:r>
            <a:endParaRPr lang="en-US" dirty="0"/>
          </a:p>
        </p:txBody>
      </p:sp>
      <p:sp>
        <p:nvSpPr>
          <p:cNvPr id="8" name="Content Placeholder 7"/>
          <p:cNvSpPr>
            <a:spLocks noGrp="1"/>
          </p:cNvSpPr>
          <p:nvPr>
            <p:ph sz="half" idx="1"/>
          </p:nvPr>
        </p:nvSpPr>
        <p:spPr>
          <a:xfrm>
            <a:off x="457200" y="1600200"/>
            <a:ext cx="3124200" cy="4495799"/>
          </a:xfrm>
        </p:spPr>
        <p:txBody>
          <a:bodyPr>
            <a:normAutofit fontScale="92500" lnSpcReduction="10000"/>
          </a:bodyPr>
          <a:lstStyle/>
          <a:p>
            <a:pPr lvl="1"/>
            <a:r>
              <a:rPr lang="en-US" dirty="0" smtClean="0"/>
              <a:t>Open a reference to the FPGA</a:t>
            </a:r>
          </a:p>
          <a:p>
            <a:pPr lvl="1"/>
            <a:r>
              <a:rPr lang="en-US" dirty="0" smtClean="0"/>
              <a:t>Add an Invoke Method function</a:t>
            </a:r>
          </a:p>
          <a:p>
            <a:pPr lvl="1"/>
            <a:r>
              <a:rPr lang="en-US" dirty="0" smtClean="0"/>
              <a:t>For  a Host to Target FIFO</a:t>
            </a:r>
          </a:p>
          <a:p>
            <a:pPr lvl="2"/>
            <a:r>
              <a:rPr lang="en-US" dirty="0" smtClean="0"/>
              <a:t>Choose </a:t>
            </a:r>
            <a:r>
              <a:rPr lang="en-US" b="1" dirty="0" smtClean="0"/>
              <a:t>X»Read </a:t>
            </a:r>
            <a:r>
              <a:rPr lang="en-US" dirty="0" smtClean="0"/>
              <a:t>to read data from FPGA</a:t>
            </a:r>
          </a:p>
          <a:p>
            <a:pPr lvl="1"/>
            <a:r>
              <a:rPr lang="en-US" dirty="0" smtClean="0"/>
              <a:t>For a Host to Target FIFO</a:t>
            </a:r>
          </a:p>
          <a:p>
            <a:pPr lvl="2"/>
            <a:r>
              <a:rPr lang="en-US" dirty="0" smtClean="0"/>
              <a:t>Choose </a:t>
            </a:r>
            <a:r>
              <a:rPr lang="en-US" b="1" dirty="0" smtClean="0"/>
              <a:t>X»Write </a:t>
            </a:r>
            <a:r>
              <a:rPr lang="en-US" dirty="0" smtClean="0"/>
              <a:t>to write data to FPGA</a:t>
            </a:r>
          </a:p>
          <a:p>
            <a:pPr lvl="1"/>
            <a:r>
              <a:rPr lang="en-US" dirty="0" smtClean="0"/>
              <a:t>X is the name of the FIFO that you created in the Project Explorer</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 VI: DMA FIFO Read and Write</a:t>
            </a:r>
            <a:endParaRPr lang="en-US" dirty="0"/>
          </a:p>
        </p:txBody>
      </p:sp>
      <p:sp>
        <p:nvSpPr>
          <p:cNvPr id="3" name="Text Placeholder 2"/>
          <p:cNvSpPr>
            <a:spLocks noGrp="1"/>
          </p:cNvSpPr>
          <p:nvPr>
            <p:ph sz="half" idx="1"/>
          </p:nvPr>
        </p:nvSpPr>
        <p:spPr/>
        <p:txBody>
          <a:bodyPr/>
          <a:lstStyle/>
          <a:p>
            <a:r>
              <a:rPr lang="en-US" dirty="0" smtClean="0"/>
              <a:t>Target to Host Transfer</a:t>
            </a:r>
            <a:endParaRPr lang="en-US" dirty="0"/>
          </a:p>
        </p:txBody>
      </p:sp>
      <p:sp>
        <p:nvSpPr>
          <p:cNvPr id="5" name="Text Placeholder 4"/>
          <p:cNvSpPr>
            <a:spLocks noGrp="1"/>
          </p:cNvSpPr>
          <p:nvPr>
            <p:ph sz="half" idx="2"/>
          </p:nvPr>
        </p:nvSpPr>
        <p:spPr/>
        <p:txBody>
          <a:bodyPr/>
          <a:lstStyle/>
          <a:p>
            <a:r>
              <a:rPr lang="en-US" dirty="0" smtClean="0"/>
              <a:t>Host to Target Transfer</a:t>
            </a:r>
            <a:endParaRPr lang="en-US" dirty="0"/>
          </a:p>
        </p:txBody>
      </p:sp>
      <p:pic>
        <p:nvPicPr>
          <p:cNvPr id="16" name="Picture 2" descr="loc_bd_RT Target to Host - DMA Read.bmp"/>
          <p:cNvPicPr>
            <a:picLocks noChangeAspect="1" noChangeArrowheads="1"/>
          </p:cNvPicPr>
          <p:nvPr/>
        </p:nvPicPr>
        <p:blipFill>
          <a:blip r:embed="rId3" cstate="print"/>
          <a:stretch>
            <a:fillRect/>
          </a:stretch>
        </p:blipFill>
        <p:spPr bwMode="auto">
          <a:xfrm>
            <a:off x="609600" y="2362200"/>
            <a:ext cx="3632096" cy="2261038"/>
          </a:xfrm>
          <a:prstGeom prst="rect">
            <a:avLst/>
          </a:prstGeom>
          <a:noFill/>
        </p:spPr>
      </p:pic>
      <p:pic>
        <p:nvPicPr>
          <p:cNvPr id="17" name="Content Placeholder 7" descr="loc_bd_RT Host to Target - DMA Write.bmp"/>
          <p:cNvPicPr>
            <a:picLocks noChangeAspect="1"/>
          </p:cNvPicPr>
          <p:nvPr/>
        </p:nvPicPr>
        <p:blipFill>
          <a:blip r:embed="rId4" cstate="print"/>
          <a:stretch>
            <a:fillRect/>
          </a:stretch>
        </p:blipFill>
        <p:spPr>
          <a:xfrm>
            <a:off x="4786187" y="2542601"/>
            <a:ext cx="3656158" cy="1900236"/>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Target to Host Architectures</a:t>
            </a:r>
            <a:endParaRPr lang="en-US" dirty="0"/>
          </a:p>
        </p:txBody>
      </p:sp>
      <p:graphicFrame>
        <p:nvGraphicFramePr>
          <p:cNvPr id="4" name="Content Placeholder 3"/>
          <p:cNvGraphicFramePr>
            <a:graphicFrameLocks noGrp="1"/>
          </p:cNvGraphicFramePr>
          <p:nvPr>
            <p:ph idx="1"/>
          </p:nvPr>
        </p:nvGraphicFramePr>
        <p:xfrm>
          <a:off x="457200" y="1600200"/>
          <a:ext cx="82296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loc_bd Blocking.bmp"/>
          <p:cNvPicPr>
            <a:picLocks noChangeAspect="1" noChangeArrowheads="1"/>
          </p:cNvPicPr>
          <p:nvPr/>
        </p:nvPicPr>
        <p:blipFill>
          <a:blip r:embed="rId3" cstate="print"/>
          <a:srcRect/>
          <a:stretch>
            <a:fillRect/>
          </a:stretch>
        </p:blipFill>
        <p:spPr bwMode="auto">
          <a:xfrm>
            <a:off x="1493066" y="914400"/>
            <a:ext cx="6812734" cy="5046122"/>
          </a:xfrm>
          <a:prstGeom prst="rect">
            <a:avLst/>
          </a:prstGeom>
          <a:noFill/>
        </p:spPr>
      </p:pic>
      <p:sp>
        <p:nvSpPr>
          <p:cNvPr id="62466" name="Rectangle 2"/>
          <p:cNvSpPr>
            <a:spLocks noGrp="1" noChangeArrowheads="1"/>
          </p:cNvSpPr>
          <p:nvPr>
            <p:ph type="title"/>
          </p:nvPr>
        </p:nvSpPr>
        <p:spPr/>
        <p:txBody>
          <a:bodyPr/>
          <a:lstStyle/>
          <a:p>
            <a:r>
              <a:rPr lang="en-US" altLang="en-US" dirty="0" smtClean="0"/>
              <a:t>Blocking</a:t>
            </a:r>
            <a:endParaRPr lang="en-US" dirty="0" smtClean="0"/>
          </a:p>
        </p:txBody>
      </p:sp>
      <p:sp>
        <p:nvSpPr>
          <p:cNvPr id="7" name="TextBox 6"/>
          <p:cNvSpPr txBox="1"/>
          <p:nvPr/>
        </p:nvSpPr>
        <p:spPr>
          <a:xfrm>
            <a:off x="381000" y="5646003"/>
            <a:ext cx="2057400" cy="830997"/>
          </a:xfrm>
          <a:prstGeom prst="rect">
            <a:avLst/>
          </a:prstGeom>
          <a:noFill/>
        </p:spPr>
        <p:txBody>
          <a:bodyPr wrap="square" rtlCol="0">
            <a:spAutoFit/>
          </a:bodyPr>
          <a:lstStyle/>
          <a:p>
            <a:r>
              <a:rPr lang="en-US" sz="2400" dirty="0" smtClean="0"/>
              <a:t>A: FPGA VI</a:t>
            </a:r>
          </a:p>
          <a:p>
            <a:r>
              <a:rPr lang="en-US" sz="2400" dirty="0" smtClean="0"/>
              <a:t>B: Host VI</a:t>
            </a: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loc_bd Polling.bmp"/>
          <p:cNvPicPr>
            <a:picLocks noChangeAspect="1" noChangeArrowheads="1"/>
          </p:cNvPicPr>
          <p:nvPr/>
        </p:nvPicPr>
        <p:blipFill>
          <a:blip r:embed="rId3" cstate="print"/>
          <a:srcRect/>
          <a:stretch>
            <a:fillRect/>
          </a:stretch>
        </p:blipFill>
        <p:spPr bwMode="auto">
          <a:xfrm>
            <a:off x="1400175" y="881063"/>
            <a:ext cx="6905625" cy="5095875"/>
          </a:xfrm>
          <a:prstGeom prst="rect">
            <a:avLst/>
          </a:prstGeom>
          <a:noFill/>
        </p:spPr>
      </p:pic>
      <p:sp>
        <p:nvSpPr>
          <p:cNvPr id="64514" name="Rectangle 2"/>
          <p:cNvSpPr>
            <a:spLocks noGrp="1" noChangeArrowheads="1"/>
          </p:cNvSpPr>
          <p:nvPr>
            <p:ph type="title"/>
          </p:nvPr>
        </p:nvSpPr>
        <p:spPr/>
        <p:txBody>
          <a:bodyPr/>
          <a:lstStyle/>
          <a:p>
            <a:r>
              <a:rPr lang="en-US" dirty="0" smtClean="0"/>
              <a:t>Polling</a:t>
            </a:r>
          </a:p>
        </p:txBody>
      </p:sp>
      <p:sp>
        <p:nvSpPr>
          <p:cNvPr id="6" name="TextBox 5"/>
          <p:cNvSpPr txBox="1"/>
          <p:nvPr/>
        </p:nvSpPr>
        <p:spPr>
          <a:xfrm>
            <a:off x="381000" y="5646003"/>
            <a:ext cx="2057400" cy="830997"/>
          </a:xfrm>
          <a:prstGeom prst="rect">
            <a:avLst/>
          </a:prstGeom>
          <a:noFill/>
        </p:spPr>
        <p:txBody>
          <a:bodyPr wrap="square" rtlCol="0">
            <a:spAutoFit/>
          </a:bodyPr>
          <a:lstStyle/>
          <a:p>
            <a:r>
              <a:rPr lang="en-US" sz="2400" dirty="0" smtClean="0"/>
              <a:t>A: FPGA VI</a:t>
            </a:r>
          </a:p>
          <a:p>
            <a:r>
              <a:rPr lang="en-US" sz="2400" dirty="0" smtClean="0"/>
              <a:t>B: Host VI</a:t>
            </a:r>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loc_bd Polling w Fixed Elements.bmp"/>
          <p:cNvPicPr>
            <a:picLocks noChangeAspect="1" noChangeArrowheads="1"/>
          </p:cNvPicPr>
          <p:nvPr/>
        </p:nvPicPr>
        <p:blipFill>
          <a:blip r:embed="rId3" cstate="print"/>
          <a:srcRect/>
          <a:stretch>
            <a:fillRect/>
          </a:stretch>
        </p:blipFill>
        <p:spPr bwMode="auto">
          <a:xfrm>
            <a:off x="1635269" y="1190625"/>
            <a:ext cx="6365731" cy="4829175"/>
          </a:xfrm>
          <a:prstGeom prst="rect">
            <a:avLst/>
          </a:prstGeom>
          <a:noFill/>
        </p:spPr>
      </p:pic>
      <p:sp>
        <p:nvSpPr>
          <p:cNvPr id="64514" name="Rectangle 2"/>
          <p:cNvSpPr>
            <a:spLocks noGrp="1" noChangeArrowheads="1"/>
          </p:cNvSpPr>
          <p:nvPr>
            <p:ph type="title"/>
          </p:nvPr>
        </p:nvSpPr>
        <p:spPr/>
        <p:txBody>
          <a:bodyPr/>
          <a:lstStyle/>
          <a:p>
            <a:r>
              <a:rPr lang="en-US" dirty="0" smtClean="0"/>
              <a:t>Polling with a Fixed Number of Elements</a:t>
            </a:r>
          </a:p>
        </p:txBody>
      </p:sp>
      <p:sp>
        <p:nvSpPr>
          <p:cNvPr id="6" name="TextBox 5"/>
          <p:cNvSpPr txBox="1"/>
          <p:nvPr/>
        </p:nvSpPr>
        <p:spPr>
          <a:xfrm>
            <a:off x="381000" y="5646003"/>
            <a:ext cx="2057400" cy="830997"/>
          </a:xfrm>
          <a:prstGeom prst="rect">
            <a:avLst/>
          </a:prstGeom>
          <a:noFill/>
        </p:spPr>
        <p:txBody>
          <a:bodyPr wrap="square" rtlCol="0">
            <a:spAutoFit/>
          </a:bodyPr>
          <a:lstStyle/>
          <a:p>
            <a:r>
              <a:rPr lang="en-US" sz="2400" dirty="0" smtClean="0"/>
              <a:t>A: FPGA VI</a:t>
            </a:r>
          </a:p>
          <a:p>
            <a:r>
              <a:rPr lang="en-US" sz="2400" dirty="0" smtClean="0"/>
              <a:t>B: Host VI</a:t>
            </a:r>
            <a:endParaRPr 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smtClean="0"/>
              <a:t>C. Lossless Data Transfer</a:t>
            </a:r>
          </a:p>
        </p:txBody>
      </p:sp>
      <p:sp>
        <p:nvSpPr>
          <p:cNvPr id="54275" name="Rectangle 5"/>
          <p:cNvSpPr>
            <a:spLocks noGrp="1" noChangeArrowheads="1"/>
          </p:cNvSpPr>
          <p:nvPr>
            <p:ph idx="1"/>
          </p:nvPr>
        </p:nvSpPr>
        <p:spPr/>
        <p:txBody>
          <a:bodyPr/>
          <a:lstStyle/>
          <a:p>
            <a:pPr lvl="1"/>
            <a:r>
              <a:rPr lang="en-US" dirty="0" smtClean="0"/>
              <a:t>Selecting FIFO Size</a:t>
            </a:r>
          </a:p>
          <a:p>
            <a:pPr lvl="2"/>
            <a:r>
              <a:rPr lang="en-US" dirty="0" smtClean="0"/>
              <a:t>FPGA VI</a:t>
            </a:r>
          </a:p>
          <a:p>
            <a:pPr lvl="2"/>
            <a:r>
              <a:rPr lang="en-US" dirty="0" smtClean="0"/>
              <a:t>Host VI</a:t>
            </a:r>
          </a:p>
          <a:p>
            <a:pPr lvl="1"/>
            <a:r>
              <a:rPr lang="en-US" dirty="0" smtClean="0"/>
              <a:t>Ensuring lossless data transfer</a:t>
            </a:r>
          </a:p>
          <a:p>
            <a:pPr lvl="2"/>
            <a:r>
              <a:rPr lang="en-US" dirty="0" smtClean="0"/>
              <a:t>Handling overflow</a:t>
            </a:r>
          </a:p>
          <a:p>
            <a:pPr lvl="2"/>
            <a:r>
              <a:rPr lang="en-US" dirty="0" smtClean="0"/>
              <a:t>Handling underflow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smtClean="0"/>
              <a:t>A. LabVIEW FPGA and Host Communication</a:t>
            </a:r>
            <a:endParaRPr lang="en-US" dirty="0" smtClean="0"/>
          </a:p>
        </p:txBody>
      </p:sp>
      <p:sp>
        <p:nvSpPr>
          <p:cNvPr id="9219" name="Rectangle 3"/>
          <p:cNvSpPr>
            <a:spLocks noGrp="1" noChangeArrowheads="1"/>
          </p:cNvSpPr>
          <p:nvPr>
            <p:ph idx="1"/>
          </p:nvPr>
        </p:nvSpPr>
        <p:spPr/>
        <p:txBody>
          <a:bodyPr>
            <a:normAutofit/>
          </a:bodyPr>
          <a:lstStyle/>
          <a:p>
            <a:pPr lvl="1"/>
            <a:r>
              <a:rPr lang="en-US" dirty="0" smtClean="0"/>
              <a:t>FPGA VI and host VI are inherently asynchronous</a:t>
            </a:r>
          </a:p>
          <a:p>
            <a:pPr lvl="2"/>
            <a:r>
              <a:rPr lang="en-US" dirty="0" smtClean="0"/>
              <a:t>Each VI runs independently of the other</a:t>
            </a:r>
          </a:p>
          <a:p>
            <a:pPr lvl="1"/>
            <a:r>
              <a:rPr lang="en-US" dirty="0" smtClean="0"/>
              <a:t>Data transfer synchronization needs to be implemented based on the application needs</a:t>
            </a:r>
          </a:p>
          <a:p>
            <a:pPr lvl="2"/>
            <a:r>
              <a:rPr lang="en-US" dirty="0" smtClean="0"/>
              <a:t>Communication using front panel control and indicators is sufficient  for applications that don’t require tight synchronization for control or data processing</a:t>
            </a:r>
          </a:p>
          <a:p>
            <a:pPr lvl="2"/>
            <a:r>
              <a:rPr lang="en-US" dirty="0" smtClean="0"/>
              <a:t>Data buffering is required for tight synchronization and transferring large amounts of data for processing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smtClean="0"/>
              <a:t>Selecting FIFO Size</a:t>
            </a:r>
          </a:p>
        </p:txBody>
      </p:sp>
      <p:sp>
        <p:nvSpPr>
          <p:cNvPr id="54275" name="Rectangle 5"/>
          <p:cNvSpPr>
            <a:spLocks noGrp="1" noChangeArrowheads="1"/>
          </p:cNvSpPr>
          <p:nvPr>
            <p:ph idx="1"/>
          </p:nvPr>
        </p:nvSpPr>
        <p:spPr/>
        <p:txBody>
          <a:bodyPr/>
          <a:lstStyle/>
          <a:p>
            <a:pPr lvl="1"/>
            <a:r>
              <a:rPr lang="en-US" dirty="0" smtClean="0"/>
              <a:t>FPGA VI</a:t>
            </a:r>
          </a:p>
          <a:p>
            <a:pPr lvl="2"/>
            <a:r>
              <a:rPr lang="en-US" dirty="0" smtClean="0"/>
              <a:t>In the FPGA FIFO Properties dialog box, use Number of Elements to set the size of the FPGA FIFO on the FPGA</a:t>
            </a:r>
          </a:p>
          <a:p>
            <a:pPr lvl="2"/>
            <a:r>
              <a:rPr lang="en-US" dirty="0" smtClean="0"/>
              <a:t>Save resources by choosing the smallest size that is reasonable for your application</a:t>
            </a:r>
          </a:p>
          <a:p>
            <a:pPr lvl="1"/>
            <a:r>
              <a:rPr lang="en-US" dirty="0" smtClean="0"/>
              <a:t>Host VI</a:t>
            </a:r>
          </a:p>
          <a:p>
            <a:pPr lvl="2"/>
            <a:r>
              <a:rPr lang="en-US" dirty="0" smtClean="0"/>
              <a:t>Default is 10,000 elements</a:t>
            </a:r>
          </a:p>
          <a:p>
            <a:pPr lvl="2"/>
            <a:r>
              <a:rPr lang="en-US" dirty="0" smtClean="0"/>
              <a:t>Use a Configure Method to specify a different size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dirty="0" smtClean="0"/>
              <a:t>Ensuring Lossless DMA Transfer</a:t>
            </a:r>
          </a:p>
        </p:txBody>
      </p:sp>
      <p:sp>
        <p:nvSpPr>
          <p:cNvPr id="68611" name="Rectangle 7"/>
          <p:cNvSpPr>
            <a:spLocks noGrp="1" noChangeArrowheads="1"/>
          </p:cNvSpPr>
          <p:nvPr>
            <p:ph idx="1"/>
          </p:nvPr>
        </p:nvSpPr>
        <p:spPr/>
        <p:txBody>
          <a:bodyPr/>
          <a:lstStyle/>
          <a:p>
            <a:r>
              <a:rPr lang="en-US" b="1" dirty="0" smtClean="0"/>
              <a:t>Overflow</a:t>
            </a:r>
            <a:r>
              <a:rPr lang="en-US" dirty="0" smtClean="0"/>
              <a:t> – FIFO is filled as a result of data being written faster than it is read, data may be lost</a:t>
            </a:r>
          </a:p>
          <a:p>
            <a:pPr lvl="1"/>
            <a:r>
              <a:rPr lang="en-US" dirty="0" smtClean="0"/>
              <a:t>Reduce the rate at which you write data to the FIFO</a:t>
            </a:r>
          </a:p>
          <a:p>
            <a:pPr lvl="1"/>
            <a:r>
              <a:rPr lang="en-US" dirty="0" smtClean="0"/>
              <a:t>Increase number of elements to read on host</a:t>
            </a:r>
          </a:p>
          <a:p>
            <a:pPr lvl="1"/>
            <a:r>
              <a:rPr lang="en-US" dirty="0" smtClean="0"/>
              <a:t>Increase FPGA/host buffer sizes</a:t>
            </a:r>
          </a:p>
          <a:p>
            <a:pPr lvl="1"/>
            <a:r>
              <a:rPr lang="en-US" dirty="0" smtClean="0"/>
              <a:t>Reduce load on CPU</a:t>
            </a:r>
          </a:p>
          <a:p>
            <a:pPr lvl="2"/>
            <a:r>
              <a:rPr lang="en-US" dirty="0" smtClean="0"/>
              <a:t>Speed of CPU and competing tasks impact transfer rate from DMA to application memory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smtClean="0"/>
              <a:t>Ensuring Lossless DMA Transfer</a:t>
            </a:r>
          </a:p>
        </p:txBody>
      </p:sp>
      <p:sp>
        <p:nvSpPr>
          <p:cNvPr id="70659" name="Rectangle 4"/>
          <p:cNvSpPr>
            <a:spLocks noGrp="1" noChangeArrowheads="1"/>
          </p:cNvSpPr>
          <p:nvPr>
            <p:ph idx="1"/>
          </p:nvPr>
        </p:nvSpPr>
        <p:spPr/>
        <p:txBody>
          <a:bodyPr/>
          <a:lstStyle/>
          <a:p>
            <a:r>
              <a:rPr lang="en-US" b="1" dirty="0" smtClean="0"/>
              <a:t>Underflow </a:t>
            </a:r>
            <a:r>
              <a:rPr lang="en-US" dirty="0" smtClean="0"/>
              <a:t>– FIFO is emptied as a result of data being read faster than it is written, timeout is generated</a:t>
            </a:r>
          </a:p>
          <a:p>
            <a:pPr lvl="1"/>
            <a:r>
              <a:rPr lang="en-US" dirty="0" smtClean="0"/>
              <a:t>Increase timeout</a:t>
            </a:r>
          </a:p>
          <a:p>
            <a:pPr lvl="1"/>
            <a:r>
              <a:rPr lang="en-US" dirty="0" smtClean="0"/>
              <a:t>Read less frequently</a:t>
            </a:r>
          </a:p>
          <a:p>
            <a:pPr lvl="1"/>
            <a:r>
              <a:rPr lang="en-US" dirty="0" smtClean="0"/>
              <a:t>Read smaller sets of elements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dirty="0" smtClean="0"/>
              <a:t>Handling Overflow and Underflow </a:t>
            </a:r>
          </a:p>
        </p:txBody>
      </p:sp>
      <p:sp>
        <p:nvSpPr>
          <p:cNvPr id="67587" name="Rectangle 8"/>
          <p:cNvSpPr>
            <a:spLocks noGrp="1" noChangeArrowheads="1"/>
          </p:cNvSpPr>
          <p:nvPr>
            <p:ph sz="half" idx="1"/>
          </p:nvPr>
        </p:nvSpPr>
        <p:spPr/>
        <p:txBody>
          <a:bodyPr/>
          <a:lstStyle/>
          <a:p>
            <a:pPr lvl="1"/>
            <a:r>
              <a:rPr lang="en-US" dirty="0" smtClean="0"/>
              <a:t>Overflow – Check whether or not the Write Method timed out</a:t>
            </a:r>
          </a:p>
          <a:p>
            <a:pPr lvl="1"/>
            <a:r>
              <a:rPr lang="en-US" dirty="0" smtClean="0"/>
              <a:t>Underflow – Check for error –50400 on the DMA Read method</a:t>
            </a:r>
            <a:endParaRPr lang="en-US" dirty="0" smtClean="0">
              <a:solidFill>
                <a:srgbClr val="FF0000"/>
              </a:solidFill>
            </a:endParaRPr>
          </a:p>
          <a:p>
            <a:pPr lvl="1"/>
            <a:endParaRPr lang="en-US" dirty="0" smtClean="0"/>
          </a:p>
        </p:txBody>
      </p:sp>
      <p:sp>
        <p:nvSpPr>
          <p:cNvPr id="67589" name="Oval 12"/>
          <p:cNvSpPr>
            <a:spLocks noChangeArrowheads="1"/>
          </p:cNvSpPr>
          <p:nvPr/>
        </p:nvSpPr>
        <p:spPr bwMode="auto">
          <a:xfrm>
            <a:off x="8229600" y="696913"/>
            <a:ext cx="914400" cy="914400"/>
          </a:xfrm>
          <a:prstGeom prst="ellipse">
            <a:avLst/>
          </a:prstGeom>
          <a:noFill/>
          <a:ln w="9525" algn="ctr">
            <a:noFill/>
            <a:round/>
            <a:headEnd/>
            <a:tailEnd/>
          </a:ln>
        </p:spPr>
        <p:txBody>
          <a:bodyPr wrap="none" anchor="ctr">
            <a:spAutoFit/>
          </a:bodyPr>
          <a:lstStyle/>
          <a:p>
            <a:endParaRPr lang="en-US" dirty="0"/>
          </a:p>
        </p:txBody>
      </p:sp>
      <p:pic>
        <p:nvPicPr>
          <p:cNvPr id="8" name="Picture 7" descr="loc_bd_FPGA Target to Host - FIFO Full.bmp"/>
          <p:cNvPicPr>
            <a:picLocks noChangeAspect="1"/>
          </p:cNvPicPr>
          <p:nvPr/>
        </p:nvPicPr>
        <p:blipFill>
          <a:blip r:embed="rId3" cstate="print"/>
          <a:stretch>
            <a:fillRect/>
          </a:stretch>
        </p:blipFill>
        <p:spPr>
          <a:xfrm>
            <a:off x="4762500" y="1600200"/>
            <a:ext cx="3257550" cy="1143000"/>
          </a:xfrm>
          <a:prstGeom prst="rect">
            <a:avLst/>
          </a:prstGeom>
        </p:spPr>
      </p:pic>
      <p:pic>
        <p:nvPicPr>
          <p:cNvPr id="10" name="Picture 9" descr="loc_bd_Lossless Data Transfer - Host.bmp"/>
          <p:cNvPicPr>
            <a:picLocks noChangeAspect="1"/>
          </p:cNvPicPr>
          <p:nvPr/>
        </p:nvPicPr>
        <p:blipFill>
          <a:blip r:embed="rId4" cstate="print"/>
          <a:stretch>
            <a:fillRect/>
          </a:stretch>
        </p:blipFill>
        <p:spPr>
          <a:xfrm>
            <a:off x="3962400" y="3657601"/>
            <a:ext cx="4857750" cy="134302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Recovering from a FIFO Overflow</a:t>
            </a:r>
            <a:endParaRPr lang="en-US" dirty="0"/>
          </a:p>
        </p:txBody>
      </p:sp>
      <p:sp>
        <p:nvSpPr>
          <p:cNvPr id="3" name="Content Placeholder 2"/>
          <p:cNvSpPr>
            <a:spLocks noGrp="1"/>
          </p:cNvSpPr>
          <p:nvPr>
            <p:ph idx="1"/>
          </p:nvPr>
        </p:nvSpPr>
        <p:spPr/>
        <p:txBody>
          <a:bodyPr/>
          <a:lstStyle/>
          <a:p>
            <a:pPr lvl="1"/>
            <a:r>
              <a:rPr lang="en-US" dirty="0" smtClean="0"/>
              <a:t>There are two primary methods for clearing the FIFO when an overflow occurs, depending on whether or not you want to keep the data that is in the FIFO</a:t>
            </a:r>
          </a:p>
          <a:p>
            <a:pPr lvl="2"/>
            <a:r>
              <a:rPr lang="en-US" dirty="0" smtClean="0"/>
              <a:t>Reset the FPGA VI – Discards the data in the FIFO</a:t>
            </a:r>
          </a:p>
          <a:p>
            <a:pPr lvl="2"/>
            <a:r>
              <a:rPr lang="en-US" dirty="0" smtClean="0"/>
              <a:t>Flushing the buffer – Reads the remaining data in the FIFO</a:t>
            </a:r>
          </a:p>
          <a:p>
            <a:pPr lvl="1"/>
            <a:r>
              <a:rPr lang="en-US" dirty="0" smtClean="0"/>
              <a:t>Either method can be performed to initialize the FIFO at the beginning of execution</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smtClean="0"/>
              <a:t>Resetting the FPGA VI</a:t>
            </a:r>
          </a:p>
        </p:txBody>
      </p:sp>
      <p:sp>
        <p:nvSpPr>
          <p:cNvPr id="35843" name="Rectangle 8"/>
          <p:cNvSpPr>
            <a:spLocks noGrp="1" noChangeArrowheads="1"/>
          </p:cNvSpPr>
          <p:nvPr>
            <p:ph sz="half" idx="1"/>
          </p:nvPr>
        </p:nvSpPr>
        <p:spPr/>
        <p:txBody>
          <a:bodyPr>
            <a:normAutofit/>
          </a:bodyPr>
          <a:lstStyle/>
          <a:p>
            <a:pPr lvl="1"/>
            <a:r>
              <a:rPr lang="en-US" dirty="0" smtClean="0"/>
              <a:t>Execution on development computer</a:t>
            </a:r>
          </a:p>
          <a:p>
            <a:pPr lvl="2"/>
            <a:r>
              <a:rPr lang="en-US" dirty="0" smtClean="0"/>
              <a:t>FIFOs automatically reset when the VI stops and restarts</a:t>
            </a:r>
          </a:p>
          <a:p>
            <a:pPr lvl="1"/>
            <a:r>
              <a:rPr lang="en-US" dirty="0" smtClean="0"/>
              <a:t>Execution on FPGA Target</a:t>
            </a:r>
          </a:p>
          <a:p>
            <a:pPr lvl="2"/>
            <a:r>
              <a:rPr lang="en-US" dirty="0" smtClean="0"/>
              <a:t>FIFOs do not automatically reset</a:t>
            </a:r>
          </a:p>
          <a:p>
            <a:pPr lvl="1"/>
            <a:r>
              <a:rPr lang="en-US" dirty="0" smtClean="0"/>
              <a:t>To reset programmatically:</a:t>
            </a:r>
          </a:p>
          <a:p>
            <a:pPr lvl="2"/>
            <a:r>
              <a:rPr lang="en-US" dirty="0" smtClean="0"/>
              <a:t>Use the Invoke Method function</a:t>
            </a:r>
            <a:br>
              <a:rPr lang="en-US" dirty="0" smtClean="0"/>
            </a:br>
            <a:r>
              <a:rPr lang="en-US" dirty="0" smtClean="0"/>
              <a:t>	Or</a:t>
            </a:r>
          </a:p>
          <a:p>
            <a:pPr lvl="2"/>
            <a:r>
              <a:rPr lang="en-US" dirty="0" smtClean="0"/>
              <a:t>Use the Close FPGA VI function configured to </a:t>
            </a:r>
            <a:r>
              <a:rPr lang="en-US" b="1" dirty="0" smtClean="0"/>
              <a:t>Close and Reset if Last Reference</a:t>
            </a:r>
          </a:p>
          <a:p>
            <a:endParaRPr lang="en-US" dirty="0" smtClean="0"/>
          </a:p>
        </p:txBody>
      </p:sp>
      <p:pic>
        <p:nvPicPr>
          <p:cNvPr id="4" name="Picture 3" descr="loc_env_Host FIFO Reset.bmp"/>
          <p:cNvPicPr>
            <a:picLocks noChangeAspect="1"/>
          </p:cNvPicPr>
          <p:nvPr/>
        </p:nvPicPr>
        <p:blipFill>
          <a:blip r:embed="rId3" cstate="print"/>
          <a:stretch>
            <a:fillRect/>
          </a:stretch>
        </p:blipFill>
        <p:spPr>
          <a:xfrm>
            <a:off x="6019800" y="1639339"/>
            <a:ext cx="922804" cy="570461"/>
          </a:xfrm>
          <a:prstGeom prst="rect">
            <a:avLst/>
          </a:prstGeom>
        </p:spPr>
      </p:pic>
      <p:pic>
        <p:nvPicPr>
          <p:cNvPr id="8" name="Content Placeholder 5" descr="loc_bd_Host DMA FIFO - Close Reset.bmp"/>
          <p:cNvPicPr>
            <a:picLocks noChangeAspect="1"/>
          </p:cNvPicPr>
          <p:nvPr/>
        </p:nvPicPr>
        <p:blipFill>
          <a:blip r:embed="rId4" cstate="print"/>
          <a:stretch>
            <a:fillRect/>
          </a:stretch>
        </p:blipFill>
        <p:spPr>
          <a:xfrm>
            <a:off x="5105400" y="2516025"/>
            <a:ext cx="2819400" cy="3530274"/>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smtClean="0"/>
              <a:t>Flushing the Buffer</a:t>
            </a:r>
          </a:p>
        </p:txBody>
      </p:sp>
      <p:sp>
        <p:nvSpPr>
          <p:cNvPr id="72707" name="Rectangle 6"/>
          <p:cNvSpPr>
            <a:spLocks noGrp="1" noChangeArrowheads="1"/>
          </p:cNvSpPr>
          <p:nvPr>
            <p:ph idx="1"/>
          </p:nvPr>
        </p:nvSpPr>
        <p:spPr/>
        <p:txBody>
          <a:bodyPr/>
          <a:lstStyle/>
          <a:p>
            <a:pPr lvl="1"/>
            <a:r>
              <a:rPr lang="en-US" dirty="0" smtClean="0"/>
              <a:t>Find out how much data remains in the FIFO</a:t>
            </a:r>
          </a:p>
          <a:p>
            <a:pPr lvl="1"/>
            <a:r>
              <a:rPr lang="en-US" dirty="0" smtClean="0"/>
              <a:t>Read all of the remaining elements from the FIFO</a:t>
            </a:r>
          </a:p>
        </p:txBody>
      </p:sp>
      <p:pic>
        <p:nvPicPr>
          <p:cNvPr id="51202" name="Picture 2" descr="loc_missing_art_imagefile"/>
          <p:cNvPicPr>
            <a:picLocks noChangeAspect="1" noChangeArrowheads="1"/>
          </p:cNvPicPr>
          <p:nvPr/>
        </p:nvPicPr>
        <p:blipFill>
          <a:blip r:embed="rId3" cstate="print"/>
          <a:srcRect/>
          <a:stretch>
            <a:fillRect/>
          </a:stretch>
        </p:blipFill>
        <p:spPr bwMode="auto">
          <a:xfrm>
            <a:off x="611187" y="3276600"/>
            <a:ext cx="7923213" cy="17526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Exercise 9-1 Custom Triggering</a:t>
            </a:r>
            <a:endParaRPr lang="en-US" dirty="0"/>
          </a:p>
        </p:txBody>
      </p:sp>
      <p:sp>
        <p:nvSpPr>
          <p:cNvPr id="6" name="Content Placeholder 5"/>
          <p:cNvSpPr>
            <a:spLocks noGrp="1"/>
          </p:cNvSpPr>
          <p:nvPr>
            <p:ph idx="1"/>
          </p:nvPr>
        </p:nvSpPr>
        <p:spPr/>
        <p:txBody>
          <a:bodyPr/>
          <a:lstStyle/>
          <a:p>
            <a:r>
              <a:rPr lang="en-US" dirty="0" smtClean="0"/>
              <a:t>Develop an FPGA VI that waits for multiple trigger conditions to be met before acquiring analog data and writing to a DMA FIFO for transfer to the RT Host.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9-1 Custom Triggering</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What are the benefits of implementing a custom trigger on the FPGA?</a:t>
            </a:r>
          </a:p>
          <a:p>
            <a:r>
              <a:rPr lang="en-US" dirty="0" smtClean="0"/>
              <a:t>Which polling or blocking method was used to read the FIFO in the Host VI?</a:t>
            </a:r>
          </a:p>
          <a:p>
            <a:r>
              <a:rPr lang="en-US" dirty="0" smtClean="0"/>
              <a:t>How did your code handle overflow/underflow?</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Interleaving</a:t>
            </a:r>
            <a:endParaRPr lang="en-US" dirty="0"/>
          </a:p>
        </p:txBody>
      </p:sp>
      <p:sp>
        <p:nvSpPr>
          <p:cNvPr id="6" name="Content Placeholder 5"/>
          <p:cNvSpPr>
            <a:spLocks noGrp="1"/>
          </p:cNvSpPr>
          <p:nvPr>
            <p:ph idx="1"/>
          </p:nvPr>
        </p:nvSpPr>
        <p:spPr/>
        <p:txBody>
          <a:bodyPr/>
          <a:lstStyle/>
          <a:p>
            <a:pPr lvl="1"/>
            <a:r>
              <a:rPr lang="en-US" dirty="0" smtClean="0"/>
              <a:t>There is a limited number of DMA FIFO channels available</a:t>
            </a:r>
          </a:p>
          <a:p>
            <a:pPr lvl="2"/>
            <a:r>
              <a:rPr lang="en-US" dirty="0" smtClean="0"/>
              <a:t>Three channels available for NI 7831R and cRIO-9074</a:t>
            </a:r>
          </a:p>
          <a:p>
            <a:pPr lvl="1"/>
            <a:r>
              <a:rPr lang="en-US" dirty="0" smtClean="0"/>
              <a:t>What if you want to acquire and transfer data from multiple channels on multiple modules?</a:t>
            </a:r>
          </a:p>
          <a:p>
            <a:pPr lvl="1"/>
            <a:r>
              <a:rPr lang="en-US" dirty="0" smtClean="0"/>
              <a:t>You can interleave data of the same type prior to writing to the DMA FIFO</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Limitations of Front Panel Controls/Indicators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 Only the most current data is transferred</a:t>
            </a:r>
          </a:p>
          <a:p>
            <a:pPr lvl="2"/>
            <a:r>
              <a:rPr lang="en-US" dirty="0" smtClean="0"/>
              <a:t>Because FPGA VI and host  VI are inherently asynchronous, data could be lost if one VI writes faster than the other reads</a:t>
            </a:r>
          </a:p>
          <a:p>
            <a:pPr lvl="1"/>
            <a:r>
              <a:rPr lang="en-US" dirty="0" smtClean="0"/>
              <a:t>Large controls/indicators use significant logic resources on FPGA</a:t>
            </a:r>
          </a:p>
          <a:p>
            <a:pPr lvl="2"/>
            <a:r>
              <a:rPr lang="en-US" dirty="0" smtClean="0"/>
              <a:t>Mixed-data clusters</a:t>
            </a:r>
          </a:p>
          <a:p>
            <a:pPr lvl="2"/>
            <a:r>
              <a:rPr lang="en-US" dirty="0" smtClean="0"/>
              <a:t>Numeric arrays</a:t>
            </a:r>
          </a:p>
          <a:p>
            <a:pPr lvl="1"/>
            <a:r>
              <a:rPr lang="en-US" dirty="0" smtClean="0"/>
              <a:t>Using CPU for host data transfer results in…</a:t>
            </a:r>
          </a:p>
          <a:p>
            <a:pPr lvl="2"/>
            <a:r>
              <a:rPr lang="en-US" dirty="0" smtClean="0"/>
              <a:t>Transfer speed dependent on CPU processor speed</a:t>
            </a:r>
          </a:p>
          <a:p>
            <a:pPr lvl="2"/>
            <a:r>
              <a:rPr lang="en-US" dirty="0" smtClean="0"/>
              <a:t>Slower data transfer from target to host</a:t>
            </a:r>
          </a:p>
          <a:p>
            <a:pPr lvl="2"/>
            <a:r>
              <a:rPr lang="en-US" dirty="0" smtClean="0"/>
              <a:t>Consumption of CPU resources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Interleaving – FPGA VI</a:t>
            </a:r>
            <a:endParaRPr lang="en-US" dirty="0"/>
          </a:p>
        </p:txBody>
      </p:sp>
      <p:sp>
        <p:nvSpPr>
          <p:cNvPr id="3" name="Content Placeholder 2"/>
          <p:cNvSpPr>
            <a:spLocks noGrp="1"/>
          </p:cNvSpPr>
          <p:nvPr>
            <p:ph idx="1"/>
          </p:nvPr>
        </p:nvSpPr>
        <p:spPr/>
        <p:txBody>
          <a:bodyPr/>
          <a:lstStyle/>
          <a:p>
            <a:pPr lvl="1"/>
            <a:r>
              <a:rPr lang="en-US" dirty="0" smtClean="0"/>
              <a:t>Combine multiple elements of the same data type into a single array</a:t>
            </a:r>
          </a:p>
          <a:p>
            <a:pPr lvl="2"/>
            <a:r>
              <a:rPr lang="en-US" dirty="0" smtClean="0"/>
              <a:t>Module 1 Channel 0 </a:t>
            </a:r>
            <a:r>
              <a:rPr lang="en-US" dirty="0" smtClean="0">
                <a:sym typeface="Wingdings" pitchFamily="2" charset="2"/>
              </a:rPr>
              <a:t> Index 0</a:t>
            </a:r>
            <a:endParaRPr lang="en-US" dirty="0" smtClean="0"/>
          </a:p>
          <a:p>
            <a:pPr lvl="2"/>
            <a:r>
              <a:rPr lang="en-US" dirty="0" smtClean="0"/>
              <a:t>Module 1 Channel 1 </a:t>
            </a:r>
            <a:r>
              <a:rPr lang="en-US" dirty="0" smtClean="0">
                <a:sym typeface="Wingdings" pitchFamily="2" charset="2"/>
              </a:rPr>
              <a:t> Index 1</a:t>
            </a:r>
            <a:endParaRPr lang="en-US" dirty="0" smtClean="0"/>
          </a:p>
          <a:p>
            <a:pPr lvl="2"/>
            <a:r>
              <a:rPr lang="en-US" dirty="0" smtClean="0"/>
              <a:t>Etc…</a:t>
            </a:r>
          </a:p>
          <a:p>
            <a:pPr lvl="1"/>
            <a:r>
              <a:rPr lang="en-US" dirty="0" smtClean="0"/>
              <a:t>Iterate through that array, writing the data one element at a time to the DMA FIFO</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De-Interleaving – Host VI</a:t>
            </a:r>
            <a:endParaRPr lang="en-US" dirty="0"/>
          </a:p>
        </p:txBody>
      </p:sp>
      <p:sp>
        <p:nvSpPr>
          <p:cNvPr id="3" name="Content Placeholder 2"/>
          <p:cNvSpPr>
            <a:spLocks noGrp="1"/>
          </p:cNvSpPr>
          <p:nvPr>
            <p:ph idx="1"/>
          </p:nvPr>
        </p:nvSpPr>
        <p:spPr/>
        <p:txBody>
          <a:bodyPr/>
          <a:lstStyle/>
          <a:p>
            <a:pPr lvl="1"/>
            <a:r>
              <a:rPr lang="en-US" dirty="0" smtClean="0"/>
              <a:t>Read data from the DMA FIFO</a:t>
            </a:r>
          </a:p>
          <a:p>
            <a:pPr lvl="1"/>
            <a:r>
              <a:rPr lang="en-US" dirty="0" smtClean="0"/>
              <a:t>Divide the data into multiple arrays, each representing a single channel of acquisition</a:t>
            </a:r>
          </a:p>
          <a:p>
            <a:pPr lvl="1"/>
            <a:r>
              <a:rPr lang="en-US" dirty="0" smtClean="0"/>
              <a:t>Process the data for each channel</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loc_bd Interleaving.bmp"/>
          <p:cNvPicPr>
            <a:picLocks noChangeAspect="1" noChangeArrowheads="1"/>
          </p:cNvPicPr>
          <p:nvPr/>
        </p:nvPicPr>
        <p:blipFill>
          <a:blip r:embed="rId3" cstate="print"/>
          <a:srcRect/>
          <a:stretch>
            <a:fillRect/>
          </a:stretch>
        </p:blipFill>
        <p:spPr bwMode="auto">
          <a:xfrm>
            <a:off x="1295400" y="1371600"/>
            <a:ext cx="6915150" cy="4700939"/>
          </a:xfrm>
          <a:prstGeom prst="rect">
            <a:avLst/>
          </a:prstGeom>
          <a:noFill/>
        </p:spPr>
      </p:pic>
      <p:sp>
        <p:nvSpPr>
          <p:cNvPr id="62466" name="Rectangle 2"/>
          <p:cNvSpPr>
            <a:spLocks noGrp="1" noChangeArrowheads="1"/>
          </p:cNvSpPr>
          <p:nvPr>
            <p:ph type="title"/>
          </p:nvPr>
        </p:nvSpPr>
        <p:spPr/>
        <p:txBody>
          <a:bodyPr/>
          <a:lstStyle/>
          <a:p>
            <a:r>
              <a:rPr lang="en-US" altLang="en-US" dirty="0" smtClean="0"/>
              <a:t>Interleaving - Example</a:t>
            </a:r>
            <a:endParaRPr lang="en-US" dirty="0" smtClean="0"/>
          </a:p>
        </p:txBody>
      </p:sp>
      <p:sp>
        <p:nvSpPr>
          <p:cNvPr id="6" name="TextBox 5"/>
          <p:cNvSpPr txBox="1"/>
          <p:nvPr/>
        </p:nvSpPr>
        <p:spPr>
          <a:xfrm>
            <a:off x="381000" y="5646003"/>
            <a:ext cx="2057400" cy="830997"/>
          </a:xfrm>
          <a:prstGeom prst="rect">
            <a:avLst/>
          </a:prstGeom>
          <a:noFill/>
        </p:spPr>
        <p:txBody>
          <a:bodyPr wrap="square" rtlCol="0">
            <a:spAutoFit/>
          </a:bodyPr>
          <a:lstStyle/>
          <a:p>
            <a:r>
              <a:rPr lang="en-US" sz="2400" dirty="0" smtClean="0"/>
              <a:t>A: FPGA VI</a:t>
            </a:r>
          </a:p>
          <a:p>
            <a:r>
              <a:rPr lang="en-US" sz="2400" dirty="0" smtClean="0"/>
              <a:t>B: Host VI</a:t>
            </a:r>
            <a:endParaRPr 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Exercise 9-2 AI Interleaved DMA</a:t>
            </a:r>
            <a:endParaRPr lang="en-US" dirty="0"/>
          </a:p>
        </p:txBody>
      </p:sp>
      <p:sp>
        <p:nvSpPr>
          <p:cNvPr id="6" name="Content Placeholder 5"/>
          <p:cNvSpPr>
            <a:spLocks noGrp="1"/>
          </p:cNvSpPr>
          <p:nvPr>
            <p:ph idx="1"/>
          </p:nvPr>
        </p:nvSpPr>
        <p:spPr/>
        <p:txBody>
          <a:bodyPr>
            <a:normAutofit/>
          </a:bodyPr>
          <a:lstStyle/>
          <a:p>
            <a:r>
              <a:rPr lang="en-US" dirty="0" smtClean="0"/>
              <a:t>Create an FPGA VI that uses DMA FIFOs to transfer analog data from multiple devices and channels from the FPGA target to the RT Host using the blocking method of data transfer.</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9-2 AI Interleaved DMA</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Which polling or blocking method was used to read the FIFO in the Host VI?</a:t>
            </a:r>
          </a:p>
          <a:p>
            <a:r>
              <a:rPr lang="en-US" dirty="0" smtClean="0"/>
              <a:t>What purpose does the Feedback Node serve in the FPGA VI?</a:t>
            </a:r>
          </a:p>
          <a:p>
            <a:r>
              <a:rPr lang="en-US" dirty="0" smtClean="0"/>
              <a:t>What is the largest Samples per Channel value that you could acquire before causing an overflow condition to occur?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Summary—Quiz</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Identify whether each of the following statements describes communication using </a:t>
            </a:r>
            <a:r>
              <a:rPr lang="en-US" i="1" dirty="0" smtClean="0"/>
              <a:t>front panel controls/indicators </a:t>
            </a:r>
            <a:r>
              <a:rPr lang="en-US" dirty="0" smtClean="0"/>
              <a:t>or a </a:t>
            </a:r>
            <a:r>
              <a:rPr lang="en-US" i="1" dirty="0" smtClean="0"/>
              <a:t>DMA FIFO</a:t>
            </a:r>
            <a:r>
              <a:rPr lang="en-US" dirty="0" smtClean="0"/>
              <a:t>.</a:t>
            </a:r>
          </a:p>
          <a:p>
            <a:pPr marL="1195387" lvl="4" indent="-514350">
              <a:buFont typeface="+mj-lt"/>
              <a:buAutoNum type="alphaLcPeriod"/>
            </a:pPr>
            <a:r>
              <a:rPr lang="en-US" dirty="0" smtClean="0"/>
              <a:t>Well-suited to streaming large amounts of data</a:t>
            </a:r>
          </a:p>
          <a:p>
            <a:pPr marL="1195387" lvl="4" indent="-514350">
              <a:buFont typeface="+mj-lt"/>
              <a:buAutoNum type="alphaLcPeriod"/>
            </a:pPr>
            <a:r>
              <a:rPr lang="en-US" dirty="0" smtClean="0"/>
              <a:t>Consumes significant CPU resources</a:t>
            </a:r>
          </a:p>
          <a:p>
            <a:pPr marL="1195387" lvl="4" indent="-514350">
              <a:buFont typeface="+mj-lt"/>
              <a:buAutoNum type="alphaLcPeriod"/>
            </a:pPr>
            <a:r>
              <a:rPr lang="en-US" dirty="0" smtClean="0"/>
              <a:t>Only the most recent data is transferred</a:t>
            </a:r>
          </a:p>
          <a:p>
            <a:pPr marL="1195387" lvl="4" indent="-514350">
              <a:buFont typeface="+mj-lt"/>
              <a:buAutoNum type="alphaLcPeriod"/>
            </a:pPr>
            <a:r>
              <a:rPr lang="en-US" dirty="0" smtClean="0"/>
              <a:t>Suitable for use in asynchronous applications</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Summary—Quiz</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Identify whether each of the following statements describes communication using </a:t>
            </a:r>
            <a:r>
              <a:rPr lang="en-US" i="1" dirty="0" smtClean="0"/>
              <a:t>front panel controls/indicators</a:t>
            </a:r>
            <a:r>
              <a:rPr lang="en-US" dirty="0" smtClean="0"/>
              <a:t> or a </a:t>
            </a:r>
            <a:r>
              <a:rPr lang="en-US" i="1" dirty="0" smtClean="0"/>
              <a:t>DMA FIFO</a:t>
            </a:r>
            <a:r>
              <a:rPr lang="en-US" dirty="0" smtClean="0"/>
              <a:t>.</a:t>
            </a:r>
          </a:p>
          <a:p>
            <a:pPr marL="1195387" lvl="4" indent="-514350">
              <a:buFont typeface="+mj-lt"/>
              <a:buAutoNum type="alphaLcPeriod"/>
            </a:pPr>
            <a:r>
              <a:rPr lang="en-US" b="1" dirty="0" smtClean="0"/>
              <a:t>Well-suited to streaming large amounts of data - DMA FIFO</a:t>
            </a:r>
          </a:p>
          <a:p>
            <a:pPr marL="1195387" lvl="4" indent="-514350">
              <a:buFont typeface="+mj-lt"/>
              <a:buAutoNum type="alphaLcPeriod"/>
            </a:pPr>
            <a:r>
              <a:rPr lang="en-US" b="1" dirty="0" smtClean="0"/>
              <a:t>Consumes significant CPU resources - front panel controls/indicators</a:t>
            </a:r>
          </a:p>
          <a:p>
            <a:pPr marL="1195387" lvl="4" indent="-514350">
              <a:buFont typeface="+mj-lt"/>
              <a:buAutoNum type="alphaLcPeriod"/>
            </a:pPr>
            <a:r>
              <a:rPr lang="en-US" b="1" dirty="0" smtClean="0"/>
              <a:t>Only the most recent data is transferred</a:t>
            </a:r>
            <a:r>
              <a:rPr lang="en-US" dirty="0" smtClean="0"/>
              <a:t> </a:t>
            </a:r>
            <a:r>
              <a:rPr lang="en-US" b="1" dirty="0" smtClean="0"/>
              <a:t>– front panel controls/indicators</a:t>
            </a:r>
          </a:p>
          <a:p>
            <a:pPr marL="1195387" lvl="4" indent="-514350">
              <a:buFont typeface="+mj-lt"/>
              <a:buAutoNum type="alphaLcPeriod"/>
            </a:pPr>
            <a:r>
              <a:rPr lang="en-US" b="1" dirty="0" smtClean="0"/>
              <a:t>Suitable for use in asynchronous applications – DMA FIFO</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Quiz</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2"/>
            </a:pPr>
            <a:r>
              <a:rPr lang="en-US" dirty="0" smtClean="0"/>
              <a:t>You have developed an application that acquires data and uses a DMA FIFO to transfer data to a host VI.  However, the DMA FIFO repeatedly fills, resulting in an overflow condition. Which of the following techniques can be used to address this problem? (Multiple Answers)</a:t>
            </a:r>
          </a:p>
          <a:p>
            <a:pPr marL="1157287" lvl="4" indent="-457200">
              <a:buFont typeface="+mj-lt"/>
              <a:buAutoNum type="alphaLcPeriod"/>
            </a:pPr>
            <a:r>
              <a:rPr lang="en-US" dirty="0" smtClean="0"/>
              <a:t>Reduce the speed of acquisition on the FPGA VI</a:t>
            </a:r>
          </a:p>
          <a:p>
            <a:pPr marL="1157287" lvl="4" indent="-457200">
              <a:buFont typeface="+mj-lt"/>
              <a:buAutoNum type="alphaLcPeriod"/>
            </a:pPr>
            <a:r>
              <a:rPr lang="en-US" dirty="0" smtClean="0"/>
              <a:t>Increase the number of elements to read on the host</a:t>
            </a:r>
          </a:p>
          <a:p>
            <a:pPr marL="1157287" lvl="4" indent="-457200">
              <a:buFont typeface="+mj-lt"/>
              <a:buAutoNum type="alphaLcPeriod"/>
            </a:pPr>
            <a:r>
              <a:rPr lang="en-US" dirty="0" smtClean="0"/>
              <a:t>Decrease the rate at which the host reads data</a:t>
            </a:r>
          </a:p>
          <a:p>
            <a:pPr marL="1157287" lvl="4" indent="-457200">
              <a:buFont typeface="+mj-lt"/>
              <a:buAutoNum type="alphaLcPeriod"/>
            </a:pPr>
            <a:r>
              <a:rPr lang="en-US" dirty="0" smtClean="0"/>
              <a:t>Increase the rate at which the host reads data</a:t>
            </a:r>
          </a:p>
          <a:p>
            <a:endParaRPr lang="en-US"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Quiz Answer</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2"/>
            </a:pPr>
            <a:r>
              <a:rPr lang="en-US" dirty="0" smtClean="0"/>
              <a:t>You have developed an application that acquires data and uses a DMA FIFO to transfer data to a host VI.  However, the DMA FIFO repeatedly fills, resulting in an overflow condition. Which of the following techniques can be used to address this problem? (Multiple Answers)</a:t>
            </a:r>
          </a:p>
          <a:p>
            <a:pPr marL="1157287" lvl="4" indent="-457200">
              <a:buFont typeface="+mj-lt"/>
              <a:buAutoNum type="alphaLcPeriod"/>
            </a:pPr>
            <a:r>
              <a:rPr lang="en-US" b="1" dirty="0" smtClean="0"/>
              <a:t>Reduce the speed of acquisition on the FPGA VI</a:t>
            </a:r>
          </a:p>
          <a:p>
            <a:pPr marL="1157287" lvl="4" indent="-457200">
              <a:buFont typeface="+mj-lt"/>
              <a:buAutoNum type="alphaLcPeriod"/>
            </a:pPr>
            <a:r>
              <a:rPr lang="en-US" b="1" dirty="0" smtClean="0"/>
              <a:t>Increase the number of elements to read on the host</a:t>
            </a:r>
          </a:p>
          <a:p>
            <a:pPr marL="1157287" lvl="4" indent="-457200">
              <a:buFont typeface="+mj-lt"/>
              <a:buAutoNum type="alphaLcPeriod"/>
            </a:pPr>
            <a:r>
              <a:rPr lang="en-US" dirty="0" smtClean="0"/>
              <a:t>Decrease the rate at which the host reads data</a:t>
            </a:r>
          </a:p>
          <a:p>
            <a:pPr marL="1157287" lvl="4" indent="-457200">
              <a:buFont typeface="+mj-lt"/>
              <a:buAutoNum type="alphaLcPeriod"/>
            </a:pPr>
            <a:r>
              <a:rPr lang="en-US" b="1" dirty="0" smtClean="0"/>
              <a:t>Increase the rate at which the host reads data</a:t>
            </a:r>
          </a:p>
          <a:p>
            <a:endParaRPr lang="en-US"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Quiz</a:t>
            </a:r>
            <a:endParaRPr lang="en-US" dirty="0"/>
          </a:p>
        </p:txBody>
      </p:sp>
      <p:sp>
        <p:nvSpPr>
          <p:cNvPr id="4" name="Content Placeholder 3"/>
          <p:cNvSpPr>
            <a:spLocks noGrp="1"/>
          </p:cNvSpPr>
          <p:nvPr>
            <p:ph sz="half" idx="1"/>
          </p:nvPr>
        </p:nvSpPr>
        <p:spPr/>
        <p:txBody>
          <a:bodyPr>
            <a:normAutofit/>
          </a:bodyPr>
          <a:lstStyle/>
          <a:p>
            <a:r>
              <a:rPr lang="en-US" sz="2600" dirty="0" smtClean="0"/>
              <a:t>Polling with Fixed Number of Elements</a:t>
            </a:r>
          </a:p>
          <a:p>
            <a:pPr>
              <a:buFont typeface="+mj-lt"/>
              <a:buAutoNum type="arabicPeriod"/>
            </a:pPr>
            <a:r>
              <a:rPr lang="en-US" sz="2600" dirty="0" smtClean="0"/>
              <a:t>Polling</a:t>
            </a:r>
          </a:p>
          <a:p>
            <a:pPr>
              <a:buFont typeface="+mj-lt"/>
              <a:buAutoNum type="arabicPeriod"/>
            </a:pPr>
            <a:r>
              <a:rPr lang="en-US" sz="2600" dirty="0" smtClean="0"/>
              <a:t>Blocking</a:t>
            </a:r>
          </a:p>
          <a:p>
            <a:pPr>
              <a:buFont typeface="+mj-lt"/>
              <a:buAutoNum type="arabicPeriod"/>
            </a:pPr>
            <a:endParaRPr lang="en-US" sz="2600" dirty="0" smtClean="0"/>
          </a:p>
        </p:txBody>
      </p:sp>
      <p:sp>
        <p:nvSpPr>
          <p:cNvPr id="5" name="Content Placeholder 4"/>
          <p:cNvSpPr>
            <a:spLocks noGrp="1"/>
          </p:cNvSpPr>
          <p:nvPr>
            <p:ph sz="half" idx="2"/>
          </p:nvPr>
        </p:nvSpPr>
        <p:spPr/>
        <p:txBody>
          <a:bodyPr>
            <a:normAutofit fontScale="85000" lnSpcReduction="10000"/>
          </a:bodyPr>
          <a:lstStyle/>
          <a:p>
            <a:r>
              <a:rPr lang="en-US" dirty="0" smtClean="0"/>
              <a:t>Host DMA FIFO Read reads a fixed number of elements at a user-defined rate</a:t>
            </a:r>
          </a:p>
          <a:p>
            <a:r>
              <a:rPr lang="en-US" dirty="0" smtClean="0"/>
              <a:t>Host DMA FIFO Read waits indefinitely to read a fixed number of elements from the FIFO</a:t>
            </a:r>
          </a:p>
          <a:p>
            <a:r>
              <a:rPr lang="en-US" dirty="0" smtClean="0"/>
              <a:t>Host DMA FIFO Read reads all of the available elements in the FIFO at a user-defined rate</a:t>
            </a:r>
          </a:p>
        </p:txBody>
      </p:sp>
      <p:sp>
        <p:nvSpPr>
          <p:cNvPr id="6" name="Text Placeholder 5"/>
          <p:cNvSpPr>
            <a:spLocks noGrp="1"/>
          </p:cNvSpPr>
          <p:nvPr>
            <p:ph type="body" idx="10"/>
          </p:nvPr>
        </p:nvSpPr>
        <p:spPr/>
        <p:txBody>
          <a:bodyPr>
            <a:noAutofit/>
          </a:bodyPr>
          <a:lstStyle/>
          <a:p>
            <a:r>
              <a:rPr lang="en-US" dirty="0" smtClean="0"/>
              <a:t>Match each target to host architecture to the description that best fits it.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Data Buffering</a:t>
            </a:r>
            <a:endParaRPr lang="en-US"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r>
              <a:rPr lang="en-US" dirty="0" smtClean="0"/>
              <a:t>To transfer larger amounts of data at high rates between the target and the host you must buffer your data</a:t>
            </a:r>
          </a:p>
          <a:p>
            <a:pPr lvl="1"/>
            <a:r>
              <a:rPr lang="en-US" dirty="0" smtClean="0"/>
              <a:t>The best way to buffer data is by using Direct Memory Access (DMA) data transfer methods</a:t>
            </a:r>
          </a:p>
          <a:p>
            <a:endParaRPr lang="en-US" dirty="0"/>
          </a:p>
        </p:txBody>
      </p:sp>
      <p:graphicFrame>
        <p:nvGraphicFramePr>
          <p:cNvPr id="4" name="Diagram 3"/>
          <p:cNvGraphicFramePr/>
          <p:nvPr/>
        </p:nvGraphicFramePr>
        <p:xfrm>
          <a:off x="609600" y="1676400"/>
          <a:ext cx="7759336" cy="11387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Quiz Answer</a:t>
            </a:r>
            <a:endParaRPr lang="en-US" dirty="0"/>
          </a:p>
        </p:txBody>
      </p:sp>
      <p:sp>
        <p:nvSpPr>
          <p:cNvPr id="4" name="Content Placeholder 3"/>
          <p:cNvSpPr>
            <a:spLocks noGrp="1"/>
          </p:cNvSpPr>
          <p:nvPr>
            <p:ph sz="half" idx="1"/>
          </p:nvPr>
        </p:nvSpPr>
        <p:spPr/>
        <p:txBody>
          <a:bodyPr/>
          <a:lstStyle/>
          <a:p>
            <a:r>
              <a:rPr lang="en-US" dirty="0" smtClean="0"/>
              <a:t>Polling with Fixed Number of Elements</a:t>
            </a:r>
          </a:p>
          <a:p>
            <a:r>
              <a:rPr lang="en-US" dirty="0" smtClean="0"/>
              <a:t>Polling</a:t>
            </a:r>
          </a:p>
          <a:p>
            <a:r>
              <a:rPr lang="en-US" dirty="0" smtClean="0"/>
              <a:t>Blocking</a:t>
            </a:r>
          </a:p>
        </p:txBody>
      </p:sp>
      <p:sp>
        <p:nvSpPr>
          <p:cNvPr id="5" name="Content Placeholder 4"/>
          <p:cNvSpPr>
            <a:spLocks noGrp="1"/>
          </p:cNvSpPr>
          <p:nvPr>
            <p:ph sz="half" idx="2"/>
          </p:nvPr>
        </p:nvSpPr>
        <p:spPr/>
        <p:txBody>
          <a:bodyPr>
            <a:normAutofit fontScale="85000" lnSpcReduction="10000"/>
          </a:bodyPr>
          <a:lstStyle/>
          <a:p>
            <a:r>
              <a:rPr lang="en-US" dirty="0" smtClean="0"/>
              <a:t>Host DMA FIFO Read reads a fixed number of elements at a user-defined rate</a:t>
            </a:r>
          </a:p>
          <a:p>
            <a:r>
              <a:rPr lang="en-US" dirty="0" smtClean="0"/>
              <a:t>Host DMA FIFO Read waits indefinitely to read a fixed number of elements from the FIFO</a:t>
            </a:r>
          </a:p>
          <a:p>
            <a:r>
              <a:rPr lang="en-US" dirty="0" smtClean="0"/>
              <a:t>Host DMA FIFO Read reads all of the available elements in the FIFO at a user-defined rate</a:t>
            </a:r>
          </a:p>
        </p:txBody>
      </p:sp>
      <p:sp>
        <p:nvSpPr>
          <p:cNvPr id="6" name="Text Placeholder 5"/>
          <p:cNvSpPr>
            <a:spLocks noGrp="1"/>
          </p:cNvSpPr>
          <p:nvPr>
            <p:ph type="body" idx="10"/>
          </p:nvPr>
        </p:nvSpPr>
        <p:spPr/>
        <p:txBody>
          <a:bodyPr>
            <a:noAutofit/>
          </a:bodyPr>
          <a:lstStyle/>
          <a:p>
            <a:r>
              <a:rPr lang="en-US" dirty="0" smtClean="0"/>
              <a:t>Match each target to host architecture to the description that best fits it.</a:t>
            </a:r>
            <a:endParaRPr lang="en-US" dirty="0"/>
          </a:p>
        </p:txBody>
      </p:sp>
      <p:cxnSp>
        <p:nvCxnSpPr>
          <p:cNvPr id="15" name="Straight Arrow Connector 14"/>
          <p:cNvCxnSpPr/>
          <p:nvPr/>
        </p:nvCxnSpPr>
        <p:spPr>
          <a:xfrm flipV="1">
            <a:off x="3733800" y="2439988"/>
            <a:ext cx="990600" cy="1508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133600" y="3581400"/>
            <a:ext cx="24384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2286000" y="3429000"/>
            <a:ext cx="2362200" cy="5318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 DMA FIFOs</a:t>
            </a:r>
            <a:endParaRPr lang="en-US" dirty="0"/>
          </a:p>
        </p:txBody>
      </p:sp>
      <p:sp>
        <p:nvSpPr>
          <p:cNvPr id="5" name="Content Placeholder 4"/>
          <p:cNvSpPr>
            <a:spLocks noGrp="1"/>
          </p:cNvSpPr>
          <p:nvPr>
            <p:ph idx="1"/>
          </p:nvPr>
        </p:nvSpPr>
        <p:spPr/>
        <p:txBody>
          <a:bodyPr>
            <a:normAutofit lnSpcReduction="10000"/>
          </a:bodyPr>
          <a:lstStyle/>
          <a:p>
            <a:pPr lvl="1"/>
            <a:endParaRPr lang="en-US" dirty="0" smtClean="0"/>
          </a:p>
          <a:p>
            <a:pPr lvl="1"/>
            <a:endParaRPr lang="en-US" dirty="0" smtClean="0"/>
          </a:p>
          <a:p>
            <a:pPr lvl="1"/>
            <a:endParaRPr lang="en-US" dirty="0" smtClean="0"/>
          </a:p>
          <a:p>
            <a:pPr lvl="1"/>
            <a:r>
              <a:rPr lang="en-US" dirty="0" smtClean="0"/>
              <a:t>Consists of two parts – FPGA and host</a:t>
            </a:r>
          </a:p>
          <a:p>
            <a:pPr lvl="1"/>
            <a:r>
              <a:rPr lang="en-US" dirty="0" smtClean="0"/>
              <a:t>Streams large amounts of data between computer memory and the FPGA</a:t>
            </a:r>
          </a:p>
          <a:p>
            <a:pPr lvl="1"/>
            <a:r>
              <a:rPr lang="en-US" dirty="0" smtClean="0"/>
              <a:t>Done mostly without the CPU</a:t>
            </a:r>
          </a:p>
          <a:p>
            <a:pPr lvl="1"/>
            <a:r>
              <a:rPr lang="en-US" dirty="0" smtClean="0"/>
              <a:t>Provides better performance than using the CPU to read and write data to the indicators and controls</a:t>
            </a:r>
          </a:p>
        </p:txBody>
      </p:sp>
      <p:graphicFrame>
        <p:nvGraphicFramePr>
          <p:cNvPr id="6" name="Diagram 5"/>
          <p:cNvGraphicFramePr/>
          <p:nvPr/>
        </p:nvGraphicFramePr>
        <p:xfrm>
          <a:off x="609600" y="1676400"/>
          <a:ext cx="7759336" cy="11387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2" descr="loc_RIO picture.bmp"/>
          <p:cNvPicPr>
            <a:picLocks noChangeAspect="1" noChangeArrowheads="1"/>
          </p:cNvPicPr>
          <p:nvPr/>
        </p:nvPicPr>
        <p:blipFill>
          <a:blip r:embed="rId4" cstate="print"/>
          <a:stretch>
            <a:fillRect/>
          </a:stretch>
        </p:blipFill>
        <p:spPr>
          <a:xfrm>
            <a:off x="304800" y="990600"/>
            <a:ext cx="2438400" cy="1773937"/>
          </a:xfrm>
          <a:prstGeom prst="rect">
            <a:avLst/>
          </a:prstGeom>
          <a:noFill/>
        </p:spPr>
      </p:pic>
      <p:sp>
        <p:nvSpPr>
          <p:cNvPr id="85" name="Right Arrow 84"/>
          <p:cNvSpPr/>
          <p:nvPr/>
        </p:nvSpPr>
        <p:spPr>
          <a:xfrm>
            <a:off x="990600" y="4078224"/>
            <a:ext cx="1984248" cy="98755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7" name="Right Arrow 86"/>
          <p:cNvSpPr/>
          <p:nvPr/>
        </p:nvSpPr>
        <p:spPr>
          <a:xfrm>
            <a:off x="4191000" y="4076700"/>
            <a:ext cx="1981200" cy="9906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079" name="Rectangle 16"/>
          <p:cNvSpPr>
            <a:spLocks noChangeArrowheads="1"/>
          </p:cNvSpPr>
          <p:nvPr/>
        </p:nvSpPr>
        <p:spPr bwMode="auto">
          <a:xfrm>
            <a:off x="381000" y="152400"/>
            <a:ext cx="8534400" cy="1066800"/>
          </a:xfrm>
          <a:prstGeom prst="rect">
            <a:avLst/>
          </a:prstGeom>
          <a:noFill/>
          <a:ln w="9525">
            <a:noFill/>
            <a:miter lim="800000"/>
            <a:headEnd/>
            <a:tailEnd/>
          </a:ln>
        </p:spPr>
        <p:txBody>
          <a:bodyPr anchor="ctr"/>
          <a:lstStyle/>
          <a:p>
            <a:pPr eaLnBrk="0" hangingPunct="0"/>
            <a:endParaRPr lang="en-US" altLang="en-US" sz="3600" b="1" dirty="0" smtClean="0">
              <a:latin typeface="+mj-lt"/>
              <a:ea typeface="+mj-ea"/>
              <a:cs typeface="+mj-cs"/>
            </a:endParaRPr>
          </a:p>
        </p:txBody>
      </p:sp>
      <p:sp>
        <p:nvSpPr>
          <p:cNvPr id="3080" name="Rectangle 19"/>
          <p:cNvSpPr>
            <a:spLocks noChangeArrowheads="1"/>
          </p:cNvSpPr>
          <p:nvPr/>
        </p:nvSpPr>
        <p:spPr bwMode="auto">
          <a:xfrm>
            <a:off x="457200" y="4062412"/>
            <a:ext cx="457200" cy="114300"/>
          </a:xfrm>
          <a:prstGeom prst="rect">
            <a:avLst/>
          </a:prstGeom>
          <a:noFill/>
          <a:ln w="3175" cap="rnd">
            <a:solidFill>
              <a:srgbClr val="000000"/>
            </a:solidFill>
            <a:round/>
            <a:headEnd/>
            <a:tailEnd/>
          </a:ln>
        </p:spPr>
        <p:txBody>
          <a:bodyPr/>
          <a:lstStyle/>
          <a:p>
            <a:pPr eaLnBrk="0" hangingPunct="0"/>
            <a:endParaRPr lang="en-US" dirty="0"/>
          </a:p>
        </p:txBody>
      </p:sp>
      <p:sp>
        <p:nvSpPr>
          <p:cNvPr id="3081" name="Rectangle 20"/>
          <p:cNvSpPr>
            <a:spLocks noChangeArrowheads="1"/>
          </p:cNvSpPr>
          <p:nvPr/>
        </p:nvSpPr>
        <p:spPr bwMode="auto">
          <a:xfrm>
            <a:off x="457200" y="4176712"/>
            <a:ext cx="457200" cy="114300"/>
          </a:xfrm>
          <a:prstGeom prst="rect">
            <a:avLst/>
          </a:prstGeom>
          <a:noFill/>
          <a:ln w="3175" cap="rnd">
            <a:solidFill>
              <a:srgbClr val="000000"/>
            </a:solidFill>
            <a:round/>
            <a:headEnd/>
            <a:tailEnd/>
          </a:ln>
        </p:spPr>
        <p:txBody>
          <a:bodyPr/>
          <a:lstStyle/>
          <a:p>
            <a:pPr eaLnBrk="0" hangingPunct="0"/>
            <a:endParaRPr lang="en-US" dirty="0"/>
          </a:p>
        </p:txBody>
      </p:sp>
      <p:sp>
        <p:nvSpPr>
          <p:cNvPr id="3082" name="Rectangle 21"/>
          <p:cNvSpPr>
            <a:spLocks noChangeArrowheads="1"/>
          </p:cNvSpPr>
          <p:nvPr/>
        </p:nvSpPr>
        <p:spPr bwMode="auto">
          <a:xfrm>
            <a:off x="457200" y="4291012"/>
            <a:ext cx="457200" cy="114300"/>
          </a:xfrm>
          <a:prstGeom prst="rect">
            <a:avLst/>
          </a:prstGeom>
          <a:noFill/>
          <a:ln w="3175" cap="rnd">
            <a:solidFill>
              <a:srgbClr val="000000"/>
            </a:solidFill>
            <a:round/>
            <a:headEnd/>
            <a:tailEnd/>
          </a:ln>
        </p:spPr>
        <p:txBody>
          <a:bodyPr/>
          <a:lstStyle/>
          <a:p>
            <a:pPr eaLnBrk="0" hangingPunct="0"/>
            <a:endParaRPr lang="en-US" dirty="0"/>
          </a:p>
        </p:txBody>
      </p:sp>
      <p:sp>
        <p:nvSpPr>
          <p:cNvPr id="3083" name="Rectangle 22"/>
          <p:cNvSpPr>
            <a:spLocks noChangeArrowheads="1"/>
          </p:cNvSpPr>
          <p:nvPr/>
        </p:nvSpPr>
        <p:spPr bwMode="auto">
          <a:xfrm>
            <a:off x="457200" y="4405312"/>
            <a:ext cx="457200" cy="114300"/>
          </a:xfrm>
          <a:prstGeom prst="rect">
            <a:avLst/>
          </a:prstGeom>
          <a:noFill/>
          <a:ln w="3175" cap="rnd">
            <a:solidFill>
              <a:srgbClr val="000000"/>
            </a:solidFill>
            <a:round/>
            <a:headEnd/>
            <a:tailEnd/>
          </a:ln>
        </p:spPr>
        <p:txBody>
          <a:bodyPr/>
          <a:lstStyle/>
          <a:p>
            <a:pPr eaLnBrk="0" hangingPunct="0"/>
            <a:endParaRPr lang="en-US" dirty="0"/>
          </a:p>
        </p:txBody>
      </p:sp>
      <p:sp>
        <p:nvSpPr>
          <p:cNvPr id="3084" name="Rectangle 23"/>
          <p:cNvSpPr>
            <a:spLocks noChangeArrowheads="1"/>
          </p:cNvSpPr>
          <p:nvPr/>
        </p:nvSpPr>
        <p:spPr bwMode="auto">
          <a:xfrm>
            <a:off x="457200" y="4519612"/>
            <a:ext cx="457200" cy="114300"/>
          </a:xfrm>
          <a:prstGeom prst="rect">
            <a:avLst/>
          </a:prstGeom>
          <a:noFill/>
          <a:ln w="3175" cap="rnd">
            <a:solidFill>
              <a:srgbClr val="000000"/>
            </a:solidFill>
            <a:round/>
            <a:headEnd/>
            <a:tailEnd/>
          </a:ln>
        </p:spPr>
        <p:txBody>
          <a:bodyPr/>
          <a:lstStyle/>
          <a:p>
            <a:pPr eaLnBrk="0" hangingPunct="0"/>
            <a:endParaRPr lang="en-US" dirty="0"/>
          </a:p>
        </p:txBody>
      </p:sp>
      <p:sp>
        <p:nvSpPr>
          <p:cNvPr id="3085" name="Rectangle 24"/>
          <p:cNvSpPr>
            <a:spLocks noChangeArrowheads="1"/>
          </p:cNvSpPr>
          <p:nvPr/>
        </p:nvSpPr>
        <p:spPr bwMode="auto">
          <a:xfrm>
            <a:off x="457200" y="4633912"/>
            <a:ext cx="457200" cy="114300"/>
          </a:xfrm>
          <a:prstGeom prst="rect">
            <a:avLst/>
          </a:prstGeom>
          <a:noFill/>
          <a:ln w="3175" cap="rnd">
            <a:solidFill>
              <a:srgbClr val="000000"/>
            </a:solidFill>
            <a:round/>
            <a:headEnd/>
            <a:tailEnd/>
          </a:ln>
        </p:spPr>
        <p:txBody>
          <a:bodyPr/>
          <a:lstStyle/>
          <a:p>
            <a:pPr eaLnBrk="0" hangingPunct="0"/>
            <a:endParaRPr lang="en-US" dirty="0"/>
          </a:p>
        </p:txBody>
      </p:sp>
      <p:sp>
        <p:nvSpPr>
          <p:cNvPr id="3086" name="Rectangle 25"/>
          <p:cNvSpPr>
            <a:spLocks noChangeArrowheads="1"/>
          </p:cNvSpPr>
          <p:nvPr/>
        </p:nvSpPr>
        <p:spPr bwMode="auto">
          <a:xfrm>
            <a:off x="457200" y="4748212"/>
            <a:ext cx="457200" cy="114300"/>
          </a:xfrm>
          <a:prstGeom prst="rect">
            <a:avLst/>
          </a:prstGeom>
          <a:noFill/>
          <a:ln w="3175" cap="rnd">
            <a:solidFill>
              <a:srgbClr val="000000"/>
            </a:solidFill>
            <a:round/>
            <a:headEnd/>
            <a:tailEnd/>
          </a:ln>
        </p:spPr>
        <p:txBody>
          <a:bodyPr/>
          <a:lstStyle/>
          <a:p>
            <a:pPr eaLnBrk="0" hangingPunct="0"/>
            <a:endParaRPr lang="en-US" dirty="0"/>
          </a:p>
        </p:txBody>
      </p:sp>
      <p:sp>
        <p:nvSpPr>
          <p:cNvPr id="159770" name="Rectangle 26"/>
          <p:cNvSpPr>
            <a:spLocks noChangeArrowheads="1"/>
          </p:cNvSpPr>
          <p:nvPr/>
        </p:nvSpPr>
        <p:spPr bwMode="auto">
          <a:xfrm>
            <a:off x="457200" y="4862512"/>
            <a:ext cx="457200" cy="114300"/>
          </a:xfrm>
          <a:prstGeom prst="rect">
            <a:avLst/>
          </a:prstGeom>
          <a:solidFill>
            <a:srgbClr val="FF0000"/>
          </a:solidFill>
          <a:ln w="9525">
            <a:noFill/>
            <a:miter lim="800000"/>
            <a:headEnd/>
            <a:tailEnd/>
          </a:ln>
        </p:spPr>
        <p:txBody>
          <a:bodyPr/>
          <a:lstStyle/>
          <a:p>
            <a:pPr eaLnBrk="0" hangingPunct="0"/>
            <a:endParaRPr lang="en-US" dirty="0"/>
          </a:p>
        </p:txBody>
      </p:sp>
      <p:sp>
        <p:nvSpPr>
          <p:cNvPr id="3088" name="Rectangle 27"/>
          <p:cNvSpPr>
            <a:spLocks noChangeArrowheads="1"/>
          </p:cNvSpPr>
          <p:nvPr/>
        </p:nvSpPr>
        <p:spPr bwMode="auto">
          <a:xfrm>
            <a:off x="457200" y="4862512"/>
            <a:ext cx="457200" cy="114300"/>
          </a:xfrm>
          <a:prstGeom prst="rect">
            <a:avLst/>
          </a:prstGeom>
          <a:noFill/>
          <a:ln w="3175" cap="rnd">
            <a:solidFill>
              <a:srgbClr val="000000"/>
            </a:solidFill>
            <a:round/>
            <a:headEnd/>
            <a:tailEnd/>
          </a:ln>
        </p:spPr>
        <p:txBody>
          <a:bodyPr/>
          <a:lstStyle/>
          <a:p>
            <a:pPr eaLnBrk="0" hangingPunct="0"/>
            <a:endParaRPr lang="en-US" dirty="0"/>
          </a:p>
        </p:txBody>
      </p:sp>
      <p:sp>
        <p:nvSpPr>
          <p:cNvPr id="159772" name="Rectangle 28"/>
          <p:cNvSpPr>
            <a:spLocks noChangeArrowheads="1"/>
          </p:cNvSpPr>
          <p:nvPr/>
        </p:nvSpPr>
        <p:spPr bwMode="auto">
          <a:xfrm rot="-5400000">
            <a:off x="4057650" y="4514850"/>
            <a:ext cx="457200" cy="114300"/>
          </a:xfrm>
          <a:prstGeom prst="rect">
            <a:avLst/>
          </a:prstGeom>
          <a:solidFill>
            <a:srgbClr val="FF0000"/>
          </a:solidFill>
          <a:ln w="9525">
            <a:noFill/>
            <a:miter lim="800000"/>
            <a:headEnd/>
            <a:tailEnd/>
          </a:ln>
        </p:spPr>
        <p:txBody>
          <a:bodyPr/>
          <a:lstStyle/>
          <a:p>
            <a:pPr eaLnBrk="0" hangingPunct="0"/>
            <a:endParaRPr lang="en-US" dirty="0"/>
          </a:p>
        </p:txBody>
      </p:sp>
      <p:sp>
        <p:nvSpPr>
          <p:cNvPr id="159773" name="Rectangle 29"/>
          <p:cNvSpPr>
            <a:spLocks noChangeArrowheads="1"/>
          </p:cNvSpPr>
          <p:nvPr/>
        </p:nvSpPr>
        <p:spPr bwMode="auto">
          <a:xfrm>
            <a:off x="70627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091" name="Rectangle 30"/>
          <p:cNvSpPr>
            <a:spLocks noChangeArrowheads="1"/>
          </p:cNvSpPr>
          <p:nvPr/>
        </p:nvSpPr>
        <p:spPr bwMode="auto">
          <a:xfrm>
            <a:off x="70627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775" name="Rectangle 31"/>
          <p:cNvSpPr>
            <a:spLocks noChangeArrowheads="1"/>
          </p:cNvSpPr>
          <p:nvPr/>
        </p:nvSpPr>
        <p:spPr bwMode="auto">
          <a:xfrm>
            <a:off x="69484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093" name="Rectangle 32"/>
          <p:cNvSpPr>
            <a:spLocks noChangeArrowheads="1"/>
          </p:cNvSpPr>
          <p:nvPr/>
        </p:nvSpPr>
        <p:spPr bwMode="auto">
          <a:xfrm>
            <a:off x="69484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777" name="Rectangle 33"/>
          <p:cNvSpPr>
            <a:spLocks noChangeArrowheads="1"/>
          </p:cNvSpPr>
          <p:nvPr/>
        </p:nvSpPr>
        <p:spPr bwMode="auto">
          <a:xfrm>
            <a:off x="68341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095" name="Rectangle 34"/>
          <p:cNvSpPr>
            <a:spLocks noChangeArrowheads="1"/>
          </p:cNvSpPr>
          <p:nvPr/>
        </p:nvSpPr>
        <p:spPr bwMode="auto">
          <a:xfrm>
            <a:off x="68341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779" name="Rectangle 35"/>
          <p:cNvSpPr>
            <a:spLocks noChangeArrowheads="1"/>
          </p:cNvSpPr>
          <p:nvPr/>
        </p:nvSpPr>
        <p:spPr bwMode="auto">
          <a:xfrm>
            <a:off x="67198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097" name="Rectangle 36"/>
          <p:cNvSpPr>
            <a:spLocks noChangeArrowheads="1"/>
          </p:cNvSpPr>
          <p:nvPr/>
        </p:nvSpPr>
        <p:spPr bwMode="auto">
          <a:xfrm>
            <a:off x="67198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781" name="Rectangle 37"/>
          <p:cNvSpPr>
            <a:spLocks noChangeArrowheads="1"/>
          </p:cNvSpPr>
          <p:nvPr/>
        </p:nvSpPr>
        <p:spPr bwMode="auto">
          <a:xfrm>
            <a:off x="66055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099" name="Rectangle 38"/>
          <p:cNvSpPr>
            <a:spLocks noChangeArrowheads="1"/>
          </p:cNvSpPr>
          <p:nvPr/>
        </p:nvSpPr>
        <p:spPr bwMode="auto">
          <a:xfrm>
            <a:off x="66055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783" name="Rectangle 39"/>
          <p:cNvSpPr>
            <a:spLocks noChangeArrowheads="1"/>
          </p:cNvSpPr>
          <p:nvPr/>
        </p:nvSpPr>
        <p:spPr bwMode="auto">
          <a:xfrm>
            <a:off x="64912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101" name="Rectangle 40"/>
          <p:cNvSpPr>
            <a:spLocks noChangeArrowheads="1"/>
          </p:cNvSpPr>
          <p:nvPr/>
        </p:nvSpPr>
        <p:spPr bwMode="auto">
          <a:xfrm>
            <a:off x="64912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785" name="Rectangle 41"/>
          <p:cNvSpPr>
            <a:spLocks noChangeArrowheads="1"/>
          </p:cNvSpPr>
          <p:nvPr/>
        </p:nvSpPr>
        <p:spPr bwMode="auto">
          <a:xfrm>
            <a:off x="63769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103" name="Rectangle 42"/>
          <p:cNvSpPr>
            <a:spLocks noChangeArrowheads="1"/>
          </p:cNvSpPr>
          <p:nvPr/>
        </p:nvSpPr>
        <p:spPr bwMode="auto">
          <a:xfrm>
            <a:off x="63769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787" name="Rectangle 43"/>
          <p:cNvSpPr>
            <a:spLocks noChangeArrowheads="1"/>
          </p:cNvSpPr>
          <p:nvPr/>
        </p:nvSpPr>
        <p:spPr bwMode="auto">
          <a:xfrm>
            <a:off x="62626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105" name="Rectangle 44"/>
          <p:cNvSpPr>
            <a:spLocks noChangeArrowheads="1"/>
          </p:cNvSpPr>
          <p:nvPr/>
        </p:nvSpPr>
        <p:spPr bwMode="auto">
          <a:xfrm>
            <a:off x="62626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789" name="Rectangle 45"/>
          <p:cNvSpPr>
            <a:spLocks noChangeArrowheads="1"/>
          </p:cNvSpPr>
          <p:nvPr/>
        </p:nvSpPr>
        <p:spPr bwMode="auto">
          <a:xfrm>
            <a:off x="79771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107" name="Rectangle 46"/>
          <p:cNvSpPr>
            <a:spLocks noChangeArrowheads="1"/>
          </p:cNvSpPr>
          <p:nvPr/>
        </p:nvSpPr>
        <p:spPr bwMode="auto">
          <a:xfrm>
            <a:off x="79771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791" name="Rectangle 47"/>
          <p:cNvSpPr>
            <a:spLocks noChangeArrowheads="1"/>
          </p:cNvSpPr>
          <p:nvPr/>
        </p:nvSpPr>
        <p:spPr bwMode="auto">
          <a:xfrm>
            <a:off x="78628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109" name="Rectangle 48"/>
          <p:cNvSpPr>
            <a:spLocks noChangeArrowheads="1"/>
          </p:cNvSpPr>
          <p:nvPr/>
        </p:nvSpPr>
        <p:spPr bwMode="auto">
          <a:xfrm>
            <a:off x="78628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793" name="Rectangle 49"/>
          <p:cNvSpPr>
            <a:spLocks noChangeArrowheads="1"/>
          </p:cNvSpPr>
          <p:nvPr/>
        </p:nvSpPr>
        <p:spPr bwMode="auto">
          <a:xfrm>
            <a:off x="77485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111" name="Rectangle 50"/>
          <p:cNvSpPr>
            <a:spLocks noChangeArrowheads="1"/>
          </p:cNvSpPr>
          <p:nvPr/>
        </p:nvSpPr>
        <p:spPr bwMode="auto">
          <a:xfrm>
            <a:off x="77485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795" name="Rectangle 51"/>
          <p:cNvSpPr>
            <a:spLocks noChangeArrowheads="1"/>
          </p:cNvSpPr>
          <p:nvPr/>
        </p:nvSpPr>
        <p:spPr bwMode="auto">
          <a:xfrm>
            <a:off x="76342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113" name="Rectangle 52"/>
          <p:cNvSpPr>
            <a:spLocks noChangeArrowheads="1"/>
          </p:cNvSpPr>
          <p:nvPr/>
        </p:nvSpPr>
        <p:spPr bwMode="auto">
          <a:xfrm>
            <a:off x="76342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797" name="Rectangle 53"/>
          <p:cNvSpPr>
            <a:spLocks noChangeArrowheads="1"/>
          </p:cNvSpPr>
          <p:nvPr/>
        </p:nvSpPr>
        <p:spPr bwMode="auto">
          <a:xfrm>
            <a:off x="75199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115" name="Rectangle 54"/>
          <p:cNvSpPr>
            <a:spLocks noChangeArrowheads="1"/>
          </p:cNvSpPr>
          <p:nvPr/>
        </p:nvSpPr>
        <p:spPr bwMode="auto">
          <a:xfrm>
            <a:off x="75199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799" name="Rectangle 55"/>
          <p:cNvSpPr>
            <a:spLocks noChangeArrowheads="1"/>
          </p:cNvSpPr>
          <p:nvPr/>
        </p:nvSpPr>
        <p:spPr bwMode="auto">
          <a:xfrm>
            <a:off x="74056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117" name="Rectangle 56"/>
          <p:cNvSpPr>
            <a:spLocks noChangeArrowheads="1"/>
          </p:cNvSpPr>
          <p:nvPr/>
        </p:nvSpPr>
        <p:spPr bwMode="auto">
          <a:xfrm>
            <a:off x="74056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801" name="Rectangle 57"/>
          <p:cNvSpPr>
            <a:spLocks noChangeArrowheads="1"/>
          </p:cNvSpPr>
          <p:nvPr/>
        </p:nvSpPr>
        <p:spPr bwMode="auto">
          <a:xfrm>
            <a:off x="72913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119" name="Rectangle 58"/>
          <p:cNvSpPr>
            <a:spLocks noChangeArrowheads="1"/>
          </p:cNvSpPr>
          <p:nvPr/>
        </p:nvSpPr>
        <p:spPr bwMode="auto">
          <a:xfrm>
            <a:off x="72913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803" name="Rectangle 59"/>
          <p:cNvSpPr>
            <a:spLocks noChangeArrowheads="1"/>
          </p:cNvSpPr>
          <p:nvPr/>
        </p:nvSpPr>
        <p:spPr bwMode="auto">
          <a:xfrm>
            <a:off x="71770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121" name="Rectangle 60"/>
          <p:cNvSpPr>
            <a:spLocks noChangeArrowheads="1"/>
          </p:cNvSpPr>
          <p:nvPr/>
        </p:nvSpPr>
        <p:spPr bwMode="auto">
          <a:xfrm>
            <a:off x="71770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805" name="Rectangle 61"/>
          <p:cNvSpPr>
            <a:spLocks noChangeArrowheads="1"/>
          </p:cNvSpPr>
          <p:nvPr/>
        </p:nvSpPr>
        <p:spPr bwMode="auto">
          <a:xfrm rot="5400000">
            <a:off x="857250" y="4514850"/>
            <a:ext cx="457200" cy="114300"/>
          </a:xfrm>
          <a:prstGeom prst="rect">
            <a:avLst/>
          </a:prstGeom>
          <a:solidFill>
            <a:srgbClr val="FF0000"/>
          </a:solidFill>
          <a:ln w="9525">
            <a:noFill/>
            <a:miter lim="800000"/>
            <a:headEnd/>
            <a:tailEnd/>
          </a:ln>
        </p:spPr>
        <p:txBody>
          <a:bodyPr/>
          <a:lstStyle/>
          <a:p>
            <a:pPr eaLnBrk="0" hangingPunct="0"/>
            <a:endParaRPr lang="en-US" dirty="0"/>
          </a:p>
        </p:txBody>
      </p:sp>
      <p:graphicFrame>
        <p:nvGraphicFramePr>
          <p:cNvPr id="159806" name="Object 5"/>
          <p:cNvGraphicFramePr>
            <a:graphicFrameLocks noChangeAspect="1"/>
          </p:cNvGraphicFramePr>
          <p:nvPr/>
        </p:nvGraphicFramePr>
        <p:xfrm>
          <a:off x="6750050" y="3810000"/>
          <a:ext cx="488950" cy="488950"/>
        </p:xfrm>
        <a:graphic>
          <a:graphicData uri="http://schemas.openxmlformats.org/presentationml/2006/ole">
            <p:oleObj spid="_x0000_s1029" name="Visio" r:id="rId5" imgW="488710" imgH="488870" progId="">
              <p:embed/>
            </p:oleObj>
          </a:graphicData>
        </a:graphic>
      </p:graphicFrame>
      <p:sp>
        <p:nvSpPr>
          <p:cNvPr id="3125" name="Rectangle 69"/>
          <p:cNvSpPr>
            <a:spLocks noChangeArrowheads="1"/>
          </p:cNvSpPr>
          <p:nvPr/>
        </p:nvSpPr>
        <p:spPr bwMode="auto">
          <a:xfrm>
            <a:off x="508000" y="4999037"/>
            <a:ext cx="349250" cy="182563"/>
          </a:xfrm>
          <a:prstGeom prst="rect">
            <a:avLst/>
          </a:prstGeom>
          <a:noFill/>
          <a:ln w="9525">
            <a:noFill/>
            <a:miter lim="800000"/>
            <a:headEnd/>
            <a:tailEnd/>
          </a:ln>
        </p:spPr>
        <p:txBody>
          <a:bodyPr wrap="none" lIns="0" tIns="0" rIns="0" bIns="0">
            <a:spAutoFit/>
          </a:bodyPr>
          <a:lstStyle/>
          <a:p>
            <a:pPr eaLnBrk="0" hangingPunct="0"/>
            <a:r>
              <a:rPr lang="en-US" sz="1200" b="1" dirty="0">
                <a:solidFill>
                  <a:srgbClr val="000000"/>
                </a:solidFill>
              </a:rPr>
              <a:t>FIFO</a:t>
            </a:r>
            <a:endParaRPr lang="en-US" b="1" dirty="0">
              <a:latin typeface="Arial Narrow" pitchFamily="34" charset="0"/>
            </a:endParaRPr>
          </a:p>
        </p:txBody>
      </p:sp>
      <p:sp>
        <p:nvSpPr>
          <p:cNvPr id="3126" name="Rectangle 70"/>
          <p:cNvSpPr>
            <a:spLocks noChangeArrowheads="1"/>
          </p:cNvSpPr>
          <p:nvPr/>
        </p:nvSpPr>
        <p:spPr bwMode="auto">
          <a:xfrm>
            <a:off x="6781800" y="4953000"/>
            <a:ext cx="447675" cy="182563"/>
          </a:xfrm>
          <a:prstGeom prst="rect">
            <a:avLst/>
          </a:prstGeom>
          <a:noFill/>
          <a:ln w="9525">
            <a:noFill/>
            <a:miter lim="800000"/>
            <a:headEnd/>
            <a:tailEnd/>
          </a:ln>
        </p:spPr>
        <p:txBody>
          <a:bodyPr wrap="none" lIns="0" tIns="0" rIns="0" bIns="0">
            <a:spAutoFit/>
          </a:bodyPr>
          <a:lstStyle/>
          <a:p>
            <a:pPr eaLnBrk="0" hangingPunct="0"/>
            <a:r>
              <a:rPr lang="en-US" sz="1200" b="1" dirty="0">
                <a:solidFill>
                  <a:srgbClr val="000000"/>
                </a:solidFill>
              </a:rPr>
              <a:t>Buffer</a:t>
            </a:r>
            <a:endParaRPr lang="en-US" b="1" dirty="0">
              <a:latin typeface="Arial Narrow" pitchFamily="34" charset="0"/>
            </a:endParaRPr>
          </a:p>
        </p:txBody>
      </p:sp>
      <p:sp>
        <p:nvSpPr>
          <p:cNvPr id="80" name="Rectangle 26"/>
          <p:cNvSpPr>
            <a:spLocks noChangeArrowheads="1"/>
          </p:cNvSpPr>
          <p:nvPr/>
        </p:nvSpPr>
        <p:spPr bwMode="auto">
          <a:xfrm>
            <a:off x="457200" y="2971800"/>
            <a:ext cx="457200" cy="114300"/>
          </a:xfrm>
          <a:prstGeom prst="rect">
            <a:avLst/>
          </a:prstGeom>
          <a:solidFill>
            <a:srgbClr val="FF0000"/>
          </a:solidFill>
          <a:ln w="9525">
            <a:noFill/>
            <a:miter lim="800000"/>
            <a:headEnd/>
            <a:tailEnd/>
          </a:ln>
        </p:spPr>
        <p:txBody>
          <a:bodyPr/>
          <a:lstStyle/>
          <a:p>
            <a:pPr eaLnBrk="0" hangingPunct="0"/>
            <a:endParaRPr lang="en-US" dirty="0"/>
          </a:p>
        </p:txBody>
      </p:sp>
      <p:sp>
        <p:nvSpPr>
          <p:cNvPr id="81" name="Rectangle 69"/>
          <p:cNvSpPr>
            <a:spLocks noChangeArrowheads="1"/>
          </p:cNvSpPr>
          <p:nvPr/>
        </p:nvSpPr>
        <p:spPr bwMode="auto">
          <a:xfrm>
            <a:off x="304800" y="2743200"/>
            <a:ext cx="787075" cy="184666"/>
          </a:xfrm>
          <a:prstGeom prst="rect">
            <a:avLst/>
          </a:prstGeom>
          <a:noFill/>
          <a:ln w="9525">
            <a:noFill/>
            <a:miter lim="800000"/>
            <a:headEnd/>
            <a:tailEnd/>
          </a:ln>
        </p:spPr>
        <p:txBody>
          <a:bodyPr wrap="none" lIns="0" tIns="0" rIns="0" bIns="0">
            <a:spAutoFit/>
          </a:bodyPr>
          <a:lstStyle/>
          <a:p>
            <a:pPr eaLnBrk="0" hangingPunct="0"/>
            <a:r>
              <a:rPr lang="en-US" sz="1200" b="1" dirty="0" smtClean="0">
                <a:solidFill>
                  <a:srgbClr val="000000"/>
                </a:solidFill>
              </a:rPr>
              <a:t>Data element</a:t>
            </a:r>
            <a:endParaRPr lang="en-US" b="1" dirty="0">
              <a:latin typeface="Arial Narrow" pitchFamily="34" charset="0"/>
            </a:endParaRPr>
          </a:p>
        </p:txBody>
      </p:sp>
      <p:pic>
        <p:nvPicPr>
          <p:cNvPr id="82" name="Picture 11" descr="noloc_fpga_logo.bmp"/>
          <p:cNvPicPr>
            <a:picLocks noChangeAspect="1" noChangeArrowheads="1"/>
          </p:cNvPicPr>
          <p:nvPr/>
        </p:nvPicPr>
        <p:blipFill>
          <a:blip r:embed="rId6" cstate="print"/>
          <a:srcRect/>
          <a:stretch>
            <a:fillRect/>
          </a:stretch>
        </p:blipFill>
        <p:spPr bwMode="auto">
          <a:xfrm>
            <a:off x="2143025" y="1905000"/>
            <a:ext cx="676375" cy="685800"/>
          </a:xfrm>
          <a:prstGeom prst="rect">
            <a:avLst/>
          </a:prstGeom>
          <a:noFill/>
          <a:ln w="9525">
            <a:noFill/>
            <a:miter lim="800000"/>
            <a:headEnd/>
            <a:tailEnd/>
          </a:ln>
        </p:spPr>
      </p:pic>
      <p:pic>
        <p:nvPicPr>
          <p:cNvPr id="83" name="Picture 47" descr="noloc_missing_art_imagefile"/>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7848600" y="1066800"/>
            <a:ext cx="500648" cy="462939"/>
          </a:xfrm>
          <a:prstGeom prst="rect">
            <a:avLst/>
          </a:prstGeom>
          <a:noFill/>
          <a:ln w="9525">
            <a:noFill/>
            <a:miter lim="800000"/>
            <a:headEnd/>
            <a:tailEnd/>
          </a:ln>
        </p:spPr>
      </p:pic>
      <p:sp>
        <p:nvSpPr>
          <p:cNvPr id="86" name="Rectangle 69"/>
          <p:cNvSpPr>
            <a:spLocks noChangeArrowheads="1"/>
          </p:cNvSpPr>
          <p:nvPr/>
        </p:nvSpPr>
        <p:spPr bwMode="auto">
          <a:xfrm>
            <a:off x="1600200" y="4876800"/>
            <a:ext cx="604333" cy="184666"/>
          </a:xfrm>
          <a:prstGeom prst="rect">
            <a:avLst/>
          </a:prstGeom>
          <a:noFill/>
          <a:ln w="9525">
            <a:noFill/>
            <a:miter lim="800000"/>
            <a:headEnd/>
            <a:tailEnd/>
          </a:ln>
        </p:spPr>
        <p:txBody>
          <a:bodyPr wrap="none" lIns="0" tIns="0" rIns="0" bIns="0">
            <a:spAutoFit/>
          </a:bodyPr>
          <a:lstStyle/>
          <a:p>
            <a:pPr eaLnBrk="0" hangingPunct="0"/>
            <a:r>
              <a:rPr lang="en-US" sz="1200" b="1" dirty="0" smtClean="0">
                <a:solidFill>
                  <a:srgbClr val="000000"/>
                </a:solidFill>
              </a:rPr>
              <a:t>Local Bus</a:t>
            </a:r>
            <a:endParaRPr lang="en-US" b="1" dirty="0">
              <a:latin typeface="Arial Narrow" pitchFamily="34" charset="0"/>
            </a:endParaRPr>
          </a:p>
        </p:txBody>
      </p:sp>
      <p:sp>
        <p:nvSpPr>
          <p:cNvPr id="88" name="Rectangle 69"/>
          <p:cNvSpPr>
            <a:spLocks noChangeArrowheads="1"/>
          </p:cNvSpPr>
          <p:nvPr/>
        </p:nvSpPr>
        <p:spPr bwMode="auto">
          <a:xfrm>
            <a:off x="4772090" y="4876800"/>
            <a:ext cx="485710" cy="184666"/>
          </a:xfrm>
          <a:prstGeom prst="rect">
            <a:avLst/>
          </a:prstGeom>
          <a:noFill/>
          <a:ln w="9525">
            <a:noFill/>
            <a:miter lim="800000"/>
            <a:headEnd/>
            <a:tailEnd/>
          </a:ln>
        </p:spPr>
        <p:txBody>
          <a:bodyPr wrap="none" lIns="0" tIns="0" rIns="0" bIns="0">
            <a:spAutoFit/>
          </a:bodyPr>
          <a:lstStyle/>
          <a:p>
            <a:pPr eaLnBrk="0" hangingPunct="0"/>
            <a:r>
              <a:rPr lang="en-US" sz="1200" b="1" dirty="0" smtClean="0">
                <a:solidFill>
                  <a:srgbClr val="000000"/>
                </a:solidFill>
              </a:rPr>
              <a:t>PCI Bus</a:t>
            </a:r>
            <a:endParaRPr lang="en-US" b="1" dirty="0">
              <a:latin typeface="Arial Narrow" pitchFamily="34" charset="0"/>
            </a:endParaRPr>
          </a:p>
        </p:txBody>
      </p:sp>
      <p:pic>
        <p:nvPicPr>
          <p:cNvPr id="98" name="Picture 6" descr="loc_missing_art_imagefile"/>
          <p:cNvPicPr>
            <a:picLocks noChangeAspect="1" noChangeArrowheads="1"/>
          </p:cNvPicPr>
          <p:nvPr/>
        </p:nvPicPr>
        <p:blipFill>
          <a:blip r:embed="rId8" cstate="print"/>
          <a:stretch>
            <a:fillRect/>
          </a:stretch>
        </p:blipFill>
        <p:spPr bwMode="auto">
          <a:xfrm>
            <a:off x="7543800" y="1600200"/>
            <a:ext cx="1375997" cy="525859"/>
          </a:xfrm>
          <a:prstGeom prst="rect">
            <a:avLst/>
          </a:prstGeom>
          <a:noFill/>
          <a:ln w="9525" algn="ctr">
            <a:noFill/>
            <a:miter lim="800000"/>
            <a:headEnd/>
            <a:tailEnd/>
          </a:ln>
        </p:spPr>
      </p:pic>
      <p:sp>
        <p:nvSpPr>
          <p:cNvPr id="99" name="Rectangle 69"/>
          <p:cNvSpPr>
            <a:spLocks noChangeArrowheads="1"/>
          </p:cNvSpPr>
          <p:nvPr/>
        </p:nvSpPr>
        <p:spPr bwMode="auto">
          <a:xfrm>
            <a:off x="1371600" y="3288268"/>
            <a:ext cx="905697" cy="369332"/>
          </a:xfrm>
          <a:prstGeom prst="rect">
            <a:avLst/>
          </a:prstGeom>
          <a:noFill/>
          <a:ln w="9525">
            <a:noFill/>
            <a:miter lim="800000"/>
            <a:headEnd/>
            <a:tailEnd/>
          </a:ln>
        </p:spPr>
        <p:txBody>
          <a:bodyPr wrap="none" lIns="0" tIns="0" rIns="0" bIns="0">
            <a:spAutoFit/>
          </a:bodyPr>
          <a:lstStyle/>
          <a:p>
            <a:pPr eaLnBrk="0" hangingPunct="0"/>
            <a:r>
              <a:rPr lang="en-US" sz="1200" b="1" dirty="0" smtClean="0">
                <a:solidFill>
                  <a:srgbClr val="000000"/>
                </a:solidFill>
              </a:rPr>
              <a:t>Point-by-point</a:t>
            </a:r>
          </a:p>
          <a:p>
            <a:pPr eaLnBrk="0" hangingPunct="0"/>
            <a:r>
              <a:rPr lang="en-US" sz="1200" b="1" dirty="0" smtClean="0">
                <a:solidFill>
                  <a:srgbClr val="000000"/>
                </a:solidFill>
                <a:latin typeface="Arial Narrow" pitchFamily="34" charset="0"/>
              </a:rPr>
              <a:t>write operation</a:t>
            </a:r>
            <a:endParaRPr lang="en-US" b="1" dirty="0">
              <a:latin typeface="Arial Narrow" pitchFamily="34" charset="0"/>
            </a:endParaRPr>
          </a:p>
        </p:txBody>
      </p:sp>
      <p:sp>
        <p:nvSpPr>
          <p:cNvPr id="100" name="Rectangle 69"/>
          <p:cNvSpPr>
            <a:spLocks noChangeArrowheads="1"/>
          </p:cNvSpPr>
          <p:nvPr/>
        </p:nvSpPr>
        <p:spPr bwMode="auto">
          <a:xfrm>
            <a:off x="5638800" y="2983468"/>
            <a:ext cx="878446" cy="369332"/>
          </a:xfrm>
          <a:prstGeom prst="rect">
            <a:avLst/>
          </a:prstGeom>
          <a:noFill/>
          <a:ln w="9525">
            <a:noFill/>
            <a:miter lim="800000"/>
            <a:headEnd/>
            <a:tailEnd/>
          </a:ln>
        </p:spPr>
        <p:txBody>
          <a:bodyPr wrap="none" lIns="0" tIns="0" rIns="0" bIns="0">
            <a:spAutoFit/>
          </a:bodyPr>
          <a:lstStyle/>
          <a:p>
            <a:pPr eaLnBrk="0" hangingPunct="0"/>
            <a:r>
              <a:rPr lang="en-US" sz="1200" b="1" dirty="0" smtClean="0">
                <a:solidFill>
                  <a:srgbClr val="000000"/>
                </a:solidFill>
              </a:rPr>
              <a:t>Buffer</a:t>
            </a:r>
          </a:p>
          <a:p>
            <a:pPr eaLnBrk="0" hangingPunct="0"/>
            <a:r>
              <a:rPr lang="en-US" sz="1200" b="1" dirty="0" smtClean="0">
                <a:solidFill>
                  <a:srgbClr val="000000"/>
                </a:solidFill>
                <a:latin typeface="Arial Narrow" pitchFamily="34" charset="0"/>
              </a:rPr>
              <a:t>read operation</a:t>
            </a:r>
            <a:endParaRPr lang="en-US" b="1" dirty="0">
              <a:latin typeface="Arial Narrow" pitchFamily="34" charset="0"/>
            </a:endParaRPr>
          </a:p>
        </p:txBody>
      </p:sp>
      <p:sp>
        <p:nvSpPr>
          <p:cNvPr id="101" name="Right Brace 100"/>
          <p:cNvSpPr/>
          <p:nvPr/>
        </p:nvSpPr>
        <p:spPr>
          <a:xfrm>
            <a:off x="990600" y="3048000"/>
            <a:ext cx="304800"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2" name="Left Brace 101"/>
          <p:cNvSpPr/>
          <p:nvPr/>
        </p:nvSpPr>
        <p:spPr>
          <a:xfrm>
            <a:off x="6593446" y="2590800"/>
            <a:ext cx="188354" cy="1143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9" name="Title 68"/>
          <p:cNvSpPr>
            <a:spLocks noGrp="1"/>
          </p:cNvSpPr>
          <p:nvPr>
            <p:ph type="title"/>
          </p:nvPr>
        </p:nvSpPr>
        <p:spPr/>
        <p:txBody>
          <a:bodyPr/>
          <a:lstStyle/>
          <a:p>
            <a:r>
              <a:rPr lang="en-US" altLang="en-US" dirty="0" smtClean="0"/>
              <a:t>Target to Host Transfer</a:t>
            </a:r>
            <a:endParaRPr lang="en-US" dirty="0"/>
          </a:p>
        </p:txBody>
      </p:sp>
      <p:sp>
        <p:nvSpPr>
          <p:cNvPr id="66" name="Rounded Rectangle 65"/>
          <p:cNvSpPr/>
          <p:nvPr/>
        </p:nvSpPr>
        <p:spPr>
          <a:xfrm>
            <a:off x="3063240" y="4114800"/>
            <a:ext cx="9906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DMA Engine</a:t>
            </a:r>
            <a:endParaRPr lang="en-US" sz="1600" b="1" dirty="0"/>
          </a:p>
        </p:txBody>
      </p:sp>
      <p:pic>
        <p:nvPicPr>
          <p:cNvPr id="68" name="Picture 5" descr="noloc_missing_art_imagefile"/>
          <p:cNvPicPr>
            <a:picLocks noChangeAspect="1" noChangeArrowheads="1"/>
          </p:cNvPicPr>
          <p:nvPr/>
        </p:nvPicPr>
        <p:blipFill>
          <a:blip r:embed="rId9" cstate="print"/>
          <a:srcRect/>
          <a:stretch>
            <a:fillRect/>
          </a:stretch>
        </p:blipFill>
        <p:spPr bwMode="auto">
          <a:xfrm>
            <a:off x="5257800" y="685800"/>
            <a:ext cx="2160000" cy="18288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par>
                                <p:cTn id="13" presetID="42" presetClass="path" presetSubtype="0" repeatCount="32000" accel="50000" decel="50000" fill="hold" grpId="1" nodeType="withEffect">
                                  <p:stCondLst>
                                    <p:cond delay="0"/>
                                  </p:stCondLst>
                                  <p:childTnLst>
                                    <p:animMotion origin="layout" path="M 0 3.33333E-6 L 0 0.13611 " pathEditMode="relative" rAng="0" ptsTypes="AA">
                                      <p:cBhvr>
                                        <p:cTn id="14" dur="500" fill="hold"/>
                                        <p:tgtEl>
                                          <p:spTgt spid="80"/>
                                        </p:tgtEl>
                                        <p:attrNameLst>
                                          <p:attrName>ppt_x</p:attrName>
                                          <p:attrName>ppt_y</p:attrName>
                                        </p:attrNameLst>
                                      </p:cBhvr>
                                      <p:rCtr x="0" y="68"/>
                                    </p:animMotion>
                                  </p:childTnLst>
                                </p:cTn>
                              </p:par>
                              <p:par>
                                <p:cTn id="15" presetID="1" presetClass="exit" presetSubtype="0" fill="hold" grpId="2" nodeType="withEffect">
                                  <p:stCondLst>
                                    <p:cond delay="16500"/>
                                  </p:stCondLst>
                                  <p:childTnLst>
                                    <p:set>
                                      <p:cBhvr>
                                        <p:cTn id="16" dur="1" fill="hold">
                                          <p:stCondLst>
                                            <p:cond delay="0"/>
                                          </p:stCondLst>
                                        </p:cTn>
                                        <p:tgtEl>
                                          <p:spTgt spid="80"/>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59770"/>
                                        </p:tgtEl>
                                        <p:attrNameLst>
                                          <p:attrName>style.visibility</p:attrName>
                                        </p:attrNameLst>
                                      </p:cBhvr>
                                      <p:to>
                                        <p:strVal val="visible"/>
                                      </p:to>
                                    </p:set>
                                  </p:childTnLst>
                                </p:cTn>
                              </p:par>
                              <p:par>
                                <p:cTn id="19" presetID="35" presetClass="emph" presetSubtype="0" repeatCount="32000" fill="remove" grpId="1" nodeType="withEffect">
                                  <p:stCondLst>
                                    <p:cond delay="0"/>
                                  </p:stCondLst>
                                  <p:childTnLst>
                                    <p:anim calcmode="discrete" valueType="str">
                                      <p:cBhvr>
                                        <p:cTn id="20" dur="500" fill="hold"/>
                                        <p:tgtEl>
                                          <p:spTgt spid="159770"/>
                                        </p:tgtEl>
                                        <p:attrNameLst>
                                          <p:attrName>style.visibility</p:attrName>
                                        </p:attrNameLst>
                                      </p:cBhvr>
                                      <p:tavLst>
                                        <p:tav tm="0">
                                          <p:val>
                                            <p:strVal val="hidden"/>
                                          </p:val>
                                        </p:tav>
                                        <p:tav tm="50000">
                                          <p:val>
                                            <p:strVal val="visible"/>
                                          </p:val>
                                        </p:tav>
                                      </p:tavLst>
                                    </p:anim>
                                  </p:childTnLst>
                                </p:cTn>
                              </p:par>
                              <p:par>
                                <p:cTn id="21" presetID="1" presetClass="exit" presetSubtype="0" fill="hold" grpId="2" nodeType="withEffect">
                                  <p:stCondLst>
                                    <p:cond delay="16000"/>
                                  </p:stCondLst>
                                  <p:childTnLst>
                                    <p:set>
                                      <p:cBhvr>
                                        <p:cTn id="22" dur="1" fill="hold">
                                          <p:stCondLst>
                                            <p:cond delay="0"/>
                                          </p:stCondLst>
                                        </p:cTn>
                                        <p:tgtEl>
                                          <p:spTgt spid="159770"/>
                                        </p:tgtEl>
                                        <p:attrNameLst>
                                          <p:attrName>style.visibility</p:attrName>
                                        </p:attrNameLst>
                                      </p:cBhvr>
                                      <p:to>
                                        <p:strVal val="hidden"/>
                                      </p:to>
                                    </p:set>
                                  </p:childTnLst>
                                </p:cTn>
                              </p:par>
                              <p:par>
                                <p:cTn id="23" presetID="1" presetClass="entr" presetSubtype="0" fill="hold" grpId="0" nodeType="withEffect">
                                  <p:stCondLst>
                                    <p:cond delay="500"/>
                                  </p:stCondLst>
                                  <p:childTnLst>
                                    <p:set>
                                      <p:cBhvr>
                                        <p:cTn id="24" dur="1" fill="hold">
                                          <p:stCondLst>
                                            <p:cond delay="0"/>
                                          </p:stCondLst>
                                        </p:cTn>
                                        <p:tgtEl>
                                          <p:spTgt spid="159805"/>
                                        </p:tgtEl>
                                        <p:attrNameLst>
                                          <p:attrName>style.visibility</p:attrName>
                                        </p:attrNameLst>
                                      </p:cBhvr>
                                      <p:to>
                                        <p:strVal val="visible"/>
                                      </p:to>
                                    </p:set>
                                  </p:childTnLst>
                                </p:cTn>
                              </p:par>
                              <p:par>
                                <p:cTn id="25" presetID="0" presetClass="path" presetSubtype="0" repeatCount="32000" accel="50000" decel="50000" fill="remove" grpId="1" nodeType="withEffect">
                                  <p:stCondLst>
                                    <p:cond delay="500"/>
                                  </p:stCondLst>
                                  <p:childTnLst>
                                    <p:animMotion origin="layout" path="M 1.38778E-17 3.33333E-6 L 0.16458 3.33333E-6 " pathEditMode="relative" rAng="0" ptsTypes="AA">
                                      <p:cBhvr>
                                        <p:cTn id="26" dur="500" fill="hold"/>
                                        <p:tgtEl>
                                          <p:spTgt spid="159805"/>
                                        </p:tgtEl>
                                        <p:attrNameLst>
                                          <p:attrName>ppt_x</p:attrName>
                                          <p:attrName>ppt_y</p:attrName>
                                        </p:attrNameLst>
                                      </p:cBhvr>
                                      <p:rCtr x="82" y="0"/>
                                    </p:animMotion>
                                  </p:childTnLst>
                                </p:cTn>
                              </p:par>
                              <p:par>
                                <p:cTn id="27" presetID="1" presetClass="exit" presetSubtype="0" fill="hold" grpId="2" nodeType="withEffect">
                                  <p:stCondLst>
                                    <p:cond delay="16500"/>
                                  </p:stCondLst>
                                  <p:childTnLst>
                                    <p:set>
                                      <p:cBhvr>
                                        <p:cTn id="28" dur="1" fill="hold">
                                          <p:stCondLst>
                                            <p:cond delay="0"/>
                                          </p:stCondLst>
                                        </p:cTn>
                                        <p:tgtEl>
                                          <p:spTgt spid="159805"/>
                                        </p:tgtEl>
                                        <p:attrNameLst>
                                          <p:attrName>style.visibility</p:attrName>
                                        </p:attrNameLst>
                                      </p:cBhvr>
                                      <p:to>
                                        <p:strVal val="hidden"/>
                                      </p:to>
                                    </p:set>
                                  </p:childTnLst>
                                </p:cTn>
                              </p:par>
                              <p:par>
                                <p:cTn id="29" presetID="1" presetClass="entr" presetSubtype="0" fill="hold" grpId="0" nodeType="withEffect">
                                  <p:stCondLst>
                                    <p:cond delay="1000"/>
                                  </p:stCondLst>
                                  <p:childTnLst>
                                    <p:set>
                                      <p:cBhvr>
                                        <p:cTn id="30" dur="1" fill="hold">
                                          <p:stCondLst>
                                            <p:cond delay="0"/>
                                          </p:stCondLst>
                                        </p:cTn>
                                        <p:tgtEl>
                                          <p:spTgt spid="159772"/>
                                        </p:tgtEl>
                                        <p:attrNameLst>
                                          <p:attrName>style.visibility</p:attrName>
                                        </p:attrNameLst>
                                      </p:cBhvr>
                                      <p:to>
                                        <p:strVal val="visible"/>
                                      </p:to>
                                    </p:set>
                                  </p:childTnLst>
                                </p:cTn>
                              </p:par>
                              <p:par>
                                <p:cTn id="31" presetID="0" presetClass="path" presetSubtype="0" repeatCount="32000" accel="50000" decel="50000" fill="remove" grpId="1" nodeType="withEffect">
                                  <p:stCondLst>
                                    <p:cond delay="1000"/>
                                  </p:stCondLst>
                                  <p:childTnLst>
                                    <p:animMotion origin="layout" path="M 1.38889E-6 3.33333E-6 L 0.16337 3.33333E-6 " pathEditMode="relative" rAng="0" ptsTypes="AA">
                                      <p:cBhvr>
                                        <p:cTn id="32" dur="500" fill="hold"/>
                                        <p:tgtEl>
                                          <p:spTgt spid="159772"/>
                                        </p:tgtEl>
                                        <p:attrNameLst>
                                          <p:attrName>ppt_x</p:attrName>
                                          <p:attrName>ppt_y</p:attrName>
                                        </p:attrNameLst>
                                      </p:cBhvr>
                                      <p:rCtr x="82" y="0"/>
                                    </p:animMotion>
                                  </p:childTnLst>
                                </p:cTn>
                              </p:par>
                              <p:par>
                                <p:cTn id="33" presetID="1" presetClass="exit" presetSubtype="0" fill="hold" grpId="2" nodeType="withEffect">
                                  <p:stCondLst>
                                    <p:cond delay="17000"/>
                                  </p:stCondLst>
                                  <p:childTnLst>
                                    <p:set>
                                      <p:cBhvr>
                                        <p:cTn id="34" dur="1" fill="hold">
                                          <p:stCondLst>
                                            <p:cond delay="0"/>
                                          </p:stCondLst>
                                        </p:cTn>
                                        <p:tgtEl>
                                          <p:spTgt spid="159772"/>
                                        </p:tgtEl>
                                        <p:attrNameLst>
                                          <p:attrName>style.visibility</p:attrName>
                                        </p:attrNameLst>
                                      </p:cBhvr>
                                      <p:to>
                                        <p:strVal val="hidden"/>
                                      </p:to>
                                    </p:set>
                                  </p:childTnLst>
                                </p:cTn>
                              </p:par>
                              <p:par>
                                <p:cTn id="35" presetID="1" presetClass="entr" presetSubtype="0" fill="hold" grpId="0" nodeType="withEffect">
                                  <p:stCondLst>
                                    <p:cond delay="1500"/>
                                  </p:stCondLst>
                                  <p:childTnLst>
                                    <p:set>
                                      <p:cBhvr>
                                        <p:cTn id="36" dur="1" fill="hold">
                                          <p:stCondLst>
                                            <p:cond delay="0"/>
                                          </p:stCondLst>
                                        </p:cTn>
                                        <p:tgtEl>
                                          <p:spTgt spid="159787"/>
                                        </p:tgtEl>
                                        <p:attrNameLst>
                                          <p:attrName>style.visibility</p:attrName>
                                        </p:attrNameLst>
                                      </p:cBhvr>
                                      <p:to>
                                        <p:strVal val="visible"/>
                                      </p:to>
                                    </p:set>
                                  </p:childTnLst>
                                </p:cTn>
                              </p:par>
                              <p:par>
                                <p:cTn id="37" presetID="1" presetClass="entr" presetSubtype="0" fill="hold" grpId="0" nodeType="withEffect">
                                  <p:stCondLst>
                                    <p:cond delay="2000"/>
                                  </p:stCondLst>
                                  <p:childTnLst>
                                    <p:set>
                                      <p:cBhvr>
                                        <p:cTn id="38" dur="1" fill="hold">
                                          <p:stCondLst>
                                            <p:cond delay="0"/>
                                          </p:stCondLst>
                                        </p:cTn>
                                        <p:tgtEl>
                                          <p:spTgt spid="159785"/>
                                        </p:tgtEl>
                                        <p:attrNameLst>
                                          <p:attrName>style.visibility</p:attrName>
                                        </p:attrNameLst>
                                      </p:cBhvr>
                                      <p:to>
                                        <p:strVal val="visible"/>
                                      </p:to>
                                    </p:set>
                                  </p:childTnLst>
                                </p:cTn>
                              </p:par>
                              <p:par>
                                <p:cTn id="39" presetID="1" presetClass="entr" presetSubtype="0" fill="hold" grpId="0" nodeType="withEffect">
                                  <p:stCondLst>
                                    <p:cond delay="2500"/>
                                  </p:stCondLst>
                                  <p:childTnLst>
                                    <p:set>
                                      <p:cBhvr>
                                        <p:cTn id="40" dur="1" fill="hold">
                                          <p:stCondLst>
                                            <p:cond delay="0"/>
                                          </p:stCondLst>
                                        </p:cTn>
                                        <p:tgtEl>
                                          <p:spTgt spid="159783"/>
                                        </p:tgtEl>
                                        <p:attrNameLst>
                                          <p:attrName>style.visibility</p:attrName>
                                        </p:attrNameLst>
                                      </p:cBhvr>
                                      <p:to>
                                        <p:strVal val="visible"/>
                                      </p:to>
                                    </p:set>
                                  </p:childTnLst>
                                </p:cTn>
                              </p:par>
                              <p:par>
                                <p:cTn id="41" presetID="1" presetClass="entr" presetSubtype="0" fill="hold" grpId="0" nodeType="withEffect">
                                  <p:stCondLst>
                                    <p:cond delay="3000"/>
                                  </p:stCondLst>
                                  <p:childTnLst>
                                    <p:set>
                                      <p:cBhvr>
                                        <p:cTn id="42" dur="1" fill="hold">
                                          <p:stCondLst>
                                            <p:cond delay="0"/>
                                          </p:stCondLst>
                                        </p:cTn>
                                        <p:tgtEl>
                                          <p:spTgt spid="159781"/>
                                        </p:tgtEl>
                                        <p:attrNameLst>
                                          <p:attrName>style.visibility</p:attrName>
                                        </p:attrNameLst>
                                      </p:cBhvr>
                                      <p:to>
                                        <p:strVal val="visible"/>
                                      </p:to>
                                    </p:set>
                                  </p:childTnLst>
                                </p:cTn>
                              </p:par>
                              <p:par>
                                <p:cTn id="43" presetID="1" presetClass="entr" presetSubtype="0" fill="hold" nodeType="withEffect">
                                  <p:stCondLst>
                                    <p:cond delay="3300"/>
                                  </p:stCondLst>
                                  <p:childTnLst>
                                    <p:set>
                                      <p:cBhvr>
                                        <p:cTn id="44" dur="1" fill="hold">
                                          <p:stCondLst>
                                            <p:cond delay="0"/>
                                          </p:stCondLst>
                                        </p:cTn>
                                        <p:tgtEl>
                                          <p:spTgt spid="159806"/>
                                        </p:tgtEl>
                                        <p:attrNameLst>
                                          <p:attrName>style.visibility</p:attrName>
                                        </p:attrNameLst>
                                      </p:cBhvr>
                                      <p:to>
                                        <p:strVal val="visible"/>
                                      </p:to>
                                    </p:set>
                                  </p:childTnLst>
                                </p:cTn>
                              </p:par>
                              <p:par>
                                <p:cTn id="45" presetID="0" presetClass="path" presetSubtype="0" repeatCount="8000" accel="50000" decel="50000" fill="remove" nodeType="withEffect">
                                  <p:stCondLst>
                                    <p:cond delay="3300"/>
                                  </p:stCondLst>
                                  <p:childTnLst>
                                    <p:animMotion origin="layout" path="M -5.55556E-7 -3.7037E-6 L 0.11007 -0.26898 " pathEditMode="relative" rAng="0" ptsTypes="AA">
                                      <p:cBhvr>
                                        <p:cTn id="46" dur="2000" fill="hold"/>
                                        <p:tgtEl>
                                          <p:spTgt spid="159806"/>
                                        </p:tgtEl>
                                        <p:attrNameLst>
                                          <p:attrName>ppt_x</p:attrName>
                                          <p:attrName>ppt_y</p:attrName>
                                        </p:attrNameLst>
                                      </p:cBhvr>
                                      <p:rCtr x="55" y="-134"/>
                                    </p:animMotion>
                                  </p:childTnLst>
                                </p:cTn>
                              </p:par>
                              <p:par>
                                <p:cTn id="47" presetID="1" presetClass="exit" presetSubtype="0" fill="hold" nodeType="withEffect">
                                  <p:stCondLst>
                                    <p:cond delay="19300"/>
                                  </p:stCondLst>
                                  <p:childTnLst>
                                    <p:set>
                                      <p:cBhvr>
                                        <p:cTn id="48" dur="1" fill="hold">
                                          <p:stCondLst>
                                            <p:cond delay="0"/>
                                          </p:stCondLst>
                                        </p:cTn>
                                        <p:tgtEl>
                                          <p:spTgt spid="159806"/>
                                        </p:tgtEl>
                                        <p:attrNameLst>
                                          <p:attrName>style.visibility</p:attrName>
                                        </p:attrNameLst>
                                      </p:cBhvr>
                                      <p:to>
                                        <p:strVal val="hidden"/>
                                      </p:to>
                                    </p:set>
                                  </p:childTnLst>
                                </p:cTn>
                              </p:par>
                              <p:par>
                                <p:cTn id="49" presetID="1" presetClass="exit" presetSubtype="0" fill="hold" grpId="1" nodeType="withEffect">
                                  <p:stCondLst>
                                    <p:cond delay="3300"/>
                                  </p:stCondLst>
                                  <p:childTnLst>
                                    <p:set>
                                      <p:cBhvr>
                                        <p:cTn id="50" dur="1" fill="hold">
                                          <p:stCondLst>
                                            <p:cond delay="0"/>
                                          </p:stCondLst>
                                        </p:cTn>
                                        <p:tgtEl>
                                          <p:spTgt spid="159787"/>
                                        </p:tgtEl>
                                        <p:attrNameLst>
                                          <p:attrName>style.visibility</p:attrName>
                                        </p:attrNameLst>
                                      </p:cBhvr>
                                      <p:to>
                                        <p:strVal val="hidden"/>
                                      </p:to>
                                    </p:set>
                                  </p:childTnLst>
                                </p:cTn>
                              </p:par>
                              <p:par>
                                <p:cTn id="51" presetID="1" presetClass="exit" presetSubtype="0" fill="hold" grpId="1" nodeType="withEffect">
                                  <p:stCondLst>
                                    <p:cond delay="3300"/>
                                  </p:stCondLst>
                                  <p:childTnLst>
                                    <p:set>
                                      <p:cBhvr>
                                        <p:cTn id="52" dur="1" fill="hold">
                                          <p:stCondLst>
                                            <p:cond delay="0"/>
                                          </p:stCondLst>
                                        </p:cTn>
                                        <p:tgtEl>
                                          <p:spTgt spid="159785"/>
                                        </p:tgtEl>
                                        <p:attrNameLst>
                                          <p:attrName>style.visibility</p:attrName>
                                        </p:attrNameLst>
                                      </p:cBhvr>
                                      <p:to>
                                        <p:strVal val="hidden"/>
                                      </p:to>
                                    </p:set>
                                  </p:childTnLst>
                                </p:cTn>
                              </p:par>
                              <p:par>
                                <p:cTn id="53" presetID="1" presetClass="exit" presetSubtype="0" fill="hold" grpId="1" nodeType="withEffect">
                                  <p:stCondLst>
                                    <p:cond delay="3300"/>
                                  </p:stCondLst>
                                  <p:childTnLst>
                                    <p:set>
                                      <p:cBhvr>
                                        <p:cTn id="54" dur="1" fill="hold">
                                          <p:stCondLst>
                                            <p:cond delay="0"/>
                                          </p:stCondLst>
                                        </p:cTn>
                                        <p:tgtEl>
                                          <p:spTgt spid="159783"/>
                                        </p:tgtEl>
                                        <p:attrNameLst>
                                          <p:attrName>style.visibility</p:attrName>
                                        </p:attrNameLst>
                                      </p:cBhvr>
                                      <p:to>
                                        <p:strVal val="hidden"/>
                                      </p:to>
                                    </p:set>
                                  </p:childTnLst>
                                </p:cTn>
                              </p:par>
                              <p:par>
                                <p:cTn id="55" presetID="1" presetClass="exit" presetSubtype="0" fill="hold" grpId="1" nodeType="withEffect">
                                  <p:stCondLst>
                                    <p:cond delay="3300"/>
                                  </p:stCondLst>
                                  <p:childTnLst>
                                    <p:set>
                                      <p:cBhvr>
                                        <p:cTn id="56" dur="1" fill="hold">
                                          <p:stCondLst>
                                            <p:cond delay="0"/>
                                          </p:stCondLst>
                                        </p:cTn>
                                        <p:tgtEl>
                                          <p:spTgt spid="159781"/>
                                        </p:tgtEl>
                                        <p:attrNameLst>
                                          <p:attrName>style.visibility</p:attrName>
                                        </p:attrNameLst>
                                      </p:cBhvr>
                                      <p:to>
                                        <p:strVal val="hidden"/>
                                      </p:to>
                                    </p:set>
                                  </p:childTnLst>
                                </p:cTn>
                              </p:par>
                              <p:par>
                                <p:cTn id="57" presetID="1" presetClass="entr" presetSubtype="0" fill="hold" grpId="0" nodeType="withEffect">
                                  <p:stCondLst>
                                    <p:cond delay="3500"/>
                                  </p:stCondLst>
                                  <p:childTnLst>
                                    <p:set>
                                      <p:cBhvr>
                                        <p:cTn id="58" dur="1" fill="hold">
                                          <p:stCondLst>
                                            <p:cond delay="0"/>
                                          </p:stCondLst>
                                        </p:cTn>
                                        <p:tgtEl>
                                          <p:spTgt spid="159779"/>
                                        </p:tgtEl>
                                        <p:attrNameLst>
                                          <p:attrName>style.visibility</p:attrName>
                                        </p:attrNameLst>
                                      </p:cBhvr>
                                      <p:to>
                                        <p:strVal val="visible"/>
                                      </p:to>
                                    </p:set>
                                  </p:childTnLst>
                                </p:cTn>
                              </p:par>
                              <p:par>
                                <p:cTn id="59" presetID="1" presetClass="entr" presetSubtype="0" fill="hold" grpId="0" nodeType="withEffect">
                                  <p:stCondLst>
                                    <p:cond delay="4000"/>
                                  </p:stCondLst>
                                  <p:childTnLst>
                                    <p:set>
                                      <p:cBhvr>
                                        <p:cTn id="60" dur="1" fill="hold">
                                          <p:stCondLst>
                                            <p:cond delay="0"/>
                                          </p:stCondLst>
                                        </p:cTn>
                                        <p:tgtEl>
                                          <p:spTgt spid="159777"/>
                                        </p:tgtEl>
                                        <p:attrNameLst>
                                          <p:attrName>style.visibility</p:attrName>
                                        </p:attrNameLst>
                                      </p:cBhvr>
                                      <p:to>
                                        <p:strVal val="visible"/>
                                      </p:to>
                                    </p:set>
                                  </p:childTnLst>
                                </p:cTn>
                              </p:par>
                              <p:par>
                                <p:cTn id="61" presetID="1" presetClass="entr" presetSubtype="0" fill="hold" grpId="0" nodeType="withEffect">
                                  <p:stCondLst>
                                    <p:cond delay="4500"/>
                                  </p:stCondLst>
                                  <p:childTnLst>
                                    <p:set>
                                      <p:cBhvr>
                                        <p:cTn id="62" dur="1" fill="hold">
                                          <p:stCondLst>
                                            <p:cond delay="0"/>
                                          </p:stCondLst>
                                        </p:cTn>
                                        <p:tgtEl>
                                          <p:spTgt spid="159775"/>
                                        </p:tgtEl>
                                        <p:attrNameLst>
                                          <p:attrName>style.visibility</p:attrName>
                                        </p:attrNameLst>
                                      </p:cBhvr>
                                      <p:to>
                                        <p:strVal val="visible"/>
                                      </p:to>
                                    </p:set>
                                  </p:childTnLst>
                                </p:cTn>
                              </p:par>
                              <p:par>
                                <p:cTn id="63" presetID="1" presetClass="entr" presetSubtype="0" fill="hold" grpId="0" nodeType="withEffect">
                                  <p:stCondLst>
                                    <p:cond delay="5000"/>
                                  </p:stCondLst>
                                  <p:childTnLst>
                                    <p:set>
                                      <p:cBhvr>
                                        <p:cTn id="64" dur="1" fill="hold">
                                          <p:stCondLst>
                                            <p:cond delay="0"/>
                                          </p:stCondLst>
                                        </p:cTn>
                                        <p:tgtEl>
                                          <p:spTgt spid="159773"/>
                                        </p:tgtEl>
                                        <p:attrNameLst>
                                          <p:attrName>style.visibility</p:attrName>
                                        </p:attrNameLst>
                                      </p:cBhvr>
                                      <p:to>
                                        <p:strVal val="visible"/>
                                      </p:to>
                                    </p:set>
                                  </p:childTnLst>
                                </p:cTn>
                              </p:par>
                              <p:par>
                                <p:cTn id="65" presetID="1" presetClass="exit" presetSubtype="0" fill="hold" grpId="1" nodeType="withEffect">
                                  <p:stCondLst>
                                    <p:cond delay="5300"/>
                                  </p:stCondLst>
                                  <p:childTnLst>
                                    <p:set>
                                      <p:cBhvr>
                                        <p:cTn id="66" dur="1" fill="hold">
                                          <p:stCondLst>
                                            <p:cond delay="0"/>
                                          </p:stCondLst>
                                        </p:cTn>
                                        <p:tgtEl>
                                          <p:spTgt spid="159779"/>
                                        </p:tgtEl>
                                        <p:attrNameLst>
                                          <p:attrName>style.visibility</p:attrName>
                                        </p:attrNameLst>
                                      </p:cBhvr>
                                      <p:to>
                                        <p:strVal val="hidden"/>
                                      </p:to>
                                    </p:set>
                                  </p:childTnLst>
                                </p:cTn>
                              </p:par>
                              <p:par>
                                <p:cTn id="67" presetID="1" presetClass="exit" presetSubtype="0" fill="hold" grpId="1" nodeType="withEffect">
                                  <p:stCondLst>
                                    <p:cond delay="5300"/>
                                  </p:stCondLst>
                                  <p:childTnLst>
                                    <p:set>
                                      <p:cBhvr>
                                        <p:cTn id="68" dur="1" fill="hold">
                                          <p:stCondLst>
                                            <p:cond delay="0"/>
                                          </p:stCondLst>
                                        </p:cTn>
                                        <p:tgtEl>
                                          <p:spTgt spid="159773"/>
                                        </p:tgtEl>
                                        <p:attrNameLst>
                                          <p:attrName>style.visibility</p:attrName>
                                        </p:attrNameLst>
                                      </p:cBhvr>
                                      <p:to>
                                        <p:strVal val="hidden"/>
                                      </p:to>
                                    </p:set>
                                  </p:childTnLst>
                                </p:cTn>
                              </p:par>
                              <p:par>
                                <p:cTn id="69" presetID="1" presetClass="exit" presetSubtype="0" fill="hold" grpId="1" nodeType="withEffect">
                                  <p:stCondLst>
                                    <p:cond delay="5300"/>
                                  </p:stCondLst>
                                  <p:childTnLst>
                                    <p:set>
                                      <p:cBhvr>
                                        <p:cTn id="70" dur="1" fill="hold">
                                          <p:stCondLst>
                                            <p:cond delay="0"/>
                                          </p:stCondLst>
                                        </p:cTn>
                                        <p:tgtEl>
                                          <p:spTgt spid="159777"/>
                                        </p:tgtEl>
                                        <p:attrNameLst>
                                          <p:attrName>style.visibility</p:attrName>
                                        </p:attrNameLst>
                                      </p:cBhvr>
                                      <p:to>
                                        <p:strVal val="hidden"/>
                                      </p:to>
                                    </p:set>
                                  </p:childTnLst>
                                </p:cTn>
                              </p:par>
                              <p:par>
                                <p:cTn id="71" presetID="1" presetClass="exit" presetSubtype="0" fill="hold" grpId="1" nodeType="withEffect">
                                  <p:stCondLst>
                                    <p:cond delay="5300"/>
                                  </p:stCondLst>
                                  <p:childTnLst>
                                    <p:set>
                                      <p:cBhvr>
                                        <p:cTn id="72" dur="1" fill="hold">
                                          <p:stCondLst>
                                            <p:cond delay="0"/>
                                          </p:stCondLst>
                                        </p:cTn>
                                        <p:tgtEl>
                                          <p:spTgt spid="159775"/>
                                        </p:tgtEl>
                                        <p:attrNameLst>
                                          <p:attrName>style.visibility</p:attrName>
                                        </p:attrNameLst>
                                      </p:cBhvr>
                                      <p:to>
                                        <p:strVal val="hidden"/>
                                      </p:to>
                                    </p:set>
                                  </p:childTnLst>
                                </p:cTn>
                              </p:par>
                              <p:par>
                                <p:cTn id="73" presetID="1" presetClass="entr" presetSubtype="0" fill="hold" grpId="0" nodeType="withEffect">
                                  <p:stCondLst>
                                    <p:cond delay="5500"/>
                                  </p:stCondLst>
                                  <p:childTnLst>
                                    <p:set>
                                      <p:cBhvr>
                                        <p:cTn id="74" dur="1" fill="hold">
                                          <p:stCondLst>
                                            <p:cond delay="0"/>
                                          </p:stCondLst>
                                        </p:cTn>
                                        <p:tgtEl>
                                          <p:spTgt spid="159803"/>
                                        </p:tgtEl>
                                        <p:attrNameLst>
                                          <p:attrName>style.visibility</p:attrName>
                                        </p:attrNameLst>
                                      </p:cBhvr>
                                      <p:to>
                                        <p:strVal val="visible"/>
                                      </p:to>
                                    </p:set>
                                  </p:childTnLst>
                                </p:cTn>
                              </p:par>
                              <p:par>
                                <p:cTn id="75" presetID="1" presetClass="entr" presetSubtype="0" fill="hold" grpId="0" nodeType="withEffect">
                                  <p:stCondLst>
                                    <p:cond delay="6000"/>
                                  </p:stCondLst>
                                  <p:childTnLst>
                                    <p:set>
                                      <p:cBhvr>
                                        <p:cTn id="76" dur="1" fill="hold">
                                          <p:stCondLst>
                                            <p:cond delay="0"/>
                                          </p:stCondLst>
                                        </p:cTn>
                                        <p:tgtEl>
                                          <p:spTgt spid="159801"/>
                                        </p:tgtEl>
                                        <p:attrNameLst>
                                          <p:attrName>style.visibility</p:attrName>
                                        </p:attrNameLst>
                                      </p:cBhvr>
                                      <p:to>
                                        <p:strVal val="visible"/>
                                      </p:to>
                                    </p:set>
                                  </p:childTnLst>
                                </p:cTn>
                              </p:par>
                              <p:par>
                                <p:cTn id="77" presetID="1" presetClass="entr" presetSubtype="0" fill="hold" grpId="0" nodeType="withEffect">
                                  <p:stCondLst>
                                    <p:cond delay="6500"/>
                                  </p:stCondLst>
                                  <p:childTnLst>
                                    <p:set>
                                      <p:cBhvr>
                                        <p:cTn id="78" dur="1" fill="hold">
                                          <p:stCondLst>
                                            <p:cond delay="0"/>
                                          </p:stCondLst>
                                        </p:cTn>
                                        <p:tgtEl>
                                          <p:spTgt spid="159799"/>
                                        </p:tgtEl>
                                        <p:attrNameLst>
                                          <p:attrName>style.visibility</p:attrName>
                                        </p:attrNameLst>
                                      </p:cBhvr>
                                      <p:to>
                                        <p:strVal val="visible"/>
                                      </p:to>
                                    </p:set>
                                  </p:childTnLst>
                                </p:cTn>
                              </p:par>
                              <p:par>
                                <p:cTn id="79" presetID="1" presetClass="entr" presetSubtype="0" fill="hold" grpId="0" nodeType="withEffect">
                                  <p:stCondLst>
                                    <p:cond delay="7000"/>
                                  </p:stCondLst>
                                  <p:childTnLst>
                                    <p:set>
                                      <p:cBhvr>
                                        <p:cTn id="80" dur="1" fill="hold">
                                          <p:stCondLst>
                                            <p:cond delay="0"/>
                                          </p:stCondLst>
                                        </p:cTn>
                                        <p:tgtEl>
                                          <p:spTgt spid="159797"/>
                                        </p:tgtEl>
                                        <p:attrNameLst>
                                          <p:attrName>style.visibility</p:attrName>
                                        </p:attrNameLst>
                                      </p:cBhvr>
                                      <p:to>
                                        <p:strVal val="visible"/>
                                      </p:to>
                                    </p:set>
                                  </p:childTnLst>
                                </p:cTn>
                              </p:par>
                              <p:par>
                                <p:cTn id="81" presetID="1" presetClass="exit" presetSubtype="0" fill="hold" grpId="1" nodeType="withEffect">
                                  <p:stCondLst>
                                    <p:cond delay="7300"/>
                                  </p:stCondLst>
                                  <p:childTnLst>
                                    <p:set>
                                      <p:cBhvr>
                                        <p:cTn id="82" dur="1" fill="hold">
                                          <p:stCondLst>
                                            <p:cond delay="0"/>
                                          </p:stCondLst>
                                        </p:cTn>
                                        <p:tgtEl>
                                          <p:spTgt spid="159803"/>
                                        </p:tgtEl>
                                        <p:attrNameLst>
                                          <p:attrName>style.visibility</p:attrName>
                                        </p:attrNameLst>
                                      </p:cBhvr>
                                      <p:to>
                                        <p:strVal val="hidden"/>
                                      </p:to>
                                    </p:set>
                                  </p:childTnLst>
                                </p:cTn>
                              </p:par>
                              <p:par>
                                <p:cTn id="83" presetID="1" presetClass="exit" presetSubtype="0" fill="hold" grpId="1" nodeType="withEffect">
                                  <p:stCondLst>
                                    <p:cond delay="7300"/>
                                  </p:stCondLst>
                                  <p:childTnLst>
                                    <p:set>
                                      <p:cBhvr>
                                        <p:cTn id="84" dur="1" fill="hold">
                                          <p:stCondLst>
                                            <p:cond delay="0"/>
                                          </p:stCondLst>
                                        </p:cTn>
                                        <p:tgtEl>
                                          <p:spTgt spid="159801"/>
                                        </p:tgtEl>
                                        <p:attrNameLst>
                                          <p:attrName>style.visibility</p:attrName>
                                        </p:attrNameLst>
                                      </p:cBhvr>
                                      <p:to>
                                        <p:strVal val="hidden"/>
                                      </p:to>
                                    </p:set>
                                  </p:childTnLst>
                                </p:cTn>
                              </p:par>
                              <p:par>
                                <p:cTn id="85" presetID="1" presetClass="exit" presetSubtype="0" fill="hold" grpId="1" nodeType="withEffect">
                                  <p:stCondLst>
                                    <p:cond delay="7300"/>
                                  </p:stCondLst>
                                  <p:childTnLst>
                                    <p:set>
                                      <p:cBhvr>
                                        <p:cTn id="86" dur="1" fill="hold">
                                          <p:stCondLst>
                                            <p:cond delay="0"/>
                                          </p:stCondLst>
                                        </p:cTn>
                                        <p:tgtEl>
                                          <p:spTgt spid="159799"/>
                                        </p:tgtEl>
                                        <p:attrNameLst>
                                          <p:attrName>style.visibility</p:attrName>
                                        </p:attrNameLst>
                                      </p:cBhvr>
                                      <p:to>
                                        <p:strVal val="hidden"/>
                                      </p:to>
                                    </p:set>
                                  </p:childTnLst>
                                </p:cTn>
                              </p:par>
                              <p:par>
                                <p:cTn id="87" presetID="1" presetClass="exit" presetSubtype="0" fill="hold" grpId="1" nodeType="withEffect">
                                  <p:stCondLst>
                                    <p:cond delay="7300"/>
                                  </p:stCondLst>
                                  <p:childTnLst>
                                    <p:set>
                                      <p:cBhvr>
                                        <p:cTn id="88" dur="1" fill="hold">
                                          <p:stCondLst>
                                            <p:cond delay="0"/>
                                          </p:stCondLst>
                                        </p:cTn>
                                        <p:tgtEl>
                                          <p:spTgt spid="159797"/>
                                        </p:tgtEl>
                                        <p:attrNameLst>
                                          <p:attrName>style.visibility</p:attrName>
                                        </p:attrNameLst>
                                      </p:cBhvr>
                                      <p:to>
                                        <p:strVal val="hidden"/>
                                      </p:to>
                                    </p:set>
                                  </p:childTnLst>
                                </p:cTn>
                              </p:par>
                              <p:par>
                                <p:cTn id="89" presetID="1" presetClass="entr" presetSubtype="0" fill="hold" grpId="0" nodeType="withEffect">
                                  <p:stCondLst>
                                    <p:cond delay="7500"/>
                                  </p:stCondLst>
                                  <p:childTnLst>
                                    <p:set>
                                      <p:cBhvr>
                                        <p:cTn id="90" dur="1" fill="hold">
                                          <p:stCondLst>
                                            <p:cond delay="0"/>
                                          </p:stCondLst>
                                        </p:cTn>
                                        <p:tgtEl>
                                          <p:spTgt spid="159795"/>
                                        </p:tgtEl>
                                        <p:attrNameLst>
                                          <p:attrName>style.visibility</p:attrName>
                                        </p:attrNameLst>
                                      </p:cBhvr>
                                      <p:to>
                                        <p:strVal val="visible"/>
                                      </p:to>
                                    </p:set>
                                  </p:childTnLst>
                                </p:cTn>
                              </p:par>
                              <p:par>
                                <p:cTn id="91" presetID="1" presetClass="entr" presetSubtype="0" fill="hold" grpId="0" nodeType="withEffect">
                                  <p:stCondLst>
                                    <p:cond delay="8000"/>
                                  </p:stCondLst>
                                  <p:childTnLst>
                                    <p:set>
                                      <p:cBhvr>
                                        <p:cTn id="92" dur="1" fill="hold">
                                          <p:stCondLst>
                                            <p:cond delay="0"/>
                                          </p:stCondLst>
                                        </p:cTn>
                                        <p:tgtEl>
                                          <p:spTgt spid="159793"/>
                                        </p:tgtEl>
                                        <p:attrNameLst>
                                          <p:attrName>style.visibility</p:attrName>
                                        </p:attrNameLst>
                                      </p:cBhvr>
                                      <p:to>
                                        <p:strVal val="visible"/>
                                      </p:to>
                                    </p:set>
                                  </p:childTnLst>
                                </p:cTn>
                              </p:par>
                              <p:par>
                                <p:cTn id="93" presetID="1" presetClass="entr" presetSubtype="0" fill="hold" grpId="0" nodeType="withEffect">
                                  <p:stCondLst>
                                    <p:cond delay="8500"/>
                                  </p:stCondLst>
                                  <p:childTnLst>
                                    <p:set>
                                      <p:cBhvr>
                                        <p:cTn id="94" dur="1" fill="hold">
                                          <p:stCondLst>
                                            <p:cond delay="0"/>
                                          </p:stCondLst>
                                        </p:cTn>
                                        <p:tgtEl>
                                          <p:spTgt spid="159791"/>
                                        </p:tgtEl>
                                        <p:attrNameLst>
                                          <p:attrName>style.visibility</p:attrName>
                                        </p:attrNameLst>
                                      </p:cBhvr>
                                      <p:to>
                                        <p:strVal val="visible"/>
                                      </p:to>
                                    </p:set>
                                  </p:childTnLst>
                                </p:cTn>
                              </p:par>
                              <p:par>
                                <p:cTn id="95" presetID="1" presetClass="entr" presetSubtype="0" fill="hold" grpId="0" nodeType="withEffect">
                                  <p:stCondLst>
                                    <p:cond delay="9000"/>
                                  </p:stCondLst>
                                  <p:childTnLst>
                                    <p:set>
                                      <p:cBhvr>
                                        <p:cTn id="96" dur="1" fill="hold">
                                          <p:stCondLst>
                                            <p:cond delay="0"/>
                                          </p:stCondLst>
                                        </p:cTn>
                                        <p:tgtEl>
                                          <p:spTgt spid="159789"/>
                                        </p:tgtEl>
                                        <p:attrNameLst>
                                          <p:attrName>style.visibility</p:attrName>
                                        </p:attrNameLst>
                                      </p:cBhvr>
                                      <p:to>
                                        <p:strVal val="visible"/>
                                      </p:to>
                                    </p:set>
                                  </p:childTnLst>
                                </p:cTn>
                              </p:par>
                              <p:par>
                                <p:cTn id="97" presetID="1" presetClass="exit" presetSubtype="0" fill="hold" grpId="1" nodeType="withEffect">
                                  <p:stCondLst>
                                    <p:cond delay="9300"/>
                                  </p:stCondLst>
                                  <p:childTnLst>
                                    <p:set>
                                      <p:cBhvr>
                                        <p:cTn id="98" dur="1" fill="hold">
                                          <p:stCondLst>
                                            <p:cond delay="0"/>
                                          </p:stCondLst>
                                        </p:cTn>
                                        <p:tgtEl>
                                          <p:spTgt spid="159795"/>
                                        </p:tgtEl>
                                        <p:attrNameLst>
                                          <p:attrName>style.visibility</p:attrName>
                                        </p:attrNameLst>
                                      </p:cBhvr>
                                      <p:to>
                                        <p:strVal val="hidden"/>
                                      </p:to>
                                    </p:set>
                                  </p:childTnLst>
                                </p:cTn>
                              </p:par>
                              <p:par>
                                <p:cTn id="99" presetID="1" presetClass="exit" presetSubtype="0" fill="hold" grpId="1" nodeType="withEffect">
                                  <p:stCondLst>
                                    <p:cond delay="9300"/>
                                  </p:stCondLst>
                                  <p:childTnLst>
                                    <p:set>
                                      <p:cBhvr>
                                        <p:cTn id="100" dur="1" fill="hold">
                                          <p:stCondLst>
                                            <p:cond delay="0"/>
                                          </p:stCondLst>
                                        </p:cTn>
                                        <p:tgtEl>
                                          <p:spTgt spid="159793"/>
                                        </p:tgtEl>
                                        <p:attrNameLst>
                                          <p:attrName>style.visibility</p:attrName>
                                        </p:attrNameLst>
                                      </p:cBhvr>
                                      <p:to>
                                        <p:strVal val="hidden"/>
                                      </p:to>
                                    </p:set>
                                  </p:childTnLst>
                                </p:cTn>
                              </p:par>
                              <p:par>
                                <p:cTn id="101" presetID="1" presetClass="exit" presetSubtype="0" fill="hold" grpId="1" nodeType="withEffect">
                                  <p:stCondLst>
                                    <p:cond delay="9300"/>
                                  </p:stCondLst>
                                  <p:childTnLst>
                                    <p:set>
                                      <p:cBhvr>
                                        <p:cTn id="102" dur="1" fill="hold">
                                          <p:stCondLst>
                                            <p:cond delay="0"/>
                                          </p:stCondLst>
                                        </p:cTn>
                                        <p:tgtEl>
                                          <p:spTgt spid="159791"/>
                                        </p:tgtEl>
                                        <p:attrNameLst>
                                          <p:attrName>style.visibility</p:attrName>
                                        </p:attrNameLst>
                                      </p:cBhvr>
                                      <p:to>
                                        <p:strVal val="hidden"/>
                                      </p:to>
                                    </p:set>
                                  </p:childTnLst>
                                </p:cTn>
                              </p:par>
                              <p:par>
                                <p:cTn id="103" presetID="1" presetClass="exit" presetSubtype="0" fill="hold" grpId="1" nodeType="withEffect">
                                  <p:stCondLst>
                                    <p:cond delay="9300"/>
                                  </p:stCondLst>
                                  <p:childTnLst>
                                    <p:set>
                                      <p:cBhvr>
                                        <p:cTn id="104" dur="1" fill="hold">
                                          <p:stCondLst>
                                            <p:cond delay="0"/>
                                          </p:stCondLst>
                                        </p:cTn>
                                        <p:tgtEl>
                                          <p:spTgt spid="159789"/>
                                        </p:tgtEl>
                                        <p:attrNameLst>
                                          <p:attrName>style.visibility</p:attrName>
                                        </p:attrNameLst>
                                      </p:cBhvr>
                                      <p:to>
                                        <p:strVal val="hidden"/>
                                      </p:to>
                                    </p:set>
                                  </p:childTnLst>
                                </p:cTn>
                              </p:par>
                              <p:par>
                                <p:cTn id="105" presetID="1" presetClass="entr" presetSubtype="0" fill="hold" grpId="2" nodeType="withEffect">
                                  <p:stCondLst>
                                    <p:cond delay="9500"/>
                                  </p:stCondLst>
                                  <p:childTnLst>
                                    <p:set>
                                      <p:cBhvr>
                                        <p:cTn id="106" dur="1" fill="hold">
                                          <p:stCondLst>
                                            <p:cond delay="0"/>
                                          </p:stCondLst>
                                        </p:cTn>
                                        <p:tgtEl>
                                          <p:spTgt spid="159787"/>
                                        </p:tgtEl>
                                        <p:attrNameLst>
                                          <p:attrName>style.visibility</p:attrName>
                                        </p:attrNameLst>
                                      </p:cBhvr>
                                      <p:to>
                                        <p:strVal val="visible"/>
                                      </p:to>
                                    </p:set>
                                  </p:childTnLst>
                                </p:cTn>
                              </p:par>
                              <p:par>
                                <p:cTn id="107" presetID="1" presetClass="entr" presetSubtype="0" fill="hold" grpId="2" nodeType="withEffect">
                                  <p:stCondLst>
                                    <p:cond delay="10000"/>
                                  </p:stCondLst>
                                  <p:childTnLst>
                                    <p:set>
                                      <p:cBhvr>
                                        <p:cTn id="108" dur="1" fill="hold">
                                          <p:stCondLst>
                                            <p:cond delay="0"/>
                                          </p:stCondLst>
                                        </p:cTn>
                                        <p:tgtEl>
                                          <p:spTgt spid="159785"/>
                                        </p:tgtEl>
                                        <p:attrNameLst>
                                          <p:attrName>style.visibility</p:attrName>
                                        </p:attrNameLst>
                                      </p:cBhvr>
                                      <p:to>
                                        <p:strVal val="visible"/>
                                      </p:to>
                                    </p:set>
                                  </p:childTnLst>
                                </p:cTn>
                              </p:par>
                              <p:par>
                                <p:cTn id="109" presetID="1" presetClass="entr" presetSubtype="0" fill="hold" grpId="2" nodeType="withEffect">
                                  <p:stCondLst>
                                    <p:cond delay="10500"/>
                                  </p:stCondLst>
                                  <p:childTnLst>
                                    <p:set>
                                      <p:cBhvr>
                                        <p:cTn id="110" dur="1" fill="hold">
                                          <p:stCondLst>
                                            <p:cond delay="0"/>
                                          </p:stCondLst>
                                        </p:cTn>
                                        <p:tgtEl>
                                          <p:spTgt spid="159783"/>
                                        </p:tgtEl>
                                        <p:attrNameLst>
                                          <p:attrName>style.visibility</p:attrName>
                                        </p:attrNameLst>
                                      </p:cBhvr>
                                      <p:to>
                                        <p:strVal val="visible"/>
                                      </p:to>
                                    </p:set>
                                  </p:childTnLst>
                                </p:cTn>
                              </p:par>
                              <p:par>
                                <p:cTn id="111" presetID="1" presetClass="entr" presetSubtype="0" fill="hold" grpId="2" nodeType="withEffect">
                                  <p:stCondLst>
                                    <p:cond delay="11000"/>
                                  </p:stCondLst>
                                  <p:childTnLst>
                                    <p:set>
                                      <p:cBhvr>
                                        <p:cTn id="112" dur="1" fill="hold">
                                          <p:stCondLst>
                                            <p:cond delay="0"/>
                                          </p:stCondLst>
                                        </p:cTn>
                                        <p:tgtEl>
                                          <p:spTgt spid="159781"/>
                                        </p:tgtEl>
                                        <p:attrNameLst>
                                          <p:attrName>style.visibility</p:attrName>
                                        </p:attrNameLst>
                                      </p:cBhvr>
                                      <p:to>
                                        <p:strVal val="visible"/>
                                      </p:to>
                                    </p:set>
                                  </p:childTnLst>
                                </p:cTn>
                              </p:par>
                              <p:par>
                                <p:cTn id="113" presetID="1" presetClass="exit" presetSubtype="0" fill="hold" grpId="3" nodeType="withEffect">
                                  <p:stCondLst>
                                    <p:cond delay="11300"/>
                                  </p:stCondLst>
                                  <p:childTnLst>
                                    <p:set>
                                      <p:cBhvr>
                                        <p:cTn id="114" dur="1" fill="hold">
                                          <p:stCondLst>
                                            <p:cond delay="0"/>
                                          </p:stCondLst>
                                        </p:cTn>
                                        <p:tgtEl>
                                          <p:spTgt spid="159787"/>
                                        </p:tgtEl>
                                        <p:attrNameLst>
                                          <p:attrName>style.visibility</p:attrName>
                                        </p:attrNameLst>
                                      </p:cBhvr>
                                      <p:to>
                                        <p:strVal val="hidden"/>
                                      </p:to>
                                    </p:set>
                                  </p:childTnLst>
                                </p:cTn>
                              </p:par>
                              <p:par>
                                <p:cTn id="115" presetID="1" presetClass="exit" presetSubtype="0" fill="hold" grpId="3" nodeType="withEffect">
                                  <p:stCondLst>
                                    <p:cond delay="11300"/>
                                  </p:stCondLst>
                                  <p:childTnLst>
                                    <p:set>
                                      <p:cBhvr>
                                        <p:cTn id="116" dur="1" fill="hold">
                                          <p:stCondLst>
                                            <p:cond delay="0"/>
                                          </p:stCondLst>
                                        </p:cTn>
                                        <p:tgtEl>
                                          <p:spTgt spid="159785"/>
                                        </p:tgtEl>
                                        <p:attrNameLst>
                                          <p:attrName>style.visibility</p:attrName>
                                        </p:attrNameLst>
                                      </p:cBhvr>
                                      <p:to>
                                        <p:strVal val="hidden"/>
                                      </p:to>
                                    </p:set>
                                  </p:childTnLst>
                                </p:cTn>
                              </p:par>
                              <p:par>
                                <p:cTn id="117" presetID="1" presetClass="exit" presetSubtype="0" fill="hold" grpId="3" nodeType="withEffect">
                                  <p:stCondLst>
                                    <p:cond delay="11300"/>
                                  </p:stCondLst>
                                  <p:childTnLst>
                                    <p:set>
                                      <p:cBhvr>
                                        <p:cTn id="118" dur="1" fill="hold">
                                          <p:stCondLst>
                                            <p:cond delay="0"/>
                                          </p:stCondLst>
                                        </p:cTn>
                                        <p:tgtEl>
                                          <p:spTgt spid="159783"/>
                                        </p:tgtEl>
                                        <p:attrNameLst>
                                          <p:attrName>style.visibility</p:attrName>
                                        </p:attrNameLst>
                                      </p:cBhvr>
                                      <p:to>
                                        <p:strVal val="hidden"/>
                                      </p:to>
                                    </p:set>
                                  </p:childTnLst>
                                </p:cTn>
                              </p:par>
                              <p:par>
                                <p:cTn id="119" presetID="1" presetClass="exit" presetSubtype="0" fill="hold" grpId="3" nodeType="withEffect">
                                  <p:stCondLst>
                                    <p:cond delay="11300"/>
                                  </p:stCondLst>
                                  <p:childTnLst>
                                    <p:set>
                                      <p:cBhvr>
                                        <p:cTn id="120" dur="1" fill="hold">
                                          <p:stCondLst>
                                            <p:cond delay="0"/>
                                          </p:stCondLst>
                                        </p:cTn>
                                        <p:tgtEl>
                                          <p:spTgt spid="159781"/>
                                        </p:tgtEl>
                                        <p:attrNameLst>
                                          <p:attrName>style.visibility</p:attrName>
                                        </p:attrNameLst>
                                      </p:cBhvr>
                                      <p:to>
                                        <p:strVal val="hidden"/>
                                      </p:to>
                                    </p:set>
                                  </p:childTnLst>
                                </p:cTn>
                              </p:par>
                              <p:par>
                                <p:cTn id="121" presetID="1" presetClass="entr" presetSubtype="0" fill="hold" grpId="2" nodeType="withEffect">
                                  <p:stCondLst>
                                    <p:cond delay="11500"/>
                                  </p:stCondLst>
                                  <p:childTnLst>
                                    <p:set>
                                      <p:cBhvr>
                                        <p:cTn id="122" dur="1" fill="hold">
                                          <p:stCondLst>
                                            <p:cond delay="0"/>
                                          </p:stCondLst>
                                        </p:cTn>
                                        <p:tgtEl>
                                          <p:spTgt spid="159779"/>
                                        </p:tgtEl>
                                        <p:attrNameLst>
                                          <p:attrName>style.visibility</p:attrName>
                                        </p:attrNameLst>
                                      </p:cBhvr>
                                      <p:to>
                                        <p:strVal val="visible"/>
                                      </p:to>
                                    </p:set>
                                  </p:childTnLst>
                                </p:cTn>
                              </p:par>
                              <p:par>
                                <p:cTn id="123" presetID="1" presetClass="entr" presetSubtype="0" fill="hold" grpId="2" nodeType="withEffect">
                                  <p:stCondLst>
                                    <p:cond delay="12000"/>
                                  </p:stCondLst>
                                  <p:childTnLst>
                                    <p:set>
                                      <p:cBhvr>
                                        <p:cTn id="124" dur="1" fill="hold">
                                          <p:stCondLst>
                                            <p:cond delay="0"/>
                                          </p:stCondLst>
                                        </p:cTn>
                                        <p:tgtEl>
                                          <p:spTgt spid="159777"/>
                                        </p:tgtEl>
                                        <p:attrNameLst>
                                          <p:attrName>style.visibility</p:attrName>
                                        </p:attrNameLst>
                                      </p:cBhvr>
                                      <p:to>
                                        <p:strVal val="visible"/>
                                      </p:to>
                                    </p:set>
                                  </p:childTnLst>
                                </p:cTn>
                              </p:par>
                              <p:par>
                                <p:cTn id="125" presetID="1" presetClass="entr" presetSubtype="0" fill="hold" grpId="2" nodeType="withEffect">
                                  <p:stCondLst>
                                    <p:cond delay="12500"/>
                                  </p:stCondLst>
                                  <p:childTnLst>
                                    <p:set>
                                      <p:cBhvr>
                                        <p:cTn id="126" dur="1" fill="hold">
                                          <p:stCondLst>
                                            <p:cond delay="0"/>
                                          </p:stCondLst>
                                        </p:cTn>
                                        <p:tgtEl>
                                          <p:spTgt spid="159775"/>
                                        </p:tgtEl>
                                        <p:attrNameLst>
                                          <p:attrName>style.visibility</p:attrName>
                                        </p:attrNameLst>
                                      </p:cBhvr>
                                      <p:to>
                                        <p:strVal val="visible"/>
                                      </p:to>
                                    </p:set>
                                  </p:childTnLst>
                                </p:cTn>
                              </p:par>
                              <p:par>
                                <p:cTn id="127" presetID="1" presetClass="entr" presetSubtype="0" fill="hold" grpId="2" nodeType="withEffect">
                                  <p:stCondLst>
                                    <p:cond delay="13000"/>
                                  </p:stCondLst>
                                  <p:childTnLst>
                                    <p:set>
                                      <p:cBhvr>
                                        <p:cTn id="128" dur="1" fill="hold">
                                          <p:stCondLst>
                                            <p:cond delay="0"/>
                                          </p:stCondLst>
                                        </p:cTn>
                                        <p:tgtEl>
                                          <p:spTgt spid="159773"/>
                                        </p:tgtEl>
                                        <p:attrNameLst>
                                          <p:attrName>style.visibility</p:attrName>
                                        </p:attrNameLst>
                                      </p:cBhvr>
                                      <p:to>
                                        <p:strVal val="visible"/>
                                      </p:to>
                                    </p:set>
                                  </p:childTnLst>
                                </p:cTn>
                              </p:par>
                              <p:par>
                                <p:cTn id="129" presetID="1" presetClass="exit" presetSubtype="0" fill="hold" grpId="3" nodeType="withEffect">
                                  <p:stCondLst>
                                    <p:cond delay="13300"/>
                                  </p:stCondLst>
                                  <p:childTnLst>
                                    <p:set>
                                      <p:cBhvr>
                                        <p:cTn id="130" dur="1" fill="hold">
                                          <p:stCondLst>
                                            <p:cond delay="0"/>
                                          </p:stCondLst>
                                        </p:cTn>
                                        <p:tgtEl>
                                          <p:spTgt spid="159779"/>
                                        </p:tgtEl>
                                        <p:attrNameLst>
                                          <p:attrName>style.visibility</p:attrName>
                                        </p:attrNameLst>
                                      </p:cBhvr>
                                      <p:to>
                                        <p:strVal val="hidden"/>
                                      </p:to>
                                    </p:set>
                                  </p:childTnLst>
                                </p:cTn>
                              </p:par>
                              <p:par>
                                <p:cTn id="131" presetID="1" presetClass="exit" presetSubtype="0" fill="hold" grpId="3" nodeType="withEffect">
                                  <p:stCondLst>
                                    <p:cond delay="13300"/>
                                  </p:stCondLst>
                                  <p:childTnLst>
                                    <p:set>
                                      <p:cBhvr>
                                        <p:cTn id="132" dur="1" fill="hold">
                                          <p:stCondLst>
                                            <p:cond delay="0"/>
                                          </p:stCondLst>
                                        </p:cTn>
                                        <p:tgtEl>
                                          <p:spTgt spid="159777"/>
                                        </p:tgtEl>
                                        <p:attrNameLst>
                                          <p:attrName>style.visibility</p:attrName>
                                        </p:attrNameLst>
                                      </p:cBhvr>
                                      <p:to>
                                        <p:strVal val="hidden"/>
                                      </p:to>
                                    </p:set>
                                  </p:childTnLst>
                                </p:cTn>
                              </p:par>
                              <p:par>
                                <p:cTn id="133" presetID="1" presetClass="exit" presetSubtype="0" fill="hold" grpId="3" nodeType="withEffect">
                                  <p:stCondLst>
                                    <p:cond delay="13300"/>
                                  </p:stCondLst>
                                  <p:childTnLst>
                                    <p:set>
                                      <p:cBhvr>
                                        <p:cTn id="134" dur="1" fill="hold">
                                          <p:stCondLst>
                                            <p:cond delay="0"/>
                                          </p:stCondLst>
                                        </p:cTn>
                                        <p:tgtEl>
                                          <p:spTgt spid="159775"/>
                                        </p:tgtEl>
                                        <p:attrNameLst>
                                          <p:attrName>style.visibility</p:attrName>
                                        </p:attrNameLst>
                                      </p:cBhvr>
                                      <p:to>
                                        <p:strVal val="hidden"/>
                                      </p:to>
                                    </p:set>
                                  </p:childTnLst>
                                </p:cTn>
                              </p:par>
                              <p:par>
                                <p:cTn id="135" presetID="1" presetClass="exit" presetSubtype="0" fill="hold" grpId="3" nodeType="withEffect">
                                  <p:stCondLst>
                                    <p:cond delay="13300"/>
                                  </p:stCondLst>
                                  <p:childTnLst>
                                    <p:set>
                                      <p:cBhvr>
                                        <p:cTn id="136" dur="1" fill="hold">
                                          <p:stCondLst>
                                            <p:cond delay="0"/>
                                          </p:stCondLst>
                                        </p:cTn>
                                        <p:tgtEl>
                                          <p:spTgt spid="159773"/>
                                        </p:tgtEl>
                                        <p:attrNameLst>
                                          <p:attrName>style.visibility</p:attrName>
                                        </p:attrNameLst>
                                      </p:cBhvr>
                                      <p:to>
                                        <p:strVal val="hidden"/>
                                      </p:to>
                                    </p:set>
                                  </p:childTnLst>
                                </p:cTn>
                              </p:par>
                              <p:par>
                                <p:cTn id="137" presetID="1" presetClass="entr" presetSubtype="0" fill="hold" grpId="2" nodeType="withEffect">
                                  <p:stCondLst>
                                    <p:cond delay="13500"/>
                                  </p:stCondLst>
                                  <p:childTnLst>
                                    <p:set>
                                      <p:cBhvr>
                                        <p:cTn id="138" dur="1" fill="hold">
                                          <p:stCondLst>
                                            <p:cond delay="0"/>
                                          </p:stCondLst>
                                        </p:cTn>
                                        <p:tgtEl>
                                          <p:spTgt spid="159803"/>
                                        </p:tgtEl>
                                        <p:attrNameLst>
                                          <p:attrName>style.visibility</p:attrName>
                                        </p:attrNameLst>
                                      </p:cBhvr>
                                      <p:to>
                                        <p:strVal val="visible"/>
                                      </p:to>
                                    </p:set>
                                  </p:childTnLst>
                                </p:cTn>
                              </p:par>
                              <p:par>
                                <p:cTn id="139" presetID="1" presetClass="entr" presetSubtype="0" fill="hold" grpId="2" nodeType="withEffect">
                                  <p:stCondLst>
                                    <p:cond delay="14000"/>
                                  </p:stCondLst>
                                  <p:childTnLst>
                                    <p:set>
                                      <p:cBhvr>
                                        <p:cTn id="140" dur="1" fill="hold">
                                          <p:stCondLst>
                                            <p:cond delay="0"/>
                                          </p:stCondLst>
                                        </p:cTn>
                                        <p:tgtEl>
                                          <p:spTgt spid="159801"/>
                                        </p:tgtEl>
                                        <p:attrNameLst>
                                          <p:attrName>style.visibility</p:attrName>
                                        </p:attrNameLst>
                                      </p:cBhvr>
                                      <p:to>
                                        <p:strVal val="visible"/>
                                      </p:to>
                                    </p:set>
                                  </p:childTnLst>
                                </p:cTn>
                              </p:par>
                              <p:par>
                                <p:cTn id="141" presetID="1" presetClass="entr" presetSubtype="0" fill="hold" grpId="2" nodeType="withEffect">
                                  <p:stCondLst>
                                    <p:cond delay="14500"/>
                                  </p:stCondLst>
                                  <p:childTnLst>
                                    <p:set>
                                      <p:cBhvr>
                                        <p:cTn id="142" dur="1" fill="hold">
                                          <p:stCondLst>
                                            <p:cond delay="0"/>
                                          </p:stCondLst>
                                        </p:cTn>
                                        <p:tgtEl>
                                          <p:spTgt spid="159799"/>
                                        </p:tgtEl>
                                        <p:attrNameLst>
                                          <p:attrName>style.visibility</p:attrName>
                                        </p:attrNameLst>
                                      </p:cBhvr>
                                      <p:to>
                                        <p:strVal val="visible"/>
                                      </p:to>
                                    </p:set>
                                  </p:childTnLst>
                                </p:cTn>
                              </p:par>
                              <p:par>
                                <p:cTn id="143" presetID="1" presetClass="entr" presetSubtype="0" fill="hold" grpId="2" nodeType="withEffect">
                                  <p:stCondLst>
                                    <p:cond delay="15000"/>
                                  </p:stCondLst>
                                  <p:childTnLst>
                                    <p:set>
                                      <p:cBhvr>
                                        <p:cTn id="144" dur="1" fill="hold">
                                          <p:stCondLst>
                                            <p:cond delay="0"/>
                                          </p:stCondLst>
                                        </p:cTn>
                                        <p:tgtEl>
                                          <p:spTgt spid="159797"/>
                                        </p:tgtEl>
                                        <p:attrNameLst>
                                          <p:attrName>style.visibility</p:attrName>
                                        </p:attrNameLst>
                                      </p:cBhvr>
                                      <p:to>
                                        <p:strVal val="visible"/>
                                      </p:to>
                                    </p:set>
                                  </p:childTnLst>
                                </p:cTn>
                              </p:par>
                              <p:par>
                                <p:cTn id="145" presetID="1" presetClass="exit" presetSubtype="0" fill="hold" grpId="3" nodeType="withEffect">
                                  <p:stCondLst>
                                    <p:cond delay="15300"/>
                                  </p:stCondLst>
                                  <p:childTnLst>
                                    <p:set>
                                      <p:cBhvr>
                                        <p:cTn id="146" dur="1" fill="hold">
                                          <p:stCondLst>
                                            <p:cond delay="0"/>
                                          </p:stCondLst>
                                        </p:cTn>
                                        <p:tgtEl>
                                          <p:spTgt spid="159803"/>
                                        </p:tgtEl>
                                        <p:attrNameLst>
                                          <p:attrName>style.visibility</p:attrName>
                                        </p:attrNameLst>
                                      </p:cBhvr>
                                      <p:to>
                                        <p:strVal val="hidden"/>
                                      </p:to>
                                    </p:set>
                                  </p:childTnLst>
                                </p:cTn>
                              </p:par>
                              <p:par>
                                <p:cTn id="147" presetID="1" presetClass="exit" presetSubtype="0" fill="hold" grpId="3" nodeType="withEffect">
                                  <p:stCondLst>
                                    <p:cond delay="15300"/>
                                  </p:stCondLst>
                                  <p:childTnLst>
                                    <p:set>
                                      <p:cBhvr>
                                        <p:cTn id="148" dur="1" fill="hold">
                                          <p:stCondLst>
                                            <p:cond delay="0"/>
                                          </p:stCondLst>
                                        </p:cTn>
                                        <p:tgtEl>
                                          <p:spTgt spid="159801"/>
                                        </p:tgtEl>
                                        <p:attrNameLst>
                                          <p:attrName>style.visibility</p:attrName>
                                        </p:attrNameLst>
                                      </p:cBhvr>
                                      <p:to>
                                        <p:strVal val="hidden"/>
                                      </p:to>
                                    </p:set>
                                  </p:childTnLst>
                                </p:cTn>
                              </p:par>
                              <p:par>
                                <p:cTn id="149" presetID="1" presetClass="exit" presetSubtype="0" fill="hold" grpId="3" nodeType="withEffect">
                                  <p:stCondLst>
                                    <p:cond delay="15300"/>
                                  </p:stCondLst>
                                  <p:childTnLst>
                                    <p:set>
                                      <p:cBhvr>
                                        <p:cTn id="150" dur="1" fill="hold">
                                          <p:stCondLst>
                                            <p:cond delay="0"/>
                                          </p:stCondLst>
                                        </p:cTn>
                                        <p:tgtEl>
                                          <p:spTgt spid="159799"/>
                                        </p:tgtEl>
                                        <p:attrNameLst>
                                          <p:attrName>style.visibility</p:attrName>
                                        </p:attrNameLst>
                                      </p:cBhvr>
                                      <p:to>
                                        <p:strVal val="hidden"/>
                                      </p:to>
                                    </p:set>
                                  </p:childTnLst>
                                </p:cTn>
                              </p:par>
                              <p:par>
                                <p:cTn id="151" presetID="1" presetClass="exit" presetSubtype="0" fill="hold" grpId="3" nodeType="withEffect">
                                  <p:stCondLst>
                                    <p:cond delay="15300"/>
                                  </p:stCondLst>
                                  <p:childTnLst>
                                    <p:set>
                                      <p:cBhvr>
                                        <p:cTn id="152" dur="1" fill="hold">
                                          <p:stCondLst>
                                            <p:cond delay="0"/>
                                          </p:stCondLst>
                                        </p:cTn>
                                        <p:tgtEl>
                                          <p:spTgt spid="159797"/>
                                        </p:tgtEl>
                                        <p:attrNameLst>
                                          <p:attrName>style.visibility</p:attrName>
                                        </p:attrNameLst>
                                      </p:cBhvr>
                                      <p:to>
                                        <p:strVal val="hidden"/>
                                      </p:to>
                                    </p:set>
                                  </p:childTnLst>
                                </p:cTn>
                              </p:par>
                              <p:par>
                                <p:cTn id="153" presetID="1" presetClass="entr" presetSubtype="0" fill="hold" grpId="2" nodeType="withEffect">
                                  <p:stCondLst>
                                    <p:cond delay="15500"/>
                                  </p:stCondLst>
                                  <p:childTnLst>
                                    <p:set>
                                      <p:cBhvr>
                                        <p:cTn id="154" dur="1" fill="hold">
                                          <p:stCondLst>
                                            <p:cond delay="0"/>
                                          </p:stCondLst>
                                        </p:cTn>
                                        <p:tgtEl>
                                          <p:spTgt spid="159795"/>
                                        </p:tgtEl>
                                        <p:attrNameLst>
                                          <p:attrName>style.visibility</p:attrName>
                                        </p:attrNameLst>
                                      </p:cBhvr>
                                      <p:to>
                                        <p:strVal val="visible"/>
                                      </p:to>
                                    </p:set>
                                  </p:childTnLst>
                                </p:cTn>
                              </p:par>
                              <p:par>
                                <p:cTn id="155" presetID="1" presetClass="entr" presetSubtype="0" fill="hold" grpId="2" nodeType="withEffect">
                                  <p:stCondLst>
                                    <p:cond delay="16000"/>
                                  </p:stCondLst>
                                  <p:childTnLst>
                                    <p:set>
                                      <p:cBhvr>
                                        <p:cTn id="156" dur="1" fill="hold">
                                          <p:stCondLst>
                                            <p:cond delay="0"/>
                                          </p:stCondLst>
                                        </p:cTn>
                                        <p:tgtEl>
                                          <p:spTgt spid="159793"/>
                                        </p:tgtEl>
                                        <p:attrNameLst>
                                          <p:attrName>style.visibility</p:attrName>
                                        </p:attrNameLst>
                                      </p:cBhvr>
                                      <p:to>
                                        <p:strVal val="visible"/>
                                      </p:to>
                                    </p:set>
                                  </p:childTnLst>
                                </p:cTn>
                              </p:par>
                              <p:par>
                                <p:cTn id="157" presetID="1" presetClass="entr" presetSubtype="0" fill="hold" grpId="2" nodeType="withEffect">
                                  <p:stCondLst>
                                    <p:cond delay="16500"/>
                                  </p:stCondLst>
                                  <p:childTnLst>
                                    <p:set>
                                      <p:cBhvr>
                                        <p:cTn id="158" dur="1" fill="hold">
                                          <p:stCondLst>
                                            <p:cond delay="0"/>
                                          </p:stCondLst>
                                        </p:cTn>
                                        <p:tgtEl>
                                          <p:spTgt spid="159791"/>
                                        </p:tgtEl>
                                        <p:attrNameLst>
                                          <p:attrName>style.visibility</p:attrName>
                                        </p:attrNameLst>
                                      </p:cBhvr>
                                      <p:to>
                                        <p:strVal val="visible"/>
                                      </p:to>
                                    </p:set>
                                  </p:childTnLst>
                                </p:cTn>
                              </p:par>
                              <p:par>
                                <p:cTn id="159" presetID="1" presetClass="entr" presetSubtype="0" fill="hold" grpId="2" nodeType="withEffect">
                                  <p:stCondLst>
                                    <p:cond delay="17000"/>
                                  </p:stCondLst>
                                  <p:childTnLst>
                                    <p:set>
                                      <p:cBhvr>
                                        <p:cTn id="160" dur="1" fill="hold">
                                          <p:stCondLst>
                                            <p:cond delay="0"/>
                                          </p:stCondLst>
                                        </p:cTn>
                                        <p:tgtEl>
                                          <p:spTgt spid="159789"/>
                                        </p:tgtEl>
                                        <p:attrNameLst>
                                          <p:attrName>style.visibility</p:attrName>
                                        </p:attrNameLst>
                                      </p:cBhvr>
                                      <p:to>
                                        <p:strVal val="visible"/>
                                      </p:to>
                                    </p:set>
                                  </p:childTnLst>
                                </p:cTn>
                              </p:par>
                              <p:par>
                                <p:cTn id="161" presetID="1" presetClass="exit" presetSubtype="0" fill="hold" grpId="3" nodeType="withEffect">
                                  <p:stCondLst>
                                    <p:cond delay="17300"/>
                                  </p:stCondLst>
                                  <p:childTnLst>
                                    <p:set>
                                      <p:cBhvr>
                                        <p:cTn id="162" dur="1" fill="hold">
                                          <p:stCondLst>
                                            <p:cond delay="0"/>
                                          </p:stCondLst>
                                        </p:cTn>
                                        <p:tgtEl>
                                          <p:spTgt spid="159795"/>
                                        </p:tgtEl>
                                        <p:attrNameLst>
                                          <p:attrName>style.visibility</p:attrName>
                                        </p:attrNameLst>
                                      </p:cBhvr>
                                      <p:to>
                                        <p:strVal val="hidden"/>
                                      </p:to>
                                    </p:set>
                                  </p:childTnLst>
                                </p:cTn>
                              </p:par>
                              <p:par>
                                <p:cTn id="163" presetID="1" presetClass="exit" presetSubtype="0" fill="hold" grpId="3" nodeType="withEffect">
                                  <p:stCondLst>
                                    <p:cond delay="17300"/>
                                  </p:stCondLst>
                                  <p:childTnLst>
                                    <p:set>
                                      <p:cBhvr>
                                        <p:cTn id="164" dur="1" fill="hold">
                                          <p:stCondLst>
                                            <p:cond delay="0"/>
                                          </p:stCondLst>
                                        </p:cTn>
                                        <p:tgtEl>
                                          <p:spTgt spid="159793"/>
                                        </p:tgtEl>
                                        <p:attrNameLst>
                                          <p:attrName>style.visibility</p:attrName>
                                        </p:attrNameLst>
                                      </p:cBhvr>
                                      <p:to>
                                        <p:strVal val="hidden"/>
                                      </p:to>
                                    </p:set>
                                  </p:childTnLst>
                                </p:cTn>
                              </p:par>
                              <p:par>
                                <p:cTn id="165" presetID="1" presetClass="exit" presetSubtype="0" fill="hold" grpId="3" nodeType="withEffect">
                                  <p:stCondLst>
                                    <p:cond delay="17300"/>
                                  </p:stCondLst>
                                  <p:childTnLst>
                                    <p:set>
                                      <p:cBhvr>
                                        <p:cTn id="166" dur="1" fill="hold">
                                          <p:stCondLst>
                                            <p:cond delay="0"/>
                                          </p:stCondLst>
                                        </p:cTn>
                                        <p:tgtEl>
                                          <p:spTgt spid="159791"/>
                                        </p:tgtEl>
                                        <p:attrNameLst>
                                          <p:attrName>style.visibility</p:attrName>
                                        </p:attrNameLst>
                                      </p:cBhvr>
                                      <p:to>
                                        <p:strVal val="hidden"/>
                                      </p:to>
                                    </p:set>
                                  </p:childTnLst>
                                </p:cTn>
                              </p:par>
                              <p:par>
                                <p:cTn id="167" presetID="1" presetClass="exit" presetSubtype="0" fill="hold" grpId="3" nodeType="withEffect">
                                  <p:stCondLst>
                                    <p:cond delay="17300"/>
                                  </p:stCondLst>
                                  <p:childTnLst>
                                    <p:set>
                                      <p:cBhvr>
                                        <p:cTn id="168" dur="1" fill="hold">
                                          <p:stCondLst>
                                            <p:cond delay="0"/>
                                          </p:stCondLst>
                                        </p:cTn>
                                        <p:tgtEl>
                                          <p:spTgt spid="15978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70" grpId="0" animBg="1"/>
      <p:bldP spid="159770" grpId="1" animBg="1"/>
      <p:bldP spid="159770" grpId="2" animBg="1"/>
      <p:bldP spid="159772" grpId="0" animBg="1"/>
      <p:bldP spid="159772" grpId="1" animBg="1"/>
      <p:bldP spid="159772" grpId="2" animBg="1"/>
      <p:bldP spid="159773" grpId="0" animBg="1"/>
      <p:bldP spid="159773" grpId="1" animBg="1"/>
      <p:bldP spid="159773" grpId="2" animBg="1"/>
      <p:bldP spid="159773" grpId="3" animBg="1"/>
      <p:bldP spid="159775" grpId="0" animBg="1"/>
      <p:bldP spid="159775" grpId="1" animBg="1"/>
      <p:bldP spid="159775" grpId="2" animBg="1"/>
      <p:bldP spid="159775" grpId="3" animBg="1"/>
      <p:bldP spid="159777" grpId="0" animBg="1"/>
      <p:bldP spid="159777" grpId="1" animBg="1"/>
      <p:bldP spid="159777" grpId="2" animBg="1"/>
      <p:bldP spid="159777" grpId="3" animBg="1"/>
      <p:bldP spid="159779" grpId="0" animBg="1"/>
      <p:bldP spid="159779" grpId="1" animBg="1"/>
      <p:bldP spid="159779" grpId="2" animBg="1"/>
      <p:bldP spid="159779" grpId="3" animBg="1"/>
      <p:bldP spid="159781" grpId="0" animBg="1"/>
      <p:bldP spid="159781" grpId="1" animBg="1"/>
      <p:bldP spid="159781" grpId="2" animBg="1"/>
      <p:bldP spid="159781" grpId="3" animBg="1"/>
      <p:bldP spid="159783" grpId="0" animBg="1"/>
      <p:bldP spid="159783" grpId="1" animBg="1"/>
      <p:bldP spid="159783" grpId="2" animBg="1"/>
      <p:bldP spid="159783" grpId="3" animBg="1"/>
      <p:bldP spid="159785" grpId="0" animBg="1"/>
      <p:bldP spid="159785" grpId="1" animBg="1"/>
      <p:bldP spid="159785" grpId="2" animBg="1"/>
      <p:bldP spid="159785" grpId="3" animBg="1"/>
      <p:bldP spid="159787" grpId="0" animBg="1"/>
      <p:bldP spid="159787" grpId="1" animBg="1"/>
      <p:bldP spid="159787" grpId="2" animBg="1"/>
      <p:bldP spid="159787" grpId="3" animBg="1"/>
      <p:bldP spid="159789" grpId="0" animBg="1"/>
      <p:bldP spid="159789" grpId="1" animBg="1"/>
      <p:bldP spid="159789" grpId="2" animBg="1"/>
      <p:bldP spid="159789" grpId="3" animBg="1"/>
      <p:bldP spid="159791" grpId="0" animBg="1"/>
      <p:bldP spid="159791" grpId="1" animBg="1"/>
      <p:bldP spid="159791" grpId="2" animBg="1"/>
      <p:bldP spid="159791" grpId="3" animBg="1"/>
      <p:bldP spid="159793" grpId="0" animBg="1"/>
      <p:bldP spid="159793" grpId="1" animBg="1"/>
      <p:bldP spid="159793" grpId="2" animBg="1"/>
      <p:bldP spid="159793" grpId="3" animBg="1"/>
      <p:bldP spid="159795" grpId="0" animBg="1"/>
      <p:bldP spid="159795" grpId="1" animBg="1"/>
      <p:bldP spid="159795" grpId="2" animBg="1"/>
      <p:bldP spid="159795" grpId="3" animBg="1"/>
      <p:bldP spid="159797" grpId="0" animBg="1"/>
      <p:bldP spid="159797" grpId="1" animBg="1"/>
      <p:bldP spid="159797" grpId="2" animBg="1"/>
      <p:bldP spid="159797" grpId="3" animBg="1"/>
      <p:bldP spid="159799" grpId="0" animBg="1"/>
      <p:bldP spid="159799" grpId="1" animBg="1"/>
      <p:bldP spid="159799" grpId="2" animBg="1"/>
      <p:bldP spid="159799" grpId="3" animBg="1"/>
      <p:bldP spid="159801" grpId="0" animBg="1"/>
      <p:bldP spid="159801" grpId="1" animBg="1"/>
      <p:bldP spid="159801" grpId="2" animBg="1"/>
      <p:bldP spid="159801" grpId="3" animBg="1"/>
      <p:bldP spid="159803" grpId="0" animBg="1"/>
      <p:bldP spid="159803" grpId="1" animBg="1"/>
      <p:bldP spid="159803" grpId="2" animBg="1"/>
      <p:bldP spid="159803" grpId="3" animBg="1"/>
      <p:bldP spid="159805" grpId="0" animBg="1"/>
      <p:bldP spid="159805" grpId="1" animBg="1"/>
      <p:bldP spid="159805" grpId="2" animBg="1"/>
      <p:bldP spid="80" grpId="1" animBg="1"/>
      <p:bldP spid="80" grpId="2" animBg="1"/>
      <p:bldP spid="99" grpId="0"/>
      <p:bldP spid="100" grpId="0"/>
      <p:bldP spid="101" grpId="0" animBg="1"/>
      <p:bldP spid="10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2" descr="loc_RIO picture.bmp"/>
          <p:cNvPicPr>
            <a:picLocks noChangeAspect="1" noChangeArrowheads="1"/>
          </p:cNvPicPr>
          <p:nvPr/>
        </p:nvPicPr>
        <p:blipFill>
          <a:blip r:embed="rId4" cstate="print"/>
          <a:stretch>
            <a:fillRect/>
          </a:stretch>
        </p:blipFill>
        <p:spPr>
          <a:xfrm>
            <a:off x="304800" y="990600"/>
            <a:ext cx="2438400" cy="1773937"/>
          </a:xfrm>
          <a:prstGeom prst="rect">
            <a:avLst/>
          </a:prstGeom>
          <a:noFill/>
        </p:spPr>
      </p:pic>
      <p:sp>
        <p:nvSpPr>
          <p:cNvPr id="85" name="Right Arrow 84"/>
          <p:cNvSpPr/>
          <p:nvPr/>
        </p:nvSpPr>
        <p:spPr>
          <a:xfrm>
            <a:off x="990600" y="4078224"/>
            <a:ext cx="1984248" cy="98755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7" name="Right Arrow 86"/>
          <p:cNvSpPr/>
          <p:nvPr/>
        </p:nvSpPr>
        <p:spPr>
          <a:xfrm>
            <a:off x="4191000" y="4076700"/>
            <a:ext cx="1981200" cy="9906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080" name="Rectangle 19"/>
          <p:cNvSpPr>
            <a:spLocks noChangeArrowheads="1"/>
          </p:cNvSpPr>
          <p:nvPr/>
        </p:nvSpPr>
        <p:spPr bwMode="auto">
          <a:xfrm>
            <a:off x="457200" y="4062412"/>
            <a:ext cx="457200" cy="114300"/>
          </a:xfrm>
          <a:prstGeom prst="rect">
            <a:avLst/>
          </a:prstGeom>
          <a:noFill/>
          <a:ln w="3175" cap="rnd">
            <a:solidFill>
              <a:srgbClr val="000000"/>
            </a:solidFill>
            <a:round/>
            <a:headEnd/>
            <a:tailEnd/>
          </a:ln>
        </p:spPr>
        <p:txBody>
          <a:bodyPr/>
          <a:lstStyle/>
          <a:p>
            <a:pPr eaLnBrk="0" hangingPunct="0"/>
            <a:endParaRPr lang="en-US" dirty="0"/>
          </a:p>
        </p:txBody>
      </p:sp>
      <p:sp>
        <p:nvSpPr>
          <p:cNvPr id="3081" name="Rectangle 20"/>
          <p:cNvSpPr>
            <a:spLocks noChangeArrowheads="1"/>
          </p:cNvSpPr>
          <p:nvPr/>
        </p:nvSpPr>
        <p:spPr bwMode="auto">
          <a:xfrm>
            <a:off x="457200" y="4176712"/>
            <a:ext cx="457200" cy="114300"/>
          </a:xfrm>
          <a:prstGeom prst="rect">
            <a:avLst/>
          </a:prstGeom>
          <a:noFill/>
          <a:ln w="3175" cap="rnd">
            <a:solidFill>
              <a:srgbClr val="000000"/>
            </a:solidFill>
            <a:round/>
            <a:headEnd/>
            <a:tailEnd/>
          </a:ln>
        </p:spPr>
        <p:txBody>
          <a:bodyPr/>
          <a:lstStyle/>
          <a:p>
            <a:pPr eaLnBrk="0" hangingPunct="0"/>
            <a:endParaRPr lang="en-US" dirty="0"/>
          </a:p>
        </p:txBody>
      </p:sp>
      <p:sp>
        <p:nvSpPr>
          <p:cNvPr id="3082" name="Rectangle 21"/>
          <p:cNvSpPr>
            <a:spLocks noChangeArrowheads="1"/>
          </p:cNvSpPr>
          <p:nvPr/>
        </p:nvSpPr>
        <p:spPr bwMode="auto">
          <a:xfrm>
            <a:off x="457200" y="4291012"/>
            <a:ext cx="457200" cy="114300"/>
          </a:xfrm>
          <a:prstGeom prst="rect">
            <a:avLst/>
          </a:prstGeom>
          <a:noFill/>
          <a:ln w="3175" cap="rnd">
            <a:solidFill>
              <a:srgbClr val="000000"/>
            </a:solidFill>
            <a:round/>
            <a:headEnd/>
            <a:tailEnd/>
          </a:ln>
        </p:spPr>
        <p:txBody>
          <a:bodyPr/>
          <a:lstStyle/>
          <a:p>
            <a:pPr eaLnBrk="0" hangingPunct="0"/>
            <a:endParaRPr lang="en-US" dirty="0"/>
          </a:p>
        </p:txBody>
      </p:sp>
      <p:sp>
        <p:nvSpPr>
          <p:cNvPr id="3083" name="Rectangle 22"/>
          <p:cNvSpPr>
            <a:spLocks noChangeArrowheads="1"/>
          </p:cNvSpPr>
          <p:nvPr/>
        </p:nvSpPr>
        <p:spPr bwMode="auto">
          <a:xfrm>
            <a:off x="457200" y="4405312"/>
            <a:ext cx="457200" cy="114300"/>
          </a:xfrm>
          <a:prstGeom prst="rect">
            <a:avLst/>
          </a:prstGeom>
          <a:noFill/>
          <a:ln w="3175" cap="rnd">
            <a:solidFill>
              <a:srgbClr val="000000"/>
            </a:solidFill>
            <a:round/>
            <a:headEnd/>
            <a:tailEnd/>
          </a:ln>
        </p:spPr>
        <p:txBody>
          <a:bodyPr/>
          <a:lstStyle/>
          <a:p>
            <a:pPr eaLnBrk="0" hangingPunct="0"/>
            <a:endParaRPr lang="en-US" dirty="0"/>
          </a:p>
        </p:txBody>
      </p:sp>
      <p:sp>
        <p:nvSpPr>
          <p:cNvPr id="3084" name="Rectangle 23"/>
          <p:cNvSpPr>
            <a:spLocks noChangeArrowheads="1"/>
          </p:cNvSpPr>
          <p:nvPr/>
        </p:nvSpPr>
        <p:spPr bwMode="auto">
          <a:xfrm>
            <a:off x="457200" y="4519612"/>
            <a:ext cx="457200" cy="114300"/>
          </a:xfrm>
          <a:prstGeom prst="rect">
            <a:avLst/>
          </a:prstGeom>
          <a:noFill/>
          <a:ln w="3175" cap="rnd">
            <a:solidFill>
              <a:srgbClr val="000000"/>
            </a:solidFill>
            <a:round/>
            <a:headEnd/>
            <a:tailEnd/>
          </a:ln>
        </p:spPr>
        <p:txBody>
          <a:bodyPr/>
          <a:lstStyle/>
          <a:p>
            <a:pPr eaLnBrk="0" hangingPunct="0"/>
            <a:endParaRPr lang="en-US" dirty="0"/>
          </a:p>
        </p:txBody>
      </p:sp>
      <p:sp>
        <p:nvSpPr>
          <p:cNvPr id="3085" name="Rectangle 24"/>
          <p:cNvSpPr>
            <a:spLocks noChangeArrowheads="1"/>
          </p:cNvSpPr>
          <p:nvPr/>
        </p:nvSpPr>
        <p:spPr bwMode="auto">
          <a:xfrm>
            <a:off x="457200" y="4633912"/>
            <a:ext cx="457200" cy="114300"/>
          </a:xfrm>
          <a:prstGeom prst="rect">
            <a:avLst/>
          </a:prstGeom>
          <a:noFill/>
          <a:ln w="3175" cap="rnd">
            <a:solidFill>
              <a:srgbClr val="000000"/>
            </a:solidFill>
            <a:round/>
            <a:headEnd/>
            <a:tailEnd/>
          </a:ln>
        </p:spPr>
        <p:txBody>
          <a:bodyPr/>
          <a:lstStyle/>
          <a:p>
            <a:pPr eaLnBrk="0" hangingPunct="0"/>
            <a:endParaRPr lang="en-US" dirty="0"/>
          </a:p>
        </p:txBody>
      </p:sp>
      <p:sp>
        <p:nvSpPr>
          <p:cNvPr id="3086" name="Rectangle 25"/>
          <p:cNvSpPr>
            <a:spLocks noChangeArrowheads="1"/>
          </p:cNvSpPr>
          <p:nvPr/>
        </p:nvSpPr>
        <p:spPr bwMode="auto">
          <a:xfrm>
            <a:off x="457200" y="4748212"/>
            <a:ext cx="457200" cy="114300"/>
          </a:xfrm>
          <a:prstGeom prst="rect">
            <a:avLst/>
          </a:prstGeom>
          <a:noFill/>
          <a:ln w="3175" cap="rnd">
            <a:solidFill>
              <a:srgbClr val="000000"/>
            </a:solidFill>
            <a:round/>
            <a:headEnd/>
            <a:tailEnd/>
          </a:ln>
        </p:spPr>
        <p:txBody>
          <a:bodyPr/>
          <a:lstStyle/>
          <a:p>
            <a:pPr eaLnBrk="0" hangingPunct="0"/>
            <a:endParaRPr lang="en-US" dirty="0"/>
          </a:p>
        </p:txBody>
      </p:sp>
      <p:sp>
        <p:nvSpPr>
          <p:cNvPr id="159770" name="Rectangle 26"/>
          <p:cNvSpPr>
            <a:spLocks noChangeArrowheads="1"/>
          </p:cNvSpPr>
          <p:nvPr/>
        </p:nvSpPr>
        <p:spPr bwMode="auto">
          <a:xfrm>
            <a:off x="457200" y="4862512"/>
            <a:ext cx="457200" cy="114300"/>
          </a:xfrm>
          <a:prstGeom prst="rect">
            <a:avLst/>
          </a:prstGeom>
          <a:solidFill>
            <a:srgbClr val="FF0000"/>
          </a:solidFill>
          <a:ln w="9525">
            <a:noFill/>
            <a:miter lim="800000"/>
            <a:headEnd/>
            <a:tailEnd/>
          </a:ln>
        </p:spPr>
        <p:txBody>
          <a:bodyPr/>
          <a:lstStyle/>
          <a:p>
            <a:pPr eaLnBrk="0" hangingPunct="0"/>
            <a:endParaRPr lang="en-US" dirty="0"/>
          </a:p>
        </p:txBody>
      </p:sp>
      <p:sp>
        <p:nvSpPr>
          <p:cNvPr id="3088" name="Rectangle 27"/>
          <p:cNvSpPr>
            <a:spLocks noChangeArrowheads="1"/>
          </p:cNvSpPr>
          <p:nvPr/>
        </p:nvSpPr>
        <p:spPr bwMode="auto">
          <a:xfrm>
            <a:off x="457200" y="4862512"/>
            <a:ext cx="457200" cy="114300"/>
          </a:xfrm>
          <a:prstGeom prst="rect">
            <a:avLst/>
          </a:prstGeom>
          <a:noFill/>
          <a:ln w="3175" cap="rnd">
            <a:solidFill>
              <a:srgbClr val="000000"/>
            </a:solidFill>
            <a:round/>
            <a:headEnd/>
            <a:tailEnd/>
          </a:ln>
        </p:spPr>
        <p:txBody>
          <a:bodyPr/>
          <a:lstStyle/>
          <a:p>
            <a:pPr eaLnBrk="0" hangingPunct="0"/>
            <a:endParaRPr lang="en-US" dirty="0"/>
          </a:p>
        </p:txBody>
      </p:sp>
      <p:sp>
        <p:nvSpPr>
          <p:cNvPr id="159772" name="Rectangle 28"/>
          <p:cNvSpPr>
            <a:spLocks noChangeArrowheads="1"/>
          </p:cNvSpPr>
          <p:nvPr/>
        </p:nvSpPr>
        <p:spPr bwMode="auto">
          <a:xfrm rot="-5400000">
            <a:off x="4057650" y="4514850"/>
            <a:ext cx="457200" cy="114300"/>
          </a:xfrm>
          <a:prstGeom prst="rect">
            <a:avLst/>
          </a:prstGeom>
          <a:solidFill>
            <a:srgbClr val="FF0000"/>
          </a:solidFill>
          <a:ln w="9525">
            <a:noFill/>
            <a:miter lim="800000"/>
            <a:headEnd/>
            <a:tailEnd/>
          </a:ln>
        </p:spPr>
        <p:txBody>
          <a:bodyPr/>
          <a:lstStyle/>
          <a:p>
            <a:pPr eaLnBrk="0" hangingPunct="0"/>
            <a:endParaRPr lang="en-US" dirty="0"/>
          </a:p>
        </p:txBody>
      </p:sp>
      <p:sp>
        <p:nvSpPr>
          <p:cNvPr id="159773" name="Rectangle 29"/>
          <p:cNvSpPr>
            <a:spLocks noChangeArrowheads="1"/>
          </p:cNvSpPr>
          <p:nvPr/>
        </p:nvSpPr>
        <p:spPr bwMode="auto">
          <a:xfrm>
            <a:off x="70627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091" name="Rectangle 30"/>
          <p:cNvSpPr>
            <a:spLocks noChangeArrowheads="1"/>
          </p:cNvSpPr>
          <p:nvPr/>
        </p:nvSpPr>
        <p:spPr bwMode="auto">
          <a:xfrm>
            <a:off x="70627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775" name="Rectangle 31"/>
          <p:cNvSpPr>
            <a:spLocks noChangeArrowheads="1"/>
          </p:cNvSpPr>
          <p:nvPr/>
        </p:nvSpPr>
        <p:spPr bwMode="auto">
          <a:xfrm>
            <a:off x="69484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093" name="Rectangle 32"/>
          <p:cNvSpPr>
            <a:spLocks noChangeArrowheads="1"/>
          </p:cNvSpPr>
          <p:nvPr/>
        </p:nvSpPr>
        <p:spPr bwMode="auto">
          <a:xfrm>
            <a:off x="69484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777" name="Rectangle 33"/>
          <p:cNvSpPr>
            <a:spLocks noChangeArrowheads="1"/>
          </p:cNvSpPr>
          <p:nvPr/>
        </p:nvSpPr>
        <p:spPr bwMode="auto">
          <a:xfrm>
            <a:off x="68341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095" name="Rectangle 34"/>
          <p:cNvSpPr>
            <a:spLocks noChangeArrowheads="1"/>
          </p:cNvSpPr>
          <p:nvPr/>
        </p:nvSpPr>
        <p:spPr bwMode="auto">
          <a:xfrm>
            <a:off x="68341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779" name="Rectangle 35"/>
          <p:cNvSpPr>
            <a:spLocks noChangeArrowheads="1"/>
          </p:cNvSpPr>
          <p:nvPr/>
        </p:nvSpPr>
        <p:spPr bwMode="auto">
          <a:xfrm>
            <a:off x="67198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097" name="Rectangle 36"/>
          <p:cNvSpPr>
            <a:spLocks noChangeArrowheads="1"/>
          </p:cNvSpPr>
          <p:nvPr/>
        </p:nvSpPr>
        <p:spPr bwMode="auto">
          <a:xfrm>
            <a:off x="67198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781" name="Rectangle 37"/>
          <p:cNvSpPr>
            <a:spLocks noChangeArrowheads="1"/>
          </p:cNvSpPr>
          <p:nvPr/>
        </p:nvSpPr>
        <p:spPr bwMode="auto">
          <a:xfrm>
            <a:off x="66055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099" name="Rectangle 38"/>
          <p:cNvSpPr>
            <a:spLocks noChangeArrowheads="1"/>
          </p:cNvSpPr>
          <p:nvPr/>
        </p:nvSpPr>
        <p:spPr bwMode="auto">
          <a:xfrm>
            <a:off x="66055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783" name="Rectangle 39"/>
          <p:cNvSpPr>
            <a:spLocks noChangeArrowheads="1"/>
          </p:cNvSpPr>
          <p:nvPr/>
        </p:nvSpPr>
        <p:spPr bwMode="auto">
          <a:xfrm>
            <a:off x="64912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101" name="Rectangle 40"/>
          <p:cNvSpPr>
            <a:spLocks noChangeArrowheads="1"/>
          </p:cNvSpPr>
          <p:nvPr/>
        </p:nvSpPr>
        <p:spPr bwMode="auto">
          <a:xfrm>
            <a:off x="64912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785" name="Rectangle 41"/>
          <p:cNvSpPr>
            <a:spLocks noChangeArrowheads="1"/>
          </p:cNvSpPr>
          <p:nvPr/>
        </p:nvSpPr>
        <p:spPr bwMode="auto">
          <a:xfrm>
            <a:off x="63769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103" name="Rectangle 42"/>
          <p:cNvSpPr>
            <a:spLocks noChangeArrowheads="1"/>
          </p:cNvSpPr>
          <p:nvPr/>
        </p:nvSpPr>
        <p:spPr bwMode="auto">
          <a:xfrm>
            <a:off x="63769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787" name="Rectangle 43"/>
          <p:cNvSpPr>
            <a:spLocks noChangeArrowheads="1"/>
          </p:cNvSpPr>
          <p:nvPr/>
        </p:nvSpPr>
        <p:spPr bwMode="auto">
          <a:xfrm>
            <a:off x="62626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105" name="Rectangle 44"/>
          <p:cNvSpPr>
            <a:spLocks noChangeArrowheads="1"/>
          </p:cNvSpPr>
          <p:nvPr/>
        </p:nvSpPr>
        <p:spPr bwMode="auto">
          <a:xfrm>
            <a:off x="62626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789" name="Rectangle 45"/>
          <p:cNvSpPr>
            <a:spLocks noChangeArrowheads="1"/>
          </p:cNvSpPr>
          <p:nvPr/>
        </p:nvSpPr>
        <p:spPr bwMode="auto">
          <a:xfrm>
            <a:off x="79771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107" name="Rectangle 46"/>
          <p:cNvSpPr>
            <a:spLocks noChangeArrowheads="1"/>
          </p:cNvSpPr>
          <p:nvPr/>
        </p:nvSpPr>
        <p:spPr bwMode="auto">
          <a:xfrm>
            <a:off x="79771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791" name="Rectangle 47"/>
          <p:cNvSpPr>
            <a:spLocks noChangeArrowheads="1"/>
          </p:cNvSpPr>
          <p:nvPr/>
        </p:nvSpPr>
        <p:spPr bwMode="auto">
          <a:xfrm>
            <a:off x="78628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109" name="Rectangle 48"/>
          <p:cNvSpPr>
            <a:spLocks noChangeArrowheads="1"/>
          </p:cNvSpPr>
          <p:nvPr/>
        </p:nvSpPr>
        <p:spPr bwMode="auto">
          <a:xfrm>
            <a:off x="78628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793" name="Rectangle 49"/>
          <p:cNvSpPr>
            <a:spLocks noChangeArrowheads="1"/>
          </p:cNvSpPr>
          <p:nvPr/>
        </p:nvSpPr>
        <p:spPr bwMode="auto">
          <a:xfrm>
            <a:off x="77485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111" name="Rectangle 50"/>
          <p:cNvSpPr>
            <a:spLocks noChangeArrowheads="1"/>
          </p:cNvSpPr>
          <p:nvPr/>
        </p:nvSpPr>
        <p:spPr bwMode="auto">
          <a:xfrm>
            <a:off x="77485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795" name="Rectangle 51"/>
          <p:cNvSpPr>
            <a:spLocks noChangeArrowheads="1"/>
          </p:cNvSpPr>
          <p:nvPr/>
        </p:nvSpPr>
        <p:spPr bwMode="auto">
          <a:xfrm>
            <a:off x="76342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113" name="Rectangle 52"/>
          <p:cNvSpPr>
            <a:spLocks noChangeArrowheads="1"/>
          </p:cNvSpPr>
          <p:nvPr/>
        </p:nvSpPr>
        <p:spPr bwMode="auto">
          <a:xfrm>
            <a:off x="76342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797" name="Rectangle 53"/>
          <p:cNvSpPr>
            <a:spLocks noChangeArrowheads="1"/>
          </p:cNvSpPr>
          <p:nvPr/>
        </p:nvSpPr>
        <p:spPr bwMode="auto">
          <a:xfrm>
            <a:off x="75199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115" name="Rectangle 54"/>
          <p:cNvSpPr>
            <a:spLocks noChangeArrowheads="1"/>
          </p:cNvSpPr>
          <p:nvPr/>
        </p:nvSpPr>
        <p:spPr bwMode="auto">
          <a:xfrm>
            <a:off x="75199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799" name="Rectangle 55"/>
          <p:cNvSpPr>
            <a:spLocks noChangeArrowheads="1"/>
          </p:cNvSpPr>
          <p:nvPr/>
        </p:nvSpPr>
        <p:spPr bwMode="auto">
          <a:xfrm>
            <a:off x="74056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117" name="Rectangle 56"/>
          <p:cNvSpPr>
            <a:spLocks noChangeArrowheads="1"/>
          </p:cNvSpPr>
          <p:nvPr/>
        </p:nvSpPr>
        <p:spPr bwMode="auto">
          <a:xfrm>
            <a:off x="74056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801" name="Rectangle 57"/>
          <p:cNvSpPr>
            <a:spLocks noChangeArrowheads="1"/>
          </p:cNvSpPr>
          <p:nvPr/>
        </p:nvSpPr>
        <p:spPr bwMode="auto">
          <a:xfrm>
            <a:off x="72913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119" name="Rectangle 58"/>
          <p:cNvSpPr>
            <a:spLocks noChangeArrowheads="1"/>
          </p:cNvSpPr>
          <p:nvPr/>
        </p:nvSpPr>
        <p:spPr bwMode="auto">
          <a:xfrm>
            <a:off x="72913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803" name="Rectangle 59"/>
          <p:cNvSpPr>
            <a:spLocks noChangeArrowheads="1"/>
          </p:cNvSpPr>
          <p:nvPr/>
        </p:nvSpPr>
        <p:spPr bwMode="auto">
          <a:xfrm>
            <a:off x="71770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121" name="Rectangle 60"/>
          <p:cNvSpPr>
            <a:spLocks noChangeArrowheads="1"/>
          </p:cNvSpPr>
          <p:nvPr/>
        </p:nvSpPr>
        <p:spPr bwMode="auto">
          <a:xfrm>
            <a:off x="71770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805" name="Rectangle 61"/>
          <p:cNvSpPr>
            <a:spLocks noChangeArrowheads="1"/>
          </p:cNvSpPr>
          <p:nvPr/>
        </p:nvSpPr>
        <p:spPr bwMode="auto">
          <a:xfrm rot="5400000">
            <a:off x="857250" y="4514850"/>
            <a:ext cx="457200" cy="114300"/>
          </a:xfrm>
          <a:prstGeom prst="rect">
            <a:avLst/>
          </a:prstGeom>
          <a:solidFill>
            <a:srgbClr val="FF0000"/>
          </a:solidFill>
          <a:ln w="9525">
            <a:noFill/>
            <a:miter lim="800000"/>
            <a:headEnd/>
            <a:tailEnd/>
          </a:ln>
        </p:spPr>
        <p:txBody>
          <a:bodyPr/>
          <a:lstStyle/>
          <a:p>
            <a:pPr eaLnBrk="0" hangingPunct="0"/>
            <a:endParaRPr lang="en-US" dirty="0"/>
          </a:p>
        </p:txBody>
      </p:sp>
      <p:graphicFrame>
        <p:nvGraphicFramePr>
          <p:cNvPr id="159806" name="Object 5"/>
          <p:cNvGraphicFramePr>
            <a:graphicFrameLocks noChangeAspect="1"/>
          </p:cNvGraphicFramePr>
          <p:nvPr/>
        </p:nvGraphicFramePr>
        <p:xfrm>
          <a:off x="6750050" y="3810000"/>
          <a:ext cx="488950" cy="488950"/>
        </p:xfrm>
        <a:graphic>
          <a:graphicData uri="http://schemas.openxmlformats.org/presentationml/2006/ole">
            <p:oleObj spid="_x0000_s4100" name="Visio" r:id="rId5" imgW="488710" imgH="488870" progId="">
              <p:embed/>
            </p:oleObj>
          </a:graphicData>
        </a:graphic>
      </p:graphicFrame>
      <p:sp>
        <p:nvSpPr>
          <p:cNvPr id="3125" name="Rectangle 69"/>
          <p:cNvSpPr>
            <a:spLocks noChangeArrowheads="1"/>
          </p:cNvSpPr>
          <p:nvPr/>
        </p:nvSpPr>
        <p:spPr bwMode="auto">
          <a:xfrm>
            <a:off x="508000" y="4999037"/>
            <a:ext cx="349250" cy="182563"/>
          </a:xfrm>
          <a:prstGeom prst="rect">
            <a:avLst/>
          </a:prstGeom>
          <a:noFill/>
          <a:ln w="9525">
            <a:noFill/>
            <a:miter lim="800000"/>
            <a:headEnd/>
            <a:tailEnd/>
          </a:ln>
        </p:spPr>
        <p:txBody>
          <a:bodyPr wrap="none" lIns="0" tIns="0" rIns="0" bIns="0">
            <a:spAutoFit/>
          </a:bodyPr>
          <a:lstStyle/>
          <a:p>
            <a:pPr eaLnBrk="0" hangingPunct="0"/>
            <a:r>
              <a:rPr lang="en-US" sz="1200" b="1" dirty="0">
                <a:solidFill>
                  <a:srgbClr val="000000"/>
                </a:solidFill>
              </a:rPr>
              <a:t>FIFO</a:t>
            </a:r>
            <a:endParaRPr lang="en-US" b="1" dirty="0">
              <a:latin typeface="Arial Narrow" pitchFamily="34" charset="0"/>
            </a:endParaRPr>
          </a:p>
        </p:txBody>
      </p:sp>
      <p:sp>
        <p:nvSpPr>
          <p:cNvPr id="3126" name="Rectangle 70"/>
          <p:cNvSpPr>
            <a:spLocks noChangeArrowheads="1"/>
          </p:cNvSpPr>
          <p:nvPr/>
        </p:nvSpPr>
        <p:spPr bwMode="auto">
          <a:xfrm>
            <a:off x="6781800" y="4953000"/>
            <a:ext cx="447675" cy="182563"/>
          </a:xfrm>
          <a:prstGeom prst="rect">
            <a:avLst/>
          </a:prstGeom>
          <a:noFill/>
          <a:ln w="9525">
            <a:noFill/>
            <a:miter lim="800000"/>
            <a:headEnd/>
            <a:tailEnd/>
          </a:ln>
        </p:spPr>
        <p:txBody>
          <a:bodyPr wrap="none" lIns="0" tIns="0" rIns="0" bIns="0">
            <a:spAutoFit/>
          </a:bodyPr>
          <a:lstStyle/>
          <a:p>
            <a:pPr eaLnBrk="0" hangingPunct="0"/>
            <a:r>
              <a:rPr lang="en-US" sz="1200" b="1" dirty="0">
                <a:solidFill>
                  <a:srgbClr val="000000"/>
                </a:solidFill>
              </a:rPr>
              <a:t>Buffer</a:t>
            </a:r>
            <a:endParaRPr lang="en-US" b="1" dirty="0">
              <a:latin typeface="Arial Narrow" pitchFamily="34" charset="0"/>
            </a:endParaRPr>
          </a:p>
        </p:txBody>
      </p:sp>
      <p:sp>
        <p:nvSpPr>
          <p:cNvPr id="80" name="Rectangle 26"/>
          <p:cNvSpPr>
            <a:spLocks noChangeArrowheads="1"/>
          </p:cNvSpPr>
          <p:nvPr/>
        </p:nvSpPr>
        <p:spPr bwMode="auto">
          <a:xfrm>
            <a:off x="457200" y="2971800"/>
            <a:ext cx="457200" cy="114300"/>
          </a:xfrm>
          <a:prstGeom prst="rect">
            <a:avLst/>
          </a:prstGeom>
          <a:solidFill>
            <a:srgbClr val="FF0000"/>
          </a:solidFill>
          <a:ln w="9525">
            <a:noFill/>
            <a:miter lim="800000"/>
            <a:headEnd/>
            <a:tailEnd/>
          </a:ln>
        </p:spPr>
        <p:txBody>
          <a:bodyPr/>
          <a:lstStyle/>
          <a:p>
            <a:pPr eaLnBrk="0" hangingPunct="0"/>
            <a:endParaRPr lang="en-US" dirty="0"/>
          </a:p>
        </p:txBody>
      </p:sp>
      <p:sp>
        <p:nvSpPr>
          <p:cNvPr id="81" name="Rectangle 69"/>
          <p:cNvSpPr>
            <a:spLocks noChangeArrowheads="1"/>
          </p:cNvSpPr>
          <p:nvPr/>
        </p:nvSpPr>
        <p:spPr bwMode="auto">
          <a:xfrm>
            <a:off x="304800" y="2743200"/>
            <a:ext cx="787075" cy="184666"/>
          </a:xfrm>
          <a:prstGeom prst="rect">
            <a:avLst/>
          </a:prstGeom>
          <a:noFill/>
          <a:ln w="9525">
            <a:noFill/>
            <a:miter lim="800000"/>
            <a:headEnd/>
            <a:tailEnd/>
          </a:ln>
        </p:spPr>
        <p:txBody>
          <a:bodyPr wrap="none" lIns="0" tIns="0" rIns="0" bIns="0">
            <a:spAutoFit/>
          </a:bodyPr>
          <a:lstStyle/>
          <a:p>
            <a:pPr eaLnBrk="0" hangingPunct="0"/>
            <a:r>
              <a:rPr lang="en-US" sz="1200" b="1" dirty="0" smtClean="0">
                <a:solidFill>
                  <a:srgbClr val="000000"/>
                </a:solidFill>
              </a:rPr>
              <a:t>Data element</a:t>
            </a:r>
            <a:endParaRPr lang="en-US" b="1" dirty="0">
              <a:latin typeface="Arial Narrow" pitchFamily="34" charset="0"/>
            </a:endParaRPr>
          </a:p>
        </p:txBody>
      </p:sp>
      <p:pic>
        <p:nvPicPr>
          <p:cNvPr id="83" name="Picture 47" descr="noloc_missing_art_imagefile"/>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7848600" y="1066800"/>
            <a:ext cx="500648" cy="462939"/>
          </a:xfrm>
          <a:prstGeom prst="rect">
            <a:avLst/>
          </a:prstGeom>
          <a:noFill/>
          <a:ln w="9525">
            <a:noFill/>
            <a:miter lim="800000"/>
            <a:headEnd/>
            <a:tailEnd/>
          </a:ln>
        </p:spPr>
      </p:pic>
      <p:sp>
        <p:nvSpPr>
          <p:cNvPr id="86" name="Rectangle 69"/>
          <p:cNvSpPr>
            <a:spLocks noChangeArrowheads="1"/>
          </p:cNvSpPr>
          <p:nvPr/>
        </p:nvSpPr>
        <p:spPr bwMode="auto">
          <a:xfrm>
            <a:off x="1600200" y="4876800"/>
            <a:ext cx="604333" cy="184666"/>
          </a:xfrm>
          <a:prstGeom prst="rect">
            <a:avLst/>
          </a:prstGeom>
          <a:noFill/>
          <a:ln w="9525">
            <a:noFill/>
            <a:miter lim="800000"/>
            <a:headEnd/>
            <a:tailEnd/>
          </a:ln>
        </p:spPr>
        <p:txBody>
          <a:bodyPr wrap="none" lIns="0" tIns="0" rIns="0" bIns="0">
            <a:spAutoFit/>
          </a:bodyPr>
          <a:lstStyle/>
          <a:p>
            <a:pPr eaLnBrk="0" hangingPunct="0"/>
            <a:r>
              <a:rPr lang="en-US" sz="1200" b="1" dirty="0" smtClean="0">
                <a:solidFill>
                  <a:srgbClr val="000000"/>
                </a:solidFill>
              </a:rPr>
              <a:t>Local Bus</a:t>
            </a:r>
            <a:endParaRPr lang="en-US" b="1" dirty="0">
              <a:latin typeface="Arial Narrow" pitchFamily="34" charset="0"/>
            </a:endParaRPr>
          </a:p>
        </p:txBody>
      </p:sp>
      <p:sp>
        <p:nvSpPr>
          <p:cNvPr id="88" name="Rectangle 69"/>
          <p:cNvSpPr>
            <a:spLocks noChangeArrowheads="1"/>
          </p:cNvSpPr>
          <p:nvPr/>
        </p:nvSpPr>
        <p:spPr bwMode="auto">
          <a:xfrm>
            <a:off x="4772090" y="4876800"/>
            <a:ext cx="485710" cy="184666"/>
          </a:xfrm>
          <a:prstGeom prst="rect">
            <a:avLst/>
          </a:prstGeom>
          <a:noFill/>
          <a:ln w="9525">
            <a:noFill/>
            <a:miter lim="800000"/>
            <a:headEnd/>
            <a:tailEnd/>
          </a:ln>
        </p:spPr>
        <p:txBody>
          <a:bodyPr wrap="none" lIns="0" tIns="0" rIns="0" bIns="0">
            <a:spAutoFit/>
          </a:bodyPr>
          <a:lstStyle/>
          <a:p>
            <a:pPr eaLnBrk="0" hangingPunct="0"/>
            <a:r>
              <a:rPr lang="en-US" sz="1200" b="1" dirty="0" smtClean="0">
                <a:solidFill>
                  <a:srgbClr val="000000"/>
                </a:solidFill>
              </a:rPr>
              <a:t>PCI Bus</a:t>
            </a:r>
            <a:endParaRPr lang="en-US" b="1" dirty="0">
              <a:latin typeface="Arial Narrow" pitchFamily="34" charset="0"/>
            </a:endParaRPr>
          </a:p>
        </p:txBody>
      </p:sp>
      <p:pic>
        <p:nvPicPr>
          <p:cNvPr id="98" name="Picture 6" descr="loc_missing_art_imagefile"/>
          <p:cNvPicPr>
            <a:picLocks noChangeAspect="1" noChangeArrowheads="1"/>
          </p:cNvPicPr>
          <p:nvPr/>
        </p:nvPicPr>
        <p:blipFill>
          <a:blip r:embed="rId7" cstate="print"/>
          <a:stretch>
            <a:fillRect/>
          </a:stretch>
        </p:blipFill>
        <p:spPr bwMode="auto">
          <a:xfrm>
            <a:off x="7543800" y="1600200"/>
            <a:ext cx="1375997" cy="525859"/>
          </a:xfrm>
          <a:prstGeom prst="rect">
            <a:avLst/>
          </a:prstGeom>
          <a:noFill/>
          <a:ln w="9525" algn="ctr">
            <a:noFill/>
            <a:miter lim="800000"/>
            <a:headEnd/>
            <a:tailEnd/>
          </a:ln>
        </p:spPr>
      </p:pic>
      <p:cxnSp>
        <p:nvCxnSpPr>
          <p:cNvPr id="66" name="Straight Arrow Connector 65"/>
          <p:cNvCxnSpPr/>
          <p:nvPr/>
        </p:nvCxnSpPr>
        <p:spPr>
          <a:xfrm rot="5400000">
            <a:off x="266700" y="3543300"/>
            <a:ext cx="838200" cy="1588"/>
          </a:xfrm>
          <a:prstGeom prst="straightConnector1">
            <a:avLst/>
          </a:prstGeom>
          <a:ln w="508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838200" y="3200400"/>
            <a:ext cx="574196" cy="369332"/>
          </a:xfrm>
          <a:prstGeom prst="rect">
            <a:avLst/>
          </a:prstGeom>
          <a:noFill/>
        </p:spPr>
        <p:txBody>
          <a:bodyPr wrap="none" rtlCol="0">
            <a:spAutoFit/>
          </a:bodyPr>
          <a:lstStyle/>
          <a:p>
            <a:r>
              <a:rPr lang="en-US" b="1" dirty="0" smtClean="0"/>
              <a:t>Fast</a:t>
            </a:r>
            <a:endParaRPr lang="en-US" b="1" dirty="0"/>
          </a:p>
        </p:txBody>
      </p:sp>
      <p:cxnSp>
        <p:nvCxnSpPr>
          <p:cNvPr id="68" name="Straight Arrow Connector 67"/>
          <p:cNvCxnSpPr/>
          <p:nvPr/>
        </p:nvCxnSpPr>
        <p:spPr>
          <a:xfrm flipV="1">
            <a:off x="1524000" y="4114006"/>
            <a:ext cx="761206" cy="794"/>
          </a:xfrm>
          <a:prstGeom prst="straightConnector1">
            <a:avLst/>
          </a:prstGeom>
          <a:ln w="508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600200" y="3580606"/>
            <a:ext cx="574196" cy="369332"/>
          </a:xfrm>
          <a:prstGeom prst="rect">
            <a:avLst/>
          </a:prstGeom>
          <a:noFill/>
        </p:spPr>
        <p:txBody>
          <a:bodyPr wrap="none" rtlCol="0">
            <a:spAutoFit/>
          </a:bodyPr>
          <a:lstStyle/>
          <a:p>
            <a:r>
              <a:rPr lang="en-US" b="1" dirty="0" smtClean="0"/>
              <a:t>Fast</a:t>
            </a:r>
            <a:endParaRPr lang="en-US" b="1" dirty="0"/>
          </a:p>
        </p:txBody>
      </p:sp>
      <p:cxnSp>
        <p:nvCxnSpPr>
          <p:cNvPr id="71" name="Straight Arrow Connector 70"/>
          <p:cNvCxnSpPr/>
          <p:nvPr/>
        </p:nvCxnSpPr>
        <p:spPr>
          <a:xfrm flipV="1">
            <a:off x="4572794" y="4037806"/>
            <a:ext cx="761206" cy="794"/>
          </a:xfrm>
          <a:prstGeom prst="straightConnector1">
            <a:avLst/>
          </a:prstGeom>
          <a:ln w="508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4648994" y="3504406"/>
            <a:ext cx="574196" cy="369332"/>
          </a:xfrm>
          <a:prstGeom prst="rect">
            <a:avLst/>
          </a:prstGeom>
          <a:noFill/>
        </p:spPr>
        <p:txBody>
          <a:bodyPr wrap="none" rtlCol="0">
            <a:spAutoFit/>
          </a:bodyPr>
          <a:lstStyle/>
          <a:p>
            <a:r>
              <a:rPr lang="en-US" b="1" dirty="0" smtClean="0"/>
              <a:t>Fast</a:t>
            </a:r>
            <a:endParaRPr lang="en-US" b="1" dirty="0"/>
          </a:p>
        </p:txBody>
      </p:sp>
      <p:cxnSp>
        <p:nvCxnSpPr>
          <p:cNvPr id="75" name="Straight Arrow Connector 74"/>
          <p:cNvCxnSpPr/>
          <p:nvPr/>
        </p:nvCxnSpPr>
        <p:spPr>
          <a:xfrm rot="5400000" flipH="1" flipV="1">
            <a:off x="6667500" y="2628900"/>
            <a:ext cx="1447800" cy="762000"/>
          </a:xfrm>
          <a:prstGeom prst="straightConnector1">
            <a:avLst/>
          </a:prstGeom>
          <a:ln w="508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486400" y="2514600"/>
            <a:ext cx="1905000" cy="800219"/>
          </a:xfrm>
          <a:prstGeom prst="rect">
            <a:avLst/>
          </a:prstGeom>
          <a:noFill/>
        </p:spPr>
        <p:txBody>
          <a:bodyPr wrap="square" rtlCol="0">
            <a:spAutoFit/>
          </a:bodyPr>
          <a:lstStyle/>
          <a:p>
            <a:r>
              <a:rPr lang="en-US" b="1" dirty="0" smtClean="0"/>
              <a:t>Slow</a:t>
            </a:r>
          </a:p>
          <a:p>
            <a:r>
              <a:rPr lang="en-US" sz="1400" dirty="0" smtClean="0"/>
              <a:t>Speed dependent on CPU speed and availability</a:t>
            </a:r>
            <a:endParaRPr lang="en-US" sz="1400" dirty="0"/>
          </a:p>
        </p:txBody>
      </p:sp>
      <p:sp>
        <p:nvSpPr>
          <p:cNvPr id="73" name="Title 72"/>
          <p:cNvSpPr>
            <a:spLocks noGrp="1"/>
          </p:cNvSpPr>
          <p:nvPr>
            <p:ph type="title"/>
          </p:nvPr>
        </p:nvSpPr>
        <p:spPr/>
        <p:txBody>
          <a:bodyPr>
            <a:normAutofit/>
          </a:bodyPr>
          <a:lstStyle/>
          <a:p>
            <a:r>
              <a:rPr lang="en-US" altLang="en-US" dirty="0" smtClean="0"/>
              <a:t>Relative Transfer Rates</a:t>
            </a:r>
            <a:endParaRPr lang="en-US" dirty="0"/>
          </a:p>
        </p:txBody>
      </p:sp>
      <p:sp>
        <p:nvSpPr>
          <p:cNvPr id="77" name="Rounded Rectangle 76"/>
          <p:cNvSpPr/>
          <p:nvPr/>
        </p:nvSpPr>
        <p:spPr>
          <a:xfrm>
            <a:off x="3063240" y="4114800"/>
            <a:ext cx="9906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DMA Engine</a:t>
            </a:r>
            <a:endParaRPr lang="en-US" sz="1600" b="1" dirty="0"/>
          </a:p>
        </p:txBody>
      </p:sp>
      <p:pic>
        <p:nvPicPr>
          <p:cNvPr id="74" name="Picture 11" descr="noloc_fpga_logo.bmp"/>
          <p:cNvPicPr>
            <a:picLocks noChangeAspect="1" noChangeArrowheads="1"/>
          </p:cNvPicPr>
          <p:nvPr/>
        </p:nvPicPr>
        <p:blipFill>
          <a:blip r:embed="rId8" cstate="print"/>
          <a:srcRect/>
          <a:stretch>
            <a:fillRect/>
          </a:stretch>
        </p:blipFill>
        <p:spPr bwMode="auto">
          <a:xfrm>
            <a:off x="2143025" y="1905000"/>
            <a:ext cx="676375" cy="685800"/>
          </a:xfrm>
          <a:prstGeom prst="rect">
            <a:avLst/>
          </a:prstGeom>
          <a:noFill/>
          <a:ln w="9525">
            <a:noFill/>
            <a:miter lim="800000"/>
            <a:headEnd/>
            <a:tailEnd/>
          </a:ln>
        </p:spPr>
      </p:pic>
      <p:pic>
        <p:nvPicPr>
          <p:cNvPr id="78" name="Picture 5" descr="noloc_missing_art_imagefile"/>
          <p:cNvPicPr>
            <a:picLocks noChangeAspect="1" noChangeArrowheads="1"/>
          </p:cNvPicPr>
          <p:nvPr/>
        </p:nvPicPr>
        <p:blipFill>
          <a:blip r:embed="rId9" cstate="print"/>
          <a:srcRect/>
          <a:stretch>
            <a:fillRect/>
          </a:stretch>
        </p:blipFill>
        <p:spPr bwMode="auto">
          <a:xfrm>
            <a:off x="5257800" y="685800"/>
            <a:ext cx="2160000" cy="18288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Picture 2" descr="loc_RIO picture.bmp"/>
          <p:cNvPicPr>
            <a:picLocks noChangeAspect="1" noChangeArrowheads="1"/>
          </p:cNvPicPr>
          <p:nvPr/>
        </p:nvPicPr>
        <p:blipFill>
          <a:blip r:embed="rId4" cstate="print"/>
          <a:stretch>
            <a:fillRect/>
          </a:stretch>
        </p:blipFill>
        <p:spPr>
          <a:xfrm>
            <a:off x="304800" y="990600"/>
            <a:ext cx="2438400" cy="1773937"/>
          </a:xfrm>
          <a:prstGeom prst="rect">
            <a:avLst/>
          </a:prstGeom>
          <a:noFill/>
        </p:spPr>
      </p:pic>
      <p:sp>
        <p:nvSpPr>
          <p:cNvPr id="85" name="Right Arrow 84"/>
          <p:cNvSpPr/>
          <p:nvPr/>
        </p:nvSpPr>
        <p:spPr>
          <a:xfrm>
            <a:off x="990600" y="4078224"/>
            <a:ext cx="1984248" cy="98755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7" name="Right Arrow 86"/>
          <p:cNvSpPr/>
          <p:nvPr/>
        </p:nvSpPr>
        <p:spPr>
          <a:xfrm>
            <a:off x="4191000" y="4076700"/>
            <a:ext cx="1981200" cy="9906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080" name="Rectangle 19"/>
          <p:cNvSpPr>
            <a:spLocks noChangeArrowheads="1"/>
          </p:cNvSpPr>
          <p:nvPr/>
        </p:nvSpPr>
        <p:spPr bwMode="auto">
          <a:xfrm>
            <a:off x="457200" y="4062412"/>
            <a:ext cx="457200" cy="114300"/>
          </a:xfrm>
          <a:prstGeom prst="rect">
            <a:avLst/>
          </a:prstGeom>
          <a:noFill/>
          <a:ln w="3175" cap="rnd">
            <a:solidFill>
              <a:srgbClr val="000000"/>
            </a:solidFill>
            <a:round/>
            <a:headEnd/>
            <a:tailEnd/>
          </a:ln>
        </p:spPr>
        <p:txBody>
          <a:bodyPr/>
          <a:lstStyle/>
          <a:p>
            <a:pPr eaLnBrk="0" hangingPunct="0"/>
            <a:endParaRPr lang="en-US" dirty="0"/>
          </a:p>
        </p:txBody>
      </p:sp>
      <p:sp>
        <p:nvSpPr>
          <p:cNvPr id="3081" name="Rectangle 20"/>
          <p:cNvSpPr>
            <a:spLocks noChangeArrowheads="1"/>
          </p:cNvSpPr>
          <p:nvPr/>
        </p:nvSpPr>
        <p:spPr bwMode="auto">
          <a:xfrm>
            <a:off x="457200" y="4176712"/>
            <a:ext cx="457200" cy="114300"/>
          </a:xfrm>
          <a:prstGeom prst="rect">
            <a:avLst/>
          </a:prstGeom>
          <a:noFill/>
          <a:ln w="3175" cap="rnd">
            <a:solidFill>
              <a:srgbClr val="000000"/>
            </a:solidFill>
            <a:round/>
            <a:headEnd/>
            <a:tailEnd/>
          </a:ln>
        </p:spPr>
        <p:txBody>
          <a:bodyPr/>
          <a:lstStyle/>
          <a:p>
            <a:pPr eaLnBrk="0" hangingPunct="0"/>
            <a:endParaRPr lang="en-US" dirty="0"/>
          </a:p>
        </p:txBody>
      </p:sp>
      <p:sp>
        <p:nvSpPr>
          <p:cNvPr id="3082" name="Rectangle 21"/>
          <p:cNvSpPr>
            <a:spLocks noChangeArrowheads="1"/>
          </p:cNvSpPr>
          <p:nvPr/>
        </p:nvSpPr>
        <p:spPr bwMode="auto">
          <a:xfrm>
            <a:off x="457200" y="4291012"/>
            <a:ext cx="457200" cy="114300"/>
          </a:xfrm>
          <a:prstGeom prst="rect">
            <a:avLst/>
          </a:prstGeom>
          <a:noFill/>
          <a:ln w="3175" cap="rnd">
            <a:solidFill>
              <a:srgbClr val="000000"/>
            </a:solidFill>
            <a:round/>
            <a:headEnd/>
            <a:tailEnd/>
          </a:ln>
        </p:spPr>
        <p:txBody>
          <a:bodyPr/>
          <a:lstStyle/>
          <a:p>
            <a:pPr eaLnBrk="0" hangingPunct="0"/>
            <a:endParaRPr lang="en-US" dirty="0"/>
          </a:p>
        </p:txBody>
      </p:sp>
      <p:sp>
        <p:nvSpPr>
          <p:cNvPr id="3083" name="Rectangle 22"/>
          <p:cNvSpPr>
            <a:spLocks noChangeArrowheads="1"/>
          </p:cNvSpPr>
          <p:nvPr/>
        </p:nvSpPr>
        <p:spPr bwMode="auto">
          <a:xfrm>
            <a:off x="457200" y="4405312"/>
            <a:ext cx="457200" cy="114300"/>
          </a:xfrm>
          <a:prstGeom prst="rect">
            <a:avLst/>
          </a:prstGeom>
          <a:noFill/>
          <a:ln w="3175" cap="rnd">
            <a:solidFill>
              <a:srgbClr val="000000"/>
            </a:solidFill>
            <a:round/>
            <a:headEnd/>
            <a:tailEnd/>
          </a:ln>
        </p:spPr>
        <p:txBody>
          <a:bodyPr/>
          <a:lstStyle/>
          <a:p>
            <a:pPr eaLnBrk="0" hangingPunct="0"/>
            <a:endParaRPr lang="en-US" dirty="0"/>
          </a:p>
        </p:txBody>
      </p:sp>
      <p:sp>
        <p:nvSpPr>
          <p:cNvPr id="3084" name="Rectangle 23"/>
          <p:cNvSpPr>
            <a:spLocks noChangeArrowheads="1"/>
          </p:cNvSpPr>
          <p:nvPr/>
        </p:nvSpPr>
        <p:spPr bwMode="auto">
          <a:xfrm>
            <a:off x="457200" y="4519612"/>
            <a:ext cx="457200" cy="114300"/>
          </a:xfrm>
          <a:prstGeom prst="rect">
            <a:avLst/>
          </a:prstGeom>
          <a:noFill/>
          <a:ln w="3175" cap="rnd">
            <a:solidFill>
              <a:srgbClr val="000000"/>
            </a:solidFill>
            <a:round/>
            <a:headEnd/>
            <a:tailEnd/>
          </a:ln>
        </p:spPr>
        <p:txBody>
          <a:bodyPr/>
          <a:lstStyle/>
          <a:p>
            <a:pPr eaLnBrk="0" hangingPunct="0"/>
            <a:endParaRPr lang="en-US" dirty="0"/>
          </a:p>
        </p:txBody>
      </p:sp>
      <p:sp>
        <p:nvSpPr>
          <p:cNvPr id="3085" name="Rectangle 24"/>
          <p:cNvSpPr>
            <a:spLocks noChangeArrowheads="1"/>
          </p:cNvSpPr>
          <p:nvPr/>
        </p:nvSpPr>
        <p:spPr bwMode="auto">
          <a:xfrm>
            <a:off x="457200" y="4633912"/>
            <a:ext cx="457200" cy="114300"/>
          </a:xfrm>
          <a:prstGeom prst="rect">
            <a:avLst/>
          </a:prstGeom>
          <a:noFill/>
          <a:ln w="3175" cap="rnd">
            <a:solidFill>
              <a:srgbClr val="000000"/>
            </a:solidFill>
            <a:round/>
            <a:headEnd/>
            <a:tailEnd/>
          </a:ln>
        </p:spPr>
        <p:txBody>
          <a:bodyPr/>
          <a:lstStyle/>
          <a:p>
            <a:pPr eaLnBrk="0" hangingPunct="0"/>
            <a:endParaRPr lang="en-US" dirty="0"/>
          </a:p>
        </p:txBody>
      </p:sp>
      <p:sp>
        <p:nvSpPr>
          <p:cNvPr id="3086" name="Rectangle 25"/>
          <p:cNvSpPr>
            <a:spLocks noChangeArrowheads="1"/>
          </p:cNvSpPr>
          <p:nvPr/>
        </p:nvSpPr>
        <p:spPr bwMode="auto">
          <a:xfrm>
            <a:off x="457200" y="4748212"/>
            <a:ext cx="457200" cy="114300"/>
          </a:xfrm>
          <a:prstGeom prst="rect">
            <a:avLst/>
          </a:prstGeom>
          <a:noFill/>
          <a:ln w="3175" cap="rnd">
            <a:solidFill>
              <a:srgbClr val="000000"/>
            </a:solidFill>
            <a:round/>
            <a:headEnd/>
            <a:tailEnd/>
          </a:ln>
        </p:spPr>
        <p:txBody>
          <a:bodyPr/>
          <a:lstStyle/>
          <a:p>
            <a:pPr eaLnBrk="0" hangingPunct="0"/>
            <a:endParaRPr lang="en-US" dirty="0"/>
          </a:p>
        </p:txBody>
      </p:sp>
      <p:sp>
        <p:nvSpPr>
          <p:cNvPr id="159770" name="Rectangle 26"/>
          <p:cNvSpPr>
            <a:spLocks noChangeArrowheads="1"/>
          </p:cNvSpPr>
          <p:nvPr/>
        </p:nvSpPr>
        <p:spPr bwMode="auto">
          <a:xfrm>
            <a:off x="457200" y="4862512"/>
            <a:ext cx="457200" cy="114300"/>
          </a:xfrm>
          <a:prstGeom prst="rect">
            <a:avLst/>
          </a:prstGeom>
          <a:solidFill>
            <a:srgbClr val="FF0000"/>
          </a:solidFill>
          <a:ln w="9525">
            <a:noFill/>
            <a:miter lim="800000"/>
            <a:headEnd/>
            <a:tailEnd/>
          </a:ln>
        </p:spPr>
        <p:txBody>
          <a:bodyPr/>
          <a:lstStyle/>
          <a:p>
            <a:pPr eaLnBrk="0" hangingPunct="0"/>
            <a:endParaRPr lang="en-US" dirty="0"/>
          </a:p>
        </p:txBody>
      </p:sp>
      <p:sp>
        <p:nvSpPr>
          <p:cNvPr id="3088" name="Rectangle 27"/>
          <p:cNvSpPr>
            <a:spLocks noChangeArrowheads="1"/>
          </p:cNvSpPr>
          <p:nvPr/>
        </p:nvSpPr>
        <p:spPr bwMode="auto">
          <a:xfrm>
            <a:off x="457200" y="4862512"/>
            <a:ext cx="457200" cy="114300"/>
          </a:xfrm>
          <a:prstGeom prst="rect">
            <a:avLst/>
          </a:prstGeom>
          <a:noFill/>
          <a:ln w="3175" cap="rnd">
            <a:solidFill>
              <a:srgbClr val="000000"/>
            </a:solidFill>
            <a:round/>
            <a:headEnd/>
            <a:tailEnd/>
          </a:ln>
        </p:spPr>
        <p:txBody>
          <a:bodyPr/>
          <a:lstStyle/>
          <a:p>
            <a:pPr eaLnBrk="0" hangingPunct="0"/>
            <a:endParaRPr lang="en-US" dirty="0"/>
          </a:p>
        </p:txBody>
      </p:sp>
      <p:sp>
        <p:nvSpPr>
          <p:cNvPr id="159772" name="Rectangle 28"/>
          <p:cNvSpPr>
            <a:spLocks noChangeArrowheads="1"/>
          </p:cNvSpPr>
          <p:nvPr/>
        </p:nvSpPr>
        <p:spPr bwMode="auto">
          <a:xfrm rot="-5400000">
            <a:off x="4057650" y="4514850"/>
            <a:ext cx="457200" cy="114300"/>
          </a:xfrm>
          <a:prstGeom prst="rect">
            <a:avLst/>
          </a:prstGeom>
          <a:solidFill>
            <a:srgbClr val="FF0000"/>
          </a:solidFill>
          <a:ln w="9525">
            <a:noFill/>
            <a:miter lim="800000"/>
            <a:headEnd/>
            <a:tailEnd/>
          </a:ln>
        </p:spPr>
        <p:txBody>
          <a:bodyPr/>
          <a:lstStyle/>
          <a:p>
            <a:pPr eaLnBrk="0" hangingPunct="0"/>
            <a:endParaRPr lang="en-US" dirty="0"/>
          </a:p>
        </p:txBody>
      </p:sp>
      <p:sp>
        <p:nvSpPr>
          <p:cNvPr id="159773" name="Rectangle 29"/>
          <p:cNvSpPr>
            <a:spLocks noChangeArrowheads="1"/>
          </p:cNvSpPr>
          <p:nvPr/>
        </p:nvSpPr>
        <p:spPr bwMode="auto">
          <a:xfrm>
            <a:off x="70627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091" name="Rectangle 30"/>
          <p:cNvSpPr>
            <a:spLocks noChangeArrowheads="1"/>
          </p:cNvSpPr>
          <p:nvPr/>
        </p:nvSpPr>
        <p:spPr bwMode="auto">
          <a:xfrm>
            <a:off x="70627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775" name="Rectangle 31"/>
          <p:cNvSpPr>
            <a:spLocks noChangeArrowheads="1"/>
          </p:cNvSpPr>
          <p:nvPr/>
        </p:nvSpPr>
        <p:spPr bwMode="auto">
          <a:xfrm>
            <a:off x="69484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093" name="Rectangle 32"/>
          <p:cNvSpPr>
            <a:spLocks noChangeArrowheads="1"/>
          </p:cNvSpPr>
          <p:nvPr/>
        </p:nvSpPr>
        <p:spPr bwMode="auto">
          <a:xfrm>
            <a:off x="69484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777" name="Rectangle 33"/>
          <p:cNvSpPr>
            <a:spLocks noChangeArrowheads="1"/>
          </p:cNvSpPr>
          <p:nvPr/>
        </p:nvSpPr>
        <p:spPr bwMode="auto">
          <a:xfrm>
            <a:off x="68341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095" name="Rectangle 34"/>
          <p:cNvSpPr>
            <a:spLocks noChangeArrowheads="1"/>
          </p:cNvSpPr>
          <p:nvPr/>
        </p:nvSpPr>
        <p:spPr bwMode="auto">
          <a:xfrm>
            <a:off x="68341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779" name="Rectangle 35"/>
          <p:cNvSpPr>
            <a:spLocks noChangeArrowheads="1"/>
          </p:cNvSpPr>
          <p:nvPr/>
        </p:nvSpPr>
        <p:spPr bwMode="auto">
          <a:xfrm>
            <a:off x="67198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097" name="Rectangle 36"/>
          <p:cNvSpPr>
            <a:spLocks noChangeArrowheads="1"/>
          </p:cNvSpPr>
          <p:nvPr/>
        </p:nvSpPr>
        <p:spPr bwMode="auto">
          <a:xfrm>
            <a:off x="67198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781" name="Rectangle 37"/>
          <p:cNvSpPr>
            <a:spLocks noChangeArrowheads="1"/>
          </p:cNvSpPr>
          <p:nvPr/>
        </p:nvSpPr>
        <p:spPr bwMode="auto">
          <a:xfrm>
            <a:off x="66055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099" name="Rectangle 38"/>
          <p:cNvSpPr>
            <a:spLocks noChangeArrowheads="1"/>
          </p:cNvSpPr>
          <p:nvPr/>
        </p:nvSpPr>
        <p:spPr bwMode="auto">
          <a:xfrm>
            <a:off x="66055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783" name="Rectangle 39"/>
          <p:cNvSpPr>
            <a:spLocks noChangeArrowheads="1"/>
          </p:cNvSpPr>
          <p:nvPr/>
        </p:nvSpPr>
        <p:spPr bwMode="auto">
          <a:xfrm>
            <a:off x="64912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101" name="Rectangle 40"/>
          <p:cNvSpPr>
            <a:spLocks noChangeArrowheads="1"/>
          </p:cNvSpPr>
          <p:nvPr/>
        </p:nvSpPr>
        <p:spPr bwMode="auto">
          <a:xfrm>
            <a:off x="64912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785" name="Rectangle 41"/>
          <p:cNvSpPr>
            <a:spLocks noChangeArrowheads="1"/>
          </p:cNvSpPr>
          <p:nvPr/>
        </p:nvSpPr>
        <p:spPr bwMode="auto">
          <a:xfrm>
            <a:off x="63769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103" name="Rectangle 42"/>
          <p:cNvSpPr>
            <a:spLocks noChangeArrowheads="1"/>
          </p:cNvSpPr>
          <p:nvPr/>
        </p:nvSpPr>
        <p:spPr bwMode="auto">
          <a:xfrm>
            <a:off x="63769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787" name="Rectangle 43"/>
          <p:cNvSpPr>
            <a:spLocks noChangeArrowheads="1"/>
          </p:cNvSpPr>
          <p:nvPr/>
        </p:nvSpPr>
        <p:spPr bwMode="auto">
          <a:xfrm>
            <a:off x="62626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105" name="Rectangle 44"/>
          <p:cNvSpPr>
            <a:spLocks noChangeArrowheads="1"/>
          </p:cNvSpPr>
          <p:nvPr/>
        </p:nvSpPr>
        <p:spPr bwMode="auto">
          <a:xfrm>
            <a:off x="62626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789" name="Rectangle 45"/>
          <p:cNvSpPr>
            <a:spLocks noChangeArrowheads="1"/>
          </p:cNvSpPr>
          <p:nvPr/>
        </p:nvSpPr>
        <p:spPr bwMode="auto">
          <a:xfrm>
            <a:off x="79771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107" name="Rectangle 46"/>
          <p:cNvSpPr>
            <a:spLocks noChangeArrowheads="1"/>
          </p:cNvSpPr>
          <p:nvPr/>
        </p:nvSpPr>
        <p:spPr bwMode="auto">
          <a:xfrm>
            <a:off x="79771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791" name="Rectangle 47"/>
          <p:cNvSpPr>
            <a:spLocks noChangeArrowheads="1"/>
          </p:cNvSpPr>
          <p:nvPr/>
        </p:nvSpPr>
        <p:spPr bwMode="auto">
          <a:xfrm>
            <a:off x="78628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109" name="Rectangle 48"/>
          <p:cNvSpPr>
            <a:spLocks noChangeArrowheads="1"/>
          </p:cNvSpPr>
          <p:nvPr/>
        </p:nvSpPr>
        <p:spPr bwMode="auto">
          <a:xfrm>
            <a:off x="78628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793" name="Rectangle 49"/>
          <p:cNvSpPr>
            <a:spLocks noChangeArrowheads="1"/>
          </p:cNvSpPr>
          <p:nvPr/>
        </p:nvSpPr>
        <p:spPr bwMode="auto">
          <a:xfrm>
            <a:off x="77485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111" name="Rectangle 50"/>
          <p:cNvSpPr>
            <a:spLocks noChangeArrowheads="1"/>
          </p:cNvSpPr>
          <p:nvPr/>
        </p:nvSpPr>
        <p:spPr bwMode="auto">
          <a:xfrm>
            <a:off x="77485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795" name="Rectangle 51"/>
          <p:cNvSpPr>
            <a:spLocks noChangeArrowheads="1"/>
          </p:cNvSpPr>
          <p:nvPr/>
        </p:nvSpPr>
        <p:spPr bwMode="auto">
          <a:xfrm>
            <a:off x="76342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113" name="Rectangle 52"/>
          <p:cNvSpPr>
            <a:spLocks noChangeArrowheads="1"/>
          </p:cNvSpPr>
          <p:nvPr/>
        </p:nvSpPr>
        <p:spPr bwMode="auto">
          <a:xfrm>
            <a:off x="76342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797" name="Rectangle 53"/>
          <p:cNvSpPr>
            <a:spLocks noChangeArrowheads="1"/>
          </p:cNvSpPr>
          <p:nvPr/>
        </p:nvSpPr>
        <p:spPr bwMode="auto">
          <a:xfrm>
            <a:off x="75199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115" name="Rectangle 54"/>
          <p:cNvSpPr>
            <a:spLocks noChangeArrowheads="1"/>
          </p:cNvSpPr>
          <p:nvPr/>
        </p:nvSpPr>
        <p:spPr bwMode="auto">
          <a:xfrm>
            <a:off x="75199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799" name="Rectangle 55"/>
          <p:cNvSpPr>
            <a:spLocks noChangeArrowheads="1"/>
          </p:cNvSpPr>
          <p:nvPr/>
        </p:nvSpPr>
        <p:spPr bwMode="auto">
          <a:xfrm>
            <a:off x="74056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117" name="Rectangle 56"/>
          <p:cNvSpPr>
            <a:spLocks noChangeArrowheads="1"/>
          </p:cNvSpPr>
          <p:nvPr/>
        </p:nvSpPr>
        <p:spPr bwMode="auto">
          <a:xfrm>
            <a:off x="74056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801" name="Rectangle 57"/>
          <p:cNvSpPr>
            <a:spLocks noChangeArrowheads="1"/>
          </p:cNvSpPr>
          <p:nvPr/>
        </p:nvSpPr>
        <p:spPr bwMode="auto">
          <a:xfrm>
            <a:off x="72913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119" name="Rectangle 58"/>
          <p:cNvSpPr>
            <a:spLocks noChangeArrowheads="1"/>
          </p:cNvSpPr>
          <p:nvPr/>
        </p:nvSpPr>
        <p:spPr bwMode="auto">
          <a:xfrm>
            <a:off x="72913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803" name="Rectangle 59"/>
          <p:cNvSpPr>
            <a:spLocks noChangeArrowheads="1"/>
          </p:cNvSpPr>
          <p:nvPr/>
        </p:nvSpPr>
        <p:spPr bwMode="auto">
          <a:xfrm>
            <a:off x="7177087" y="4359275"/>
            <a:ext cx="114300" cy="457200"/>
          </a:xfrm>
          <a:prstGeom prst="rect">
            <a:avLst/>
          </a:prstGeom>
          <a:solidFill>
            <a:srgbClr val="FF0000"/>
          </a:solidFill>
          <a:ln w="9525">
            <a:noFill/>
            <a:miter lim="800000"/>
            <a:headEnd/>
            <a:tailEnd/>
          </a:ln>
        </p:spPr>
        <p:txBody>
          <a:bodyPr/>
          <a:lstStyle/>
          <a:p>
            <a:pPr eaLnBrk="0" hangingPunct="0"/>
            <a:endParaRPr lang="en-US" dirty="0"/>
          </a:p>
        </p:txBody>
      </p:sp>
      <p:sp>
        <p:nvSpPr>
          <p:cNvPr id="3121" name="Rectangle 60"/>
          <p:cNvSpPr>
            <a:spLocks noChangeArrowheads="1"/>
          </p:cNvSpPr>
          <p:nvPr/>
        </p:nvSpPr>
        <p:spPr bwMode="auto">
          <a:xfrm>
            <a:off x="7177087" y="4359275"/>
            <a:ext cx="114300" cy="457200"/>
          </a:xfrm>
          <a:prstGeom prst="rect">
            <a:avLst/>
          </a:prstGeom>
          <a:noFill/>
          <a:ln w="3175" cap="rnd">
            <a:solidFill>
              <a:srgbClr val="000000"/>
            </a:solidFill>
            <a:round/>
            <a:headEnd/>
            <a:tailEnd/>
          </a:ln>
        </p:spPr>
        <p:txBody>
          <a:bodyPr/>
          <a:lstStyle/>
          <a:p>
            <a:pPr eaLnBrk="0" hangingPunct="0"/>
            <a:endParaRPr lang="en-US" dirty="0"/>
          </a:p>
        </p:txBody>
      </p:sp>
      <p:sp>
        <p:nvSpPr>
          <p:cNvPr id="159805" name="Rectangle 61"/>
          <p:cNvSpPr>
            <a:spLocks noChangeArrowheads="1"/>
          </p:cNvSpPr>
          <p:nvPr/>
        </p:nvSpPr>
        <p:spPr bwMode="auto">
          <a:xfrm rot="5400000">
            <a:off x="857250" y="4514850"/>
            <a:ext cx="457200" cy="114300"/>
          </a:xfrm>
          <a:prstGeom prst="rect">
            <a:avLst/>
          </a:prstGeom>
          <a:solidFill>
            <a:srgbClr val="FF0000"/>
          </a:solidFill>
          <a:ln w="9525">
            <a:noFill/>
            <a:miter lim="800000"/>
            <a:headEnd/>
            <a:tailEnd/>
          </a:ln>
        </p:spPr>
        <p:txBody>
          <a:bodyPr/>
          <a:lstStyle/>
          <a:p>
            <a:pPr eaLnBrk="0" hangingPunct="0"/>
            <a:endParaRPr lang="en-US" dirty="0"/>
          </a:p>
        </p:txBody>
      </p:sp>
      <p:graphicFrame>
        <p:nvGraphicFramePr>
          <p:cNvPr id="159806" name="Object 5"/>
          <p:cNvGraphicFramePr>
            <a:graphicFrameLocks noChangeAspect="1"/>
          </p:cNvGraphicFramePr>
          <p:nvPr/>
        </p:nvGraphicFramePr>
        <p:xfrm>
          <a:off x="6750050" y="3810000"/>
          <a:ext cx="488950" cy="488950"/>
        </p:xfrm>
        <a:graphic>
          <a:graphicData uri="http://schemas.openxmlformats.org/presentationml/2006/ole">
            <p:oleObj spid="_x0000_s7172" name="Visio" r:id="rId5" imgW="488710" imgH="488870" progId="">
              <p:embed/>
            </p:oleObj>
          </a:graphicData>
        </a:graphic>
      </p:graphicFrame>
      <p:sp>
        <p:nvSpPr>
          <p:cNvPr id="3126" name="Rectangle 70"/>
          <p:cNvSpPr>
            <a:spLocks noChangeArrowheads="1"/>
          </p:cNvSpPr>
          <p:nvPr/>
        </p:nvSpPr>
        <p:spPr bwMode="auto">
          <a:xfrm>
            <a:off x="6124242" y="4953000"/>
            <a:ext cx="2257758" cy="762000"/>
          </a:xfrm>
          <a:prstGeom prst="rect">
            <a:avLst/>
          </a:prstGeom>
          <a:noFill/>
          <a:ln w="9525">
            <a:noFill/>
            <a:miter lim="800000"/>
            <a:headEnd/>
            <a:tailEnd/>
          </a:ln>
        </p:spPr>
        <p:txBody>
          <a:bodyPr wrap="square" lIns="0" tIns="0" rIns="0" bIns="0">
            <a:spAutoFit/>
          </a:bodyPr>
          <a:lstStyle/>
          <a:p>
            <a:pPr eaLnBrk="0" hangingPunct="0"/>
            <a:r>
              <a:rPr lang="en-US" sz="1600" b="1" dirty="0" smtClean="0">
                <a:solidFill>
                  <a:srgbClr val="000000"/>
                </a:solidFill>
              </a:rPr>
              <a:t>Host DMA FIFO size:</a:t>
            </a:r>
            <a:br>
              <a:rPr lang="en-US" sz="1600" b="1" dirty="0" smtClean="0">
                <a:solidFill>
                  <a:srgbClr val="000000"/>
                </a:solidFill>
              </a:rPr>
            </a:br>
            <a:r>
              <a:rPr lang="en-US" sz="1600" b="1" dirty="0" smtClean="0">
                <a:solidFill>
                  <a:srgbClr val="000000"/>
                </a:solidFill>
              </a:rPr>
              <a:t>Default: 10,000 elements</a:t>
            </a:r>
            <a:endParaRPr lang="en-US" sz="1600" b="1" dirty="0" smtClean="0">
              <a:latin typeface="Arial Narrow" pitchFamily="34" charset="0"/>
            </a:endParaRPr>
          </a:p>
          <a:p>
            <a:pPr eaLnBrk="0" hangingPunct="0"/>
            <a:r>
              <a:rPr lang="en-US" sz="1600" b="1" dirty="0" smtClean="0">
                <a:solidFill>
                  <a:srgbClr val="000000"/>
                </a:solidFill>
                <a:latin typeface="Arial Narrow" pitchFamily="34" charset="0"/>
              </a:rPr>
              <a:t>User modifiable</a:t>
            </a:r>
            <a:endParaRPr lang="en-US" sz="1600" b="1" dirty="0" smtClean="0">
              <a:solidFill>
                <a:srgbClr val="000000"/>
              </a:solidFill>
            </a:endParaRPr>
          </a:p>
        </p:txBody>
      </p:sp>
      <p:sp>
        <p:nvSpPr>
          <p:cNvPr id="80" name="Rectangle 26"/>
          <p:cNvSpPr>
            <a:spLocks noChangeArrowheads="1"/>
          </p:cNvSpPr>
          <p:nvPr/>
        </p:nvSpPr>
        <p:spPr bwMode="auto">
          <a:xfrm>
            <a:off x="457200" y="2971800"/>
            <a:ext cx="457200" cy="114300"/>
          </a:xfrm>
          <a:prstGeom prst="rect">
            <a:avLst/>
          </a:prstGeom>
          <a:solidFill>
            <a:srgbClr val="FF0000"/>
          </a:solidFill>
          <a:ln w="9525">
            <a:noFill/>
            <a:miter lim="800000"/>
            <a:headEnd/>
            <a:tailEnd/>
          </a:ln>
        </p:spPr>
        <p:txBody>
          <a:bodyPr/>
          <a:lstStyle/>
          <a:p>
            <a:pPr eaLnBrk="0" hangingPunct="0"/>
            <a:endParaRPr lang="en-US" dirty="0"/>
          </a:p>
        </p:txBody>
      </p:sp>
      <p:sp>
        <p:nvSpPr>
          <p:cNvPr id="81" name="Rectangle 69"/>
          <p:cNvSpPr>
            <a:spLocks noChangeArrowheads="1"/>
          </p:cNvSpPr>
          <p:nvPr/>
        </p:nvSpPr>
        <p:spPr bwMode="auto">
          <a:xfrm>
            <a:off x="304800" y="2743200"/>
            <a:ext cx="787075" cy="184666"/>
          </a:xfrm>
          <a:prstGeom prst="rect">
            <a:avLst/>
          </a:prstGeom>
          <a:noFill/>
          <a:ln w="9525">
            <a:noFill/>
            <a:miter lim="800000"/>
            <a:headEnd/>
            <a:tailEnd/>
          </a:ln>
        </p:spPr>
        <p:txBody>
          <a:bodyPr wrap="none" lIns="0" tIns="0" rIns="0" bIns="0">
            <a:spAutoFit/>
          </a:bodyPr>
          <a:lstStyle/>
          <a:p>
            <a:pPr eaLnBrk="0" hangingPunct="0"/>
            <a:r>
              <a:rPr lang="en-US" sz="1200" b="1" dirty="0" smtClean="0">
                <a:solidFill>
                  <a:srgbClr val="000000"/>
                </a:solidFill>
              </a:rPr>
              <a:t>Data element</a:t>
            </a:r>
            <a:endParaRPr lang="en-US" b="1" dirty="0">
              <a:latin typeface="Arial Narrow" pitchFamily="34" charset="0"/>
            </a:endParaRPr>
          </a:p>
        </p:txBody>
      </p:sp>
      <p:pic>
        <p:nvPicPr>
          <p:cNvPr id="83" name="Picture 47" descr="noloc_missing_art_imagefile"/>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7848600" y="1066800"/>
            <a:ext cx="500648" cy="462939"/>
          </a:xfrm>
          <a:prstGeom prst="rect">
            <a:avLst/>
          </a:prstGeom>
          <a:noFill/>
          <a:ln w="9525">
            <a:noFill/>
            <a:miter lim="800000"/>
            <a:headEnd/>
            <a:tailEnd/>
          </a:ln>
        </p:spPr>
      </p:pic>
      <p:sp>
        <p:nvSpPr>
          <p:cNvPr id="86" name="Rectangle 69"/>
          <p:cNvSpPr>
            <a:spLocks noChangeArrowheads="1"/>
          </p:cNvSpPr>
          <p:nvPr/>
        </p:nvSpPr>
        <p:spPr bwMode="auto">
          <a:xfrm>
            <a:off x="1600200" y="4876800"/>
            <a:ext cx="604333" cy="184666"/>
          </a:xfrm>
          <a:prstGeom prst="rect">
            <a:avLst/>
          </a:prstGeom>
          <a:noFill/>
          <a:ln w="9525">
            <a:noFill/>
            <a:miter lim="800000"/>
            <a:headEnd/>
            <a:tailEnd/>
          </a:ln>
        </p:spPr>
        <p:txBody>
          <a:bodyPr wrap="none" lIns="0" tIns="0" rIns="0" bIns="0">
            <a:spAutoFit/>
          </a:bodyPr>
          <a:lstStyle/>
          <a:p>
            <a:pPr eaLnBrk="0" hangingPunct="0"/>
            <a:r>
              <a:rPr lang="en-US" sz="1200" b="1" dirty="0" smtClean="0">
                <a:solidFill>
                  <a:srgbClr val="000000"/>
                </a:solidFill>
              </a:rPr>
              <a:t>Local Bus</a:t>
            </a:r>
            <a:endParaRPr lang="en-US" b="1" dirty="0">
              <a:latin typeface="Arial Narrow" pitchFamily="34" charset="0"/>
            </a:endParaRPr>
          </a:p>
        </p:txBody>
      </p:sp>
      <p:sp>
        <p:nvSpPr>
          <p:cNvPr id="88" name="Rectangle 69"/>
          <p:cNvSpPr>
            <a:spLocks noChangeArrowheads="1"/>
          </p:cNvSpPr>
          <p:nvPr/>
        </p:nvSpPr>
        <p:spPr bwMode="auto">
          <a:xfrm>
            <a:off x="4772090" y="4876800"/>
            <a:ext cx="485710" cy="184666"/>
          </a:xfrm>
          <a:prstGeom prst="rect">
            <a:avLst/>
          </a:prstGeom>
          <a:noFill/>
          <a:ln w="9525">
            <a:noFill/>
            <a:miter lim="800000"/>
            <a:headEnd/>
            <a:tailEnd/>
          </a:ln>
        </p:spPr>
        <p:txBody>
          <a:bodyPr wrap="none" lIns="0" tIns="0" rIns="0" bIns="0">
            <a:spAutoFit/>
          </a:bodyPr>
          <a:lstStyle/>
          <a:p>
            <a:pPr eaLnBrk="0" hangingPunct="0"/>
            <a:r>
              <a:rPr lang="en-US" sz="1200" b="1" dirty="0" smtClean="0">
                <a:solidFill>
                  <a:srgbClr val="000000"/>
                </a:solidFill>
              </a:rPr>
              <a:t>PCI Bus</a:t>
            </a:r>
            <a:endParaRPr lang="en-US" b="1" dirty="0">
              <a:latin typeface="Arial Narrow" pitchFamily="34" charset="0"/>
            </a:endParaRPr>
          </a:p>
        </p:txBody>
      </p:sp>
      <p:pic>
        <p:nvPicPr>
          <p:cNvPr id="98" name="Picture 6" descr="loc_missing_art_imagefile"/>
          <p:cNvPicPr>
            <a:picLocks noChangeAspect="1" noChangeArrowheads="1"/>
          </p:cNvPicPr>
          <p:nvPr/>
        </p:nvPicPr>
        <p:blipFill>
          <a:blip r:embed="rId7" cstate="print"/>
          <a:stretch>
            <a:fillRect/>
          </a:stretch>
        </p:blipFill>
        <p:spPr bwMode="auto">
          <a:xfrm>
            <a:off x="7543800" y="1600200"/>
            <a:ext cx="1375997" cy="525859"/>
          </a:xfrm>
          <a:prstGeom prst="rect">
            <a:avLst/>
          </a:prstGeom>
          <a:noFill/>
          <a:ln w="9525" algn="ctr">
            <a:noFill/>
            <a:miter lim="800000"/>
            <a:headEnd/>
            <a:tailEnd/>
          </a:ln>
        </p:spPr>
      </p:pic>
      <p:cxnSp>
        <p:nvCxnSpPr>
          <p:cNvPr id="66" name="Straight Arrow Connector 65"/>
          <p:cNvCxnSpPr/>
          <p:nvPr/>
        </p:nvCxnSpPr>
        <p:spPr>
          <a:xfrm rot="5400000">
            <a:off x="266700" y="3543300"/>
            <a:ext cx="838200" cy="1588"/>
          </a:xfrm>
          <a:prstGeom prst="straightConnector1">
            <a:avLst/>
          </a:prstGeom>
          <a:ln w="508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838200" y="3352800"/>
            <a:ext cx="1415692" cy="341489"/>
          </a:xfrm>
          <a:prstGeom prst="rect">
            <a:avLst/>
          </a:prstGeom>
          <a:noFill/>
        </p:spPr>
        <p:txBody>
          <a:bodyPr wrap="square" rtlCol="0">
            <a:spAutoFit/>
          </a:bodyPr>
          <a:lstStyle/>
          <a:p>
            <a:r>
              <a:rPr lang="en-US" sz="1600" b="1" dirty="0" smtClean="0"/>
              <a:t>Point-by-Point</a:t>
            </a:r>
            <a:endParaRPr lang="en-US" sz="1600" b="1" dirty="0"/>
          </a:p>
        </p:txBody>
      </p:sp>
      <p:cxnSp>
        <p:nvCxnSpPr>
          <p:cNvPr id="75" name="Straight Arrow Connector 74"/>
          <p:cNvCxnSpPr/>
          <p:nvPr/>
        </p:nvCxnSpPr>
        <p:spPr>
          <a:xfrm rot="5400000" flipH="1" flipV="1">
            <a:off x="6667500" y="2628900"/>
            <a:ext cx="1447800" cy="762000"/>
          </a:xfrm>
          <a:prstGeom prst="straightConnector1">
            <a:avLst/>
          </a:prstGeom>
          <a:ln w="508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334000" y="2743200"/>
            <a:ext cx="1981201" cy="584775"/>
          </a:xfrm>
          <a:prstGeom prst="rect">
            <a:avLst/>
          </a:prstGeom>
          <a:noFill/>
        </p:spPr>
        <p:txBody>
          <a:bodyPr wrap="square" rtlCol="0">
            <a:spAutoFit/>
          </a:bodyPr>
          <a:lstStyle/>
          <a:p>
            <a:pPr eaLnBrk="0" hangingPunct="0"/>
            <a:r>
              <a:rPr lang="en-US" sz="1600" b="1" dirty="0" smtClean="0">
                <a:solidFill>
                  <a:srgbClr val="000000"/>
                </a:solidFill>
              </a:rPr>
              <a:t>User specifies number of elements to read</a:t>
            </a:r>
          </a:p>
        </p:txBody>
      </p:sp>
      <p:sp>
        <p:nvSpPr>
          <p:cNvPr id="70" name="TextBox 69"/>
          <p:cNvSpPr txBox="1"/>
          <p:nvPr/>
        </p:nvSpPr>
        <p:spPr>
          <a:xfrm>
            <a:off x="228600" y="5105400"/>
            <a:ext cx="1371600" cy="830997"/>
          </a:xfrm>
          <a:prstGeom prst="rect">
            <a:avLst/>
          </a:prstGeom>
          <a:noFill/>
        </p:spPr>
        <p:txBody>
          <a:bodyPr wrap="square" rtlCol="0">
            <a:spAutoFit/>
          </a:bodyPr>
          <a:lstStyle/>
          <a:p>
            <a:r>
              <a:rPr lang="en-US" sz="1600" b="1" dirty="0" smtClean="0"/>
              <a:t>User defines</a:t>
            </a:r>
          </a:p>
          <a:p>
            <a:r>
              <a:rPr lang="en-US" sz="1600" b="1" dirty="0" smtClean="0"/>
              <a:t>FPGA DMA FIFO size</a:t>
            </a:r>
            <a:endParaRPr lang="en-US" sz="1600" b="1" dirty="0"/>
          </a:p>
        </p:txBody>
      </p:sp>
      <p:sp>
        <p:nvSpPr>
          <p:cNvPr id="65" name="Title 64"/>
          <p:cNvSpPr>
            <a:spLocks noGrp="1"/>
          </p:cNvSpPr>
          <p:nvPr>
            <p:ph type="title"/>
          </p:nvPr>
        </p:nvSpPr>
        <p:spPr/>
        <p:txBody>
          <a:bodyPr/>
          <a:lstStyle/>
          <a:p>
            <a:r>
              <a:rPr lang="en-US" altLang="en-US" dirty="0" smtClean="0"/>
              <a:t>Buffer Data Sizes</a:t>
            </a:r>
            <a:endParaRPr lang="en-US" dirty="0"/>
          </a:p>
        </p:txBody>
      </p:sp>
      <p:sp>
        <p:nvSpPr>
          <p:cNvPr id="68" name="Rounded Rectangle 67"/>
          <p:cNvSpPr/>
          <p:nvPr/>
        </p:nvSpPr>
        <p:spPr>
          <a:xfrm>
            <a:off x="3063240" y="4114800"/>
            <a:ext cx="9906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DMA Engine</a:t>
            </a:r>
            <a:endParaRPr lang="en-US" sz="1600" b="1" dirty="0"/>
          </a:p>
        </p:txBody>
      </p:sp>
      <p:pic>
        <p:nvPicPr>
          <p:cNvPr id="72" name="Picture 11" descr="noloc_fpga_logo.bmp"/>
          <p:cNvPicPr>
            <a:picLocks noChangeAspect="1" noChangeArrowheads="1"/>
          </p:cNvPicPr>
          <p:nvPr/>
        </p:nvPicPr>
        <p:blipFill>
          <a:blip r:embed="rId8" cstate="print"/>
          <a:srcRect/>
          <a:stretch>
            <a:fillRect/>
          </a:stretch>
        </p:blipFill>
        <p:spPr bwMode="auto">
          <a:xfrm>
            <a:off x="2143025" y="1905000"/>
            <a:ext cx="676375" cy="685800"/>
          </a:xfrm>
          <a:prstGeom prst="rect">
            <a:avLst/>
          </a:prstGeom>
          <a:noFill/>
          <a:ln w="9525">
            <a:noFill/>
            <a:miter lim="800000"/>
            <a:headEnd/>
            <a:tailEnd/>
          </a:ln>
        </p:spPr>
      </p:pic>
      <p:pic>
        <p:nvPicPr>
          <p:cNvPr id="73" name="Picture 5" descr="noloc_missing_art_imagefile"/>
          <p:cNvPicPr>
            <a:picLocks noChangeAspect="1" noChangeArrowheads="1"/>
          </p:cNvPicPr>
          <p:nvPr/>
        </p:nvPicPr>
        <p:blipFill>
          <a:blip r:embed="rId9" cstate="print"/>
          <a:srcRect/>
          <a:stretch>
            <a:fillRect/>
          </a:stretch>
        </p:blipFill>
        <p:spPr bwMode="auto">
          <a:xfrm>
            <a:off x="5257800" y="685800"/>
            <a:ext cx="2160000" cy="18288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smtClean="0"/>
              <a:t>Create DMA FIFO</a:t>
            </a:r>
          </a:p>
        </p:txBody>
      </p:sp>
      <p:pic>
        <p:nvPicPr>
          <p:cNvPr id="4098" name="Picture 2" descr="loc_env_New FIFO.bmp"/>
          <p:cNvPicPr>
            <a:picLocks noChangeAspect="1" noChangeArrowheads="1"/>
          </p:cNvPicPr>
          <p:nvPr/>
        </p:nvPicPr>
        <p:blipFill>
          <a:blip r:embed="rId3" cstate="print"/>
          <a:stretch>
            <a:fillRect/>
          </a:stretch>
        </p:blipFill>
        <p:spPr bwMode="auto">
          <a:xfrm>
            <a:off x="1828800" y="1219200"/>
            <a:ext cx="5486400" cy="4919161"/>
          </a:xfrm>
          <a:prstGeom prst="rect">
            <a:avLst/>
          </a:prstGeom>
          <a:noFill/>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Lesson 9&amp;#x0D;&amp;#x0A;DMA Transfers&amp;quot;&quot;/&gt;&lt;property id=&quot;20307&quot; value=&quot;256&quot;/&gt;&lt;/object&gt;&lt;object type=&quot;3&quot; unique_id=&quot;10006&quot;&gt;&lt;property id=&quot;20148&quot; value=&quot;5&quot;/&gt;&lt;property id=&quot;20300&quot; value=&quot;Slide 4 - &amp;quot;Data Buffering&amp;quot;&quot;/&gt;&lt;property id=&quot;20307&quot; value=&quot;258&quot;/&gt;&lt;/object&gt;&lt;object type=&quot;3&quot; unique_id=&quot;10009&quot;&gt;&lt;property id=&quot;20148&quot; value=&quot;5&quot;/&gt;&lt;property id=&quot;20300&quot; value=&quot;Slide 29 - &amp;quot;D. Interleaving&amp;quot;&quot;/&gt;&lt;property id=&quot;20307&quot; value=&quot;261&quot;/&gt;&lt;/object&gt;&lt;object type=&quot;3&quot; unique_id=&quot;10685&quot;&gt;&lt;property id=&quot;20148&quot; value=&quot;5&quot;/&gt;&lt;property id=&quot;20300&quot; value=&quot;Slide 9 - &amp;quot;Create DMA FIFO&amp;quot;&quot;/&gt;&lt;property id=&quot;20307&quot; value=&quot;266&quot;/&gt;&lt;/object&gt;&lt;object type=&quot;3&quot; unique_id=&quot;10692&quot;&gt;&lt;property id=&quot;20148&quot; value=&quot;5&quot;/&gt;&lt;property id=&quot;20300&quot; value=&quot;Slide 25 - &amp;quot;Resetting the FPGA VI&amp;quot;&quot;/&gt;&lt;property id=&quot;20307&quot; value=&quot;273&quot;/&gt;&lt;/object&gt;&lt;object type=&quot;3&quot; unique_id=&quot;10696&quot;&gt;&lt;property id=&quot;20148&quot; value=&quot;5&quot;/&gt;&lt;property id=&quot;20300&quot; value=&quot;Slide 10 - &amp;quot;Configure DMA FIFO&amp;quot;&quot;/&gt;&lt;property id=&quot;20307&quot; value=&quot;277&quot;/&gt;&lt;/object&gt;&lt;object type=&quot;3&quot; unique_id=&quot;10701&quot;&gt;&lt;property id=&quot;20148&quot; value=&quot;5&quot;/&gt;&lt;property id=&quot;20300&quot; value=&quot;Slide 11 - &amp;quot;Use DMA FIFO in FPGA VI&amp;quot;&quot;/&gt;&lt;property id=&quot;20307&quot; value=&quot;282&quot;/&gt;&lt;/object&gt;&lt;object type=&quot;3&quot; unique_id=&quot;11275&quot;&gt;&lt;property id=&quot;20148&quot; value=&quot;5&quot;/&gt;&lt;property id=&quot;20300&quot; value=&quot;Slide 2 - &amp;quot;A. LabVIEW FPGA and Host Communication&amp;quot;&quot;/&gt;&lt;property id=&quot;20307&quot; value=&quot;297&quot;/&gt;&lt;/object&gt;&lt;object type=&quot;3&quot; unique_id=&quot;11281&quot;&gt;&lt;property id=&quot;20148&quot; value=&quot;5&quot;/&gt;&lt;property id=&quot;20300&quot; value=&quot;Slide 5 - &amp;quot;B. DMA FIFOs&amp;quot;&quot;/&gt;&lt;property id=&quot;20307&quot; value=&quot;303&quot;/&gt;&lt;/object&gt;&lt;object type=&quot;3&quot; unique_id=&quot;14193&quot;&gt;&lt;property id=&quot;20148&quot; value=&quot;5&quot;/&gt;&lt;property id=&quot;20300&quot; value=&quot;Slide 13 - &amp;quot;Use DMA FIFO in Host VI&amp;quot;&quot;/&gt;&lt;property id=&quot;20307&quot; value=&quot;330&quot;/&gt;&lt;/object&gt;&lt;object type=&quot;3&quot; unique_id=&quot;14203&quot;&gt;&lt;property id=&quot;20148&quot; value=&quot;5&quot;/&gt;&lt;property id=&quot;20300&quot; value=&quot;Slide 16 - &amp;quot;Blocking&amp;quot;&quot;/&gt;&lt;property id=&quot;20307&quot; value=&quot;310&quot;/&gt;&lt;/object&gt;&lt;object type=&quot;3&quot; unique_id=&quot;14204&quot;&gt;&lt;property id=&quot;20148&quot; value=&quot;5&quot;/&gt;&lt;property id=&quot;20300&quot; value=&quot;Slide 17 - &amp;quot;Polling&amp;quot;&quot;/&gt;&lt;property id=&quot;20307&quot; value=&quot;333&quot;/&gt;&lt;/object&gt;&lt;object type=&quot;3&quot; unique_id=&quot;14209&quot;&gt;&lt;property id=&quot;20148&quot; value=&quot;5&quot;/&gt;&lt;property id=&quot;20300&quot; value=&quot;Slide 23 - &amp;quot;Handling Overflow and Underflow &amp;quot;&quot;/&gt;&lt;property id=&quot;20307&quot; value=&quot;345&quot;/&gt;&lt;/object&gt;&lt;object type=&quot;3&quot; unique_id=&quot;14210&quot;&gt;&lt;property id=&quot;20148&quot; value=&quot;5&quot;/&gt;&lt;property id=&quot;20300&quot; value=&quot;Slide 26 - &amp;quot;Flushing the Buffer&amp;quot;&quot;/&gt;&lt;property id=&quot;20307&quot; value=&quot;350&quot;/&gt;&lt;/object&gt;&lt;object type=&quot;3&quot; unique_id=&quot;14212&quot;&gt;&lt;property id=&quot;20148&quot; value=&quot;5&quot;/&gt;&lt;property id=&quot;20300&quot; value=&quot;Slide 27 - &amp;quot;Exercise 9-1 Custom Triggering&amp;quot;&quot;/&gt;&lt;property id=&quot;20307&quot; value=&quot;341&quot;/&gt;&lt;/object&gt;&lt;object type=&quot;3&quot; unique_id=&quot;14213&quot;&gt;&lt;property id=&quot;20148&quot; value=&quot;5&quot;/&gt;&lt;property id=&quot;20300&quot; value=&quot;Slide 28 - &amp;quot;Exercise 9-1 Custom Triggering&amp;quot;&quot;/&gt;&lt;property id=&quot;20307&quot; value=&quot;342&quot;/&gt;&lt;/object&gt;&lt;object type=&quot;3&quot; unique_id=&quot;14214&quot;&gt;&lt;property id=&quot;20148&quot; value=&quot;5&quot;/&gt;&lt;property id=&quot;20300&quot; value=&quot;Slide 30 - &amp;quot;Interleaving – FPGA VI&amp;quot;&quot;/&gt;&lt;property id=&quot;20307&quot; value=&quot;351&quot;/&gt;&lt;/object&gt;&lt;object type=&quot;3&quot; unique_id=&quot;14215&quot;&gt;&lt;property id=&quot;20148&quot; value=&quot;5&quot;/&gt;&lt;property id=&quot;20300&quot; value=&quot;Slide 31 - &amp;quot;De-Interleaving – Host VI&amp;quot;&quot;/&gt;&lt;property id=&quot;20307&quot; value=&quot;352&quot;/&gt;&lt;/object&gt;&lt;object type=&quot;3&quot; unique_id=&quot;14217&quot;&gt;&lt;property id=&quot;20148&quot; value=&quot;5&quot;/&gt;&lt;property id=&quot;20300&quot; value=&quot;Slide 33 - &amp;quot;Exercise 9-2 AI Interleaved DMA&amp;quot;&quot;/&gt;&lt;property id=&quot;20307&quot; value=&quot;354&quot;/&gt;&lt;/object&gt;&lt;object type=&quot;3&quot; unique_id=&quot;14218&quot;&gt;&lt;property id=&quot;20148&quot; value=&quot;5&quot;/&gt;&lt;property id=&quot;20300&quot; value=&quot;Slide 34 - &amp;quot;Exercise 9-2 AI Interleaved DMA&amp;quot;&quot;/&gt;&lt;property id=&quot;20307&quot; value=&quot;355&quot;/&gt;&lt;/object&gt;&lt;object type=&quot;3&quot; unique_id=&quot;14219&quot;&gt;&lt;property id=&quot;20148&quot; value=&quot;5&quot;/&gt;&lt;property id=&quot;20300&quot; value=&quot;Slide 37 - &amp;quot;Summary Quiz&amp;quot;&quot;/&gt;&lt;property id=&quot;20307&quot; value=&quot;356&quot;/&gt;&lt;/object&gt;&lt;object type=&quot;3&quot; unique_id=&quot;14220&quot;&gt;&lt;property id=&quot;20148&quot; value=&quot;5&quot;/&gt;&lt;property id=&quot;20300&quot; value=&quot;Slide 39 - &amp;quot;Summary Quiz&amp;quot;&quot;/&gt;&lt;property id=&quot;20307&quot; value=&quot;357&quot;/&gt;&lt;/object&gt;&lt;object type=&quot;3&quot; unique_id=&quot;14276&quot;&gt;&lt;property id=&quot;20148&quot; value=&quot;5&quot;/&gt;&lt;property id=&quot;20300&quot; value=&quot;Slide 3 - &amp;quot;Limitations of Front Panel Controls/Indicators&amp;quot;&quot;/&gt;&lt;property id=&quot;20307&quot; value=&quot;365&quot;/&gt;&lt;/object&gt;&lt;object type=&quot;3&quot; unique_id=&quot;14277&quot;&gt;&lt;property id=&quot;20148&quot; value=&quot;5&quot;/&gt;&lt;property id=&quot;20300&quot; value=&quot;Slide 6 - &amp;quot;Target to Host Transfer&amp;quot;&quot;/&gt;&lt;property id=&quot;20307&quot; value=&quot;366&quot;/&gt;&lt;/object&gt;&lt;object type=&quot;3&quot; unique_id=&quot;14278&quot;&gt;&lt;property id=&quot;20148&quot; value=&quot;5&quot;/&gt;&lt;property id=&quot;20300&quot; value=&quot;Slide 7 - &amp;quot;Relative Transfer Rates&amp;quot;&quot;/&gt;&lt;property id=&quot;20307&quot; value=&quot;367&quot;/&gt;&lt;/object&gt;&lt;object type=&quot;3&quot; unique_id=&quot;14279&quot;&gt;&lt;property id=&quot;20148&quot; value=&quot;5&quot;/&gt;&lt;property id=&quot;20300&quot; value=&quot;Slide 8 - &amp;quot;Buffer Data Sizes&amp;quot;&quot;/&gt;&lt;property id=&quot;20307&quot; value=&quot;368&quot;/&gt;&lt;/object&gt;&lt;object type=&quot;3&quot; unique_id=&quot;14280&quot;&gt;&lt;property id=&quot;20148&quot; value=&quot;5&quot;/&gt;&lt;property id=&quot;20300&quot; value=&quot;Slide 12 - &amp;quot;FPGA VI:  DMA FIFO Write and Read&amp;quot;&quot;/&gt;&lt;property id=&quot;20307&quot; value=&quot;369&quot;/&gt;&lt;/object&gt;&lt;object type=&quot;3&quot; unique_id=&quot;14281&quot;&gt;&lt;property id=&quot;20148&quot; value=&quot;5&quot;/&gt;&lt;property id=&quot;20300&quot; value=&quot;Slide 14 - &amp;quot;Host VI: DMA FIFO Read and Write&amp;quot;&quot;/&gt;&lt;property id=&quot;20307&quot; value=&quot;370&quot;/&gt;&lt;/object&gt;&lt;object type=&quot;3&quot; unique_id=&quot;14282&quot;&gt;&lt;property id=&quot;20148&quot; value=&quot;5&quot;/&gt;&lt;property id=&quot;20300&quot; value=&quot;Slide 15 - &amp;quot;Target to Host Architectures&amp;quot;&quot;/&gt;&lt;property id=&quot;20307&quot; value=&quot;372&quot;/&gt;&lt;/object&gt;&lt;object type=&quot;3&quot; unique_id=&quot;14283&quot;&gt;&lt;property id=&quot;20148&quot; value=&quot;5&quot;/&gt;&lt;property id=&quot;20300&quot; value=&quot;Slide 18 - &amp;quot;Polling with a Fixed Number of Elements&amp;quot;&quot;/&gt;&lt;property id=&quot;20307&quot; value=&quot;373&quot;/&gt;&lt;/object&gt;&lt;object type=&quot;3&quot; unique_id=&quot;14284&quot;&gt;&lt;property id=&quot;20148&quot; value=&quot;5&quot;/&gt;&lt;property id=&quot;20300&quot; value=&quot;Slide 19 - &amp;quot;C. Lossless Data Transfer&amp;quot;&quot;/&gt;&lt;property id=&quot;20307&quot; value=&quot;374&quot;/&gt;&lt;/object&gt;&lt;object type=&quot;3&quot; unique_id=&quot;14285&quot;&gt;&lt;property id=&quot;20148&quot; value=&quot;5&quot;/&gt;&lt;property id=&quot;20300&quot; value=&quot;Slide 20 - &amp;quot;Selecting FIFO Size&amp;quot;&quot;/&gt;&lt;property id=&quot;20307&quot; value=&quot;375&quot;/&gt;&lt;/object&gt;&lt;object type=&quot;3&quot; unique_id=&quot;14286&quot;&gt;&lt;property id=&quot;20148&quot; value=&quot;5&quot;/&gt;&lt;property id=&quot;20300&quot; value=&quot;Slide 21 - &amp;quot;Ensuring Lossless DMA Transfer&amp;quot;&quot;/&gt;&lt;property id=&quot;20307&quot; value=&quot;376&quot;/&gt;&lt;/object&gt;&lt;object type=&quot;3&quot; unique_id=&quot;14287&quot;&gt;&lt;property id=&quot;20148&quot; value=&quot;5&quot;/&gt;&lt;property id=&quot;20300&quot; value=&quot;Slide 22 - &amp;quot;Ensuring Lossless DMA Transfer&amp;quot;&quot;/&gt;&lt;property id=&quot;20307&quot; value=&quot;377&quot;/&gt;&lt;/object&gt;&lt;object type=&quot;3&quot; unique_id=&quot;14288&quot;&gt;&lt;property id=&quot;20148&quot; value=&quot;5&quot;/&gt;&lt;property id=&quot;20300&quot; value=&quot;Slide 24 - &amp;quot;Recovering from a FIFO Overflow&amp;quot;&quot;/&gt;&lt;property id=&quot;20307&quot; value=&quot;378&quot;/&gt;&lt;/object&gt;&lt;object type=&quot;3&quot; unique_id=&quot;14289&quot;&gt;&lt;property id=&quot;20148&quot; value=&quot;5&quot;/&gt;&lt;property id=&quot;20300&quot; value=&quot;Slide 35 - &amp;quot;Summary Quiz&amp;quot;&quot;/&gt;&lt;property id=&quot;20307&quot; value=&quot;361&quot;/&gt;&lt;/object&gt;&lt;object type=&quot;3&quot; unique_id=&quot;14290&quot;&gt;&lt;property id=&quot;20148&quot; value=&quot;5&quot;/&gt;&lt;property id=&quot;20300&quot; value=&quot;Slide 36 - &amp;quot;Summary Quiz&amp;quot;&quot;/&gt;&lt;property id=&quot;20307&quot; value=&quot;364&quot;/&gt;&lt;/object&gt;&lt;object type=&quot;3&quot; unique_id=&quot;14291&quot;&gt;&lt;property id=&quot;20148&quot; value=&quot;5&quot;/&gt;&lt;property id=&quot;20300&quot; value=&quot;Slide 38 - &amp;quot;Summary Quiz Answer&amp;quot;&quot;/&gt;&lt;property id=&quot;20307&quot; value=&quot;362&quot;/&gt;&lt;/object&gt;&lt;object type=&quot;3&quot; unique_id=&quot;14975&quot;&gt;&lt;property id=&quot;20148&quot; value=&quot;5&quot;/&gt;&lt;property id=&quot;20300&quot; value=&quot;Slide 32 - &amp;quot;Interleaving - Example&amp;quot;&quot;/&gt;&lt;property id=&quot;20307&quot; value=&quot;379&quot;/&gt;&lt;/object&gt;&lt;object type=&quot;3&quot; unique_id=&quot;15312&quot;&gt;&lt;property id=&quot;20148&quot; value=&quot;5&quot;/&gt;&lt;property id=&quot;20300&quot; value=&quot;Slide 40 - &amp;quot;Summary Quiz Answer&amp;quot;&quot;/&gt;&lt;property id=&quot;20307&quot; value=&quot;380&quot;/&gt;&lt;/object&gt;&lt;/object&gt;&lt;/object&gt;&lt;/database&gt;"/>
</p:tagLst>
</file>

<file path=ppt/theme/theme1.xml><?xml version="1.0" encoding="utf-8"?>
<a:theme xmlns:a="http://schemas.openxmlformats.org/drawingml/2006/main" name="Customer Education Slide Template">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PT2009 Lesson Header">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PPT 2009 Exercise">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PPT 2009 Discussion">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PPT 2009 Demonstration">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Customer Education Slide Template</Template>
  <TotalTime>2306</TotalTime>
  <Words>3339</Words>
  <Application>Microsoft Office PowerPoint</Application>
  <PresentationFormat>On-screen Show (4:3)</PresentationFormat>
  <Paragraphs>332</Paragraphs>
  <Slides>40</Slides>
  <Notes>40</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40</vt:i4>
      </vt:variant>
    </vt:vector>
  </HeadingPairs>
  <TitlesOfParts>
    <vt:vector size="46" baseType="lpstr">
      <vt:lpstr>Customer Education Slide Template</vt:lpstr>
      <vt:lpstr>1_PPT2009 Lesson Header</vt:lpstr>
      <vt:lpstr>1_PPT 2009 Exercise</vt:lpstr>
      <vt:lpstr>1_PPT 2009 Discussion</vt:lpstr>
      <vt:lpstr>PPT 2009 Demonstration</vt:lpstr>
      <vt:lpstr>Visio</vt:lpstr>
      <vt:lpstr>Lesson 9 DMA Data Transfers</vt:lpstr>
      <vt:lpstr>A. LabVIEW FPGA and Host Communication</vt:lpstr>
      <vt:lpstr>Limitations of Front Panel Controls/Indicators</vt:lpstr>
      <vt:lpstr>Data Buffering</vt:lpstr>
      <vt:lpstr>B. DMA FIFOs</vt:lpstr>
      <vt:lpstr>Target to Host Transfer</vt:lpstr>
      <vt:lpstr>Relative Transfer Rates</vt:lpstr>
      <vt:lpstr>Buffer Data Sizes</vt:lpstr>
      <vt:lpstr>Create DMA FIFO</vt:lpstr>
      <vt:lpstr>Configure DMA FIFO</vt:lpstr>
      <vt:lpstr>Use DMA FIFO in FPGA VI</vt:lpstr>
      <vt:lpstr>FPGA VI:  DMA FIFO Write and Read</vt:lpstr>
      <vt:lpstr>Use DMA FIFO in Host VI</vt:lpstr>
      <vt:lpstr>Host VI: DMA FIFO Read and Write</vt:lpstr>
      <vt:lpstr>Target to Host Architectures</vt:lpstr>
      <vt:lpstr>Blocking</vt:lpstr>
      <vt:lpstr>Polling</vt:lpstr>
      <vt:lpstr>Polling with a Fixed Number of Elements</vt:lpstr>
      <vt:lpstr>C. Lossless Data Transfer</vt:lpstr>
      <vt:lpstr>Selecting FIFO Size</vt:lpstr>
      <vt:lpstr>Ensuring Lossless DMA Transfer</vt:lpstr>
      <vt:lpstr>Ensuring Lossless DMA Transfer</vt:lpstr>
      <vt:lpstr>Handling Overflow and Underflow </vt:lpstr>
      <vt:lpstr>Recovering from a FIFO Overflow</vt:lpstr>
      <vt:lpstr>Resetting the FPGA VI</vt:lpstr>
      <vt:lpstr>Flushing the Buffer</vt:lpstr>
      <vt:lpstr>Exercise 9-1 Custom Triggering</vt:lpstr>
      <vt:lpstr>Exercise 9-1 Custom Triggering</vt:lpstr>
      <vt:lpstr>D. Interleaving</vt:lpstr>
      <vt:lpstr>Interleaving – FPGA VI</vt:lpstr>
      <vt:lpstr>De-Interleaving – Host VI</vt:lpstr>
      <vt:lpstr>Interleaving - Example</vt:lpstr>
      <vt:lpstr>Exercise 9-2 AI Interleaved DMA</vt:lpstr>
      <vt:lpstr>Exercise 9-2 AI Interleaved DMA</vt:lpstr>
      <vt:lpstr>Summary—Quiz</vt:lpstr>
      <vt:lpstr>Summary—Quiz</vt:lpstr>
      <vt:lpstr>Summary Quiz</vt:lpstr>
      <vt:lpstr>Summary Quiz Answer</vt:lpstr>
      <vt:lpstr>Summary Quiz</vt:lpstr>
      <vt:lpstr>Summary Quiz Answer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9 – DMA Transfers</dc:title>
  <dc:creator/>
  <cp:lastModifiedBy>sredding</cp:lastModifiedBy>
  <cp:revision>270</cp:revision>
  <dcterms:created xsi:type="dcterms:W3CDTF">2006-08-16T00:00:00Z</dcterms:created>
  <dcterms:modified xsi:type="dcterms:W3CDTF">2010-11-01T14:47:09Z</dcterms:modified>
</cp:coreProperties>
</file>