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56" r:id="rId2"/>
    <p:sldId id="257" r:id="rId3"/>
    <p:sldId id="274" r:id="rId4"/>
    <p:sldId id="258" r:id="rId5"/>
    <p:sldId id="259" r:id="rId6"/>
    <p:sldId id="260" r:id="rId7"/>
    <p:sldId id="261" r:id="rId8"/>
    <p:sldId id="265" r:id="rId9"/>
    <p:sldId id="264" r:id="rId10"/>
    <p:sldId id="266" r:id="rId11"/>
    <p:sldId id="267" r:id="rId12"/>
    <p:sldId id="268" r:id="rId13"/>
    <p:sldId id="269" r:id="rId14"/>
    <p:sldId id="270" r:id="rId15"/>
    <p:sldId id="271" r:id="rId16"/>
    <p:sldId id="275" r:id="rId17"/>
    <p:sldId id="277" r:id="rId18"/>
    <p:sldId id="276" r:id="rId19"/>
    <p:sldId id="278" r:id="rId20"/>
    <p:sldId id="281" r:id="rId21"/>
    <p:sldId id="282" r:id="rId22"/>
    <p:sldId id="283" r:id="rId23"/>
    <p:sldId id="280" r:id="rId24"/>
    <p:sldId id="284" r:id="rId25"/>
    <p:sldId id="262" r:id="rId26"/>
  </p:sldIdLst>
  <p:sldSz cx="9144000" cy="5143500" type="screen16x9"/>
  <p:notesSz cx="6858000" cy="9144000"/>
  <p:embeddedFontLst>
    <p:embeddedFont>
      <p:font typeface="Calibri Light" panose="020F0302020204030204" pitchFamily="34" charset="0"/>
      <p:regular r:id="rId28"/>
      <p:italic r:id="rId29"/>
    </p:embeddedFont>
    <p:embeddedFont>
      <p:font typeface="Calibri" panose="020F0502020204030204" pitchFamily="34" charset="0"/>
      <p:regular r:id="rId30"/>
      <p:bold r:id="rId31"/>
      <p:italic r:id="rId32"/>
      <p:boldItalic r:id="rId33"/>
    </p:embeddedFont>
    <p:embeddedFont>
      <p:font typeface="Economica" panose="020B060402020202020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313"/>
    <a:srgbClr val="301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8" autoAdjust="0"/>
    <p:restoredTop sz="80621" autoAdjust="0"/>
  </p:normalViewPr>
  <p:slideViewPr>
    <p:cSldViewPr snapToGrid="0">
      <p:cViewPr varScale="1">
        <p:scale>
          <a:sx n="92" d="100"/>
          <a:sy n="92" d="100"/>
        </p:scale>
        <p:origin x="12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3dprintingindustry.com/news/what-can-we-3d-print-with-graphene-filament-56303/"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https://www.festo.com/cat/en_us/products_010606</a:t>
            </a:r>
          </a:p>
          <a:p>
            <a:endParaRPr lang="en-US" dirty="0"/>
          </a:p>
        </p:txBody>
      </p:sp>
    </p:spTree>
    <p:extLst>
      <p:ext uri="{BB962C8B-B14F-4D97-AF65-F5344CB8AC3E}">
        <p14:creationId xmlns:p14="http://schemas.microsoft.com/office/powerpoint/2010/main" val="1225331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2934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7051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466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171450" lvl="0" indent="-171450">
              <a:spcBef>
                <a:spcPts val="0"/>
              </a:spcBef>
              <a:buFont typeface="Arial" panose="020B0604020202020204" pitchFamily="34" charset="0"/>
              <a:buChar char="•"/>
            </a:pPr>
            <a:r>
              <a:rPr lang="en-US" dirty="0"/>
              <a:t>The </a:t>
            </a:r>
            <a:r>
              <a:rPr lang="en-US" dirty="0" err="1"/>
              <a:t>Biorobotics</a:t>
            </a:r>
            <a:r>
              <a:rPr lang="en-US" dirty="0"/>
              <a:t> Institute: http://www.santannapisa.it/en/institute/biorobotics/biorobotics-institute</a:t>
            </a:r>
          </a:p>
          <a:p>
            <a:pPr marL="171450" lvl="0" indent="-171450">
              <a:spcBef>
                <a:spcPts val="0"/>
              </a:spcBef>
              <a:buFont typeface="Arial" panose="020B0604020202020204" pitchFamily="34" charset="0"/>
              <a:buChar char="•"/>
            </a:pPr>
            <a:r>
              <a:rPr lang="en-US" dirty="0"/>
              <a:t>VNIT Nagpur: http://www.vnit.ac.in/</a:t>
            </a:r>
          </a:p>
          <a:p>
            <a:pPr marL="171450" lvl="0" indent="-171450">
              <a:spcBef>
                <a:spcPts val="0"/>
              </a:spcBef>
              <a:buFont typeface="Arial" panose="020B0604020202020204" pitchFamily="34" charset="0"/>
              <a:buChar char="•"/>
            </a:pPr>
            <a:r>
              <a:rPr lang="en-US" dirty="0"/>
              <a:t>Prof. </a:t>
            </a:r>
            <a:r>
              <a:rPr lang="en-US" dirty="0" err="1"/>
              <a:t>Calogero</a:t>
            </a:r>
            <a:r>
              <a:rPr lang="en-US" dirty="0"/>
              <a:t> </a:t>
            </a:r>
            <a:r>
              <a:rPr lang="en-US" dirty="0" err="1"/>
              <a:t>Oddo</a:t>
            </a:r>
            <a:r>
              <a:rPr lang="en-US" dirty="0"/>
              <a:t>: http://sssa.bioroboticsinstitute.it/user/102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999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https://3dprintingindustry.com/news/what-can-we-3d-print-with-graphene-filament-56303/</a:t>
            </a:r>
          </a:p>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3707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CES :https://www.youtube.com/watch?v=nbuu7UD2GVk</a:t>
            </a:r>
          </a:p>
          <a:p>
            <a:pPr marL="171450" indent="-171450">
              <a:buFont typeface="Arial" panose="020B0604020202020204" pitchFamily="34" charset="0"/>
              <a:buChar char="•"/>
            </a:pPr>
            <a:r>
              <a:rPr lang="en-US" dirty="0"/>
              <a:t>Reference:  </a:t>
            </a:r>
            <a:r>
              <a:rPr lang="en-US" sz="1100" b="0" i="0" u="none" strike="noStrike" kern="1200" baseline="0" dirty="0">
                <a:solidFill>
                  <a:schemeClr val="tx1"/>
                </a:solidFill>
                <a:latin typeface="+mn-lt"/>
                <a:ea typeface="+mn-ea"/>
                <a:cs typeface="+mn-cs"/>
              </a:rPr>
              <a:t>Recent Advances on Carbon Nanotubes and Graphene Reinforced Ceramics Nanocomposites.</a:t>
            </a:r>
          </a:p>
          <a:p>
            <a:endParaRPr lang="en-US" b="0" dirty="0"/>
          </a:p>
          <a:p>
            <a:endParaRPr lang="en-US" dirty="0"/>
          </a:p>
        </p:txBody>
      </p:sp>
    </p:spTree>
    <p:extLst>
      <p:ext uri="{BB962C8B-B14F-4D97-AF65-F5344CB8AC3E}">
        <p14:creationId xmlns:p14="http://schemas.microsoft.com/office/powerpoint/2010/main" val="408980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466BBBA-9A97-4E7F-980C-016C1074E9A2}" type="datetimeFigureOut">
              <a:rPr lang="en-US" smtClean="0"/>
              <a:t>24-Jun-17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35384141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6BBBA-9A97-4E7F-980C-016C1074E9A2}" type="datetimeFigureOut">
              <a:rPr lang="en-US" smtClean="0"/>
              <a:t>24-Jun-17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1683003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6BBBA-9A97-4E7F-980C-016C1074E9A2}" type="datetimeFigureOut">
              <a:rPr lang="en-US" smtClean="0"/>
              <a:t>24-Jun-17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29892560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2" name="Shape 22"/>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5225"/>
            <a:ext cx="8520600" cy="3354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27222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6BBBA-9A97-4E7F-980C-016C1074E9A2}" type="datetimeFigureOut">
              <a:rPr lang="en-US" smtClean="0"/>
              <a:t>24-Jun-17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23142189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66BBBA-9A97-4E7F-980C-016C1074E9A2}" type="datetimeFigureOut">
              <a:rPr lang="en-US" smtClean="0"/>
              <a:t>24-Jun-17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97806875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66BBBA-9A97-4E7F-980C-016C1074E9A2}" type="datetimeFigureOut">
              <a:rPr lang="en-US" smtClean="0"/>
              <a:t>24-Jun-17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29351730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66BBBA-9A97-4E7F-980C-016C1074E9A2}" type="datetimeFigureOut">
              <a:rPr lang="en-US" smtClean="0"/>
              <a:t>24-Jun-17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32911444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66BBBA-9A97-4E7F-980C-016C1074E9A2}" type="datetimeFigureOut">
              <a:rPr lang="en-US" smtClean="0"/>
              <a:t>24-Jun-17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37779398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6BBBA-9A97-4E7F-980C-016C1074E9A2}" type="datetimeFigureOut">
              <a:rPr lang="en-US" smtClean="0"/>
              <a:t>24-Jun-17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56925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466BBBA-9A97-4E7F-980C-016C1074E9A2}" type="datetimeFigureOut">
              <a:rPr lang="en-US" smtClean="0"/>
              <a:t>24-Jun-17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239326058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466BBBA-9A97-4E7F-980C-016C1074E9A2}" type="datetimeFigureOut">
              <a:rPr lang="en-US" smtClean="0"/>
              <a:t>24-Jun-17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13198711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466BBBA-9A97-4E7F-980C-016C1074E9A2}" type="datetimeFigureOut">
              <a:rPr lang="en-US" smtClean="0"/>
              <a:t>24-Jun-17</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2910025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vimeo.com/29987717" TargetMode="External"/><Relationship Id="rId2" Type="http://schemas.openxmlformats.org/officeDocument/2006/relationships/hyperlink" Target="https://vimeo.com/13927597" TargetMode="External"/><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hyperlink" Target="http://n-e-r-v-o-u-s.com/blog/?p=1860"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Y_YHqM5nTHA&amp;t=100s" TargetMode="External"/><Relationship Id="rId2" Type="http://schemas.openxmlformats.org/officeDocument/2006/relationships/hyperlink" Target="http://emlab.utep.edu/research.htm" TargetMode="Externa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hyperlink" Target="https://www.youtube.com/watch?v=BjV-fRCPgAM&amp;t=244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www.pmg3d.com/cn/cailiao/GraphenePLA/2016/0511/52.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a05uQ1frAOY"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3" name="Shape 63"/>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 sz="3000" dirty="0"/>
              <a:t>Development of Artificial Robotic Arm based on Tactile Sensor</a:t>
            </a:r>
          </a:p>
        </p:txBody>
      </p:sp>
      <p:sp>
        <p:nvSpPr>
          <p:cNvPr id="62" name="Shape 62"/>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None/>
            </a:pPr>
            <a:r>
              <a:rPr lang="en"/>
              <a:t>Internship at Biorobotics Institute, Pisa, Italy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Graphene Reinforced Ceramic Nanocomposites</a:t>
            </a:r>
          </a:p>
        </p:txBody>
      </p:sp>
      <p:sp>
        <p:nvSpPr>
          <p:cNvPr id="3" name="Text Placeholder 2"/>
          <p:cNvSpPr>
            <a:spLocks noGrp="1"/>
          </p:cNvSpPr>
          <p:nvPr>
            <p:ph type="body" idx="1"/>
          </p:nvPr>
        </p:nvSpPr>
        <p:spPr/>
        <p:txBody>
          <a:bodyPr/>
          <a:lstStyle/>
          <a:p>
            <a:pPr marL="285750" indent="-285750" algn="just">
              <a:spcAft>
                <a:spcPts val="600"/>
              </a:spcAft>
              <a:buFont typeface="Arial" panose="020B0604020202020204" pitchFamily="34" charset="0"/>
              <a:buChar char="•"/>
            </a:pPr>
            <a:r>
              <a:rPr lang="en-US" sz="1600" dirty="0"/>
              <a:t>For bulk engineering, few layered graphene platelets including reduced graphene oxide (GO) are more economical and viable.</a:t>
            </a:r>
          </a:p>
          <a:p>
            <a:pPr marL="285750" indent="-285750" algn="just">
              <a:spcAft>
                <a:spcPts val="600"/>
              </a:spcAft>
              <a:buFont typeface="Arial" panose="020B0604020202020204" pitchFamily="34" charset="0"/>
              <a:buChar char="•"/>
            </a:pPr>
            <a:r>
              <a:rPr lang="en-US" sz="1600" dirty="0"/>
              <a:t>Mechanical </a:t>
            </a:r>
            <a:r>
              <a:rPr lang="en-US" sz="1600" dirty="0" err="1"/>
              <a:t>Clevage</a:t>
            </a:r>
            <a:r>
              <a:rPr lang="en-US" sz="1600" dirty="0"/>
              <a:t> Method and Hummers method are used to obtain graphene ceramics mixture.</a:t>
            </a:r>
          </a:p>
          <a:p>
            <a:pPr marL="285750" indent="-285750" algn="just">
              <a:spcAft>
                <a:spcPts val="600"/>
              </a:spcAft>
              <a:buFont typeface="Arial" panose="020B0604020202020204" pitchFamily="34" charset="0"/>
              <a:buChar char="•"/>
            </a:pPr>
            <a:r>
              <a:rPr lang="en-US" sz="1600" dirty="0"/>
              <a:t>GNP’s (Graphene Nano Platelets) have better dispersion due to less van der Waal's forces, high specific area and 2D geometry.</a:t>
            </a:r>
          </a:p>
          <a:p>
            <a:pPr marL="285750" indent="-285750" algn="just">
              <a:spcAft>
                <a:spcPts val="600"/>
              </a:spcAft>
              <a:buFont typeface="Arial" panose="020B0604020202020204" pitchFamily="34" charset="0"/>
              <a:buChar char="•"/>
            </a:pPr>
            <a:r>
              <a:rPr lang="en-US" sz="1600" dirty="0"/>
              <a:t>Colloid Processing using anionic and cationic surfactants (to alter charge on GNPs and opposite material) is preferably used dispersion technique.</a:t>
            </a:r>
          </a:p>
          <a:p>
            <a:pPr marL="285750" indent="-285750" algn="just">
              <a:spcAft>
                <a:spcPts val="600"/>
              </a:spcAft>
              <a:buFont typeface="Arial" panose="020B0604020202020204" pitchFamily="34" charset="0"/>
              <a:buChar char="•"/>
            </a:pPr>
            <a:r>
              <a:rPr lang="en-US" sz="1600" dirty="0"/>
              <a:t>The graphene securely anchors around the base material, thus requires high pulling out energy than CNTs.</a:t>
            </a:r>
            <a:r>
              <a:rPr lang="en-US" dirty="0"/>
              <a:t> </a:t>
            </a:r>
          </a:p>
          <a:p>
            <a:pPr algn="just">
              <a:spcAft>
                <a:spcPts val="600"/>
              </a:spcAft>
            </a:pPr>
            <a:endParaRPr lang="en-US" dirty="0"/>
          </a:p>
          <a:p>
            <a:pPr marL="285750" indent="-285750" algn="just">
              <a:spcAft>
                <a:spcPts val="600"/>
              </a:spcAf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119554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GNP</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a:t>Enhances mechanical performance (235% facture toughness in Al2O3).</a:t>
            </a:r>
          </a:p>
          <a:p>
            <a:pPr marL="285750" indent="-285750">
              <a:buFont typeface="Arial" panose="020B0604020202020204" pitchFamily="34" charset="0"/>
              <a:buChar char="•"/>
            </a:pPr>
            <a:r>
              <a:rPr lang="en-US" dirty="0"/>
              <a:t>Improves wear resistance.</a:t>
            </a:r>
          </a:p>
          <a:p>
            <a:pPr marL="285750" indent="-285750">
              <a:buFont typeface="Arial" panose="020B0604020202020204" pitchFamily="34" charset="0"/>
              <a:buChar char="•"/>
            </a:pPr>
            <a:r>
              <a:rPr lang="en-US" dirty="0"/>
              <a:t>Stabilizes base material thermally and chemically.</a:t>
            </a:r>
          </a:p>
          <a:p>
            <a:pPr marL="285750" indent="-285750">
              <a:buFont typeface="Arial" panose="020B0604020202020204" pitchFamily="34" charset="0"/>
              <a:buChar char="•"/>
            </a:pPr>
            <a:r>
              <a:rPr lang="en-US" dirty="0"/>
              <a:t>Increases the thermal conductivity.</a:t>
            </a:r>
          </a:p>
          <a:p>
            <a:pPr marL="285750" indent="-285750">
              <a:buFont typeface="Arial" panose="020B0604020202020204" pitchFamily="34" charset="0"/>
              <a:buChar char="•"/>
            </a:pPr>
            <a:r>
              <a:rPr lang="en-US" dirty="0"/>
              <a:t>Converts base material into a functional material like sensors, electric shielding, electrodes, conducting paths, etc. </a:t>
            </a:r>
          </a:p>
        </p:txBody>
      </p:sp>
    </p:spTree>
    <p:extLst>
      <p:ext uri="{BB962C8B-B14F-4D97-AF65-F5344CB8AC3E}">
        <p14:creationId xmlns:p14="http://schemas.microsoft.com/office/powerpoint/2010/main" val="1643356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Fiber Bragg Grating (FBG) Principle </a:t>
            </a:r>
          </a:p>
        </p:txBody>
      </p:sp>
      <p:sp>
        <p:nvSpPr>
          <p:cNvPr id="3" name="Text Placeholder 2"/>
          <p:cNvSpPr>
            <a:spLocks noGrp="1"/>
          </p:cNvSpPr>
          <p:nvPr>
            <p:ph type="body" idx="1"/>
          </p:nvPr>
        </p:nvSpPr>
        <p:spPr>
          <a:xfrm>
            <a:off x="488681" y="1147225"/>
            <a:ext cx="5096042" cy="3690246"/>
          </a:xfrm>
        </p:spPr>
        <p:txBody>
          <a:bodyPr/>
          <a:lstStyle/>
          <a:p>
            <a:pPr marL="285750" indent="-285750" algn="just">
              <a:spcAft>
                <a:spcPts val="600"/>
              </a:spcAft>
              <a:buFont typeface="Arial" panose="020B0604020202020204" pitchFamily="34" charset="0"/>
              <a:buChar char="•"/>
            </a:pPr>
            <a:r>
              <a:rPr lang="en-US" sz="1400" dirty="0"/>
              <a:t>FBG is a short segment of optical fiber that reflects a particular wavelength of light and transmits the rest.</a:t>
            </a:r>
          </a:p>
          <a:p>
            <a:pPr marL="285750" indent="-285750" algn="just">
              <a:spcAft>
                <a:spcPts val="600"/>
              </a:spcAft>
              <a:buFont typeface="Arial" panose="020B0604020202020204" pitchFamily="34" charset="0"/>
              <a:buChar char="•"/>
            </a:pPr>
            <a:r>
              <a:rPr lang="en-US" sz="1400" dirty="0"/>
              <a:t>The periodic refractive index (RI) of Germanium doped silica fiber is obtained by exposing UV light ( function of intensity and duration). </a:t>
            </a:r>
          </a:p>
          <a:p>
            <a:pPr marL="285750" indent="-285750" algn="just">
              <a:spcAft>
                <a:spcPts val="600"/>
              </a:spcAft>
              <a:buFont typeface="Arial" panose="020B0604020202020204" pitchFamily="34" charset="0"/>
              <a:buChar char="•"/>
            </a:pPr>
            <a:r>
              <a:rPr lang="en-US" sz="1400" dirty="0"/>
              <a:t>The FBG works on the principle of Fresnel Reflection where the light travelling between media of different RI may both reflect and refract.</a:t>
            </a:r>
          </a:p>
          <a:p>
            <a:pPr marL="285750" indent="-285750" algn="just">
              <a:spcAft>
                <a:spcPts val="600"/>
              </a:spcAft>
              <a:buFont typeface="Arial" panose="020B0604020202020204" pitchFamily="34" charset="0"/>
              <a:buChar char="•"/>
            </a:pPr>
            <a:r>
              <a:rPr lang="en-US" sz="1400" dirty="0"/>
              <a:t>The central wavelength of the reflected one is the Bragg’s wavelength which depends on the spatial grating period.</a:t>
            </a:r>
          </a:p>
          <a:p>
            <a:pPr marL="285750" indent="-285750" algn="just">
              <a:spcAft>
                <a:spcPts val="600"/>
              </a:spcAft>
              <a:buFont typeface="Arial" panose="020B0604020202020204" pitchFamily="34" charset="0"/>
              <a:buChar char="•"/>
            </a:pPr>
            <a:r>
              <a:rPr lang="en-US" sz="1400" dirty="0"/>
              <a:t>The grating Length changes w.r.t strain induced in the FBG and the change in temperature.</a:t>
            </a:r>
          </a:p>
          <a:p>
            <a:pPr algn="just">
              <a:spcAft>
                <a:spcPts val="600"/>
              </a:spcAft>
            </a:pPr>
            <a:r>
              <a:rPr lang="en-US" dirty="0"/>
              <a:t>  </a:t>
            </a:r>
          </a:p>
        </p:txBody>
      </p:sp>
      <p:pic>
        <p:nvPicPr>
          <p:cNvPr id="1026" name="Picture 2" descr="http://www.fbgs.com/website/fbgs/assets/images/FBG_principle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723" y="1147225"/>
            <a:ext cx="3333230" cy="19855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en/thumb/d/d1/Fiber_Bragg_Grating-en.svg/400px-Fiber_Bragg_Grating-en.svg.png"/>
          <p:cNvPicPr>
            <a:picLocks noChangeAspect="1" noChangeArrowheads="1"/>
          </p:cNvPicPr>
          <p:nvPr/>
        </p:nvPicPr>
        <p:blipFill rotWithShape="1">
          <a:blip r:embed="rId3">
            <a:extLst>
              <a:ext uri="{28A0092B-C50C-407E-A947-70E740481C1C}">
                <a14:useLocalDpi xmlns:a14="http://schemas.microsoft.com/office/drawing/2010/main" val="0"/>
              </a:ext>
            </a:extLst>
          </a:blip>
          <a:srcRect r="-182" b="37319"/>
          <a:stretch/>
        </p:blipFill>
        <p:spPr bwMode="auto">
          <a:xfrm>
            <a:off x="5770979" y="3258065"/>
            <a:ext cx="2960718" cy="1454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155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FBG:</a:t>
            </a:r>
          </a:p>
        </p:txBody>
      </p:sp>
      <p:sp>
        <p:nvSpPr>
          <p:cNvPr id="3" name="Text Placeholder 2"/>
          <p:cNvSpPr>
            <a:spLocks noGrp="1"/>
          </p:cNvSpPr>
          <p:nvPr>
            <p:ph type="body" idx="1"/>
          </p:nvPr>
        </p:nvSpPr>
        <p:spPr/>
        <p:txBody>
          <a:bodyPr/>
          <a:lstStyle/>
          <a:p>
            <a:r>
              <a:rPr lang="en-US" dirty="0"/>
              <a:t>1. </a:t>
            </a:r>
            <a:r>
              <a:rPr lang="en-US"/>
              <a:t>It avoid issues </a:t>
            </a:r>
            <a:r>
              <a:rPr lang="en-US" dirty="0"/>
              <a:t>related to light intensity</a:t>
            </a:r>
          </a:p>
          <a:p>
            <a:r>
              <a:rPr lang="en-US" dirty="0"/>
              <a:t>2. Fast response</a:t>
            </a:r>
          </a:p>
          <a:p>
            <a:r>
              <a:rPr lang="en-US" dirty="0"/>
              <a:t>3. Negligible hysteresis</a:t>
            </a:r>
          </a:p>
          <a:p>
            <a:r>
              <a:rPr lang="en-US" dirty="0"/>
              <a:t>4. Possibility to discriminate uniform &amp; non-uniform load adapting FBGs with special design.</a:t>
            </a:r>
          </a:p>
          <a:p>
            <a:endParaRPr lang="en-US" dirty="0"/>
          </a:p>
          <a:p>
            <a:endParaRPr lang="en-US" dirty="0"/>
          </a:p>
        </p:txBody>
      </p:sp>
    </p:spTree>
    <p:extLst>
      <p:ext uri="{BB962C8B-B14F-4D97-AF65-F5344CB8AC3E}">
        <p14:creationId xmlns:p14="http://schemas.microsoft.com/office/powerpoint/2010/main" val="3475848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9449"/>
            <a:ext cx="8520600" cy="831300"/>
          </a:xfrm>
        </p:spPr>
        <p:txBody>
          <a:bodyPr/>
          <a:lstStyle/>
          <a:p>
            <a:r>
              <a:rPr lang="en-US" dirty="0"/>
              <a:t>Actuators</a:t>
            </a:r>
          </a:p>
        </p:txBody>
      </p:sp>
      <p:sp>
        <p:nvSpPr>
          <p:cNvPr id="3" name="Text Placeholder 2"/>
          <p:cNvSpPr>
            <a:spLocks noGrp="1"/>
          </p:cNvSpPr>
          <p:nvPr>
            <p:ph type="body" idx="1"/>
          </p:nvPr>
        </p:nvSpPr>
        <p:spPr>
          <a:xfrm>
            <a:off x="311700" y="1094050"/>
            <a:ext cx="5894139" cy="3354000"/>
          </a:xfrm>
        </p:spPr>
        <p:txBody>
          <a:bodyPr/>
          <a:lstStyle/>
          <a:p>
            <a:pPr marL="285750" indent="-285750" algn="just">
              <a:buFont typeface="Arial" panose="020B0604020202020204" pitchFamily="34" charset="0"/>
              <a:buChar char="•"/>
            </a:pPr>
            <a:r>
              <a:rPr lang="en-US" sz="1600" b="1" dirty="0"/>
              <a:t>Pneumatic Artificial Muscles</a:t>
            </a:r>
            <a:r>
              <a:rPr lang="en-US" sz="1600" dirty="0"/>
              <a:t> (PAM) are contractile or extensional devices operated by pressurized air filling a pneumatic bladder. (Also known as </a:t>
            </a:r>
            <a:r>
              <a:rPr lang="en-US" sz="1600" b="1" dirty="0"/>
              <a:t>McKibben Artificial Muscles</a:t>
            </a:r>
            <a:r>
              <a:rPr lang="en-US" sz="1600" dirty="0"/>
              <a:t>)</a:t>
            </a:r>
          </a:p>
          <a:p>
            <a:pPr marL="285750" indent="-285750" algn="just">
              <a:buFont typeface="Arial" panose="020B0604020202020204" pitchFamily="34" charset="0"/>
              <a:buChar char="•"/>
            </a:pPr>
            <a:r>
              <a:rPr lang="en-US" sz="1600" dirty="0"/>
              <a:t>They are usually grouped in pairs of agonists and antagonists. </a:t>
            </a:r>
          </a:p>
          <a:p>
            <a:pPr marL="285750" indent="-285750" algn="just">
              <a:buFont typeface="Arial" panose="020B0604020202020204" pitchFamily="34" charset="0"/>
              <a:buChar char="•"/>
            </a:pPr>
            <a:r>
              <a:rPr lang="en-US" sz="1600" dirty="0"/>
              <a:t>The muscles consist of an inflatable inner tube/bladder inside a braided mesh, clamped at the ends. When the inner bladder is pressurized and expands, the geometry of the mesh acts like a scissor linkage and translates this radial expansion into linear contraction</a:t>
            </a:r>
          </a:p>
          <a:p>
            <a:pPr marL="285750" indent="-285750" algn="just">
              <a:buFont typeface="Arial" panose="020B0604020202020204" pitchFamily="34" charset="0"/>
              <a:buChar char="•"/>
            </a:pPr>
            <a:endParaRPr lang="en-US" sz="1600" dirty="0"/>
          </a:p>
        </p:txBody>
      </p:sp>
      <p:pic>
        <p:nvPicPr>
          <p:cNvPr id="5" name="Picture 4"/>
          <p:cNvPicPr>
            <a:picLocks noChangeAspect="1"/>
          </p:cNvPicPr>
          <p:nvPr/>
        </p:nvPicPr>
        <p:blipFill>
          <a:blip r:embed="rId3"/>
          <a:stretch>
            <a:fillRect/>
          </a:stretch>
        </p:blipFill>
        <p:spPr>
          <a:xfrm>
            <a:off x="6205839" y="961613"/>
            <a:ext cx="1824725" cy="1295555"/>
          </a:xfrm>
          <a:prstGeom prst="rect">
            <a:avLst/>
          </a:prstGeom>
        </p:spPr>
      </p:pic>
      <p:pic>
        <p:nvPicPr>
          <p:cNvPr id="7" name="Picture 6"/>
          <p:cNvPicPr>
            <a:picLocks noChangeAspect="1"/>
          </p:cNvPicPr>
          <p:nvPr/>
        </p:nvPicPr>
        <p:blipFill>
          <a:blip r:embed="rId4"/>
          <a:stretch>
            <a:fillRect/>
          </a:stretch>
        </p:blipFill>
        <p:spPr>
          <a:xfrm>
            <a:off x="6229285" y="2345487"/>
            <a:ext cx="2005916" cy="2300903"/>
          </a:xfrm>
          <a:prstGeom prst="rect">
            <a:avLst/>
          </a:prstGeom>
        </p:spPr>
      </p:pic>
    </p:spTree>
    <p:extLst>
      <p:ext uri="{BB962C8B-B14F-4D97-AF65-F5344CB8AC3E}">
        <p14:creationId xmlns:p14="http://schemas.microsoft.com/office/powerpoint/2010/main" val="125872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PAM</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a:t>Lightweight (due to use of thin membrane)</a:t>
            </a:r>
          </a:p>
          <a:p>
            <a:pPr marL="285750" indent="-285750">
              <a:buFont typeface="Arial" panose="020B0604020202020204" pitchFamily="34" charset="0"/>
              <a:buChar char="•"/>
            </a:pPr>
            <a:r>
              <a:rPr lang="en-US" dirty="0"/>
              <a:t>Compliant </a:t>
            </a:r>
            <a:r>
              <a:rPr lang="en-US" dirty="0" err="1"/>
              <a:t>behaviour</a:t>
            </a:r>
            <a:r>
              <a:rPr lang="en-US" dirty="0"/>
              <a:t> (When a force is exerted on PAM, it “gives in” , without increasing the force in </a:t>
            </a:r>
            <a:r>
              <a:rPr lang="en-US"/>
              <a:t>actuation.)</a:t>
            </a:r>
            <a:endParaRPr lang="en-US" dirty="0"/>
          </a:p>
          <a:p>
            <a:pPr marL="285750" indent="-285750">
              <a:buFont typeface="Arial" panose="020B0604020202020204" pitchFamily="34" charset="0"/>
              <a:buChar char="•"/>
            </a:pPr>
            <a:r>
              <a:rPr lang="en-US" dirty="0"/>
              <a:t>Relationship between force &amp; extension in PAMs and length-tension relationship in biological muscle systems are very similar.</a:t>
            </a:r>
          </a:p>
          <a:p>
            <a:pPr marL="285750" indent="-285750">
              <a:buFont typeface="Arial" panose="020B0604020202020204" pitchFamily="34" charset="0"/>
              <a:buChar char="•"/>
            </a:pPr>
            <a:r>
              <a:rPr lang="en-US" dirty="0"/>
              <a:t>Force in them is not only dependent on pressure but also on their state of inflammation.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61602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831300"/>
          </a:xfrm>
        </p:spPr>
        <p:txBody>
          <a:bodyPr/>
          <a:lstStyle/>
          <a:p>
            <a:r>
              <a:rPr lang="en-US" dirty="0"/>
              <a:t>Reaction- Diffusion by Nervous System</a:t>
            </a:r>
          </a:p>
        </p:txBody>
      </p:sp>
      <p:pic>
        <p:nvPicPr>
          <p:cNvPr id="1030" name="Picture 6" descr="frog_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01" y="1099405"/>
            <a:ext cx="8400753" cy="3214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928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225225"/>
            <a:ext cx="3932054" cy="3354000"/>
          </a:xfrm>
        </p:spPr>
        <p:txBody>
          <a:bodyPr>
            <a:normAutofit lnSpcReduction="10000"/>
          </a:bodyPr>
          <a:lstStyle/>
          <a:p>
            <a:pPr marL="0" indent="0" algn="just">
              <a:buNone/>
            </a:pPr>
            <a:r>
              <a:rPr lang="en-US" sz="2000" dirty="0"/>
              <a:t>The strip pattern was generated using simulation of reaction – diffusion, a mathematical model that can be used to simulate the skin patterns of various animals.</a:t>
            </a:r>
          </a:p>
          <a:p>
            <a:pPr marL="0" indent="0" algn="just">
              <a:buNone/>
            </a:pPr>
            <a:endParaRPr lang="en-US" sz="2000" dirty="0"/>
          </a:p>
          <a:p>
            <a:pPr marL="0" indent="0" algn="just">
              <a:buNone/>
            </a:pPr>
            <a:r>
              <a:rPr lang="en-US" sz="2000" dirty="0"/>
              <a:t>The firm now uses the technique commercially to make anticraft and jewelry.</a:t>
            </a:r>
          </a:p>
          <a:p>
            <a:pPr marL="0" indent="0" algn="just">
              <a:buNone/>
            </a:pPr>
            <a:endParaRPr lang="en-US" sz="2000" dirty="0"/>
          </a:p>
          <a:p>
            <a:pPr marL="0" indent="0" algn="just">
              <a:buNone/>
            </a:pPr>
            <a:r>
              <a:rPr lang="en-US" sz="2000" dirty="0"/>
              <a:t>[</a:t>
            </a:r>
            <a:r>
              <a:rPr lang="en-US" sz="2000" dirty="0">
                <a:hlinkClick r:id="rId2"/>
              </a:rPr>
              <a:t>Video Link 1</a:t>
            </a:r>
            <a:r>
              <a:rPr lang="en-US" sz="2000" dirty="0"/>
              <a:t>]</a:t>
            </a:r>
          </a:p>
          <a:p>
            <a:pPr marL="0" indent="0" algn="just">
              <a:buNone/>
            </a:pPr>
            <a:endParaRPr lang="en-US" sz="2000" dirty="0"/>
          </a:p>
          <a:p>
            <a:pPr marL="0" indent="0" algn="just">
              <a:buNone/>
            </a:pPr>
            <a:r>
              <a:rPr lang="en-US" sz="2000" dirty="0"/>
              <a:t>[</a:t>
            </a:r>
            <a:r>
              <a:rPr lang="en-US" sz="2000" dirty="0">
                <a:hlinkClick r:id="rId3"/>
              </a:rPr>
              <a:t>Video Link 2</a:t>
            </a:r>
            <a:r>
              <a:rPr lang="en-US" sz="2000" dirty="0"/>
              <a:t>]</a:t>
            </a:r>
          </a:p>
        </p:txBody>
      </p:sp>
      <p:sp>
        <p:nvSpPr>
          <p:cNvPr id="4" name="Title 1"/>
          <p:cNvSpPr>
            <a:spLocks noGrp="1"/>
          </p:cNvSpPr>
          <p:nvPr>
            <p:ph type="title"/>
          </p:nvPr>
        </p:nvSpPr>
        <p:spPr/>
        <p:txBody>
          <a:bodyPr/>
          <a:lstStyle/>
          <a:p>
            <a:r>
              <a:rPr lang="en-US" dirty="0"/>
              <a:t>Reaction- Diffusion by Nervous System [</a:t>
            </a:r>
            <a:r>
              <a:rPr lang="en-US" dirty="0">
                <a:hlinkClick r:id="rId4"/>
              </a:rPr>
              <a:t>Link</a:t>
            </a:r>
            <a:r>
              <a:rPr lang="en-US" dirty="0"/>
              <a:t>]</a:t>
            </a:r>
          </a:p>
        </p:txBody>
      </p:sp>
      <p:pic>
        <p:nvPicPr>
          <p:cNvPr id="3074" name="Picture 2" descr="http://n-e-r-v-o-u-s.com/blog/wp-content/uploads/2011/11/5232918323_ba4505b369_b-600x401.jpg"/>
          <p:cNvPicPr>
            <a:picLocks noChangeAspect="1" noChangeArrowheads="1"/>
          </p:cNvPicPr>
          <p:nvPr/>
        </p:nvPicPr>
        <p:blipFill rotWithShape="1">
          <a:blip r:embed="rId5">
            <a:extLst>
              <a:ext uri="{28A0092B-C50C-407E-A947-70E740481C1C}">
                <a14:useLocalDpi xmlns:a14="http://schemas.microsoft.com/office/drawing/2010/main" val="0"/>
              </a:ext>
            </a:extLst>
          </a:blip>
          <a:srcRect l="33273"/>
          <a:stretch/>
        </p:blipFill>
        <p:spPr bwMode="auto">
          <a:xfrm>
            <a:off x="4962698" y="1328622"/>
            <a:ext cx="3142211" cy="3147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072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0"/>
            <a:ext cx="8520600" cy="831300"/>
          </a:xfrm>
        </p:spPr>
        <p:txBody>
          <a:bodyPr/>
          <a:lstStyle/>
          <a:p>
            <a:r>
              <a:rPr lang="en-US" dirty="0"/>
              <a:t>Reaction- Diffusion by Nervous System</a:t>
            </a:r>
          </a:p>
        </p:txBody>
      </p:sp>
      <p:pic>
        <p:nvPicPr>
          <p:cNvPr id="4" name="Picture 4" descr="re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110" y="936809"/>
            <a:ext cx="5467777" cy="360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146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D763-3D8E-4C40-A195-2462A564EB61}"/>
              </a:ext>
            </a:extLst>
          </p:cNvPr>
          <p:cNvSpPr>
            <a:spLocks noGrp="1"/>
          </p:cNvSpPr>
          <p:nvPr>
            <p:ph type="title"/>
          </p:nvPr>
        </p:nvSpPr>
        <p:spPr/>
        <p:txBody>
          <a:bodyPr/>
          <a:lstStyle/>
          <a:p>
            <a:r>
              <a:rPr lang="en-US" dirty="0"/>
              <a:t>3d Spatially Variant lattices</a:t>
            </a:r>
          </a:p>
        </p:txBody>
      </p:sp>
      <p:sp>
        <p:nvSpPr>
          <p:cNvPr id="3" name="Text Placeholder 2">
            <a:extLst>
              <a:ext uri="{FF2B5EF4-FFF2-40B4-BE49-F238E27FC236}">
                <a16:creationId xmlns:a16="http://schemas.microsoft.com/office/drawing/2014/main" id="{E48291A4-50AD-4653-BF2A-299C05212EEA}"/>
              </a:ext>
            </a:extLst>
          </p:cNvPr>
          <p:cNvSpPr>
            <a:spLocks noGrp="1"/>
          </p:cNvSpPr>
          <p:nvPr>
            <p:ph type="body" idx="1"/>
          </p:nvPr>
        </p:nvSpPr>
        <p:spPr>
          <a:xfrm>
            <a:off x="311699" y="1225225"/>
            <a:ext cx="5734873" cy="3354000"/>
          </a:xfrm>
        </p:spPr>
        <p:txBody>
          <a:bodyPr>
            <a:normAutofit/>
          </a:bodyPr>
          <a:lstStyle/>
          <a:p>
            <a:r>
              <a:rPr lang="en-US" sz="1800" dirty="0"/>
              <a:t>Algorithm to spatially vary and functionally grade all of the attributes of a periodic structure independently and simultaneously while still rendering the overall lattice smooth and continuous.</a:t>
            </a:r>
          </a:p>
          <a:p>
            <a:r>
              <a:rPr lang="en-US" sz="1800" dirty="0"/>
              <a:t>Attributes include unit cell orientation, lattice spacing, fill fraction, geometry, material composition, and more.</a:t>
            </a:r>
          </a:p>
          <a:p>
            <a:r>
              <a:rPr lang="en-US" sz="1800" dirty="0"/>
              <a:t>It is still in research phase at University of Texas at El Paso by </a:t>
            </a:r>
            <a:r>
              <a:rPr lang="en-US" sz="1800" dirty="0" err="1"/>
              <a:t>EMLab</a:t>
            </a:r>
            <a:r>
              <a:rPr lang="en-US" sz="1800" dirty="0"/>
              <a:t>. They are using MATLAB to develop lattices and Blender software to give them the desired shapes.</a:t>
            </a:r>
          </a:p>
          <a:p>
            <a:r>
              <a:rPr lang="en-US" sz="1800" dirty="0">
                <a:hlinkClick r:id="rId2"/>
              </a:rPr>
              <a:t>http://emlab.utep.edu/research.htm</a:t>
            </a:r>
            <a:endParaRPr lang="en-US" sz="1800" dirty="0"/>
          </a:p>
          <a:p>
            <a:r>
              <a:rPr lang="en-US" sz="1800" dirty="0">
                <a:hlinkClick r:id="rId3"/>
              </a:rPr>
              <a:t>[Video Link 1]</a:t>
            </a:r>
            <a:endParaRPr lang="en-US" sz="1800" dirty="0"/>
          </a:p>
          <a:p>
            <a:r>
              <a:rPr lang="en-US" sz="1800" dirty="0">
                <a:hlinkClick r:id="rId4"/>
              </a:rPr>
              <a:t>[Video Link 2]</a:t>
            </a:r>
            <a:endParaRPr lang="en-US" sz="1800" dirty="0"/>
          </a:p>
          <a:p>
            <a:endParaRPr lang="en-US" sz="1600" dirty="0"/>
          </a:p>
        </p:txBody>
      </p:sp>
      <p:pic>
        <p:nvPicPr>
          <p:cNvPr id="5" name="Picture 4">
            <a:extLst>
              <a:ext uri="{FF2B5EF4-FFF2-40B4-BE49-F238E27FC236}">
                <a16:creationId xmlns:a16="http://schemas.microsoft.com/office/drawing/2014/main" id="{F8FAFBB5-B946-4BD7-BC59-8C6FD2A644DC}"/>
              </a:ext>
            </a:extLst>
          </p:cNvPr>
          <p:cNvPicPr>
            <a:picLocks noChangeAspect="1"/>
          </p:cNvPicPr>
          <p:nvPr/>
        </p:nvPicPr>
        <p:blipFill>
          <a:blip r:embed="rId5"/>
          <a:stretch>
            <a:fillRect/>
          </a:stretch>
        </p:blipFill>
        <p:spPr>
          <a:xfrm>
            <a:off x="6172421" y="891852"/>
            <a:ext cx="2125980" cy="1371600"/>
          </a:xfrm>
          <a:prstGeom prst="rect">
            <a:avLst/>
          </a:prstGeom>
          <a:ln w="28575">
            <a:solidFill>
              <a:schemeClr val="tx1"/>
            </a:solidFill>
          </a:ln>
        </p:spPr>
      </p:pic>
      <p:pic>
        <p:nvPicPr>
          <p:cNvPr id="1026" name="Picture 2" descr="https://www.researchgate.net/profile/Raymond_Rumpf/publication/260866087/figure/fig1/AS:296775517786117@1447768205898/Figure-1-Photograph-of-the-spatially-variant-self-collimating-lattice.png">
            <a:extLst>
              <a:ext uri="{FF2B5EF4-FFF2-40B4-BE49-F238E27FC236}">
                <a16:creationId xmlns:a16="http://schemas.microsoft.com/office/drawing/2014/main" id="{66FEA206-38BC-4F66-B1D5-43E86B8DA6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2410" y="2518825"/>
            <a:ext cx="1906002" cy="2056296"/>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310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Team</a:t>
            </a:r>
          </a:p>
        </p:txBody>
      </p:sp>
      <p:sp>
        <p:nvSpPr>
          <p:cNvPr id="69" name="Shape 69"/>
          <p:cNvSpPr txBox="1">
            <a:spLocks noGrp="1"/>
          </p:cNvSpPr>
          <p:nvPr>
            <p:ph type="body" idx="1"/>
          </p:nvPr>
        </p:nvSpPr>
        <p:spPr>
          <a:prstGeom prst="rect">
            <a:avLst/>
          </a:prstGeom>
        </p:spPr>
        <p:txBody>
          <a:bodyPr lIns="91425" tIns="91425" rIns="91425" bIns="91425" anchor="ctr" anchorCtr="0">
            <a:noAutofit/>
          </a:bodyPr>
          <a:lstStyle/>
          <a:p>
            <a:pPr lvl="0" algn="ctr" rtl="0">
              <a:spcBef>
                <a:spcPts val="0"/>
              </a:spcBef>
              <a:buNone/>
            </a:pPr>
            <a:r>
              <a:rPr lang="en"/>
              <a:t>Mentor:</a:t>
            </a:r>
          </a:p>
          <a:p>
            <a:pPr lvl="0" algn="ctr" rtl="0">
              <a:spcBef>
                <a:spcPts val="0"/>
              </a:spcBef>
              <a:buNone/>
            </a:pPr>
            <a:r>
              <a:rPr lang="en" b="1"/>
              <a:t>Prof. Calogero Oddo </a:t>
            </a:r>
          </a:p>
          <a:p>
            <a:pPr lvl="0" algn="ctr" rtl="0">
              <a:spcBef>
                <a:spcPts val="0"/>
              </a:spcBef>
              <a:buNone/>
            </a:pPr>
            <a:endParaRPr b="1"/>
          </a:p>
          <a:p>
            <a:pPr lvl="0" algn="ctr" rtl="0">
              <a:spcBef>
                <a:spcPts val="0"/>
              </a:spcBef>
              <a:buNone/>
            </a:pPr>
            <a:r>
              <a:rPr lang="en"/>
              <a:t>Vinit Sarode</a:t>
            </a:r>
          </a:p>
          <a:p>
            <a:pPr lvl="0" algn="ctr" rtl="0">
              <a:spcBef>
                <a:spcPts val="0"/>
              </a:spcBef>
              <a:buNone/>
            </a:pPr>
            <a:r>
              <a:rPr lang="en"/>
              <a:t>Sapan Agrawal</a:t>
            </a:r>
          </a:p>
          <a:p>
            <a:pPr lvl="0" algn="ctr">
              <a:spcBef>
                <a:spcPts val="0"/>
              </a:spcBef>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15925"/>
            <a:ext cx="8305078" cy="598475"/>
          </a:xfrm>
        </p:spPr>
        <p:txBody>
          <a:bodyPr>
            <a:normAutofit fontScale="90000"/>
          </a:bodyPr>
          <a:lstStyle/>
          <a:p>
            <a:pPr algn="ctr"/>
            <a:r>
              <a:rPr lang="en-US" dirty="0"/>
              <a:t>Resistivity Measurement</a:t>
            </a:r>
          </a:p>
        </p:txBody>
      </p:sp>
      <p:graphicFrame>
        <p:nvGraphicFramePr>
          <p:cNvPr id="4" name="Table 3">
            <a:extLst>
              <a:ext uri="{FF2B5EF4-FFF2-40B4-BE49-F238E27FC236}">
                <a16:creationId xmlns:a16="http://schemas.microsoft.com/office/drawing/2014/main" id="{F95E5826-1FD0-4AC4-9003-C19F873C8D85}"/>
              </a:ext>
            </a:extLst>
          </p:cNvPr>
          <p:cNvGraphicFramePr>
            <a:graphicFrameLocks noGrp="1"/>
          </p:cNvGraphicFramePr>
          <p:nvPr>
            <p:extLst>
              <p:ext uri="{D42A27DB-BD31-4B8C-83A1-F6EECF244321}">
                <p14:modId xmlns:p14="http://schemas.microsoft.com/office/powerpoint/2010/main" val="3753512080"/>
              </p:ext>
            </p:extLst>
          </p:nvPr>
        </p:nvGraphicFramePr>
        <p:xfrm>
          <a:off x="1530900" y="893392"/>
          <a:ext cx="2142508" cy="1964228"/>
        </p:xfrm>
        <a:graphic>
          <a:graphicData uri="http://schemas.openxmlformats.org/drawingml/2006/table">
            <a:tbl>
              <a:tblPr firstRow="1" bandRow="1">
                <a:tableStyleId>{5C22544A-7EE6-4342-B048-85BDC9FD1C3A}</a:tableStyleId>
              </a:tblPr>
              <a:tblGrid>
                <a:gridCol w="1071254">
                  <a:extLst>
                    <a:ext uri="{9D8B030D-6E8A-4147-A177-3AD203B41FA5}">
                      <a16:colId xmlns:a16="http://schemas.microsoft.com/office/drawing/2014/main" val="1395376548"/>
                    </a:ext>
                  </a:extLst>
                </a:gridCol>
                <a:gridCol w="1071254">
                  <a:extLst>
                    <a:ext uri="{9D8B030D-6E8A-4147-A177-3AD203B41FA5}">
                      <a16:colId xmlns:a16="http://schemas.microsoft.com/office/drawing/2014/main" val="62737328"/>
                    </a:ext>
                  </a:extLst>
                </a:gridCol>
              </a:tblGrid>
              <a:tr h="345989">
                <a:tc>
                  <a:txBody>
                    <a:bodyPr/>
                    <a:lstStyle/>
                    <a:p>
                      <a:r>
                        <a:rPr lang="en-US" dirty="0"/>
                        <a:t>Length</a:t>
                      </a:r>
                    </a:p>
                  </a:txBody>
                  <a:tcPr/>
                </a:tc>
                <a:tc>
                  <a:txBody>
                    <a:bodyPr/>
                    <a:lstStyle/>
                    <a:p>
                      <a:pPr algn="ctr"/>
                      <a:r>
                        <a:rPr lang="en-US" dirty="0"/>
                        <a:t>4mmX8mm</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(in </a:t>
                      </a:r>
                      <a:r>
                        <a:rPr lang="en-US" dirty="0">
                          <a:latin typeface="Calibri" panose="020F0502020204030204" pitchFamily="34" charset="0"/>
                        </a:rPr>
                        <a:t>Ω)</a:t>
                      </a:r>
                      <a:endParaRPr lang="en-US" dirty="0"/>
                    </a:p>
                  </a:txBody>
                  <a:tcPr/>
                </a:tc>
                <a:extLst>
                  <a:ext uri="{0D108BD9-81ED-4DB2-BD59-A6C34878D82A}">
                    <a16:rowId xmlns:a16="http://schemas.microsoft.com/office/drawing/2014/main" val="771987325"/>
                  </a:ext>
                </a:extLst>
              </a:tr>
              <a:tr h="365327">
                <a:tc>
                  <a:txBody>
                    <a:bodyPr/>
                    <a:lstStyle/>
                    <a:p>
                      <a:r>
                        <a:rPr lang="en-US" dirty="0"/>
                        <a:t>10mm</a:t>
                      </a:r>
                    </a:p>
                  </a:txBody>
                  <a:tcPr/>
                </a:tc>
                <a:tc>
                  <a:txBody>
                    <a:bodyPr/>
                    <a:lstStyle/>
                    <a:p>
                      <a:pPr algn="ctr"/>
                      <a:r>
                        <a:rPr lang="en-US" dirty="0"/>
                        <a:t>4.65</a:t>
                      </a:r>
                    </a:p>
                  </a:txBody>
                  <a:tcPr/>
                </a:tc>
                <a:extLst>
                  <a:ext uri="{0D108BD9-81ED-4DB2-BD59-A6C34878D82A}">
                    <a16:rowId xmlns:a16="http://schemas.microsoft.com/office/drawing/2014/main" val="3552547919"/>
                  </a:ext>
                </a:extLst>
              </a:tr>
              <a:tr h="365327">
                <a:tc>
                  <a:txBody>
                    <a:bodyPr/>
                    <a:lstStyle/>
                    <a:p>
                      <a:r>
                        <a:rPr lang="en-US" dirty="0"/>
                        <a:t>20mm</a:t>
                      </a:r>
                    </a:p>
                  </a:txBody>
                  <a:tcPr/>
                </a:tc>
                <a:tc>
                  <a:txBody>
                    <a:bodyPr/>
                    <a:lstStyle/>
                    <a:p>
                      <a:pPr algn="ctr"/>
                      <a:r>
                        <a:rPr lang="en-US" dirty="0"/>
                        <a:t>6.75</a:t>
                      </a:r>
                    </a:p>
                  </a:txBody>
                  <a:tcPr/>
                </a:tc>
                <a:extLst>
                  <a:ext uri="{0D108BD9-81ED-4DB2-BD59-A6C34878D82A}">
                    <a16:rowId xmlns:a16="http://schemas.microsoft.com/office/drawing/2014/main" val="3647786947"/>
                  </a:ext>
                </a:extLst>
              </a:tr>
              <a:tr h="365327">
                <a:tc>
                  <a:txBody>
                    <a:bodyPr/>
                    <a:lstStyle/>
                    <a:p>
                      <a:r>
                        <a:rPr lang="en-US" dirty="0"/>
                        <a:t>30mm</a:t>
                      </a:r>
                    </a:p>
                  </a:txBody>
                  <a:tcPr/>
                </a:tc>
                <a:tc>
                  <a:txBody>
                    <a:bodyPr/>
                    <a:lstStyle/>
                    <a:p>
                      <a:pPr algn="ctr"/>
                      <a:r>
                        <a:rPr lang="en-US" dirty="0"/>
                        <a:t>8.65</a:t>
                      </a:r>
                    </a:p>
                  </a:txBody>
                  <a:tcPr/>
                </a:tc>
                <a:extLst>
                  <a:ext uri="{0D108BD9-81ED-4DB2-BD59-A6C34878D82A}">
                    <a16:rowId xmlns:a16="http://schemas.microsoft.com/office/drawing/2014/main" val="304628927"/>
                  </a:ext>
                </a:extLst>
              </a:tr>
              <a:tr h="365327">
                <a:tc>
                  <a:txBody>
                    <a:bodyPr/>
                    <a:lstStyle/>
                    <a:p>
                      <a:r>
                        <a:rPr lang="en-US" dirty="0"/>
                        <a:t>40mm</a:t>
                      </a:r>
                    </a:p>
                  </a:txBody>
                  <a:tcPr/>
                </a:tc>
                <a:tc>
                  <a:txBody>
                    <a:bodyPr/>
                    <a:lstStyle/>
                    <a:p>
                      <a:pPr algn="ctr"/>
                      <a:r>
                        <a:rPr lang="en-US" dirty="0"/>
                        <a:t>11.2</a:t>
                      </a:r>
                    </a:p>
                  </a:txBody>
                  <a:tcPr/>
                </a:tc>
                <a:extLst>
                  <a:ext uri="{0D108BD9-81ED-4DB2-BD59-A6C34878D82A}">
                    <a16:rowId xmlns:a16="http://schemas.microsoft.com/office/drawing/2014/main" val="2305162945"/>
                  </a:ext>
                </a:extLst>
              </a:tr>
            </a:tbl>
          </a:graphicData>
        </a:graphic>
      </p:graphicFrame>
      <p:graphicFrame>
        <p:nvGraphicFramePr>
          <p:cNvPr id="5" name="Table 4">
            <a:extLst>
              <a:ext uri="{FF2B5EF4-FFF2-40B4-BE49-F238E27FC236}">
                <a16:creationId xmlns:a16="http://schemas.microsoft.com/office/drawing/2014/main" id="{36782165-D654-499F-85EA-791B5C14858B}"/>
              </a:ext>
            </a:extLst>
          </p:cNvPr>
          <p:cNvGraphicFramePr>
            <a:graphicFrameLocks noGrp="1"/>
          </p:cNvGraphicFramePr>
          <p:nvPr>
            <p:extLst>
              <p:ext uri="{D42A27DB-BD31-4B8C-83A1-F6EECF244321}">
                <p14:modId xmlns:p14="http://schemas.microsoft.com/office/powerpoint/2010/main" val="512453684"/>
              </p:ext>
            </p:extLst>
          </p:nvPr>
        </p:nvGraphicFramePr>
        <p:xfrm>
          <a:off x="1530900" y="2982097"/>
          <a:ext cx="2142508" cy="1964228"/>
        </p:xfrm>
        <a:graphic>
          <a:graphicData uri="http://schemas.openxmlformats.org/drawingml/2006/table">
            <a:tbl>
              <a:tblPr firstRow="1" bandRow="1">
                <a:tableStyleId>{5C22544A-7EE6-4342-B048-85BDC9FD1C3A}</a:tableStyleId>
              </a:tblPr>
              <a:tblGrid>
                <a:gridCol w="1071254">
                  <a:extLst>
                    <a:ext uri="{9D8B030D-6E8A-4147-A177-3AD203B41FA5}">
                      <a16:colId xmlns:a16="http://schemas.microsoft.com/office/drawing/2014/main" val="1395376548"/>
                    </a:ext>
                  </a:extLst>
                </a:gridCol>
                <a:gridCol w="1071254">
                  <a:extLst>
                    <a:ext uri="{9D8B030D-6E8A-4147-A177-3AD203B41FA5}">
                      <a16:colId xmlns:a16="http://schemas.microsoft.com/office/drawing/2014/main" val="3888184716"/>
                    </a:ext>
                  </a:extLst>
                </a:gridCol>
              </a:tblGrid>
              <a:tr h="365327">
                <a:tc>
                  <a:txBody>
                    <a:bodyPr/>
                    <a:lstStyle/>
                    <a:p>
                      <a:r>
                        <a:rPr lang="en-US" dirty="0"/>
                        <a:t>Height</a:t>
                      </a:r>
                    </a:p>
                  </a:txBody>
                  <a:tcPr/>
                </a:tc>
                <a:tc>
                  <a:txBody>
                    <a:bodyPr/>
                    <a:lstStyle/>
                    <a:p>
                      <a:pPr algn="ctr"/>
                      <a:r>
                        <a:rPr lang="en-US" dirty="0"/>
                        <a:t>4mmX8mm</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(in </a:t>
                      </a:r>
                      <a:r>
                        <a:rPr lang="en-US" dirty="0">
                          <a:latin typeface="Calibri" panose="020F0502020204030204" pitchFamily="34" charset="0"/>
                        </a:rPr>
                        <a:t>Ω)</a:t>
                      </a:r>
                      <a:endParaRPr lang="en-US" dirty="0"/>
                    </a:p>
                  </a:txBody>
                  <a:tcPr/>
                </a:tc>
                <a:extLst>
                  <a:ext uri="{0D108BD9-81ED-4DB2-BD59-A6C34878D82A}">
                    <a16:rowId xmlns:a16="http://schemas.microsoft.com/office/drawing/2014/main" val="771987325"/>
                  </a:ext>
                </a:extLst>
              </a:tr>
              <a:tr h="365327">
                <a:tc>
                  <a:txBody>
                    <a:bodyPr/>
                    <a:lstStyle/>
                    <a:p>
                      <a:r>
                        <a:rPr lang="en-US" dirty="0"/>
                        <a:t>10mm</a:t>
                      </a:r>
                    </a:p>
                  </a:txBody>
                  <a:tcPr/>
                </a:tc>
                <a:tc>
                  <a:txBody>
                    <a:bodyPr/>
                    <a:lstStyle/>
                    <a:p>
                      <a:pPr algn="ctr"/>
                      <a:r>
                        <a:rPr lang="en-US" dirty="0"/>
                        <a:t>27.1</a:t>
                      </a:r>
                    </a:p>
                  </a:txBody>
                  <a:tcPr/>
                </a:tc>
                <a:extLst>
                  <a:ext uri="{0D108BD9-81ED-4DB2-BD59-A6C34878D82A}">
                    <a16:rowId xmlns:a16="http://schemas.microsoft.com/office/drawing/2014/main" val="3552547919"/>
                  </a:ext>
                </a:extLst>
              </a:tr>
              <a:tr h="365327">
                <a:tc>
                  <a:txBody>
                    <a:bodyPr/>
                    <a:lstStyle/>
                    <a:p>
                      <a:r>
                        <a:rPr lang="en-US" dirty="0"/>
                        <a:t>20mm</a:t>
                      </a:r>
                    </a:p>
                  </a:txBody>
                  <a:tcPr/>
                </a:tc>
                <a:tc>
                  <a:txBody>
                    <a:bodyPr/>
                    <a:lstStyle/>
                    <a:p>
                      <a:pPr algn="ctr"/>
                      <a:r>
                        <a:rPr lang="en-US" dirty="0"/>
                        <a:t>32.9</a:t>
                      </a:r>
                    </a:p>
                  </a:txBody>
                  <a:tcPr/>
                </a:tc>
                <a:extLst>
                  <a:ext uri="{0D108BD9-81ED-4DB2-BD59-A6C34878D82A}">
                    <a16:rowId xmlns:a16="http://schemas.microsoft.com/office/drawing/2014/main" val="3647786947"/>
                  </a:ext>
                </a:extLst>
              </a:tr>
              <a:tr h="365327">
                <a:tc>
                  <a:txBody>
                    <a:bodyPr/>
                    <a:lstStyle/>
                    <a:p>
                      <a:r>
                        <a:rPr lang="en-US" dirty="0"/>
                        <a:t>30mm</a:t>
                      </a:r>
                    </a:p>
                  </a:txBody>
                  <a:tcPr/>
                </a:tc>
                <a:tc>
                  <a:txBody>
                    <a:bodyPr/>
                    <a:lstStyle/>
                    <a:p>
                      <a:pPr algn="ctr"/>
                      <a:r>
                        <a:rPr lang="en-US" dirty="0"/>
                        <a:t>44.2</a:t>
                      </a:r>
                    </a:p>
                  </a:txBody>
                  <a:tcPr/>
                </a:tc>
                <a:extLst>
                  <a:ext uri="{0D108BD9-81ED-4DB2-BD59-A6C34878D82A}">
                    <a16:rowId xmlns:a16="http://schemas.microsoft.com/office/drawing/2014/main" val="304628927"/>
                  </a:ext>
                </a:extLst>
              </a:tr>
              <a:tr h="365327">
                <a:tc>
                  <a:txBody>
                    <a:bodyPr/>
                    <a:lstStyle/>
                    <a:p>
                      <a:r>
                        <a:rPr lang="en-US" dirty="0"/>
                        <a:t>40mm</a:t>
                      </a:r>
                    </a:p>
                  </a:txBody>
                  <a:tcPr/>
                </a:tc>
                <a:tc>
                  <a:txBody>
                    <a:bodyPr/>
                    <a:lstStyle/>
                    <a:p>
                      <a:pPr algn="ctr"/>
                      <a:r>
                        <a:rPr lang="en-US" dirty="0"/>
                        <a:t>35.2</a:t>
                      </a:r>
                    </a:p>
                  </a:txBody>
                  <a:tcPr/>
                </a:tc>
                <a:extLst>
                  <a:ext uri="{0D108BD9-81ED-4DB2-BD59-A6C34878D82A}">
                    <a16:rowId xmlns:a16="http://schemas.microsoft.com/office/drawing/2014/main" val="2305162945"/>
                  </a:ext>
                </a:extLst>
              </a:tr>
            </a:tbl>
          </a:graphicData>
        </a:graphic>
      </p:graphicFrame>
      <p:pic>
        <p:nvPicPr>
          <p:cNvPr id="14" name="Picture 13">
            <a:extLst>
              <a:ext uri="{FF2B5EF4-FFF2-40B4-BE49-F238E27FC236}">
                <a16:creationId xmlns:a16="http://schemas.microsoft.com/office/drawing/2014/main" id="{C164699F-4CE7-46C9-A0B3-3D8D54498603}"/>
              </a:ext>
            </a:extLst>
          </p:cNvPr>
          <p:cNvPicPr>
            <a:picLocks noChangeAspect="1"/>
          </p:cNvPicPr>
          <p:nvPr/>
        </p:nvPicPr>
        <p:blipFill>
          <a:blip r:embed="rId3"/>
          <a:stretch>
            <a:fillRect/>
          </a:stretch>
        </p:blipFill>
        <p:spPr>
          <a:xfrm>
            <a:off x="4743651" y="755160"/>
            <a:ext cx="2854571" cy="2140928"/>
          </a:xfrm>
          <a:prstGeom prst="rect">
            <a:avLst/>
          </a:prstGeom>
        </p:spPr>
      </p:pic>
      <p:pic>
        <p:nvPicPr>
          <p:cNvPr id="16" name="Picture 15">
            <a:extLst>
              <a:ext uri="{FF2B5EF4-FFF2-40B4-BE49-F238E27FC236}">
                <a16:creationId xmlns:a16="http://schemas.microsoft.com/office/drawing/2014/main" id="{31CAE642-67EC-4CAE-8262-060C97A796AB}"/>
              </a:ext>
            </a:extLst>
          </p:cNvPr>
          <p:cNvPicPr>
            <a:picLocks noChangeAspect="1"/>
          </p:cNvPicPr>
          <p:nvPr/>
        </p:nvPicPr>
        <p:blipFill>
          <a:blip r:embed="rId4"/>
          <a:stretch>
            <a:fillRect/>
          </a:stretch>
        </p:blipFill>
        <p:spPr>
          <a:xfrm>
            <a:off x="4743651" y="2945970"/>
            <a:ext cx="2854571" cy="2140928"/>
          </a:xfrm>
          <a:prstGeom prst="rect">
            <a:avLst/>
          </a:prstGeom>
        </p:spPr>
      </p:pic>
    </p:spTree>
    <p:extLst>
      <p:ext uri="{BB962C8B-B14F-4D97-AF65-F5344CB8AC3E}">
        <p14:creationId xmlns:p14="http://schemas.microsoft.com/office/powerpoint/2010/main" val="3611210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B839-94D9-448C-92B3-D73454A1FCD6}"/>
              </a:ext>
            </a:extLst>
          </p:cNvPr>
          <p:cNvSpPr>
            <a:spLocks noGrp="1"/>
          </p:cNvSpPr>
          <p:nvPr>
            <p:ph type="title"/>
          </p:nvPr>
        </p:nvSpPr>
        <p:spPr>
          <a:xfrm>
            <a:off x="311700" y="315925"/>
            <a:ext cx="8520600" cy="538618"/>
          </a:xfrm>
        </p:spPr>
        <p:txBody>
          <a:bodyPr>
            <a:normAutofit fontScale="90000"/>
          </a:bodyPr>
          <a:lstStyle/>
          <a:p>
            <a:pPr algn="ctr"/>
            <a:r>
              <a:rPr lang="en-US" dirty="0"/>
              <a:t>Variation in Area of Cross Section</a:t>
            </a:r>
          </a:p>
        </p:txBody>
      </p:sp>
      <p:graphicFrame>
        <p:nvGraphicFramePr>
          <p:cNvPr id="3" name="Table 2">
            <a:extLst>
              <a:ext uri="{FF2B5EF4-FFF2-40B4-BE49-F238E27FC236}">
                <a16:creationId xmlns:a16="http://schemas.microsoft.com/office/drawing/2014/main" id="{490A5856-6766-47F6-96F3-50B9C0027B0D}"/>
              </a:ext>
            </a:extLst>
          </p:cNvPr>
          <p:cNvGraphicFramePr>
            <a:graphicFrameLocks noGrp="1"/>
          </p:cNvGraphicFramePr>
          <p:nvPr>
            <p:extLst>
              <p:ext uri="{D42A27DB-BD31-4B8C-83A1-F6EECF244321}">
                <p14:modId xmlns:p14="http://schemas.microsoft.com/office/powerpoint/2010/main" val="3535022475"/>
              </p:ext>
            </p:extLst>
          </p:nvPr>
        </p:nvGraphicFramePr>
        <p:xfrm>
          <a:off x="1250811" y="854543"/>
          <a:ext cx="2818680" cy="1615440"/>
        </p:xfrm>
        <a:graphic>
          <a:graphicData uri="http://schemas.openxmlformats.org/drawingml/2006/table">
            <a:tbl>
              <a:tblPr firstRow="1" bandRow="1">
                <a:tableStyleId>{5C22544A-7EE6-4342-B048-85BDC9FD1C3A}</a:tableStyleId>
              </a:tblPr>
              <a:tblGrid>
                <a:gridCol w="1409340">
                  <a:extLst>
                    <a:ext uri="{9D8B030D-6E8A-4147-A177-3AD203B41FA5}">
                      <a16:colId xmlns:a16="http://schemas.microsoft.com/office/drawing/2014/main" val="2064967358"/>
                    </a:ext>
                  </a:extLst>
                </a:gridCol>
                <a:gridCol w="1409340">
                  <a:extLst>
                    <a:ext uri="{9D8B030D-6E8A-4147-A177-3AD203B41FA5}">
                      <a16:colId xmlns:a16="http://schemas.microsoft.com/office/drawing/2014/main" val="153782260"/>
                    </a:ext>
                  </a:extLst>
                </a:gridCol>
              </a:tblGrid>
              <a:tr h="370840">
                <a:tc>
                  <a:txBody>
                    <a:bodyPr/>
                    <a:lstStyle/>
                    <a:p>
                      <a:r>
                        <a:rPr lang="en-US" dirty="0"/>
                        <a:t>Area</a:t>
                      </a:r>
                    </a:p>
                  </a:txBody>
                  <a:tcPr/>
                </a:tc>
                <a:tc>
                  <a:txBody>
                    <a:bodyPr/>
                    <a:lstStyle/>
                    <a:p>
                      <a:pPr algn="ctr"/>
                      <a:r>
                        <a:rPr lang="en-US" dirty="0"/>
                        <a:t>30mm (Length)</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(in </a:t>
                      </a:r>
                      <a:r>
                        <a:rPr lang="en-US" dirty="0">
                          <a:latin typeface="Calibri" panose="020F0502020204030204" pitchFamily="34" charset="0"/>
                        </a:rPr>
                        <a:t>Ω)</a:t>
                      </a:r>
                      <a:endParaRPr lang="en-US" dirty="0"/>
                    </a:p>
                  </a:txBody>
                  <a:tcPr/>
                </a:tc>
                <a:extLst>
                  <a:ext uri="{0D108BD9-81ED-4DB2-BD59-A6C34878D82A}">
                    <a16:rowId xmlns:a16="http://schemas.microsoft.com/office/drawing/2014/main" val="1010922731"/>
                  </a:ext>
                </a:extLst>
              </a:tr>
              <a:tr h="370840">
                <a:tc>
                  <a:txBody>
                    <a:bodyPr/>
                    <a:lstStyle/>
                    <a:p>
                      <a:r>
                        <a:rPr lang="en-US" dirty="0"/>
                        <a:t>4mmX4mm</a:t>
                      </a:r>
                    </a:p>
                  </a:txBody>
                  <a:tcPr/>
                </a:tc>
                <a:tc>
                  <a:txBody>
                    <a:bodyPr/>
                    <a:lstStyle/>
                    <a:p>
                      <a:pPr algn="ctr"/>
                      <a:r>
                        <a:rPr lang="en-US" dirty="0"/>
                        <a:t>19.3</a:t>
                      </a:r>
                    </a:p>
                  </a:txBody>
                  <a:tcPr/>
                </a:tc>
                <a:extLst>
                  <a:ext uri="{0D108BD9-81ED-4DB2-BD59-A6C34878D82A}">
                    <a16:rowId xmlns:a16="http://schemas.microsoft.com/office/drawing/2014/main" val="2019706749"/>
                  </a:ext>
                </a:extLst>
              </a:tr>
              <a:tr h="370840">
                <a:tc>
                  <a:txBody>
                    <a:bodyPr/>
                    <a:lstStyle/>
                    <a:p>
                      <a:r>
                        <a:rPr lang="en-US" dirty="0"/>
                        <a:t>4mmX6mm</a:t>
                      </a:r>
                    </a:p>
                  </a:txBody>
                  <a:tcPr/>
                </a:tc>
                <a:tc>
                  <a:txBody>
                    <a:bodyPr/>
                    <a:lstStyle/>
                    <a:p>
                      <a:pPr algn="ctr"/>
                      <a:r>
                        <a:rPr lang="en-US" dirty="0"/>
                        <a:t>11.2</a:t>
                      </a:r>
                    </a:p>
                  </a:txBody>
                  <a:tcPr/>
                </a:tc>
                <a:extLst>
                  <a:ext uri="{0D108BD9-81ED-4DB2-BD59-A6C34878D82A}">
                    <a16:rowId xmlns:a16="http://schemas.microsoft.com/office/drawing/2014/main" val="1806653628"/>
                  </a:ext>
                </a:extLst>
              </a:tr>
              <a:tr h="370840">
                <a:tc>
                  <a:txBody>
                    <a:bodyPr/>
                    <a:lstStyle/>
                    <a:p>
                      <a:r>
                        <a:rPr lang="en-US" dirty="0"/>
                        <a:t>4mmX8mm</a:t>
                      </a:r>
                    </a:p>
                  </a:txBody>
                  <a:tcPr/>
                </a:tc>
                <a:tc>
                  <a:txBody>
                    <a:bodyPr/>
                    <a:lstStyle/>
                    <a:p>
                      <a:pPr algn="ctr"/>
                      <a:r>
                        <a:rPr lang="en-US" dirty="0"/>
                        <a:t>8.55</a:t>
                      </a:r>
                    </a:p>
                  </a:txBody>
                  <a:tcPr/>
                </a:tc>
                <a:extLst>
                  <a:ext uri="{0D108BD9-81ED-4DB2-BD59-A6C34878D82A}">
                    <a16:rowId xmlns:a16="http://schemas.microsoft.com/office/drawing/2014/main" val="3536700227"/>
                  </a:ext>
                </a:extLst>
              </a:tr>
            </a:tbl>
          </a:graphicData>
        </a:graphic>
      </p:graphicFrame>
      <p:graphicFrame>
        <p:nvGraphicFramePr>
          <p:cNvPr id="5" name="Table 4">
            <a:extLst>
              <a:ext uri="{FF2B5EF4-FFF2-40B4-BE49-F238E27FC236}">
                <a16:creationId xmlns:a16="http://schemas.microsoft.com/office/drawing/2014/main" id="{D3F240E3-BF4D-4FA2-8D2C-6763E4B8DA49}"/>
              </a:ext>
            </a:extLst>
          </p:cNvPr>
          <p:cNvGraphicFramePr>
            <a:graphicFrameLocks noGrp="1"/>
          </p:cNvGraphicFramePr>
          <p:nvPr>
            <p:extLst>
              <p:ext uri="{D42A27DB-BD31-4B8C-83A1-F6EECF244321}">
                <p14:modId xmlns:p14="http://schemas.microsoft.com/office/powerpoint/2010/main" val="732226713"/>
              </p:ext>
            </p:extLst>
          </p:nvPr>
        </p:nvGraphicFramePr>
        <p:xfrm>
          <a:off x="1250811" y="3104499"/>
          <a:ext cx="2818680" cy="1615440"/>
        </p:xfrm>
        <a:graphic>
          <a:graphicData uri="http://schemas.openxmlformats.org/drawingml/2006/table">
            <a:tbl>
              <a:tblPr firstRow="1" bandRow="1">
                <a:tableStyleId>{5C22544A-7EE6-4342-B048-85BDC9FD1C3A}</a:tableStyleId>
              </a:tblPr>
              <a:tblGrid>
                <a:gridCol w="1409340">
                  <a:extLst>
                    <a:ext uri="{9D8B030D-6E8A-4147-A177-3AD203B41FA5}">
                      <a16:colId xmlns:a16="http://schemas.microsoft.com/office/drawing/2014/main" val="2064967358"/>
                    </a:ext>
                  </a:extLst>
                </a:gridCol>
                <a:gridCol w="1409340">
                  <a:extLst>
                    <a:ext uri="{9D8B030D-6E8A-4147-A177-3AD203B41FA5}">
                      <a16:colId xmlns:a16="http://schemas.microsoft.com/office/drawing/2014/main" val="153782260"/>
                    </a:ext>
                  </a:extLst>
                </a:gridCol>
              </a:tblGrid>
              <a:tr h="370840">
                <a:tc>
                  <a:txBody>
                    <a:bodyPr/>
                    <a:lstStyle/>
                    <a:p>
                      <a:r>
                        <a:rPr lang="en-US" dirty="0"/>
                        <a:t>Area</a:t>
                      </a:r>
                    </a:p>
                  </a:txBody>
                  <a:tcPr/>
                </a:tc>
                <a:tc>
                  <a:txBody>
                    <a:bodyPr/>
                    <a:lstStyle/>
                    <a:p>
                      <a:pPr algn="ctr"/>
                      <a:r>
                        <a:rPr lang="en-US" dirty="0"/>
                        <a:t>30mm (Height)</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(in </a:t>
                      </a:r>
                      <a:r>
                        <a:rPr lang="en-US" dirty="0">
                          <a:latin typeface="Calibri" panose="020F0502020204030204" pitchFamily="34" charset="0"/>
                        </a:rPr>
                        <a:t>Ω)</a:t>
                      </a:r>
                      <a:endParaRPr lang="en-US" dirty="0"/>
                    </a:p>
                  </a:txBody>
                  <a:tcPr/>
                </a:tc>
                <a:extLst>
                  <a:ext uri="{0D108BD9-81ED-4DB2-BD59-A6C34878D82A}">
                    <a16:rowId xmlns:a16="http://schemas.microsoft.com/office/drawing/2014/main" val="1010922731"/>
                  </a:ext>
                </a:extLst>
              </a:tr>
              <a:tr h="370840">
                <a:tc>
                  <a:txBody>
                    <a:bodyPr/>
                    <a:lstStyle/>
                    <a:p>
                      <a:r>
                        <a:rPr lang="en-US" dirty="0"/>
                        <a:t>4mmX4mm</a:t>
                      </a:r>
                    </a:p>
                  </a:txBody>
                  <a:tcPr/>
                </a:tc>
                <a:tc>
                  <a:txBody>
                    <a:bodyPr/>
                    <a:lstStyle/>
                    <a:p>
                      <a:pPr algn="ctr"/>
                      <a:r>
                        <a:rPr lang="en-US" dirty="0"/>
                        <a:t>137.85</a:t>
                      </a:r>
                    </a:p>
                  </a:txBody>
                  <a:tcPr/>
                </a:tc>
                <a:extLst>
                  <a:ext uri="{0D108BD9-81ED-4DB2-BD59-A6C34878D82A}">
                    <a16:rowId xmlns:a16="http://schemas.microsoft.com/office/drawing/2014/main" val="2019706749"/>
                  </a:ext>
                </a:extLst>
              </a:tr>
              <a:tr h="370840">
                <a:tc>
                  <a:txBody>
                    <a:bodyPr/>
                    <a:lstStyle/>
                    <a:p>
                      <a:r>
                        <a:rPr lang="en-US" dirty="0"/>
                        <a:t>4mmX6mm</a:t>
                      </a:r>
                    </a:p>
                  </a:txBody>
                  <a:tcPr/>
                </a:tc>
                <a:tc>
                  <a:txBody>
                    <a:bodyPr/>
                    <a:lstStyle/>
                    <a:p>
                      <a:pPr algn="ctr"/>
                      <a:r>
                        <a:rPr lang="en-US" dirty="0"/>
                        <a:t>57.8</a:t>
                      </a:r>
                    </a:p>
                  </a:txBody>
                  <a:tcPr/>
                </a:tc>
                <a:extLst>
                  <a:ext uri="{0D108BD9-81ED-4DB2-BD59-A6C34878D82A}">
                    <a16:rowId xmlns:a16="http://schemas.microsoft.com/office/drawing/2014/main" val="1806653628"/>
                  </a:ext>
                </a:extLst>
              </a:tr>
              <a:tr h="370840">
                <a:tc>
                  <a:txBody>
                    <a:bodyPr/>
                    <a:lstStyle/>
                    <a:p>
                      <a:r>
                        <a:rPr lang="en-US" dirty="0"/>
                        <a:t>4mmX8mm</a:t>
                      </a:r>
                    </a:p>
                  </a:txBody>
                  <a:tcPr/>
                </a:tc>
                <a:tc>
                  <a:txBody>
                    <a:bodyPr/>
                    <a:lstStyle/>
                    <a:p>
                      <a:pPr algn="ctr"/>
                      <a:r>
                        <a:rPr lang="en-US" dirty="0"/>
                        <a:t>51.1</a:t>
                      </a:r>
                    </a:p>
                  </a:txBody>
                  <a:tcPr/>
                </a:tc>
                <a:extLst>
                  <a:ext uri="{0D108BD9-81ED-4DB2-BD59-A6C34878D82A}">
                    <a16:rowId xmlns:a16="http://schemas.microsoft.com/office/drawing/2014/main" val="3536700227"/>
                  </a:ext>
                </a:extLst>
              </a:tr>
            </a:tbl>
          </a:graphicData>
        </a:graphic>
      </p:graphicFrame>
      <p:pic>
        <p:nvPicPr>
          <p:cNvPr id="12" name="Picture 11">
            <a:extLst>
              <a:ext uri="{FF2B5EF4-FFF2-40B4-BE49-F238E27FC236}">
                <a16:creationId xmlns:a16="http://schemas.microsoft.com/office/drawing/2014/main" id="{3454B8A6-BF19-4603-B49B-6ADFD7DC94BE}"/>
              </a:ext>
            </a:extLst>
          </p:cNvPr>
          <p:cNvPicPr>
            <a:picLocks noChangeAspect="1"/>
          </p:cNvPicPr>
          <p:nvPr/>
        </p:nvPicPr>
        <p:blipFill>
          <a:blip r:embed="rId2"/>
          <a:stretch>
            <a:fillRect/>
          </a:stretch>
        </p:blipFill>
        <p:spPr>
          <a:xfrm>
            <a:off x="5026448" y="676783"/>
            <a:ext cx="2875009" cy="2156257"/>
          </a:xfrm>
          <a:prstGeom prst="rect">
            <a:avLst/>
          </a:prstGeom>
        </p:spPr>
      </p:pic>
      <p:pic>
        <p:nvPicPr>
          <p:cNvPr id="14" name="Picture 13">
            <a:extLst>
              <a:ext uri="{FF2B5EF4-FFF2-40B4-BE49-F238E27FC236}">
                <a16:creationId xmlns:a16="http://schemas.microsoft.com/office/drawing/2014/main" id="{C96E25A2-7667-44CE-B4F7-B59860BBCC6C}"/>
              </a:ext>
            </a:extLst>
          </p:cNvPr>
          <p:cNvPicPr>
            <a:picLocks noChangeAspect="1"/>
          </p:cNvPicPr>
          <p:nvPr/>
        </p:nvPicPr>
        <p:blipFill>
          <a:blip r:embed="rId3"/>
          <a:stretch>
            <a:fillRect/>
          </a:stretch>
        </p:blipFill>
        <p:spPr>
          <a:xfrm>
            <a:off x="5008602" y="2833040"/>
            <a:ext cx="2892855" cy="2169641"/>
          </a:xfrm>
          <a:prstGeom prst="rect">
            <a:avLst/>
          </a:prstGeom>
        </p:spPr>
      </p:pic>
    </p:spTree>
    <p:extLst>
      <p:ext uri="{BB962C8B-B14F-4D97-AF65-F5344CB8AC3E}">
        <p14:creationId xmlns:p14="http://schemas.microsoft.com/office/powerpoint/2010/main" val="1896295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9E8D-5101-487C-9DB0-7BDA657363CD}"/>
              </a:ext>
            </a:extLst>
          </p:cNvPr>
          <p:cNvSpPr>
            <a:spLocks noGrp="1"/>
          </p:cNvSpPr>
          <p:nvPr>
            <p:ph type="title"/>
          </p:nvPr>
        </p:nvSpPr>
        <p:spPr>
          <a:xfrm>
            <a:off x="311700" y="315925"/>
            <a:ext cx="8520600" cy="532572"/>
          </a:xfrm>
        </p:spPr>
        <p:txBody>
          <a:bodyPr>
            <a:normAutofit fontScale="90000"/>
          </a:bodyPr>
          <a:lstStyle/>
          <a:p>
            <a:pPr algn="ctr"/>
            <a:r>
              <a:rPr lang="en-US" dirty="0"/>
              <a:t>Variation in Infill Percentage</a:t>
            </a:r>
          </a:p>
        </p:txBody>
      </p:sp>
      <p:graphicFrame>
        <p:nvGraphicFramePr>
          <p:cNvPr id="4" name="Table 3">
            <a:extLst>
              <a:ext uri="{FF2B5EF4-FFF2-40B4-BE49-F238E27FC236}">
                <a16:creationId xmlns:a16="http://schemas.microsoft.com/office/drawing/2014/main" id="{86E96722-E016-4471-8AC3-5F23728E9036}"/>
              </a:ext>
            </a:extLst>
          </p:cNvPr>
          <p:cNvGraphicFramePr>
            <a:graphicFrameLocks noGrp="1"/>
          </p:cNvGraphicFramePr>
          <p:nvPr>
            <p:extLst>
              <p:ext uri="{D42A27DB-BD31-4B8C-83A1-F6EECF244321}">
                <p14:modId xmlns:p14="http://schemas.microsoft.com/office/powerpoint/2010/main" val="674915392"/>
              </p:ext>
            </p:extLst>
          </p:nvPr>
        </p:nvGraphicFramePr>
        <p:xfrm>
          <a:off x="550597" y="1290226"/>
          <a:ext cx="2752776" cy="2849470"/>
        </p:xfrm>
        <a:graphic>
          <a:graphicData uri="http://schemas.openxmlformats.org/drawingml/2006/table">
            <a:tbl>
              <a:tblPr firstRow="1" bandRow="1">
                <a:tableStyleId>{5C22544A-7EE6-4342-B048-85BDC9FD1C3A}</a:tableStyleId>
              </a:tblPr>
              <a:tblGrid>
                <a:gridCol w="1376388">
                  <a:extLst>
                    <a:ext uri="{9D8B030D-6E8A-4147-A177-3AD203B41FA5}">
                      <a16:colId xmlns:a16="http://schemas.microsoft.com/office/drawing/2014/main" val="1588235122"/>
                    </a:ext>
                  </a:extLst>
                </a:gridCol>
                <a:gridCol w="1376388">
                  <a:extLst>
                    <a:ext uri="{9D8B030D-6E8A-4147-A177-3AD203B41FA5}">
                      <a16:colId xmlns:a16="http://schemas.microsoft.com/office/drawing/2014/main" val="389616745"/>
                    </a:ext>
                  </a:extLst>
                </a:gridCol>
              </a:tblGrid>
              <a:tr h="1128882">
                <a:tc>
                  <a:txBody>
                    <a:bodyPr/>
                    <a:lstStyle/>
                    <a:p>
                      <a:pPr algn="ctr"/>
                      <a:r>
                        <a:rPr lang="en-US" dirty="0"/>
                        <a:t>Infills</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4mmX8mm</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(in </a:t>
                      </a:r>
                      <a:r>
                        <a:rPr lang="en-US" dirty="0">
                          <a:latin typeface="Calibri" panose="020F0502020204030204" pitchFamily="34" charset="0"/>
                        </a:rPr>
                        <a:t>Ω)</a:t>
                      </a:r>
                      <a:endParaRPr lang="en-US" dirty="0"/>
                    </a:p>
                  </a:txBody>
                  <a:tcPr anchor="ctr"/>
                </a:tc>
                <a:extLst>
                  <a:ext uri="{0D108BD9-81ED-4DB2-BD59-A6C34878D82A}">
                    <a16:rowId xmlns:a16="http://schemas.microsoft.com/office/drawing/2014/main" val="3584087467"/>
                  </a:ext>
                </a:extLst>
              </a:tr>
              <a:tr h="430147">
                <a:tc>
                  <a:txBody>
                    <a:bodyPr/>
                    <a:lstStyle/>
                    <a:p>
                      <a:pPr algn="ctr"/>
                      <a:r>
                        <a:rPr lang="en-US" dirty="0"/>
                        <a:t>10%</a:t>
                      </a:r>
                    </a:p>
                  </a:txBody>
                  <a:tcPr anchor="ctr"/>
                </a:tc>
                <a:tc>
                  <a:txBody>
                    <a:bodyPr/>
                    <a:lstStyle/>
                    <a:p>
                      <a:pPr algn="ctr"/>
                      <a:r>
                        <a:rPr lang="en-US" dirty="0"/>
                        <a:t>8.5</a:t>
                      </a:r>
                    </a:p>
                  </a:txBody>
                  <a:tcPr anchor="ctr"/>
                </a:tc>
                <a:extLst>
                  <a:ext uri="{0D108BD9-81ED-4DB2-BD59-A6C34878D82A}">
                    <a16:rowId xmlns:a16="http://schemas.microsoft.com/office/drawing/2014/main" val="564727062"/>
                  </a:ext>
                </a:extLst>
              </a:tr>
              <a:tr h="430147">
                <a:tc>
                  <a:txBody>
                    <a:bodyPr/>
                    <a:lstStyle/>
                    <a:p>
                      <a:pPr algn="ctr"/>
                      <a:r>
                        <a:rPr lang="en-US" dirty="0"/>
                        <a:t>20%</a:t>
                      </a:r>
                    </a:p>
                  </a:txBody>
                  <a:tcPr anchor="ctr"/>
                </a:tc>
                <a:tc>
                  <a:txBody>
                    <a:bodyPr/>
                    <a:lstStyle/>
                    <a:p>
                      <a:pPr algn="ctr"/>
                      <a:r>
                        <a:rPr lang="en-US" dirty="0"/>
                        <a:t>10.7</a:t>
                      </a:r>
                    </a:p>
                  </a:txBody>
                  <a:tcPr anchor="ctr"/>
                </a:tc>
                <a:extLst>
                  <a:ext uri="{0D108BD9-81ED-4DB2-BD59-A6C34878D82A}">
                    <a16:rowId xmlns:a16="http://schemas.microsoft.com/office/drawing/2014/main" val="910464415"/>
                  </a:ext>
                </a:extLst>
              </a:tr>
              <a:tr h="430147">
                <a:tc>
                  <a:txBody>
                    <a:bodyPr/>
                    <a:lstStyle/>
                    <a:p>
                      <a:pPr algn="ctr"/>
                      <a:r>
                        <a:rPr lang="en-US" dirty="0"/>
                        <a:t>40%</a:t>
                      </a:r>
                    </a:p>
                  </a:txBody>
                  <a:tcPr anchor="ctr"/>
                </a:tc>
                <a:tc>
                  <a:txBody>
                    <a:bodyPr/>
                    <a:lstStyle/>
                    <a:p>
                      <a:pPr algn="ctr"/>
                      <a:r>
                        <a:rPr lang="en-US" dirty="0"/>
                        <a:t>9.3</a:t>
                      </a:r>
                    </a:p>
                  </a:txBody>
                  <a:tcPr anchor="ctr"/>
                </a:tc>
                <a:extLst>
                  <a:ext uri="{0D108BD9-81ED-4DB2-BD59-A6C34878D82A}">
                    <a16:rowId xmlns:a16="http://schemas.microsoft.com/office/drawing/2014/main" val="1714773417"/>
                  </a:ext>
                </a:extLst>
              </a:tr>
              <a:tr h="430147">
                <a:tc>
                  <a:txBody>
                    <a:bodyPr/>
                    <a:lstStyle/>
                    <a:p>
                      <a:pPr algn="ctr"/>
                      <a:r>
                        <a:rPr lang="en-US" dirty="0"/>
                        <a:t>80%</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14</a:t>
                      </a:r>
                    </a:p>
                  </a:txBody>
                  <a:tcPr anchor="ctr"/>
                </a:tc>
                <a:extLst>
                  <a:ext uri="{0D108BD9-81ED-4DB2-BD59-A6C34878D82A}">
                    <a16:rowId xmlns:a16="http://schemas.microsoft.com/office/drawing/2014/main" val="3181853137"/>
                  </a:ext>
                </a:extLst>
              </a:tr>
            </a:tbl>
          </a:graphicData>
        </a:graphic>
      </p:graphicFrame>
      <p:pic>
        <p:nvPicPr>
          <p:cNvPr id="10" name="Picture 9">
            <a:extLst>
              <a:ext uri="{FF2B5EF4-FFF2-40B4-BE49-F238E27FC236}">
                <a16:creationId xmlns:a16="http://schemas.microsoft.com/office/drawing/2014/main" id="{718B88F9-9DA2-4F20-AD5F-DA06A8D63FAB}"/>
              </a:ext>
            </a:extLst>
          </p:cNvPr>
          <p:cNvPicPr>
            <a:picLocks noChangeAspect="1"/>
          </p:cNvPicPr>
          <p:nvPr/>
        </p:nvPicPr>
        <p:blipFill>
          <a:blip r:embed="rId2"/>
          <a:stretch>
            <a:fillRect/>
          </a:stretch>
        </p:blipFill>
        <p:spPr>
          <a:xfrm>
            <a:off x="3912405" y="930876"/>
            <a:ext cx="4919895" cy="3689921"/>
          </a:xfrm>
          <a:prstGeom prst="rect">
            <a:avLst/>
          </a:prstGeom>
        </p:spPr>
      </p:pic>
    </p:spTree>
    <p:extLst>
      <p:ext uri="{BB962C8B-B14F-4D97-AF65-F5344CB8AC3E}">
        <p14:creationId xmlns:p14="http://schemas.microsoft.com/office/powerpoint/2010/main" val="3074632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Resistance</a:t>
            </a:r>
          </a:p>
        </p:txBody>
      </p:sp>
      <p:sp>
        <p:nvSpPr>
          <p:cNvPr id="3" name="Text Placeholder 2"/>
          <p:cNvSpPr>
            <a:spLocks noGrp="1"/>
          </p:cNvSpPr>
          <p:nvPr>
            <p:ph type="body" idx="1"/>
          </p:nvPr>
        </p:nvSpPr>
        <p:spPr>
          <a:xfrm>
            <a:off x="311700" y="1225224"/>
            <a:ext cx="4248577" cy="3733637"/>
          </a:xfrm>
        </p:spPr>
        <p:txBody>
          <a:bodyPr>
            <a:normAutofit fontScale="92500" lnSpcReduction="20000"/>
          </a:bodyPr>
          <a:lstStyle/>
          <a:p>
            <a:pPr algn="just"/>
            <a:r>
              <a:rPr lang="en-US" dirty="0"/>
              <a:t>The effect of contact resistance was immediately seen when the resistance of graphene composed PLA was measured using multimeter.</a:t>
            </a:r>
          </a:p>
          <a:p>
            <a:pPr algn="just"/>
            <a:endParaRPr lang="en-US" dirty="0"/>
          </a:p>
          <a:p>
            <a:pPr algn="just"/>
            <a:r>
              <a:rPr lang="en-US" dirty="0"/>
              <a:t>The contact resistance comes into play due to smaller area of intimate contact between the two surfaces.</a:t>
            </a:r>
          </a:p>
          <a:p>
            <a:pPr algn="just"/>
            <a:endParaRPr lang="en-US" dirty="0"/>
          </a:p>
          <a:p>
            <a:pPr algn="just"/>
            <a:r>
              <a:rPr lang="en-US" dirty="0"/>
              <a:t>The fluctuation was observed due to the contact resistance being comparable to the resistance being measured.   </a:t>
            </a:r>
          </a:p>
          <a:p>
            <a:pPr algn="just"/>
            <a:endParaRPr lang="en-US" dirty="0"/>
          </a:p>
          <a:p>
            <a:pPr algn="just"/>
            <a:r>
              <a:rPr lang="en-US" dirty="0"/>
              <a:t>The contact resistance can be reduced using the Silver Conductive Paint.</a:t>
            </a:r>
          </a:p>
        </p:txBody>
      </p:sp>
      <p:pic>
        <p:nvPicPr>
          <p:cNvPr id="1026" name="Picture 2" descr="Risultati immagini per contact resis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957" y="1588641"/>
            <a:ext cx="4169343" cy="2444098"/>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897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095" y="0"/>
            <a:ext cx="8520600" cy="831300"/>
          </a:xfrm>
        </p:spPr>
        <p:txBody>
          <a:bodyPr/>
          <a:lstStyle/>
          <a:p>
            <a:r>
              <a:rPr lang="en-US" dirty="0"/>
              <a:t>Joint Limits</a:t>
            </a:r>
          </a:p>
        </p:txBody>
      </p:sp>
      <p:graphicFrame>
        <p:nvGraphicFramePr>
          <p:cNvPr id="4" name="Table 3"/>
          <p:cNvGraphicFramePr>
            <a:graphicFrameLocks noGrp="1"/>
          </p:cNvGraphicFramePr>
          <p:nvPr>
            <p:extLst>
              <p:ext uri="{D42A27DB-BD31-4B8C-83A1-F6EECF244321}">
                <p14:modId xmlns:p14="http://schemas.microsoft.com/office/powerpoint/2010/main" val="4053227193"/>
              </p:ext>
            </p:extLst>
          </p:nvPr>
        </p:nvGraphicFramePr>
        <p:xfrm>
          <a:off x="299258" y="1330064"/>
          <a:ext cx="8545483" cy="2811354"/>
        </p:xfrm>
        <a:graphic>
          <a:graphicData uri="http://schemas.openxmlformats.org/drawingml/2006/table">
            <a:tbl>
              <a:tblPr firstRow="1" bandRow="1">
                <a:tableStyleId>{5C22544A-7EE6-4342-B048-85BDC9FD1C3A}</a:tableStyleId>
              </a:tblPr>
              <a:tblGrid>
                <a:gridCol w="581601">
                  <a:extLst>
                    <a:ext uri="{9D8B030D-6E8A-4147-A177-3AD203B41FA5}">
                      <a16:colId xmlns:a16="http://schemas.microsoft.com/office/drawing/2014/main" val="4018344122"/>
                    </a:ext>
                  </a:extLst>
                </a:gridCol>
                <a:gridCol w="1870654">
                  <a:extLst>
                    <a:ext uri="{9D8B030D-6E8A-4147-A177-3AD203B41FA5}">
                      <a16:colId xmlns:a16="http://schemas.microsoft.com/office/drawing/2014/main" val="549951212"/>
                    </a:ext>
                  </a:extLst>
                </a:gridCol>
                <a:gridCol w="1321723">
                  <a:extLst>
                    <a:ext uri="{9D8B030D-6E8A-4147-A177-3AD203B41FA5}">
                      <a16:colId xmlns:a16="http://schemas.microsoft.com/office/drawing/2014/main" val="1473258090"/>
                    </a:ext>
                  </a:extLst>
                </a:gridCol>
                <a:gridCol w="1223601">
                  <a:extLst>
                    <a:ext uri="{9D8B030D-6E8A-4147-A177-3AD203B41FA5}">
                      <a16:colId xmlns:a16="http://schemas.microsoft.com/office/drawing/2014/main" val="3815040937"/>
                    </a:ext>
                  </a:extLst>
                </a:gridCol>
                <a:gridCol w="1188502">
                  <a:extLst>
                    <a:ext uri="{9D8B030D-6E8A-4147-A177-3AD203B41FA5}">
                      <a16:colId xmlns:a16="http://schemas.microsoft.com/office/drawing/2014/main" val="173060117"/>
                    </a:ext>
                  </a:extLst>
                </a:gridCol>
                <a:gridCol w="1175971">
                  <a:extLst>
                    <a:ext uri="{9D8B030D-6E8A-4147-A177-3AD203B41FA5}">
                      <a16:colId xmlns:a16="http://schemas.microsoft.com/office/drawing/2014/main" val="4084572485"/>
                    </a:ext>
                  </a:extLst>
                </a:gridCol>
                <a:gridCol w="1183431">
                  <a:extLst>
                    <a:ext uri="{9D8B030D-6E8A-4147-A177-3AD203B41FA5}">
                      <a16:colId xmlns:a16="http://schemas.microsoft.com/office/drawing/2014/main" val="2372581715"/>
                    </a:ext>
                  </a:extLst>
                </a:gridCol>
              </a:tblGrid>
              <a:tr h="251460">
                <a:tc rowSpan="2">
                  <a:txBody>
                    <a:bodyPr/>
                    <a:lstStyle/>
                    <a:p>
                      <a:pPr algn="ctr"/>
                      <a:r>
                        <a:rPr lang="en-US" dirty="0"/>
                        <a:t>Sr. No.</a:t>
                      </a:r>
                    </a:p>
                  </a:txBody>
                  <a:tcPr anchor="ctr"/>
                </a:tc>
                <a:tc rowSpan="2">
                  <a:txBody>
                    <a:bodyPr/>
                    <a:lstStyle/>
                    <a:p>
                      <a:pPr algn="ctr"/>
                      <a:r>
                        <a:rPr lang="en-US" dirty="0"/>
                        <a:t>Action</a:t>
                      </a:r>
                    </a:p>
                  </a:txBody>
                  <a:tcPr anchor="ctr"/>
                </a:tc>
                <a:tc gridSpan="2">
                  <a:txBody>
                    <a:bodyPr/>
                    <a:lstStyle/>
                    <a:p>
                      <a:pPr algn="ctr"/>
                      <a:r>
                        <a:rPr lang="en-US" dirty="0"/>
                        <a:t>Muscles</a:t>
                      </a:r>
                    </a:p>
                  </a:txBody>
                  <a:tcPr anchor="ctr"/>
                </a:tc>
                <a:tc hMerge="1">
                  <a:txBody>
                    <a:bodyPr/>
                    <a:lstStyle/>
                    <a:p>
                      <a:endParaRPr lang="en-US"/>
                    </a:p>
                  </a:txBody>
                  <a:tcPr/>
                </a:tc>
                <a:tc rowSpan="2">
                  <a:txBody>
                    <a:bodyPr/>
                    <a:lstStyle/>
                    <a:p>
                      <a:pPr algn="ctr"/>
                      <a:r>
                        <a:rPr lang="en-US" dirty="0"/>
                        <a:t>Min Length (Contraction)</a:t>
                      </a:r>
                    </a:p>
                  </a:txBody>
                  <a:tcPr anchor="ctr"/>
                </a:tc>
                <a:tc rowSpan="2">
                  <a:txBody>
                    <a:bodyPr/>
                    <a:lstStyle/>
                    <a:p>
                      <a:pPr algn="ctr"/>
                      <a:r>
                        <a:rPr lang="en-US" dirty="0"/>
                        <a:t>Upper Limit</a:t>
                      </a:r>
                    </a:p>
                  </a:txBody>
                  <a:tcPr anchor="ctr"/>
                </a:tc>
                <a:tc rowSpan="2">
                  <a:txBody>
                    <a:bodyPr/>
                    <a:lstStyle/>
                    <a:p>
                      <a:pPr algn="ctr"/>
                      <a:r>
                        <a:rPr lang="en-US" dirty="0"/>
                        <a:t>Lower Limit</a:t>
                      </a:r>
                    </a:p>
                  </a:txBody>
                  <a:tcPr anchor="ctr"/>
                </a:tc>
                <a:extLst>
                  <a:ext uri="{0D108BD9-81ED-4DB2-BD59-A6C34878D82A}">
                    <a16:rowId xmlns:a16="http://schemas.microsoft.com/office/drawing/2014/main" val="101097599"/>
                  </a:ext>
                </a:extLst>
              </a:tr>
              <a:tr h="251460">
                <a:tc vMerge="1">
                  <a:txBody>
                    <a:bodyPr/>
                    <a:lstStyle/>
                    <a:p>
                      <a:endParaRPr lang="en-US"/>
                    </a:p>
                  </a:txBody>
                  <a:tcPr/>
                </a:tc>
                <a:tc vMerge="1">
                  <a:txBody>
                    <a:bodyPr/>
                    <a:lstStyle/>
                    <a:p>
                      <a:pPr algn="ctr"/>
                      <a:endParaRPr lang="en-US" b="1" dirty="0">
                        <a:solidFill>
                          <a:schemeClr val="bg1"/>
                        </a:solidFill>
                      </a:endParaRPr>
                    </a:p>
                  </a:txBody>
                  <a:tcPr anchor="ctr">
                    <a:solidFill>
                      <a:schemeClr val="accent1"/>
                    </a:solidFill>
                  </a:tcPr>
                </a:tc>
                <a:tc>
                  <a:txBody>
                    <a:bodyPr/>
                    <a:lstStyle/>
                    <a:p>
                      <a:pPr algn="ctr"/>
                      <a:r>
                        <a:rPr lang="en-US" b="1" dirty="0">
                          <a:solidFill>
                            <a:schemeClr val="bg1"/>
                          </a:solidFill>
                        </a:rPr>
                        <a:t>Agonist</a:t>
                      </a:r>
                    </a:p>
                  </a:txBody>
                  <a:tcPr anchor="ctr">
                    <a:solidFill>
                      <a:schemeClr val="accent1"/>
                    </a:solidFill>
                  </a:tcPr>
                </a:tc>
                <a:tc>
                  <a:txBody>
                    <a:bodyPr/>
                    <a:lstStyle/>
                    <a:p>
                      <a:pPr algn="ctr"/>
                      <a:r>
                        <a:rPr lang="en-US" b="1" dirty="0">
                          <a:solidFill>
                            <a:schemeClr val="bg1"/>
                          </a:solidFill>
                        </a:rPr>
                        <a:t>Antagonist</a:t>
                      </a:r>
                    </a:p>
                  </a:txBody>
                  <a:tcPr anchor="ctr">
                    <a:solidFill>
                      <a:schemeClr val="accent1"/>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271399663"/>
                  </a:ext>
                </a:extLst>
              </a:tr>
              <a:tr h="354117">
                <a:tc>
                  <a:txBody>
                    <a:bodyPr/>
                    <a:lstStyle/>
                    <a:p>
                      <a:pPr algn="ctr"/>
                      <a:r>
                        <a:rPr lang="en-US" dirty="0"/>
                        <a:t>1.</a:t>
                      </a:r>
                    </a:p>
                  </a:txBody>
                  <a:tcPr anchor="ctr"/>
                </a:tc>
                <a:tc>
                  <a:txBody>
                    <a:bodyPr/>
                    <a:lstStyle/>
                    <a:p>
                      <a:pPr algn="ctr"/>
                      <a:r>
                        <a:rPr lang="en-US" dirty="0"/>
                        <a:t>Shoulder </a:t>
                      </a:r>
                    </a:p>
                    <a:p>
                      <a:pPr algn="ctr"/>
                      <a:r>
                        <a:rPr lang="en-US" dirty="0"/>
                        <a:t>Abduction/</a:t>
                      </a:r>
                      <a:r>
                        <a:rPr lang="en-US" dirty="0"/>
                        <a:t>Adduction</a:t>
                      </a:r>
                      <a:endParaRPr lang="en-US" dirty="0"/>
                    </a:p>
                  </a:txBody>
                  <a:tcPr anchor="ctr"/>
                </a:tc>
                <a:tc>
                  <a:txBody>
                    <a:bodyPr/>
                    <a:lstStyle/>
                    <a:p>
                      <a:pPr algn="ctr"/>
                      <a:r>
                        <a:rPr lang="en-US" dirty="0"/>
                        <a:t>Deltoid </a:t>
                      </a:r>
                    </a:p>
                  </a:txBody>
                  <a:tcPr anchor="ctr"/>
                </a:tc>
                <a:tc>
                  <a:txBody>
                    <a:bodyPr/>
                    <a:lstStyle/>
                    <a:p>
                      <a:pPr algn="ctr"/>
                      <a:endParaRPr lang="en-US" dirty="0"/>
                    </a:p>
                  </a:txBody>
                  <a:tcPr anchor="ctr"/>
                </a:tc>
                <a:tc>
                  <a:txBody>
                    <a:bodyPr/>
                    <a:lstStyle/>
                    <a:p>
                      <a:pPr algn="ctr"/>
                      <a:r>
                        <a:rPr lang="en-US" dirty="0"/>
                        <a:t>200mm</a:t>
                      </a:r>
                    </a:p>
                    <a:p>
                      <a:pPr algn="ctr"/>
                      <a:r>
                        <a:rPr lang="en-US" dirty="0"/>
                        <a:t>(50mm)</a:t>
                      </a:r>
                    </a:p>
                  </a:txBody>
                  <a:tcPr anchor="ctr"/>
                </a:tc>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val="3645640510"/>
                  </a:ext>
                </a:extLst>
              </a:tr>
              <a:tr h="354117">
                <a:tc>
                  <a:txBody>
                    <a:bodyPr/>
                    <a:lstStyle/>
                    <a:p>
                      <a:pPr algn="ctr"/>
                      <a:r>
                        <a:rPr lang="en-US" dirty="0"/>
                        <a:t>2.</a:t>
                      </a:r>
                    </a:p>
                  </a:txBody>
                  <a:tcPr anchor="ctr"/>
                </a:tc>
                <a:tc>
                  <a:txBody>
                    <a:bodyPr/>
                    <a:lstStyle/>
                    <a:p>
                      <a:pPr algn="ctr"/>
                      <a:r>
                        <a:rPr lang="en-US" dirty="0"/>
                        <a:t>Shoulder </a:t>
                      </a:r>
                    </a:p>
                    <a:p>
                      <a:pPr algn="ctr"/>
                      <a:r>
                        <a:rPr lang="en-US" dirty="0"/>
                        <a:t>Flexion/Extension</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2435419893"/>
                  </a:ext>
                </a:extLst>
              </a:tr>
              <a:tr h="354117">
                <a:tc>
                  <a:txBody>
                    <a:bodyPr/>
                    <a:lstStyle/>
                    <a:p>
                      <a:pPr algn="ctr"/>
                      <a:r>
                        <a:rPr lang="en-US" dirty="0"/>
                        <a:t>3.</a:t>
                      </a:r>
                    </a:p>
                  </a:txBody>
                  <a:tcPr anchor="ctr"/>
                </a:tc>
                <a:tc>
                  <a:txBody>
                    <a:bodyPr/>
                    <a:lstStyle/>
                    <a:p>
                      <a:pPr algn="ctr"/>
                      <a:r>
                        <a:rPr lang="en-US" dirty="0"/>
                        <a:t>Medial/Lateral Rotation </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3523807799"/>
                  </a:ext>
                </a:extLst>
              </a:tr>
              <a:tr h="354117">
                <a:tc>
                  <a:txBody>
                    <a:bodyPr/>
                    <a:lstStyle/>
                    <a:p>
                      <a:pPr algn="ctr"/>
                      <a:r>
                        <a:rPr lang="en-US" dirty="0"/>
                        <a:t>4.</a:t>
                      </a:r>
                    </a:p>
                  </a:txBody>
                  <a:tcPr anchor="ctr"/>
                </a:tc>
                <a:tc>
                  <a:txBody>
                    <a:bodyPr/>
                    <a:lstStyle/>
                    <a:p>
                      <a:pPr algn="ctr"/>
                      <a:r>
                        <a:rPr lang="en-US" dirty="0"/>
                        <a:t>Elbow </a:t>
                      </a:r>
                    </a:p>
                    <a:p>
                      <a:pPr algn="ctr"/>
                      <a:r>
                        <a:rPr lang="en-US" dirty="0"/>
                        <a:t>Flexion/Extension</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636198490"/>
                  </a:ext>
                </a:extLst>
              </a:tr>
              <a:tr h="354117">
                <a:tc>
                  <a:txBody>
                    <a:bodyPr/>
                    <a:lstStyle/>
                    <a:p>
                      <a:pPr algn="ctr"/>
                      <a:r>
                        <a:rPr lang="en-US" dirty="0"/>
                        <a:t>5</a:t>
                      </a:r>
                    </a:p>
                  </a:txBody>
                  <a:tcPr anchor="ctr"/>
                </a:tc>
                <a:tc>
                  <a:txBody>
                    <a:bodyPr/>
                    <a:lstStyle/>
                    <a:p>
                      <a:pPr algn="ctr"/>
                      <a:r>
                        <a:rPr lang="en-US" dirty="0"/>
                        <a:t>Pronation/ </a:t>
                      </a:r>
                      <a:r>
                        <a:rPr lang="en-US" dirty="0" err="1"/>
                        <a:t>Suppination</a:t>
                      </a: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3656181205"/>
                  </a:ext>
                </a:extLst>
              </a:tr>
            </a:tbl>
          </a:graphicData>
        </a:graphic>
      </p:graphicFrame>
    </p:spTree>
    <p:extLst>
      <p:ext uri="{BB962C8B-B14F-4D97-AF65-F5344CB8AC3E}">
        <p14:creationId xmlns:p14="http://schemas.microsoft.com/office/powerpoint/2010/main" val="4055976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Queries</a:t>
            </a:r>
          </a:p>
        </p:txBody>
      </p:sp>
      <p:sp>
        <p:nvSpPr>
          <p:cNvPr id="103" name="Shape 103"/>
          <p:cNvSpPr txBox="1">
            <a:spLocks noGrp="1"/>
          </p:cNvSpPr>
          <p:nvPr>
            <p:ph type="body" idx="1"/>
          </p:nvPr>
        </p:nvSpPr>
        <p:spPr>
          <a:xfrm>
            <a:off x="235500" y="1225225"/>
            <a:ext cx="8520600" cy="3354000"/>
          </a:xfrm>
          <a:prstGeom prst="rect">
            <a:avLst/>
          </a:prstGeom>
        </p:spPr>
        <p:txBody>
          <a:bodyPr lIns="91425" tIns="91425" rIns="91425" bIns="91425" anchor="t" anchorCtr="0">
            <a:noAutofit/>
          </a:bodyPr>
          <a:lstStyle/>
          <a:p>
            <a:pPr lvl="0" rtl="0">
              <a:spcBef>
                <a:spcPts val="0"/>
              </a:spcBef>
              <a:spcAft>
                <a:spcPts val="0"/>
              </a:spcAft>
              <a:buNone/>
            </a:pPr>
            <a:r>
              <a:rPr lang="en" dirty="0">
                <a:solidFill>
                  <a:srgbClr val="0070C0"/>
                </a:solidFill>
              </a:rPr>
              <a:t>1. Why Graphene?</a:t>
            </a:r>
          </a:p>
          <a:p>
            <a:pPr lvl="0" rtl="0">
              <a:lnSpc>
                <a:spcPct val="100000"/>
              </a:lnSpc>
              <a:spcBef>
                <a:spcPts val="0"/>
              </a:spcBef>
              <a:spcAft>
                <a:spcPts val="0"/>
              </a:spcAft>
              <a:buNone/>
            </a:pPr>
            <a:r>
              <a:rPr lang="en" sz="1100" dirty="0">
                <a:solidFill>
                  <a:srgbClr val="999999"/>
                </a:solidFill>
              </a:rPr>
              <a:t>(It is used for the purpose of conduction. Alone graphene is almost 10 times stronger than stainless steel. But graphene composites are not that strong but still the 3d printed parts using graphene composites will have more strength than those printed with PLA and ABS.)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9423"/>
            <a:ext cx="8520600" cy="831300"/>
          </a:xfrm>
        </p:spPr>
        <p:txBody>
          <a:bodyPr/>
          <a:lstStyle/>
          <a:p>
            <a:r>
              <a:rPr lang="en-US" dirty="0"/>
              <a:t>Cyberphysical Architecture</a:t>
            </a:r>
          </a:p>
        </p:txBody>
      </p:sp>
      <p:sp>
        <p:nvSpPr>
          <p:cNvPr id="4" name="Rectangle: Rounded Corners 3"/>
          <p:cNvSpPr/>
          <p:nvPr/>
        </p:nvSpPr>
        <p:spPr>
          <a:xfrm>
            <a:off x="2936458" y="1254439"/>
            <a:ext cx="1381472" cy="216209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Cortex A-9 Processor</a:t>
            </a:r>
          </a:p>
        </p:txBody>
      </p:sp>
      <p:sp>
        <p:nvSpPr>
          <p:cNvPr id="5" name="Rectangle: Rounded Corners 4"/>
          <p:cNvSpPr/>
          <p:nvPr/>
        </p:nvSpPr>
        <p:spPr>
          <a:xfrm>
            <a:off x="7493951" y="1321331"/>
            <a:ext cx="1338349" cy="202830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Festo Pneumatic Muscles</a:t>
            </a:r>
          </a:p>
        </p:txBody>
      </p:sp>
      <p:sp>
        <p:nvSpPr>
          <p:cNvPr id="6" name="Rectangle: Rounded Corners 5"/>
          <p:cNvSpPr/>
          <p:nvPr/>
        </p:nvSpPr>
        <p:spPr>
          <a:xfrm>
            <a:off x="2630183" y="3910390"/>
            <a:ext cx="1994022" cy="473281"/>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Power System</a:t>
            </a:r>
          </a:p>
        </p:txBody>
      </p:sp>
      <p:sp>
        <p:nvSpPr>
          <p:cNvPr id="7" name="Rectangle: Rounded Corners 6"/>
          <p:cNvSpPr/>
          <p:nvPr/>
        </p:nvSpPr>
        <p:spPr>
          <a:xfrm>
            <a:off x="5126357" y="2044539"/>
            <a:ext cx="1462035" cy="58189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Pressure Controller</a:t>
            </a:r>
          </a:p>
        </p:txBody>
      </p:sp>
      <p:sp>
        <p:nvSpPr>
          <p:cNvPr id="8" name="Rectangle: Rounded Corners 7"/>
          <p:cNvSpPr/>
          <p:nvPr/>
        </p:nvSpPr>
        <p:spPr>
          <a:xfrm>
            <a:off x="424955" y="1388225"/>
            <a:ext cx="1616852" cy="892778"/>
          </a:xfrm>
          <a:prstGeom prst="round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9" name="Rectangle: Rounded Corners 8"/>
          <p:cNvSpPr/>
          <p:nvPr/>
        </p:nvSpPr>
        <p:spPr>
          <a:xfrm>
            <a:off x="474911" y="2111041"/>
            <a:ext cx="1516936" cy="44888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Tactile Sensor</a:t>
            </a:r>
          </a:p>
        </p:txBody>
      </p:sp>
      <p:sp>
        <p:nvSpPr>
          <p:cNvPr id="10" name="Rectangle: Rounded Corners 9"/>
          <p:cNvSpPr/>
          <p:nvPr/>
        </p:nvSpPr>
        <p:spPr>
          <a:xfrm>
            <a:off x="417781" y="1254439"/>
            <a:ext cx="1631197" cy="46882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11" name="Rectangle: Rounded Corners 10"/>
          <p:cNvSpPr/>
          <p:nvPr/>
        </p:nvSpPr>
        <p:spPr>
          <a:xfrm>
            <a:off x="5138828" y="1159812"/>
            <a:ext cx="1430848" cy="456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Air Cylinder</a:t>
            </a:r>
          </a:p>
        </p:txBody>
      </p:sp>
      <p:cxnSp>
        <p:nvCxnSpPr>
          <p:cNvPr id="13" name="Straight Arrow Connector 12"/>
          <p:cNvCxnSpPr>
            <a:stCxn id="10" idx="2"/>
            <a:endCxn id="9" idx="0"/>
          </p:cNvCxnSpPr>
          <p:nvPr/>
        </p:nvCxnSpPr>
        <p:spPr>
          <a:xfrm flipH="1">
            <a:off x="1233379" y="1723267"/>
            <a:ext cx="1" cy="3877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9" idx="3"/>
            <a:endCxn id="4" idx="1"/>
          </p:cNvCxnSpPr>
          <p:nvPr/>
        </p:nvCxnSpPr>
        <p:spPr>
          <a:xfrm>
            <a:off x="1991847" y="2335484"/>
            <a:ext cx="94461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cxnSpLocks/>
            <a:stCxn id="6" idx="1"/>
            <a:endCxn id="9" idx="2"/>
          </p:cNvCxnSpPr>
          <p:nvPr/>
        </p:nvCxnSpPr>
        <p:spPr>
          <a:xfrm rot="10800000">
            <a:off x="1233379" y="2559927"/>
            <a:ext cx="1396804" cy="1587104"/>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4" idx="3"/>
            <a:endCxn id="7" idx="1"/>
          </p:cNvCxnSpPr>
          <p:nvPr/>
        </p:nvCxnSpPr>
        <p:spPr>
          <a:xfrm flipV="1">
            <a:off x="4317930" y="2335484"/>
            <a:ext cx="80842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11" idx="2"/>
            <a:endCxn id="7" idx="0"/>
          </p:cNvCxnSpPr>
          <p:nvPr/>
        </p:nvCxnSpPr>
        <p:spPr>
          <a:xfrm>
            <a:off x="5854252" y="1616637"/>
            <a:ext cx="3123" cy="4279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7" idx="3"/>
            <a:endCxn id="5" idx="1"/>
          </p:cNvCxnSpPr>
          <p:nvPr/>
        </p:nvCxnSpPr>
        <p:spPr>
          <a:xfrm>
            <a:off x="6588392" y="2335484"/>
            <a:ext cx="90555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852703" y="1660494"/>
            <a:ext cx="548640" cy="338554"/>
          </a:xfrm>
          <a:prstGeom prst="rect">
            <a:avLst/>
          </a:prstGeom>
          <a:noFill/>
        </p:spPr>
        <p:txBody>
          <a:bodyPr wrap="square" rtlCol="0">
            <a:spAutoFit/>
          </a:bodyPr>
          <a:lstStyle/>
          <a:p>
            <a:r>
              <a:rPr lang="en-US" sz="1600" dirty="0"/>
              <a:t>Air</a:t>
            </a:r>
          </a:p>
        </p:txBody>
      </p:sp>
      <p:sp>
        <p:nvSpPr>
          <p:cNvPr id="55" name="TextBox 54"/>
          <p:cNvSpPr txBox="1"/>
          <p:nvPr/>
        </p:nvSpPr>
        <p:spPr>
          <a:xfrm>
            <a:off x="6783518" y="1996929"/>
            <a:ext cx="548640" cy="338554"/>
          </a:xfrm>
          <a:prstGeom prst="rect">
            <a:avLst/>
          </a:prstGeom>
          <a:noFill/>
        </p:spPr>
        <p:txBody>
          <a:bodyPr wrap="square" rtlCol="0">
            <a:spAutoFit/>
          </a:bodyPr>
          <a:lstStyle/>
          <a:p>
            <a:r>
              <a:rPr lang="en-US" sz="1600" dirty="0"/>
              <a:t>Air</a:t>
            </a:r>
          </a:p>
        </p:txBody>
      </p:sp>
      <p:cxnSp>
        <p:nvCxnSpPr>
          <p:cNvPr id="57" name="Straight Arrow Connector 56"/>
          <p:cNvCxnSpPr>
            <a:cxnSpLocks/>
            <a:stCxn id="6" idx="0"/>
            <a:endCxn id="4" idx="2"/>
          </p:cNvCxnSpPr>
          <p:nvPr/>
        </p:nvCxnSpPr>
        <p:spPr>
          <a:xfrm flipV="1">
            <a:off x="3627194" y="3416530"/>
            <a:ext cx="0" cy="4938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p:cNvCxnSpPr>
            <a:cxnSpLocks/>
            <a:stCxn id="6" idx="3"/>
            <a:endCxn id="7" idx="2"/>
          </p:cNvCxnSpPr>
          <p:nvPr/>
        </p:nvCxnSpPr>
        <p:spPr>
          <a:xfrm flipV="1">
            <a:off x="4624205" y="2626429"/>
            <a:ext cx="1233170" cy="1520602"/>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10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3D Printing Technology </a:t>
            </a:r>
          </a:p>
        </p:txBody>
      </p:sp>
      <p:sp>
        <p:nvSpPr>
          <p:cNvPr id="75" name="Shape 75"/>
          <p:cNvSpPr txBox="1">
            <a:spLocks noGrp="1"/>
          </p:cNvSpPr>
          <p:nvPr>
            <p:ph type="body" idx="1"/>
          </p:nvPr>
        </p:nvSpPr>
        <p:spPr>
          <a:xfrm>
            <a:off x="311700" y="1225225"/>
            <a:ext cx="5885100" cy="3354000"/>
          </a:xfrm>
          <a:prstGeom prst="rect">
            <a:avLst/>
          </a:prstGeom>
        </p:spPr>
        <p:txBody>
          <a:bodyPr lIns="91425" tIns="91425" rIns="91425" bIns="91425" anchor="t" anchorCtr="0">
            <a:noAutofit/>
          </a:bodyPr>
          <a:lstStyle/>
          <a:p>
            <a:pPr marL="514350" lvl="0" indent="-285750" rtl="0">
              <a:spcBef>
                <a:spcPts val="0"/>
              </a:spcBef>
              <a:spcAft>
                <a:spcPts val="0"/>
              </a:spcAft>
              <a:buFont typeface="Arial" panose="020B0604020202020204" pitchFamily="34" charset="0"/>
              <a:buChar char="•"/>
            </a:pPr>
            <a:r>
              <a:rPr lang="en" dirty="0"/>
              <a:t>To produce stronger and lighter parts quickly.</a:t>
            </a:r>
          </a:p>
          <a:p>
            <a:pPr marL="514350" lvl="0" indent="-285750" rtl="0">
              <a:spcBef>
                <a:spcPts val="0"/>
              </a:spcBef>
              <a:spcAft>
                <a:spcPts val="0"/>
              </a:spcAft>
              <a:buFont typeface="Arial" panose="020B0604020202020204" pitchFamily="34" charset="0"/>
              <a:buChar char="•"/>
            </a:pPr>
            <a:r>
              <a:rPr lang="en" dirty="0"/>
              <a:t>To reduce the part manufacturing cost.</a:t>
            </a:r>
          </a:p>
          <a:p>
            <a:pPr marL="514350" lvl="0" indent="-285750" rtl="0">
              <a:spcBef>
                <a:spcPts val="0"/>
              </a:spcBef>
              <a:spcAft>
                <a:spcPts val="0"/>
              </a:spcAft>
              <a:buFont typeface="Arial" panose="020B0604020202020204" pitchFamily="34" charset="0"/>
              <a:buChar char="•"/>
            </a:pPr>
            <a:r>
              <a:rPr lang="en" dirty="0"/>
              <a:t>To produce multiple part prototypes easily and independently.</a:t>
            </a:r>
          </a:p>
          <a:p>
            <a:pPr marL="514350" lvl="0" indent="-285750" rtl="0">
              <a:spcBef>
                <a:spcPts val="0"/>
              </a:spcBef>
              <a:spcAft>
                <a:spcPts val="0"/>
              </a:spcAft>
              <a:buFont typeface="Arial" panose="020B0604020202020204" pitchFamily="34" charset="0"/>
              <a:buChar char="•"/>
            </a:pPr>
            <a:endParaRPr lang="en" dirty="0"/>
          </a:p>
          <a:p>
            <a:pPr lvl="0" rtl="0">
              <a:spcBef>
                <a:spcPts val="0"/>
              </a:spcBef>
              <a:spcAft>
                <a:spcPts val="0"/>
              </a:spcAft>
              <a:buNone/>
            </a:pPr>
            <a:r>
              <a:rPr lang="en" dirty="0"/>
              <a:t>Available Printer Technologies:</a:t>
            </a:r>
          </a:p>
          <a:p>
            <a:pPr marL="514350" lvl="0" indent="-285750" rtl="0">
              <a:spcBef>
                <a:spcPts val="0"/>
              </a:spcBef>
              <a:spcAft>
                <a:spcPts val="0"/>
              </a:spcAft>
              <a:buFont typeface="Arial" panose="020B0604020202020204" pitchFamily="34" charset="0"/>
              <a:buChar char="•"/>
            </a:pPr>
            <a:r>
              <a:rPr lang="en" dirty="0"/>
              <a:t>FDM (Fused Deposition Modelling)</a:t>
            </a:r>
          </a:p>
          <a:p>
            <a:pPr marL="514350" lvl="0" indent="-285750" rtl="0">
              <a:spcBef>
                <a:spcPts val="0"/>
              </a:spcBef>
              <a:spcAft>
                <a:spcPts val="0"/>
              </a:spcAft>
              <a:buFont typeface="Arial" panose="020B0604020202020204" pitchFamily="34" charset="0"/>
              <a:buChar char="•"/>
            </a:pPr>
            <a:r>
              <a:rPr lang="en" dirty="0"/>
              <a:t>SLS ( Selective Laser sintering)</a:t>
            </a:r>
          </a:p>
          <a:p>
            <a:pPr marL="514350" lvl="0" indent="-285750" rtl="0">
              <a:spcBef>
                <a:spcPts val="0"/>
              </a:spcBef>
              <a:spcAft>
                <a:spcPts val="0"/>
              </a:spcAft>
              <a:buFont typeface="Arial" panose="020B0604020202020204" pitchFamily="34" charset="0"/>
              <a:buChar char="•"/>
            </a:pPr>
            <a:r>
              <a:rPr lang="en" dirty="0"/>
              <a:t>DLP (Digital Light Processing)</a:t>
            </a:r>
          </a:p>
        </p:txBody>
      </p:sp>
      <p:pic>
        <p:nvPicPr>
          <p:cNvPr id="76" name="Shape 76"/>
          <p:cNvPicPr preferRelativeResize="0"/>
          <p:nvPr/>
        </p:nvPicPr>
        <p:blipFill rotWithShape="1">
          <a:blip r:embed="rId3">
            <a:alphaModFix/>
          </a:blip>
          <a:srcRect l="29442" t="10679" r="29918" b="15514"/>
          <a:stretch/>
        </p:blipFill>
        <p:spPr>
          <a:xfrm>
            <a:off x="6400924" y="1396150"/>
            <a:ext cx="2224751" cy="2704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Use of Graphene in 3D Printing</a:t>
            </a:r>
          </a:p>
        </p:txBody>
      </p:sp>
      <p:sp>
        <p:nvSpPr>
          <p:cNvPr id="83" name="Shape 83"/>
          <p:cNvSpPr txBox="1">
            <a:spLocks noGrp="1"/>
          </p:cNvSpPr>
          <p:nvPr>
            <p:ph type="body" idx="1"/>
          </p:nvPr>
        </p:nvSpPr>
        <p:spPr>
          <a:xfrm>
            <a:off x="372949" y="1266050"/>
            <a:ext cx="6014100" cy="3354000"/>
          </a:xfrm>
          <a:prstGeom prst="rect">
            <a:avLst/>
          </a:prstGeom>
        </p:spPr>
        <p:txBody>
          <a:bodyPr lIns="91425" tIns="91425" rIns="91425" bIns="91425" anchor="t" anchorCtr="0">
            <a:noAutofit/>
          </a:bodyPr>
          <a:lstStyle/>
          <a:p>
            <a:pPr marL="514350" lvl="0" indent="-285750" rtl="0">
              <a:spcBef>
                <a:spcPts val="0"/>
              </a:spcBef>
              <a:spcAft>
                <a:spcPts val="0"/>
              </a:spcAft>
              <a:buFont typeface="Arial" panose="020B0604020202020204" pitchFamily="34" charset="0"/>
              <a:buChar char="•"/>
            </a:pPr>
            <a:r>
              <a:rPr lang="en" dirty="0"/>
              <a:t>Enhances the mechanical strength , thermal and electrical conductivity.</a:t>
            </a:r>
          </a:p>
          <a:p>
            <a:pPr marL="514350" lvl="0" indent="-285750" rtl="0">
              <a:spcBef>
                <a:spcPts val="0"/>
              </a:spcBef>
              <a:spcAft>
                <a:spcPts val="0"/>
              </a:spcAft>
              <a:buFont typeface="Arial" panose="020B0604020202020204" pitchFamily="34" charset="0"/>
              <a:buChar char="•"/>
            </a:pPr>
            <a:r>
              <a:rPr lang="en" dirty="0"/>
              <a:t>Used in developing batteries, Sensors, EMI and radiofrequency Sheets.</a:t>
            </a:r>
          </a:p>
          <a:p>
            <a:pPr marL="514350" lvl="0" indent="-285750" rtl="0">
              <a:spcBef>
                <a:spcPts val="0"/>
              </a:spcBef>
              <a:spcAft>
                <a:spcPts val="0"/>
              </a:spcAft>
              <a:buFont typeface="Arial" panose="020B0604020202020204" pitchFamily="34" charset="0"/>
              <a:buChar char="•"/>
            </a:pPr>
            <a:r>
              <a:rPr lang="en" dirty="0"/>
              <a:t>Used for conductive paths which could be directly printed in the parts. </a:t>
            </a:r>
          </a:p>
          <a:p>
            <a:pPr marL="228600" lvl="0" rtl="0">
              <a:spcBef>
                <a:spcPts val="0"/>
              </a:spcBef>
              <a:spcAft>
                <a:spcPts val="0"/>
              </a:spcAft>
            </a:pPr>
            <a:endParaRPr lang="en" dirty="0"/>
          </a:p>
        </p:txBody>
      </p:sp>
      <p:pic>
        <p:nvPicPr>
          <p:cNvPr id="82" name="Shape 82"/>
          <p:cNvPicPr preferRelativeResize="0"/>
          <p:nvPr/>
        </p:nvPicPr>
        <p:blipFill rotWithShape="1">
          <a:blip r:embed="rId3">
            <a:alphaModFix/>
          </a:blip>
          <a:srcRect l="7778" t="11273" r="15434" b="8372"/>
          <a:stretch/>
        </p:blipFill>
        <p:spPr>
          <a:xfrm>
            <a:off x="6437599" y="1547449"/>
            <a:ext cx="2239799" cy="2343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Graphene Filament Manufacturers</a:t>
            </a:r>
          </a:p>
        </p:txBody>
      </p:sp>
      <p:sp>
        <p:nvSpPr>
          <p:cNvPr id="89" name="Shape 89"/>
          <p:cNvSpPr txBox="1">
            <a:spLocks noGrp="1"/>
          </p:cNvSpPr>
          <p:nvPr>
            <p:ph type="body" idx="1"/>
          </p:nvPr>
        </p:nvSpPr>
        <p:spPr>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 u="sng" dirty="0">
                <a:solidFill>
                  <a:schemeClr val="hlink"/>
                </a:solidFill>
              </a:rPr>
              <a:t>Afinia Graphene Enhanced PLA ( 50$/400gm)</a:t>
            </a:r>
          </a:p>
          <a:p>
            <a:pPr marL="514350" lvl="0" indent="-285750" rtl="0">
              <a:spcBef>
                <a:spcPts val="0"/>
              </a:spcBef>
              <a:buFont typeface="Arial" panose="020B0604020202020204" pitchFamily="34" charset="0"/>
              <a:buChar char="•"/>
            </a:pPr>
            <a:r>
              <a:rPr lang="en" u="sng" dirty="0">
                <a:solidFill>
                  <a:schemeClr val="hlink"/>
                </a:solidFill>
              </a:rPr>
              <a:t>BlackMagic3D HIPS Carbon Fiber Graphene (40$/350gm)</a:t>
            </a:r>
          </a:p>
          <a:p>
            <a:pPr marL="514350" lvl="0" indent="-285750" rtl="0">
              <a:spcBef>
                <a:spcPts val="0"/>
              </a:spcBef>
              <a:buFont typeface="Arial" panose="020B0604020202020204" pitchFamily="34" charset="0"/>
              <a:buChar char="•"/>
            </a:pPr>
            <a:r>
              <a:rPr lang="en" u="sng" dirty="0">
                <a:solidFill>
                  <a:schemeClr val="hlink"/>
                </a:solidFill>
              </a:rPr>
              <a:t>Conductive Graphene PLA Filament (55$/100gm)</a:t>
            </a:r>
          </a:p>
          <a:p>
            <a:pPr marL="514350" lvl="0" indent="-285750" rtl="0">
              <a:spcBef>
                <a:spcPts val="0"/>
              </a:spcBef>
              <a:buFont typeface="Arial" panose="020B0604020202020204" pitchFamily="34" charset="0"/>
              <a:buChar char="•"/>
            </a:pPr>
            <a:r>
              <a:rPr lang="en" u="sng" dirty="0">
                <a:solidFill>
                  <a:schemeClr val="hlink"/>
                </a:solidFill>
              </a:rPr>
              <a:t>Grafylon PLA+Graphene (19.32$/350gm)</a:t>
            </a:r>
          </a:p>
          <a:p>
            <a:pPr marL="514350" lvl="0" indent="-285750" rtl="0">
              <a:spcBef>
                <a:spcPts val="0"/>
              </a:spcBef>
              <a:buFont typeface="Arial" panose="020B0604020202020204" pitchFamily="34" charset="0"/>
              <a:buChar char="•"/>
            </a:pPr>
            <a:r>
              <a:rPr lang="en" u="sng" dirty="0">
                <a:solidFill>
                  <a:schemeClr val="hlink"/>
                </a:solidFill>
                <a:hlinkClick r:id="rId3"/>
              </a:rPr>
              <a:t>GraphenePLA (23$/500gm)</a:t>
            </a:r>
          </a:p>
          <a:p>
            <a:pPr lvl="0" rtl="0">
              <a:spcBef>
                <a:spcPts val="0"/>
              </a:spcBef>
              <a:spcAft>
                <a:spcPts val="0"/>
              </a:spcAft>
              <a:buNone/>
            </a:pPr>
            <a:endParaRPr u="sng" dirty="0"/>
          </a:p>
          <a:p>
            <a:pPr lvl="0">
              <a:spcBef>
                <a:spcPts val="0"/>
              </a:spcBef>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Filament Production</a:t>
            </a:r>
          </a:p>
        </p:txBody>
      </p:sp>
      <p:sp>
        <p:nvSpPr>
          <p:cNvPr id="97" name="Shape 97"/>
          <p:cNvSpPr txBox="1">
            <a:spLocks noGrp="1"/>
          </p:cNvSpPr>
          <p:nvPr>
            <p:ph type="body" idx="1"/>
          </p:nvPr>
        </p:nvSpPr>
        <p:spPr>
          <a:xfrm>
            <a:off x="6248925" y="3396600"/>
            <a:ext cx="2331300" cy="745500"/>
          </a:xfrm>
          <a:prstGeom prst="rect">
            <a:avLst/>
          </a:prstGeom>
        </p:spPr>
        <p:txBody>
          <a:bodyPr lIns="91425" tIns="91425" rIns="91425" bIns="91425" anchor="t" anchorCtr="0">
            <a:noAutofit/>
          </a:bodyPr>
          <a:lstStyle/>
          <a:p>
            <a:pPr lvl="0" rtl="0">
              <a:spcBef>
                <a:spcPts val="0"/>
              </a:spcBef>
              <a:buNone/>
            </a:pPr>
            <a:r>
              <a:rPr lang="en" sz="1400" u="sng" dirty="0">
                <a:solidFill>
                  <a:schemeClr val="hlink"/>
                </a:solidFill>
                <a:hlinkClick r:id="rId3"/>
              </a:rPr>
              <a:t>Filabot Filament Extruder</a:t>
            </a:r>
          </a:p>
        </p:txBody>
      </p:sp>
      <p:sp>
        <p:nvSpPr>
          <p:cNvPr id="95" name="Shape 95"/>
          <p:cNvSpPr txBox="1">
            <a:spLocks noGrp="1"/>
          </p:cNvSpPr>
          <p:nvPr>
            <p:ph type="body" idx="4294967295"/>
          </p:nvPr>
        </p:nvSpPr>
        <p:spPr>
          <a:xfrm>
            <a:off x="0" y="1225550"/>
            <a:ext cx="5548313" cy="3354388"/>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 dirty="0"/>
              <a:t>Can produce both 1.75mm and 2.85 mm filament.</a:t>
            </a:r>
          </a:p>
          <a:p>
            <a:pPr marL="514350" lvl="0" indent="-285750" rtl="0">
              <a:spcBef>
                <a:spcPts val="0"/>
              </a:spcBef>
              <a:buFont typeface="Arial" panose="020B0604020202020204" pitchFamily="34" charset="0"/>
              <a:buChar char="•"/>
            </a:pPr>
            <a:r>
              <a:rPr lang="en" dirty="0"/>
              <a:t>Can be used to recycle the waste printed materials.</a:t>
            </a:r>
          </a:p>
          <a:p>
            <a:pPr marL="514350" lvl="0" indent="-285750" rtl="0">
              <a:spcBef>
                <a:spcPts val="0"/>
              </a:spcBef>
              <a:buFont typeface="Arial" panose="020B0604020202020204" pitchFamily="34" charset="0"/>
              <a:buChar char="•"/>
            </a:pPr>
            <a:r>
              <a:rPr lang="en" dirty="0"/>
              <a:t>Heating the mixture of Graphene and Pellets will form the composite which can be then shredded and fed to the Filabot.</a:t>
            </a:r>
          </a:p>
          <a:p>
            <a:pPr lvl="0">
              <a:spcBef>
                <a:spcPts val="0"/>
              </a:spcBef>
              <a:buNone/>
            </a:pPr>
            <a:endParaRPr dirty="0"/>
          </a:p>
        </p:txBody>
      </p:sp>
      <p:pic>
        <p:nvPicPr>
          <p:cNvPr id="96" name="Shape 96"/>
          <p:cNvPicPr preferRelativeResize="0"/>
          <p:nvPr/>
        </p:nvPicPr>
        <p:blipFill rotWithShape="1">
          <a:blip r:embed="rId4">
            <a:alphaModFix/>
          </a:blip>
          <a:srcRect l="12320" t="24063" r="5980" b="19411"/>
          <a:stretch/>
        </p:blipFill>
        <p:spPr>
          <a:xfrm>
            <a:off x="5996850" y="1225224"/>
            <a:ext cx="2835450" cy="196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Strength &amp; Ductility Enhancement</a:t>
            </a:r>
          </a:p>
        </p:txBody>
      </p:sp>
      <p:sp>
        <p:nvSpPr>
          <p:cNvPr id="4" name="TextBox 3"/>
          <p:cNvSpPr txBox="1"/>
          <p:nvPr/>
        </p:nvSpPr>
        <p:spPr>
          <a:xfrm>
            <a:off x="342900" y="1155700"/>
            <a:ext cx="8510588" cy="38164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mj-lt"/>
              <a:buAutoNum type="arabicPeriod"/>
            </a:pPr>
            <a:r>
              <a:rPr lang="en-US" sz="1400" dirty="0">
                <a:solidFill>
                  <a:schemeClr val="tx1"/>
                </a:solidFill>
              </a:rPr>
              <a:t>Benefits of cementitious composites: enhancement in </a:t>
            </a:r>
            <a:r>
              <a:rPr lang="en-US" sz="1400" b="1" dirty="0">
                <a:solidFill>
                  <a:schemeClr val="tx1"/>
                </a:solidFill>
              </a:rPr>
              <a:t>strength, ductility, fracture energy </a:t>
            </a:r>
            <a:r>
              <a:rPr lang="en-US" sz="1400" dirty="0">
                <a:solidFill>
                  <a:schemeClr val="tx1"/>
                </a:solidFill>
              </a:rPr>
              <a:t>by incorporating micro-sized inert carbonized particles in cementitious composites.</a:t>
            </a:r>
          </a:p>
          <a:p>
            <a:pPr marL="342900" indent="-342900" algn="just">
              <a:buFont typeface="+mj-lt"/>
              <a:buAutoNum type="arabicPeriod"/>
            </a:pPr>
            <a:endParaRPr lang="en-US" sz="1400" dirty="0">
              <a:solidFill>
                <a:schemeClr val="tx1"/>
              </a:solidFill>
            </a:endParaRPr>
          </a:p>
          <a:p>
            <a:pPr marL="342900" indent="-342900" algn="just">
              <a:buFont typeface="+mj-lt"/>
              <a:buAutoNum type="arabicPeriod"/>
            </a:pPr>
            <a:r>
              <a:rPr lang="en-US" sz="1400" dirty="0">
                <a:solidFill>
                  <a:schemeClr val="tx1"/>
                </a:solidFill>
              </a:rPr>
              <a:t>0.08 wt.% addition of micro sized inert carbonized bamboo particles </a:t>
            </a:r>
            <a:r>
              <a:rPr lang="en-US" sz="1400" b="1" dirty="0">
                <a:solidFill>
                  <a:schemeClr val="tx1"/>
                </a:solidFill>
              </a:rPr>
              <a:t>enhances the flexural strength and toughness up to 66% &amp; 103%</a:t>
            </a:r>
            <a:r>
              <a:rPr lang="en-US" sz="1400" dirty="0">
                <a:solidFill>
                  <a:schemeClr val="tx1"/>
                </a:solidFill>
              </a:rPr>
              <a:t> resp. of cement composites.</a:t>
            </a:r>
          </a:p>
          <a:p>
            <a:pPr marL="342900" indent="-342900" algn="just">
              <a:buFont typeface="+mj-lt"/>
              <a:buAutoNum type="arabicPeriod"/>
            </a:pPr>
            <a:endParaRPr lang="en-US" sz="1400" dirty="0">
              <a:solidFill>
                <a:schemeClr val="tx1"/>
              </a:solidFill>
            </a:endParaRPr>
          </a:p>
          <a:p>
            <a:pPr marL="342900" indent="-342900" algn="just">
              <a:buFont typeface="+mj-lt"/>
              <a:buAutoNum type="arabicPeriod"/>
            </a:pPr>
            <a:r>
              <a:rPr lang="en-US" sz="1400" dirty="0">
                <a:solidFill>
                  <a:schemeClr val="tx1"/>
                </a:solidFill>
              </a:rPr>
              <a:t>Cement composites are the heterogeneous materials composed of complex micro, mezzo and macro structure.</a:t>
            </a:r>
          </a:p>
          <a:p>
            <a:pPr marL="342900" indent="-342900" algn="just">
              <a:buFont typeface="+mj-lt"/>
              <a:buAutoNum type="arabicPeriod"/>
            </a:pPr>
            <a:endParaRPr lang="en-US" sz="1400" dirty="0">
              <a:solidFill>
                <a:schemeClr val="tx1"/>
              </a:solidFill>
            </a:endParaRPr>
          </a:p>
          <a:p>
            <a:pPr marL="342900" indent="-342900" algn="just">
              <a:buFont typeface="+mj-lt"/>
              <a:buAutoNum type="arabicPeriod"/>
            </a:pPr>
            <a:r>
              <a:rPr lang="en-US" sz="1400" b="1" dirty="0">
                <a:solidFill>
                  <a:schemeClr val="tx1"/>
                </a:solidFill>
              </a:rPr>
              <a:t>Increased w/c (water-cement) ratio reduces the mechanical strength</a:t>
            </a:r>
            <a:r>
              <a:rPr lang="en-US" sz="1400" dirty="0">
                <a:solidFill>
                  <a:schemeClr val="tx1"/>
                </a:solidFill>
              </a:rPr>
              <a:t> of C-S-H (Calcium silicate hydrate) at </a:t>
            </a:r>
            <a:r>
              <a:rPr lang="en-US" sz="1400" dirty="0" err="1">
                <a:solidFill>
                  <a:schemeClr val="tx1"/>
                </a:solidFill>
              </a:rPr>
              <a:t>nano</a:t>
            </a:r>
            <a:r>
              <a:rPr lang="en-US" sz="1400" dirty="0">
                <a:solidFill>
                  <a:schemeClr val="tx1"/>
                </a:solidFill>
              </a:rPr>
              <a:t> scale and consequently results in lower strengths of cement composites.</a:t>
            </a:r>
          </a:p>
          <a:p>
            <a:pPr marL="342900" indent="-342900" algn="just">
              <a:buFont typeface="+mj-lt"/>
              <a:buAutoNum type="arabicPeriod"/>
            </a:pPr>
            <a:endParaRPr lang="en-US" sz="1400" dirty="0">
              <a:solidFill>
                <a:schemeClr val="tx1"/>
              </a:solidFill>
            </a:endParaRPr>
          </a:p>
          <a:p>
            <a:pPr marL="342900" indent="-342900" algn="just">
              <a:buFont typeface="+mj-lt"/>
              <a:buAutoNum type="arabicPeriod"/>
            </a:pPr>
            <a:r>
              <a:rPr lang="en-US" sz="1400" dirty="0">
                <a:solidFill>
                  <a:schemeClr val="tx1"/>
                </a:solidFill>
              </a:rPr>
              <a:t>Literature shows that the use of </a:t>
            </a:r>
            <a:r>
              <a:rPr lang="en-US" sz="1400" i="1" dirty="0">
                <a:solidFill>
                  <a:schemeClr val="tx1"/>
                </a:solidFill>
              </a:rPr>
              <a:t>fly ash, silica fume, ground granulated blast furnace slag, lime stone powder, bentonite, metakaolin, glass powder, rice husk, coconut shell and wheat straw ashes</a:t>
            </a:r>
            <a:r>
              <a:rPr lang="en-US" sz="1400" dirty="0">
                <a:solidFill>
                  <a:schemeClr val="tx1"/>
                </a:solidFill>
              </a:rPr>
              <a:t> in the cementitious composites as a partial replacement of cement have several </a:t>
            </a:r>
            <a:r>
              <a:rPr lang="en-US" sz="1400" b="1" dirty="0">
                <a:solidFill>
                  <a:schemeClr val="tx1"/>
                </a:solidFill>
              </a:rPr>
              <a:t>positive effects on their performance</a:t>
            </a:r>
            <a:r>
              <a:rPr lang="en-US" sz="1400" dirty="0">
                <a:solidFill>
                  <a:schemeClr val="tx1"/>
                </a:solidFill>
              </a:rPr>
              <a:t>, such as improved workability, consistency, thixotropy, compressive strength and durability.</a:t>
            </a:r>
          </a:p>
          <a:p>
            <a:pPr algn="just"/>
            <a:endParaRPr lang="en-US" dirty="0"/>
          </a:p>
        </p:txBody>
      </p:sp>
    </p:spTree>
    <p:extLst>
      <p:ext uri="{BB962C8B-B14F-4D97-AF65-F5344CB8AC3E}">
        <p14:creationId xmlns:p14="http://schemas.microsoft.com/office/powerpoint/2010/main" val="287649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CNT and Graphene Nanocomposites</a:t>
            </a:r>
          </a:p>
        </p:txBody>
      </p:sp>
      <p:sp>
        <p:nvSpPr>
          <p:cNvPr id="3" name="Text Placeholder 2"/>
          <p:cNvSpPr>
            <a:spLocks noGrp="1"/>
          </p:cNvSpPr>
          <p:nvPr>
            <p:ph type="body" idx="1"/>
          </p:nvPr>
        </p:nvSpPr>
        <p:spPr>
          <a:xfrm>
            <a:off x="311700" y="1251401"/>
            <a:ext cx="4443180" cy="3323449"/>
          </a:xfrm>
        </p:spPr>
        <p:txBody>
          <a:bodyPr/>
          <a:lstStyle/>
          <a:p>
            <a:pPr marL="285750" indent="-285750">
              <a:buFont typeface="Arial" panose="020B0604020202020204" pitchFamily="34" charset="0"/>
              <a:buChar char="•"/>
            </a:pPr>
            <a:r>
              <a:rPr lang="en-US" dirty="0">
                <a:solidFill>
                  <a:schemeClr val="tx1"/>
                </a:solidFill>
              </a:rPr>
              <a:t>Degradation of High temperature mechanical properties.</a:t>
            </a:r>
          </a:p>
          <a:p>
            <a:pPr marL="285750" indent="-285750">
              <a:buFont typeface="Arial" panose="020B0604020202020204" pitchFamily="34" charset="0"/>
              <a:buChar char="•"/>
            </a:pPr>
            <a:r>
              <a:rPr lang="en-US" dirty="0">
                <a:solidFill>
                  <a:schemeClr val="tx1"/>
                </a:solidFill>
              </a:rPr>
              <a:t>Low fracture toughness.</a:t>
            </a:r>
          </a:p>
          <a:p>
            <a:pPr marL="285750" indent="-285750">
              <a:buFont typeface="Arial" panose="020B0604020202020204" pitchFamily="34" charset="0"/>
              <a:buChar char="•"/>
            </a:pPr>
            <a:r>
              <a:rPr lang="en-US" dirty="0">
                <a:solidFill>
                  <a:schemeClr val="tx1"/>
                </a:solidFill>
              </a:rPr>
              <a:t>Poor creep</a:t>
            </a:r>
          </a:p>
          <a:p>
            <a:pPr marL="285750" indent="-285750">
              <a:buFont typeface="Arial" panose="020B0604020202020204" pitchFamily="34" charset="0"/>
              <a:buChar char="•"/>
            </a:pPr>
            <a:r>
              <a:rPr lang="en-US" dirty="0">
                <a:solidFill>
                  <a:schemeClr val="tx1"/>
                </a:solidFill>
              </a:rPr>
              <a:t>Deprived thermal shock resistance.</a:t>
            </a:r>
          </a:p>
          <a:p>
            <a:pPr marL="285750" indent="-285750">
              <a:buFont typeface="Arial" panose="020B0604020202020204" pitchFamily="34" charset="0"/>
              <a:buChar char="•"/>
            </a:pPr>
            <a:endParaRPr lang="en-US" dirty="0">
              <a:solidFill>
                <a:schemeClr val="tx1"/>
              </a:solidFill>
            </a:endParaRPr>
          </a:p>
        </p:txBody>
      </p:sp>
      <p:pic>
        <p:nvPicPr>
          <p:cNvPr id="1028" name="Picture 4" descr="Image result for single walled carbon nanotub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880" y="1376172"/>
            <a:ext cx="38100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959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4800</TotalTime>
  <Words>1271</Words>
  <Application>Microsoft Office PowerPoint</Application>
  <PresentationFormat>On-screen Show (16:9)</PresentationFormat>
  <Paragraphs>205</Paragraphs>
  <Slides>25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 Light</vt:lpstr>
      <vt:lpstr>Calibri</vt:lpstr>
      <vt:lpstr>Economica</vt:lpstr>
      <vt:lpstr>Arial</vt:lpstr>
      <vt:lpstr>Office Theme</vt:lpstr>
      <vt:lpstr>Development of Artificial Robotic Arm based on Tactile Sensor</vt:lpstr>
      <vt:lpstr>Team</vt:lpstr>
      <vt:lpstr>Cyberphysical Architecture</vt:lpstr>
      <vt:lpstr>3D Printing Technology </vt:lpstr>
      <vt:lpstr>Use of Graphene in 3D Printing</vt:lpstr>
      <vt:lpstr>Graphene Filament Manufacturers</vt:lpstr>
      <vt:lpstr>Filament Production</vt:lpstr>
      <vt:lpstr>Strength &amp; Ductility Enhancement</vt:lpstr>
      <vt:lpstr>Need of CNT and Graphene Nanocomposites</vt:lpstr>
      <vt:lpstr>Graphene Reinforced Ceramic Nanocomposites</vt:lpstr>
      <vt:lpstr>Benefits of GNP</vt:lpstr>
      <vt:lpstr>Fiber Bragg Grating (FBG) Principle </vt:lpstr>
      <vt:lpstr>Benefits of FBG:</vt:lpstr>
      <vt:lpstr>Actuators</vt:lpstr>
      <vt:lpstr>Benefits of PAM</vt:lpstr>
      <vt:lpstr>Reaction- Diffusion by Nervous System</vt:lpstr>
      <vt:lpstr>Reaction- Diffusion by Nervous System [Link]</vt:lpstr>
      <vt:lpstr>Reaction- Diffusion by Nervous System</vt:lpstr>
      <vt:lpstr>3d Spatially Variant lattices</vt:lpstr>
      <vt:lpstr>Resistivity Measurement</vt:lpstr>
      <vt:lpstr>Variation in Area of Cross Section</vt:lpstr>
      <vt:lpstr>Variation in Infill Percentage</vt:lpstr>
      <vt:lpstr>Contact Resistance</vt:lpstr>
      <vt:lpstr>Joint Limits</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Artificial Robotic Arm based on Tactile Sensor</dc:title>
  <cp:lastModifiedBy>Sapan Agrawal</cp:lastModifiedBy>
  <cp:revision>216</cp:revision>
  <dcterms:modified xsi:type="dcterms:W3CDTF">2017-06-24T16:20:33Z</dcterms:modified>
</cp:coreProperties>
</file>