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58400" cy="7772400"/>
  <p:notesSz cx="6858000" cy="9144000"/>
  <p:embeddedFontLst>
    <p:embeddedFont>
      <p:font typeface="Calibri" pitchFamily="34" charset="0"/>
      <p:regular r:id="rId11"/>
      <p:bold r:id="rId12"/>
      <p:italic r:id="rId13"/>
      <p:boldItalic r:id="rId14"/>
    </p:embeddedFont>
    <p:embeddedFont>
      <p:font typeface="Montserrat" charset="0"/>
      <p:regular r:id="rId15"/>
    </p:embeddedFont>
    <p:embeddedFont>
      <p:font typeface="IBM Plex Sans Condensed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22" autoAdjust="0"/>
  </p:normalViewPr>
  <p:slideViewPr>
    <p:cSldViewPr>
      <p:cViewPr varScale="1">
        <p:scale>
          <a:sx n="57" d="100"/>
          <a:sy n="57" d="100"/>
        </p:scale>
        <p:origin x="-1372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0584" y="836676"/>
            <a:ext cx="9957816" cy="5664708"/>
          </a:xfrm>
          <a:custGeom>
            <a:avLst/>
            <a:gdLst/>
            <a:ahLst/>
            <a:cxnLst/>
            <a:rect l="l" t="t" r="r" b="b"/>
            <a:pathLst>
              <a:path w="9957816" h="5664708">
                <a:moveTo>
                  <a:pt x="0" y="0"/>
                </a:moveTo>
                <a:lnTo>
                  <a:pt x="9957816" y="0"/>
                </a:lnTo>
                <a:lnTo>
                  <a:pt x="9957816" y="5664708"/>
                </a:lnTo>
                <a:lnTo>
                  <a:pt x="0" y="56647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0329" y="1524001"/>
            <a:ext cx="6184525" cy="17312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474"/>
              </a:lnSpc>
            </a:pPr>
            <a:r>
              <a:rPr lang="en-US" sz="4000" b="1" spc="53" dirty="0" smtClean="0">
                <a:solidFill>
                  <a:srgbClr val="FF75D3"/>
                </a:solidFill>
                <a:latin typeface="+mj-lt"/>
              </a:rPr>
              <a:t>Description, </a:t>
            </a:r>
          </a:p>
          <a:p>
            <a:pPr algn="just">
              <a:lnSpc>
                <a:spcPts val="4474"/>
              </a:lnSpc>
            </a:pPr>
            <a:r>
              <a:rPr lang="en-US" sz="4000" b="1" spc="53" dirty="0" smtClean="0">
                <a:solidFill>
                  <a:srgbClr val="FF75D3"/>
                </a:solidFill>
                <a:latin typeface="+mj-lt"/>
              </a:rPr>
              <a:t>Working Mechanism, and</a:t>
            </a:r>
          </a:p>
          <a:p>
            <a:pPr algn="just">
              <a:lnSpc>
                <a:spcPts val="4474"/>
              </a:lnSpc>
            </a:pPr>
            <a:r>
              <a:rPr lang="en-US" sz="4000" b="1" spc="53" dirty="0" smtClean="0">
                <a:solidFill>
                  <a:srgbClr val="FF75D3"/>
                </a:solidFill>
                <a:latin typeface="+mj-lt"/>
              </a:rPr>
              <a:t>Features of Magnetic Tape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9576" y="4416504"/>
            <a:ext cx="6048824" cy="22057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2399" spc="2" dirty="0" smtClean="0">
                <a:solidFill>
                  <a:srgbClr val="C0504D"/>
                </a:solidFill>
              </a:rPr>
              <a:t>Presented By </a:t>
            </a:r>
            <a:r>
              <a:rPr lang="en-US" sz="2399" spc="2" dirty="0">
                <a:solidFill>
                  <a:srgbClr val="C0504D"/>
                </a:solidFill>
              </a:rPr>
              <a:t>Group No: 4 </a:t>
            </a:r>
            <a:endParaRPr lang="en-US" sz="2399" spc="2" dirty="0" smtClean="0">
              <a:solidFill>
                <a:srgbClr val="C0504D"/>
              </a:solidFill>
            </a:endParaRPr>
          </a:p>
          <a:p>
            <a:pPr algn="l">
              <a:lnSpc>
                <a:spcPts val="4319"/>
              </a:lnSpc>
            </a:pPr>
            <a:r>
              <a:rPr lang="en-US" sz="2399" spc="2" dirty="0" err="1" smtClean="0">
                <a:solidFill>
                  <a:srgbClr val="C0504D"/>
                </a:solidFill>
              </a:rPr>
              <a:t>Anush</a:t>
            </a:r>
            <a:r>
              <a:rPr lang="en-US" sz="2399" spc="2" dirty="0" smtClean="0">
                <a:solidFill>
                  <a:srgbClr val="C0504D"/>
                </a:solidFill>
              </a:rPr>
              <a:t> </a:t>
            </a:r>
            <a:r>
              <a:rPr lang="en-US" sz="2399" spc="2" dirty="0" err="1" smtClean="0">
                <a:solidFill>
                  <a:srgbClr val="C0504D"/>
                </a:solidFill>
              </a:rPr>
              <a:t>A</a:t>
            </a:r>
            <a:r>
              <a:rPr lang="en-US" sz="2399" spc="2" dirty="0" err="1" smtClean="0">
                <a:solidFill>
                  <a:srgbClr val="C0504D"/>
                </a:solidFill>
              </a:rPr>
              <a:t>charya</a:t>
            </a:r>
            <a:endParaRPr lang="en-US" sz="2399" spc="2" dirty="0" smtClean="0">
              <a:solidFill>
                <a:srgbClr val="C0504D"/>
              </a:solidFill>
            </a:endParaRPr>
          </a:p>
          <a:p>
            <a:pPr algn="l">
              <a:lnSpc>
                <a:spcPts val="4319"/>
              </a:lnSpc>
            </a:pPr>
            <a:r>
              <a:rPr lang="en-US" sz="2399" spc="2" dirty="0" err="1" smtClean="0">
                <a:solidFill>
                  <a:srgbClr val="C0504D"/>
                </a:solidFill>
              </a:rPr>
              <a:t>Sapana</a:t>
            </a:r>
            <a:r>
              <a:rPr lang="en-US" sz="2399" spc="2" dirty="0" smtClean="0">
                <a:solidFill>
                  <a:srgbClr val="C0504D"/>
                </a:solidFill>
              </a:rPr>
              <a:t> </a:t>
            </a:r>
            <a:r>
              <a:rPr lang="en-US" sz="2399" spc="2" dirty="0" err="1" smtClean="0">
                <a:solidFill>
                  <a:srgbClr val="C0504D"/>
                </a:solidFill>
              </a:rPr>
              <a:t>Thapa</a:t>
            </a:r>
            <a:r>
              <a:rPr lang="en-US" sz="2399" spc="2" dirty="0" smtClean="0">
                <a:solidFill>
                  <a:srgbClr val="C0504D"/>
                </a:solidFill>
              </a:rPr>
              <a:t> </a:t>
            </a:r>
            <a:r>
              <a:rPr lang="en-US" sz="2399" spc="2" dirty="0" err="1" smtClean="0">
                <a:solidFill>
                  <a:srgbClr val="C0504D"/>
                </a:solidFill>
              </a:rPr>
              <a:t>Chhetri</a:t>
            </a:r>
            <a:endParaRPr lang="en-US" sz="2399" spc="2" dirty="0" smtClean="0">
              <a:solidFill>
                <a:srgbClr val="C0504D"/>
              </a:solidFill>
            </a:endParaRPr>
          </a:p>
          <a:p>
            <a:pPr algn="l">
              <a:lnSpc>
                <a:spcPts val="4319"/>
              </a:lnSpc>
            </a:pPr>
            <a:r>
              <a:rPr lang="en-US" sz="2399" spc="2" dirty="0" err="1" smtClean="0">
                <a:solidFill>
                  <a:srgbClr val="C0504D"/>
                </a:solidFill>
              </a:rPr>
              <a:t>Pujan</a:t>
            </a:r>
            <a:r>
              <a:rPr lang="en-US" sz="2399" spc="2" dirty="0" smtClean="0">
                <a:solidFill>
                  <a:srgbClr val="C0504D"/>
                </a:solidFill>
              </a:rPr>
              <a:t> </a:t>
            </a:r>
            <a:r>
              <a:rPr lang="en-US" sz="2399" spc="2" dirty="0" err="1" smtClean="0">
                <a:solidFill>
                  <a:srgbClr val="C0504D"/>
                </a:solidFill>
              </a:rPr>
              <a:t>Pariyar</a:t>
            </a:r>
            <a:endParaRPr lang="en-US" sz="2399" spc="2" dirty="0" smtClean="0">
              <a:solidFill>
                <a:srgbClr val="C0504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143000"/>
            <a:ext cx="10058400" cy="5669280"/>
          </a:xfrm>
          <a:custGeom>
            <a:avLst/>
            <a:gdLst/>
            <a:ahLst/>
            <a:cxnLst/>
            <a:rect l="l" t="t" r="r" b="b"/>
            <a:pathLst>
              <a:path w="10058400" h="5669280">
                <a:moveTo>
                  <a:pt x="0" y="0"/>
                </a:moveTo>
                <a:lnTo>
                  <a:pt x="10058400" y="0"/>
                </a:lnTo>
                <a:lnTo>
                  <a:pt x="10058400" y="5669280"/>
                </a:lnTo>
                <a:lnTo>
                  <a:pt x="0" y="56692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33400" y="1981200"/>
            <a:ext cx="3657600" cy="616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4000" b="1" spc="53" dirty="0">
                <a:solidFill>
                  <a:srgbClr val="FF75D3"/>
                </a:solidFill>
                <a:latin typeface="+mj-lt"/>
              </a:rPr>
              <a:t>Magnetic</a:t>
            </a:r>
            <a:r>
              <a:rPr lang="en-US" sz="4000" b="1" spc="53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4000" b="1" spc="53" dirty="0" smtClean="0">
                <a:solidFill>
                  <a:srgbClr val="FF75D3"/>
                </a:solidFill>
                <a:latin typeface="+mj-lt"/>
              </a:rPr>
              <a:t>Tape</a:t>
            </a:r>
            <a:endParaRPr lang="en-US" sz="4000" b="1" spc="53" dirty="0">
              <a:solidFill>
                <a:srgbClr val="FF75D3"/>
              </a:solidFill>
              <a:latin typeface="+mj-l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28600" y="2819400"/>
            <a:ext cx="5867400" cy="1218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919"/>
              </a:lnSpc>
            </a:pPr>
            <a:r>
              <a:rPr lang="en-US" sz="2400" spc="-18" dirty="0">
                <a:solidFill>
                  <a:srgbClr val="262424"/>
                </a:solidFill>
              </a:rPr>
              <a:t>Magnetic</a:t>
            </a:r>
            <a:r>
              <a:rPr lang="en-US" sz="2400" spc="-18" dirty="0">
                <a:solidFill>
                  <a:srgbClr val="000000"/>
                </a:solidFill>
              </a:rPr>
              <a:t> </a:t>
            </a:r>
            <a:r>
              <a:rPr lang="en-US" sz="2400" spc="-18" dirty="0">
                <a:solidFill>
                  <a:srgbClr val="262424"/>
                </a:solidFill>
              </a:rPr>
              <a:t>tape</a:t>
            </a:r>
            <a:r>
              <a:rPr lang="en-US" sz="2400" spc="-18" dirty="0">
                <a:solidFill>
                  <a:srgbClr val="000000"/>
                </a:solidFill>
              </a:rPr>
              <a:t> </a:t>
            </a:r>
            <a:r>
              <a:rPr lang="en-US" sz="2400" spc="-18" dirty="0">
                <a:solidFill>
                  <a:srgbClr val="262424"/>
                </a:solidFill>
              </a:rPr>
              <a:t>is</a:t>
            </a:r>
            <a:r>
              <a:rPr lang="en-US" sz="2400" spc="-18" dirty="0">
                <a:solidFill>
                  <a:srgbClr val="000000"/>
                </a:solidFill>
              </a:rPr>
              <a:t> </a:t>
            </a:r>
            <a:r>
              <a:rPr lang="en-US" sz="2400" spc="-18" dirty="0">
                <a:solidFill>
                  <a:srgbClr val="262424"/>
                </a:solidFill>
              </a:rPr>
              <a:t>one</a:t>
            </a:r>
            <a:r>
              <a:rPr lang="en-US" sz="2400" spc="-18" dirty="0">
                <a:solidFill>
                  <a:srgbClr val="000000"/>
                </a:solidFill>
              </a:rPr>
              <a:t> </a:t>
            </a:r>
            <a:r>
              <a:rPr lang="en-US" sz="2400" spc="-18" dirty="0">
                <a:solidFill>
                  <a:srgbClr val="262424"/>
                </a:solidFill>
              </a:rPr>
              <a:t>of</a:t>
            </a:r>
            <a:r>
              <a:rPr lang="en-US" sz="2400" spc="-18" dirty="0">
                <a:solidFill>
                  <a:srgbClr val="000000"/>
                </a:solidFill>
              </a:rPr>
              <a:t> </a:t>
            </a:r>
            <a:r>
              <a:rPr lang="en-US" sz="2400" spc="-18" dirty="0">
                <a:solidFill>
                  <a:srgbClr val="262424"/>
                </a:solidFill>
              </a:rPr>
              <a:t>the</a:t>
            </a:r>
            <a:r>
              <a:rPr lang="en-US" sz="2400" spc="-18" dirty="0">
                <a:solidFill>
                  <a:srgbClr val="000000"/>
                </a:solidFill>
              </a:rPr>
              <a:t> </a:t>
            </a:r>
            <a:r>
              <a:rPr lang="en-US" sz="2400" spc="-18" dirty="0">
                <a:solidFill>
                  <a:srgbClr val="262424"/>
                </a:solidFill>
              </a:rPr>
              <a:t>oldest</a:t>
            </a:r>
            <a:r>
              <a:rPr lang="en-US" sz="2400" spc="-18" dirty="0">
                <a:solidFill>
                  <a:srgbClr val="000000"/>
                </a:solidFill>
              </a:rPr>
              <a:t> </a:t>
            </a:r>
            <a:r>
              <a:rPr lang="en-US" sz="2400" spc="-18" dirty="0">
                <a:solidFill>
                  <a:srgbClr val="262424"/>
                </a:solidFill>
              </a:rPr>
              <a:t>data</a:t>
            </a:r>
            <a:r>
              <a:rPr lang="en-US" sz="2400" spc="-18" dirty="0">
                <a:solidFill>
                  <a:srgbClr val="000000"/>
                </a:solidFill>
              </a:rPr>
              <a:t> </a:t>
            </a:r>
            <a:r>
              <a:rPr lang="en-US" sz="2400" spc="-18" dirty="0">
                <a:solidFill>
                  <a:srgbClr val="262424"/>
                </a:solidFill>
              </a:rPr>
              <a:t>storage</a:t>
            </a:r>
            <a:r>
              <a:rPr lang="en-US" sz="2400" spc="-18" dirty="0">
                <a:solidFill>
                  <a:srgbClr val="000000"/>
                </a:solidFill>
              </a:rPr>
              <a:t> </a:t>
            </a:r>
            <a:r>
              <a:rPr lang="en-US" sz="2400" spc="-18" dirty="0">
                <a:solidFill>
                  <a:srgbClr val="262424"/>
                </a:solidFill>
              </a:rPr>
              <a:t>mediums and</a:t>
            </a:r>
            <a:r>
              <a:rPr lang="en-US" sz="2400" spc="-18" dirty="0">
                <a:solidFill>
                  <a:srgbClr val="000000"/>
                </a:solidFill>
              </a:rPr>
              <a:t> </a:t>
            </a:r>
            <a:r>
              <a:rPr lang="en-US" sz="2400" spc="-18" dirty="0">
                <a:solidFill>
                  <a:srgbClr val="262424"/>
                </a:solidFill>
              </a:rPr>
              <a:t>played</a:t>
            </a:r>
            <a:r>
              <a:rPr lang="en-US" sz="2400" spc="-18" dirty="0">
                <a:solidFill>
                  <a:srgbClr val="000000"/>
                </a:solidFill>
              </a:rPr>
              <a:t> </a:t>
            </a:r>
            <a:r>
              <a:rPr lang="en-US" sz="2400" spc="-18" dirty="0">
                <a:solidFill>
                  <a:srgbClr val="262424"/>
                </a:solidFill>
              </a:rPr>
              <a:t>a</a:t>
            </a:r>
            <a:r>
              <a:rPr lang="en-US" sz="2400" spc="-18" dirty="0">
                <a:solidFill>
                  <a:srgbClr val="000000"/>
                </a:solidFill>
              </a:rPr>
              <a:t> </a:t>
            </a:r>
            <a:r>
              <a:rPr lang="en-US" sz="2400" spc="-18" dirty="0">
                <a:solidFill>
                  <a:srgbClr val="262424"/>
                </a:solidFill>
              </a:rPr>
              <a:t>crucial</a:t>
            </a:r>
            <a:r>
              <a:rPr lang="en-US" sz="2400" spc="-18" dirty="0">
                <a:solidFill>
                  <a:srgbClr val="000000"/>
                </a:solidFill>
              </a:rPr>
              <a:t> </a:t>
            </a:r>
            <a:r>
              <a:rPr lang="en-US" sz="2400" spc="-18" dirty="0">
                <a:solidFill>
                  <a:srgbClr val="262424"/>
                </a:solidFill>
              </a:rPr>
              <a:t>role</a:t>
            </a:r>
            <a:r>
              <a:rPr lang="en-US" sz="2400" spc="-18" dirty="0">
                <a:solidFill>
                  <a:srgbClr val="000000"/>
                </a:solidFill>
              </a:rPr>
              <a:t> </a:t>
            </a:r>
            <a:r>
              <a:rPr lang="en-US" sz="2400" spc="-18" dirty="0">
                <a:solidFill>
                  <a:srgbClr val="262424"/>
                </a:solidFill>
              </a:rPr>
              <a:t>in</a:t>
            </a:r>
            <a:r>
              <a:rPr lang="en-US" sz="2400" spc="-18" dirty="0">
                <a:solidFill>
                  <a:srgbClr val="000000"/>
                </a:solidFill>
              </a:rPr>
              <a:t> </a:t>
            </a:r>
            <a:r>
              <a:rPr lang="en-US" sz="2400" spc="-18" dirty="0">
                <a:solidFill>
                  <a:srgbClr val="262424"/>
                </a:solidFill>
              </a:rPr>
              <a:t>the</a:t>
            </a:r>
            <a:r>
              <a:rPr lang="en-US" sz="2400" spc="-18" dirty="0">
                <a:solidFill>
                  <a:srgbClr val="000000"/>
                </a:solidFill>
              </a:rPr>
              <a:t> </a:t>
            </a:r>
            <a:r>
              <a:rPr lang="en-US" sz="2400" spc="-18" dirty="0">
                <a:solidFill>
                  <a:srgbClr val="262424"/>
                </a:solidFill>
              </a:rPr>
              <a:t>development</a:t>
            </a:r>
            <a:r>
              <a:rPr lang="en-US" sz="2400" spc="-18" dirty="0">
                <a:solidFill>
                  <a:srgbClr val="000000"/>
                </a:solidFill>
              </a:rPr>
              <a:t> </a:t>
            </a:r>
            <a:r>
              <a:rPr lang="en-US" sz="2400" spc="-18" dirty="0" smtClean="0">
                <a:solidFill>
                  <a:srgbClr val="262424"/>
                </a:solidFill>
              </a:rPr>
              <a:t>of</a:t>
            </a:r>
            <a:r>
              <a:rPr lang="en-US" sz="2400" spc="-18" dirty="0">
                <a:solidFill>
                  <a:srgbClr val="000000"/>
                </a:solidFill>
              </a:rPr>
              <a:t> </a:t>
            </a:r>
            <a:r>
              <a:rPr lang="en-US" sz="2400" spc="-18" dirty="0" smtClean="0">
                <a:solidFill>
                  <a:srgbClr val="262424"/>
                </a:solidFill>
              </a:rPr>
              <a:t>computing </a:t>
            </a:r>
            <a:r>
              <a:rPr lang="en-US" sz="2400" spc="-18" dirty="0">
                <a:solidFill>
                  <a:srgbClr val="262424"/>
                </a:solidFill>
              </a:rPr>
              <a:t>and</a:t>
            </a:r>
            <a:r>
              <a:rPr lang="en-US" sz="2400" spc="-18" dirty="0">
                <a:solidFill>
                  <a:srgbClr val="000000"/>
                </a:solidFill>
              </a:rPr>
              <a:t> </a:t>
            </a:r>
            <a:r>
              <a:rPr lang="en-US" sz="2400" spc="-18" dirty="0">
                <a:solidFill>
                  <a:srgbClr val="262424"/>
                </a:solidFill>
              </a:rPr>
              <a:t>audio</a:t>
            </a:r>
            <a:r>
              <a:rPr lang="en-US" sz="2400" spc="-18" dirty="0">
                <a:solidFill>
                  <a:srgbClr val="000000"/>
                </a:solidFill>
              </a:rPr>
              <a:t> </a:t>
            </a:r>
            <a:r>
              <a:rPr lang="en-US" sz="2400" spc="-18" dirty="0" smtClean="0">
                <a:solidFill>
                  <a:srgbClr val="262424"/>
                </a:solidFill>
              </a:rPr>
              <a:t>technology.</a:t>
            </a:r>
            <a:r>
              <a:rPr lang="en-US" sz="2400" spc="-18" dirty="0">
                <a:solidFill>
                  <a:srgbClr val="000000"/>
                </a:solidFill>
              </a:rPr>
              <a:t> </a:t>
            </a:r>
            <a:r>
              <a:rPr lang="en-US" sz="2400" spc="-18" dirty="0" smtClean="0">
                <a:solidFill>
                  <a:srgbClr val="262424"/>
                </a:solidFill>
              </a:rPr>
              <a:t>Let's</a:t>
            </a:r>
            <a:r>
              <a:rPr lang="en-US" sz="2400" spc="-18" dirty="0" smtClean="0">
                <a:solidFill>
                  <a:srgbClr val="000000"/>
                </a:solidFill>
              </a:rPr>
              <a:t> </a:t>
            </a:r>
            <a:r>
              <a:rPr lang="en-US" sz="2400" spc="-18" dirty="0">
                <a:solidFill>
                  <a:srgbClr val="262424"/>
                </a:solidFill>
              </a:rPr>
              <a:t>take</a:t>
            </a:r>
            <a:r>
              <a:rPr lang="en-US" sz="2400" spc="-18" dirty="0">
                <a:solidFill>
                  <a:srgbClr val="000000"/>
                </a:solidFill>
              </a:rPr>
              <a:t> </a:t>
            </a:r>
            <a:r>
              <a:rPr lang="en-US" sz="2400" spc="-18" dirty="0">
                <a:solidFill>
                  <a:srgbClr val="262424"/>
                </a:solidFill>
              </a:rPr>
              <a:t>a</a:t>
            </a:r>
            <a:r>
              <a:rPr lang="en-US" sz="2400" spc="-18" dirty="0">
                <a:solidFill>
                  <a:srgbClr val="000000"/>
                </a:solidFill>
              </a:rPr>
              <a:t> </a:t>
            </a:r>
            <a:r>
              <a:rPr lang="en-US" sz="2400" spc="-18" dirty="0" smtClean="0">
                <a:solidFill>
                  <a:srgbClr val="262424"/>
                </a:solidFill>
              </a:rPr>
              <a:t>journey through</a:t>
            </a:r>
          </a:p>
          <a:p>
            <a:pPr algn="just">
              <a:lnSpc>
                <a:spcPts val="1919"/>
              </a:lnSpc>
            </a:pPr>
            <a:r>
              <a:rPr lang="en-US" sz="2400" spc="-18" dirty="0" smtClean="0">
                <a:solidFill>
                  <a:srgbClr val="262424"/>
                </a:solidFill>
              </a:rPr>
              <a:t>its </a:t>
            </a:r>
            <a:r>
              <a:rPr lang="en-US" sz="2400" spc="-18" dirty="0">
                <a:solidFill>
                  <a:srgbClr val="262424"/>
                </a:solidFill>
              </a:rPr>
              <a:t>history,</a:t>
            </a:r>
            <a:r>
              <a:rPr lang="en-US" sz="2400" spc="-18" dirty="0">
                <a:solidFill>
                  <a:srgbClr val="000000"/>
                </a:solidFill>
              </a:rPr>
              <a:t> </a:t>
            </a:r>
            <a:r>
              <a:rPr lang="en-US" sz="2400" spc="-18" dirty="0">
                <a:solidFill>
                  <a:srgbClr val="262424"/>
                </a:solidFill>
              </a:rPr>
              <a:t>mechanics,</a:t>
            </a:r>
            <a:r>
              <a:rPr lang="en-US" sz="2400" spc="-18" dirty="0">
                <a:solidFill>
                  <a:srgbClr val="000000"/>
                </a:solidFill>
              </a:rPr>
              <a:t> </a:t>
            </a:r>
            <a:r>
              <a:rPr lang="en-US" sz="2400" spc="-18" dirty="0">
                <a:solidFill>
                  <a:srgbClr val="262424"/>
                </a:solidFill>
              </a:rPr>
              <a:t>and</a:t>
            </a:r>
            <a:r>
              <a:rPr lang="en-US" sz="2400" spc="-18" dirty="0">
                <a:solidFill>
                  <a:srgbClr val="000000"/>
                </a:solidFill>
              </a:rPr>
              <a:t> </a:t>
            </a:r>
            <a:r>
              <a:rPr lang="en-US" sz="2400" spc="-18" dirty="0">
                <a:solidFill>
                  <a:srgbClr val="262424"/>
                </a:solidFill>
              </a:rPr>
              <a:t>features</a:t>
            </a:r>
            <a:r>
              <a:rPr lang="en-US" sz="1656" spc="-18" dirty="0">
                <a:solidFill>
                  <a:srgbClr val="262424"/>
                </a:solidFill>
                <a:latin typeface="Montserrat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4000" y="2438400"/>
            <a:ext cx="1229354" cy="4495800"/>
          </a:xfrm>
          <a:custGeom>
            <a:avLst/>
            <a:gdLst/>
            <a:ahLst/>
            <a:cxnLst/>
            <a:rect l="l" t="t" r="r" b="b"/>
            <a:pathLst>
              <a:path w="960625" h="3876037">
                <a:moveTo>
                  <a:pt x="0" y="0"/>
                </a:moveTo>
                <a:lnTo>
                  <a:pt x="960625" y="0"/>
                </a:lnTo>
                <a:lnTo>
                  <a:pt x="960625" y="3876037"/>
                </a:lnTo>
                <a:lnTo>
                  <a:pt x="0" y="38760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                                                                                                                                                                 </a:t>
            </a:r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1295400" y="1066801"/>
            <a:ext cx="7086600" cy="9433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598"/>
              </a:lnSpc>
            </a:pPr>
            <a:r>
              <a:rPr lang="en-US" sz="4000" b="1" spc="42" dirty="0" smtClean="0">
                <a:solidFill>
                  <a:srgbClr val="FF75D3"/>
                </a:solidFill>
                <a:latin typeface="+mj-lt"/>
              </a:rPr>
              <a:t>From Telegraph to Computers: A Magnetic Tape</a:t>
            </a:r>
            <a:r>
              <a:rPr lang="en-US" sz="4000" b="1" spc="42" dirty="0">
                <a:solidFill>
                  <a:srgbClr val="FF75D3"/>
                </a:solidFill>
                <a:latin typeface="+mj-lt"/>
              </a:rPr>
              <a:t> </a:t>
            </a:r>
            <a:r>
              <a:rPr lang="en-US" sz="4000" b="1" spc="42" dirty="0" smtClean="0">
                <a:solidFill>
                  <a:srgbClr val="FF75D3"/>
                </a:solidFill>
                <a:latin typeface="+mj-lt"/>
              </a:rPr>
              <a:t>History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895600" y="4114800"/>
            <a:ext cx="5791200" cy="2871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965"/>
              </a:lnSpc>
            </a:pPr>
            <a:r>
              <a:rPr lang="en-US" sz="2800" b="1" spc="21" dirty="0">
                <a:solidFill>
                  <a:srgbClr val="262424"/>
                </a:solidFill>
                <a:latin typeface="+mj-lt"/>
              </a:rPr>
              <a:t>Audio</a:t>
            </a:r>
            <a:r>
              <a:rPr lang="en-US" sz="2800" b="1" spc="2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b="1" spc="21" dirty="0">
                <a:solidFill>
                  <a:srgbClr val="262424"/>
                </a:solidFill>
                <a:latin typeface="+mj-lt"/>
              </a:rPr>
              <a:t>Era</a:t>
            </a:r>
            <a:r>
              <a:rPr lang="en-US" sz="2800" b="1" spc="2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b="1" spc="21" dirty="0">
                <a:solidFill>
                  <a:srgbClr val="262424"/>
                </a:solidFill>
                <a:latin typeface="+mj-lt"/>
              </a:rPr>
              <a:t>(1930s)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819400" y="5638800"/>
            <a:ext cx="5486400" cy="2871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65"/>
              </a:lnSpc>
            </a:pPr>
            <a:r>
              <a:rPr lang="en-US" sz="2800" b="1" spc="21" dirty="0" smtClean="0">
                <a:solidFill>
                  <a:srgbClr val="262424"/>
                </a:solidFill>
                <a:latin typeface="+mj-lt"/>
              </a:rPr>
              <a:t>Computing</a:t>
            </a:r>
            <a:r>
              <a:rPr lang="en-US" sz="2800" b="1" spc="21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b="1" spc="21" dirty="0">
                <a:solidFill>
                  <a:srgbClr val="262424"/>
                </a:solidFill>
                <a:latin typeface="+mj-lt"/>
              </a:rPr>
              <a:t>Era</a:t>
            </a:r>
            <a:r>
              <a:rPr lang="en-US" sz="2800" b="1" spc="2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b="1" spc="21" dirty="0">
                <a:solidFill>
                  <a:srgbClr val="262424"/>
                </a:solidFill>
                <a:latin typeface="+mj-lt"/>
              </a:rPr>
              <a:t>(1951)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895600" y="2590800"/>
            <a:ext cx="5029200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965"/>
              </a:lnSpc>
            </a:pPr>
            <a:r>
              <a:rPr lang="en-US" sz="2800" b="1" spc="21" dirty="0" smtClean="0">
                <a:solidFill>
                  <a:srgbClr val="262424"/>
                </a:solidFill>
                <a:latin typeface="+mj-lt"/>
              </a:rPr>
              <a:t>Telegraphy Era (1835</a:t>
            </a:r>
            <a:r>
              <a:rPr lang="en-US" sz="2800" b="1" spc="21" dirty="0" smtClean="0">
                <a:solidFill>
                  <a:srgbClr val="262424"/>
                </a:solidFill>
                <a:latin typeface="IBM Plex Sans Condensed"/>
              </a:rPr>
              <a:t>)</a:t>
            </a:r>
            <a:endParaRPr lang="en-US" sz="2800" b="1" spc="21" dirty="0">
              <a:solidFill>
                <a:srgbClr val="262424"/>
              </a:solidFill>
              <a:latin typeface="IBM Plex Sans Condense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880360" y="6019800"/>
            <a:ext cx="6339840" cy="440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612"/>
              </a:lnSpc>
            </a:pPr>
            <a:r>
              <a:rPr lang="en-US" sz="2400" spc="-10" dirty="0" smtClean="0">
                <a:solidFill>
                  <a:srgbClr val="262424"/>
                </a:solidFill>
              </a:rPr>
              <a:t>The UNIVACI computer started using magnetic tape as storage device. </a:t>
            </a:r>
            <a:endParaRPr lang="en-US" sz="2400" spc="-10" dirty="0">
              <a:solidFill>
                <a:srgbClr val="262424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880360" y="2971800"/>
            <a:ext cx="6492240" cy="4851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sz="2400" spc="-10" dirty="0" smtClean="0">
                <a:solidFill>
                  <a:srgbClr val="262424"/>
                </a:solidFill>
              </a:rPr>
              <a:t>The first patents </a:t>
            </a:r>
            <a:r>
              <a:rPr lang="en-US" sz="2400" spc="-10" dirty="0" smtClean="0">
                <a:solidFill>
                  <a:srgbClr val="262424"/>
                </a:solidFill>
              </a:rPr>
              <a:t>of magnetic recording technology were filed, leading to the creation of the </a:t>
            </a:r>
            <a:r>
              <a:rPr lang="en-US" sz="2400" spc="-10" dirty="0">
                <a:solidFill>
                  <a:srgbClr val="262424"/>
                </a:solidFill>
              </a:rPr>
              <a:t>telegraph.</a:t>
            </a:r>
            <a:endParaRPr lang="en-US" sz="2000" spc="-10" dirty="0">
              <a:solidFill>
                <a:srgbClr val="262424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895600" y="4495800"/>
            <a:ext cx="6111240" cy="4391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612"/>
              </a:lnSpc>
            </a:pPr>
            <a:r>
              <a:rPr lang="en-US" sz="2400" spc="-10" dirty="0" smtClean="0">
                <a:solidFill>
                  <a:srgbClr val="262424"/>
                </a:solidFill>
              </a:rPr>
              <a:t>Magnetic  tape gave birth to reel-to-reel and subsequently to cassette players and walkmans</a:t>
            </a:r>
            <a:r>
              <a:rPr lang="en-US" sz="2400" spc="-10" dirty="0" smtClean="0">
                <a:solidFill>
                  <a:srgbClr val="262424"/>
                </a:solidFill>
                <a:latin typeface="Montserrat"/>
              </a:rPr>
              <a:t>.</a:t>
            </a:r>
            <a:endParaRPr lang="en-US" sz="2400" spc="-10" dirty="0">
              <a:solidFill>
                <a:srgbClr val="262424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19200" y="2895600"/>
            <a:ext cx="2438400" cy="2895600"/>
          </a:xfrm>
          <a:custGeom>
            <a:avLst/>
            <a:gdLst/>
            <a:ahLst/>
            <a:cxnLst/>
            <a:rect l="l" t="t" r="r" b="b"/>
            <a:pathLst>
              <a:path w="2310889" h="2746753">
                <a:moveTo>
                  <a:pt x="0" y="0"/>
                </a:moveTo>
                <a:lnTo>
                  <a:pt x="2310889" y="0"/>
                </a:lnTo>
                <a:lnTo>
                  <a:pt x="2310889" y="2746753"/>
                </a:lnTo>
                <a:lnTo>
                  <a:pt x="0" y="27467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Magnetic tape works through the application of a magnetized coating on a plastic tape that can be read, written, and erased by a magnetic head.</a:t>
            </a:r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3657600" y="2895600"/>
            <a:ext cx="2819400" cy="2870702"/>
          </a:xfrm>
          <a:custGeom>
            <a:avLst/>
            <a:gdLst/>
            <a:ahLst/>
            <a:cxnLst/>
            <a:rect l="l" t="t" r="r" b="b"/>
            <a:pathLst>
              <a:path w="2310889" h="2746753">
                <a:moveTo>
                  <a:pt x="0" y="0"/>
                </a:moveTo>
                <a:lnTo>
                  <a:pt x="2310889" y="0"/>
                </a:lnTo>
                <a:lnTo>
                  <a:pt x="2310889" y="2746753"/>
                </a:lnTo>
                <a:lnTo>
                  <a:pt x="0" y="27467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477000" y="2895600"/>
            <a:ext cx="3352800" cy="2819400"/>
          </a:xfrm>
          <a:custGeom>
            <a:avLst/>
            <a:gdLst/>
            <a:ahLst/>
            <a:cxnLst/>
            <a:rect l="l" t="t" r="r" b="b"/>
            <a:pathLst>
              <a:path w="2310889" h="2746753">
                <a:moveTo>
                  <a:pt x="0" y="0"/>
                </a:moveTo>
                <a:lnTo>
                  <a:pt x="2310889" y="0"/>
                </a:lnTo>
                <a:lnTo>
                  <a:pt x="2310889" y="2746753"/>
                </a:lnTo>
                <a:lnTo>
                  <a:pt x="0" y="27467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90600" y="1676400"/>
            <a:ext cx="8305800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4000" b="1" spc="44" dirty="0">
                <a:solidFill>
                  <a:srgbClr val="FF75D3"/>
                </a:solidFill>
                <a:latin typeface="+mj-lt"/>
              </a:rPr>
              <a:t>The</a:t>
            </a:r>
            <a:r>
              <a:rPr lang="en-US" sz="4000" b="1" spc="44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4000" b="1" spc="44" dirty="0">
                <a:solidFill>
                  <a:srgbClr val="FF75D3"/>
                </a:solidFill>
                <a:latin typeface="+mj-lt"/>
              </a:rPr>
              <a:t>Mechanics</a:t>
            </a:r>
            <a:r>
              <a:rPr lang="en-US" sz="4000" b="1" spc="44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4000" b="1" spc="44" dirty="0">
                <a:solidFill>
                  <a:srgbClr val="FF75D3"/>
                </a:solidFill>
                <a:latin typeface="+mj-lt"/>
              </a:rPr>
              <a:t>behind</a:t>
            </a:r>
            <a:r>
              <a:rPr lang="en-US" sz="4000" b="1" spc="44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4000" b="1" spc="44" dirty="0" smtClean="0">
                <a:solidFill>
                  <a:srgbClr val="FF75D3"/>
                </a:solidFill>
                <a:latin typeface="+mj-lt"/>
              </a:rPr>
              <a:t>Magnetic Tape</a:t>
            </a:r>
            <a:endParaRPr lang="en-US" sz="4000" b="1" spc="44" dirty="0">
              <a:solidFill>
                <a:srgbClr val="FF75D3"/>
              </a:solidFill>
              <a:latin typeface="+mj-l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24000" y="3124200"/>
            <a:ext cx="1891313" cy="2832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099"/>
              </a:lnSpc>
            </a:pPr>
            <a:r>
              <a:rPr lang="en-US" sz="2400" b="1" spc="22" dirty="0" smtClean="0">
                <a:solidFill>
                  <a:srgbClr val="262424"/>
                </a:solidFill>
                <a:latin typeface="+mj-lt"/>
              </a:rPr>
              <a:t>Basic</a:t>
            </a:r>
            <a:r>
              <a:rPr lang="en-US" sz="2400" b="1" spc="22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b="1" spc="22" dirty="0" smtClean="0">
                <a:solidFill>
                  <a:srgbClr val="262424"/>
                </a:solidFill>
                <a:latin typeface="+mj-lt"/>
              </a:rPr>
              <a:t>Principle</a:t>
            </a:r>
            <a:endParaRPr lang="en-US" sz="2400" b="1" spc="22" dirty="0">
              <a:solidFill>
                <a:srgbClr val="262424"/>
              </a:solidFill>
              <a:latin typeface="+mj-l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169693" y="3123657"/>
            <a:ext cx="2078707" cy="2832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099"/>
              </a:lnSpc>
            </a:pPr>
            <a:r>
              <a:rPr lang="en-US" sz="2400" b="1" spc="22" dirty="0" smtClean="0">
                <a:solidFill>
                  <a:srgbClr val="262424"/>
                </a:solidFill>
                <a:latin typeface="+mj-lt"/>
              </a:rPr>
              <a:t>Components</a:t>
            </a:r>
            <a:endParaRPr lang="en-US" sz="2400" b="1" spc="22" dirty="0">
              <a:solidFill>
                <a:srgbClr val="262424"/>
              </a:solidFill>
              <a:latin typeface="+mj-l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705600" y="3124200"/>
            <a:ext cx="3048000" cy="2832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099"/>
              </a:lnSpc>
            </a:pPr>
            <a:r>
              <a:rPr lang="en-US" sz="2400" b="1" spc="22" dirty="0">
                <a:solidFill>
                  <a:srgbClr val="262424"/>
                </a:solidFill>
                <a:latin typeface="+mj-lt"/>
              </a:rPr>
              <a:t>Modern</a:t>
            </a:r>
            <a:r>
              <a:rPr lang="en-US" sz="2400" b="1" spc="22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b="1" spc="22" dirty="0">
                <a:solidFill>
                  <a:srgbClr val="262424"/>
                </a:solidFill>
                <a:latin typeface="+mj-lt"/>
              </a:rPr>
              <a:t>Advancements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038600" y="3429000"/>
            <a:ext cx="2286000" cy="2209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928"/>
              </a:lnSpc>
            </a:pPr>
            <a:r>
              <a:rPr lang="en-US" spc="-10" dirty="0" smtClean="0">
                <a:solidFill>
                  <a:srgbClr val="262424"/>
                </a:solidFill>
                <a:cs typeface="Calibri" pitchFamily="34" charset="0"/>
              </a:rPr>
              <a:t>The tape, the magnetic </a:t>
            </a:r>
            <a:r>
              <a:rPr lang="en-US" spc="-10" dirty="0">
                <a:solidFill>
                  <a:srgbClr val="262424"/>
                </a:solidFill>
                <a:cs typeface="Calibri" pitchFamily="34" charset="0"/>
              </a:rPr>
              <a:t>head</a:t>
            </a:r>
            <a:r>
              <a:rPr lang="en-US" spc="-10" dirty="0" smtClean="0">
                <a:solidFill>
                  <a:srgbClr val="262424"/>
                </a:solidFill>
                <a:cs typeface="Calibri" pitchFamily="34" charset="0"/>
              </a:rPr>
              <a:t>, and the drive motor are the essential components that make the technology work. The tape moves over the magnetic head while </a:t>
            </a:r>
            <a:r>
              <a:rPr lang="en-US" spc="-10" dirty="0" smtClean="0">
                <a:solidFill>
                  <a:srgbClr val="262424"/>
                </a:solidFill>
                <a:cs typeface="Calibri" pitchFamily="34" charset="0"/>
              </a:rPr>
              <a:t>rea</a:t>
            </a:r>
            <a:r>
              <a:rPr lang="en-US" spc="-10" dirty="0" smtClean="0">
                <a:solidFill>
                  <a:srgbClr val="262424"/>
                </a:solidFill>
                <a:cs typeface="Calibri" pitchFamily="34" charset="0"/>
              </a:rPr>
              <a:t>d/write operations</a:t>
            </a:r>
            <a:r>
              <a:rPr lang="en-US" spc="-10" dirty="0">
                <a:solidFill>
                  <a:srgbClr val="000000"/>
                </a:solidFill>
                <a:cs typeface="Calibri" pitchFamily="34" charset="0"/>
              </a:rPr>
              <a:t> </a:t>
            </a:r>
            <a:r>
              <a:rPr lang="en-US" spc="-10" dirty="0" smtClean="0">
                <a:solidFill>
                  <a:srgbClr val="262424"/>
                </a:solidFill>
                <a:cs typeface="Calibri" pitchFamily="34" charset="0"/>
              </a:rPr>
              <a:t>are</a:t>
            </a:r>
            <a:r>
              <a:rPr lang="en-US" spc="-10" dirty="0" smtClean="0">
                <a:solidFill>
                  <a:srgbClr val="000000"/>
                </a:solidFill>
                <a:cs typeface="Calibri" pitchFamily="34" charset="0"/>
              </a:rPr>
              <a:t> </a:t>
            </a:r>
            <a:r>
              <a:rPr lang="en-US" spc="-10" dirty="0">
                <a:solidFill>
                  <a:srgbClr val="262424"/>
                </a:solidFill>
                <a:cs typeface="Calibri" pitchFamily="34" charset="0"/>
              </a:rPr>
              <a:t>performed</a:t>
            </a:r>
            <a:r>
              <a:rPr lang="en-US" spc="-10" dirty="0">
                <a:solidFill>
                  <a:srgbClr val="262424"/>
                </a:solidFill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705600" y="3505200"/>
            <a:ext cx="2438400" cy="1949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931"/>
              </a:lnSpc>
            </a:pPr>
            <a:r>
              <a:rPr lang="en-US" spc="-10" dirty="0" smtClean="0">
                <a:solidFill>
                  <a:srgbClr val="262424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pc="-10" dirty="0" smtClean="0">
                <a:solidFill>
                  <a:srgbClr val="262424"/>
                </a:solidFill>
                <a:cs typeface="Calibri" pitchFamily="34" charset="0"/>
              </a:rPr>
              <a:t>Tape handling robotics, servo track technology,, and higher-speed tape drives are some of the most significant advancements of magnetic tape technology </a:t>
            </a:r>
            <a:r>
              <a:rPr lang="en-US" spc="-10" dirty="0">
                <a:solidFill>
                  <a:srgbClr val="262424"/>
                </a:solidFill>
                <a:cs typeface="Calibri" pitchFamily="34" charset="0"/>
              </a:rPr>
              <a:t>since</a:t>
            </a:r>
            <a:r>
              <a:rPr lang="en-US" spc="-10" dirty="0">
                <a:solidFill>
                  <a:srgbClr val="000000"/>
                </a:solidFill>
                <a:cs typeface="Calibri" pitchFamily="34" charset="0"/>
              </a:rPr>
              <a:t> </a:t>
            </a:r>
            <a:r>
              <a:rPr lang="en-US" spc="-10" dirty="0">
                <a:solidFill>
                  <a:srgbClr val="262424"/>
                </a:solidFill>
                <a:cs typeface="Calibri" pitchFamily="34" charset="0"/>
              </a:rPr>
              <a:t>the</a:t>
            </a:r>
            <a:r>
              <a:rPr lang="en-US" spc="-10" dirty="0">
                <a:solidFill>
                  <a:srgbClr val="000000"/>
                </a:solidFill>
                <a:cs typeface="Calibri" pitchFamily="34" charset="0"/>
              </a:rPr>
              <a:t> </a:t>
            </a:r>
            <a:r>
              <a:rPr lang="en-US" spc="-10" dirty="0">
                <a:solidFill>
                  <a:srgbClr val="262424"/>
                </a:solidFill>
                <a:cs typeface="Calibri" pitchFamily="34" charset="0"/>
              </a:rPr>
              <a:t>early</a:t>
            </a:r>
            <a:r>
              <a:rPr lang="en-US" spc="-10" dirty="0">
                <a:solidFill>
                  <a:srgbClr val="000000"/>
                </a:solidFill>
                <a:cs typeface="Calibri" pitchFamily="34" charset="0"/>
              </a:rPr>
              <a:t> </a:t>
            </a:r>
            <a:r>
              <a:rPr lang="en-US" spc="-10" dirty="0" smtClean="0">
                <a:solidFill>
                  <a:srgbClr val="262424"/>
                </a:solidFill>
                <a:cs typeface="Calibri" pitchFamily="34" charset="0"/>
              </a:rPr>
              <a:t>2</a:t>
            </a:r>
            <a:r>
              <a:rPr lang="en-US" spc="-10" dirty="0" smtClean="0">
                <a:solidFill>
                  <a:srgbClr val="000000"/>
                </a:solidFill>
                <a:cs typeface="Calibri" pitchFamily="34" charset="0"/>
              </a:rPr>
              <a:t>000s. </a:t>
            </a:r>
            <a:endParaRPr lang="en-US" spc="-10" dirty="0">
              <a:solidFill>
                <a:srgbClr val="262424"/>
              </a:solidFill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9344" y="2866644"/>
            <a:ext cx="2132076" cy="1325880"/>
          </a:xfrm>
          <a:custGeom>
            <a:avLst/>
            <a:gdLst/>
            <a:ahLst/>
            <a:cxnLst/>
            <a:rect l="l" t="t" r="r" b="b"/>
            <a:pathLst>
              <a:path w="2132076" h="1325880">
                <a:moveTo>
                  <a:pt x="0" y="0"/>
                </a:moveTo>
                <a:lnTo>
                  <a:pt x="2132076" y="0"/>
                </a:lnTo>
                <a:lnTo>
                  <a:pt x="2132076" y="1325880"/>
                </a:lnTo>
                <a:lnTo>
                  <a:pt x="0" y="13258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962400" y="2866644"/>
            <a:ext cx="4488180" cy="1325880"/>
          </a:xfrm>
          <a:custGeom>
            <a:avLst/>
            <a:gdLst/>
            <a:ahLst/>
            <a:cxnLst/>
            <a:rect l="l" t="t" r="r" b="b"/>
            <a:pathLst>
              <a:path w="4488180" h="1325880">
                <a:moveTo>
                  <a:pt x="0" y="0"/>
                </a:moveTo>
                <a:lnTo>
                  <a:pt x="4488180" y="0"/>
                </a:lnTo>
                <a:lnTo>
                  <a:pt x="4488180" y="1325880"/>
                </a:lnTo>
                <a:lnTo>
                  <a:pt x="0" y="13258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681010" y="2106149"/>
            <a:ext cx="5862790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4000" b="1" spc="44" dirty="0">
                <a:solidFill>
                  <a:srgbClr val="FF75D3"/>
                </a:solidFill>
                <a:latin typeface="+mj-lt"/>
              </a:rPr>
              <a:t>Features</a:t>
            </a:r>
            <a:r>
              <a:rPr lang="en-US" sz="4000" b="1" spc="44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4000" b="1" spc="44" dirty="0">
                <a:solidFill>
                  <a:srgbClr val="FF75D3"/>
                </a:solidFill>
                <a:latin typeface="+mj-lt"/>
              </a:rPr>
              <a:t>of</a:t>
            </a:r>
            <a:r>
              <a:rPr lang="en-US" sz="4000" b="1" spc="44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4000" b="1" spc="44" dirty="0">
                <a:solidFill>
                  <a:srgbClr val="FF75D3"/>
                </a:solidFill>
                <a:latin typeface="+mj-lt"/>
              </a:rPr>
              <a:t>Magnetic</a:t>
            </a:r>
            <a:r>
              <a:rPr lang="en-US" sz="4000" b="1" spc="44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4000" b="1" spc="44" dirty="0" smtClean="0">
                <a:solidFill>
                  <a:srgbClr val="FF75D3"/>
                </a:solidFill>
                <a:latin typeface="+mj-lt"/>
              </a:rPr>
              <a:t>Tape</a:t>
            </a:r>
            <a:endParaRPr lang="en-US" sz="4000" b="1" spc="44" dirty="0">
              <a:solidFill>
                <a:srgbClr val="FF75D3"/>
              </a:solidFill>
              <a:latin typeface="+mj-l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52600" y="4343400"/>
            <a:ext cx="1676400" cy="2967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099"/>
              </a:lnSpc>
            </a:pPr>
            <a:r>
              <a:rPr lang="en-US" sz="2800" b="1" spc="22" dirty="0">
                <a:latin typeface="+mj-lt"/>
              </a:rPr>
              <a:t>Density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032484" y="4419600"/>
            <a:ext cx="1834916" cy="2967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099"/>
              </a:lnSpc>
            </a:pPr>
            <a:r>
              <a:rPr lang="en-US" sz="2800" b="1" spc="22" dirty="0">
                <a:latin typeface="+mj-lt"/>
              </a:rPr>
              <a:t>Flexibility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324600" y="4343400"/>
            <a:ext cx="3200400" cy="2967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099"/>
              </a:lnSpc>
            </a:pPr>
            <a:r>
              <a:rPr lang="en-US" sz="2800" b="1" spc="22" dirty="0">
                <a:latin typeface="+mj-lt"/>
              </a:rPr>
              <a:t>Color coding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90600" y="4648200"/>
            <a:ext cx="2674725" cy="9949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928"/>
              </a:lnSpc>
            </a:pPr>
            <a:r>
              <a:rPr lang="en-US" sz="2400" spc="-10" dirty="0" smtClean="0">
                <a:solidFill>
                  <a:srgbClr val="262424"/>
                </a:solidFill>
                <a:cs typeface="Calibri" pitchFamily="34" charset="0"/>
              </a:rPr>
              <a:t>Magnetic tape can store up to 220TB per cartridge in modern tape libraries.</a:t>
            </a:r>
            <a:endParaRPr lang="en-US" sz="2400" spc="-10" dirty="0">
              <a:solidFill>
                <a:srgbClr val="262424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032485" y="4698044"/>
            <a:ext cx="2139715" cy="21929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931"/>
              </a:lnSpc>
            </a:pPr>
            <a:r>
              <a:rPr lang="en-US" sz="2400" spc="-10" dirty="0" smtClean="0">
                <a:solidFill>
                  <a:srgbClr val="262424"/>
                </a:solidFill>
              </a:rPr>
              <a:t>The modular and portable design of magnetic tapes makes them ideal for moving data </a:t>
            </a:r>
            <a:r>
              <a:rPr lang="en-US" sz="2400" spc="-10" dirty="0">
                <a:solidFill>
                  <a:srgbClr val="262424"/>
                </a:solidFill>
              </a:rPr>
              <a:t>across </a:t>
            </a:r>
            <a:r>
              <a:rPr lang="en-US" sz="2400" spc="-10" dirty="0" smtClean="0">
                <a:solidFill>
                  <a:srgbClr val="262424"/>
                </a:solidFill>
              </a:rPr>
              <a:t>multiple locations and </a:t>
            </a:r>
            <a:r>
              <a:rPr lang="en-US" sz="2400" spc="-10" dirty="0">
                <a:solidFill>
                  <a:srgbClr val="262424"/>
                </a:solidFill>
              </a:rPr>
              <a:t>systems.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385550" y="4698045"/>
            <a:ext cx="2987050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931"/>
              </a:lnSpc>
            </a:pPr>
            <a:r>
              <a:rPr lang="en-US" sz="2400" spc="-10" dirty="0" smtClean="0">
                <a:solidFill>
                  <a:srgbClr val="262424"/>
                </a:solidFill>
              </a:rPr>
              <a:t>Colored magnetic tapes have been used since the 1970s </a:t>
            </a:r>
            <a:r>
              <a:rPr lang="en-US" sz="2400" spc="-10" dirty="0">
                <a:solidFill>
                  <a:srgbClr val="262424"/>
                </a:solidFill>
              </a:rPr>
              <a:t>to </a:t>
            </a:r>
            <a:r>
              <a:rPr lang="en-US" sz="2400" spc="-10" dirty="0" smtClean="0">
                <a:solidFill>
                  <a:srgbClr val="262424"/>
                </a:solidFill>
              </a:rPr>
              <a:t>indicate recording capacity, format, and other characteristics</a:t>
            </a:r>
            <a:r>
              <a:rPr lang="en-US" sz="1199" spc="-10" dirty="0">
                <a:solidFill>
                  <a:srgbClr val="262424"/>
                </a:solidFill>
                <a:latin typeface="Montserrat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990601" y="1066800"/>
            <a:ext cx="8458200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4000" b="1" spc="44" dirty="0">
                <a:solidFill>
                  <a:srgbClr val="FF75D3"/>
                </a:solidFill>
                <a:latin typeface="+mj-lt"/>
              </a:rPr>
              <a:t>Advantages</a:t>
            </a:r>
            <a:r>
              <a:rPr lang="en-US" sz="4000" b="1" spc="44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4000" b="1" spc="44" dirty="0">
                <a:solidFill>
                  <a:srgbClr val="FF75D3"/>
                </a:solidFill>
                <a:latin typeface="+mj-lt"/>
              </a:rPr>
              <a:t>of</a:t>
            </a:r>
            <a:r>
              <a:rPr lang="en-US" sz="4000" b="1" spc="44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4000" b="1" spc="44" dirty="0" smtClean="0">
                <a:solidFill>
                  <a:srgbClr val="FF75D3"/>
                </a:solidFill>
                <a:latin typeface="+mj-lt"/>
              </a:rPr>
              <a:t>Magnetic Tape</a:t>
            </a:r>
            <a:endParaRPr lang="en-US" sz="4000" b="1" spc="44" dirty="0">
              <a:solidFill>
                <a:srgbClr val="FF75D3"/>
              </a:solidFill>
              <a:latin typeface="+mj-l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90600" y="1752600"/>
            <a:ext cx="4191000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099"/>
              </a:lnSpc>
            </a:pPr>
            <a:r>
              <a:rPr lang="en-US" sz="2800" b="1" spc="22" dirty="0" smtClean="0">
                <a:solidFill>
                  <a:srgbClr val="262424"/>
                </a:solidFill>
                <a:latin typeface="+mj-lt"/>
              </a:rPr>
              <a:t>1.Durability</a:t>
            </a:r>
            <a:endParaRPr lang="en-US" sz="2800" b="1" spc="22" dirty="0">
              <a:solidFill>
                <a:srgbClr val="262424"/>
              </a:solidFill>
              <a:latin typeface="+mj-l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38200" y="4343400"/>
            <a:ext cx="4490675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099"/>
              </a:lnSpc>
            </a:pPr>
            <a:r>
              <a:rPr lang="en-US" sz="2800" b="1" spc="22" dirty="0" smtClean="0">
                <a:solidFill>
                  <a:srgbClr val="262424"/>
                </a:solidFill>
                <a:latin typeface="+mj-lt"/>
              </a:rPr>
              <a:t> 3.Energy</a:t>
            </a:r>
            <a:r>
              <a:rPr lang="en-US" sz="2800" b="1" spc="22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b="1" spc="22" dirty="0">
                <a:solidFill>
                  <a:srgbClr val="262424"/>
                </a:solidFill>
                <a:latin typeface="+mj-lt"/>
              </a:rPr>
              <a:t>efficiency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4400" y="2971800"/>
            <a:ext cx="7406611" cy="2967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099"/>
              </a:lnSpc>
            </a:pPr>
            <a:r>
              <a:rPr lang="en-US" sz="2800" b="1" spc="22" dirty="0" smtClean="0">
                <a:solidFill>
                  <a:srgbClr val="262424"/>
                </a:solidFill>
                <a:latin typeface="+mj-lt"/>
              </a:rPr>
              <a:t>2.Cost-effectiveness </a:t>
            </a:r>
            <a:endParaRPr lang="en-US" sz="2800" b="1" spc="22" dirty="0">
              <a:solidFill>
                <a:srgbClr val="262424"/>
              </a:solidFill>
              <a:latin typeface="+mj-l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62000" y="2057400"/>
            <a:ext cx="8763000" cy="5076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928"/>
              </a:lnSpc>
            </a:pPr>
            <a:r>
              <a:rPr lang="en-US" sz="2400" spc="-10" dirty="0" smtClean="0">
                <a:solidFill>
                  <a:srgbClr val="262424"/>
                </a:solidFill>
              </a:rPr>
              <a:t>Magnetic tapes can last up to 30 years and more when stored correctly making </a:t>
            </a:r>
            <a:r>
              <a:rPr lang="en-US" sz="2400" spc="-10" dirty="0">
                <a:solidFill>
                  <a:srgbClr val="262424"/>
                </a:solidFill>
              </a:rPr>
              <a:t>them</a:t>
            </a:r>
            <a:r>
              <a:rPr lang="en-US" sz="2400" spc="-10" dirty="0">
                <a:solidFill>
                  <a:srgbClr val="000000"/>
                </a:solidFill>
              </a:rPr>
              <a:t> </a:t>
            </a:r>
            <a:r>
              <a:rPr lang="en-US" sz="2400" spc="-10" dirty="0">
                <a:solidFill>
                  <a:srgbClr val="262424"/>
                </a:solidFill>
              </a:rPr>
              <a:t>ideal</a:t>
            </a:r>
            <a:r>
              <a:rPr lang="en-US" sz="2400" spc="-10" dirty="0">
                <a:solidFill>
                  <a:srgbClr val="000000"/>
                </a:solidFill>
              </a:rPr>
              <a:t> </a:t>
            </a:r>
            <a:r>
              <a:rPr lang="en-US" sz="2400" spc="-10" dirty="0">
                <a:solidFill>
                  <a:srgbClr val="262424"/>
                </a:solidFill>
              </a:rPr>
              <a:t>for</a:t>
            </a:r>
            <a:r>
              <a:rPr lang="en-US" sz="2400" spc="-10" dirty="0">
                <a:solidFill>
                  <a:srgbClr val="000000"/>
                </a:solidFill>
              </a:rPr>
              <a:t> </a:t>
            </a:r>
            <a:r>
              <a:rPr lang="en-US" sz="2400" spc="-10" dirty="0">
                <a:solidFill>
                  <a:srgbClr val="262424"/>
                </a:solidFill>
              </a:rPr>
              <a:t>long-term</a:t>
            </a:r>
            <a:r>
              <a:rPr lang="en-US" sz="2400" spc="-10" dirty="0">
                <a:solidFill>
                  <a:srgbClr val="000000"/>
                </a:solidFill>
              </a:rPr>
              <a:t> </a:t>
            </a:r>
            <a:r>
              <a:rPr lang="en-US" sz="2400" spc="-10" dirty="0">
                <a:solidFill>
                  <a:srgbClr val="262424"/>
                </a:solidFill>
              </a:rPr>
              <a:t>data</a:t>
            </a:r>
            <a:r>
              <a:rPr lang="en-US" sz="2400" spc="-10" dirty="0">
                <a:solidFill>
                  <a:srgbClr val="000000"/>
                </a:solidFill>
              </a:rPr>
              <a:t> </a:t>
            </a:r>
            <a:r>
              <a:rPr lang="en-US" sz="2400" spc="-10" dirty="0">
                <a:solidFill>
                  <a:srgbClr val="262424"/>
                </a:solidFill>
              </a:rPr>
              <a:t>archiving.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38200" y="3276600"/>
            <a:ext cx="8610733" cy="7512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931"/>
              </a:lnSpc>
            </a:pPr>
            <a:r>
              <a:rPr lang="en-US" sz="2400" spc="-10" dirty="0" smtClean="0">
                <a:solidFill>
                  <a:srgbClr val="262424"/>
                </a:solidFill>
              </a:rPr>
              <a:t>Magnetic tape is one of the most affordable storage mediums with</a:t>
            </a:r>
            <a:r>
              <a:rPr lang="en-US" sz="2400" spc="-10" dirty="0" smtClean="0">
                <a:solidFill>
                  <a:srgbClr val="262424"/>
                </a:solidFill>
              </a:rPr>
              <a:t> a </a:t>
            </a:r>
            <a:r>
              <a:rPr lang="en-US" sz="2400" spc="-10" dirty="0" smtClean="0">
                <a:solidFill>
                  <a:srgbClr val="262424"/>
                </a:solidFill>
              </a:rPr>
              <a:t>total cost of ownership lower than other formats such </a:t>
            </a:r>
            <a:r>
              <a:rPr lang="en-US" sz="2400" spc="-10" dirty="0" smtClean="0">
                <a:solidFill>
                  <a:srgbClr val="262424"/>
                </a:solidFill>
              </a:rPr>
              <a:t>a </a:t>
            </a:r>
            <a:r>
              <a:rPr lang="en-US" sz="2400" spc="-10" dirty="0" smtClean="0">
                <a:solidFill>
                  <a:srgbClr val="262424"/>
                </a:solidFill>
              </a:rPr>
              <a:t>solid-state drives and cloud storage</a:t>
            </a:r>
            <a:r>
              <a:rPr lang="en-US" sz="2400" spc="-10" dirty="0">
                <a:solidFill>
                  <a:srgbClr val="262424"/>
                </a:solidFill>
              </a:rPr>
              <a:t>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62000" y="4724400"/>
            <a:ext cx="8991600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919"/>
              </a:lnSpc>
            </a:pPr>
            <a:r>
              <a:rPr lang="en-US" sz="2400" spc="-10" dirty="0" smtClean="0">
                <a:solidFill>
                  <a:srgbClr val="262424"/>
                </a:solidFill>
              </a:rPr>
              <a:t> Magnetic tapes consume significantly less energy than hard disk drives and don’t require active </a:t>
            </a:r>
            <a:r>
              <a:rPr lang="en-US" sz="2400" spc="-10" dirty="0">
                <a:solidFill>
                  <a:srgbClr val="262424"/>
                </a:solidFill>
              </a:rPr>
              <a:t>power</a:t>
            </a:r>
            <a:r>
              <a:rPr lang="en-US" sz="2400" spc="-10" dirty="0">
                <a:solidFill>
                  <a:srgbClr val="000000"/>
                </a:solidFill>
              </a:rPr>
              <a:t> </a:t>
            </a:r>
            <a:r>
              <a:rPr lang="en-US" sz="2400" spc="-10" dirty="0">
                <a:solidFill>
                  <a:srgbClr val="262424"/>
                </a:solidFill>
              </a:rPr>
              <a:t>when</a:t>
            </a:r>
            <a:r>
              <a:rPr lang="en-US" sz="2400" spc="-10" dirty="0">
                <a:solidFill>
                  <a:srgbClr val="000000"/>
                </a:solidFill>
              </a:rPr>
              <a:t> </a:t>
            </a:r>
            <a:r>
              <a:rPr lang="en-US" sz="2400" spc="-10" dirty="0">
                <a:solidFill>
                  <a:srgbClr val="262424"/>
                </a:solidFill>
              </a:rPr>
              <a:t>not</a:t>
            </a:r>
            <a:r>
              <a:rPr lang="en-US" sz="2400" spc="-10" dirty="0">
                <a:solidFill>
                  <a:srgbClr val="000000"/>
                </a:solidFill>
              </a:rPr>
              <a:t> </a:t>
            </a:r>
            <a:r>
              <a:rPr lang="en-US" sz="2400" spc="-10" dirty="0">
                <a:solidFill>
                  <a:srgbClr val="262424"/>
                </a:solidFill>
              </a:rPr>
              <a:t>in</a:t>
            </a:r>
            <a:r>
              <a:rPr lang="en-US" sz="2400" spc="-10" dirty="0">
                <a:solidFill>
                  <a:srgbClr val="000000"/>
                </a:solidFill>
              </a:rPr>
              <a:t> </a:t>
            </a:r>
            <a:r>
              <a:rPr lang="en-US" sz="2400" spc="-10" dirty="0" smtClean="0">
                <a:solidFill>
                  <a:srgbClr val="262424"/>
                </a:solidFill>
              </a:rPr>
              <a:t>u</a:t>
            </a:r>
            <a:r>
              <a:rPr lang="en-US" sz="2400" spc="-10" dirty="0" smtClean="0">
                <a:solidFill>
                  <a:srgbClr val="000000"/>
                </a:solidFill>
              </a:rPr>
              <a:t>se.</a:t>
            </a:r>
            <a:endParaRPr lang="en-US" sz="2400" spc="-10" dirty="0">
              <a:solidFill>
                <a:srgbClr val="26242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4400" y="1295400"/>
            <a:ext cx="7620000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4000" b="1" spc="44" dirty="0">
                <a:solidFill>
                  <a:srgbClr val="FF75D3"/>
                </a:solidFill>
                <a:latin typeface="+mj-lt"/>
              </a:rPr>
              <a:t>Applications</a:t>
            </a:r>
            <a:r>
              <a:rPr lang="en-US" sz="4000" b="1" spc="44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4000" b="1" spc="44" dirty="0">
                <a:solidFill>
                  <a:srgbClr val="FF75D3"/>
                </a:solidFill>
                <a:latin typeface="+mj-lt"/>
              </a:rPr>
              <a:t>of</a:t>
            </a:r>
            <a:r>
              <a:rPr lang="en-US" sz="4000" b="1" spc="44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4000" b="1" spc="44" dirty="0">
                <a:solidFill>
                  <a:srgbClr val="FF75D3"/>
                </a:solidFill>
                <a:latin typeface="+mj-lt"/>
              </a:rPr>
              <a:t>Magnetic</a:t>
            </a:r>
            <a:r>
              <a:rPr lang="en-US" sz="4000" b="1" spc="44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4000" b="1" spc="44" dirty="0">
                <a:solidFill>
                  <a:srgbClr val="FF75D3"/>
                </a:solidFill>
                <a:latin typeface="+mj-lt"/>
              </a:rPr>
              <a:t>Tape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43000" y="2743200"/>
            <a:ext cx="7010400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929"/>
              </a:lnSpc>
            </a:pPr>
            <a:r>
              <a:rPr lang="en-US" sz="2400" spc="-10" dirty="0" smtClean="0">
                <a:solidFill>
                  <a:srgbClr val="262424"/>
                </a:solidFill>
              </a:rPr>
              <a:t>The </a:t>
            </a:r>
            <a:r>
              <a:rPr lang="en-US" sz="2400" spc="-10" dirty="0" smtClean="0">
                <a:solidFill>
                  <a:srgbClr val="262424"/>
                </a:solidFill>
              </a:rPr>
              <a:t>v</a:t>
            </a:r>
            <a:r>
              <a:rPr lang="en-US" sz="2400" spc="-10" dirty="0" smtClean="0">
                <a:solidFill>
                  <a:srgbClr val="262424"/>
                </a:solidFill>
              </a:rPr>
              <a:t>oyager spacecraft carried a magnetic tape recorder</a:t>
            </a:r>
            <a:r>
              <a:rPr lang="en-US" sz="2400" spc="-10" dirty="0">
                <a:solidFill>
                  <a:srgbClr val="262424"/>
                </a:solidFill>
              </a:rPr>
              <a:t>, </a:t>
            </a:r>
            <a:r>
              <a:rPr lang="en-US" sz="2400" spc="-10" dirty="0" smtClean="0">
                <a:solidFill>
                  <a:srgbClr val="262424"/>
                </a:solidFill>
              </a:rPr>
              <a:t>which recorded and transmitted cosmic and </a:t>
            </a:r>
            <a:r>
              <a:rPr lang="en-US" sz="2400" spc="-10" dirty="0">
                <a:solidFill>
                  <a:srgbClr val="262424"/>
                </a:solidFill>
              </a:rPr>
              <a:t>planetary</a:t>
            </a:r>
            <a:r>
              <a:rPr lang="en-US" sz="2400" spc="-10" dirty="0">
                <a:solidFill>
                  <a:srgbClr val="000000"/>
                </a:solidFill>
              </a:rPr>
              <a:t> </a:t>
            </a:r>
            <a:r>
              <a:rPr lang="en-US" sz="2400" spc="-10" dirty="0">
                <a:solidFill>
                  <a:srgbClr val="262424"/>
                </a:solidFill>
              </a:rPr>
              <a:t>data</a:t>
            </a:r>
            <a:r>
              <a:rPr lang="en-US" sz="2400" spc="-10" dirty="0">
                <a:solidFill>
                  <a:srgbClr val="000000"/>
                </a:solidFill>
              </a:rPr>
              <a:t> </a:t>
            </a:r>
            <a:r>
              <a:rPr lang="en-US" sz="2400" spc="-10" dirty="0">
                <a:solidFill>
                  <a:srgbClr val="262424"/>
                </a:solidFill>
              </a:rPr>
              <a:t>back</a:t>
            </a:r>
            <a:r>
              <a:rPr lang="en-US" sz="2400" spc="-10" dirty="0">
                <a:solidFill>
                  <a:srgbClr val="000000"/>
                </a:solidFill>
              </a:rPr>
              <a:t> </a:t>
            </a:r>
            <a:r>
              <a:rPr lang="en-US" sz="2400" spc="-10" dirty="0">
                <a:solidFill>
                  <a:srgbClr val="262424"/>
                </a:solidFill>
              </a:rPr>
              <a:t>to</a:t>
            </a:r>
            <a:r>
              <a:rPr lang="en-US" sz="2400" spc="-10" dirty="0">
                <a:solidFill>
                  <a:srgbClr val="000000"/>
                </a:solidFill>
              </a:rPr>
              <a:t> </a:t>
            </a:r>
            <a:r>
              <a:rPr lang="en-US" sz="2400" spc="-10" dirty="0">
                <a:solidFill>
                  <a:srgbClr val="262424"/>
                </a:solidFill>
              </a:rPr>
              <a:t>e</a:t>
            </a:r>
            <a:r>
              <a:rPr lang="en-US" sz="2400" spc="-10" dirty="0" smtClean="0">
                <a:solidFill>
                  <a:srgbClr val="262424"/>
                </a:solidFill>
              </a:rPr>
              <a:t>arth</a:t>
            </a:r>
            <a:r>
              <a:rPr lang="en-US" sz="2400" spc="-10" dirty="0">
                <a:solidFill>
                  <a:srgbClr val="262424"/>
                </a:solidFill>
              </a:rPr>
              <a:t>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66800" y="4267200"/>
            <a:ext cx="7010400" cy="7512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29"/>
              </a:lnSpc>
            </a:pPr>
            <a:r>
              <a:rPr lang="en-US" sz="2400" spc="-10" dirty="0" smtClean="0">
                <a:solidFill>
                  <a:srgbClr val="262424"/>
                </a:solidFill>
              </a:rPr>
              <a:t>Broadcast industries use magnetic tapes for video production, content archiving, and post-production workflows. </a:t>
            </a:r>
            <a:endParaRPr lang="en-US" sz="2400" spc="-10" dirty="0">
              <a:solidFill>
                <a:srgbClr val="262424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66800" y="5715000"/>
            <a:ext cx="5715000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925"/>
              </a:lnSpc>
            </a:pPr>
            <a:r>
              <a:rPr lang="en-US" sz="2400" spc="-10" dirty="0" smtClean="0">
                <a:solidFill>
                  <a:srgbClr val="262424"/>
                </a:solidFill>
              </a:rPr>
              <a:t>Companies rely on magnetic tape technology for long-term data </a:t>
            </a:r>
            <a:r>
              <a:rPr lang="en-US" sz="2400" spc="-10" dirty="0" err="1" smtClean="0">
                <a:solidFill>
                  <a:srgbClr val="262424"/>
                </a:solidFill>
              </a:rPr>
              <a:t>archiving,disaster</a:t>
            </a:r>
            <a:r>
              <a:rPr lang="en-US" sz="2400" spc="-10" dirty="0" smtClean="0">
                <a:solidFill>
                  <a:srgbClr val="262424"/>
                </a:solidFill>
              </a:rPr>
              <a:t> </a:t>
            </a:r>
            <a:r>
              <a:rPr lang="en-US" sz="2400" spc="-10" dirty="0">
                <a:solidFill>
                  <a:srgbClr val="262424"/>
                </a:solidFill>
              </a:rPr>
              <a:t>recovery,</a:t>
            </a:r>
            <a:r>
              <a:rPr lang="en-US" sz="2400" spc="-10" dirty="0">
                <a:solidFill>
                  <a:srgbClr val="000000"/>
                </a:solidFill>
              </a:rPr>
              <a:t> </a:t>
            </a:r>
            <a:r>
              <a:rPr lang="en-US" sz="2400" spc="-10" dirty="0">
                <a:solidFill>
                  <a:srgbClr val="262424"/>
                </a:solidFill>
              </a:rPr>
              <a:t>and</a:t>
            </a:r>
            <a:r>
              <a:rPr lang="en-US" sz="2400" spc="-10" dirty="0">
                <a:solidFill>
                  <a:srgbClr val="000000"/>
                </a:solidFill>
              </a:rPr>
              <a:t> </a:t>
            </a:r>
            <a:r>
              <a:rPr lang="en-US" sz="2400" spc="-10" dirty="0">
                <a:solidFill>
                  <a:srgbClr val="262424"/>
                </a:solidFill>
              </a:rPr>
              <a:t>offline</a:t>
            </a:r>
            <a:r>
              <a:rPr lang="en-US" sz="2400" spc="-10" dirty="0">
                <a:solidFill>
                  <a:srgbClr val="000000"/>
                </a:solidFill>
              </a:rPr>
              <a:t> </a:t>
            </a:r>
            <a:r>
              <a:rPr lang="en-US" sz="2400" spc="-10" dirty="0">
                <a:solidFill>
                  <a:srgbClr val="262424"/>
                </a:solidFill>
              </a:rPr>
              <a:t>backup.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90600" y="2286000"/>
            <a:ext cx="3886200" cy="315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280"/>
              </a:lnSpc>
            </a:pPr>
            <a:r>
              <a:rPr lang="en-US" sz="2800" b="1" spc="26" dirty="0" smtClean="0">
                <a:latin typeface="+mj-lt"/>
              </a:rPr>
              <a:t>1.Space </a:t>
            </a:r>
            <a:r>
              <a:rPr lang="en-US" sz="2800" b="1" spc="26" dirty="0">
                <a:latin typeface="+mj-lt"/>
              </a:rPr>
              <a:t>Exploration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66800" y="3810000"/>
            <a:ext cx="3048000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sz="2800" b="1" spc="26" dirty="0" smtClean="0">
                <a:latin typeface="+mj-lt"/>
              </a:rPr>
              <a:t>2.Broadcasting</a:t>
            </a:r>
            <a:endParaRPr lang="en-US" sz="2800" b="1" spc="26" dirty="0">
              <a:latin typeface="+mj-l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90600" y="5334000"/>
            <a:ext cx="4419600" cy="304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67"/>
              </a:lnSpc>
            </a:pPr>
            <a:r>
              <a:rPr lang="en-US" sz="2800" b="1" spc="26" dirty="0" smtClean="0">
                <a:latin typeface="+mj-lt"/>
              </a:rPr>
              <a:t>3.DataBackupand </a:t>
            </a:r>
            <a:r>
              <a:rPr lang="en-US" sz="2800" b="1" spc="26" dirty="0">
                <a:latin typeface="+mj-lt"/>
              </a:rPr>
              <a:t>Archiving </a:t>
            </a:r>
            <a:endParaRPr lang="en-US" sz="2800" b="1" spc="26" dirty="0">
              <a:latin typeface="+mj-lt"/>
              <a:ea typeface="IBM Plex Sans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2000" y="2209800"/>
            <a:ext cx="4572000" cy="2892047"/>
          </a:xfrm>
          <a:custGeom>
            <a:avLst/>
            <a:gdLst/>
            <a:ahLst/>
            <a:cxnLst/>
            <a:rect l="l" t="t" r="r" b="b"/>
            <a:pathLst>
              <a:path w="3258817" h="1768345">
                <a:moveTo>
                  <a:pt x="0" y="0"/>
                </a:moveTo>
                <a:lnTo>
                  <a:pt x="3258817" y="0"/>
                </a:lnTo>
                <a:lnTo>
                  <a:pt x="3258817" y="1768345"/>
                </a:lnTo>
                <a:lnTo>
                  <a:pt x="0" y="1768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410200" y="2209800"/>
            <a:ext cx="4343400" cy="2819400"/>
          </a:xfrm>
          <a:custGeom>
            <a:avLst/>
            <a:gdLst/>
            <a:ahLst/>
            <a:cxnLst/>
            <a:rect l="l" t="t" r="r" b="b"/>
            <a:pathLst>
              <a:path w="3258817" h="1768345">
                <a:moveTo>
                  <a:pt x="0" y="0"/>
                </a:moveTo>
                <a:lnTo>
                  <a:pt x="3258817" y="0"/>
                </a:lnTo>
                <a:lnTo>
                  <a:pt x="3258817" y="1768345"/>
                </a:lnTo>
                <a:lnTo>
                  <a:pt x="0" y="17683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38200" y="1447800"/>
            <a:ext cx="4162101" cy="547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4000" b="1" spc="44" dirty="0">
                <a:latin typeface="+mj-lt"/>
              </a:rPr>
              <a:t>In Conclusion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66800" y="2438400"/>
            <a:ext cx="4038600" cy="5660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099"/>
              </a:lnSpc>
            </a:pPr>
            <a:r>
              <a:rPr lang="en-US" sz="2800" b="1" spc="22" dirty="0">
                <a:solidFill>
                  <a:srgbClr val="262424"/>
                </a:solidFill>
                <a:latin typeface="+mj-lt"/>
              </a:rPr>
              <a:t>Magnetic</a:t>
            </a:r>
            <a:r>
              <a:rPr lang="en-US" sz="2800" b="1" spc="22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b="1" spc="22" dirty="0">
                <a:solidFill>
                  <a:srgbClr val="262424"/>
                </a:solidFill>
                <a:latin typeface="+mj-lt"/>
              </a:rPr>
              <a:t>Tape</a:t>
            </a:r>
            <a:r>
              <a:rPr lang="en-US" sz="2800" b="1" spc="22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b="1" spc="22" dirty="0">
                <a:solidFill>
                  <a:srgbClr val="262424"/>
                </a:solidFill>
                <a:latin typeface="+mj-lt"/>
              </a:rPr>
              <a:t>is</a:t>
            </a:r>
            <a:r>
              <a:rPr lang="en-US" sz="2800" b="1" spc="22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b="1" spc="22" dirty="0">
                <a:solidFill>
                  <a:srgbClr val="262424"/>
                </a:solidFill>
                <a:latin typeface="+mj-lt"/>
              </a:rPr>
              <a:t>still</a:t>
            </a:r>
            <a:r>
              <a:rPr lang="en-US" sz="2800" b="1" spc="22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b="1" spc="22" dirty="0">
                <a:solidFill>
                  <a:srgbClr val="262424"/>
                </a:solidFill>
                <a:latin typeface="+mj-lt"/>
              </a:rPr>
              <a:t>Relevant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867400" y="2667000"/>
            <a:ext cx="3043447" cy="2967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099"/>
              </a:lnSpc>
            </a:pPr>
            <a:r>
              <a:rPr lang="en-US" sz="2800" b="1" spc="22" dirty="0">
                <a:solidFill>
                  <a:srgbClr val="262424"/>
                </a:solidFill>
                <a:latin typeface="+mj-lt"/>
              </a:rPr>
              <a:t>The</a:t>
            </a:r>
            <a:r>
              <a:rPr lang="en-US" sz="2800" b="1" spc="22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b="1" spc="22" dirty="0">
                <a:solidFill>
                  <a:srgbClr val="262424"/>
                </a:solidFill>
                <a:latin typeface="+mj-lt"/>
              </a:rPr>
              <a:t>Future</a:t>
            </a:r>
            <a:r>
              <a:rPr lang="en-US" sz="2800" b="1" spc="22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b="1" spc="22" dirty="0">
                <a:solidFill>
                  <a:srgbClr val="262424"/>
                </a:solidFill>
                <a:latin typeface="+mj-lt"/>
              </a:rPr>
              <a:t>is</a:t>
            </a:r>
            <a:r>
              <a:rPr lang="en-US" sz="2800" b="1" spc="22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b="1" spc="22" dirty="0">
                <a:solidFill>
                  <a:srgbClr val="262424"/>
                </a:solidFill>
                <a:latin typeface="+mj-lt"/>
              </a:rPr>
              <a:t>Bright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43000" y="3200400"/>
            <a:ext cx="3733800" cy="1482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925"/>
              </a:lnSpc>
            </a:pPr>
            <a:r>
              <a:rPr lang="en-US" sz="2400" spc="-10" dirty="0" smtClean="0">
                <a:solidFill>
                  <a:srgbClr val="262424"/>
                </a:solidFill>
              </a:rPr>
              <a:t>Despite newer technologies like cloud storage and solid-state drives magnetic tape remains one of the mos</a:t>
            </a:r>
            <a:r>
              <a:rPr lang="en-US" sz="2400" spc="-10" dirty="0" smtClean="0">
                <a:solidFill>
                  <a:srgbClr val="262424"/>
                </a:solidFill>
              </a:rPr>
              <a:t>t </a:t>
            </a:r>
            <a:r>
              <a:rPr lang="en-US" sz="2400" spc="-10" dirty="0" smtClean="0">
                <a:solidFill>
                  <a:srgbClr val="262424"/>
                </a:solidFill>
              </a:rPr>
              <a:t>affordable </a:t>
            </a:r>
            <a:r>
              <a:rPr lang="en-US" sz="2400" spc="-10" dirty="0">
                <a:solidFill>
                  <a:srgbClr val="262424"/>
                </a:solidFill>
              </a:rPr>
              <a:t>and</a:t>
            </a:r>
            <a:r>
              <a:rPr lang="en-US" sz="2400" spc="-10" dirty="0">
                <a:solidFill>
                  <a:srgbClr val="000000"/>
                </a:solidFill>
              </a:rPr>
              <a:t> </a:t>
            </a:r>
            <a:r>
              <a:rPr lang="en-US" sz="2400" spc="-10" dirty="0">
                <a:solidFill>
                  <a:srgbClr val="262424"/>
                </a:solidFill>
              </a:rPr>
              <a:t>reliable</a:t>
            </a:r>
            <a:r>
              <a:rPr lang="en-US" sz="2400" spc="-10" dirty="0">
                <a:solidFill>
                  <a:srgbClr val="000000"/>
                </a:solidFill>
              </a:rPr>
              <a:t> </a:t>
            </a:r>
            <a:r>
              <a:rPr lang="en-US" sz="2400" spc="-10" dirty="0">
                <a:solidFill>
                  <a:srgbClr val="262424"/>
                </a:solidFill>
              </a:rPr>
              <a:t>data</a:t>
            </a:r>
            <a:r>
              <a:rPr lang="en-US" sz="2400" spc="-10" dirty="0">
                <a:solidFill>
                  <a:srgbClr val="000000"/>
                </a:solidFill>
              </a:rPr>
              <a:t> </a:t>
            </a:r>
            <a:r>
              <a:rPr lang="en-US" sz="2400" spc="-10" dirty="0">
                <a:solidFill>
                  <a:srgbClr val="262424"/>
                </a:solidFill>
              </a:rPr>
              <a:t>storage</a:t>
            </a:r>
            <a:r>
              <a:rPr lang="en-US" sz="2400" spc="-10" dirty="0">
                <a:solidFill>
                  <a:srgbClr val="000000"/>
                </a:solidFill>
              </a:rPr>
              <a:t> </a:t>
            </a:r>
            <a:r>
              <a:rPr lang="en-US" sz="2400" spc="-10" dirty="0">
                <a:solidFill>
                  <a:srgbClr val="262424"/>
                </a:solidFill>
              </a:rPr>
              <a:t>solutions.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715000" y="3124201"/>
            <a:ext cx="3429000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925"/>
              </a:lnSpc>
            </a:pPr>
            <a:r>
              <a:rPr lang="en-US" sz="2400" spc="-10" dirty="0" smtClean="0">
                <a:solidFill>
                  <a:srgbClr val="262424"/>
                </a:solidFill>
              </a:rPr>
              <a:t>The development of new tape coatings</a:t>
            </a:r>
            <a:r>
              <a:rPr lang="en-US" sz="2400" spc="-10" dirty="0">
                <a:solidFill>
                  <a:srgbClr val="262424"/>
                </a:solidFill>
              </a:rPr>
              <a:t>, </a:t>
            </a:r>
            <a:r>
              <a:rPr lang="en-US" sz="2400" spc="-10" dirty="0" smtClean="0">
                <a:solidFill>
                  <a:srgbClr val="262424"/>
                </a:solidFill>
              </a:rPr>
              <a:t>new </a:t>
            </a:r>
            <a:r>
              <a:rPr lang="en-US" sz="2400" spc="-10" dirty="0" err="1" smtClean="0">
                <a:solidFill>
                  <a:srgbClr val="262424"/>
                </a:solidFill>
              </a:rPr>
              <a:t>formats,and</a:t>
            </a:r>
            <a:r>
              <a:rPr lang="en-US" sz="2400" spc="-10" dirty="0" smtClean="0">
                <a:solidFill>
                  <a:srgbClr val="262424"/>
                </a:solidFill>
              </a:rPr>
              <a:t> higher data densities promises an even brighter future for magnetic tape technology</a:t>
            </a:r>
            <a:r>
              <a:rPr lang="en-US" sz="2400" spc="-10" dirty="0">
                <a:solidFill>
                  <a:srgbClr val="262424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051560"/>
            <a:ext cx="10058400" cy="5669280"/>
          </a:xfrm>
          <a:custGeom>
            <a:avLst/>
            <a:gdLst/>
            <a:ahLst/>
            <a:cxnLst/>
            <a:rect l="l" t="t" r="r" b="b"/>
            <a:pathLst>
              <a:path w="10058400" h="5669280">
                <a:moveTo>
                  <a:pt x="0" y="0"/>
                </a:moveTo>
                <a:lnTo>
                  <a:pt x="10058400" y="0"/>
                </a:lnTo>
                <a:lnTo>
                  <a:pt x="10058400" y="5669280"/>
                </a:lnTo>
                <a:lnTo>
                  <a:pt x="0" y="56692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581400" y="3276857"/>
            <a:ext cx="4689376" cy="846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938"/>
              </a:lnSpc>
            </a:pPr>
            <a:r>
              <a:rPr lang="en-US" sz="4955" spc="84" dirty="0" smtClean="0">
                <a:solidFill>
                  <a:srgbClr val="FF75D3"/>
                </a:solidFill>
                <a:latin typeface="IBM Plex Sans Condensed"/>
              </a:rPr>
              <a:t>      </a:t>
            </a:r>
            <a:r>
              <a:rPr lang="en-US" sz="5400" b="1" spc="84" dirty="0" smtClean="0">
                <a:solidFill>
                  <a:srgbClr val="FF75D3"/>
                </a:solidFill>
                <a:latin typeface="+mj-lt"/>
              </a:rPr>
              <a:t>Thank You!!</a:t>
            </a:r>
            <a:endParaRPr lang="en-US" sz="4955" b="1" spc="84" dirty="0">
              <a:solidFill>
                <a:srgbClr val="FF75D3"/>
              </a:solidFill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494</Words>
  <Application>Microsoft Office PowerPoint</Application>
  <PresentationFormat>Custom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Montserrat</vt:lpstr>
      <vt:lpstr>IBM Plex Sans Condensed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Presentation.pdf</dc:title>
  <dc:creator>admin</dc:creator>
  <cp:lastModifiedBy>admin</cp:lastModifiedBy>
  <cp:revision>17</cp:revision>
  <dcterms:created xsi:type="dcterms:W3CDTF">2006-08-16T00:00:00Z</dcterms:created>
  <dcterms:modified xsi:type="dcterms:W3CDTF">2023-12-20T18:25:21Z</dcterms:modified>
  <dc:identifier>DAF3hp3HUeg</dc:identifier>
</cp:coreProperties>
</file>