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78" r:id="rId3"/>
    <p:sldId id="262" r:id="rId4"/>
    <p:sldId id="260" r:id="rId5"/>
    <p:sldId id="259" r:id="rId6"/>
    <p:sldId id="272" r:id="rId7"/>
    <p:sldId id="274" r:id="rId8"/>
    <p:sldId id="273" r:id="rId9"/>
    <p:sldId id="266" r:id="rId10"/>
    <p:sldId id="264" r:id="rId11"/>
    <p:sldId id="265"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D2DB7E-159E-4F86-A2F7-43A6CA5AD4B7}">
          <p14:sldIdLst>
            <p14:sldId id="256"/>
            <p14:sldId id="278"/>
            <p14:sldId id="262"/>
            <p14:sldId id="260"/>
            <p14:sldId id="259"/>
            <p14:sldId id="272"/>
            <p14:sldId id="274"/>
            <p14:sldId id="273"/>
            <p14:sldId id="266"/>
            <p14:sldId id="264"/>
            <p14:sldId id="265"/>
            <p14:sldId id="277"/>
          </p14:sldIdLst>
        </p14:section>
      </p14:sectionLst>
    </p:ext>
    <p:ext uri="{EFAFB233-063F-42B5-8137-9DF3F51BA10A}">
      <p15:sldGuideLst xmlns:p15="http://schemas.microsoft.com/office/powerpoint/2012/main">
        <p15:guide id="1" orient="horz" pos="2184"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4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5" d="100"/>
          <a:sy n="65" d="100"/>
        </p:scale>
        <p:origin x="804" y="60"/>
      </p:cViewPr>
      <p:guideLst>
        <p:guide orient="horz" pos="2184"/>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981697-FC97-4ADD-840E-40F0BC4B88F5}"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B1E4-E442-4005-90AB-682CFC925D93}" type="slidenum">
              <a:rPr lang="en-US" smtClean="0"/>
              <a:t>‹#›</a:t>
            </a:fld>
            <a:endParaRPr lang="en-US"/>
          </a:p>
        </p:txBody>
      </p:sp>
    </p:spTree>
    <p:extLst>
      <p:ext uri="{BB962C8B-B14F-4D97-AF65-F5344CB8AC3E}">
        <p14:creationId xmlns:p14="http://schemas.microsoft.com/office/powerpoint/2010/main" val="103902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81697-FC97-4ADD-840E-40F0BC4B88F5}"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B1E4-E442-4005-90AB-682CFC925D93}" type="slidenum">
              <a:rPr lang="en-US" smtClean="0"/>
              <a:t>‹#›</a:t>
            </a:fld>
            <a:endParaRPr lang="en-US"/>
          </a:p>
        </p:txBody>
      </p:sp>
    </p:spTree>
    <p:extLst>
      <p:ext uri="{BB962C8B-B14F-4D97-AF65-F5344CB8AC3E}">
        <p14:creationId xmlns:p14="http://schemas.microsoft.com/office/powerpoint/2010/main" val="310724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81697-FC97-4ADD-840E-40F0BC4B88F5}"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B1E4-E442-4005-90AB-682CFC925D9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74293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81697-FC97-4ADD-840E-40F0BC4B88F5}"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B1E4-E442-4005-90AB-682CFC925D93}" type="slidenum">
              <a:rPr lang="en-US" smtClean="0"/>
              <a:t>‹#›</a:t>
            </a:fld>
            <a:endParaRPr lang="en-US"/>
          </a:p>
        </p:txBody>
      </p:sp>
    </p:spTree>
    <p:extLst>
      <p:ext uri="{BB962C8B-B14F-4D97-AF65-F5344CB8AC3E}">
        <p14:creationId xmlns:p14="http://schemas.microsoft.com/office/powerpoint/2010/main" val="1413555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81697-FC97-4ADD-840E-40F0BC4B88F5}"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B1E4-E442-4005-90AB-682CFC925D9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4682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81697-FC97-4ADD-840E-40F0BC4B88F5}"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B1E4-E442-4005-90AB-682CFC925D93}" type="slidenum">
              <a:rPr lang="en-US" smtClean="0"/>
              <a:t>‹#›</a:t>
            </a:fld>
            <a:endParaRPr lang="en-US"/>
          </a:p>
        </p:txBody>
      </p:sp>
    </p:spTree>
    <p:extLst>
      <p:ext uri="{BB962C8B-B14F-4D97-AF65-F5344CB8AC3E}">
        <p14:creationId xmlns:p14="http://schemas.microsoft.com/office/powerpoint/2010/main" val="880613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81697-FC97-4ADD-840E-40F0BC4B88F5}"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B1E4-E442-4005-90AB-682CFC925D93}" type="slidenum">
              <a:rPr lang="en-US" smtClean="0"/>
              <a:t>‹#›</a:t>
            </a:fld>
            <a:endParaRPr lang="en-US"/>
          </a:p>
        </p:txBody>
      </p:sp>
    </p:spTree>
    <p:extLst>
      <p:ext uri="{BB962C8B-B14F-4D97-AF65-F5344CB8AC3E}">
        <p14:creationId xmlns:p14="http://schemas.microsoft.com/office/powerpoint/2010/main" val="666967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81697-FC97-4ADD-840E-40F0BC4B88F5}"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B1E4-E442-4005-90AB-682CFC925D93}" type="slidenum">
              <a:rPr lang="en-US" smtClean="0"/>
              <a:t>‹#›</a:t>
            </a:fld>
            <a:endParaRPr lang="en-US"/>
          </a:p>
        </p:txBody>
      </p:sp>
    </p:spTree>
    <p:extLst>
      <p:ext uri="{BB962C8B-B14F-4D97-AF65-F5344CB8AC3E}">
        <p14:creationId xmlns:p14="http://schemas.microsoft.com/office/powerpoint/2010/main" val="18657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81697-FC97-4ADD-840E-40F0BC4B88F5}"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B1E4-E442-4005-90AB-682CFC925D93}" type="slidenum">
              <a:rPr lang="en-US" smtClean="0"/>
              <a:t>‹#›</a:t>
            </a:fld>
            <a:endParaRPr lang="en-US"/>
          </a:p>
        </p:txBody>
      </p:sp>
    </p:spTree>
    <p:extLst>
      <p:ext uri="{BB962C8B-B14F-4D97-AF65-F5344CB8AC3E}">
        <p14:creationId xmlns:p14="http://schemas.microsoft.com/office/powerpoint/2010/main" val="402424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81697-FC97-4ADD-840E-40F0BC4B88F5}"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B1E4-E442-4005-90AB-682CFC925D93}" type="slidenum">
              <a:rPr lang="en-US" smtClean="0"/>
              <a:t>‹#›</a:t>
            </a:fld>
            <a:endParaRPr lang="en-US"/>
          </a:p>
        </p:txBody>
      </p:sp>
    </p:spTree>
    <p:extLst>
      <p:ext uri="{BB962C8B-B14F-4D97-AF65-F5344CB8AC3E}">
        <p14:creationId xmlns:p14="http://schemas.microsoft.com/office/powerpoint/2010/main" val="3863755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981697-FC97-4ADD-840E-40F0BC4B88F5}"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1B1E4-E442-4005-90AB-682CFC925D93}" type="slidenum">
              <a:rPr lang="en-US" smtClean="0"/>
              <a:t>‹#›</a:t>
            </a:fld>
            <a:endParaRPr lang="en-US"/>
          </a:p>
        </p:txBody>
      </p:sp>
    </p:spTree>
    <p:extLst>
      <p:ext uri="{BB962C8B-B14F-4D97-AF65-F5344CB8AC3E}">
        <p14:creationId xmlns:p14="http://schemas.microsoft.com/office/powerpoint/2010/main" val="246802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981697-FC97-4ADD-840E-40F0BC4B88F5}"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D1B1E4-E442-4005-90AB-682CFC925D93}" type="slidenum">
              <a:rPr lang="en-US" smtClean="0"/>
              <a:t>‹#›</a:t>
            </a:fld>
            <a:endParaRPr lang="en-US"/>
          </a:p>
        </p:txBody>
      </p:sp>
    </p:spTree>
    <p:extLst>
      <p:ext uri="{BB962C8B-B14F-4D97-AF65-F5344CB8AC3E}">
        <p14:creationId xmlns:p14="http://schemas.microsoft.com/office/powerpoint/2010/main" val="48376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981697-FC97-4ADD-840E-40F0BC4B88F5}"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D1B1E4-E442-4005-90AB-682CFC925D93}" type="slidenum">
              <a:rPr lang="en-US" smtClean="0"/>
              <a:t>‹#›</a:t>
            </a:fld>
            <a:endParaRPr lang="en-US"/>
          </a:p>
        </p:txBody>
      </p:sp>
    </p:spTree>
    <p:extLst>
      <p:ext uri="{BB962C8B-B14F-4D97-AF65-F5344CB8AC3E}">
        <p14:creationId xmlns:p14="http://schemas.microsoft.com/office/powerpoint/2010/main" val="200370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81697-FC97-4ADD-840E-40F0BC4B88F5}"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D1B1E4-E442-4005-90AB-682CFC925D93}" type="slidenum">
              <a:rPr lang="en-US" smtClean="0"/>
              <a:t>‹#›</a:t>
            </a:fld>
            <a:endParaRPr lang="en-US"/>
          </a:p>
        </p:txBody>
      </p:sp>
    </p:spTree>
    <p:extLst>
      <p:ext uri="{BB962C8B-B14F-4D97-AF65-F5344CB8AC3E}">
        <p14:creationId xmlns:p14="http://schemas.microsoft.com/office/powerpoint/2010/main" val="4188276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981697-FC97-4ADD-840E-40F0BC4B88F5}"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1B1E4-E442-4005-90AB-682CFC925D93}" type="slidenum">
              <a:rPr lang="en-US" smtClean="0"/>
              <a:t>‹#›</a:t>
            </a:fld>
            <a:endParaRPr lang="en-US"/>
          </a:p>
        </p:txBody>
      </p:sp>
    </p:spTree>
    <p:extLst>
      <p:ext uri="{BB962C8B-B14F-4D97-AF65-F5344CB8AC3E}">
        <p14:creationId xmlns:p14="http://schemas.microsoft.com/office/powerpoint/2010/main" val="164563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981697-FC97-4ADD-840E-40F0BC4B88F5}"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1B1E4-E442-4005-90AB-682CFC925D93}" type="slidenum">
              <a:rPr lang="en-US" smtClean="0"/>
              <a:t>‹#›</a:t>
            </a:fld>
            <a:endParaRPr lang="en-US"/>
          </a:p>
        </p:txBody>
      </p:sp>
    </p:spTree>
    <p:extLst>
      <p:ext uri="{BB962C8B-B14F-4D97-AF65-F5344CB8AC3E}">
        <p14:creationId xmlns:p14="http://schemas.microsoft.com/office/powerpoint/2010/main" val="4081357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981697-FC97-4ADD-840E-40F0BC4B88F5}" type="datetimeFigureOut">
              <a:rPr lang="en-US" smtClean="0"/>
              <a:t>5/23/2024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E0D1B1E4-E442-4005-90AB-682CFC925D93}" type="slidenum">
              <a:rPr lang="en-US" smtClean="0"/>
              <a:t>‹#›</a:t>
            </a:fld>
            <a:endParaRPr lang="en-US"/>
          </a:p>
        </p:txBody>
      </p:sp>
    </p:spTree>
    <p:extLst>
      <p:ext uri="{BB962C8B-B14F-4D97-AF65-F5344CB8AC3E}">
        <p14:creationId xmlns:p14="http://schemas.microsoft.com/office/powerpoint/2010/main" val="2296783941"/>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1.xml"/><Relationship Id="rId4" Type="http://schemas.openxmlformats.org/officeDocument/2006/relationships/image" Target="../media/image19.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7" Type="http://schemas.openxmlformats.org/officeDocument/2006/relationships/image" Target="../media/image6.tmp"/><Relationship Id="rId2" Type="http://schemas.openxmlformats.org/officeDocument/2006/relationships/image" Target="../media/image1.tmp"/><Relationship Id="rId1" Type="http://schemas.openxmlformats.org/officeDocument/2006/relationships/slideLayout" Target="../slideLayouts/slideLayout1.xml"/><Relationship Id="rId6" Type="http://schemas.openxmlformats.org/officeDocument/2006/relationships/image" Target="../media/image5.tmp"/><Relationship Id="rId5" Type="http://schemas.openxmlformats.org/officeDocument/2006/relationships/image" Target="../media/image4.tmp"/><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5" Type="http://schemas.openxmlformats.org/officeDocument/2006/relationships/image" Target="../media/image14.tmp"/><Relationship Id="rId4" Type="http://schemas.openxmlformats.org/officeDocument/2006/relationships/image" Target="../media/image13.tmp"/></Relationships>
</file>

<file path=ppt/slides/_rels/slide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B73C46-230D-4DEB-8EF9-7CD803C0F8DC}"/>
              </a:ext>
            </a:extLst>
          </p:cNvPr>
          <p:cNvSpPr>
            <a:spLocks noGrp="1"/>
          </p:cNvSpPr>
          <p:nvPr>
            <p:ph type="ctrTitle"/>
          </p:nvPr>
        </p:nvSpPr>
        <p:spPr>
          <a:xfrm>
            <a:off x="0" y="353722"/>
            <a:ext cx="10668000" cy="1067557"/>
          </a:xfrm>
        </p:spPr>
        <p:txBody>
          <a:bodyPr>
            <a:normAutofit/>
          </a:bodyPr>
          <a:lstStyle/>
          <a:p>
            <a:pPr algn="ctr"/>
            <a:r>
              <a:rPr lang="en-US" sz="3600" b="1" dirty="0">
                <a:latin typeface="Calibri" panose="020F0502020204030204" pitchFamily="34" charset="0"/>
                <a:cs typeface="Calibri" panose="020F0502020204030204" pitchFamily="34" charset="0"/>
              </a:rPr>
              <a:t>1. Heart Disease Diagnostic Analysis</a:t>
            </a:r>
          </a:p>
        </p:txBody>
      </p:sp>
      <p:sp>
        <p:nvSpPr>
          <p:cNvPr id="5" name="Subtitle 4">
            <a:extLst>
              <a:ext uri="{FF2B5EF4-FFF2-40B4-BE49-F238E27FC236}">
                <a16:creationId xmlns:a16="http://schemas.microsoft.com/office/drawing/2014/main" id="{C3BAB318-0A24-4633-B26F-F4496739B510}"/>
              </a:ext>
            </a:extLst>
          </p:cNvPr>
          <p:cNvSpPr>
            <a:spLocks noGrp="1"/>
          </p:cNvSpPr>
          <p:nvPr>
            <p:ph type="subTitle" idx="1"/>
          </p:nvPr>
        </p:nvSpPr>
        <p:spPr>
          <a:xfrm>
            <a:off x="1524000" y="1533832"/>
            <a:ext cx="9847005" cy="2492478"/>
          </a:xfrm>
        </p:spPr>
        <p:txBody>
          <a:bodyPr>
            <a:normAutofit/>
          </a:bodyPr>
          <a:lstStyle/>
          <a:p>
            <a:pPr algn="l"/>
            <a:r>
              <a:rPr lang="en-US" sz="2000" b="1" dirty="0">
                <a:solidFill>
                  <a:schemeClr val="tx2"/>
                </a:solidFill>
                <a:latin typeface="Calibri" panose="020F0502020204030204" pitchFamily="34" charset="0"/>
                <a:cs typeface="Calibri" panose="020F0502020204030204" pitchFamily="34" charset="0"/>
              </a:rPr>
              <a:t>Comprehensive Study Using Heart Disease Dataset, and Leveraging Data to Improve Predictive  Patient Outcomes.</a:t>
            </a:r>
          </a:p>
          <a:p>
            <a:pPr algn="l"/>
            <a:r>
              <a:rPr lang="en-US" sz="2000" b="1" dirty="0">
                <a:solidFill>
                  <a:schemeClr val="tx2"/>
                </a:solidFill>
                <a:latin typeface="Calibri" panose="020F0502020204030204" pitchFamily="34" charset="0"/>
                <a:cs typeface="Calibri" panose="020F0502020204030204" pitchFamily="34" charset="0"/>
              </a:rPr>
              <a:t>The primary objective of this dataset is to facilitate the analysis and prediction of heart disease by leveraging various medical attributes. It supports clinical decision-making by helping that assist healthcare professionals in diagnosing heart disease, enabling early detection and improved treatment outcomes. </a:t>
            </a:r>
          </a:p>
        </p:txBody>
      </p:sp>
      <p:sp>
        <p:nvSpPr>
          <p:cNvPr id="7" name="TextBox 6">
            <a:extLst>
              <a:ext uri="{FF2B5EF4-FFF2-40B4-BE49-F238E27FC236}">
                <a16:creationId xmlns:a16="http://schemas.microsoft.com/office/drawing/2014/main" id="{26E56C7A-0141-4C79-B65F-BC4015BB2586}"/>
              </a:ext>
            </a:extLst>
          </p:cNvPr>
          <p:cNvSpPr txBox="1"/>
          <p:nvPr/>
        </p:nvSpPr>
        <p:spPr>
          <a:xfrm>
            <a:off x="1524000" y="4026310"/>
            <a:ext cx="10632358" cy="646331"/>
          </a:xfrm>
          <a:prstGeom prst="rect">
            <a:avLst/>
          </a:prstGeom>
          <a:noFill/>
        </p:spPr>
        <p:txBody>
          <a:bodyPr wrap="square" rtlCol="0">
            <a:spAutoFit/>
          </a:bodyPr>
          <a:lstStyle/>
          <a:p>
            <a:r>
              <a:rPr lang="en-US" sz="3600" b="1" dirty="0">
                <a:solidFill>
                  <a:schemeClr val="accent1">
                    <a:lumMod val="75000"/>
                  </a:schemeClr>
                </a:solidFill>
                <a:latin typeface="Calibri" panose="020F0502020204030204" pitchFamily="34" charset="0"/>
                <a:cs typeface="Calibri" panose="020F0502020204030204" pitchFamily="34" charset="0"/>
              </a:rPr>
              <a:t>2. Analyzing Amazon Sales data</a:t>
            </a:r>
          </a:p>
        </p:txBody>
      </p:sp>
      <p:sp>
        <p:nvSpPr>
          <p:cNvPr id="8" name="TextBox 7">
            <a:extLst>
              <a:ext uri="{FF2B5EF4-FFF2-40B4-BE49-F238E27FC236}">
                <a16:creationId xmlns:a16="http://schemas.microsoft.com/office/drawing/2014/main" id="{A88F0B3D-6BA8-4612-ACB5-F4D7D5CA2A32}"/>
              </a:ext>
            </a:extLst>
          </p:cNvPr>
          <p:cNvSpPr txBox="1"/>
          <p:nvPr/>
        </p:nvSpPr>
        <p:spPr>
          <a:xfrm>
            <a:off x="1568244" y="4630994"/>
            <a:ext cx="8962102" cy="1908215"/>
          </a:xfrm>
          <a:prstGeom prst="rect">
            <a:avLst/>
          </a:prstGeom>
          <a:noFill/>
        </p:spPr>
        <p:txBody>
          <a:bodyPr wrap="square" rtlCol="0">
            <a:spAutoFit/>
          </a:bodyPr>
          <a:lstStyle/>
          <a:p>
            <a:endParaRPr lang="en-US" b="1" dirty="0">
              <a:latin typeface="Arial" panose="020B0604020202020204" pitchFamily="34" charset="0"/>
              <a:cs typeface="Arial" panose="020B0604020202020204" pitchFamily="34" charset="0"/>
            </a:endParaRPr>
          </a:p>
          <a:p>
            <a:r>
              <a:rPr lang="en-US" sz="2000" b="1" dirty="0">
                <a:latin typeface="Calibri" panose="020F0502020204030204" pitchFamily="34" charset="0"/>
                <a:cs typeface="Calibri" panose="020F0502020204030204" pitchFamily="34" charset="0"/>
              </a:rPr>
              <a:t>This dataset includes detailed sales records from Amazon, featuring information on product categories, sales volume, and pricing. The analysis aims to uncover insights and trends in Amazon's sales performance, identify key factors influencing sales, and provide actionable recommendations for optimizing future e-commerce strategies.</a:t>
            </a:r>
          </a:p>
        </p:txBody>
      </p:sp>
    </p:spTree>
    <p:extLst>
      <p:ext uri="{BB962C8B-B14F-4D97-AF65-F5344CB8AC3E}">
        <p14:creationId xmlns:p14="http://schemas.microsoft.com/office/powerpoint/2010/main" val="712584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04F3-112B-4EA1-B59B-1DB3FA68785E}"/>
              </a:ext>
            </a:extLst>
          </p:cNvPr>
          <p:cNvSpPr>
            <a:spLocks noGrp="1"/>
          </p:cNvSpPr>
          <p:nvPr>
            <p:ph type="ctrTitle"/>
          </p:nvPr>
        </p:nvSpPr>
        <p:spPr>
          <a:xfrm>
            <a:off x="0" y="0"/>
            <a:ext cx="12192000" cy="6858000"/>
          </a:xfrm>
        </p:spPr>
        <p:txBody>
          <a:bodyPr/>
          <a:lstStyle/>
          <a:p>
            <a:r>
              <a:rPr lang="en-US" sz="800" dirty="0">
                <a:solidFill>
                  <a:srgbClr val="E24264"/>
                </a:solidFill>
              </a:rPr>
              <a:t>s</a:t>
            </a:r>
          </a:p>
        </p:txBody>
      </p:sp>
      <p:sp>
        <p:nvSpPr>
          <p:cNvPr id="3" name="Subtitle 2">
            <a:extLst>
              <a:ext uri="{FF2B5EF4-FFF2-40B4-BE49-F238E27FC236}">
                <a16:creationId xmlns:a16="http://schemas.microsoft.com/office/drawing/2014/main" id="{6790FE74-629B-4D8A-971C-FBA018D5198C}"/>
              </a:ext>
            </a:extLst>
          </p:cNvPr>
          <p:cNvSpPr>
            <a:spLocks noGrp="1"/>
          </p:cNvSpPr>
          <p:nvPr>
            <p:ph type="subTitle" idx="1"/>
          </p:nvPr>
        </p:nvSpPr>
        <p:spPr>
          <a:xfrm>
            <a:off x="1524000" y="5117690"/>
            <a:ext cx="2753032" cy="958644"/>
          </a:xfrm>
        </p:spPr>
        <p:txBody>
          <a:bodyPr/>
          <a:lstStyle/>
          <a:p>
            <a:endParaRPr lang="en-US" dirty="0"/>
          </a:p>
        </p:txBody>
      </p:sp>
      <p:pic>
        <p:nvPicPr>
          <p:cNvPr id="5" name="Picture 4">
            <a:extLst>
              <a:ext uri="{FF2B5EF4-FFF2-40B4-BE49-F238E27FC236}">
                <a16:creationId xmlns:a16="http://schemas.microsoft.com/office/drawing/2014/main" id="{752D9ED4-32EB-45A8-A62F-E2566262D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3043691" cy="3333887"/>
          </a:xfrm>
          <a:prstGeom prst="rect">
            <a:avLst/>
          </a:prstGeom>
        </p:spPr>
      </p:pic>
      <p:pic>
        <p:nvPicPr>
          <p:cNvPr id="9" name="Picture 8">
            <a:extLst>
              <a:ext uri="{FF2B5EF4-FFF2-40B4-BE49-F238E27FC236}">
                <a16:creationId xmlns:a16="http://schemas.microsoft.com/office/drawing/2014/main" id="{89D5138D-3311-480E-BBFF-E6378E76A9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97" y="-2"/>
            <a:ext cx="2905431" cy="3333887"/>
          </a:xfrm>
          <a:prstGeom prst="rect">
            <a:avLst/>
          </a:prstGeom>
        </p:spPr>
      </p:pic>
      <p:pic>
        <p:nvPicPr>
          <p:cNvPr id="11" name="Picture 10">
            <a:extLst>
              <a:ext uri="{FF2B5EF4-FFF2-40B4-BE49-F238E27FC236}">
                <a16:creationId xmlns:a16="http://schemas.microsoft.com/office/drawing/2014/main" id="{0EAB6B01-7202-4E0F-9EC4-873627B0E2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67101"/>
            <a:ext cx="5949128" cy="3390898"/>
          </a:xfrm>
          <a:prstGeom prst="rect">
            <a:avLst/>
          </a:prstGeom>
        </p:spPr>
      </p:pic>
      <p:sp>
        <p:nvSpPr>
          <p:cNvPr id="12" name="TextBox 11">
            <a:extLst>
              <a:ext uri="{FF2B5EF4-FFF2-40B4-BE49-F238E27FC236}">
                <a16:creationId xmlns:a16="http://schemas.microsoft.com/office/drawing/2014/main" id="{DC730B95-41EC-4D8A-8EF7-BAEE5CD28241}"/>
              </a:ext>
            </a:extLst>
          </p:cNvPr>
          <p:cNvSpPr txBox="1"/>
          <p:nvPr/>
        </p:nvSpPr>
        <p:spPr>
          <a:xfrm flipH="1">
            <a:off x="6057899" y="0"/>
            <a:ext cx="6134096" cy="4093428"/>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The data reveals a higher reliance on the online channel for both sales and profit, with online sales slightly outperforming offline in both metrics.</a:t>
            </a:r>
          </a:p>
          <a:p>
            <a:r>
              <a:rPr lang="en-US" sz="1600" dirty="0">
                <a:latin typeface="Calibri" panose="020F0502020204030204" pitchFamily="34" charset="0"/>
                <a:cs typeface="Calibri" panose="020F0502020204030204" pitchFamily="34" charset="0"/>
              </a:rPr>
              <a:t>Businesses should consider investing more in their online presence and digital marketing strategies to maximize profit and sales.</a:t>
            </a:r>
          </a:p>
          <a:p>
            <a:r>
              <a:rPr lang="en-US" sz="1600" dirty="0">
                <a:latin typeface="Calibri" panose="020F0502020204030204" pitchFamily="34" charset="0"/>
                <a:cs typeface="Calibri" panose="020F0502020204030204" pitchFamily="34" charset="0"/>
              </a:rPr>
              <a:t>Maintaining robust offline operations remains essential, as they still contribute significantly to both sales and profit.</a:t>
            </a:r>
          </a:p>
          <a:p>
            <a:r>
              <a:rPr lang="en-US" sz="1600" dirty="0">
                <a:latin typeface="Calibri" panose="020F0502020204030204" pitchFamily="34" charset="0"/>
                <a:cs typeface="Calibri" panose="020F0502020204030204" pitchFamily="34" charset="0"/>
              </a:rPr>
              <a:t>A balanced approach that enhances online strategies while supporting offline channels will ensure comprehensive market coverage and optimized profitability.</a:t>
            </a:r>
          </a:p>
          <a:p>
            <a:r>
              <a:rPr lang="en-US" sz="1600" dirty="0">
                <a:latin typeface="Calibri" panose="020F0502020204030204" pitchFamily="34" charset="0"/>
                <a:cs typeface="Calibri" panose="020F0502020204030204" pitchFamily="34" charset="0"/>
              </a:rPr>
              <a:t>These insights can guide strategic decision-making regarding resource allocation, marketing efforts, and sales strategies to effectively leverage both offline and online channels for overall business growth and profitability.</a:t>
            </a:r>
          </a:p>
          <a:p>
            <a:endParaRPr lang="en-US" dirty="0"/>
          </a:p>
          <a:p>
            <a:endParaRPr lang="en-US" dirty="0"/>
          </a:p>
        </p:txBody>
      </p:sp>
      <p:sp>
        <p:nvSpPr>
          <p:cNvPr id="14" name="TextBox 13">
            <a:extLst>
              <a:ext uri="{FF2B5EF4-FFF2-40B4-BE49-F238E27FC236}">
                <a16:creationId xmlns:a16="http://schemas.microsoft.com/office/drawing/2014/main" id="{DA734020-1403-4D86-852A-47017F2955AF}"/>
              </a:ext>
            </a:extLst>
          </p:cNvPr>
          <p:cNvSpPr txBox="1"/>
          <p:nvPr/>
        </p:nvSpPr>
        <p:spPr>
          <a:xfrm>
            <a:off x="6202933" y="4093428"/>
            <a:ext cx="5949121" cy="2092881"/>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necessitating strategic interventions to reduce costs and enhance profit margins. Overall, these insights reveal varied regional performance, with the Middle East and North Africa leading in profitability and North America facing the most significant cost challenges. Strategic implications include focusing on cost management in high-cost regions like North America and Asia, while potentially replicating the successful models seen in the Middle East and North Africa to improve overall profitability</a:t>
            </a:r>
            <a:r>
              <a:rPr lang="en-US" dirty="0"/>
              <a:t>.</a:t>
            </a:r>
          </a:p>
        </p:txBody>
      </p:sp>
    </p:spTree>
    <p:extLst>
      <p:ext uri="{BB962C8B-B14F-4D97-AF65-F5344CB8AC3E}">
        <p14:creationId xmlns:p14="http://schemas.microsoft.com/office/powerpoint/2010/main" val="267477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F351-68B6-454F-B365-2E73EDE3FD0D}"/>
              </a:ext>
            </a:extLst>
          </p:cNvPr>
          <p:cNvSpPr>
            <a:spLocks noGrp="1"/>
          </p:cNvSpPr>
          <p:nvPr>
            <p:ph type="ctrTitle"/>
          </p:nvPr>
        </p:nvSpPr>
        <p:spPr>
          <a:xfrm>
            <a:off x="117986" y="0"/>
            <a:ext cx="11547987" cy="1106129"/>
          </a:xfrm>
        </p:spPr>
        <p:txBody>
          <a:bodyPr/>
          <a:lstStyle/>
          <a:p>
            <a:pPr algn="ctr"/>
            <a:r>
              <a:rPr lang="en-US" sz="3600" b="1" dirty="0">
                <a:latin typeface="Calibri" panose="020F0502020204030204" pitchFamily="34" charset="0"/>
                <a:cs typeface="Calibri" panose="020F0502020204030204" pitchFamily="34" charset="0"/>
              </a:rPr>
              <a:t>Conclusion</a:t>
            </a:r>
          </a:p>
        </p:txBody>
      </p:sp>
      <p:sp>
        <p:nvSpPr>
          <p:cNvPr id="3" name="Subtitle 2">
            <a:extLst>
              <a:ext uri="{FF2B5EF4-FFF2-40B4-BE49-F238E27FC236}">
                <a16:creationId xmlns:a16="http://schemas.microsoft.com/office/drawing/2014/main" id="{E506C45F-2BF7-43CF-8974-C63A09A50F7B}"/>
              </a:ext>
            </a:extLst>
          </p:cNvPr>
          <p:cNvSpPr>
            <a:spLocks noGrp="1"/>
          </p:cNvSpPr>
          <p:nvPr>
            <p:ph type="subTitle" idx="1"/>
          </p:nvPr>
        </p:nvSpPr>
        <p:spPr>
          <a:xfrm>
            <a:off x="516194" y="1297859"/>
            <a:ext cx="11675806" cy="5692876"/>
          </a:xfrm>
        </p:spPr>
        <p:txBody>
          <a:bodyPr>
            <a:normAutofit/>
          </a:bodyPr>
          <a:lstStyle/>
          <a:p>
            <a:pPr marL="285750" indent="-285750" algn="l">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Seasonal Trends and Demand: The analysis revealed distinct seasonal patterns in sales, with peak demand occurring during holiday seasons and promotional events like Black Friday and Cyber Monday. Understanding these fluctuations in consumer behavior is essential for effective inventory management and marketing strategies.</a:t>
            </a:r>
          </a:p>
          <a:p>
            <a:pPr marL="285750" indent="-285750" algn="l">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Product Performance and Customer Preferences: Certain products consistently outperformed others, indicating strong customer preferences and market demand. Identifying these high-performing products allows sellers to optimize their product offerings and capitalize on popular trends.</a:t>
            </a:r>
          </a:p>
          <a:p>
            <a:pPr marL="285750" indent="-285750" algn="l">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Price Sensitivity and Competitive Landscape: Price fluctuations and competitive pricing strategies significantly influenced sales volume and market share. Price sensitivity analysis highlighted the importance of competitive pricing while maintaining profitability. Additionally, monitoring competitors' pricing strategies enables sellers to stay competitive and maximize sales.</a:t>
            </a:r>
          </a:p>
          <a:p>
            <a:pPr marL="285750" indent="-285750" algn="l">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Customer Reviews and Satisfaction: Customer reviews and ratings played a crucial role in influencing purchasing decisions. Products with higher ratings and positive reviews tended to attract more customers and generate higher sales. Thus, prioritizing product quality and customer satisfaction is paramount for long-term success on the platform.</a:t>
            </a:r>
          </a:p>
          <a:p>
            <a:pPr marL="285750" indent="-285750" algn="l">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Marketing Effectiveness and Customer Engagement: The analysis also examined the impact of marketing campaigns and promotional activities on sales performance. Effective marketing initiatives, such as targeted advertising and promotional offers, were found to boost sales and enhance customer engagement. Understanding the effectiveness of various marketing channels allows sellers to allocate resources more efficiently and maximize ROI.</a:t>
            </a:r>
          </a:p>
        </p:txBody>
      </p:sp>
    </p:spTree>
    <p:extLst>
      <p:ext uri="{BB962C8B-B14F-4D97-AF65-F5344CB8AC3E}">
        <p14:creationId xmlns:p14="http://schemas.microsoft.com/office/powerpoint/2010/main" val="159375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C4226-6512-485A-A8A8-8F47D0F47830}"/>
              </a:ext>
            </a:extLst>
          </p:cNvPr>
          <p:cNvSpPr>
            <a:spLocks noGrp="1"/>
          </p:cNvSpPr>
          <p:nvPr>
            <p:ph type="title"/>
          </p:nvPr>
        </p:nvSpPr>
        <p:spPr>
          <a:xfrm>
            <a:off x="570954" y="2448232"/>
            <a:ext cx="10973892" cy="4380271"/>
          </a:xfrm>
        </p:spPr>
        <p:txBody>
          <a:bodyPr>
            <a:normAutofit/>
          </a:bodyPr>
          <a:lstStyle/>
          <a:p>
            <a:pPr algn="ctr"/>
            <a:r>
              <a:rPr lang="en-US" sz="6600" b="1"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35793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F0191-8842-43E6-B7F6-A712063B5023}"/>
              </a:ext>
            </a:extLst>
          </p:cNvPr>
          <p:cNvSpPr>
            <a:spLocks noGrp="1"/>
          </p:cNvSpPr>
          <p:nvPr>
            <p:ph type="title"/>
          </p:nvPr>
        </p:nvSpPr>
        <p:spPr>
          <a:xfrm>
            <a:off x="677334" y="1"/>
            <a:ext cx="8596668" cy="958644"/>
          </a:xfrm>
        </p:spPr>
        <p:txBody>
          <a:bodyPr>
            <a:normAutofit/>
          </a:bodyPr>
          <a:lstStyle/>
          <a:p>
            <a:pPr algn="ctr"/>
            <a:r>
              <a:rPr lang="en-US" b="1"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94E4B9CF-B806-4CA1-BFD3-0BCC6D289CCE}"/>
              </a:ext>
            </a:extLst>
          </p:cNvPr>
          <p:cNvSpPr>
            <a:spLocks noGrp="1"/>
          </p:cNvSpPr>
          <p:nvPr>
            <p:ph idx="1"/>
          </p:nvPr>
        </p:nvSpPr>
        <p:spPr>
          <a:xfrm>
            <a:off x="1356852" y="958645"/>
            <a:ext cx="9483213" cy="5899355"/>
          </a:xfrm>
        </p:spPr>
        <p:txBody>
          <a:bodyPr>
            <a:normAutofit/>
          </a:bodyPr>
          <a:lstStyle/>
          <a:p>
            <a:pPr marL="0" indent="0">
              <a:buNone/>
            </a:pPr>
            <a:r>
              <a:rPr lang="en-US" sz="2000" dirty="0">
                <a:latin typeface="Calibri" panose="020F0502020204030204" pitchFamily="34" charset="0"/>
                <a:cs typeface="Calibri" panose="020F0502020204030204" pitchFamily="34" charset="0"/>
              </a:rPr>
              <a:t>In the span of one month, I successfully completed two significant </a:t>
            </a:r>
            <a:r>
              <a:rPr lang="en-US" sz="2000">
                <a:latin typeface="Calibri" panose="020F0502020204030204" pitchFamily="34" charset="0"/>
                <a:cs typeface="Calibri" panose="020F0502020204030204" pitchFamily="34" charset="0"/>
              </a:rPr>
              <a:t>projects, 1</a:t>
            </a:r>
            <a:r>
              <a:rPr lang="en-US" sz="2000" baseline="30000">
                <a:latin typeface="Calibri" panose="020F0502020204030204" pitchFamily="34" charset="0"/>
                <a:cs typeface="Calibri" panose="020F0502020204030204" pitchFamily="34" charset="0"/>
              </a:rPr>
              <a:t>st</a:t>
            </a:r>
            <a:r>
              <a:rPr lang="en-US" sz="2000">
                <a:latin typeface="Calibri" panose="020F0502020204030204" pitchFamily="34" charset="0"/>
                <a:cs typeface="Calibri" panose="020F0502020204030204" pitchFamily="34" charset="0"/>
              </a:rPr>
              <a:t> Heart </a:t>
            </a:r>
            <a:r>
              <a:rPr lang="en-US" sz="2000" dirty="0">
                <a:latin typeface="Calibri" panose="020F0502020204030204" pitchFamily="34" charset="0"/>
                <a:cs typeface="Calibri" panose="020F0502020204030204" pitchFamily="34" charset="0"/>
              </a:rPr>
              <a:t>Disease </a:t>
            </a:r>
            <a:r>
              <a:rPr lang="en-US" sz="2000">
                <a:latin typeface="Calibri" panose="020F0502020204030204" pitchFamily="34" charset="0"/>
                <a:cs typeface="Calibri" panose="020F0502020204030204" pitchFamily="34" charset="0"/>
              </a:rPr>
              <a:t>Analysis and 2</a:t>
            </a:r>
            <a:r>
              <a:rPr lang="en-US" sz="2000" baseline="30000">
                <a:latin typeface="Calibri" panose="020F0502020204030204" pitchFamily="34" charset="0"/>
                <a:cs typeface="Calibri" panose="020F0502020204030204" pitchFamily="34" charset="0"/>
              </a:rPr>
              <a:t>nd</a:t>
            </a:r>
            <a:r>
              <a:rPr lang="en-US" sz="200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Amazon Sales Analysis. For the Heart Disease Analysis project, These methods were instrumental in analyzing and identifying patterns within the heart disease dataset. Throughout the project, resources like   </a:t>
            </a:r>
            <a:r>
              <a:rPr lang="en-US" sz="2000" dirty="0" err="1">
                <a:latin typeface="Calibri" panose="020F0502020204030204" pitchFamily="34" charset="0"/>
                <a:cs typeface="Calibri" panose="020F0502020204030204" pitchFamily="34" charset="0"/>
              </a:rPr>
              <a:t>chatGPT</a:t>
            </a:r>
            <a:r>
              <a:rPr lang="en-US" sz="2000" dirty="0">
                <a:latin typeface="Calibri" panose="020F0502020204030204" pitchFamily="34" charset="0"/>
                <a:cs typeface="Calibri" panose="020F0502020204030204" pitchFamily="34" charset="0"/>
              </a:rPr>
              <a:t> ,  online tutorials, academic papers, and guidance from experts in the field were invaluable. Data preprocessing, feature selection, model training, and evaluation were meticulously executed to achieve the project's objectives. Similarly, for the Amazon Sales Analysis project, I utilized techniques such as data visualization and statistical analysis. Platforms like Google and YouTube provided invaluable resources, including tutorials and documentation, aiding in understanding complex statistical concepts and data visualization techniques. Through data analysis and statistical methods, insights into sales trends and influencing factors were extracted. These projects' results were obtained through diligent research, meticulous application of methodologies, and leveraging available resources effectively. This introduction sets the stage for detailed discussions on methodologies, findings, and conclusions in subsequent sections of the report.</a:t>
            </a:r>
          </a:p>
        </p:txBody>
      </p:sp>
    </p:spTree>
    <p:extLst>
      <p:ext uri="{BB962C8B-B14F-4D97-AF65-F5344CB8AC3E}">
        <p14:creationId xmlns:p14="http://schemas.microsoft.com/office/powerpoint/2010/main" val="1316296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797F8-5395-40F5-AC41-11770B385FE8}"/>
              </a:ext>
            </a:extLst>
          </p:cNvPr>
          <p:cNvSpPr>
            <a:spLocks noGrp="1"/>
          </p:cNvSpPr>
          <p:nvPr>
            <p:ph type="ctrTitle"/>
          </p:nvPr>
        </p:nvSpPr>
        <p:spPr>
          <a:xfrm>
            <a:off x="1524000" y="737420"/>
            <a:ext cx="9144000" cy="1356851"/>
          </a:xfrm>
        </p:spPr>
        <p:txBody>
          <a:bodyPr>
            <a:normAutofit/>
          </a:bodyPr>
          <a:lstStyle/>
          <a:p>
            <a:pPr algn="just"/>
            <a:r>
              <a:rPr lang="en-US" sz="2000" dirty="0">
                <a:solidFill>
                  <a:schemeClr val="tx1">
                    <a:lumMod val="95000"/>
                    <a:lumOff val="5000"/>
                  </a:schemeClr>
                </a:solidFill>
                <a:latin typeface="Calibri" panose="020F0502020204030204" pitchFamily="34" charset="0"/>
                <a:cs typeface="Calibri" panose="020F0502020204030204" pitchFamily="34" charset="0"/>
              </a:rPr>
              <a:t>Health is real wealth in the pandemic time we all realized the brute effects of covid-19 on all irrespective of any status. You are required to analyze this health and medical data for better future preparation. </a:t>
            </a:r>
          </a:p>
        </p:txBody>
      </p:sp>
      <p:sp>
        <p:nvSpPr>
          <p:cNvPr id="3" name="Subtitle 2">
            <a:extLst>
              <a:ext uri="{FF2B5EF4-FFF2-40B4-BE49-F238E27FC236}">
                <a16:creationId xmlns:a16="http://schemas.microsoft.com/office/drawing/2014/main" id="{5B4125C0-9F1B-415F-8461-C8AF0E1DF241}"/>
              </a:ext>
            </a:extLst>
          </p:cNvPr>
          <p:cNvSpPr>
            <a:spLocks noGrp="1"/>
          </p:cNvSpPr>
          <p:nvPr>
            <p:ph type="subTitle" idx="1"/>
          </p:nvPr>
        </p:nvSpPr>
        <p:spPr>
          <a:xfrm>
            <a:off x="1524000" y="176982"/>
            <a:ext cx="9144000" cy="707922"/>
          </a:xfrm>
        </p:spPr>
        <p:txBody>
          <a:bodyPr>
            <a:normAutofit/>
          </a:bodyPr>
          <a:lstStyle/>
          <a:p>
            <a:pPr algn="ctr"/>
            <a:r>
              <a:rPr lang="en-US" sz="3600" b="1" dirty="0">
                <a:solidFill>
                  <a:schemeClr val="accent1">
                    <a:lumMod val="75000"/>
                  </a:schemeClr>
                </a:solidFill>
                <a:latin typeface="Calibri" panose="020F0502020204030204" pitchFamily="34" charset="0"/>
                <a:cs typeface="Calibri" panose="020F0502020204030204" pitchFamily="34" charset="0"/>
              </a:rPr>
              <a:t>1. Problem Statement</a:t>
            </a:r>
          </a:p>
        </p:txBody>
      </p:sp>
      <p:sp>
        <p:nvSpPr>
          <p:cNvPr id="4" name="TextBox 3">
            <a:extLst>
              <a:ext uri="{FF2B5EF4-FFF2-40B4-BE49-F238E27FC236}">
                <a16:creationId xmlns:a16="http://schemas.microsoft.com/office/drawing/2014/main" id="{2C365CDF-7F5D-478D-B940-A461BE8D379D}"/>
              </a:ext>
            </a:extLst>
          </p:cNvPr>
          <p:cNvSpPr txBox="1"/>
          <p:nvPr/>
        </p:nvSpPr>
        <p:spPr>
          <a:xfrm>
            <a:off x="1133167" y="2691800"/>
            <a:ext cx="9925665" cy="1200329"/>
          </a:xfrm>
          <a:prstGeom prst="rect">
            <a:avLst/>
          </a:prstGeom>
          <a:noFill/>
        </p:spPr>
        <p:txBody>
          <a:bodyPr wrap="square" rtlCol="0">
            <a:spAutoFit/>
          </a:bodyPr>
          <a:lstStyle/>
          <a:p>
            <a:pPr algn="ctr"/>
            <a:r>
              <a:rPr lang="en-US" sz="3600" b="1" dirty="0">
                <a:solidFill>
                  <a:schemeClr val="accent1">
                    <a:lumMod val="75000"/>
                  </a:schemeClr>
                </a:solidFill>
                <a:latin typeface="Calibri" panose="020F0502020204030204" pitchFamily="34" charset="0"/>
                <a:cs typeface="Calibri" panose="020F0502020204030204" pitchFamily="34" charset="0"/>
              </a:rPr>
              <a:t>2. Problem Statement</a:t>
            </a:r>
          </a:p>
          <a:p>
            <a:pPr algn="ctr"/>
            <a:endParaRPr lang="en-US" sz="3600" dirty="0"/>
          </a:p>
        </p:txBody>
      </p:sp>
      <p:sp>
        <p:nvSpPr>
          <p:cNvPr id="5" name="TextBox 4">
            <a:extLst>
              <a:ext uri="{FF2B5EF4-FFF2-40B4-BE49-F238E27FC236}">
                <a16:creationId xmlns:a16="http://schemas.microsoft.com/office/drawing/2014/main" id="{F981D5B0-647D-4368-B6C3-27AD39EFC082}"/>
              </a:ext>
            </a:extLst>
          </p:cNvPr>
          <p:cNvSpPr txBox="1"/>
          <p:nvPr/>
        </p:nvSpPr>
        <p:spPr>
          <a:xfrm>
            <a:off x="1524000" y="3566035"/>
            <a:ext cx="10304206" cy="2554545"/>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Sales management has gained importance to meet increasing competition and the</a:t>
            </a:r>
          </a:p>
          <a:p>
            <a:r>
              <a:rPr lang="en-US" sz="2000" dirty="0">
                <a:latin typeface="Calibri" panose="020F0502020204030204" pitchFamily="34" charset="0"/>
                <a:cs typeface="Calibri" panose="020F0502020204030204" pitchFamily="34" charset="0"/>
              </a:rPr>
              <a:t>need for improved methods of distribution to reduce cost and to increase profits. Sales</a:t>
            </a:r>
          </a:p>
          <a:p>
            <a:r>
              <a:rPr lang="en-US" sz="2000" dirty="0">
                <a:latin typeface="Calibri" panose="020F0502020204030204" pitchFamily="34" charset="0"/>
                <a:cs typeface="Calibri" panose="020F0502020204030204" pitchFamily="34" charset="0"/>
              </a:rPr>
              <a:t>management today is the most important function in a commercial and business</a:t>
            </a:r>
          </a:p>
          <a:p>
            <a:r>
              <a:rPr lang="en-US" sz="2000" dirty="0">
                <a:latin typeface="Calibri" panose="020F0502020204030204" pitchFamily="34" charset="0"/>
                <a:cs typeface="Calibri" panose="020F0502020204030204" pitchFamily="34" charset="0"/>
              </a:rPr>
              <a:t>enterprise.</a:t>
            </a:r>
          </a:p>
          <a:p>
            <a:r>
              <a:rPr lang="en-US" sz="2000" dirty="0">
                <a:latin typeface="Calibri" panose="020F0502020204030204" pitchFamily="34" charset="0"/>
                <a:cs typeface="Calibri" panose="020F0502020204030204" pitchFamily="34" charset="0"/>
              </a:rPr>
              <a:t>Do ETL: Extract-Transform-Load some Amazon dataset and find for me</a:t>
            </a:r>
          </a:p>
          <a:p>
            <a:r>
              <a:rPr lang="en-US" sz="2000" dirty="0">
                <a:latin typeface="Calibri" panose="020F0502020204030204" pitchFamily="34" charset="0"/>
                <a:cs typeface="Calibri" panose="020F0502020204030204" pitchFamily="34" charset="0"/>
              </a:rPr>
              <a:t>Sales-trend -&gt; month-wise, year-wise, yearly month-wise</a:t>
            </a:r>
          </a:p>
          <a:p>
            <a:r>
              <a:rPr lang="en-US" sz="2000" dirty="0">
                <a:latin typeface="Calibri" panose="020F0502020204030204" pitchFamily="34" charset="0"/>
                <a:cs typeface="Calibri" panose="020F0502020204030204" pitchFamily="34" charset="0"/>
              </a:rPr>
              <a:t>Find key metrics and factors and show the meaningful relationships between</a:t>
            </a:r>
          </a:p>
          <a:p>
            <a:r>
              <a:rPr lang="en-US" sz="2000" dirty="0">
                <a:latin typeface="Calibri" panose="020F0502020204030204" pitchFamily="34" charset="0"/>
                <a:cs typeface="Calibri" panose="020F0502020204030204" pitchFamily="34" charset="0"/>
              </a:rPr>
              <a:t>attributes. Do your own research and come up with your findings.</a:t>
            </a:r>
          </a:p>
        </p:txBody>
      </p:sp>
    </p:spTree>
    <p:extLst>
      <p:ext uri="{BB962C8B-B14F-4D97-AF65-F5344CB8AC3E}">
        <p14:creationId xmlns:p14="http://schemas.microsoft.com/office/powerpoint/2010/main" val="239876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59B0-26C6-4173-81DA-EB4600FBBCB9}"/>
              </a:ext>
            </a:extLst>
          </p:cNvPr>
          <p:cNvSpPr>
            <a:spLocks noGrp="1"/>
          </p:cNvSpPr>
          <p:nvPr>
            <p:ph type="ctrTitle"/>
          </p:nvPr>
        </p:nvSpPr>
        <p:spPr>
          <a:xfrm>
            <a:off x="1524000" y="191729"/>
            <a:ext cx="9144000" cy="870155"/>
          </a:xfrm>
        </p:spPr>
        <p:txBody>
          <a:bodyPr>
            <a:normAutofit/>
          </a:bodyPr>
          <a:lstStyle/>
          <a:p>
            <a:pPr algn="l"/>
            <a:r>
              <a:rPr lang="en-US" sz="3600" b="1" dirty="0">
                <a:latin typeface="Calibri" panose="020F0502020204030204" pitchFamily="34" charset="0"/>
                <a:cs typeface="Calibri" panose="020F0502020204030204" pitchFamily="34" charset="0"/>
              </a:rPr>
              <a:t>Overview of KPI,s Metrics :</a:t>
            </a:r>
          </a:p>
        </p:txBody>
      </p:sp>
      <p:sp>
        <p:nvSpPr>
          <p:cNvPr id="3" name="Subtitle 2">
            <a:extLst>
              <a:ext uri="{FF2B5EF4-FFF2-40B4-BE49-F238E27FC236}">
                <a16:creationId xmlns:a16="http://schemas.microsoft.com/office/drawing/2014/main" id="{10B22AE4-3E46-4E13-92F0-EE29918381DA}"/>
              </a:ext>
            </a:extLst>
          </p:cNvPr>
          <p:cNvSpPr>
            <a:spLocks noGrp="1"/>
          </p:cNvSpPr>
          <p:nvPr>
            <p:ph type="subTitle" idx="1"/>
          </p:nvPr>
        </p:nvSpPr>
        <p:spPr>
          <a:xfrm>
            <a:off x="990259" y="1238865"/>
            <a:ext cx="10262759" cy="5294669"/>
          </a:xfrm>
        </p:spPr>
        <p:txBody>
          <a:bodyPr/>
          <a:lstStyle/>
          <a:p>
            <a:endParaRPr lang="en-US" dirty="0"/>
          </a:p>
        </p:txBody>
      </p:sp>
      <p:pic>
        <p:nvPicPr>
          <p:cNvPr id="18" name="Picture 17">
            <a:extLst>
              <a:ext uri="{FF2B5EF4-FFF2-40B4-BE49-F238E27FC236}">
                <a16:creationId xmlns:a16="http://schemas.microsoft.com/office/drawing/2014/main" id="{64238000-B381-439B-81D4-BB60FDBC8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131" y="3309921"/>
            <a:ext cx="85737" cy="238158"/>
          </a:xfrm>
          <a:prstGeom prst="rect">
            <a:avLst/>
          </a:prstGeom>
        </p:spPr>
      </p:pic>
      <p:sp>
        <p:nvSpPr>
          <p:cNvPr id="35" name="TextBox 34">
            <a:extLst>
              <a:ext uri="{FF2B5EF4-FFF2-40B4-BE49-F238E27FC236}">
                <a16:creationId xmlns:a16="http://schemas.microsoft.com/office/drawing/2014/main" id="{AF005D3B-7284-4078-AE79-E489B568AA78}"/>
              </a:ext>
            </a:extLst>
          </p:cNvPr>
          <p:cNvSpPr txBox="1"/>
          <p:nvPr/>
        </p:nvSpPr>
        <p:spPr>
          <a:xfrm>
            <a:off x="1332855" y="2448731"/>
            <a:ext cx="2696703" cy="707886"/>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Indicates the count of  total no. of people</a:t>
            </a:r>
            <a:r>
              <a:rPr lang="en-US" sz="2000" dirty="0">
                <a:latin typeface="Calibri" panose="020F0502020204030204" pitchFamily="34" charset="0"/>
                <a:cs typeface="Calibri" panose="020F0502020204030204" pitchFamily="34" charset="0"/>
              </a:rPr>
              <a:t>.</a:t>
            </a:r>
          </a:p>
        </p:txBody>
      </p:sp>
      <p:sp>
        <p:nvSpPr>
          <p:cNvPr id="39" name="TextBox 38">
            <a:extLst>
              <a:ext uri="{FF2B5EF4-FFF2-40B4-BE49-F238E27FC236}">
                <a16:creationId xmlns:a16="http://schemas.microsoft.com/office/drawing/2014/main" id="{30299BF0-C432-4EFA-B0FA-5455F899E761}"/>
              </a:ext>
            </a:extLst>
          </p:cNvPr>
          <p:cNvSpPr txBox="1"/>
          <p:nvPr/>
        </p:nvSpPr>
        <p:spPr>
          <a:xfrm>
            <a:off x="4754477" y="2417520"/>
            <a:ext cx="2725956" cy="707886"/>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Indicates the no. of heart Disease people</a:t>
            </a:r>
          </a:p>
        </p:txBody>
      </p:sp>
      <p:sp>
        <p:nvSpPr>
          <p:cNvPr id="40" name="TextBox 39">
            <a:extLst>
              <a:ext uri="{FF2B5EF4-FFF2-40B4-BE49-F238E27FC236}">
                <a16:creationId xmlns:a16="http://schemas.microsoft.com/office/drawing/2014/main" id="{2BB557F8-8079-4CC6-B1D4-B10829B674DB}"/>
              </a:ext>
            </a:extLst>
          </p:cNvPr>
          <p:cNvSpPr txBox="1"/>
          <p:nvPr/>
        </p:nvSpPr>
        <p:spPr>
          <a:xfrm>
            <a:off x="8698070" y="2448731"/>
            <a:ext cx="2445210" cy="707886"/>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Display the No-heart disease people</a:t>
            </a:r>
          </a:p>
        </p:txBody>
      </p:sp>
      <p:sp>
        <p:nvSpPr>
          <p:cNvPr id="46" name="Rectangle 45">
            <a:extLst>
              <a:ext uri="{FF2B5EF4-FFF2-40B4-BE49-F238E27FC236}">
                <a16:creationId xmlns:a16="http://schemas.microsoft.com/office/drawing/2014/main" id="{913437B9-7B9B-42A4-8B56-7B40808D9B95}"/>
              </a:ext>
            </a:extLst>
          </p:cNvPr>
          <p:cNvSpPr/>
          <p:nvPr/>
        </p:nvSpPr>
        <p:spPr>
          <a:xfrm>
            <a:off x="6053130" y="4011561"/>
            <a:ext cx="1262069" cy="6463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 datasets.</a:t>
            </a:r>
          </a:p>
          <a:p>
            <a:pPr algn="ctr"/>
            <a:endParaRPr lang="en-US" dirty="0"/>
          </a:p>
        </p:txBody>
      </p:sp>
      <p:pic>
        <p:nvPicPr>
          <p:cNvPr id="5" name="Picture 4">
            <a:extLst>
              <a:ext uri="{FF2B5EF4-FFF2-40B4-BE49-F238E27FC236}">
                <a16:creationId xmlns:a16="http://schemas.microsoft.com/office/drawing/2014/main" id="{EF09B8BA-6F95-4657-BC0F-6ED63292A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870" y="1256850"/>
            <a:ext cx="2696703" cy="1191881"/>
          </a:xfrm>
          <a:prstGeom prst="rect">
            <a:avLst/>
          </a:prstGeom>
        </p:spPr>
      </p:pic>
      <p:pic>
        <p:nvPicPr>
          <p:cNvPr id="7" name="Picture 6">
            <a:extLst>
              <a:ext uri="{FF2B5EF4-FFF2-40B4-BE49-F238E27FC236}">
                <a16:creationId xmlns:a16="http://schemas.microsoft.com/office/drawing/2014/main" id="{50E9E130-2A0C-4DB4-9846-05C4016B46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9769" y="1256849"/>
            <a:ext cx="2841522" cy="1155907"/>
          </a:xfrm>
          <a:prstGeom prst="rect">
            <a:avLst/>
          </a:prstGeom>
        </p:spPr>
      </p:pic>
      <p:pic>
        <p:nvPicPr>
          <p:cNvPr id="11" name="Picture 10">
            <a:extLst>
              <a:ext uri="{FF2B5EF4-FFF2-40B4-BE49-F238E27FC236}">
                <a16:creationId xmlns:a16="http://schemas.microsoft.com/office/drawing/2014/main" id="{D2FD0A46-104D-4920-9C38-94CBE0083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3864" y="3827508"/>
            <a:ext cx="2828469" cy="1349176"/>
          </a:xfrm>
          <a:prstGeom prst="rect">
            <a:avLst/>
          </a:prstGeom>
        </p:spPr>
      </p:pic>
      <p:pic>
        <p:nvPicPr>
          <p:cNvPr id="15" name="Picture 14">
            <a:extLst>
              <a:ext uri="{FF2B5EF4-FFF2-40B4-BE49-F238E27FC236}">
                <a16:creationId xmlns:a16="http://schemas.microsoft.com/office/drawing/2014/main" id="{015D4E0C-D1F3-41CF-9F5E-21BA8AA6B9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874" y="3827508"/>
            <a:ext cx="3053565" cy="1349176"/>
          </a:xfrm>
          <a:prstGeom prst="rect">
            <a:avLst/>
          </a:prstGeom>
        </p:spPr>
      </p:pic>
      <p:pic>
        <p:nvPicPr>
          <p:cNvPr id="17" name="Picture 16">
            <a:extLst>
              <a:ext uri="{FF2B5EF4-FFF2-40B4-BE49-F238E27FC236}">
                <a16:creationId xmlns:a16="http://schemas.microsoft.com/office/drawing/2014/main" id="{1714CF15-D539-4B55-AD2B-D8B12B84C9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31815" y="1256850"/>
            <a:ext cx="2725956" cy="1155906"/>
          </a:xfrm>
          <a:prstGeom prst="rect">
            <a:avLst/>
          </a:prstGeom>
        </p:spPr>
      </p:pic>
      <p:sp>
        <p:nvSpPr>
          <p:cNvPr id="33" name="TextBox 32">
            <a:extLst>
              <a:ext uri="{FF2B5EF4-FFF2-40B4-BE49-F238E27FC236}">
                <a16:creationId xmlns:a16="http://schemas.microsoft.com/office/drawing/2014/main" id="{33E3CF5F-AF63-4178-A33D-A3FB800AA7D2}"/>
              </a:ext>
            </a:extLst>
          </p:cNvPr>
          <p:cNvSpPr txBox="1"/>
          <p:nvPr/>
        </p:nvSpPr>
        <p:spPr>
          <a:xfrm>
            <a:off x="938982" y="5360417"/>
            <a:ext cx="2982090" cy="369332"/>
          </a:xfrm>
          <a:prstGeom prst="rect">
            <a:avLst/>
          </a:prstGeom>
          <a:noFill/>
        </p:spPr>
        <p:txBody>
          <a:bodyPr wrap="square" rtlCol="0">
            <a:spAutoFit/>
          </a:bodyPr>
          <a:lstStyle/>
          <a:p>
            <a:endParaRPr lang="en-US" b="1"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56157E6E-783C-4880-9789-0B07CA6788A2}"/>
              </a:ext>
            </a:extLst>
          </p:cNvPr>
          <p:cNvSpPr txBox="1"/>
          <p:nvPr/>
        </p:nvSpPr>
        <p:spPr>
          <a:xfrm>
            <a:off x="1084349" y="5302778"/>
            <a:ext cx="2982090" cy="707886"/>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Indicates the Heart Disease rate for people</a:t>
            </a:r>
          </a:p>
        </p:txBody>
      </p:sp>
      <p:sp>
        <p:nvSpPr>
          <p:cNvPr id="22" name="TextBox 21">
            <a:extLst>
              <a:ext uri="{FF2B5EF4-FFF2-40B4-BE49-F238E27FC236}">
                <a16:creationId xmlns:a16="http://schemas.microsoft.com/office/drawing/2014/main" id="{BC167F26-B8CC-4C71-BB45-FDFCB4BC51CD}"/>
              </a:ext>
            </a:extLst>
          </p:cNvPr>
          <p:cNvSpPr txBox="1"/>
          <p:nvPr/>
        </p:nvSpPr>
        <p:spPr>
          <a:xfrm>
            <a:off x="6117455" y="5365926"/>
            <a:ext cx="3697451" cy="707886"/>
          </a:xfrm>
          <a:prstGeom prst="rect">
            <a:avLst/>
          </a:prstGeom>
          <a:noFill/>
        </p:spPr>
        <p:txBody>
          <a:bodyPr wrap="square" rtlCol="0">
            <a:spAutoFit/>
          </a:bodyPr>
          <a:lstStyle/>
          <a:p>
            <a:pPr algn="just"/>
            <a:r>
              <a:rPr lang="en-US" sz="2000" b="1" dirty="0">
                <a:latin typeface="Calibri" panose="020F0502020204030204" pitchFamily="34" charset="0"/>
                <a:cs typeface="Calibri" panose="020F0502020204030204" pitchFamily="34" charset="0"/>
              </a:rPr>
              <a:t>Display the  Average Age of People.</a:t>
            </a:r>
          </a:p>
        </p:txBody>
      </p:sp>
    </p:spTree>
    <p:extLst>
      <p:ext uri="{BB962C8B-B14F-4D97-AF65-F5344CB8AC3E}">
        <p14:creationId xmlns:p14="http://schemas.microsoft.com/office/powerpoint/2010/main" val="14170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E89F-FC30-470E-AD31-C60246B29239}"/>
              </a:ext>
            </a:extLst>
          </p:cNvPr>
          <p:cNvSpPr>
            <a:spLocks noGrp="1"/>
          </p:cNvSpPr>
          <p:nvPr>
            <p:ph type="ctrTitle"/>
          </p:nvPr>
        </p:nvSpPr>
        <p:spPr>
          <a:xfrm>
            <a:off x="0" y="0"/>
            <a:ext cx="12192000" cy="3509963"/>
          </a:xfrm>
        </p:spPr>
        <p:txBody>
          <a:bodyPr/>
          <a:lstStyle/>
          <a:p>
            <a:endParaRPr lang="en-US" dirty="0"/>
          </a:p>
        </p:txBody>
      </p:sp>
      <p:sp>
        <p:nvSpPr>
          <p:cNvPr id="3" name="Subtitle 2">
            <a:extLst>
              <a:ext uri="{FF2B5EF4-FFF2-40B4-BE49-F238E27FC236}">
                <a16:creationId xmlns:a16="http://schemas.microsoft.com/office/drawing/2014/main" id="{AD928CDC-04AB-4F0B-9F7B-1924A970878B}"/>
              </a:ext>
            </a:extLst>
          </p:cNvPr>
          <p:cNvSpPr>
            <a:spLocks noGrp="1"/>
          </p:cNvSpPr>
          <p:nvPr>
            <p:ph type="subTitle" idx="1"/>
          </p:nvPr>
        </p:nvSpPr>
        <p:spPr>
          <a:xfrm>
            <a:off x="0" y="3937817"/>
            <a:ext cx="12192000" cy="3111912"/>
          </a:xfrm>
        </p:spPr>
        <p:txBody>
          <a:bodyPr/>
          <a:lstStyle/>
          <a:p>
            <a:endParaRPr lang="en-US" dirty="0"/>
          </a:p>
        </p:txBody>
      </p:sp>
      <p:pic>
        <p:nvPicPr>
          <p:cNvPr id="6" name="Picture 5">
            <a:extLst>
              <a:ext uri="{FF2B5EF4-FFF2-40B4-BE49-F238E27FC236}">
                <a16:creationId xmlns:a16="http://schemas.microsoft.com/office/drawing/2014/main" id="{76748F7A-E0C5-46E9-A58D-CAA05942E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080"/>
            <a:ext cx="7728156" cy="3637166"/>
          </a:xfrm>
          <a:prstGeom prst="rect">
            <a:avLst/>
          </a:prstGeom>
        </p:spPr>
      </p:pic>
      <p:pic>
        <p:nvPicPr>
          <p:cNvPr id="10" name="Picture 9">
            <a:extLst>
              <a:ext uri="{FF2B5EF4-FFF2-40B4-BE49-F238E27FC236}">
                <a16:creationId xmlns:a16="http://schemas.microsoft.com/office/drawing/2014/main" id="{28ED50C5-2A10-4499-9966-D5BB63C29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155" y="-44322"/>
            <a:ext cx="4463845" cy="3982139"/>
          </a:xfrm>
          <a:prstGeom prst="rect">
            <a:avLst/>
          </a:prstGeom>
        </p:spPr>
      </p:pic>
      <p:sp>
        <p:nvSpPr>
          <p:cNvPr id="4" name="TextBox 3">
            <a:extLst>
              <a:ext uri="{FF2B5EF4-FFF2-40B4-BE49-F238E27FC236}">
                <a16:creationId xmlns:a16="http://schemas.microsoft.com/office/drawing/2014/main" id="{BE296EC4-B8D2-4E29-B0D9-F6059738BD0A}"/>
              </a:ext>
            </a:extLst>
          </p:cNvPr>
          <p:cNvSpPr txBox="1"/>
          <p:nvPr/>
        </p:nvSpPr>
        <p:spPr>
          <a:xfrm>
            <a:off x="-1" y="3554285"/>
            <a:ext cx="7978878" cy="3570208"/>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solidFill>
                  <a:srgbClr val="0D0D0D"/>
                </a:solidFill>
                <a:effectLst/>
                <a:latin typeface="Calibri" panose="020F0502020204030204" pitchFamily="34" charset="0"/>
                <a:cs typeface="Calibri" panose="020F0502020204030204" pitchFamily="34" charset="0"/>
              </a:rPr>
              <a:t>A notable increase in heart disease cases occurs in this age range, with males being significantly more affected.</a:t>
            </a:r>
          </a:p>
          <a:p>
            <a:pPr marL="285750" indent="-285750" algn="l">
              <a:buFont typeface="Arial" panose="020B0604020202020204" pitchFamily="34" charset="0"/>
              <a:buChar char="•"/>
            </a:pPr>
            <a:r>
              <a:rPr lang="en-US" sz="1600" b="0" i="0" dirty="0">
                <a:solidFill>
                  <a:srgbClr val="0D0D0D"/>
                </a:solidFill>
                <a:effectLst/>
                <a:latin typeface="Calibri" panose="020F0502020204030204" pitchFamily="34" charset="0"/>
                <a:cs typeface="Calibri" panose="020F0502020204030204" pitchFamily="34" charset="0"/>
              </a:rPr>
              <a:t>Early Screening for Women:</a:t>
            </a:r>
          </a:p>
          <a:p>
            <a:pPr marL="285750" indent="-285750" algn="l">
              <a:buFont typeface="Arial" panose="020B0604020202020204" pitchFamily="34" charset="0"/>
              <a:buChar char="•"/>
            </a:pPr>
            <a:r>
              <a:rPr lang="en-US" sz="1600" b="0" i="0" dirty="0">
                <a:solidFill>
                  <a:srgbClr val="0D0D0D"/>
                </a:solidFill>
                <a:effectLst/>
                <a:latin typeface="Calibri" panose="020F0502020204030204" pitchFamily="34" charset="0"/>
                <a:cs typeface="Calibri" panose="020F0502020204030204" pitchFamily="34" charset="0"/>
              </a:rPr>
              <a:t>The noticeable early onset in women aged 31-35 suggests the need for early screening and preventive measures in younger females.</a:t>
            </a:r>
          </a:p>
          <a:p>
            <a:pPr marL="285750" indent="-285750" algn="l">
              <a:buFont typeface="Arial" panose="020B0604020202020204" pitchFamily="34" charset="0"/>
              <a:buChar char="•"/>
            </a:pPr>
            <a:r>
              <a:rPr lang="en-US" sz="1600" b="0" i="0" dirty="0">
                <a:solidFill>
                  <a:srgbClr val="0D0D0D"/>
                </a:solidFill>
                <a:effectLst/>
                <a:latin typeface="Calibri" panose="020F0502020204030204" pitchFamily="34" charset="0"/>
                <a:cs typeface="Calibri" panose="020F0502020204030204" pitchFamily="34" charset="0"/>
              </a:rPr>
              <a:t>Middle Age (41-60 Age Group): A notable increase in heart disease cases occurs in this age range, with males being significantly more affected.</a:t>
            </a:r>
          </a:p>
          <a:p>
            <a:pPr marL="285750" indent="-285750" algn="l">
              <a:buFont typeface="Arial" panose="020B0604020202020204" pitchFamily="34" charset="0"/>
              <a:buChar char="•"/>
            </a:pPr>
            <a:r>
              <a:rPr lang="en-US" sz="1600" b="0" i="0" dirty="0">
                <a:solidFill>
                  <a:srgbClr val="0D0D0D"/>
                </a:solidFill>
                <a:effectLst/>
                <a:latin typeface="Calibri" panose="020F0502020204030204" pitchFamily="34" charset="0"/>
                <a:cs typeface="Calibri" panose="020F0502020204030204" pitchFamily="34" charset="0"/>
              </a:rPr>
              <a:t>Resource Allocation:</a:t>
            </a:r>
          </a:p>
          <a:p>
            <a:pPr marL="285750" indent="-285750" algn="l">
              <a:buFont typeface="Arial" panose="020B0604020202020204" pitchFamily="34" charset="0"/>
              <a:buChar char="•"/>
            </a:pPr>
            <a:r>
              <a:rPr lang="en-US" sz="1600" b="0" i="0" dirty="0">
                <a:solidFill>
                  <a:srgbClr val="0D0D0D"/>
                </a:solidFill>
                <a:effectLst/>
                <a:latin typeface="Calibri" panose="020F0502020204030204" pitchFamily="34" charset="0"/>
                <a:cs typeface="Calibri" panose="020F0502020204030204" pitchFamily="34" charset="0"/>
              </a:rPr>
              <a:t>Healthcare resources should be efficiently allocated to address the peak incidence in the 51-60 age group, ensuring comprehensive care for the most affected demographics.</a:t>
            </a:r>
          </a:p>
          <a:p>
            <a:pPr marL="285750" indent="-285750" algn="l">
              <a:buFont typeface="Arial" panose="020B0604020202020204" pitchFamily="34" charset="0"/>
              <a:buChar char="•"/>
            </a:pPr>
            <a:r>
              <a:rPr lang="en-US" sz="1600" b="0" i="0" dirty="0">
                <a:solidFill>
                  <a:srgbClr val="0D0D0D"/>
                </a:solidFill>
                <a:effectLst/>
                <a:latin typeface="Calibri" panose="020F0502020204030204" pitchFamily="34" charset="0"/>
                <a:cs typeface="Calibri" panose="020F0502020204030204" pitchFamily="34" charset="0"/>
              </a:rPr>
              <a:t>Awareness Programs:</a:t>
            </a:r>
          </a:p>
          <a:p>
            <a:pPr marL="285750" indent="-285750" algn="l">
              <a:buFont typeface="Arial" panose="020B0604020202020204" pitchFamily="34" charset="0"/>
              <a:buChar char="•"/>
            </a:pPr>
            <a:r>
              <a:rPr lang="en-US" sz="1600" b="0" i="0" dirty="0">
                <a:solidFill>
                  <a:srgbClr val="0D0D0D"/>
                </a:solidFill>
                <a:effectLst/>
                <a:latin typeface="Calibri" panose="020F0502020204030204" pitchFamily="34" charset="0"/>
                <a:cs typeface="Calibri" panose="020F0502020204030204" pitchFamily="34" charset="0"/>
              </a:rPr>
              <a:t>Increased awareness and preventive initiatives are crucial for older populations, especially focusing on the declining but still significant incidence in the 61-75+ age range.</a:t>
            </a:r>
          </a:p>
          <a:p>
            <a:pPr marL="285750" indent="-285750" algn="l">
              <a:buFont typeface="Arial" panose="020B0604020202020204" pitchFamily="34" charset="0"/>
              <a:buChar char="•"/>
            </a:pPr>
            <a:endParaRPr lang="en-US" b="0" i="0" dirty="0">
              <a:solidFill>
                <a:srgbClr val="0D0D0D"/>
              </a:solidFill>
              <a:effectLst/>
              <a:latin typeface="Söhne"/>
            </a:endParaRPr>
          </a:p>
        </p:txBody>
      </p:sp>
      <p:sp>
        <p:nvSpPr>
          <p:cNvPr id="7" name="TextBox 6">
            <a:extLst>
              <a:ext uri="{FF2B5EF4-FFF2-40B4-BE49-F238E27FC236}">
                <a16:creationId xmlns:a16="http://schemas.microsoft.com/office/drawing/2014/main" id="{69B483DB-12B8-4982-8AD0-16389BE609BC}"/>
              </a:ext>
            </a:extLst>
          </p:cNvPr>
          <p:cNvSpPr txBox="1"/>
          <p:nvPr/>
        </p:nvSpPr>
        <p:spPr>
          <a:xfrm>
            <a:off x="7978877" y="4330096"/>
            <a:ext cx="4213123" cy="2862322"/>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Disease Prevalence:</a:t>
            </a:r>
            <a:r>
              <a:rPr lang="en-US" b="0" i="0" dirty="0">
                <a:solidFill>
                  <a:srgbClr val="0D0D0D"/>
                </a:solidFill>
                <a:effectLst/>
                <a:latin typeface="Calibri" panose="020F0502020204030204" pitchFamily="34" charset="0"/>
                <a:cs typeface="Calibri" panose="020F0502020204030204" pitchFamily="34" charset="0"/>
              </a:rPr>
              <a:t> 51.32% of individuals in the dataset have heart disease.</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Non-Disease Group:</a:t>
            </a:r>
            <a:r>
              <a:rPr lang="en-US" b="0" i="0" dirty="0">
                <a:solidFill>
                  <a:srgbClr val="0D0D0D"/>
                </a:solidFill>
                <a:effectLst/>
                <a:latin typeface="Calibri" panose="020F0502020204030204" pitchFamily="34" charset="0"/>
                <a:cs typeface="Calibri" panose="020F0502020204030204" pitchFamily="34" charset="0"/>
              </a:rPr>
              <a:t> 48.68% of individuals do not have heart disease. </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Balanced Distribution:</a:t>
            </a:r>
            <a:r>
              <a:rPr lang="en-US" b="0" i="0" dirty="0">
                <a:solidFill>
                  <a:srgbClr val="0D0D0D"/>
                </a:solidFill>
                <a:effectLst/>
                <a:latin typeface="Calibri" panose="020F0502020204030204" pitchFamily="34" charset="0"/>
                <a:cs typeface="Calibri" panose="020F0502020204030204" pitchFamily="34" charset="0"/>
              </a:rPr>
              <a:t> The near-equal distribution highlights a balanced dataset, providing a solid foundation for predictive analysis.</a:t>
            </a:r>
          </a:p>
          <a:p>
            <a:endParaRPr lang="en-US" dirty="0"/>
          </a:p>
        </p:txBody>
      </p:sp>
    </p:spTree>
    <p:extLst>
      <p:ext uri="{BB962C8B-B14F-4D97-AF65-F5344CB8AC3E}">
        <p14:creationId xmlns:p14="http://schemas.microsoft.com/office/powerpoint/2010/main" val="307069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3F80-0954-46BF-9A52-606AC49C574C}"/>
              </a:ext>
            </a:extLst>
          </p:cNvPr>
          <p:cNvSpPr>
            <a:spLocks noGrp="1"/>
          </p:cNvSpPr>
          <p:nvPr>
            <p:ph type="title"/>
          </p:nvPr>
        </p:nvSpPr>
        <p:spPr/>
        <p:txBody>
          <a:bodyPr/>
          <a:lstStyle/>
          <a:p>
            <a:endParaRPr lang="en-US"/>
          </a:p>
        </p:txBody>
      </p:sp>
      <p:pic>
        <p:nvPicPr>
          <p:cNvPr id="8" name="Picture 7">
            <a:extLst>
              <a:ext uri="{FF2B5EF4-FFF2-40B4-BE49-F238E27FC236}">
                <a16:creationId xmlns:a16="http://schemas.microsoft.com/office/drawing/2014/main" id="{A968668F-9BE1-4287-A195-3F10FD392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0"/>
            <a:ext cx="6095999" cy="3008672"/>
          </a:xfrm>
          <a:prstGeom prst="rect">
            <a:avLst/>
          </a:prstGeom>
        </p:spPr>
      </p:pic>
      <p:sp>
        <p:nvSpPr>
          <p:cNvPr id="3" name="TextBox 2">
            <a:extLst>
              <a:ext uri="{FF2B5EF4-FFF2-40B4-BE49-F238E27FC236}">
                <a16:creationId xmlns:a16="http://schemas.microsoft.com/office/drawing/2014/main" id="{0BDBED6F-9B19-4AE7-81B8-B10A7621651F}"/>
              </a:ext>
            </a:extLst>
          </p:cNvPr>
          <p:cNvSpPr txBox="1"/>
          <p:nvPr/>
        </p:nvSpPr>
        <p:spPr>
          <a:xfrm>
            <a:off x="0" y="3008672"/>
            <a:ext cx="5889522"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Chest Pain Type Distribution: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Typical Angina : Requires immediate cardiovascular assessment due to strong association with heart disease.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Non-anginal Pain : Needs further diagnostic testing to differentiate cardiac from non-cardiac causes.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Atypical Angina : Important to assess carefully due to potential underlying heart disease despite non-classic symptoms.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Asymptomatic : Regular screening and preventive strategies are recommended, especially for those with other risk factors, to identify silent heart disease.</a:t>
            </a:r>
          </a:p>
          <a:p>
            <a:pPr marL="285750" indent="-285750">
              <a:buFont typeface="Arial" panose="020B0604020202020204" pitchFamily="34" charset="0"/>
              <a:buChar char="•"/>
            </a:pPr>
            <a:endParaRPr lang="en-US" dirty="0"/>
          </a:p>
        </p:txBody>
      </p:sp>
      <p:pic>
        <p:nvPicPr>
          <p:cNvPr id="9" name="Content Placeholder 8">
            <a:extLst>
              <a:ext uri="{FF2B5EF4-FFF2-40B4-BE49-F238E27FC236}">
                <a16:creationId xmlns:a16="http://schemas.microsoft.com/office/drawing/2014/main" id="{54B058C2-429D-4602-9E4D-ADB4B0190B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9910"/>
            <a:ext cx="6057900" cy="2928762"/>
          </a:xfrm>
        </p:spPr>
      </p:pic>
      <p:sp>
        <p:nvSpPr>
          <p:cNvPr id="4" name="TextBox 3">
            <a:extLst>
              <a:ext uri="{FF2B5EF4-FFF2-40B4-BE49-F238E27FC236}">
                <a16:creationId xmlns:a16="http://schemas.microsoft.com/office/drawing/2014/main" id="{89CA7996-3B8B-43F7-A387-2292EA54476B}"/>
              </a:ext>
            </a:extLst>
          </p:cNvPr>
          <p:cNvSpPr txBox="1"/>
          <p:nvPr/>
        </p:nvSpPr>
        <p:spPr>
          <a:xfrm>
            <a:off x="5981425" y="2990485"/>
            <a:ext cx="63073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Typical Chest Pain: The majority of individuals with typical chest pain experience angina during exercise, indicating a strong correlation between typical chest pain and exercise-induced angina.</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Non-anginal Chest Pain: Most individuals with non-anginal chest pain do not experience angina during exercise.  non-anginal chest pain is less likely to be associated with exercise-induced angina.</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Atypical Chest Pain:  Atypical chest pain is predominantly not associated with angina during exercise,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Asymptomatic: All asymptomatic individuals do not experience angina during exercise, indicating no link between being asymptomatic and having exercise-induced angina.</a:t>
            </a:r>
          </a:p>
        </p:txBody>
      </p:sp>
    </p:spTree>
    <p:extLst>
      <p:ext uri="{BB962C8B-B14F-4D97-AF65-F5344CB8AC3E}">
        <p14:creationId xmlns:p14="http://schemas.microsoft.com/office/powerpoint/2010/main" val="164616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F3F3-C8BD-4F42-AF71-18834A55E937}"/>
              </a:ext>
            </a:extLst>
          </p:cNvPr>
          <p:cNvSpPr>
            <a:spLocks noGrp="1"/>
          </p:cNvSpPr>
          <p:nvPr>
            <p:ph type="title"/>
          </p:nvPr>
        </p:nvSpPr>
        <p:spPr>
          <a:xfrm>
            <a:off x="677334" y="1"/>
            <a:ext cx="8596668" cy="914400"/>
          </a:xfrm>
        </p:spPr>
        <p:txBody>
          <a:bodyPr>
            <a:normAutofit/>
          </a:bodyPr>
          <a:lstStyle/>
          <a:p>
            <a:pPr algn="ctr"/>
            <a:r>
              <a:rPr lang="en-US" b="1" dirty="0">
                <a:latin typeface="Calibri" panose="020F0502020204030204" pitchFamily="34" charset="0"/>
                <a:cs typeface="Calibri" panose="020F0502020204030204" pitchFamily="34" charset="0"/>
              </a:rPr>
              <a:t>Conclusion </a:t>
            </a:r>
          </a:p>
        </p:txBody>
      </p:sp>
      <p:sp>
        <p:nvSpPr>
          <p:cNvPr id="3" name="Content Placeholder 2">
            <a:extLst>
              <a:ext uri="{FF2B5EF4-FFF2-40B4-BE49-F238E27FC236}">
                <a16:creationId xmlns:a16="http://schemas.microsoft.com/office/drawing/2014/main" id="{8CF1786D-3408-4578-8CDE-6912340E74CD}"/>
              </a:ext>
            </a:extLst>
          </p:cNvPr>
          <p:cNvSpPr>
            <a:spLocks noGrp="1"/>
          </p:cNvSpPr>
          <p:nvPr>
            <p:ph idx="1"/>
          </p:nvPr>
        </p:nvSpPr>
        <p:spPr>
          <a:xfrm>
            <a:off x="677334" y="914401"/>
            <a:ext cx="11121376" cy="5943599"/>
          </a:xfrm>
        </p:spPr>
        <p:txBody>
          <a:bodyPr>
            <a:noAutofit/>
          </a:bodyPr>
          <a:lstStyle/>
          <a:p>
            <a:r>
              <a:rPr lang="en-US" dirty="0">
                <a:latin typeface="Calibri" panose="020F0502020204030204" pitchFamily="34" charset="0"/>
                <a:cs typeface="Calibri" panose="020F0502020204030204" pitchFamily="34" charset="0"/>
              </a:rPr>
              <a:t>Age, Cholesterol, and Blood Pressure: Older age, higher levels of cholesterol, and elevated blood pressure emerged as strong predictors of heart disease. These factors indicate the importance of regular monitoring and management of cardiovascular health, particularly in older individuals.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Chest Pain Type and Angina: The type of chest pain experienced, particularly if it includes symptoms of angina, was significantly associated with the presence of heart disease. This highlights the importance of timely evaluation and intervention for individuals experiencing chest discomfort.</a:t>
            </a:r>
          </a:p>
          <a:p>
            <a:r>
              <a:rPr lang="en-US" dirty="0">
                <a:latin typeface="Calibri" panose="020F0502020204030204" pitchFamily="34" charset="0"/>
                <a:cs typeface="Calibri" panose="020F0502020204030204" pitchFamily="34" charset="0"/>
              </a:rPr>
              <a:t>Diagnostic Parameters: Certain diagnostic parameters, such as the number of major vessels colored by fluoroscopy and specific types of thalassemia, provided valuable insights into the presence of heart disease. These parameters can aid in refining diagnostic strategies and treatment plans for patients at risk.</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Preventive Measures: The findings underscore the importance of preventive measures such as lifestyle modifications, regular exercise, and dietary interventions to mitigate the risk of heart disease, especially in individuals with identified risk factors.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Clinical Implications: These conclusions have significant clinical implications, guiding healthcare professionals in risk assessment, early detection, and tailored interventions to reduce the burden of heart disease and improve patient outcomes.</a:t>
            </a:r>
          </a:p>
        </p:txBody>
      </p:sp>
    </p:spTree>
    <p:extLst>
      <p:ext uri="{BB962C8B-B14F-4D97-AF65-F5344CB8AC3E}">
        <p14:creationId xmlns:p14="http://schemas.microsoft.com/office/powerpoint/2010/main" val="344465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5CE2-0442-42B0-B6A8-1ED368F36953}"/>
              </a:ext>
            </a:extLst>
          </p:cNvPr>
          <p:cNvSpPr>
            <a:spLocks noGrp="1"/>
          </p:cNvSpPr>
          <p:nvPr>
            <p:ph type="title"/>
          </p:nvPr>
        </p:nvSpPr>
        <p:spPr>
          <a:xfrm>
            <a:off x="1106130" y="436248"/>
            <a:ext cx="9409470" cy="964850"/>
          </a:xfrm>
        </p:spPr>
        <p:txBody>
          <a:bodyPr>
            <a:normAutofit/>
          </a:bodyPr>
          <a:lstStyle/>
          <a:p>
            <a:pPr algn="ctr"/>
            <a:r>
              <a:rPr lang="en-US" b="1" dirty="0">
                <a:latin typeface="Calibri" panose="020F0502020204030204" pitchFamily="34" charset="0"/>
                <a:cs typeface="Calibri" panose="020F0502020204030204" pitchFamily="34" charset="0"/>
              </a:rPr>
              <a:t>Overview Of KPI’s Metrics:</a:t>
            </a:r>
          </a:p>
        </p:txBody>
      </p:sp>
      <p:pic>
        <p:nvPicPr>
          <p:cNvPr id="5" name="Content Placeholder 4">
            <a:extLst>
              <a:ext uri="{FF2B5EF4-FFF2-40B4-BE49-F238E27FC236}">
                <a16:creationId xmlns:a16="http://schemas.microsoft.com/office/drawing/2014/main" id="{DEB2C743-A5A8-407C-895D-1E7499AA1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7900" y="3924558"/>
            <a:ext cx="2997610" cy="1320800"/>
          </a:xfrm>
        </p:spPr>
      </p:pic>
      <p:pic>
        <p:nvPicPr>
          <p:cNvPr id="7" name="Picture 6">
            <a:extLst>
              <a:ext uri="{FF2B5EF4-FFF2-40B4-BE49-F238E27FC236}">
                <a16:creationId xmlns:a16="http://schemas.microsoft.com/office/drawing/2014/main" id="{047BDD0B-6EA1-40E6-A0BE-96B876414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56694"/>
            <a:ext cx="3141406" cy="1320800"/>
          </a:xfrm>
          <a:prstGeom prst="rect">
            <a:avLst/>
          </a:prstGeom>
        </p:spPr>
      </p:pic>
      <p:pic>
        <p:nvPicPr>
          <p:cNvPr id="9" name="Picture 8">
            <a:extLst>
              <a:ext uri="{FF2B5EF4-FFF2-40B4-BE49-F238E27FC236}">
                <a16:creationId xmlns:a16="http://schemas.microsoft.com/office/drawing/2014/main" id="{BBABA521-55CD-42DB-BDAD-81858E1C4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900" y="1401098"/>
            <a:ext cx="2997610" cy="1320800"/>
          </a:xfrm>
          <a:prstGeom prst="rect">
            <a:avLst/>
          </a:prstGeom>
        </p:spPr>
      </p:pic>
      <p:pic>
        <p:nvPicPr>
          <p:cNvPr id="11" name="Picture 10">
            <a:extLst>
              <a:ext uri="{FF2B5EF4-FFF2-40B4-BE49-F238E27FC236}">
                <a16:creationId xmlns:a16="http://schemas.microsoft.com/office/drawing/2014/main" id="{9B89DE12-CDFD-4762-ADFF-09AD54A36F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924558"/>
            <a:ext cx="2802193" cy="1325868"/>
          </a:xfrm>
          <a:prstGeom prst="rect">
            <a:avLst/>
          </a:prstGeom>
        </p:spPr>
      </p:pic>
      <p:sp>
        <p:nvSpPr>
          <p:cNvPr id="12" name="TextBox 11">
            <a:extLst>
              <a:ext uri="{FF2B5EF4-FFF2-40B4-BE49-F238E27FC236}">
                <a16:creationId xmlns:a16="http://schemas.microsoft.com/office/drawing/2014/main" id="{79FB90AF-0C0E-45F1-939F-460BA87AA92B}"/>
              </a:ext>
            </a:extLst>
          </p:cNvPr>
          <p:cNvSpPr txBox="1"/>
          <p:nvPr/>
        </p:nvSpPr>
        <p:spPr>
          <a:xfrm>
            <a:off x="147484" y="2803568"/>
            <a:ext cx="4640826"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Display the total no. of Sale</a:t>
            </a:r>
          </a:p>
        </p:txBody>
      </p:sp>
      <p:sp>
        <p:nvSpPr>
          <p:cNvPr id="13" name="TextBox 12">
            <a:extLst>
              <a:ext uri="{FF2B5EF4-FFF2-40B4-BE49-F238E27FC236}">
                <a16:creationId xmlns:a16="http://schemas.microsoft.com/office/drawing/2014/main" id="{A92BF8CD-AEC5-4862-8EA2-55FD4BF970B0}"/>
              </a:ext>
            </a:extLst>
          </p:cNvPr>
          <p:cNvSpPr txBox="1"/>
          <p:nvPr/>
        </p:nvSpPr>
        <p:spPr>
          <a:xfrm>
            <a:off x="6238568" y="2791664"/>
            <a:ext cx="3436374"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Display</a:t>
            </a:r>
            <a:r>
              <a:rPr lang="en-US" b="1" dirty="0">
                <a:latin typeface="Calibri" panose="020F0502020204030204" pitchFamily="34" charset="0"/>
                <a:cs typeface="Calibri" panose="020F0502020204030204" pitchFamily="34" charset="0"/>
              </a:rPr>
              <a:t> the total no. of Profit</a:t>
            </a:r>
            <a:r>
              <a:rPr lang="en-US" dirty="0"/>
              <a:t>.</a:t>
            </a:r>
          </a:p>
        </p:txBody>
      </p:sp>
      <p:sp>
        <p:nvSpPr>
          <p:cNvPr id="14" name="TextBox 13">
            <a:extLst>
              <a:ext uri="{FF2B5EF4-FFF2-40B4-BE49-F238E27FC236}">
                <a16:creationId xmlns:a16="http://schemas.microsoft.com/office/drawing/2014/main" id="{307D3DAA-A0C6-4305-88AB-313A01C1F7DB}"/>
              </a:ext>
            </a:extLst>
          </p:cNvPr>
          <p:cNvSpPr txBox="1"/>
          <p:nvPr/>
        </p:nvSpPr>
        <p:spPr>
          <a:xfrm>
            <a:off x="147484" y="5442155"/>
            <a:ext cx="4439264" cy="400110"/>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Indicates the Average of </a:t>
            </a:r>
            <a:r>
              <a:rPr lang="en-US" sz="2000" b="1" dirty="0">
                <a:latin typeface="Calibri" panose="020F0502020204030204" pitchFamily="34" charset="0"/>
                <a:cs typeface="Calibri" panose="020F0502020204030204" pitchFamily="34" charset="0"/>
              </a:rPr>
              <a:t>sales</a:t>
            </a:r>
            <a:r>
              <a:rPr lang="en-US" b="1" dirty="0">
                <a:latin typeface="Calibri" panose="020F0502020204030204" pitchFamily="34" charset="0"/>
                <a:cs typeface="Calibri" panose="020F0502020204030204" pitchFamily="34" charset="0"/>
              </a:rPr>
              <a:t> </a:t>
            </a:r>
          </a:p>
        </p:txBody>
      </p:sp>
      <p:sp>
        <p:nvSpPr>
          <p:cNvPr id="15" name="TextBox 14">
            <a:extLst>
              <a:ext uri="{FF2B5EF4-FFF2-40B4-BE49-F238E27FC236}">
                <a16:creationId xmlns:a16="http://schemas.microsoft.com/office/drawing/2014/main" id="{B57940CF-A7FD-4CE8-873A-BF64A80928B7}"/>
              </a:ext>
            </a:extLst>
          </p:cNvPr>
          <p:cNvSpPr txBox="1"/>
          <p:nvPr/>
        </p:nvSpPr>
        <p:spPr>
          <a:xfrm>
            <a:off x="6371303" y="5442155"/>
            <a:ext cx="3805084" cy="400110"/>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Indicates the total </a:t>
            </a:r>
            <a:r>
              <a:rPr lang="en-US" sz="2000" b="1" dirty="0">
                <a:latin typeface="Calibri" panose="020F0502020204030204" pitchFamily="34" charset="0"/>
                <a:cs typeface="Calibri" panose="020F0502020204030204" pitchFamily="34" charset="0"/>
              </a:rPr>
              <a:t>Revenue</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2700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E5CB0-ED77-4903-9D7A-68B9F07EF019}"/>
              </a:ext>
            </a:extLst>
          </p:cNvPr>
          <p:cNvSpPr>
            <a:spLocks noGrp="1"/>
          </p:cNvSpPr>
          <p:nvPr>
            <p:ph type="ctrTitle"/>
          </p:nvPr>
        </p:nvSpPr>
        <p:spPr/>
        <p:txBody>
          <a:bodyPr/>
          <a:lstStyle/>
          <a:p>
            <a:r>
              <a:rPr lang="en-US" dirty="0">
                <a:solidFill>
                  <a:schemeClr val="bg1"/>
                </a:solidFill>
              </a:rPr>
              <a:t>gf</a:t>
            </a:r>
          </a:p>
        </p:txBody>
      </p:sp>
      <p:sp>
        <p:nvSpPr>
          <p:cNvPr id="3" name="Subtitle 2">
            <a:extLst>
              <a:ext uri="{FF2B5EF4-FFF2-40B4-BE49-F238E27FC236}">
                <a16:creationId xmlns:a16="http://schemas.microsoft.com/office/drawing/2014/main" id="{CD117E76-9DC0-41C7-A09D-573BA8BC9A74}"/>
              </a:ext>
            </a:extLst>
          </p:cNvPr>
          <p:cNvSpPr>
            <a:spLocks noGrp="1"/>
          </p:cNvSpPr>
          <p:nvPr>
            <p:ph type="subTitle" idx="1"/>
          </p:nvPr>
        </p:nvSpPr>
        <p:spPr>
          <a:xfrm>
            <a:off x="1507067" y="4050833"/>
            <a:ext cx="2902701" cy="1096899"/>
          </a:xfrm>
        </p:spPr>
        <p:txBody>
          <a:bodyPr/>
          <a:lstStyle/>
          <a:p>
            <a:endParaRPr lang="en-US" dirty="0"/>
          </a:p>
        </p:txBody>
      </p:sp>
      <p:pic>
        <p:nvPicPr>
          <p:cNvPr id="15" name="Picture 14">
            <a:extLst>
              <a:ext uri="{FF2B5EF4-FFF2-40B4-BE49-F238E27FC236}">
                <a16:creationId xmlns:a16="http://schemas.microsoft.com/office/drawing/2014/main" id="{E578A3AB-B038-48AB-BF4B-AEBFFF5A5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5" y="52450"/>
            <a:ext cx="6813755" cy="3467100"/>
          </a:xfrm>
          <a:prstGeom prst="rect">
            <a:avLst/>
          </a:prstGeom>
        </p:spPr>
      </p:pic>
      <p:pic>
        <p:nvPicPr>
          <p:cNvPr id="17" name="Picture 16">
            <a:extLst>
              <a:ext uri="{FF2B5EF4-FFF2-40B4-BE49-F238E27FC236}">
                <a16:creationId xmlns:a16="http://schemas.microsoft.com/office/drawing/2014/main" id="{61FF3577-D83F-43BB-8F34-4B5807F22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19551"/>
            <a:ext cx="6872748" cy="3618668"/>
          </a:xfrm>
          <a:prstGeom prst="rect">
            <a:avLst/>
          </a:prstGeom>
        </p:spPr>
      </p:pic>
      <p:sp>
        <p:nvSpPr>
          <p:cNvPr id="4" name="TextBox 3">
            <a:extLst>
              <a:ext uri="{FF2B5EF4-FFF2-40B4-BE49-F238E27FC236}">
                <a16:creationId xmlns:a16="http://schemas.microsoft.com/office/drawing/2014/main" id="{059DF8B5-2D16-4576-983E-06535A1B7094}"/>
              </a:ext>
            </a:extLst>
          </p:cNvPr>
          <p:cNvSpPr txBox="1"/>
          <p:nvPr/>
        </p:nvSpPr>
        <p:spPr>
          <a:xfrm>
            <a:off x="6858000" y="414047"/>
            <a:ext cx="5334000" cy="498598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2012 Peak: The year 2012 shows the highest performance with revenue , profit , and cost </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Growth Trend (2010-2012): There is a clear upward trend in both revenue and profit from 2010 to 2012.</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Drop in 2013: Revenue and profit drop significantly in 2013, with revenue at 14M and profit at 7M.</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Stabilization (2014-2017): Revenue and profit stabilize from 2014 onwards:</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2014 and 2015 have similar levels of revenue and profit.</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2016 sees a rise in revenue  and profit .</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2017 shows a slight increase in revenue and profit  compared to 2016.</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1568472"/>
      </p:ext>
    </p:extLst>
  </p:cSld>
  <p:clrMapOvr>
    <a:masterClrMapping/>
  </p:clrMapOvr>
</p:sld>
</file>

<file path=ppt/theme/theme1.xml><?xml version="1.0" encoding="utf-8"?>
<a:theme xmlns:a="http://schemas.openxmlformats.org/drawingml/2006/main" name="Facet">
  <a:themeElements>
    <a:clrScheme name="Custom 2">
      <a:dk1>
        <a:sysClr val="windowText" lastClr="000000"/>
      </a:dk1>
      <a:lt1>
        <a:sysClr val="window" lastClr="FFFFFF"/>
      </a:lt1>
      <a:dk2>
        <a:srgbClr val="2C3C43"/>
      </a:dk2>
      <a:lt2>
        <a:srgbClr val="EBEBEB"/>
      </a:lt2>
      <a:accent1>
        <a:srgbClr val="F67C8E"/>
      </a:accent1>
      <a:accent2>
        <a:srgbClr val="BC356F"/>
      </a:accent2>
      <a:accent3>
        <a:srgbClr val="E65331"/>
      </a:accent3>
      <a:accent4>
        <a:srgbClr val="F27E19"/>
      </a:accent4>
      <a:accent5>
        <a:srgbClr val="F2AC19"/>
      </a:accent5>
      <a:accent6>
        <a:srgbClr val="BC80E0"/>
      </a:accent6>
      <a:hlink>
        <a:srgbClr val="F12643"/>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1025</TotalTime>
  <Words>1637</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Söhne</vt:lpstr>
      <vt:lpstr>Trebuchet MS</vt:lpstr>
      <vt:lpstr>Wingdings</vt:lpstr>
      <vt:lpstr>Wingdings 3</vt:lpstr>
      <vt:lpstr>Facet</vt:lpstr>
      <vt:lpstr>1. Heart Disease Diagnostic Analysis</vt:lpstr>
      <vt:lpstr>Introduction</vt:lpstr>
      <vt:lpstr>Health is real wealth in the pandemic time we all realized the brute effects of covid-19 on all irrespective of any status. You are required to analyze this health and medical data for better future preparation. </vt:lpstr>
      <vt:lpstr>Overview of KPI,s Metrics :</vt:lpstr>
      <vt:lpstr>PowerPoint Presentation</vt:lpstr>
      <vt:lpstr>PowerPoint Presentation</vt:lpstr>
      <vt:lpstr>Conclusion </vt:lpstr>
      <vt:lpstr>Overview Of KPI’s Metrics:</vt:lpstr>
      <vt:lpstr>gf</vt:lpstr>
      <vt:lpstr>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c:title>
  <dc:creator>habalesapana1999@gmail.com</dc:creator>
  <cp:lastModifiedBy>habalesapana1999@gmail.com</cp:lastModifiedBy>
  <cp:revision>80</cp:revision>
  <dcterms:created xsi:type="dcterms:W3CDTF">2024-05-20T07:19:53Z</dcterms:created>
  <dcterms:modified xsi:type="dcterms:W3CDTF">2024-05-23T15:31:09Z</dcterms:modified>
</cp:coreProperties>
</file>