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5" r:id="rId3"/>
    <p:sldId id="266" r:id="rId4"/>
    <p:sldId id="267" r:id="rId5"/>
    <p:sldId id="260" r:id="rId6"/>
    <p:sldId id="262" r:id="rId7"/>
    <p:sldId id="261" r:id="rId8"/>
    <p:sldId id="279" r:id="rId9"/>
    <p:sldId id="259" r:id="rId10"/>
    <p:sldId id="263" r:id="rId11"/>
    <p:sldId id="264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9C370-53A0-DEC0-4BAF-848A363EB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CD3D67-8D87-6892-5157-594729D9FB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4CB05C-FF52-7109-F735-5AA8206E5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35EBF-7CB0-4DEE-9B38-BD6FAFAFD2EC}" type="datetimeFigureOut">
              <a:rPr lang="en-IN" smtClean="0"/>
              <a:t>24-02-2025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0B5ACB-02F4-65CF-4846-824D92B1B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7ADC11-30F6-17FA-8ACD-17105613E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1852D-57F2-4360-B47A-19EB40E331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3228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F9AEA-FFA2-62F6-BB41-BA917E0F3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F49A10-27A5-134E-BB58-8445590FA1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BDD541-038C-A25C-8E23-A69CB25E5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35EBF-7CB0-4DEE-9B38-BD6FAFAFD2EC}" type="datetimeFigureOut">
              <a:rPr lang="en-IN" smtClean="0"/>
              <a:t>24-02-2025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E766AD-1D92-1032-5580-109FF8886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18B30B-F4E6-111E-B282-62C498595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1852D-57F2-4360-B47A-19EB40E331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0128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918C30-A6B5-B26B-B8CC-F139D54471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A33A75-F9EC-9906-8EF9-447F728590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542B34-3281-C794-88EC-C72815004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35EBF-7CB0-4DEE-9B38-BD6FAFAFD2EC}" type="datetimeFigureOut">
              <a:rPr lang="en-IN" smtClean="0"/>
              <a:t>24-02-2025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A79301-A9CA-8BAE-5770-5028EB5F9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6D8256-617A-2C8C-83C8-9C7251FCB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1852D-57F2-4360-B47A-19EB40E331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7870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8537A-5CDF-8084-CA2E-1F0E38D4B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54431-E5E1-F7FA-D855-C928B36AEE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715CF9-526F-2036-0ADD-0FADB0F0D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35EBF-7CB0-4DEE-9B38-BD6FAFAFD2EC}" type="datetimeFigureOut">
              <a:rPr lang="en-IN" smtClean="0"/>
              <a:t>24-02-2025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1E66A8-0A8A-DEFC-FF17-E81E3E0B6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1755D7-D39B-49F1-C5C4-B6B466962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1852D-57F2-4360-B47A-19EB40E331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4055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E6462-4D59-0A55-600D-C44CAF370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EF0FAB-4025-3EB7-85C4-DB66F2E29D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A406CC-0527-16E0-452C-84CCE1219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35EBF-7CB0-4DEE-9B38-BD6FAFAFD2EC}" type="datetimeFigureOut">
              <a:rPr lang="en-IN" smtClean="0"/>
              <a:t>24-02-2025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FE6039-9B77-9ADD-FACC-11A3CC62E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05A52C-61BC-2874-9293-39EC44F7C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1852D-57F2-4360-B47A-19EB40E331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8458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7C8D1-3DFF-AF61-2ED0-3F5FD4444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231A8E-4D8D-364C-5DB9-857C658143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6FEA87-840C-02E9-C7E7-0A7E7B2240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721A2B-D832-49D2-C059-E31F64786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35EBF-7CB0-4DEE-9B38-BD6FAFAFD2EC}" type="datetimeFigureOut">
              <a:rPr lang="en-IN" smtClean="0"/>
              <a:t>24-02-2025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4FA7DB-0AFC-3F74-E669-65AEC1F03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5D68D2-483B-EF2B-CB91-A0DFEA9D2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1852D-57F2-4360-B47A-19EB40E331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0925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73E9A-EDB9-2DFA-256F-F4ED2F6EF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D7D7D6-09F8-5A39-C1E9-7DBFB4B6AD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4F9EB2-6CCA-CC7B-448C-D28E717DFC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24893F-D9DC-2718-6A48-DC352A272D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B88FFF-A11B-4339-9CA7-CAD82844B7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725F06-8081-63EF-E64E-681537FD7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35EBF-7CB0-4DEE-9B38-BD6FAFAFD2EC}" type="datetimeFigureOut">
              <a:rPr lang="en-IN" smtClean="0"/>
              <a:t>24-02-2025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F4671-0A57-5AC0-E588-44979AE08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12D1D1-8B08-439C-D907-4B2B2BFAD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1852D-57F2-4360-B47A-19EB40E331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0326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895DA-18C8-654C-8C4A-B04AAD290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034EE2-233A-90E4-041F-C5D454847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35EBF-7CB0-4DEE-9B38-BD6FAFAFD2EC}" type="datetimeFigureOut">
              <a:rPr lang="en-IN" smtClean="0"/>
              <a:t>24-02-2025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8138B9-D363-AB5E-0505-B734F2EFB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B51272-1C66-F0ED-2DE4-7D38F6DC9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1852D-57F2-4360-B47A-19EB40E331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7146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C96B6D-92DF-5DDD-BB17-D778FF3E5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35EBF-7CB0-4DEE-9B38-BD6FAFAFD2EC}" type="datetimeFigureOut">
              <a:rPr lang="en-IN" smtClean="0"/>
              <a:t>24-02-2025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23107B-1ECC-6A45-8EE9-D6C92478F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DEFD49-DEF5-DE83-BB90-C7CE22DC8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1852D-57F2-4360-B47A-19EB40E331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307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A1CC1-0643-BE8C-88C4-A88830B27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1C051-5E0F-CE33-D0C9-EEEFA78342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48FF48-A6EF-24D9-FD38-20D101F0C9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E6D719-6660-7035-85D7-20600957D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35EBF-7CB0-4DEE-9B38-BD6FAFAFD2EC}" type="datetimeFigureOut">
              <a:rPr lang="en-IN" smtClean="0"/>
              <a:t>24-02-2025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E498D4-5096-C6B1-20CB-B9B030263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78597E-0CBC-47B5-7FBB-74DF98FFF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1852D-57F2-4360-B47A-19EB40E331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1036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0C4E4-9B3C-2036-426D-B1005B400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638509-8A8E-1A94-1015-C8EB8FD387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21B28F-8AD9-5F3D-D6C4-B67A70DD81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E568D4-7BC3-7FCA-F9EF-A05F268E4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35EBF-7CB0-4DEE-9B38-BD6FAFAFD2EC}" type="datetimeFigureOut">
              <a:rPr lang="en-IN" smtClean="0"/>
              <a:t>24-02-2025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52C23C-5783-06CA-12EF-4AB9E69F0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EAA8FD-910E-7722-D3B5-43D4F83BB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1852D-57F2-4360-B47A-19EB40E331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2116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201011-78B9-179C-E3B2-4754AB4DC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258199-1703-5F52-C52D-5BD4E26279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E314C3-3DB1-F2A4-94C8-1DDF39EBD6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3135EBF-7CB0-4DEE-9B38-BD6FAFAFD2EC}" type="datetimeFigureOut">
              <a:rPr lang="en-IN" smtClean="0"/>
              <a:t>24-02-2025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449F38-4E33-5BF4-CDA0-5609D90356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EC61F1-1F7A-6135-B45F-0383699450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891852D-57F2-4360-B47A-19EB40E331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7762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C://Users/sapana.p/Downloads/U260-112/images/all_phases.html" TargetMode="Externa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C://Users/sapana.p/Downloads/U260-112/images/10_bar_voltage_distribution_for_bundle2.html" TargetMode="Externa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C://Users/sapana.p/Downloads/U260-112/images/10_bar_voltage_distribution_for_bundle3.html" TargetMode="Externa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C://Users/sapana.p/Downloads/U260-112/images/10_bar_voltage_distribution_for_bundle4.html" TargetMode="Externa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C://Users/sapana.p/Downloads/U260-112/images/10_bar_voltage_distribution_for_bundle5.html" TargetMode="Externa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C://Users/sapana.p/Downloads/U260-112/images/10_bar_voltage_distribution_for_bundle6.html" TargetMode="Externa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C://Users/sapana.p/Downloads/U260-112/images/10_bar_voltage_distribution_for_bundle7.html" TargetMode="Externa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C://Users/sapana.p/Downloads/U260-112/images/10_bar_voltage_distribution_for_bundle8.html" TargetMode="Externa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C://Users/sapana.p/Downloads/U260-112/images/10_bar_voltage_distribution_for_bundle9.html" TargetMode="Externa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C://Users/sapana.p/Downloads/U260-112/images/10_bar_voltage_distribution_for_bundle10.html" TargetMode="Externa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C://Users/sapana.p/Downloads/U260-112/images/10_bar_voltage_distribution_for_bundle11.html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C://Users/sapana.p/Downloads/U260-112/images/10_bar_voltage_distribution_for_bundle12.html" TargetMode="Externa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C://Users/sapana.p/Downloads/U260-112/images/10_bar_voltage_distribution_for_bundle13.html" TargetMode="Externa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C://Users/sapana.p/Downloads/U260-112/images/10_bar_voltage_distribution_for_bundle14.html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C://Users/sapana.p/Downloads/U260-112/images/polarization_chart.html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C://Users/sapana.p/Downloads/U260-112/images/steady_state_(840a)_voltage_distribution.html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C://Users/sapana.p/Downloads/U260-112/images/10bar_voltage_distribution.html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C://Users/sapana.p/Downloads/U260-112/images/13bar_voltage_distribution.html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C://Users/sapana.p/Downloads/U260-112/images/steady_state_voltage_distribution_by_pressure_(all_cells).html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C://Users/sapana.p/Downloads/U260-112/images/ocv_decay_chart.png" TargetMode="Externa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C://Users/sapana.p/Downloads/U260-112/images/10_bar_voltage_distribution_for_bundle1.html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33BF0B78-5D08-003A-A881-B737659A02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3834810"/>
              </p:ext>
            </p:extLst>
          </p:nvPr>
        </p:nvGraphicFramePr>
        <p:xfrm>
          <a:off x="7741920" y="975361"/>
          <a:ext cx="4450080" cy="5882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8617">
                  <a:extLst>
                    <a:ext uri="{9D8B030D-6E8A-4147-A177-3AD203B41FA5}">
                      <a16:colId xmlns:a16="http://schemas.microsoft.com/office/drawing/2014/main" val="1802227301"/>
                    </a:ext>
                  </a:extLst>
                </a:gridCol>
                <a:gridCol w="705468">
                  <a:extLst>
                    <a:ext uri="{9D8B030D-6E8A-4147-A177-3AD203B41FA5}">
                      <a16:colId xmlns:a16="http://schemas.microsoft.com/office/drawing/2014/main" val="3421630455"/>
                    </a:ext>
                  </a:extLst>
                </a:gridCol>
                <a:gridCol w="731919">
                  <a:extLst>
                    <a:ext uri="{9D8B030D-6E8A-4147-A177-3AD203B41FA5}">
                      <a16:colId xmlns:a16="http://schemas.microsoft.com/office/drawing/2014/main" val="251756844"/>
                    </a:ext>
                  </a:extLst>
                </a:gridCol>
                <a:gridCol w="770957">
                  <a:extLst>
                    <a:ext uri="{9D8B030D-6E8A-4147-A177-3AD203B41FA5}">
                      <a16:colId xmlns:a16="http://schemas.microsoft.com/office/drawing/2014/main" val="1463306217"/>
                    </a:ext>
                  </a:extLst>
                </a:gridCol>
                <a:gridCol w="766392">
                  <a:extLst>
                    <a:ext uri="{9D8B030D-6E8A-4147-A177-3AD203B41FA5}">
                      <a16:colId xmlns:a16="http://schemas.microsoft.com/office/drawing/2014/main" val="1135309261"/>
                    </a:ext>
                  </a:extLst>
                </a:gridCol>
                <a:gridCol w="726727">
                  <a:extLst>
                    <a:ext uri="{9D8B030D-6E8A-4147-A177-3AD203B41FA5}">
                      <a16:colId xmlns:a16="http://schemas.microsoft.com/office/drawing/2014/main" val="4021375877"/>
                    </a:ext>
                  </a:extLst>
                </a:gridCol>
              </a:tblGrid>
              <a:tr h="767942">
                <a:tc>
                  <a:txBody>
                    <a:bodyPr/>
                    <a:lstStyle/>
                    <a:p>
                      <a:pPr algn="l"/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IN" sz="1100" b="1" dirty="0"/>
                        <a:t>Pol Curve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IN" sz="1100" b="1" dirty="0"/>
                        <a:t>Steady 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IN" sz="1100" b="1" dirty="0"/>
                        <a:t>Back Pressure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IN" sz="1100" b="1" dirty="0"/>
                        <a:t>@10bar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IN" sz="1100" b="1" dirty="0"/>
                        <a:t>Back Pressure @13bar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b="1" dirty="0"/>
                        <a:t>Reverse BPR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b="1" dirty="0"/>
                        <a:t>@10bar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endParaRPr lang="en-IN" sz="11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7425851"/>
                  </a:ext>
                </a:extLst>
              </a:tr>
              <a:tr h="432663">
                <a:tc>
                  <a:txBody>
                    <a:bodyPr/>
                    <a:lstStyle/>
                    <a:p>
                      <a:pPr algn="l"/>
                      <a:r>
                        <a:rPr lang="en-IN" sz="1100" b="1" dirty="0"/>
                        <a:t>Max Current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100"/>
                        <a:t>1000 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sz="1100" dirty="0"/>
                        <a:t>840 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sz="1100"/>
                        <a:t>840 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sz="1100"/>
                        <a:t>840 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sz="1100"/>
                        <a:t>840 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8473007"/>
                  </a:ext>
                </a:extLst>
              </a:tr>
              <a:tr h="262689">
                <a:tc>
                  <a:txBody>
                    <a:bodyPr/>
                    <a:lstStyle/>
                    <a:p>
                      <a:pPr algn="l"/>
                      <a:r>
                        <a:rPr lang="en-IN" sz="1100" b="1" dirty="0"/>
                        <a:t>Max CV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100"/>
                        <a:t>1.931 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sz="1100"/>
                        <a:t>1.868 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sz="1100"/>
                        <a:t>1.863 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sz="1100"/>
                        <a:t>1.861 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sz="1100"/>
                        <a:t>1.858 V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8964555"/>
                  </a:ext>
                </a:extLst>
              </a:tr>
              <a:tr h="262689">
                <a:tc>
                  <a:txBody>
                    <a:bodyPr/>
                    <a:lstStyle/>
                    <a:p>
                      <a:pPr algn="l"/>
                      <a:r>
                        <a:rPr lang="en-IN" sz="1100" b="1" dirty="0"/>
                        <a:t>Max Cell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100"/>
                        <a:t>Cell 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sz="1100"/>
                        <a:t>Cell 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sz="1100"/>
                        <a:t>Cell 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sz="1100"/>
                        <a:t>Cell 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sz="1100"/>
                        <a:t>Cell 17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1488395"/>
                  </a:ext>
                </a:extLst>
              </a:tr>
              <a:tr h="262689">
                <a:tc>
                  <a:txBody>
                    <a:bodyPr/>
                    <a:lstStyle/>
                    <a:p>
                      <a:pPr algn="l"/>
                      <a:r>
                        <a:rPr lang="en-IN" sz="1100" b="1" dirty="0"/>
                        <a:t>Min CV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100"/>
                        <a:t>1.737 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sz="1100"/>
                        <a:t>1.697 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sz="1100"/>
                        <a:t>1.701 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sz="1100"/>
                        <a:t>1.705 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sz="1100"/>
                        <a:t>1.693 V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8035216"/>
                  </a:ext>
                </a:extLst>
              </a:tr>
              <a:tr h="2626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b="1" dirty="0"/>
                        <a:t>Min Cell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100"/>
                        <a:t>Cell 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sz="1100"/>
                        <a:t>Cell 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sz="1100"/>
                        <a:t>Cell 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sz="1100"/>
                        <a:t>Cell 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sz="1100"/>
                        <a:t>Cell 48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926571"/>
                  </a:ext>
                </a:extLst>
              </a:tr>
              <a:tr h="432663">
                <a:tc>
                  <a:txBody>
                    <a:bodyPr/>
                    <a:lstStyle/>
                    <a:p>
                      <a:pPr algn="l"/>
                      <a:r>
                        <a:rPr lang="en-IN" sz="1100" b="1" dirty="0"/>
                        <a:t>Average CV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100" dirty="0"/>
                        <a:t>1.783 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sz="1100"/>
                        <a:t>1.738 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sz="1100"/>
                        <a:t>1.74 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sz="1100"/>
                        <a:t>1.743 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sz="1100"/>
                        <a:t>1.731 V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1555166"/>
                  </a:ext>
                </a:extLst>
              </a:tr>
              <a:tr h="432663">
                <a:tc>
                  <a:txBody>
                    <a:bodyPr/>
                    <a:lstStyle/>
                    <a:p>
                      <a:pPr algn="l"/>
                      <a:r>
                        <a:rPr lang="en-IN" sz="1100" b="1" dirty="0"/>
                        <a:t>Water Temp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100"/>
                        <a:t>74.3 °C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sz="1100" dirty="0"/>
                        <a:t>74.5 °C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sz="1100"/>
                        <a:t>74.2 °C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sz="1100"/>
                        <a:t>74.3 °C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sz="1100" dirty="0"/>
                        <a:t>74.6 °C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6833743"/>
                  </a:ext>
                </a:extLst>
              </a:tr>
              <a:tr h="602638">
                <a:tc>
                  <a:txBody>
                    <a:bodyPr/>
                    <a:lstStyle/>
                    <a:p>
                      <a:pPr algn="l"/>
                      <a:r>
                        <a:rPr lang="en-IN" sz="1100" b="1" dirty="0"/>
                        <a:t>Inlet Water Pressure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100"/>
                        <a:t>1.45 bar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sz="1100"/>
                        <a:t>1.41 bar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sz="1100"/>
                        <a:t>1.43 bar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sz="1100"/>
                        <a:t>1.43 bar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sz="1100"/>
                        <a:t>1.43 bar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7065730"/>
                  </a:ext>
                </a:extLst>
              </a:tr>
              <a:tr h="432663">
                <a:tc>
                  <a:txBody>
                    <a:bodyPr/>
                    <a:lstStyle/>
                    <a:p>
                      <a:pPr algn="l"/>
                      <a:r>
                        <a:rPr lang="en-IN" sz="1100" b="1" dirty="0"/>
                        <a:t>COS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100"/>
                        <a:t>0.4 µS/cm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sz="1100"/>
                        <a:t>0.4 µS/cm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sz="1100"/>
                        <a:t>0.4 µS/cm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sz="1100"/>
                        <a:t>0.4 µS/cm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sz="1100"/>
                        <a:t>0.5 µS/cm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2225569"/>
                  </a:ext>
                </a:extLst>
              </a:tr>
              <a:tr h="432663">
                <a:tc>
                  <a:txBody>
                    <a:bodyPr/>
                    <a:lstStyle/>
                    <a:p>
                      <a:pPr algn="l"/>
                      <a:r>
                        <a:rPr lang="en-IN" sz="1100" b="1" dirty="0"/>
                        <a:t>Inherent Pressure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100"/>
                        <a:t>5.45 bar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sz="1100"/>
                        <a:t>5.12 bar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sz="1100" dirty="0"/>
                        <a:t>10.0 bar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sz="1100"/>
                        <a:t>13.0 bar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sz="1100"/>
                        <a:t>10.0 bar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8458168"/>
                  </a:ext>
                </a:extLst>
              </a:tr>
              <a:tr h="432663">
                <a:tc>
                  <a:txBody>
                    <a:bodyPr/>
                    <a:lstStyle/>
                    <a:p>
                      <a:pPr algn="l"/>
                      <a:r>
                        <a:rPr lang="en-IN" sz="1100" b="1" dirty="0"/>
                        <a:t>HYS 102 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100"/>
                        <a:t>0.0 %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sz="1100"/>
                        <a:t>7.9 %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sz="1100"/>
                        <a:t>12.0 %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sz="1100" dirty="0"/>
                        <a:t>16.0 %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sz="1100"/>
                        <a:t>12.0 %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0334874"/>
                  </a:ext>
                </a:extLst>
              </a:tr>
              <a:tr h="432663">
                <a:tc>
                  <a:txBody>
                    <a:bodyPr/>
                    <a:lstStyle/>
                    <a:p>
                      <a:pPr algn="l"/>
                      <a:r>
                        <a:rPr lang="en-IN" sz="1100" b="1" dirty="0"/>
                        <a:t>HYS 102 End </a:t>
                      </a:r>
                      <a:r>
                        <a:rPr lang="en-IN" sz="1100" b="1" dirty="0" err="1"/>
                        <a:t>Avg</a:t>
                      </a:r>
                      <a:endParaRPr lang="en-IN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100"/>
                        <a:t>0.0 %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sz="1100" dirty="0"/>
                        <a:t>5.72 %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sz="1100"/>
                        <a:t>11.07 %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sz="1100" dirty="0"/>
                        <a:t>15.34 %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sz="1100"/>
                        <a:t>11.0 %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382307"/>
                  </a:ext>
                </a:extLst>
              </a:tr>
              <a:tr h="432663">
                <a:tc>
                  <a:txBody>
                    <a:bodyPr/>
                    <a:lstStyle/>
                    <a:p>
                      <a:pPr algn="l"/>
                      <a:r>
                        <a:rPr lang="en-IN" sz="1100" b="1" dirty="0"/>
                        <a:t>HYS 501 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100"/>
                        <a:t>0.2 %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sz="1100"/>
                        <a:t>0.3 %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sz="1100" dirty="0"/>
                        <a:t>0.2 %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sz="1100" dirty="0"/>
                        <a:t>0.4 %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sz="1100" dirty="0"/>
                        <a:t>0.4 %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1192183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A864D5D-94B1-FF03-1C30-C666283DB4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643765"/>
              </p:ext>
            </p:extLst>
          </p:nvPr>
        </p:nvGraphicFramePr>
        <p:xfrm>
          <a:off x="0" y="0"/>
          <a:ext cx="12192000" cy="528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792477593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3296851898"/>
                    </a:ext>
                  </a:extLst>
                </a:gridCol>
              </a:tblGrid>
              <a:tr h="528320">
                <a:tc>
                  <a:txBody>
                    <a:bodyPr/>
                    <a:lstStyle/>
                    <a:p>
                      <a:pPr algn="l"/>
                      <a:r>
                        <a:rPr lang="en-IN" sz="1800" b="1" dirty="0"/>
                        <a:t>Stack 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sz="1600"/>
                        <a:t>U260-112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5115920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A8AC96F-DE16-8895-E1B5-89BC409DD2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4740474"/>
              </p:ext>
            </p:extLst>
          </p:nvPr>
        </p:nvGraphicFramePr>
        <p:xfrm>
          <a:off x="0" y="528320"/>
          <a:ext cx="12192000" cy="447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29361386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62129578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093112555"/>
                    </a:ext>
                  </a:extLst>
                </a:gridCol>
                <a:gridCol w="2001520">
                  <a:extLst>
                    <a:ext uri="{9D8B030D-6E8A-4147-A177-3AD203B41FA5}">
                      <a16:colId xmlns:a16="http://schemas.microsoft.com/office/drawing/2014/main" val="3963872170"/>
                    </a:ext>
                  </a:extLst>
                </a:gridCol>
                <a:gridCol w="2062480">
                  <a:extLst>
                    <a:ext uri="{9D8B030D-6E8A-4147-A177-3AD203B41FA5}">
                      <a16:colId xmlns:a16="http://schemas.microsoft.com/office/drawing/2014/main" val="57964131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744495849"/>
                    </a:ext>
                  </a:extLst>
                </a:gridCol>
              </a:tblGrid>
              <a:tr h="44704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IN" sz="1400" b="1" dirty="0"/>
                        <a:t>Completed Duration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sz="1400"/>
                        <a:t>409.17 mins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IN" sz="1400" b="1" dirty="0"/>
                        <a:t>Start Date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sz="1400"/>
                        <a:t>22-02-2025 15:59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IN" sz="1400" b="1" dirty="0"/>
                        <a:t>End Date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sz="1400"/>
                        <a:t>22-02-2025 23:30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0480762"/>
                  </a:ext>
                </a:extLst>
              </a:tr>
            </a:tbl>
          </a:graphicData>
        </a:graphic>
      </p:graphicFrame>
      <p:pic>
        <p:nvPicPr>
          <p:cNvPr id="33" name="Picture 32" descr="all_phases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20" y="1056640"/>
            <a:ext cx="7589520" cy="572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8709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0_bar_voltage_distribution_for_bundle2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" y="182880"/>
            <a:ext cx="1188720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5356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0_bar_voltage_distribution_for_bundle3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" y="182880"/>
            <a:ext cx="1186688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7511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0_bar_voltage_distribution_for_bundle4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" y="182880"/>
            <a:ext cx="1191768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6008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0_bar_voltage_distribution_for_bundle5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" y="182880"/>
            <a:ext cx="1192784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1013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0_bar_voltage_distribution_for_bundle6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" y="182880"/>
            <a:ext cx="1192784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5231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0_bar_voltage_distribution_for_bundle7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" y="182880"/>
            <a:ext cx="1188720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4873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0_bar_voltage_distribution_for_bundle8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" y="182880"/>
            <a:ext cx="1191768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4263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0_bar_voltage_distribution_for_bundle9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" y="182880"/>
            <a:ext cx="1200912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9669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0_bar_voltage_distribution_for_bundle10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" y="182880"/>
            <a:ext cx="1188720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1922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0_bar_voltage_distribution_for_bundle11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" y="182880"/>
            <a:ext cx="1185672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070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872C52B-98E2-ECD6-BB07-F7B9CD4F75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60" y="203200"/>
            <a:ext cx="8696960" cy="654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7202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0_bar_voltage_distribution_for_bundle12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" y="182880"/>
            <a:ext cx="1191768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8314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0_bar_voltage_distribution_for_bundle13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" y="182880"/>
            <a:ext cx="1186688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869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0_bar_voltage_distribution_for_bundle14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" y="182880"/>
            <a:ext cx="1189736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410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olarization_chart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" y="182880"/>
            <a:ext cx="822960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068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teady_state_(840a)_voltage_distribution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" y="182880"/>
            <a:ext cx="822960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682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0bar_voltage_distribution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" y="182880"/>
            <a:ext cx="822960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328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3bar_voltage_distribution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" y="182880"/>
            <a:ext cx="822960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28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teady_state_voltage_distribution_by_pressure_(all_cells)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" y="182880"/>
            <a:ext cx="822960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101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ocv_decay_chart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" y="182880"/>
            <a:ext cx="1186688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2368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0_bar_voltage_distribution_for_bundle1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" y="182880"/>
            <a:ext cx="1179576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204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3267</TotalTime>
  <Words>206</Words>
  <Application>Microsoft Office PowerPoint</Application>
  <PresentationFormat>Widescreen</PresentationFormat>
  <Paragraphs>93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Sapana Pawar</dc:creator>
  <cp:lastModifiedBy>Sapana Pawar</cp:lastModifiedBy>
  <cp:revision>34</cp:revision>
  <dcterms:created xsi:type="dcterms:W3CDTF">2024-03-19T07:16:41Z</dcterms:created>
  <dcterms:modified xsi:type="dcterms:W3CDTF">2025-02-24T04:25:08Z</dcterms:modified>
</cp:coreProperties>
</file>