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74" r:id="rId3"/>
    <p:sldId id="257" r:id="rId4"/>
    <p:sldId id="262" r:id="rId5"/>
    <p:sldId id="263" r:id="rId6"/>
    <p:sldId id="26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11" r:id="rId16"/>
    <p:sldId id="304" r:id="rId17"/>
    <p:sldId id="305" r:id="rId18"/>
    <p:sldId id="306" r:id="rId19"/>
    <p:sldId id="307" r:id="rId20"/>
    <p:sldId id="308" r:id="rId21"/>
    <p:sldId id="309" r:id="rId22"/>
    <p:sldId id="275" r:id="rId23"/>
    <p:sldId id="276" r:id="rId24"/>
    <p:sldId id="285" r:id="rId25"/>
    <p:sldId id="287" r:id="rId26"/>
    <p:sldId id="288" r:id="rId27"/>
    <p:sldId id="289" r:id="rId28"/>
    <p:sldId id="286" r:id="rId29"/>
    <p:sldId id="290" r:id="rId30"/>
    <p:sldId id="291" r:id="rId31"/>
    <p:sldId id="292" r:id="rId32"/>
    <p:sldId id="293" r:id="rId33"/>
    <p:sldId id="294" r:id="rId34"/>
    <p:sldId id="295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58" r:id="rId44"/>
    <p:sldId id="265" r:id="rId45"/>
    <p:sldId id="266" r:id="rId46"/>
    <p:sldId id="267" r:id="rId47"/>
    <p:sldId id="259" r:id="rId48"/>
    <p:sldId id="268" r:id="rId49"/>
    <p:sldId id="269" r:id="rId50"/>
    <p:sldId id="270" r:id="rId51"/>
    <p:sldId id="260" r:id="rId52"/>
    <p:sldId id="271" r:id="rId53"/>
    <p:sldId id="272" r:id="rId54"/>
    <p:sldId id="261" r:id="rId55"/>
    <p:sldId id="27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/>
    <p:restoredTop sz="94674"/>
  </p:normalViewPr>
  <p:slideViewPr>
    <p:cSldViewPr snapToGrid="0">
      <p:cViewPr>
        <p:scale>
          <a:sx n="81" d="100"/>
          <a:sy n="81" d="100"/>
        </p:scale>
        <p:origin x="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8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F72BE-AB01-AB86-AF0B-0AAF9609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5" y="1039907"/>
            <a:ext cx="4572000" cy="2765740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D6211-D5F1-F87C-7F0D-256CEF26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425" y="4105683"/>
            <a:ext cx="4571999" cy="19859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Sapandeep Singh Sandhu</a:t>
            </a:r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7A3091-5921-4796-8962-F1361320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25E0BD9-6B50-4AA7-BB36-DE5CC5F8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BFDFF-F25C-C7DB-D6EB-99C984213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4" b="1"/>
          <a:stretch/>
        </p:blipFill>
        <p:spPr>
          <a:xfrm>
            <a:off x="7248560" y="782594"/>
            <a:ext cx="3790882" cy="2551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C6E89-E9B9-EC44-D5ED-F31747112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3" r="1" b="1"/>
          <a:stretch/>
        </p:blipFill>
        <p:spPr>
          <a:xfrm>
            <a:off x="7253179" y="3524251"/>
            <a:ext cx="3781644" cy="25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BC8-9FDB-651B-98F1-0ED9FE42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Electron Gun 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62CF-A0DE-F7AE-6D4B-41FAE9BF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Cathode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A heated filament emitting a stream of electrons within the vacuum tube.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Anode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The positive terminal that attracts the negative electrons towards the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9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4FC4-8082-F356-B46B-BC5EEC45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Deflection 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21B4-E6F8-5CDC-B003-8BC04E9A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Horizontal Deflection Plate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Controls the left-right movement of the electron beam across the screen.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Determines the horizontal position of the electron impact on the phosphor screen.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Vertical Deflection Plate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Controls the up-down movement of the electron beam.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Determines the vertical position of the electron impact on the phosphor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A8BB-8C08-B0EC-EE55-1F181C5A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Image Creation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1B53-4828-D490-A365-90131D35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Raster Scanning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The electron beam moves left to right, top to bottom, illuminating phosphor dots to form an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Refresh Rate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The frequency at which the screen is redrawn; critical for image stability.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6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6618-C840-3A6D-AD05-14FDEC31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Beam Filtering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9F14-0727-0145-BCF8-8F179D01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Shadow Mask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Precisely directs electrons through a perforated metal sheet to hit specific phosphor dots.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Aperture Grill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Utilizes vertical wires allowing more electron flow for a brighter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Slot Mask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Combines elements of both shadow mask and aperture grill for a unique display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221-F12C-B20F-A1ED-B7F3DF1E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Impact on Display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CA7B-B521-781A-1E31-5FD556EC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Deflection System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Determines the precision and accuracy of the electron beam placement, affecting image resolution and clarity.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Filtering Technology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Shapes the electron beam to enhance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purity and sharpness of the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6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7922-1065-C6DA-D1D1-0D7327E8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Energy Conversion and Pixel Information in Frame Buffers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0205-A7E5-717A-7005-F85D9EDF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Gaussian Distribution Law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Describes how electron beam energy is distributed across the screen.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The peak of the Gaussian curve represents the point of highest energy concentration where the beam strikes.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n object deflection&#10;&#10;Description automatically generated">
            <a:extLst>
              <a:ext uri="{FF2B5EF4-FFF2-40B4-BE49-F238E27FC236}">
                <a16:creationId xmlns:a16="http://schemas.microsoft.com/office/drawing/2014/main" id="{E26CB6EF-9C71-7744-D1BC-44F80463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322" y="1071789"/>
            <a:ext cx="7089355" cy="4714421"/>
          </a:xfrm>
        </p:spPr>
      </p:pic>
    </p:spTree>
    <p:extLst>
      <p:ext uri="{BB962C8B-B14F-4D97-AF65-F5344CB8AC3E}">
        <p14:creationId xmlns:p14="http://schemas.microsoft.com/office/powerpoint/2010/main" val="410349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588-911F-367A-B6B1-70BB79BD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Understanding the Deflection Yoke in CRT Monitors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6912-2CA1-F5D2-5980-6C0CCAB1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Primary Function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Directs the electron beam across the monitor's screen in a controlled and systematic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064E-2EF5-DE49-4977-1D2AB265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Components and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92AC-1FC9-25E1-5442-20D41C6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Composition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Consists of coils of wire, typically arranged horizontally and vertically around the neck of the CRT.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Magnetic Fields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When current passes through these coils, magnetic fields are created that deflect the electron beam.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Raster Scanning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The yoke adjusts the magnetic field to move the beam in a raster scan pattern, which is essential for forming images on the CRT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1E6C-3390-C104-079B-78071F23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Deflection Yoke vs. Deflection 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EC2D-B018-03A2-6E08-49FFB18F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Deflection Plates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Used in oscilloscopes and older CRT designs for beam steering.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Deflection Yoke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More common in modern CRTs for television and computer monitors, offering finer control and durability.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1170-F3C2-9759-101F-8A2DA049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Agenda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4BC2-3B12-AB87-0B53-4CD3281D6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1. Introduction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Overview of computer graphics applications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2. Graphics Overview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Applications, Systems, Inputs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3. Techniques &amp; Algorithms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Line Drawing, Polygon Filling, Clipping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4. Transformations &amp; Viewing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2D/3D Transformations, Viewing Techniques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A47E1-A050-D972-5233-C9094A3A3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5. Advanced Topics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Surface Detection, Animation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6. Applications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Real-Time Graphics,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F33-2E99-5EA1-4F46-F655943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Implications on Image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ED09-B81B-2C07-5C5F-758CB009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Precision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The accuracy of the deflection yoke determines the crispness and geometry of the displayed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Refresh Rate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The speed at which the yoke operates influences the monitor’s refresh rate and overall stability of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5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513F-ADFD-CF62-1B1B-5128E65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Real-Life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EBFA-85FB-C7E2-ABA9-3718D12D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CRT Television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Uses a deflection yoke to ensure that the electron beams for red, green, and blue phosphors align correctly to produce a clear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Arcade Gaming Monitors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High precision yokes are used for the fast and accurate rendering required by arcade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2624F-8BAA-6771-DC4F-7D2BCCEB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IN" sz="3700" b="1" i="0" u="none" strike="noStrike">
                <a:effectLst/>
                <a:latin typeface="Söhne"/>
              </a:rPr>
              <a:t>Block Diagram of Display System</a:t>
            </a:r>
            <a:br>
              <a:rPr lang="en-IN" sz="3700" b="1" i="0" u="none" strike="noStrike">
                <a:effectLst/>
                <a:latin typeface="Söhne"/>
              </a:rPr>
            </a:br>
            <a:endParaRPr lang="en-US" sz="370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1824F1C6-CA63-86DA-1745-2F2546E5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935714"/>
            <a:ext cx="6095047" cy="29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C6796D2-CFCB-1244-BBF0-B453C688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File Memory</a:t>
            </a:r>
          </a:p>
          <a:p>
            <a:pPr marL="514350" indent="-514350">
              <a:buAutoNum type="arabicPeriod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Controller</a:t>
            </a:r>
          </a:p>
          <a:p>
            <a:pPr marL="514350" indent="-514350">
              <a:buAutoNum type="arabicPeriod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Generator</a:t>
            </a:r>
            <a:endParaRPr lang="en-IN" b="1" dirty="0">
              <a:solidFill>
                <a:srgbClr val="ECECEC"/>
              </a:solidFill>
              <a:latin typeface="Söhne"/>
            </a:endParaRPr>
          </a:p>
          <a:p>
            <a:pPr marL="514350" indent="-514350">
              <a:buAutoNum type="arabicPeriod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94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1F24A-1D86-5056-782E-5293FA1D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IN" b="1" i="0" u="none" strike="noStrike" dirty="0">
                <a:effectLst/>
                <a:latin typeface="Söhne"/>
              </a:rPr>
              <a:t>Display File Memory</a:t>
            </a:r>
            <a:br>
              <a:rPr lang="en-IN" b="0" i="0" u="none" strike="noStrike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4" name="Picture 3" descr="A different types of rhombuses&#10;&#10;Description automatically generated">
            <a:extLst>
              <a:ext uri="{FF2B5EF4-FFF2-40B4-BE49-F238E27FC236}">
                <a16:creationId xmlns:a16="http://schemas.microsoft.com/office/drawing/2014/main" id="{638D8414-E5E5-E43C-347E-4AE657AED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9" r="4286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EB2F-6DB5-179F-4DB5-5368C88A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200" b="0" i="0" u="none" strike="noStrike" dirty="0">
                <a:effectLst/>
                <a:latin typeface="Söhne"/>
              </a:rPr>
              <a:t>Holds the </a:t>
            </a:r>
            <a:r>
              <a:rPr lang="en-IN" sz="2200" b="0" i="0" u="none" strike="noStrike" dirty="0">
                <a:solidFill>
                  <a:srgbClr val="FF0000"/>
                </a:solidFill>
                <a:effectLst/>
                <a:latin typeface="Söhne"/>
              </a:rPr>
              <a:t>frame buffer </a:t>
            </a:r>
            <a:r>
              <a:rPr lang="en-IN" sz="2200" b="0" i="0" u="none" strike="noStrike" dirty="0">
                <a:effectLst/>
                <a:latin typeface="Söhne"/>
              </a:rPr>
              <a:t>and the display list of output primitives.</a:t>
            </a:r>
          </a:p>
          <a:p>
            <a:pPr marL="0" indent="0">
              <a:buNone/>
            </a:pPr>
            <a:r>
              <a:rPr lang="en-IN" sz="2200" b="1" i="0" u="none" strike="noStrike" dirty="0">
                <a:effectLst/>
                <a:latin typeface="Söhne"/>
              </a:rPr>
              <a:t>Purpose</a:t>
            </a:r>
            <a:r>
              <a:rPr lang="en-IN" sz="2200" b="0" i="0" u="none" strike="noStrike" dirty="0">
                <a:effectLst/>
                <a:latin typeface="Söhne"/>
              </a:rPr>
              <a:t>: Generates the picture.</a:t>
            </a:r>
          </a:p>
          <a:p>
            <a:pPr marL="0" indent="0">
              <a:buNone/>
            </a:pPr>
            <a:r>
              <a:rPr lang="en-IN" sz="2200" b="1" i="0" u="none" strike="noStrike" dirty="0">
                <a:effectLst/>
                <a:latin typeface="Söhne"/>
              </a:rPr>
              <a:t>Function</a:t>
            </a:r>
            <a:r>
              <a:rPr lang="en-IN" sz="2200" b="0" i="0" u="none" strike="noStrike" dirty="0">
                <a:effectLst/>
                <a:latin typeface="Söhne"/>
              </a:rPr>
              <a:t>: Identifies and stores graphic entities.</a:t>
            </a:r>
          </a:p>
          <a:p>
            <a:pPr marL="0" indent="0">
              <a:buNone/>
            </a:pPr>
            <a:r>
              <a:rPr lang="en-IN" sz="22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Example</a:t>
            </a:r>
            <a:r>
              <a:rPr lang="en-IN" sz="2200" b="0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en-IN" sz="2200" b="0" i="0" u="none" strike="noStrike" dirty="0">
                <a:effectLst/>
                <a:latin typeface="Söhne"/>
              </a:rPr>
              <a:t>Holds vector lists for shapes to be drawn.</a:t>
            </a:r>
          </a:p>
          <a:p>
            <a:pPr marL="0" indent="0">
              <a:buNone/>
            </a:pPr>
            <a:r>
              <a:rPr lang="en-IN" sz="22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Numerical Data</a:t>
            </a:r>
            <a:r>
              <a:rPr lang="en-IN" sz="22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en-IN" sz="2200" b="0" i="0" u="none" strike="noStrike" dirty="0">
                <a:effectLst/>
                <a:latin typeface="Söhne"/>
              </a:rPr>
              <a:t>Memory capacity often measured in kilobytes or megabytes.</a:t>
            </a:r>
          </a:p>
          <a:p>
            <a:pPr marL="0" indent="0">
              <a:buNone/>
            </a:pPr>
            <a:endParaRPr lang="en-IN" sz="2200" b="0" i="0" u="none" strike="noStrike" dirty="0">
              <a:effectLst/>
              <a:latin typeface="Söhne"/>
            </a:endParaRPr>
          </a:p>
          <a:p>
            <a:pPr marL="0" indent="0">
              <a:buNone/>
            </a:pPr>
            <a:endParaRPr lang="en-IN" sz="2200" b="0" i="0" u="none" strike="noStrike" dirty="0">
              <a:effectLst/>
              <a:latin typeface="Söhne"/>
            </a:endParaRPr>
          </a:p>
          <a:p>
            <a:endParaRPr lang="en-US" sz="2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741F-C9AF-E8BA-4947-8622E5B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Söhne"/>
              </a:rPr>
              <a:t>F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Söhne"/>
              </a:rPr>
              <a:t>rame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D2E-B301-7F2C-14F9-2D650032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FFFF00"/>
                </a:solidFill>
                <a:effectLst/>
                <a:latin typeface="Söhne"/>
              </a:rPr>
              <a:t>Q What is a Frame Buffer?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A memory area where pixel data for each frame is stored.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Directly correlates to the resolution and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of the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22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0839-5A7D-DFD3-F32D-0396C2C8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Depth and Pixel Data: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201A-51F6-88F2-9E35-26016FA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Depth: Determines how many colors can be displayed.</a:t>
            </a:r>
          </a:p>
          <a:p>
            <a:r>
              <a:rPr lang="en-US" dirty="0"/>
              <a:t>Example: 24-bit color depth allows for 16,777,216 colors per pixel.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Calculation: </a:t>
            </a:r>
            <a:r>
              <a:rPr lang="en-US" b="1" i="1" u="sng" dirty="0"/>
              <a:t>Color Depth = Number of Bits per Pixel</a:t>
            </a:r>
          </a:p>
        </p:txBody>
      </p:sp>
    </p:spTree>
    <p:extLst>
      <p:ext uri="{BB962C8B-B14F-4D97-AF65-F5344CB8AC3E}">
        <p14:creationId xmlns:p14="http://schemas.microsoft.com/office/powerpoint/2010/main" val="321042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48B1-68FD-0003-F47B-52D04130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FF0000"/>
                </a:solidFill>
                <a:effectLst/>
                <a:latin typeface="Söhne"/>
              </a:rPr>
              <a:t>Calculating Frame Buffer Size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EC53-E3BF-1275-56A1-60D9AC51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Frame Buffer Size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Total memory needed to store a single frame.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Söhne"/>
              </a:rPr>
              <a:t>Formula: 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Frame Buffer Size = Resolution x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per Pixel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Example: For a resolution of 1920x1080 (Full HD) and a 24-bit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Resolution: 1920 pixels (width) x 1080 pixels (height) = 2,073,600 pixels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Depth: 24 bits/pixel or 3 bytes/pixel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Frame Buffer Size: 2,073,600 pixels x 3 bytes/pixel = 6,220,800 bytes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0089-213E-ADF0-D929-4BD7BDEC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Converting to Megabytes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  <a:b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BA2D-3554-C178-7B52-FE4DB939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Since 1 MB = 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KaTeX_Main"/>
              </a:rPr>
              <a:t>220220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bytes = 1,048,576 bytes,</a:t>
            </a:r>
          </a:p>
          <a:p>
            <a:pPr marL="457200" lvl="1" indent="0" algn="ctr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Frame Buffer Size in MB: 6,220,800 bytes / 1,048,576 bytes/MB ≈ 5.93 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2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33E96-B54C-93D8-AF96-E89C1EBFE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1811" y="149629"/>
            <a:ext cx="7903621" cy="8863349"/>
          </a:xfrm>
        </p:spPr>
      </p:pic>
    </p:spTree>
    <p:extLst>
      <p:ext uri="{BB962C8B-B14F-4D97-AF65-F5344CB8AC3E}">
        <p14:creationId xmlns:p14="http://schemas.microsoft.com/office/powerpoint/2010/main" val="121373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7194-F186-DCDC-7F42-27D277D6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00B050"/>
                </a:solidFill>
                <a:effectLst/>
                <a:latin typeface="Söhne"/>
              </a:rPr>
              <a:t>Real-Life Example</a:t>
            </a:r>
            <a:b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1CC0-050F-1E67-A060-118E334F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Scenario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A gaming console outputs to a Full HD TV with a 24-bit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For smooth gameplay, the console needs a frame buffer to handle the rapid refresh of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Required Memory: At least 5.93 MB per frame. For a double buffer (to prevent flicker), double this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2A4D-4331-8C2D-D6EA-CCBA2DF1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Computer Graphics Overview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41FC-0D72-9CC0-82A3-A6371FFD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dirty="0"/>
              <a:t>Application Areas: Used in design, virtual reality, entertainment, and simulation.</a:t>
            </a:r>
          </a:p>
          <a:p>
            <a:pPr algn="just"/>
            <a:r>
              <a:rPr lang="en-US" dirty="0"/>
              <a:t>Graphics Systems: Includes video-display devices, raster-scan systems, and graphics monitors.</a:t>
            </a:r>
          </a:p>
          <a:p>
            <a:pPr algn="just"/>
            <a:r>
              <a:rPr lang="en-US" dirty="0"/>
              <a:t>Input Devices: Details various devices used for input in graphics system</a:t>
            </a:r>
          </a:p>
        </p:txBody>
      </p:sp>
    </p:spTree>
    <p:extLst>
      <p:ext uri="{BB962C8B-B14F-4D97-AF65-F5344CB8AC3E}">
        <p14:creationId xmlns:p14="http://schemas.microsoft.com/office/powerpoint/2010/main" val="144439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8FFA-5AD6-4628-545E-13F01A7F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Relationship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A395-2199-5E89-A516-C57AA032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The frame buffer needs to be large enough to hold the complete pixel data for the entire screen at the resolution and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specified.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For example, if a system has a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of 24 bits per pixel (standard for true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), it can display 16,777,216 different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(2^24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variations).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Each pixel's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is stored as a combination of red, green, and blue values, with 8 bits (or 1 byte) for each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in a 24-bit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0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A89-567C-DB6C-D699-C2FDB2D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E9D1-4E1D-CC64-401A-C7809A6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CECEC"/>
                </a:solidFill>
                <a:latin typeface="Söhne"/>
              </a:rPr>
              <a:t>T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he size of the frame buffer is directly proportional to both the resolution (the number of pixels) and the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(bits per pixel).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To calculate the frame buffer size, you multiply the total number of pixels (resolution) by the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depth (bits per pixel) and then convert bits to bytes (since memory is typically measured in bytes).</a:t>
            </a:r>
          </a:p>
          <a:p>
            <a:pPr marL="0" indent="0" algn="l">
              <a:buNone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For instance: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60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B8E-92E2-8853-FF90-F522627E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C6E8-39D2-518A-924B-348EAD29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Resolution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800 x 600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 Depth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24-bit (3 bytes per pixel)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Calculation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Total pixels = 800 x 600 = 480,000 pixels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Total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information (in bytes) = 480,000 pixels x 3 bytes/pixel = 1,440,000 bytes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Frame Buffer Size = 1,440,000 bytes or approximately 1.37 megabytes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9A7C-3345-D961-543B-DD24D35E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1011-EAA6-9F3C-E12D-1A30BF23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frame buffer determines </a:t>
            </a:r>
            <a:r>
              <a:rPr lang="en-US" dirty="0">
                <a:solidFill>
                  <a:srgbClr val="FFFF00"/>
                </a:solidFill>
              </a:rPr>
              <a:t>how much memory </a:t>
            </a:r>
            <a:r>
              <a:rPr lang="en-US" dirty="0"/>
              <a:t>is required </a:t>
            </a:r>
            <a:r>
              <a:rPr lang="en-US" dirty="0">
                <a:solidFill>
                  <a:srgbClr val="FFFF00"/>
                </a:solidFill>
              </a:rPr>
              <a:t>to display a single frame.</a:t>
            </a:r>
          </a:p>
          <a:p>
            <a:r>
              <a:rPr lang="en-US" dirty="0"/>
              <a:t>As the </a:t>
            </a:r>
            <a:r>
              <a:rPr lang="en-US" dirty="0">
                <a:solidFill>
                  <a:srgbClr val="FFFF00"/>
                </a:solidFill>
              </a:rPr>
              <a:t>resolution or color depth increases</a:t>
            </a:r>
            <a:r>
              <a:rPr lang="en-US" dirty="0"/>
              <a:t>, more memory is needed to store the pixel data. </a:t>
            </a:r>
          </a:p>
          <a:p>
            <a:r>
              <a:rPr lang="en-US" dirty="0"/>
              <a:t>This relationship is key for designing systems with sufficient memory for graphics-intensive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05654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6D88D7-1694-804A-45C3-71012FAE3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60511"/>
            <a:ext cx="12197150" cy="3217889"/>
          </a:xfrm>
        </p:spPr>
      </p:pic>
    </p:spTree>
    <p:extLst>
      <p:ext uri="{BB962C8B-B14F-4D97-AF65-F5344CB8AC3E}">
        <p14:creationId xmlns:p14="http://schemas.microsoft.com/office/powerpoint/2010/main" val="2811761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413-63BC-9915-E287-B8888C02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Controller</a:t>
            </a:r>
            <a:b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F575-5757-9021-6818-219D6096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Manages the flow of data from the display file memory to the display generator.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Handles synchronization and refresh operations.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FFFF00"/>
                </a:solidFill>
                <a:effectLst/>
                <a:latin typeface="Söhne"/>
              </a:rPr>
              <a:t>Responsibilities</a:t>
            </a:r>
            <a:r>
              <a:rPr lang="en-IN" b="0" i="0" u="none" strike="noStrike" dirty="0">
                <a:solidFill>
                  <a:srgbClr val="FFFF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Handles 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Söhne"/>
              </a:rPr>
              <a:t>interrupts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and maintains precise timing.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Interprets instructions for display operations.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7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3D3C-D001-C60C-62D7-4C6F23C2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EB83-90AC-6378-8EFA-9A4B68F3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Converts digital data from the display file memory into an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analog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signal.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Responsible for creating the visual representation on the screen.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FFFF00"/>
                </a:solidFill>
                <a:effectLst/>
                <a:latin typeface="Söhne"/>
              </a:rPr>
              <a:t>Uses</a:t>
            </a:r>
            <a:r>
              <a:rPr lang="en-IN" b="0" i="0" u="none" strike="noStrike" dirty="0">
                <a:solidFill>
                  <a:srgbClr val="FFFF0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Character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FF0000"/>
                </a:solidFill>
                <a:effectLst/>
                <a:latin typeface="Söhne"/>
              </a:rPr>
              <a:t>Curve rendering 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for smooth graphics.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5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9CFE-54C0-4655-B1F1-CF1FB2F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Console</a:t>
            </a:r>
            <a:b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4935-C601-46D9-1B89-E1C261DA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The user interface for interacting with the display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Includes tools for viewing and manipulating the display output.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FFFF00"/>
                </a:solidFill>
                <a:effectLst/>
                <a:latin typeface="Söhne"/>
              </a:rPr>
              <a:t>Composition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Contains CRT, Light Pen, Keyboard, and the deflection system.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chemeClr val="accent1"/>
                </a:solidFill>
                <a:effectLst/>
                <a:latin typeface="Söhne"/>
              </a:rPr>
              <a:t>Interactivity</a:t>
            </a:r>
            <a:r>
              <a:rPr lang="en-IN" b="0" i="0" u="none" strike="noStrike" dirty="0">
                <a:solidFill>
                  <a:schemeClr val="accent1"/>
                </a:solidFill>
                <a:effectLst/>
                <a:latin typeface="Söhne"/>
              </a:rPr>
              <a:t>: 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Enables user interaction with the graphical display.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E1DA-8A1A-7D3F-EB21-130567D1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Central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E347-6DB3-247F-9289-1BBD5439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Display Processor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Processes instructions from the display file memory.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Orchestrates the overall functioning of the display system components.</a:t>
            </a:r>
          </a:p>
          <a:p>
            <a:pPr algn="l"/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Flow of Information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Data flows from the display file memory through the display controller and generator before being output on the display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The display processor guides this flow and ensures proper rendering and display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17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8AA0-CB82-6BA2-99DE-8A509678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Architecture of a Raster Display System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Content Placeholder 4" descr="A diagram of a display system&#10;&#10;Description automatically generated">
            <a:extLst>
              <a:ext uri="{FF2B5EF4-FFF2-40B4-BE49-F238E27FC236}">
                <a16:creationId xmlns:a16="http://schemas.microsoft.com/office/drawing/2014/main" id="{E334FE9D-AF48-D52F-4E77-5ABB63CE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055" y="2278015"/>
            <a:ext cx="7152361" cy="4202777"/>
          </a:xfrm>
        </p:spPr>
      </p:pic>
    </p:spTree>
    <p:extLst>
      <p:ext uri="{BB962C8B-B14F-4D97-AF65-F5344CB8AC3E}">
        <p14:creationId xmlns:p14="http://schemas.microsoft.com/office/powerpoint/2010/main" val="2323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45BA-F16B-6655-E592-1318AC20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599C-94D6-D5C4-126B-3F678EF9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Design: Computer-Aided Design (CAD) for engineering and architectural systems.</a:t>
            </a:r>
          </a:p>
          <a:p>
            <a:pPr algn="just"/>
            <a:r>
              <a:rPr lang="en-US" dirty="0"/>
              <a:t>Virtual Reality: Creating immersive environments for simulation and training.</a:t>
            </a:r>
          </a:p>
          <a:p>
            <a:pPr algn="just"/>
            <a:r>
              <a:rPr lang="en-US" dirty="0"/>
              <a:t>Entertainment: Used in the production of movies, video games, and visual effects.</a:t>
            </a:r>
          </a:p>
          <a:p>
            <a:pPr algn="just"/>
            <a:r>
              <a:rPr lang="en-US" dirty="0"/>
              <a:t>Simulation: For training and educational purposes, e.g., simulating natural phenomena.</a:t>
            </a:r>
          </a:p>
        </p:txBody>
      </p:sp>
    </p:spTree>
    <p:extLst>
      <p:ext uri="{BB962C8B-B14F-4D97-AF65-F5344CB8AC3E}">
        <p14:creationId xmlns:p14="http://schemas.microsoft.com/office/powerpoint/2010/main" val="221341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A772-8AFE-A47F-4F25-57D5F32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Architecture of a Raster Display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4083-2E59-31C7-EBF7-CBD20F20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1. Central Processing Unit (CPU)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Heart of the system, processes user commands and performs operations.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2. System Bus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Facilitates data transfer between the CPU, display processor, system memory, and I/O devices.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3. Display Processor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Dedicated processor for graphics operations, relieving the CPU of these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Interprets display commands and processes graphical data.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4. System Memory (M/M)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Stores active programs, including the display processor's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1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355-7ABC-72FE-333E-8237778A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Architecture of a Raster Display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B054-856F-114F-EBED-C47A2044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5. Display Processor Memory (M/M)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Dedicated memory for the display processor to store graphics instructions and attributes.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6. Frame Buffer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Memory space where pixel values are stored.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Each location corresponds to a pixel's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or intensity value on the screen.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7. Video Controller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Reads pixel values from the frame buffer.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Converts digital values into an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analog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signal suitable for the monitor.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70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66AB-414D-8CC2-740F-0E7A05AE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Architecture of a Raster Display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168E-D3A0-7F4A-4016-E9AFF999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8. Monitor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Displays the final output image based on the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analog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signals received from the video controller.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9. I/O Devices</a:t>
            </a:r>
            <a:endParaRPr lang="en-IN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Input and Output devices that allow user interaction with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93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C89-7E88-0513-EE43-FB6240B1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Key Techniques and Algorithms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0532-8B98-3553-5F85-214C516D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Line Drawing Algorithms: </a:t>
            </a:r>
            <a:r>
              <a:rPr lang="en-US" dirty="0" err="1"/>
              <a:t>Bresenham’s</a:t>
            </a:r>
            <a:r>
              <a:rPr lang="en-US" dirty="0"/>
              <a:t> line algorithm and DDA algorithm for raster devices.</a:t>
            </a:r>
          </a:p>
          <a:p>
            <a:r>
              <a:rPr lang="en-US" dirty="0"/>
              <a:t>Polygon Filling: Scan-line polygon fill algorithm, boundary-fill, and flood-fill algorithms.</a:t>
            </a:r>
          </a:p>
          <a:p>
            <a:r>
              <a:rPr lang="en-US" dirty="0"/>
              <a:t>Clipping Algorithms: Cohen-Sutherland and Liang-Barsky line clipping algorithms, Sutherland-Hodgman polygon clipping.</a:t>
            </a:r>
          </a:p>
        </p:txBody>
      </p:sp>
    </p:spTree>
    <p:extLst>
      <p:ext uri="{BB962C8B-B14F-4D97-AF65-F5344CB8AC3E}">
        <p14:creationId xmlns:p14="http://schemas.microsoft.com/office/powerpoint/2010/main" val="3589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5628-B0A8-AD0C-460F-ECF11A42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Drawing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9A85-12CD-5FDD-2639-E3AFDF71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Bresenham’s</a:t>
            </a:r>
            <a:r>
              <a:rPr lang="en-US" dirty="0"/>
              <a:t> Line Algorithm: Efficient method using integer arithmetic for line drawing.</a:t>
            </a:r>
          </a:p>
          <a:p>
            <a:r>
              <a:rPr lang="en-US" dirty="0"/>
              <a:t>DDA (Digital Differential Analyzer): Interpolates variables between start and end points</a:t>
            </a:r>
          </a:p>
        </p:txBody>
      </p:sp>
    </p:spTree>
    <p:extLst>
      <p:ext uri="{BB962C8B-B14F-4D97-AF65-F5344CB8AC3E}">
        <p14:creationId xmlns:p14="http://schemas.microsoft.com/office/powerpoint/2010/main" val="1466380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FDF1-6BD5-585F-D183-F735765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Polygon 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7A73-448D-8C39-AAE2-6808DAC9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Scan-line Polygon Fill Algorithm: Determines intersections of scan lines with polygon edges.</a:t>
            </a:r>
          </a:p>
          <a:p>
            <a:r>
              <a:rPr lang="en-US" dirty="0"/>
              <a:t>Boundary-Fill Algorithm: Fills bounded areas recursively, suitable for simple shapes.</a:t>
            </a:r>
          </a:p>
          <a:p>
            <a:r>
              <a:rPr lang="en-US" dirty="0"/>
              <a:t>Flood-Fill Algorithm: Similar to boundary-fill but used for filling areas with specified colors.</a:t>
            </a:r>
          </a:p>
        </p:txBody>
      </p:sp>
    </p:spTree>
    <p:extLst>
      <p:ext uri="{BB962C8B-B14F-4D97-AF65-F5344CB8AC3E}">
        <p14:creationId xmlns:p14="http://schemas.microsoft.com/office/powerpoint/2010/main" val="333070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2681-A6F4-0D76-8281-AEB508AD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Clipping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F09B-0281-C903-B662-BA86D1EB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Cohen-Sutherland Algorithm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Optimized for line clipping using region codes.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Liang-Barsky Algorithm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More efficient using parameterized line clipping.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Sutherland-Hodgman Algorithm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Clipping polygon edges against a clipping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2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22E2-1CC3-4F39-84AC-BE858FF9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Transformations and Viewing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CC9C-3F7E-E156-35B6-009AA04E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2D Transformations: Translation, scaling, rotation, reflection, and shear transformations.</a:t>
            </a:r>
          </a:p>
          <a:p>
            <a:r>
              <a:rPr lang="en-US" dirty="0"/>
              <a:t>3D Transformations: Detailed methods for translating, rotating, and scaling in three dimensions.</a:t>
            </a:r>
          </a:p>
          <a:p>
            <a:r>
              <a:rPr lang="en-US" dirty="0"/>
              <a:t>Viewing Coordinates: Explains the viewing pipeline and coordinate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591925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B20D-501A-D69F-85DF-AF4D6460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2D Transformations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A033-4816-DDB7-F628-98FAC3F8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Translation, Scaling, Rotation: Basic transformations applied to objects in 2D space.</a:t>
            </a:r>
          </a:p>
          <a:p>
            <a:r>
              <a:rPr lang="en-US" dirty="0"/>
              <a:t>Reflection and Shear Transformations: Less common but useful for specific graphical effects.</a:t>
            </a:r>
          </a:p>
        </p:txBody>
      </p:sp>
    </p:spTree>
    <p:extLst>
      <p:ext uri="{BB962C8B-B14F-4D97-AF65-F5344CB8AC3E}">
        <p14:creationId xmlns:p14="http://schemas.microsoft.com/office/powerpoint/2010/main" val="3116170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4646-6C08-3665-87E7-43EBC63A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C742-B8BC-412E-8285-56FD8807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2D Transformations: Including z-coordinates for spatial transformations.</a:t>
            </a:r>
          </a:p>
          <a:p>
            <a:r>
              <a:rPr lang="en-US" dirty="0"/>
              <a:t>Complex Rotations and </a:t>
            </a:r>
            <a:r>
              <a:rPr lang="en-US" dirty="0" err="1"/>
              <a:t>Scalings</a:t>
            </a:r>
            <a:r>
              <a:rPr lang="en-US" dirty="0"/>
              <a:t>: Applying transformations around any axis in 3D space</a:t>
            </a:r>
          </a:p>
        </p:txBody>
      </p:sp>
    </p:spTree>
    <p:extLst>
      <p:ext uri="{BB962C8B-B14F-4D97-AF65-F5344CB8AC3E}">
        <p14:creationId xmlns:p14="http://schemas.microsoft.com/office/powerpoint/2010/main" val="221885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A531-2142-92DD-F6B4-BD08E7C3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Graphics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2965-D4A7-484F-6400-9C00F28B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Video-Display Devices: Cathode-Ray Tubes (CRTs), modern LCDs, and projection systems.</a:t>
            </a:r>
          </a:p>
          <a:p>
            <a:r>
              <a:rPr lang="en-US" dirty="0"/>
              <a:t>Raster-Scan Systems: How the raster display processes images using pixel grids.</a:t>
            </a:r>
          </a:p>
          <a:p>
            <a:r>
              <a:rPr lang="en-US" dirty="0"/>
              <a:t>Graphics Monitors: Differentiating features like resolution, color depth, and refresh rate.</a:t>
            </a:r>
          </a:p>
          <a:p>
            <a:r>
              <a:rPr lang="en-US" dirty="0"/>
              <a:t>Work Stations: High-performance computers designed for complex graphics tasks.</a:t>
            </a:r>
          </a:p>
        </p:txBody>
      </p:sp>
    </p:spTree>
    <p:extLst>
      <p:ext uri="{BB962C8B-B14F-4D97-AF65-F5344CB8AC3E}">
        <p14:creationId xmlns:p14="http://schemas.microsoft.com/office/powerpoint/2010/main" val="2113499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2D2A-0819-53F6-D1E1-12F0BACC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3EFB-132D-F594-7912-26059E3A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Viewing Pipeline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How graphics systems convert world coordinates to device coordinates.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Projection Techniques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Parallel and perspective projection methods for rendering 3D objects on 2D screens.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7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972C-1714-7BB2-71B8-EEA282E0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Advanced Topics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4881-296F-BA8F-6DE8-04A060E0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Surface Detection: Methods for visible surface detection including depth-buffer, scan-line, and depth sorting.</a:t>
            </a:r>
          </a:p>
          <a:p>
            <a:r>
              <a:rPr lang="en-US" dirty="0"/>
              <a:t>Computer Animation: Techniques for designing animation sequences and motion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363833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6100-ACB8-12FD-B5AC-0430CDB4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Surface Detection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8EB1-C004-1B3D-5795-B1A94B3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Visible Surface Detection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Algorithms to determine which surfaces are visible to the viewer.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Methods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Depth-buffer, scan-line, and depth sorting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4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0C7C-02DE-70CA-A88D-B6D5B80F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Computer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4C20-0766-8E9A-6E3B-25A00544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Keyframe Systems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Define key points of motion which are then automatically interpolated.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Motion Specifications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Detailed scripting of animation sequences for characters and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30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621C-35A6-8AEE-5647-10A8F5A7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Practical Applications</a:t>
            </a:r>
            <a:b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B838-2F32-1BFC-C3F0-AF88CD09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Real-Time Graphics: Used in simulations and training environments like those for pilots and ship captains.</a:t>
            </a:r>
          </a:p>
          <a:p>
            <a:r>
              <a:rPr lang="en-US" dirty="0"/>
              <a:t>Visualization: Helps in understanding complex data through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73531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339A-EE77-3BED-7548-A18290F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2F4C-7DD1-92A9-BDBD-FBC30FA5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Real-Time Graphics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Simulations for Training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E.g., flight simulators and military training.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Interactive Applications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Video games and real-time data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Visualization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Scientific and Medical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Complex data rendered for easier analysis and understanding.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Business Analytics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Visualizing large datasets to discern patterns and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A7C7-EE46-DFE2-2892-3E08513E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Input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B7E7-6C6B-9275-487B-3E84550D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Pointing Devices: Mice, graphic tablets with styluses, and touch screens.</a:t>
            </a:r>
          </a:p>
          <a:p>
            <a:r>
              <a:rPr lang="en-US" dirty="0"/>
              <a:t>Keyboards: Standard and specialized keyboards for input.</a:t>
            </a:r>
          </a:p>
          <a:p>
            <a:r>
              <a:rPr lang="en-US" dirty="0"/>
              <a:t>Scanners: For digitizing images and documents.</a:t>
            </a:r>
          </a:p>
          <a:p>
            <a:r>
              <a:rPr lang="en-US" dirty="0"/>
              <a:t>Motion Sensors: Used in virtual reality systems to track user movements.</a:t>
            </a:r>
          </a:p>
        </p:txBody>
      </p:sp>
    </p:spTree>
    <p:extLst>
      <p:ext uri="{BB962C8B-B14F-4D97-AF65-F5344CB8AC3E}">
        <p14:creationId xmlns:p14="http://schemas.microsoft.com/office/powerpoint/2010/main" val="32790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4A6EB-741A-9699-6416-C5790E843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89" y="1140278"/>
            <a:ext cx="11656511" cy="4577443"/>
          </a:xfrm>
        </p:spPr>
      </p:pic>
    </p:spTree>
    <p:extLst>
      <p:ext uri="{BB962C8B-B14F-4D97-AF65-F5344CB8AC3E}">
        <p14:creationId xmlns:p14="http://schemas.microsoft.com/office/powerpoint/2010/main" val="4971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 of a diagram of a beam&#10;&#10;Description automatically generated">
            <a:extLst>
              <a:ext uri="{FF2B5EF4-FFF2-40B4-BE49-F238E27FC236}">
                <a16:creationId xmlns:a16="http://schemas.microsoft.com/office/drawing/2014/main" id="{3F673EC8-4A4B-4C2D-E6B3-5A03705EB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38" r="1" b="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29C31-8FA0-BE7D-0CB8-BF38E342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642" y="-766765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CRT</a:t>
            </a:r>
          </a:p>
        </p:txBody>
      </p:sp>
    </p:spTree>
    <p:extLst>
      <p:ext uri="{BB962C8B-B14F-4D97-AF65-F5344CB8AC3E}">
        <p14:creationId xmlns:p14="http://schemas.microsoft.com/office/powerpoint/2010/main" val="91069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79BC-5C00-96AB-0517-E81B338A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CRT Monitor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7D96-E9E7-1961-7425-39DEC6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Phosphor Dots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Emit light when electrons hit; in red, green, and blue for </a:t>
            </a:r>
            <a:r>
              <a:rPr lang="en-IN" b="0" i="0" u="none" strike="noStrike" dirty="0" err="1">
                <a:solidFill>
                  <a:srgbClr val="ECECEC"/>
                </a:solidFill>
                <a:effectLst/>
                <a:latin typeface="Söhne"/>
              </a:rPr>
              <a:t>color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 representation.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ECECEC"/>
                </a:solidFill>
                <a:effectLst/>
                <a:latin typeface="Söhne"/>
              </a:rPr>
              <a:t>Electron Beam</a:t>
            </a:r>
            <a:r>
              <a:rPr lang="en-IN" b="0" i="0" u="none" strike="noStrike" dirty="0">
                <a:solidFill>
                  <a:srgbClr val="ECECEC"/>
                </a:solidFill>
                <a:effectLst/>
                <a:latin typeface="Söhne"/>
              </a:rPr>
              <a:t>: Generated by the electron gun, this stream of electrons is the "paintbrush" of the CRT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513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2284</Words>
  <Application>Microsoft Macintosh PowerPoint</Application>
  <PresentationFormat>Widescreen</PresentationFormat>
  <Paragraphs>230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KaTeX_Main</vt:lpstr>
      <vt:lpstr>Söhne</vt:lpstr>
      <vt:lpstr>Verdana Pro</vt:lpstr>
      <vt:lpstr>Verdana Pro Cond SemiBold</vt:lpstr>
      <vt:lpstr>TornVTI</vt:lpstr>
      <vt:lpstr>Computer Graphics</vt:lpstr>
      <vt:lpstr>Agenda </vt:lpstr>
      <vt:lpstr>Computer Graphics Overview </vt:lpstr>
      <vt:lpstr>Application Areas</vt:lpstr>
      <vt:lpstr>Graphics Systems</vt:lpstr>
      <vt:lpstr>Input Devices</vt:lpstr>
      <vt:lpstr>PowerPoint Presentation</vt:lpstr>
      <vt:lpstr>CRT</vt:lpstr>
      <vt:lpstr>CRT Monitor Basics</vt:lpstr>
      <vt:lpstr>Electron Gun Assembly</vt:lpstr>
      <vt:lpstr>Deflection Plates</vt:lpstr>
      <vt:lpstr>Image Creation Process</vt:lpstr>
      <vt:lpstr>Beam Filtering Technologies</vt:lpstr>
      <vt:lpstr>Impact on Display Quality</vt:lpstr>
      <vt:lpstr>Energy Conversion and Pixel Information in Frame Buffers </vt:lpstr>
      <vt:lpstr>PowerPoint Presentation</vt:lpstr>
      <vt:lpstr>Understanding the Deflection Yoke in CRT Monitors </vt:lpstr>
      <vt:lpstr>Components and Operation</vt:lpstr>
      <vt:lpstr>Deflection Yoke vs. Deflection Plates</vt:lpstr>
      <vt:lpstr>Implications on Image Quality</vt:lpstr>
      <vt:lpstr>Real-Life Example</vt:lpstr>
      <vt:lpstr>Block Diagram of Display System </vt:lpstr>
      <vt:lpstr>Display File Memory </vt:lpstr>
      <vt:lpstr>Frame buffer</vt:lpstr>
      <vt:lpstr>Color Depth and Pixel Data: </vt:lpstr>
      <vt:lpstr>Calculating Frame Buffer Size</vt:lpstr>
      <vt:lpstr>Converting to Megabytes: </vt:lpstr>
      <vt:lpstr>PowerPoint Presentation</vt:lpstr>
      <vt:lpstr>Real-Life Example </vt:lpstr>
      <vt:lpstr>Relationship </vt:lpstr>
      <vt:lpstr>Relationship</vt:lpstr>
      <vt:lpstr>Relationship</vt:lpstr>
      <vt:lpstr>Frame buffer</vt:lpstr>
      <vt:lpstr>PowerPoint Presentation</vt:lpstr>
      <vt:lpstr>Display Controller </vt:lpstr>
      <vt:lpstr>Display Generator</vt:lpstr>
      <vt:lpstr>Display Console </vt:lpstr>
      <vt:lpstr>Central Processing</vt:lpstr>
      <vt:lpstr>Architecture of a Raster Display System </vt:lpstr>
      <vt:lpstr>Architecture of a Raster Display System</vt:lpstr>
      <vt:lpstr>Architecture of a Raster Display System</vt:lpstr>
      <vt:lpstr>Architecture of a Raster Display System</vt:lpstr>
      <vt:lpstr>Key Techniques and Algorithms </vt:lpstr>
      <vt:lpstr>Line Drawing Algorithms:</vt:lpstr>
      <vt:lpstr>Polygon Filling</vt:lpstr>
      <vt:lpstr>Clipping Algorithms</vt:lpstr>
      <vt:lpstr>Transformations and Viewing </vt:lpstr>
      <vt:lpstr>2D Transformations</vt:lpstr>
      <vt:lpstr>3D Transformations</vt:lpstr>
      <vt:lpstr>Viewing Coordinates</vt:lpstr>
      <vt:lpstr>Advanced Topics </vt:lpstr>
      <vt:lpstr>Surface Detection:</vt:lpstr>
      <vt:lpstr>Computer Animation</vt:lpstr>
      <vt:lpstr>Practical Applications </vt:lpstr>
      <vt:lpstr>R and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Sapan Deep</dc:creator>
  <cp:lastModifiedBy>Sapan Deep</cp:lastModifiedBy>
  <cp:revision>5</cp:revision>
  <dcterms:created xsi:type="dcterms:W3CDTF">2024-04-28T08:15:25Z</dcterms:created>
  <dcterms:modified xsi:type="dcterms:W3CDTF">2024-05-01T16:45:47Z</dcterms:modified>
</cp:coreProperties>
</file>