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0" d="100"/>
          <a:sy n="60" d="100"/>
        </p:scale>
        <p:origin x="4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47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13319" y="1651873"/>
            <a:ext cx="4962882" cy="4925735"/>
          </a:xfrm>
          <a:prstGeom prst="rect">
            <a:avLst/>
          </a:prstGeom>
        </p:spPr>
      </p:pic>
      <p:sp>
        <p:nvSpPr>
          <p:cNvPr id="6" name="Text 1"/>
          <p:cNvSpPr/>
          <p:nvPr/>
        </p:nvSpPr>
        <p:spPr>
          <a:xfrm>
            <a:off x="785217" y="731758"/>
            <a:ext cx="7573566" cy="2709267"/>
          </a:xfrm>
          <a:prstGeom prst="rect">
            <a:avLst/>
          </a:prstGeom>
          <a:noFill/>
          <a:ln/>
        </p:spPr>
        <p:txBody>
          <a:bodyPr wrap="square" rtlCol="0" anchor="t"/>
          <a:lstStyle/>
          <a:p>
            <a:pPr marL="0" indent="0">
              <a:lnSpc>
                <a:spcPts val="7111"/>
              </a:lnSpc>
              <a:buNone/>
            </a:pPr>
            <a:r>
              <a:rPr lang="en-US" sz="5688" b="1" dirty="0">
                <a:solidFill>
                  <a:srgbClr val="FFFFFF"/>
                </a:solidFill>
                <a:latin typeface="Instrument Sans" pitchFamily="34" charset="0"/>
                <a:ea typeface="Instrument Sans" pitchFamily="34" charset="-122"/>
                <a:cs typeface="Instrument Sans" pitchFamily="34" charset="-120"/>
              </a:rPr>
              <a:t>Introduction to Microservices Architecture</a:t>
            </a:r>
            <a:endParaRPr lang="en-US" sz="5688" dirty="0"/>
          </a:p>
        </p:txBody>
      </p:sp>
      <p:sp>
        <p:nvSpPr>
          <p:cNvPr id="7" name="Text 2"/>
          <p:cNvSpPr/>
          <p:nvPr/>
        </p:nvSpPr>
        <p:spPr>
          <a:xfrm>
            <a:off x="785217" y="3755112"/>
            <a:ext cx="7573566" cy="3140869"/>
          </a:xfrm>
          <a:prstGeom prst="rect">
            <a:avLst/>
          </a:prstGeom>
          <a:noFill/>
          <a:ln/>
        </p:spPr>
        <p:txBody>
          <a:bodyPr wrap="square" rtlCol="0" anchor="t"/>
          <a:lstStyle/>
          <a:p>
            <a:pPr marL="0" indent="0">
              <a:lnSpc>
                <a:spcPts val="2473"/>
              </a:lnSpc>
              <a:buNone/>
            </a:pPr>
            <a:r>
              <a:rPr lang="en-US" sz="1649" dirty="0">
                <a:solidFill>
                  <a:srgbClr val="CFD0D8"/>
                </a:solidFill>
                <a:latin typeface="Instrument Sans" pitchFamily="34" charset="0"/>
                <a:ea typeface="Instrument Sans" pitchFamily="34" charset="-122"/>
                <a:cs typeface="Instrument Sans" pitchFamily="34" charset="-120"/>
              </a:rPr>
              <a:t>Microservices architecture has emerged as a popular approach to building complex, scalable, and resilient software systems. By breaking down monolithic applications into smaller, independent services, organizations can benefit from increased agility, improved scalability, and better fault isolation. In this presentation, we will explore the key characteristics of microservices, the supporting infrastructure, communication patterns, common challenges and solutions, as well as real-world case studies. Whether you're a software developer, architect, or IT professional, understanding the fundamentals of microservices can help you navigate the evolving landscape of modern application development.</a:t>
            </a:r>
            <a:endParaRPr lang="en-US" sz="1649" dirty="0"/>
          </a:p>
        </p:txBody>
      </p:sp>
      <p:sp>
        <p:nvSpPr>
          <p:cNvPr id="10" name="Text 4"/>
          <p:cNvSpPr/>
          <p:nvPr/>
        </p:nvSpPr>
        <p:spPr>
          <a:xfrm>
            <a:off x="1224915" y="7131487"/>
            <a:ext cx="2847618" cy="366355"/>
          </a:xfrm>
          <a:prstGeom prst="rect">
            <a:avLst/>
          </a:prstGeom>
          <a:noFill/>
          <a:ln/>
        </p:spPr>
        <p:txBody>
          <a:bodyPr wrap="none" rtlCol="0" anchor="t"/>
          <a:lstStyle/>
          <a:p>
            <a:pPr marL="0" indent="0" algn="l">
              <a:lnSpc>
                <a:spcPts val="2885"/>
              </a:lnSpc>
              <a:buNone/>
            </a:pPr>
            <a:r>
              <a:rPr lang="en-US" sz="2061" b="1" dirty="0">
                <a:solidFill>
                  <a:srgbClr val="CFD0D8"/>
                </a:solidFill>
                <a:latin typeface="Instrument Sans" pitchFamily="34" charset="0"/>
                <a:ea typeface="Instrument Sans" pitchFamily="34" charset="-122"/>
                <a:cs typeface="Instrument Sans" pitchFamily="34" charset="-120"/>
              </a:rPr>
              <a:t>by Mani Chandra Saparay</a:t>
            </a:r>
            <a:endParaRPr lang="en-US" sz="206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9274" y="2304693"/>
            <a:ext cx="4930973" cy="3620214"/>
          </a:xfrm>
          <a:prstGeom prst="rect">
            <a:avLst/>
          </a:prstGeom>
        </p:spPr>
      </p:pic>
      <p:sp>
        <p:nvSpPr>
          <p:cNvPr id="6" name="Text 1"/>
          <p:cNvSpPr/>
          <p:nvPr/>
        </p:nvSpPr>
        <p:spPr>
          <a:xfrm>
            <a:off x="833199" y="1254204"/>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Conclusion: The Rise of Microservices</a:t>
            </a:r>
            <a:endParaRPr lang="en-US" sz="4374" dirty="0"/>
          </a:p>
        </p:txBody>
      </p:sp>
      <p:sp>
        <p:nvSpPr>
          <p:cNvPr id="7" name="Text 2"/>
          <p:cNvSpPr/>
          <p:nvPr/>
        </p:nvSpPr>
        <p:spPr>
          <a:xfrm>
            <a:off x="833199" y="2976205"/>
            <a:ext cx="7477601" cy="3999071"/>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In conclusion, microservices architecture has emerged as a powerful approach to building modern, scalable, and resilient software systems. By emphasizing independent deployment, scalability, and decentralized data management, microservices offer organizations a range of benefits, including increased agility, improved fault tolerance, and better technology diversity. As the industry continues to evolve, the adoption of microservices is expected to grow, with emerging trends like serverless computing and service meshes further enhancing the capabilities of this architectural style. Whether you're a software developer, architect, or IT professional, understanding the fundamentals of microservices can help you navigate the future of application development and stay ahead of the curve.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 1"/>
          <p:cNvSpPr/>
          <p:nvPr/>
        </p:nvSpPr>
        <p:spPr>
          <a:xfrm>
            <a:off x="2037993" y="1598652"/>
            <a:ext cx="9465112"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Key Characteristics of Microservices</a:t>
            </a:r>
            <a:endParaRPr lang="en-US" sz="4374" dirty="0"/>
          </a:p>
        </p:txBody>
      </p:sp>
      <p:sp>
        <p:nvSpPr>
          <p:cNvPr id="5" name="Text 2"/>
          <p:cNvSpPr/>
          <p:nvPr/>
        </p:nvSpPr>
        <p:spPr>
          <a:xfrm>
            <a:off x="2037993" y="2848451"/>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Independent Deployment</a:t>
            </a:r>
            <a:endParaRPr lang="en-US" sz="2187" dirty="0"/>
          </a:p>
        </p:txBody>
      </p:sp>
      <p:sp>
        <p:nvSpPr>
          <p:cNvPr id="6" name="Text 3"/>
          <p:cNvSpPr/>
          <p:nvPr/>
        </p:nvSpPr>
        <p:spPr>
          <a:xfrm>
            <a:off x="2037993" y="3764994"/>
            <a:ext cx="3156347" cy="2666048"/>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Microservices are designed to be independently deployable, allowing teams to update and release individual services without affecting the entire application. This promotes faster delivery, reduced risk, and better scalability.</a:t>
            </a:r>
            <a:endParaRPr lang="en-US" sz="1750" dirty="0"/>
          </a:p>
        </p:txBody>
      </p:sp>
      <p:sp>
        <p:nvSpPr>
          <p:cNvPr id="7" name="Text 4"/>
          <p:cNvSpPr/>
          <p:nvPr/>
        </p:nvSpPr>
        <p:spPr>
          <a:xfrm>
            <a:off x="5743932" y="2848451"/>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Scalability</a:t>
            </a:r>
            <a:endParaRPr lang="en-US" sz="2187" dirty="0"/>
          </a:p>
        </p:txBody>
      </p:sp>
      <p:sp>
        <p:nvSpPr>
          <p:cNvPr id="8" name="Text 5"/>
          <p:cNvSpPr/>
          <p:nvPr/>
        </p:nvSpPr>
        <p:spPr>
          <a:xfrm>
            <a:off x="5743932" y="3417808"/>
            <a:ext cx="3156347" cy="2332792"/>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Microservices can be scaled individually based on demand, enabling organizations to allocate resources more efficiently and handle high-traffic scenarios more effectively.</a:t>
            </a:r>
            <a:endParaRPr lang="en-US" sz="1750" dirty="0"/>
          </a:p>
        </p:txBody>
      </p:sp>
      <p:sp>
        <p:nvSpPr>
          <p:cNvPr id="9" name="Text 6"/>
          <p:cNvSpPr/>
          <p:nvPr/>
        </p:nvSpPr>
        <p:spPr>
          <a:xfrm>
            <a:off x="9449872" y="2848451"/>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Decentralized Data Management</a:t>
            </a:r>
            <a:endParaRPr lang="en-US" sz="2187" dirty="0"/>
          </a:p>
        </p:txBody>
      </p:sp>
      <p:sp>
        <p:nvSpPr>
          <p:cNvPr id="10" name="Text 7"/>
          <p:cNvSpPr/>
          <p:nvPr/>
        </p:nvSpPr>
        <p:spPr>
          <a:xfrm>
            <a:off x="9449872" y="3764994"/>
            <a:ext cx="3156347" cy="1999536"/>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Each microservice is responsible for its own data storage and management, promoting data autonomy and avoiding the complexities of a shared database.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874" y="19100"/>
            <a:ext cx="14630400" cy="8229600"/>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186690" y="2158365"/>
            <a:ext cx="5097661" cy="3912870"/>
          </a:xfrm>
          <a:prstGeom prst="rect">
            <a:avLst/>
          </a:prstGeom>
        </p:spPr>
      </p:pic>
      <p:sp>
        <p:nvSpPr>
          <p:cNvPr id="6" name="Text 1"/>
          <p:cNvSpPr/>
          <p:nvPr/>
        </p:nvSpPr>
        <p:spPr>
          <a:xfrm>
            <a:off x="6364367" y="1203008"/>
            <a:ext cx="5167908" cy="486013"/>
          </a:xfrm>
          <a:prstGeom prst="rect">
            <a:avLst/>
          </a:prstGeom>
          <a:noFill/>
          <a:ln/>
        </p:spPr>
        <p:txBody>
          <a:bodyPr wrap="none" rtlCol="0" anchor="t"/>
          <a:lstStyle/>
          <a:p>
            <a:pPr marL="0" indent="0">
              <a:lnSpc>
                <a:spcPts val="3827"/>
              </a:lnSpc>
              <a:buNone/>
            </a:pPr>
            <a:r>
              <a:rPr lang="en-US" sz="3062" b="1" dirty="0">
                <a:solidFill>
                  <a:srgbClr val="FFFFFF"/>
                </a:solidFill>
                <a:latin typeface="Instrument Sans" pitchFamily="34" charset="0"/>
                <a:ea typeface="Instrument Sans" pitchFamily="34" charset="-122"/>
                <a:cs typeface="Instrument Sans" pitchFamily="34" charset="-120"/>
              </a:rPr>
              <a:t>Microservices Infrastructure</a:t>
            </a:r>
            <a:endParaRPr lang="en-US" sz="3062" dirty="0"/>
          </a:p>
        </p:txBody>
      </p:sp>
      <p:sp>
        <p:nvSpPr>
          <p:cNvPr id="7" name="Shape 2"/>
          <p:cNvSpPr/>
          <p:nvPr/>
        </p:nvSpPr>
        <p:spPr>
          <a:xfrm>
            <a:off x="6364367" y="4591050"/>
            <a:ext cx="7388066" cy="31075"/>
          </a:xfrm>
          <a:prstGeom prst="roundRect">
            <a:avLst>
              <a:gd name="adj" fmla="val 225238"/>
            </a:avLst>
          </a:prstGeom>
          <a:solidFill>
            <a:srgbClr val="55555C"/>
          </a:solidFill>
          <a:ln/>
        </p:spPr>
      </p:sp>
      <p:sp>
        <p:nvSpPr>
          <p:cNvPr id="8" name="Shape 3"/>
          <p:cNvSpPr/>
          <p:nvPr/>
        </p:nvSpPr>
        <p:spPr>
          <a:xfrm>
            <a:off x="8156912" y="4046756"/>
            <a:ext cx="31075" cy="544354"/>
          </a:xfrm>
          <a:prstGeom prst="roundRect">
            <a:avLst>
              <a:gd name="adj" fmla="val 225238"/>
            </a:avLst>
          </a:prstGeom>
          <a:solidFill>
            <a:srgbClr val="55555C"/>
          </a:solidFill>
          <a:ln/>
        </p:spPr>
      </p:sp>
      <p:sp>
        <p:nvSpPr>
          <p:cNvPr id="9" name="Shape 4"/>
          <p:cNvSpPr/>
          <p:nvPr/>
        </p:nvSpPr>
        <p:spPr>
          <a:xfrm>
            <a:off x="7997547" y="4416088"/>
            <a:ext cx="349925" cy="349925"/>
          </a:xfrm>
          <a:prstGeom prst="roundRect">
            <a:avLst>
              <a:gd name="adj" fmla="val 20002"/>
            </a:avLst>
          </a:prstGeom>
          <a:solidFill>
            <a:srgbClr val="3C3C43"/>
          </a:solidFill>
          <a:ln w="7620">
            <a:solidFill>
              <a:srgbClr val="55555C"/>
            </a:solidFill>
            <a:prstDash val="solid"/>
          </a:ln>
        </p:spPr>
      </p:sp>
      <p:sp>
        <p:nvSpPr>
          <p:cNvPr id="10" name="Text 5"/>
          <p:cNvSpPr/>
          <p:nvPr/>
        </p:nvSpPr>
        <p:spPr>
          <a:xfrm>
            <a:off x="8127325" y="4445139"/>
            <a:ext cx="90368" cy="291703"/>
          </a:xfrm>
          <a:prstGeom prst="rect">
            <a:avLst/>
          </a:prstGeom>
          <a:noFill/>
          <a:ln/>
        </p:spPr>
        <p:txBody>
          <a:bodyPr wrap="none" rtlCol="0" anchor="t"/>
          <a:lstStyle/>
          <a:p>
            <a:pPr marL="0" indent="0" algn="ctr">
              <a:lnSpc>
                <a:spcPts val="2296"/>
              </a:lnSpc>
              <a:buNone/>
            </a:pPr>
            <a:r>
              <a:rPr lang="en-US" sz="1837" b="1" dirty="0">
                <a:solidFill>
                  <a:srgbClr val="CFD0D8"/>
                </a:solidFill>
                <a:latin typeface="Instrument Sans" pitchFamily="34" charset="0"/>
                <a:ea typeface="Instrument Sans" pitchFamily="34" charset="-122"/>
                <a:cs typeface="Instrument Sans" pitchFamily="34" charset="-120"/>
              </a:rPr>
              <a:t>1</a:t>
            </a:r>
            <a:endParaRPr lang="en-US" sz="1837" dirty="0"/>
          </a:p>
        </p:txBody>
      </p:sp>
      <p:sp>
        <p:nvSpPr>
          <p:cNvPr id="11" name="Text 6"/>
          <p:cNvSpPr/>
          <p:nvPr/>
        </p:nvSpPr>
        <p:spPr>
          <a:xfrm>
            <a:off x="6816685" y="1922264"/>
            <a:ext cx="2711648" cy="243007"/>
          </a:xfrm>
          <a:prstGeom prst="rect">
            <a:avLst/>
          </a:prstGeom>
          <a:noFill/>
          <a:ln/>
        </p:spPr>
        <p:txBody>
          <a:bodyPr wrap="none" rtlCol="0" anchor="t"/>
          <a:lstStyle/>
          <a:p>
            <a:pPr marL="0" indent="0" algn="ctr">
              <a:lnSpc>
                <a:spcPts val="1914"/>
              </a:lnSpc>
              <a:buNone/>
            </a:pPr>
            <a:r>
              <a:rPr lang="en-US" sz="1531" b="1" dirty="0">
                <a:solidFill>
                  <a:srgbClr val="CFD0D8"/>
                </a:solidFill>
                <a:latin typeface="Instrument Sans" pitchFamily="34" charset="0"/>
                <a:ea typeface="Instrument Sans" pitchFamily="34" charset="-122"/>
                <a:cs typeface="Instrument Sans" pitchFamily="34" charset="-120"/>
              </a:rPr>
              <a:t>Containers and Orchestration</a:t>
            </a:r>
            <a:endParaRPr lang="en-US" sz="1531" dirty="0"/>
          </a:p>
        </p:txBody>
      </p:sp>
      <p:sp>
        <p:nvSpPr>
          <p:cNvPr id="12" name="Text 7"/>
          <p:cNvSpPr/>
          <p:nvPr/>
        </p:nvSpPr>
        <p:spPr>
          <a:xfrm>
            <a:off x="6519863" y="2258497"/>
            <a:ext cx="3305294" cy="1632704"/>
          </a:xfrm>
          <a:prstGeom prst="rect">
            <a:avLst/>
          </a:prstGeom>
          <a:noFill/>
          <a:ln/>
        </p:spPr>
        <p:txBody>
          <a:bodyPr wrap="square" rtlCol="0" anchor="t"/>
          <a:lstStyle/>
          <a:p>
            <a:pPr marL="0" indent="0" algn="ctr">
              <a:lnSpc>
                <a:spcPts val="1837"/>
              </a:lnSpc>
              <a:buNone/>
            </a:pPr>
            <a:r>
              <a:rPr lang="en-US" sz="1225" dirty="0">
                <a:solidFill>
                  <a:srgbClr val="CFD0D8"/>
                </a:solidFill>
                <a:latin typeface="Instrument Sans" pitchFamily="34" charset="0"/>
                <a:ea typeface="Instrument Sans" pitchFamily="34" charset="-122"/>
                <a:cs typeface="Instrument Sans" pitchFamily="34" charset="-120"/>
              </a:rPr>
              <a:t>Microservices are often deployed using containerization technologies like Docker, which provide a consistent and portable runtime environment. Container orchestration platforms, such as Kubernetes, help manage the deployment, scaling, and networking of these containers.</a:t>
            </a:r>
            <a:endParaRPr lang="en-US" sz="1225" dirty="0"/>
          </a:p>
        </p:txBody>
      </p:sp>
      <p:sp>
        <p:nvSpPr>
          <p:cNvPr id="13" name="Shape 8"/>
          <p:cNvSpPr/>
          <p:nvPr/>
        </p:nvSpPr>
        <p:spPr>
          <a:xfrm>
            <a:off x="10042743" y="4590990"/>
            <a:ext cx="31075" cy="544354"/>
          </a:xfrm>
          <a:prstGeom prst="roundRect">
            <a:avLst>
              <a:gd name="adj" fmla="val 225238"/>
            </a:avLst>
          </a:prstGeom>
          <a:solidFill>
            <a:srgbClr val="55555C"/>
          </a:solidFill>
          <a:ln/>
        </p:spPr>
      </p:sp>
      <p:sp>
        <p:nvSpPr>
          <p:cNvPr id="14" name="Shape 9"/>
          <p:cNvSpPr/>
          <p:nvPr/>
        </p:nvSpPr>
        <p:spPr>
          <a:xfrm>
            <a:off x="9883378" y="4416088"/>
            <a:ext cx="349925" cy="349925"/>
          </a:xfrm>
          <a:prstGeom prst="roundRect">
            <a:avLst>
              <a:gd name="adj" fmla="val 20002"/>
            </a:avLst>
          </a:prstGeom>
          <a:solidFill>
            <a:srgbClr val="3C3C43"/>
          </a:solidFill>
          <a:ln w="7620">
            <a:solidFill>
              <a:srgbClr val="55555C"/>
            </a:solidFill>
            <a:prstDash val="solid"/>
          </a:ln>
        </p:spPr>
      </p:sp>
      <p:sp>
        <p:nvSpPr>
          <p:cNvPr id="15" name="Text 10"/>
          <p:cNvSpPr/>
          <p:nvPr/>
        </p:nvSpPr>
        <p:spPr>
          <a:xfrm>
            <a:off x="9993273" y="4445139"/>
            <a:ext cx="130016" cy="291703"/>
          </a:xfrm>
          <a:prstGeom prst="rect">
            <a:avLst/>
          </a:prstGeom>
          <a:noFill/>
          <a:ln/>
        </p:spPr>
        <p:txBody>
          <a:bodyPr wrap="none" rtlCol="0" anchor="t"/>
          <a:lstStyle/>
          <a:p>
            <a:pPr marL="0" indent="0" algn="ctr">
              <a:lnSpc>
                <a:spcPts val="2296"/>
              </a:lnSpc>
              <a:buNone/>
            </a:pPr>
            <a:r>
              <a:rPr lang="en-US" sz="1837" b="1" dirty="0">
                <a:solidFill>
                  <a:srgbClr val="CFD0D8"/>
                </a:solidFill>
                <a:latin typeface="Instrument Sans" pitchFamily="34" charset="0"/>
                <a:ea typeface="Instrument Sans" pitchFamily="34" charset="-122"/>
                <a:cs typeface="Instrument Sans" pitchFamily="34" charset="-120"/>
              </a:rPr>
              <a:t>2</a:t>
            </a:r>
            <a:endParaRPr lang="en-US" sz="1837" dirty="0"/>
          </a:p>
        </p:txBody>
      </p:sp>
      <p:sp>
        <p:nvSpPr>
          <p:cNvPr id="16" name="Text 11"/>
          <p:cNvSpPr/>
          <p:nvPr/>
        </p:nvSpPr>
        <p:spPr>
          <a:xfrm>
            <a:off x="9086255" y="5290899"/>
            <a:ext cx="1944172" cy="243007"/>
          </a:xfrm>
          <a:prstGeom prst="rect">
            <a:avLst/>
          </a:prstGeom>
          <a:noFill/>
          <a:ln/>
        </p:spPr>
        <p:txBody>
          <a:bodyPr wrap="none" rtlCol="0" anchor="t"/>
          <a:lstStyle/>
          <a:p>
            <a:pPr marL="0" indent="0" algn="ctr">
              <a:lnSpc>
                <a:spcPts val="1914"/>
              </a:lnSpc>
              <a:buNone/>
            </a:pPr>
            <a:r>
              <a:rPr lang="en-US" sz="1531" b="1" dirty="0">
                <a:solidFill>
                  <a:srgbClr val="CFD0D8"/>
                </a:solidFill>
                <a:latin typeface="Instrument Sans" pitchFamily="34" charset="0"/>
                <a:ea typeface="Instrument Sans" pitchFamily="34" charset="-122"/>
                <a:cs typeface="Instrument Sans" pitchFamily="34" charset="-120"/>
              </a:rPr>
              <a:t>Service Discovery</a:t>
            </a:r>
            <a:endParaRPr lang="en-US" sz="1531" dirty="0"/>
          </a:p>
        </p:txBody>
      </p:sp>
      <p:sp>
        <p:nvSpPr>
          <p:cNvPr id="17" name="Text 12"/>
          <p:cNvSpPr/>
          <p:nvPr/>
        </p:nvSpPr>
        <p:spPr>
          <a:xfrm>
            <a:off x="8405693" y="5627132"/>
            <a:ext cx="3305294" cy="1399461"/>
          </a:xfrm>
          <a:prstGeom prst="rect">
            <a:avLst/>
          </a:prstGeom>
          <a:noFill/>
          <a:ln/>
        </p:spPr>
        <p:txBody>
          <a:bodyPr wrap="square" rtlCol="0" anchor="t"/>
          <a:lstStyle/>
          <a:p>
            <a:pPr marL="0" indent="0" algn="ctr">
              <a:lnSpc>
                <a:spcPts val="1837"/>
              </a:lnSpc>
              <a:buNone/>
            </a:pPr>
            <a:r>
              <a:rPr lang="en-US" sz="1225" dirty="0">
                <a:solidFill>
                  <a:srgbClr val="CFD0D8"/>
                </a:solidFill>
                <a:latin typeface="Instrument Sans" pitchFamily="34" charset="0"/>
                <a:ea typeface="Instrument Sans" pitchFamily="34" charset="-122"/>
                <a:cs typeface="Instrument Sans" pitchFamily="34" charset="-120"/>
              </a:rPr>
              <a:t>Microservices need a way to find and communicate with each other, which is achieved through service discovery mechanisms. These allow services to register their location and availability, enabling other services to locate and interact with them.</a:t>
            </a:r>
            <a:endParaRPr lang="en-US" sz="1225" dirty="0"/>
          </a:p>
        </p:txBody>
      </p:sp>
      <p:sp>
        <p:nvSpPr>
          <p:cNvPr id="18" name="Shape 13"/>
          <p:cNvSpPr/>
          <p:nvPr/>
        </p:nvSpPr>
        <p:spPr>
          <a:xfrm>
            <a:off x="11928693" y="4046756"/>
            <a:ext cx="31075" cy="544354"/>
          </a:xfrm>
          <a:prstGeom prst="roundRect">
            <a:avLst>
              <a:gd name="adj" fmla="val 225238"/>
            </a:avLst>
          </a:prstGeom>
          <a:solidFill>
            <a:srgbClr val="55555C"/>
          </a:solidFill>
          <a:ln/>
        </p:spPr>
      </p:sp>
      <p:sp>
        <p:nvSpPr>
          <p:cNvPr id="19" name="Shape 14"/>
          <p:cNvSpPr/>
          <p:nvPr/>
        </p:nvSpPr>
        <p:spPr>
          <a:xfrm>
            <a:off x="11769328" y="4416088"/>
            <a:ext cx="349925" cy="349925"/>
          </a:xfrm>
          <a:prstGeom prst="roundRect">
            <a:avLst>
              <a:gd name="adj" fmla="val 20002"/>
            </a:avLst>
          </a:prstGeom>
          <a:solidFill>
            <a:srgbClr val="3C3C43"/>
          </a:solidFill>
          <a:ln w="7620">
            <a:solidFill>
              <a:srgbClr val="55555C"/>
            </a:solidFill>
            <a:prstDash val="solid"/>
          </a:ln>
        </p:spPr>
      </p:sp>
      <p:sp>
        <p:nvSpPr>
          <p:cNvPr id="20" name="Text 15"/>
          <p:cNvSpPr/>
          <p:nvPr/>
        </p:nvSpPr>
        <p:spPr>
          <a:xfrm>
            <a:off x="11876723" y="4445139"/>
            <a:ext cx="135136" cy="291703"/>
          </a:xfrm>
          <a:prstGeom prst="rect">
            <a:avLst/>
          </a:prstGeom>
          <a:noFill/>
          <a:ln/>
        </p:spPr>
        <p:txBody>
          <a:bodyPr wrap="none" rtlCol="0" anchor="t"/>
          <a:lstStyle/>
          <a:p>
            <a:pPr marL="0" indent="0" algn="ctr">
              <a:lnSpc>
                <a:spcPts val="2296"/>
              </a:lnSpc>
              <a:buNone/>
            </a:pPr>
            <a:r>
              <a:rPr lang="en-US" sz="1837" b="1" dirty="0">
                <a:solidFill>
                  <a:srgbClr val="CFD0D8"/>
                </a:solidFill>
                <a:latin typeface="Instrument Sans" pitchFamily="34" charset="0"/>
                <a:ea typeface="Instrument Sans" pitchFamily="34" charset="-122"/>
                <a:cs typeface="Instrument Sans" pitchFamily="34" charset="-120"/>
              </a:rPr>
              <a:t>3</a:t>
            </a:r>
            <a:endParaRPr lang="en-US" sz="1837" dirty="0"/>
          </a:p>
        </p:txBody>
      </p:sp>
      <p:sp>
        <p:nvSpPr>
          <p:cNvPr id="21" name="Text 16"/>
          <p:cNvSpPr/>
          <p:nvPr/>
        </p:nvSpPr>
        <p:spPr>
          <a:xfrm>
            <a:off x="10972205" y="2155508"/>
            <a:ext cx="1944172" cy="243007"/>
          </a:xfrm>
          <a:prstGeom prst="rect">
            <a:avLst/>
          </a:prstGeom>
          <a:noFill/>
          <a:ln/>
        </p:spPr>
        <p:txBody>
          <a:bodyPr wrap="none" rtlCol="0" anchor="t"/>
          <a:lstStyle/>
          <a:p>
            <a:pPr marL="0" indent="0" algn="ctr">
              <a:lnSpc>
                <a:spcPts val="1914"/>
              </a:lnSpc>
              <a:buNone/>
            </a:pPr>
            <a:r>
              <a:rPr lang="en-US" sz="1531" b="1" dirty="0">
                <a:solidFill>
                  <a:srgbClr val="CFD0D8"/>
                </a:solidFill>
                <a:latin typeface="Instrument Sans" pitchFamily="34" charset="0"/>
                <a:ea typeface="Instrument Sans" pitchFamily="34" charset="-122"/>
                <a:cs typeface="Instrument Sans" pitchFamily="34" charset="-120"/>
              </a:rPr>
              <a:t>Load Balancing</a:t>
            </a:r>
            <a:endParaRPr lang="en-US" sz="1531" dirty="0"/>
          </a:p>
        </p:txBody>
      </p:sp>
      <p:sp>
        <p:nvSpPr>
          <p:cNvPr id="22" name="Text 17"/>
          <p:cNvSpPr/>
          <p:nvPr/>
        </p:nvSpPr>
        <p:spPr>
          <a:xfrm>
            <a:off x="10291643" y="2491740"/>
            <a:ext cx="3305294" cy="1399461"/>
          </a:xfrm>
          <a:prstGeom prst="rect">
            <a:avLst/>
          </a:prstGeom>
          <a:noFill/>
          <a:ln/>
        </p:spPr>
        <p:txBody>
          <a:bodyPr wrap="square" rtlCol="0" anchor="t"/>
          <a:lstStyle/>
          <a:p>
            <a:pPr marL="0" indent="0" algn="ctr">
              <a:lnSpc>
                <a:spcPts val="1837"/>
              </a:lnSpc>
              <a:buNone/>
            </a:pPr>
            <a:r>
              <a:rPr lang="en-US" sz="1225" dirty="0">
                <a:solidFill>
                  <a:srgbClr val="CFD0D8"/>
                </a:solidFill>
                <a:latin typeface="Instrument Sans" pitchFamily="34" charset="0"/>
                <a:ea typeface="Instrument Sans" pitchFamily="34" charset="-122"/>
                <a:cs typeface="Instrument Sans" pitchFamily="34" charset="-120"/>
              </a:rPr>
              <a:t>To handle increased traffic and provide high availability, microservices architectures often incorporate load balancing solutions. These distribute incoming requests across multiple instances of a service, ensuring efficient resource utilization and enhanced resilience.</a:t>
            </a: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 1"/>
          <p:cNvSpPr/>
          <p:nvPr/>
        </p:nvSpPr>
        <p:spPr>
          <a:xfrm>
            <a:off x="2037993" y="1265396"/>
            <a:ext cx="10407015"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Communication between Microservices</a:t>
            </a:r>
            <a:endParaRPr lang="en-US" sz="4374" dirty="0"/>
          </a:p>
        </p:txBody>
      </p:sp>
      <p:sp>
        <p:nvSpPr>
          <p:cNvPr id="5" name="Text 2"/>
          <p:cNvSpPr/>
          <p:nvPr/>
        </p:nvSpPr>
        <p:spPr>
          <a:xfrm>
            <a:off x="2037993" y="2515195"/>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Synchronous Communication</a:t>
            </a:r>
            <a:endParaRPr lang="en-US" sz="2187" dirty="0"/>
          </a:p>
        </p:txBody>
      </p:sp>
      <p:sp>
        <p:nvSpPr>
          <p:cNvPr id="6" name="Text 3"/>
          <p:cNvSpPr/>
          <p:nvPr/>
        </p:nvSpPr>
        <p:spPr>
          <a:xfrm>
            <a:off x="2037993" y="3431738"/>
            <a:ext cx="3156347" cy="2999303"/>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Microservices can communicate synchronously using protocols like REST. This approach is suitable for request-response interactions, where one service calls another and waits for a response before proceeding.</a:t>
            </a:r>
            <a:endParaRPr lang="en-US" sz="1750" dirty="0"/>
          </a:p>
        </p:txBody>
      </p:sp>
      <p:sp>
        <p:nvSpPr>
          <p:cNvPr id="7" name="Text 4"/>
          <p:cNvSpPr/>
          <p:nvPr/>
        </p:nvSpPr>
        <p:spPr>
          <a:xfrm>
            <a:off x="5743932" y="2515195"/>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Asynchronous Communication</a:t>
            </a:r>
            <a:endParaRPr lang="en-US" sz="2187" dirty="0"/>
          </a:p>
        </p:txBody>
      </p:sp>
      <p:sp>
        <p:nvSpPr>
          <p:cNvPr id="8" name="Text 5"/>
          <p:cNvSpPr/>
          <p:nvPr/>
        </p:nvSpPr>
        <p:spPr>
          <a:xfrm>
            <a:off x="5743932" y="3431738"/>
            <a:ext cx="3156347" cy="3332559"/>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Alternatively, microservices can communicate asynchronously using message queues or event-driven architectures. This decouples the services, allowing them to work independently and handle heavy workloads more efficiently.</a:t>
            </a:r>
            <a:endParaRPr lang="en-US" sz="1750" dirty="0"/>
          </a:p>
        </p:txBody>
      </p:sp>
      <p:sp>
        <p:nvSpPr>
          <p:cNvPr id="9" name="Text 6"/>
          <p:cNvSpPr/>
          <p:nvPr/>
        </p:nvSpPr>
        <p:spPr>
          <a:xfrm>
            <a:off x="9449872" y="2515195"/>
            <a:ext cx="2958465"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Polyglot Programming</a:t>
            </a:r>
            <a:endParaRPr lang="en-US" sz="2187" dirty="0"/>
          </a:p>
        </p:txBody>
      </p:sp>
      <p:sp>
        <p:nvSpPr>
          <p:cNvPr id="10" name="Text 7"/>
          <p:cNvSpPr/>
          <p:nvPr/>
        </p:nvSpPr>
        <p:spPr>
          <a:xfrm>
            <a:off x="9449872" y="3084552"/>
            <a:ext cx="3156347" cy="2666048"/>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Microservices enable the use of different programming languages and technologies for each service, allowing teams to choose the best-fit tool for the job and promoting technological diversity within the architecture.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633"/>
            <a:ext cx="14630400" cy="8229600"/>
          </a:xfrm>
          <a:prstGeom prst="rect">
            <a:avLst/>
          </a:prstGeom>
          <a:solidFill>
            <a:srgbClr val="2A2A2D">
              <a:alpha val="75000"/>
            </a:srgbClr>
          </a:solidFill>
          <a:ln/>
        </p:spPr>
      </p:sp>
      <p:sp>
        <p:nvSpPr>
          <p:cNvPr id="4" name="Text 1"/>
          <p:cNvSpPr/>
          <p:nvPr/>
        </p:nvSpPr>
        <p:spPr>
          <a:xfrm>
            <a:off x="2037993" y="833557"/>
            <a:ext cx="10554414" cy="1388745"/>
          </a:xfrm>
          <a:prstGeom prst="rect">
            <a:avLst/>
          </a:prstGeom>
          <a:noFill/>
          <a:ln/>
        </p:spPr>
        <p:txBody>
          <a:bodyPr wrap="squar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Challenges and Solutions in Microservices</a:t>
            </a:r>
            <a:endParaRPr lang="en-US" sz="4374" dirty="0"/>
          </a:p>
        </p:txBody>
      </p:sp>
      <p:sp>
        <p:nvSpPr>
          <p:cNvPr id="5" name="Shape 2"/>
          <p:cNvSpPr/>
          <p:nvPr/>
        </p:nvSpPr>
        <p:spPr>
          <a:xfrm>
            <a:off x="2037993" y="2916555"/>
            <a:ext cx="499943" cy="499943"/>
          </a:xfrm>
          <a:prstGeom prst="roundRect">
            <a:avLst>
              <a:gd name="adj" fmla="val 20000"/>
            </a:avLst>
          </a:prstGeom>
          <a:solidFill>
            <a:srgbClr val="3C3C43"/>
          </a:solidFill>
          <a:ln w="7620">
            <a:solidFill>
              <a:srgbClr val="55555C"/>
            </a:solidFill>
            <a:prstDash val="solid"/>
          </a:ln>
        </p:spPr>
      </p:sp>
      <p:sp>
        <p:nvSpPr>
          <p:cNvPr id="6" name="Text 3"/>
          <p:cNvSpPr/>
          <p:nvPr/>
        </p:nvSpPr>
        <p:spPr>
          <a:xfrm>
            <a:off x="2223373" y="2958227"/>
            <a:ext cx="129064"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1</a:t>
            </a:r>
            <a:endParaRPr lang="en-US" sz="2624" dirty="0"/>
          </a:p>
        </p:txBody>
      </p:sp>
      <p:sp>
        <p:nvSpPr>
          <p:cNvPr id="7" name="Text 4"/>
          <p:cNvSpPr/>
          <p:nvPr/>
        </p:nvSpPr>
        <p:spPr>
          <a:xfrm>
            <a:off x="2760107" y="2916555"/>
            <a:ext cx="2647950" cy="694373"/>
          </a:xfrm>
          <a:prstGeom prst="rect">
            <a:avLst/>
          </a:prstGeom>
          <a:noFill/>
          <a:ln/>
        </p:spPr>
        <p:txBody>
          <a:bodyPr wrap="squar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Data Consistency and Management</a:t>
            </a:r>
            <a:endParaRPr lang="en-US" sz="2187" dirty="0"/>
          </a:p>
        </p:txBody>
      </p:sp>
      <p:sp>
        <p:nvSpPr>
          <p:cNvPr id="8" name="Text 5"/>
          <p:cNvSpPr/>
          <p:nvPr/>
        </p:nvSpPr>
        <p:spPr>
          <a:xfrm>
            <a:off x="2760107" y="3744158"/>
            <a:ext cx="2647950" cy="2999303"/>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Maintaining data consistency across distributed microservices can be challenging. Solutions include using eventual consistency and implementing patterns like the Saga pattern to ensure data integrity.</a:t>
            </a:r>
            <a:endParaRPr lang="en-US" sz="1750" dirty="0"/>
          </a:p>
        </p:txBody>
      </p:sp>
      <p:sp>
        <p:nvSpPr>
          <p:cNvPr id="9" name="Shape 6"/>
          <p:cNvSpPr/>
          <p:nvPr/>
        </p:nvSpPr>
        <p:spPr>
          <a:xfrm>
            <a:off x="5630228" y="2916555"/>
            <a:ext cx="499943" cy="499943"/>
          </a:xfrm>
          <a:prstGeom prst="roundRect">
            <a:avLst>
              <a:gd name="adj" fmla="val 20000"/>
            </a:avLst>
          </a:prstGeom>
          <a:solidFill>
            <a:srgbClr val="3C3C43"/>
          </a:solidFill>
          <a:ln w="7620">
            <a:solidFill>
              <a:srgbClr val="55555C"/>
            </a:solidFill>
            <a:prstDash val="solid"/>
          </a:ln>
        </p:spPr>
      </p:sp>
      <p:sp>
        <p:nvSpPr>
          <p:cNvPr id="10" name="Text 7"/>
          <p:cNvSpPr/>
          <p:nvPr/>
        </p:nvSpPr>
        <p:spPr>
          <a:xfrm>
            <a:off x="5787271" y="2958227"/>
            <a:ext cx="185738"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2</a:t>
            </a:r>
            <a:endParaRPr lang="en-US" sz="2624" dirty="0"/>
          </a:p>
        </p:txBody>
      </p:sp>
      <p:sp>
        <p:nvSpPr>
          <p:cNvPr id="11" name="Text 8"/>
          <p:cNvSpPr/>
          <p:nvPr/>
        </p:nvSpPr>
        <p:spPr>
          <a:xfrm>
            <a:off x="6352342" y="2916555"/>
            <a:ext cx="2647950" cy="694373"/>
          </a:xfrm>
          <a:prstGeom prst="rect">
            <a:avLst/>
          </a:prstGeom>
          <a:noFill/>
          <a:ln/>
        </p:spPr>
        <p:txBody>
          <a:bodyPr wrap="squar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Monitoring and Logging</a:t>
            </a:r>
            <a:endParaRPr lang="en-US" sz="2187" dirty="0"/>
          </a:p>
        </p:txBody>
      </p:sp>
      <p:sp>
        <p:nvSpPr>
          <p:cNvPr id="12" name="Text 9"/>
          <p:cNvSpPr/>
          <p:nvPr/>
        </p:nvSpPr>
        <p:spPr>
          <a:xfrm>
            <a:off x="6352342" y="3744158"/>
            <a:ext cx="2647950" cy="3332559"/>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With multiple independent services, effective monitoring and logging become crucial. Centralized tools like the ELK stack (Elasticsearch, Logstash, Kibana) and Prometheus can help provide visibility into the overall system health.</a:t>
            </a:r>
            <a:endParaRPr lang="en-US" sz="1750" dirty="0"/>
          </a:p>
        </p:txBody>
      </p:sp>
      <p:sp>
        <p:nvSpPr>
          <p:cNvPr id="13" name="Shape 10"/>
          <p:cNvSpPr/>
          <p:nvPr/>
        </p:nvSpPr>
        <p:spPr>
          <a:xfrm>
            <a:off x="9222462" y="2916555"/>
            <a:ext cx="499943" cy="499943"/>
          </a:xfrm>
          <a:prstGeom prst="roundRect">
            <a:avLst>
              <a:gd name="adj" fmla="val 20000"/>
            </a:avLst>
          </a:prstGeom>
          <a:solidFill>
            <a:srgbClr val="3C3C43"/>
          </a:solidFill>
          <a:ln w="7620">
            <a:solidFill>
              <a:srgbClr val="55555C"/>
            </a:solidFill>
            <a:prstDash val="solid"/>
          </a:ln>
        </p:spPr>
      </p:sp>
      <p:sp>
        <p:nvSpPr>
          <p:cNvPr id="14" name="Text 11"/>
          <p:cNvSpPr/>
          <p:nvPr/>
        </p:nvSpPr>
        <p:spPr>
          <a:xfrm>
            <a:off x="9375934" y="2958227"/>
            <a:ext cx="193000"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3</a:t>
            </a:r>
            <a:endParaRPr lang="en-US" sz="2624" dirty="0"/>
          </a:p>
        </p:txBody>
      </p:sp>
      <p:sp>
        <p:nvSpPr>
          <p:cNvPr id="15" name="Text 12"/>
          <p:cNvSpPr/>
          <p:nvPr/>
        </p:nvSpPr>
        <p:spPr>
          <a:xfrm>
            <a:off x="9944576" y="2916555"/>
            <a:ext cx="264795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Security Concerns</a:t>
            </a:r>
            <a:endParaRPr lang="en-US" sz="2187" dirty="0"/>
          </a:p>
        </p:txBody>
      </p:sp>
      <p:sp>
        <p:nvSpPr>
          <p:cNvPr id="16" name="Text 13"/>
          <p:cNvSpPr/>
          <p:nvPr/>
        </p:nvSpPr>
        <p:spPr>
          <a:xfrm>
            <a:off x="9944576" y="3396972"/>
            <a:ext cx="2647950" cy="3999071"/>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Microservices architectures introduce new security considerations, such as authentication, authorization, and encryption. Techniques like OAuth, JWT, and secure communication protocols can help address these challenges.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2A2A2D">
              <a:alpha val="80000"/>
            </a:srgbClr>
          </a:solidFill>
          <a:ln/>
        </p:spPr>
      </p:sp>
      <p:sp>
        <p:nvSpPr>
          <p:cNvPr id="6" name="Text 2"/>
          <p:cNvSpPr/>
          <p:nvPr/>
        </p:nvSpPr>
        <p:spPr>
          <a:xfrm>
            <a:off x="2037993" y="1464707"/>
            <a:ext cx="10228183"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Case Studies and Real-World Examples</a:t>
            </a:r>
            <a:endParaRPr lang="en-US" sz="4374" dirty="0"/>
          </a:p>
        </p:txBody>
      </p:sp>
      <p:sp>
        <p:nvSpPr>
          <p:cNvPr id="7" name="Shape 3"/>
          <p:cNvSpPr/>
          <p:nvPr/>
        </p:nvSpPr>
        <p:spPr>
          <a:xfrm>
            <a:off x="2037993" y="2492335"/>
            <a:ext cx="3370064" cy="4272558"/>
          </a:xfrm>
          <a:prstGeom prst="roundRect">
            <a:avLst>
              <a:gd name="adj" fmla="val 2967"/>
            </a:avLst>
          </a:prstGeom>
          <a:solidFill>
            <a:srgbClr val="3C3C43"/>
          </a:solidFill>
          <a:ln w="7620">
            <a:solidFill>
              <a:srgbClr val="55555C"/>
            </a:solidFill>
            <a:prstDash val="solid"/>
          </a:ln>
        </p:spPr>
      </p:sp>
      <p:sp>
        <p:nvSpPr>
          <p:cNvPr id="8" name="Text 4"/>
          <p:cNvSpPr/>
          <p:nvPr/>
        </p:nvSpPr>
        <p:spPr>
          <a:xfrm>
            <a:off x="2267783" y="2722126"/>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Netflix</a:t>
            </a:r>
            <a:endParaRPr lang="en-US" sz="2187" dirty="0"/>
          </a:p>
        </p:txBody>
      </p:sp>
      <p:sp>
        <p:nvSpPr>
          <p:cNvPr id="9" name="Text 5"/>
          <p:cNvSpPr/>
          <p:nvPr/>
        </p:nvSpPr>
        <p:spPr>
          <a:xfrm>
            <a:off x="2267783" y="3202543"/>
            <a:ext cx="2910483" cy="3332559"/>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Netflix has been a pioneer in the adoption of microservices, breaking down its monolithic architecture into hundreds of independent services. This allowed Netflix to scale its platform, improve fault tolerance, and release new features rapidly.</a:t>
            </a:r>
            <a:endParaRPr lang="en-US" sz="1750" dirty="0"/>
          </a:p>
        </p:txBody>
      </p:sp>
      <p:sp>
        <p:nvSpPr>
          <p:cNvPr id="10" name="Shape 6"/>
          <p:cNvSpPr/>
          <p:nvPr/>
        </p:nvSpPr>
        <p:spPr>
          <a:xfrm>
            <a:off x="5630228" y="2492335"/>
            <a:ext cx="3370064" cy="4272558"/>
          </a:xfrm>
          <a:prstGeom prst="roundRect">
            <a:avLst>
              <a:gd name="adj" fmla="val 2967"/>
            </a:avLst>
          </a:prstGeom>
          <a:solidFill>
            <a:srgbClr val="3C3C43"/>
          </a:solidFill>
          <a:ln w="7620">
            <a:solidFill>
              <a:srgbClr val="55555C"/>
            </a:solidFill>
            <a:prstDash val="solid"/>
          </a:ln>
        </p:spPr>
      </p:sp>
      <p:sp>
        <p:nvSpPr>
          <p:cNvPr id="11" name="Text 7"/>
          <p:cNvSpPr/>
          <p:nvPr/>
        </p:nvSpPr>
        <p:spPr>
          <a:xfrm>
            <a:off x="5860018" y="2722126"/>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Amazon</a:t>
            </a:r>
            <a:endParaRPr lang="en-US" sz="2187" dirty="0"/>
          </a:p>
        </p:txBody>
      </p:sp>
      <p:sp>
        <p:nvSpPr>
          <p:cNvPr id="12" name="Text 8"/>
          <p:cNvSpPr/>
          <p:nvPr/>
        </p:nvSpPr>
        <p:spPr>
          <a:xfrm>
            <a:off x="5860018" y="3202543"/>
            <a:ext cx="2910483" cy="2999303"/>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Amazon's transition to a microservices-based architecture enabled it to handle the enormous scale of its e-commerce platform, allowing the company to quickly adapt to changing customer needs and business requirements.</a:t>
            </a:r>
            <a:endParaRPr lang="en-US" sz="1750" dirty="0"/>
          </a:p>
        </p:txBody>
      </p:sp>
      <p:sp>
        <p:nvSpPr>
          <p:cNvPr id="13" name="Shape 9"/>
          <p:cNvSpPr/>
          <p:nvPr/>
        </p:nvSpPr>
        <p:spPr>
          <a:xfrm>
            <a:off x="9222462" y="2492335"/>
            <a:ext cx="3370064" cy="4272558"/>
          </a:xfrm>
          <a:prstGeom prst="roundRect">
            <a:avLst>
              <a:gd name="adj" fmla="val 2967"/>
            </a:avLst>
          </a:prstGeom>
          <a:solidFill>
            <a:srgbClr val="3C3C43"/>
          </a:solidFill>
          <a:ln w="7620">
            <a:solidFill>
              <a:srgbClr val="55555C"/>
            </a:solidFill>
            <a:prstDash val="solid"/>
          </a:ln>
        </p:spPr>
      </p:sp>
      <p:sp>
        <p:nvSpPr>
          <p:cNvPr id="14" name="Text 10"/>
          <p:cNvSpPr/>
          <p:nvPr/>
        </p:nvSpPr>
        <p:spPr>
          <a:xfrm>
            <a:off x="9452253" y="2722126"/>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Uber</a:t>
            </a:r>
            <a:endParaRPr lang="en-US" sz="2187" dirty="0"/>
          </a:p>
        </p:txBody>
      </p:sp>
      <p:sp>
        <p:nvSpPr>
          <p:cNvPr id="15" name="Text 11"/>
          <p:cNvSpPr/>
          <p:nvPr/>
        </p:nvSpPr>
        <p:spPr>
          <a:xfrm>
            <a:off x="9452253" y="3202543"/>
            <a:ext cx="2910483" cy="2666048"/>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Uber, the ride-sharing platform, leveraged microservices to build a highly scalable and resilient architecture that could handle surges in demand, especially during peak hours and major events.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 1"/>
          <p:cNvSpPr/>
          <p:nvPr/>
        </p:nvSpPr>
        <p:spPr>
          <a:xfrm>
            <a:off x="2037993" y="1916668"/>
            <a:ext cx="7977664"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Future Trends in Microservices</a:t>
            </a:r>
            <a:endParaRPr lang="en-US" sz="4374" dirty="0"/>
          </a:p>
        </p:txBody>
      </p:sp>
      <p:pic>
        <p:nvPicPr>
          <p:cNvPr id="5" name="Image 1" descr="preencoded.png"/>
          <p:cNvPicPr>
            <a:picLocks noChangeAspect="1"/>
          </p:cNvPicPr>
          <p:nvPr/>
        </p:nvPicPr>
        <p:blipFill>
          <a:blip r:embed="rId4"/>
          <a:stretch>
            <a:fillRect/>
          </a:stretch>
        </p:blipFill>
        <p:spPr>
          <a:xfrm>
            <a:off x="2037993" y="3055382"/>
            <a:ext cx="555427" cy="555427"/>
          </a:xfrm>
          <a:prstGeom prst="rect">
            <a:avLst/>
          </a:prstGeom>
        </p:spPr>
      </p:pic>
      <p:sp>
        <p:nvSpPr>
          <p:cNvPr id="6" name="Text 2"/>
          <p:cNvSpPr/>
          <p:nvPr/>
        </p:nvSpPr>
        <p:spPr>
          <a:xfrm>
            <a:off x="2037993" y="3832979"/>
            <a:ext cx="3221712"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Serverless Architectures</a:t>
            </a:r>
            <a:endParaRPr lang="en-US" sz="2187" dirty="0"/>
          </a:p>
        </p:txBody>
      </p:sp>
      <p:sp>
        <p:nvSpPr>
          <p:cNvPr id="7" name="Text 3"/>
          <p:cNvSpPr/>
          <p:nvPr/>
        </p:nvSpPr>
        <p:spPr>
          <a:xfrm>
            <a:off x="2037993" y="4313396"/>
            <a:ext cx="5110520" cy="1999536"/>
          </a:xfrm>
          <a:prstGeom prst="rect">
            <a:avLst/>
          </a:prstGeom>
          <a:noFill/>
          <a:ln/>
        </p:spPr>
        <p:txBody>
          <a:bodyPr wrap="square" rtlCol="0" anchor="t"/>
          <a:lstStyle/>
          <a:p>
            <a:pPr marL="0" indent="0" algn="l">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The rise of serverless computing, where infrastructure management is abstracted away, is expected to further enhance the development and deployment of microservices, enabling more efficient scaling and reduced operational overhead.</a:t>
            </a:r>
            <a:endParaRPr lang="en-US" sz="1750" dirty="0"/>
          </a:p>
        </p:txBody>
      </p:sp>
      <p:pic>
        <p:nvPicPr>
          <p:cNvPr id="8" name="Image 2" descr="preencoded.png"/>
          <p:cNvPicPr>
            <a:picLocks noChangeAspect="1"/>
          </p:cNvPicPr>
          <p:nvPr/>
        </p:nvPicPr>
        <p:blipFill>
          <a:blip r:embed="rId5"/>
          <a:stretch>
            <a:fillRect/>
          </a:stretch>
        </p:blipFill>
        <p:spPr>
          <a:xfrm>
            <a:off x="7481768" y="3055382"/>
            <a:ext cx="555427" cy="555427"/>
          </a:xfrm>
          <a:prstGeom prst="rect">
            <a:avLst/>
          </a:prstGeom>
        </p:spPr>
      </p:pic>
      <p:sp>
        <p:nvSpPr>
          <p:cNvPr id="9" name="Text 4"/>
          <p:cNvSpPr/>
          <p:nvPr/>
        </p:nvSpPr>
        <p:spPr>
          <a:xfrm>
            <a:off x="7481768" y="3832979"/>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Service Meshes</a:t>
            </a:r>
            <a:endParaRPr lang="en-US" sz="2187" dirty="0"/>
          </a:p>
        </p:txBody>
      </p:sp>
      <p:sp>
        <p:nvSpPr>
          <p:cNvPr id="10" name="Text 5"/>
          <p:cNvSpPr/>
          <p:nvPr/>
        </p:nvSpPr>
        <p:spPr>
          <a:xfrm>
            <a:off x="7481768" y="4313396"/>
            <a:ext cx="5110639" cy="1666280"/>
          </a:xfrm>
          <a:prstGeom prst="rect">
            <a:avLst/>
          </a:prstGeom>
          <a:noFill/>
          <a:ln/>
        </p:spPr>
        <p:txBody>
          <a:bodyPr wrap="square" rtlCol="0" anchor="t"/>
          <a:lstStyle/>
          <a:p>
            <a:pPr marL="0" indent="0" algn="l">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Service meshes, like Istio and Linkerd, are emerging as a way to manage the complexity of microservices communication, providing features like service discovery, load balancing, and advanced traffic management.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94984" y="2614851"/>
            <a:ext cx="4999553" cy="2999780"/>
          </a:xfrm>
          <a:prstGeom prst="rect">
            <a:avLst/>
          </a:prstGeom>
        </p:spPr>
      </p:pic>
      <p:sp>
        <p:nvSpPr>
          <p:cNvPr id="6" name="Text 1"/>
          <p:cNvSpPr/>
          <p:nvPr/>
        </p:nvSpPr>
        <p:spPr>
          <a:xfrm>
            <a:off x="730329" y="829628"/>
            <a:ext cx="7683341" cy="1217295"/>
          </a:xfrm>
          <a:prstGeom prst="rect">
            <a:avLst/>
          </a:prstGeom>
          <a:noFill/>
          <a:ln/>
        </p:spPr>
        <p:txBody>
          <a:bodyPr wrap="square" rtlCol="0" anchor="t"/>
          <a:lstStyle/>
          <a:p>
            <a:pPr marL="0" indent="0">
              <a:lnSpc>
                <a:spcPts val="4793"/>
              </a:lnSpc>
              <a:buNone/>
            </a:pPr>
            <a:r>
              <a:rPr lang="en-US" sz="3834" b="1" dirty="0">
                <a:solidFill>
                  <a:srgbClr val="FFFFFF"/>
                </a:solidFill>
                <a:latin typeface="Instrument Sans" pitchFamily="34" charset="0"/>
                <a:ea typeface="Instrument Sans" pitchFamily="34" charset="-122"/>
                <a:cs typeface="Instrument Sans" pitchFamily="34" charset="-120"/>
              </a:rPr>
              <a:t>Microservices: The Future of Application Architecture</a:t>
            </a:r>
            <a:endParaRPr lang="en-US" sz="3834" dirty="0"/>
          </a:p>
        </p:txBody>
      </p:sp>
      <p:pic>
        <p:nvPicPr>
          <p:cNvPr id="7" name="Image 3" descr="preencoded.png"/>
          <p:cNvPicPr>
            <a:picLocks noChangeAspect="1"/>
          </p:cNvPicPr>
          <p:nvPr/>
        </p:nvPicPr>
        <p:blipFill>
          <a:blip r:embed="rId6"/>
          <a:stretch>
            <a:fillRect/>
          </a:stretch>
        </p:blipFill>
        <p:spPr>
          <a:xfrm>
            <a:off x="730329" y="2338983"/>
            <a:ext cx="973812" cy="1686997"/>
          </a:xfrm>
          <a:prstGeom prst="rect">
            <a:avLst/>
          </a:prstGeom>
        </p:spPr>
      </p:pic>
      <p:sp>
        <p:nvSpPr>
          <p:cNvPr id="8" name="Text 2"/>
          <p:cNvSpPr/>
          <p:nvPr/>
        </p:nvSpPr>
        <p:spPr>
          <a:xfrm>
            <a:off x="1996202" y="2533650"/>
            <a:ext cx="2434709" cy="304324"/>
          </a:xfrm>
          <a:prstGeom prst="rect">
            <a:avLst/>
          </a:prstGeom>
          <a:noFill/>
          <a:ln/>
        </p:spPr>
        <p:txBody>
          <a:bodyPr wrap="none" rtlCol="0" anchor="t"/>
          <a:lstStyle/>
          <a:p>
            <a:pPr marL="0" indent="0" algn="l">
              <a:lnSpc>
                <a:spcPts val="2396"/>
              </a:lnSpc>
              <a:buNone/>
            </a:pPr>
            <a:r>
              <a:rPr lang="en-US" sz="1917" b="1" dirty="0">
                <a:solidFill>
                  <a:srgbClr val="CFD0D8"/>
                </a:solidFill>
                <a:latin typeface="Instrument Sans" pitchFamily="34" charset="0"/>
                <a:ea typeface="Instrument Sans" pitchFamily="34" charset="-122"/>
                <a:cs typeface="Instrument Sans" pitchFamily="34" charset="-120"/>
              </a:rPr>
              <a:t>Agility</a:t>
            </a:r>
            <a:endParaRPr lang="en-US" sz="1917" dirty="0"/>
          </a:p>
        </p:txBody>
      </p:sp>
      <p:sp>
        <p:nvSpPr>
          <p:cNvPr id="9" name="Text 3"/>
          <p:cNvSpPr/>
          <p:nvPr/>
        </p:nvSpPr>
        <p:spPr>
          <a:xfrm>
            <a:off x="1996202" y="2954774"/>
            <a:ext cx="6417469" cy="876538"/>
          </a:xfrm>
          <a:prstGeom prst="rect">
            <a:avLst/>
          </a:prstGeom>
          <a:noFill/>
          <a:ln/>
        </p:spPr>
        <p:txBody>
          <a:bodyPr wrap="square" rtlCol="0" anchor="t"/>
          <a:lstStyle/>
          <a:p>
            <a:pPr marL="0" indent="0" algn="l">
              <a:lnSpc>
                <a:spcPts val="2301"/>
              </a:lnSpc>
              <a:buNone/>
            </a:pPr>
            <a:r>
              <a:rPr lang="en-US" sz="1534" dirty="0">
                <a:solidFill>
                  <a:srgbClr val="CFD0D8"/>
                </a:solidFill>
                <a:latin typeface="Instrument Sans" pitchFamily="34" charset="0"/>
                <a:ea typeface="Instrument Sans" pitchFamily="34" charset="-122"/>
                <a:cs typeface="Instrument Sans" pitchFamily="34" charset="-120"/>
              </a:rPr>
              <a:t>Microservices enable teams to develop, deploy, and scale individual services independently, fostering faster innovation and more responsive application development.</a:t>
            </a:r>
            <a:endParaRPr lang="en-US" sz="1534" dirty="0"/>
          </a:p>
        </p:txBody>
      </p:sp>
      <p:pic>
        <p:nvPicPr>
          <p:cNvPr id="10" name="Image 4" descr="preencoded.png"/>
          <p:cNvPicPr>
            <a:picLocks noChangeAspect="1"/>
          </p:cNvPicPr>
          <p:nvPr/>
        </p:nvPicPr>
        <p:blipFill>
          <a:blip r:embed="rId7"/>
          <a:stretch>
            <a:fillRect/>
          </a:stretch>
        </p:blipFill>
        <p:spPr>
          <a:xfrm>
            <a:off x="730329" y="4025979"/>
            <a:ext cx="973812" cy="1686997"/>
          </a:xfrm>
          <a:prstGeom prst="rect">
            <a:avLst/>
          </a:prstGeom>
        </p:spPr>
      </p:pic>
      <p:sp>
        <p:nvSpPr>
          <p:cNvPr id="11" name="Text 4"/>
          <p:cNvSpPr/>
          <p:nvPr/>
        </p:nvSpPr>
        <p:spPr>
          <a:xfrm>
            <a:off x="1996202" y="4220647"/>
            <a:ext cx="2434709" cy="304324"/>
          </a:xfrm>
          <a:prstGeom prst="rect">
            <a:avLst/>
          </a:prstGeom>
          <a:noFill/>
          <a:ln/>
        </p:spPr>
        <p:txBody>
          <a:bodyPr wrap="none" rtlCol="0" anchor="t"/>
          <a:lstStyle/>
          <a:p>
            <a:pPr marL="0" indent="0" algn="l">
              <a:lnSpc>
                <a:spcPts val="2396"/>
              </a:lnSpc>
              <a:buNone/>
            </a:pPr>
            <a:r>
              <a:rPr lang="en-US" sz="1917" b="1" dirty="0">
                <a:solidFill>
                  <a:srgbClr val="CFD0D8"/>
                </a:solidFill>
                <a:latin typeface="Instrument Sans" pitchFamily="34" charset="0"/>
                <a:ea typeface="Instrument Sans" pitchFamily="34" charset="-122"/>
                <a:cs typeface="Instrument Sans" pitchFamily="34" charset="-120"/>
              </a:rPr>
              <a:t>Resilience</a:t>
            </a:r>
            <a:endParaRPr lang="en-US" sz="1917" dirty="0"/>
          </a:p>
        </p:txBody>
      </p:sp>
      <p:sp>
        <p:nvSpPr>
          <p:cNvPr id="12" name="Text 5"/>
          <p:cNvSpPr/>
          <p:nvPr/>
        </p:nvSpPr>
        <p:spPr>
          <a:xfrm>
            <a:off x="1996202" y="4641771"/>
            <a:ext cx="6417469" cy="876538"/>
          </a:xfrm>
          <a:prstGeom prst="rect">
            <a:avLst/>
          </a:prstGeom>
          <a:noFill/>
          <a:ln/>
        </p:spPr>
        <p:txBody>
          <a:bodyPr wrap="square" rtlCol="0" anchor="t"/>
          <a:lstStyle/>
          <a:p>
            <a:pPr marL="0" indent="0" algn="l">
              <a:lnSpc>
                <a:spcPts val="2301"/>
              </a:lnSpc>
              <a:buNone/>
            </a:pPr>
            <a:r>
              <a:rPr lang="en-US" sz="1534" dirty="0">
                <a:solidFill>
                  <a:srgbClr val="CFD0D8"/>
                </a:solidFill>
                <a:latin typeface="Instrument Sans" pitchFamily="34" charset="0"/>
                <a:ea typeface="Instrument Sans" pitchFamily="34" charset="-122"/>
                <a:cs typeface="Instrument Sans" pitchFamily="34" charset="-120"/>
              </a:rPr>
              <a:t>By isolating failures within individual services, microservices architectures promote overall system resilience, reducing the impact of failures and improving availability.</a:t>
            </a:r>
            <a:endParaRPr lang="en-US" sz="1534" dirty="0"/>
          </a:p>
        </p:txBody>
      </p:sp>
      <p:pic>
        <p:nvPicPr>
          <p:cNvPr id="13" name="Image 5" descr="preencoded.png"/>
          <p:cNvPicPr>
            <a:picLocks noChangeAspect="1"/>
          </p:cNvPicPr>
          <p:nvPr/>
        </p:nvPicPr>
        <p:blipFill>
          <a:blip r:embed="rId8"/>
          <a:stretch>
            <a:fillRect/>
          </a:stretch>
        </p:blipFill>
        <p:spPr>
          <a:xfrm>
            <a:off x="730329" y="5712976"/>
            <a:ext cx="973812" cy="1686997"/>
          </a:xfrm>
          <a:prstGeom prst="rect">
            <a:avLst/>
          </a:prstGeom>
        </p:spPr>
      </p:pic>
      <p:sp>
        <p:nvSpPr>
          <p:cNvPr id="14" name="Text 6"/>
          <p:cNvSpPr/>
          <p:nvPr/>
        </p:nvSpPr>
        <p:spPr>
          <a:xfrm>
            <a:off x="1996202" y="5907643"/>
            <a:ext cx="2434709" cy="304324"/>
          </a:xfrm>
          <a:prstGeom prst="rect">
            <a:avLst/>
          </a:prstGeom>
          <a:noFill/>
          <a:ln/>
        </p:spPr>
        <p:txBody>
          <a:bodyPr wrap="none" rtlCol="0" anchor="t"/>
          <a:lstStyle/>
          <a:p>
            <a:pPr marL="0" indent="0" algn="l">
              <a:lnSpc>
                <a:spcPts val="2396"/>
              </a:lnSpc>
              <a:buNone/>
            </a:pPr>
            <a:r>
              <a:rPr lang="en-US" sz="1917" b="1" dirty="0">
                <a:solidFill>
                  <a:srgbClr val="CFD0D8"/>
                </a:solidFill>
                <a:latin typeface="Instrument Sans" pitchFamily="34" charset="0"/>
                <a:ea typeface="Instrument Sans" pitchFamily="34" charset="-122"/>
                <a:cs typeface="Instrument Sans" pitchFamily="34" charset="-120"/>
              </a:rPr>
              <a:t>Scalability</a:t>
            </a:r>
            <a:endParaRPr lang="en-US" sz="1917" dirty="0"/>
          </a:p>
        </p:txBody>
      </p:sp>
      <p:sp>
        <p:nvSpPr>
          <p:cNvPr id="15" name="Text 7"/>
          <p:cNvSpPr/>
          <p:nvPr/>
        </p:nvSpPr>
        <p:spPr>
          <a:xfrm>
            <a:off x="1996202" y="6328767"/>
            <a:ext cx="6417469" cy="876538"/>
          </a:xfrm>
          <a:prstGeom prst="rect">
            <a:avLst/>
          </a:prstGeom>
          <a:noFill/>
          <a:ln/>
        </p:spPr>
        <p:txBody>
          <a:bodyPr wrap="square" rtlCol="0" anchor="t"/>
          <a:lstStyle/>
          <a:p>
            <a:pPr marL="0" indent="0" algn="l">
              <a:lnSpc>
                <a:spcPts val="2301"/>
              </a:lnSpc>
              <a:buNone/>
            </a:pPr>
            <a:r>
              <a:rPr lang="en-US" sz="1534" dirty="0">
                <a:solidFill>
                  <a:srgbClr val="CFD0D8"/>
                </a:solidFill>
                <a:latin typeface="Instrument Sans" pitchFamily="34" charset="0"/>
                <a:ea typeface="Instrument Sans" pitchFamily="34" charset="-122"/>
                <a:cs typeface="Instrument Sans" pitchFamily="34" charset="-120"/>
              </a:rPr>
              <a:t>Microservices can be scaled independently, allowing organizations to allocate resources more efficiently and handle increased traffic or user demands without impacting the entire application.</a:t>
            </a:r>
            <a:endParaRPr lang="en-US" sz="153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 1"/>
          <p:cNvSpPr/>
          <p:nvPr/>
        </p:nvSpPr>
        <p:spPr>
          <a:xfrm>
            <a:off x="2037993" y="1605558"/>
            <a:ext cx="9138523"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Benefits of Adopting Microservices</a:t>
            </a:r>
            <a:endParaRPr lang="en-US" sz="4374" dirty="0"/>
          </a:p>
        </p:txBody>
      </p:sp>
      <p:sp>
        <p:nvSpPr>
          <p:cNvPr id="5" name="Text 2"/>
          <p:cNvSpPr/>
          <p:nvPr/>
        </p:nvSpPr>
        <p:spPr>
          <a:xfrm>
            <a:off x="2037993" y="2855357"/>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Adaptability</a:t>
            </a:r>
            <a:endParaRPr lang="en-US" sz="2187" dirty="0"/>
          </a:p>
        </p:txBody>
      </p:sp>
      <p:sp>
        <p:nvSpPr>
          <p:cNvPr id="6" name="Text 3"/>
          <p:cNvSpPr/>
          <p:nvPr/>
        </p:nvSpPr>
        <p:spPr>
          <a:xfrm>
            <a:off x="2037993" y="3424714"/>
            <a:ext cx="3156347" cy="2666048"/>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Microservices enable organizations to quickly adapt to changing business requirements, market conditions, and technological advancements, providing a more agile and responsive application architecture.</a:t>
            </a:r>
            <a:endParaRPr lang="en-US" sz="1750" dirty="0"/>
          </a:p>
        </p:txBody>
      </p:sp>
      <p:sp>
        <p:nvSpPr>
          <p:cNvPr id="7" name="Text 4"/>
          <p:cNvSpPr/>
          <p:nvPr/>
        </p:nvSpPr>
        <p:spPr>
          <a:xfrm>
            <a:off x="5743932" y="2855357"/>
            <a:ext cx="2907625"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Polyglot Development</a:t>
            </a:r>
            <a:endParaRPr lang="en-US" sz="2187" dirty="0"/>
          </a:p>
        </p:txBody>
      </p:sp>
      <p:sp>
        <p:nvSpPr>
          <p:cNvPr id="8" name="Text 5"/>
          <p:cNvSpPr/>
          <p:nvPr/>
        </p:nvSpPr>
        <p:spPr>
          <a:xfrm>
            <a:off x="5743932" y="3424714"/>
            <a:ext cx="3156347" cy="2999303"/>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Microservices allow developers to choose the most appropriate programming language, framework, or technology for each service, promoting innovation and leveraging the strengths of different tools and techniques.</a:t>
            </a:r>
            <a:endParaRPr lang="en-US" sz="1750" dirty="0"/>
          </a:p>
        </p:txBody>
      </p:sp>
      <p:sp>
        <p:nvSpPr>
          <p:cNvPr id="9" name="Text 6"/>
          <p:cNvSpPr/>
          <p:nvPr/>
        </p:nvSpPr>
        <p:spPr>
          <a:xfrm>
            <a:off x="9449872" y="2855357"/>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Reduced Complexity</a:t>
            </a:r>
            <a:endParaRPr lang="en-US" sz="2187" dirty="0"/>
          </a:p>
        </p:txBody>
      </p:sp>
      <p:sp>
        <p:nvSpPr>
          <p:cNvPr id="10" name="Text 7"/>
          <p:cNvSpPr/>
          <p:nvPr/>
        </p:nvSpPr>
        <p:spPr>
          <a:xfrm>
            <a:off x="9449872" y="3424714"/>
            <a:ext cx="3156347" cy="2666048"/>
          </a:xfrm>
          <a:prstGeom prst="rect">
            <a:avLst/>
          </a:prstGeom>
          <a:noFill/>
          <a:ln/>
        </p:spPr>
        <p:txBody>
          <a:bodyPr wrap="square" rtlCol="0" anchor="t"/>
          <a:lstStyle/>
          <a:p>
            <a:pPr marL="0" indent="0">
              <a:lnSpc>
                <a:spcPts val="2624"/>
              </a:lnSpc>
              <a:buNone/>
            </a:pPr>
            <a:r>
              <a:rPr lang="en-US" sz="1750" dirty="0">
                <a:solidFill>
                  <a:srgbClr val="CFD0D8"/>
                </a:solidFill>
                <a:latin typeface="Instrument Sans" pitchFamily="34" charset="0"/>
                <a:ea typeface="Instrument Sans" pitchFamily="34" charset="-122"/>
                <a:cs typeface="Instrument Sans" pitchFamily="34" charset="-120"/>
              </a:rPr>
              <a:t>By breaking down monolithic applications into smaller, independent services, microservices architectures help manage complexity, making it easier to understand, maintain, and evolve the overall system.</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1053</Words>
  <Application>Microsoft Office PowerPoint</Application>
  <PresentationFormat>Custom</PresentationFormat>
  <Paragraphs>75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 Chandra</cp:lastModifiedBy>
  <cp:revision>3</cp:revision>
  <dcterms:created xsi:type="dcterms:W3CDTF">2024-06-11T06:13:54Z</dcterms:created>
  <dcterms:modified xsi:type="dcterms:W3CDTF">2024-06-12T03:37:31Z</dcterms:modified>
</cp:coreProperties>
</file>