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63" r:id="rId10"/>
    <p:sldId id="264" r:id="rId11"/>
    <p:sldId id="269" r:id="rId12"/>
    <p:sldId id="268" r:id="rId13"/>
    <p:sldId id="270" r:id="rId14"/>
    <p:sldId id="265" r:id="rId15"/>
    <p:sldId id="266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8" d="100"/>
          <a:sy n="58" d="100"/>
        </p:scale>
        <p:origin x="964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F1258D-3B49-4291-A7ED-5272D3E90B4E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81FC7-A040-477D-9B3B-0692A8F39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5092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81FC7-A040-477D-9B3B-0692A8F3991A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279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pngall.com/cybersecurity-png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pixabay.com/en/cyber-security-encryption-security-2537786/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tekhdecoded.com/malware-protection-important-pc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lobo.tech/learning-center/linux-native-firewall-introduction-to-iptables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s://stackpointer.io/security/nginx-disable-version-header/404/attachment/security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hyperlink" Target="https://en.wikipedia.org/wiki/Keystroke_logging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www.euam-ukraine.eu/news/opinion/explanation-on-automated-fingerprints-identification-syste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269932" y="1524000"/>
            <a:ext cx="10681335" cy="7581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US" sz="3400" b="1" spc="15" dirty="0" err="1"/>
              <a:t>Sapare</a:t>
            </a:r>
            <a:r>
              <a:rPr lang="en-US" sz="3400" b="1" spc="15" dirty="0"/>
              <a:t> Laya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8" name="object 8"/>
          <p:cNvSpPr txBox="1"/>
          <p:nvPr/>
        </p:nvSpPr>
        <p:spPr>
          <a:xfrm>
            <a:off x="8610600" y="2794049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lang="en-IN" sz="24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lang="en-IN"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lang="en-IN"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93190" y="6224588"/>
            <a:ext cx="2143125" cy="24874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C7D6B5-0BEE-0822-6A92-2E95F72CD9B2}"/>
              </a:ext>
            </a:extLst>
          </p:cNvPr>
          <p:cNvSpPr txBox="1"/>
          <p:nvPr/>
        </p:nvSpPr>
        <p:spPr>
          <a:xfrm>
            <a:off x="358393" y="1228397"/>
            <a:ext cx="10690607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Keylogger Architecture Overview:</a:t>
            </a:r>
          </a:p>
          <a:p>
            <a:endParaRPr lang="en-US" sz="2800" dirty="0"/>
          </a:p>
          <a:p>
            <a:r>
              <a:rPr lang="en-US" sz="2800" dirty="0"/>
              <a:t>Segmented Structure: Dividing the Keylogger Code into Manageable Modules for Improved Clarity and Upkeep</a:t>
            </a:r>
          </a:p>
          <a:p>
            <a:endParaRPr lang="en-US" sz="2800" dirty="0"/>
          </a:p>
          <a:p>
            <a:r>
              <a:rPr lang="en-US" sz="2800" dirty="0"/>
              <a:t>Event Management: Employing the </a:t>
            </a:r>
            <a:r>
              <a:rPr lang="en-US" sz="2800" dirty="0" err="1"/>
              <a:t>pynput</a:t>
            </a:r>
            <a:r>
              <a:rPr lang="en-US" sz="2800" dirty="0"/>
              <a:t> Library to Capture and Process Keyboard Inputs</a:t>
            </a:r>
          </a:p>
          <a:p>
            <a:endParaRPr lang="en-US" sz="2800" dirty="0"/>
          </a:p>
          <a:p>
            <a:r>
              <a:rPr lang="en-US" sz="2800" dirty="0"/>
              <a:t>Data Recording: Establishing Mechanisms to Log Acquired Data in Both Text and JSON File Formats</a:t>
            </a:r>
          </a:p>
          <a:p>
            <a:endParaRPr lang="en-IN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1000" y="19017"/>
            <a:ext cx="11811000" cy="663322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u="sng" dirty="0">
                <a:latin typeface="Trebuchet MS"/>
                <a:cs typeface="Trebuchet MS"/>
              </a:rPr>
              <a:t>Component Overview</a:t>
            </a:r>
            <a:r>
              <a:rPr lang="en-US" sz="2800" u="sng" dirty="0">
                <a:latin typeface="Trebuchet MS"/>
                <a:cs typeface="Trebuchet MS"/>
              </a:rPr>
              <a:t>: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400" dirty="0">
                <a:latin typeface="Trebuchet MS"/>
                <a:cs typeface="Trebuchet MS"/>
              </a:rPr>
              <a:t>Key Press Handling: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- Function: </a:t>
            </a:r>
            <a:r>
              <a:rPr lang="en-US" sz="2000" dirty="0" err="1">
                <a:latin typeface="Trebuchet MS"/>
                <a:cs typeface="Trebuchet MS"/>
              </a:rPr>
              <a:t>on_press</a:t>
            </a:r>
            <a:r>
              <a:rPr lang="en-US" sz="2000" dirty="0">
                <a:latin typeface="Trebuchet MS"/>
                <a:cs typeface="Trebuchet MS"/>
              </a:rPr>
              <a:t>(key)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- Description: Captures and records pressed keys.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- Details: Adds key press events to a list and updates the JSON log file.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400" dirty="0">
                <a:latin typeface="Trebuchet MS"/>
                <a:cs typeface="Trebuchet MS"/>
              </a:rPr>
              <a:t>Key Release Handling: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- Function: </a:t>
            </a:r>
            <a:r>
              <a:rPr lang="en-US" sz="2000" dirty="0" err="1">
                <a:latin typeface="Trebuchet MS"/>
                <a:cs typeface="Trebuchet MS"/>
              </a:rPr>
              <a:t>on_release</a:t>
            </a:r>
            <a:r>
              <a:rPr lang="en-US" sz="2000" dirty="0">
                <a:latin typeface="Trebuchet MS"/>
                <a:cs typeface="Trebuchet MS"/>
              </a:rPr>
              <a:t>(key)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- Description: Logs released keys.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- Details: Appends key release events to a list, updates the JSON log file, and aggregates keys for the text log.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400" dirty="0">
                <a:latin typeface="Trebuchet MS"/>
                <a:cs typeface="Trebuchet MS"/>
              </a:rPr>
              <a:t>Logging Functions: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400" dirty="0">
                <a:latin typeface="Trebuchet MS"/>
                <a:cs typeface="Trebuchet MS"/>
              </a:rPr>
              <a:t>Text Logging: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- Function: </a:t>
            </a:r>
            <a:r>
              <a:rPr lang="en-US" sz="2000" dirty="0" err="1">
                <a:latin typeface="Trebuchet MS"/>
                <a:cs typeface="Trebuchet MS"/>
              </a:rPr>
              <a:t>generate_text_log</a:t>
            </a:r>
            <a:r>
              <a:rPr lang="en-US" sz="2000" dirty="0">
                <a:latin typeface="Trebuchet MS"/>
                <a:cs typeface="Trebuchet MS"/>
              </a:rPr>
              <a:t>(key)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- Description: Writes recorded keys to key_log.txt.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400" dirty="0">
                <a:latin typeface="Trebuchet MS"/>
                <a:cs typeface="Trebuchet MS"/>
              </a:rPr>
              <a:t>JSON Logging: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- Function: </a:t>
            </a:r>
            <a:r>
              <a:rPr lang="en-US" sz="2000" dirty="0" err="1">
                <a:latin typeface="Trebuchet MS"/>
                <a:cs typeface="Trebuchet MS"/>
              </a:rPr>
              <a:t>generate_json_file</a:t>
            </a:r>
            <a:r>
              <a:rPr lang="en-US" sz="2000" dirty="0">
                <a:latin typeface="Trebuchet MS"/>
                <a:cs typeface="Trebuchet MS"/>
              </a:rPr>
              <a:t>(</a:t>
            </a:r>
            <a:r>
              <a:rPr lang="en-US" sz="2000" dirty="0" err="1">
                <a:latin typeface="Trebuchet MS"/>
                <a:cs typeface="Trebuchet MS"/>
              </a:rPr>
              <a:t>keys_used</a:t>
            </a:r>
            <a:r>
              <a:rPr lang="en-US" sz="2000" dirty="0">
                <a:latin typeface="Trebuchet MS"/>
                <a:cs typeface="Trebuchet MS"/>
              </a:rPr>
              <a:t>)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- Description: Saves the list of key events to </a:t>
            </a:r>
            <a:r>
              <a:rPr lang="en-US" sz="2000" dirty="0" err="1">
                <a:latin typeface="Trebuchet MS"/>
                <a:cs typeface="Trebuchet MS"/>
              </a:rPr>
              <a:t>key_log.json</a:t>
            </a:r>
            <a:r>
              <a:rPr lang="en-US" sz="2000" dirty="0">
                <a:latin typeface="Trebuchet MS"/>
                <a:cs typeface="Trebuchet MS"/>
              </a:rPr>
              <a:t>.</a:t>
            </a:r>
            <a:endParaRPr sz="20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049692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3680" y="31759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D81A3E-81B0-1FE4-EA4A-946DF95C27BF}"/>
              </a:ext>
            </a:extLst>
          </p:cNvPr>
          <p:cNvSpPr txBox="1"/>
          <p:nvPr/>
        </p:nvSpPr>
        <p:spPr>
          <a:xfrm>
            <a:off x="228600" y="1219199"/>
            <a:ext cx="106680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Incorporating GUI:</a:t>
            </a:r>
          </a:p>
          <a:p>
            <a:endParaRPr lang="en-IN" sz="2800" dirty="0"/>
          </a:p>
          <a:p>
            <a:r>
              <a:rPr lang="en-IN" sz="2800" dirty="0" err="1"/>
              <a:t>Tkinter</a:t>
            </a:r>
            <a:r>
              <a:rPr lang="en-IN" sz="2800" dirty="0"/>
              <a:t> Integration:</a:t>
            </a:r>
          </a:p>
          <a:p>
            <a:r>
              <a:rPr lang="en-IN" sz="2800" dirty="0"/>
              <a:t>- Framework Choice: Implements </a:t>
            </a:r>
            <a:r>
              <a:rPr lang="en-IN" sz="2800" dirty="0" err="1"/>
              <a:t>tkinter</a:t>
            </a:r>
            <a:r>
              <a:rPr lang="en-IN" sz="2800" dirty="0"/>
              <a:t> for GUI construction.</a:t>
            </a:r>
          </a:p>
          <a:p>
            <a:endParaRPr lang="en-IN" sz="2800" dirty="0"/>
          </a:p>
          <a:p>
            <a:r>
              <a:rPr lang="en-IN" sz="2800" dirty="0"/>
              <a:t>User Interaction Elements:</a:t>
            </a:r>
          </a:p>
          <a:p>
            <a:r>
              <a:rPr lang="en-IN" sz="2800" dirty="0"/>
              <a:t>- Activation Button: Launches the Keylogger.</a:t>
            </a:r>
          </a:p>
          <a:p>
            <a:r>
              <a:rPr lang="en-IN" sz="2800" dirty="0"/>
              <a:t>- Deactivation Button: Ceases Keylogger Functions.</a:t>
            </a:r>
          </a:p>
          <a:p>
            <a:endParaRPr lang="en-IN" sz="2800" dirty="0"/>
          </a:p>
          <a:p>
            <a:r>
              <a:rPr lang="en-IN" sz="2800" dirty="0"/>
              <a:t>Real-time Status Updates:</a:t>
            </a:r>
          </a:p>
          <a:p>
            <a:r>
              <a:rPr lang="en-IN" sz="2800" dirty="0"/>
              <a:t>- Live Feedback: Provides instantaneous updates on Keylogger Status (active/inactive).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9D31732-C0C6-DD7A-E6C2-3B86B1C56C0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675037" y="1044257"/>
            <a:ext cx="353888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836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9358" y="188316"/>
            <a:ext cx="3303904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15" dirty="0">
                <a:latin typeface="Trebuchet MS"/>
                <a:cs typeface="Trebuchet MS"/>
              </a:rPr>
              <a:t>M</a:t>
            </a:r>
            <a:r>
              <a:rPr sz="3600" b="1" dirty="0">
                <a:latin typeface="Trebuchet MS"/>
                <a:cs typeface="Trebuchet MS"/>
              </a:rPr>
              <a:t>O</a:t>
            </a:r>
            <a:r>
              <a:rPr sz="3600" b="1" spc="-15" dirty="0">
                <a:latin typeface="Trebuchet MS"/>
                <a:cs typeface="Trebuchet MS"/>
              </a:rPr>
              <a:t>D</a:t>
            </a:r>
            <a:r>
              <a:rPr sz="3600" b="1" spc="-35" dirty="0">
                <a:latin typeface="Trebuchet MS"/>
                <a:cs typeface="Trebuchet MS"/>
              </a:rPr>
              <a:t>E</a:t>
            </a:r>
            <a:r>
              <a:rPr sz="3600" b="1" spc="-30" dirty="0">
                <a:latin typeface="Trebuchet MS"/>
                <a:cs typeface="Trebuchet MS"/>
              </a:rPr>
              <a:t>LL</a:t>
            </a:r>
            <a:r>
              <a:rPr sz="3600" b="1" spc="-5" dirty="0">
                <a:latin typeface="Trebuchet MS"/>
                <a:cs typeface="Trebuchet MS"/>
              </a:rPr>
              <a:t>I</a:t>
            </a:r>
            <a:r>
              <a:rPr sz="3600" b="1" spc="30" dirty="0">
                <a:latin typeface="Trebuchet MS"/>
                <a:cs typeface="Trebuchet MS"/>
              </a:rPr>
              <a:t>N</a:t>
            </a:r>
            <a:r>
              <a:rPr sz="3600" b="1" spc="5" dirty="0">
                <a:latin typeface="Trebuchet MS"/>
                <a:cs typeface="Trebuchet MS"/>
              </a:rPr>
              <a:t>G</a:t>
            </a:r>
            <a:endParaRPr sz="3600" dirty="0">
              <a:latin typeface="Trebuchet MS"/>
              <a:cs typeface="Trebuchet M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7FA250-0870-8BF4-7913-AA88EB929BD7}"/>
              </a:ext>
            </a:extLst>
          </p:cNvPr>
          <p:cNvSpPr txBox="1"/>
          <p:nvPr/>
        </p:nvSpPr>
        <p:spPr>
          <a:xfrm>
            <a:off x="319149" y="760859"/>
            <a:ext cx="10134600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Flow Diagram Overview:</a:t>
            </a:r>
          </a:p>
          <a:p>
            <a:endParaRPr lang="en-US" sz="2000" dirty="0"/>
          </a:p>
          <a:p>
            <a:r>
              <a:rPr lang="en-US" sz="2300" dirty="0"/>
              <a:t>Initialization Phase:</a:t>
            </a:r>
          </a:p>
          <a:p>
            <a:r>
              <a:rPr lang="en-US" sz="2300" dirty="0"/>
              <a:t>- Establish the main GUI window.</a:t>
            </a:r>
          </a:p>
          <a:p>
            <a:r>
              <a:rPr lang="en-US" sz="2300" dirty="0"/>
              <a:t>- Initialize global variables pertinent to key logging.</a:t>
            </a:r>
          </a:p>
          <a:p>
            <a:endParaRPr lang="en-US" sz="2300" dirty="0"/>
          </a:p>
          <a:p>
            <a:r>
              <a:rPr lang="en-US" sz="2300" dirty="0"/>
              <a:t>Event Capture Stage:</a:t>
            </a:r>
          </a:p>
          <a:p>
            <a:r>
              <a:rPr lang="en-US" sz="2300" dirty="0"/>
              <a:t>- Commence capturing key events upon pressing the "Start" button.</a:t>
            </a:r>
          </a:p>
          <a:p>
            <a:r>
              <a:rPr lang="en-US" sz="2300" dirty="0"/>
              <a:t>- Record both key press and release events.</a:t>
            </a:r>
          </a:p>
          <a:p>
            <a:endParaRPr lang="en-US" sz="2300" dirty="0"/>
          </a:p>
          <a:p>
            <a:r>
              <a:rPr lang="en-US" sz="2300" dirty="0"/>
              <a:t>Data Logging Process:</a:t>
            </a:r>
          </a:p>
          <a:p>
            <a:r>
              <a:rPr lang="en-US" sz="2300" dirty="0"/>
              <a:t>- Persistently update text and JSON log files with captured key events.</a:t>
            </a:r>
          </a:p>
          <a:p>
            <a:endParaRPr lang="en-US" sz="2300" dirty="0"/>
          </a:p>
          <a:p>
            <a:r>
              <a:rPr lang="en-US" sz="2300" dirty="0"/>
              <a:t>Stop Logging Phase:</a:t>
            </a:r>
          </a:p>
          <a:p>
            <a:r>
              <a:rPr lang="en-US" sz="2300" dirty="0"/>
              <a:t>- Halt key event capture upon pressing the "Stop" button.</a:t>
            </a:r>
          </a:p>
          <a:p>
            <a:r>
              <a:rPr lang="en-US" sz="2300" dirty="0"/>
              <a:t>- Reflect the cessation of keylogger activities in the GUI status.</a:t>
            </a:r>
            <a:endParaRPr lang="en-IN" sz="23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80CB648-06EA-E97D-0995-78F9131406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755779"/>
            <a:ext cx="7010401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324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86410" y="205593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14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ADE4AD-CB78-CE03-1E54-5BBA9413A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989" y="1058545"/>
            <a:ext cx="4488854" cy="26399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6C1805F-4382-E9E3-95A1-2EAD97F297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6791" y="1045837"/>
            <a:ext cx="4633959" cy="263992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3F577FA-64F7-A869-0F5D-E25FB79717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830" y="3762375"/>
            <a:ext cx="2762145" cy="2057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0DF8E87-7643-5A25-996B-E42A557DA9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56685" y="4091618"/>
            <a:ext cx="7107430" cy="1070932"/>
          </a:xfrm>
          <a:prstGeom prst="rect">
            <a:avLst/>
          </a:prstGeom>
        </p:spPr>
      </p:pic>
      <p:sp>
        <p:nvSpPr>
          <p:cNvPr id="20" name="Rectangle 1">
            <a:extLst>
              <a:ext uri="{FF2B5EF4-FFF2-40B4-BE49-F238E27FC236}">
                <a16:creationId xmlns:a16="http://schemas.microsoft.com/office/drawing/2014/main" id="{98F5E39C-B564-CCD9-AECE-FE92F2B85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60" y="6006076"/>
            <a:ext cx="1229112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Screenshots of the GUI: Display the user interface, including the start and stop buttons, and the status label.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Sample Logs: Show examples of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key_log.txt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key_log.json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files to illustrate how the keystrokes are recorded.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7714" y="205593"/>
            <a:ext cx="410908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600" dirty="0"/>
              <a:t>PROJECT LINK</a:t>
            </a:r>
            <a:br>
              <a:rPr lang="en-US" sz="3600" dirty="0"/>
            </a:br>
            <a:endParaRPr sz="3600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15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110B3D-4FB8-F13C-A8C9-9C6B3016F44F}"/>
              </a:ext>
            </a:extLst>
          </p:cNvPr>
          <p:cNvSpPr txBox="1"/>
          <p:nvPr/>
        </p:nvSpPr>
        <p:spPr>
          <a:xfrm>
            <a:off x="1740447" y="1228397"/>
            <a:ext cx="61012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152FED-39BC-992A-135C-553ABE12C549}"/>
              </a:ext>
            </a:extLst>
          </p:cNvPr>
          <p:cNvSpPr txBox="1"/>
          <p:nvPr/>
        </p:nvSpPr>
        <p:spPr>
          <a:xfrm>
            <a:off x="3044328" y="3046378"/>
            <a:ext cx="610334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rgbClr val="FF0000"/>
                </a:solidFill>
              </a:rPr>
              <a:t>https://github.com/saparelaya/sapare-laya-keylogger</a:t>
            </a:r>
          </a:p>
        </p:txBody>
      </p:sp>
    </p:spTree>
    <p:extLst>
      <p:ext uri="{BB962C8B-B14F-4D97-AF65-F5344CB8AC3E}">
        <p14:creationId xmlns:p14="http://schemas.microsoft.com/office/powerpoint/2010/main" val="3618306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616044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250" u="sng" spc="5" dirty="0">
                <a:latin typeface="Sitka Small Semibold" pitchFamily="2" charset="0"/>
              </a:rPr>
              <a:t>KEY LOGGER AND SECURITY</a:t>
            </a:r>
            <a:endParaRPr sz="4250" u="sng" dirty="0">
              <a:latin typeface="Sitka Small Semibold" pitchFamily="2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205F1D-D70D-07E1-49D8-76A7E1BA38D3}"/>
              </a:ext>
            </a:extLst>
          </p:cNvPr>
          <p:cNvSpPr txBox="1"/>
          <p:nvPr/>
        </p:nvSpPr>
        <p:spPr>
          <a:xfrm>
            <a:off x="676275" y="2570946"/>
            <a:ext cx="62667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 Fun guide to understand the Keyloggers and staying secure.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8DB95594-9BED-A407-D02D-827AD7D079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225495" y="1510562"/>
            <a:ext cx="3510220" cy="40567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3505" y="1371600"/>
            <a:ext cx="10363200" cy="550545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Introduction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Problem Statement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Project Overview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End Users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Solution and Value Proposition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The "Wow" Factor in Our Solution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Modelling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Results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Conclusion and Q&amp;A </a:t>
            </a:r>
          </a:p>
          <a:p>
            <a:endParaRPr sz="2800"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460692" y="388767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62DCC6F-EF42-42A0-E0C8-EDAE4BDC99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532879" y="543729"/>
            <a:ext cx="5582921" cy="504791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96200" y="0"/>
            <a:ext cx="2762250" cy="281940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9105" y="1149048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u="sng" spc="-20" dirty="0"/>
              <a:t>P</a:t>
            </a:r>
            <a:r>
              <a:rPr sz="4250" u="sng" spc="15" dirty="0"/>
              <a:t>ROB</a:t>
            </a:r>
            <a:r>
              <a:rPr sz="4250" u="sng" spc="55" dirty="0"/>
              <a:t>L</a:t>
            </a:r>
            <a:r>
              <a:rPr sz="4250" u="sng" spc="-20" dirty="0"/>
              <a:t>E</a:t>
            </a:r>
            <a:r>
              <a:rPr sz="4250" u="sng" spc="20" dirty="0"/>
              <a:t>M</a:t>
            </a:r>
            <a:r>
              <a:rPr sz="4250" u="sng" dirty="0"/>
              <a:t>	</a:t>
            </a:r>
            <a:r>
              <a:rPr sz="4250" u="sng" spc="10" dirty="0"/>
              <a:t>S</a:t>
            </a:r>
            <a:r>
              <a:rPr sz="4250" u="sng" spc="-370" dirty="0"/>
              <a:t>T</a:t>
            </a:r>
            <a:r>
              <a:rPr sz="4250" u="sng" spc="-375" dirty="0"/>
              <a:t>A</a:t>
            </a:r>
            <a:r>
              <a:rPr sz="4250" u="sng" spc="15" dirty="0"/>
              <a:t>T</a:t>
            </a:r>
            <a:r>
              <a:rPr sz="4250" u="sng" spc="-10" dirty="0"/>
              <a:t>E</a:t>
            </a:r>
            <a:r>
              <a:rPr sz="4250" u="sng" spc="-20" dirty="0"/>
              <a:t>ME</a:t>
            </a:r>
            <a:r>
              <a:rPr sz="4250" u="sng" spc="10" dirty="0"/>
              <a:t>NT</a:t>
            </a:r>
            <a:endParaRPr sz="4250" u="sng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7CD25175-7DE3-D0F3-DDAD-F96B9B336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438400"/>
            <a:ext cx="12414567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Problem: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Keyloggers pose a major cybersecurity risk, resulting in the illicit acquisition of confidential information, identity theft, and financial fraud.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Consequence: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They endanger individuals, businesses, and organizations by undermining data privacy and security.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3400" y="306884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u="sng" spc="5" dirty="0"/>
              <a:t>PROJECT	</a:t>
            </a:r>
            <a:r>
              <a:rPr sz="4250" u="sng" spc="-20" dirty="0"/>
              <a:t>OVERVIEW</a:t>
            </a:r>
            <a:endParaRPr sz="4250" u="sng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8AFF6F63-3F2D-9B87-1235-AEFA0A8E8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310223"/>
            <a:ext cx="11353799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 keylogger can monitor keystrokes on your operating system by tracking the path of each keystroke. This allows a software keylogger to record every keystroke you make.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800" dirty="0"/>
              <a:t>Gain a thorough understanding of keyloggers, including their various forms, mechanisms of operation, and effective security strategies to thwart keylogging attacks.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800" dirty="0"/>
              <a:t>Covers an examination of both hardware and software keyloggers, the legal and ethical considerations, security techniques, and recommended best practices.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59061" y="7620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9E09557C-9C87-71C8-2F47-C5E353673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278" y="2136886"/>
            <a:ext cx="11889444" cy="384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neue-haas-grotesk-display"/>
              </a:rPr>
              <a:t>Keyloggers</a:t>
            </a:r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neue-haas-grotesk-display"/>
              </a:rPr>
              <a:t>, or keystroke loggers, are tools that record what a person types on a device. While there are legitimate and legal uses for keyloggers, many uses   for keyloggers are malicious. In a keylogger attack, the keylogger software records every keystroke on the victim’s device and sends it to the attacker           </a:t>
            </a:r>
            <a:endParaRPr lang="en-US" sz="2400" dirty="0">
              <a:highlight>
                <a:srgbClr val="FFFFFF"/>
              </a:highlight>
              <a:latin typeface="neue-haas-grotesk-display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b="1" dirty="0"/>
              <a:t>Parents</a:t>
            </a:r>
            <a:r>
              <a:rPr lang="en-US" sz="2400" dirty="0"/>
              <a:t>: Keyloggers can be used to monitor children’s online activities and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Organizations: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Require robust security measures to safeguard sensitive information.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Security Professionals: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Aim to understand and mitigate keylogging threats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</a:p>
        </p:txBody>
      </p:sp>
      <p:pic>
        <p:nvPicPr>
          <p:cNvPr id="14" name="Picture 13" descr="Padlock on computer motherboard">
            <a:extLst>
              <a:ext uri="{FF2B5EF4-FFF2-40B4-BE49-F238E27FC236}">
                <a16:creationId xmlns:a16="http://schemas.microsoft.com/office/drawing/2014/main" id="{21EDFAE9-9509-95AA-2C60-A578F9C0C0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807" y="0"/>
            <a:ext cx="3201421" cy="213688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8600" y="167087"/>
            <a:ext cx="976312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40" dirty="0"/>
              <a:t>Y</a:t>
            </a:r>
            <a:r>
              <a:rPr sz="3200" spc="10" dirty="0"/>
              <a:t>O</a:t>
            </a:r>
            <a:r>
              <a:rPr sz="3200" spc="25" dirty="0"/>
              <a:t>U</a:t>
            </a:r>
            <a:r>
              <a:rPr sz="3200" dirty="0"/>
              <a:t>R</a:t>
            </a:r>
            <a:r>
              <a:rPr sz="3200" spc="5" dirty="0"/>
              <a:t> </a:t>
            </a:r>
            <a:r>
              <a:rPr sz="3200" spc="25" dirty="0"/>
              <a:t>S</a:t>
            </a:r>
            <a:r>
              <a:rPr sz="3200" spc="10" dirty="0"/>
              <a:t>O</a:t>
            </a:r>
            <a:r>
              <a:rPr sz="3200" spc="25" dirty="0"/>
              <a:t>LU</a:t>
            </a:r>
            <a:r>
              <a:rPr sz="3200" spc="-35" dirty="0"/>
              <a:t>T</a:t>
            </a:r>
            <a:r>
              <a:rPr sz="3200" spc="-30" dirty="0"/>
              <a:t>I</a:t>
            </a:r>
            <a:r>
              <a:rPr sz="3200" spc="10" dirty="0"/>
              <a:t>O</a:t>
            </a:r>
            <a:r>
              <a:rPr sz="3200" dirty="0"/>
              <a:t>N</a:t>
            </a:r>
            <a:r>
              <a:rPr sz="3200" spc="-345" dirty="0"/>
              <a:t> </a:t>
            </a:r>
            <a:r>
              <a:rPr sz="3200" spc="-35" dirty="0"/>
              <a:t>A</a:t>
            </a:r>
            <a:r>
              <a:rPr sz="3200" spc="-5" dirty="0"/>
              <a:t>N</a:t>
            </a:r>
            <a:r>
              <a:rPr sz="3200" dirty="0"/>
              <a:t>D</a:t>
            </a:r>
            <a:r>
              <a:rPr sz="3200" spc="35" dirty="0"/>
              <a:t> </a:t>
            </a:r>
            <a:r>
              <a:rPr sz="3200" spc="-30" dirty="0"/>
              <a:t>I</a:t>
            </a:r>
            <a:r>
              <a:rPr sz="3200" spc="-35" dirty="0"/>
              <a:t>T</a:t>
            </a:r>
            <a:r>
              <a:rPr sz="3200" dirty="0"/>
              <a:t>S</a:t>
            </a:r>
            <a:r>
              <a:rPr sz="3200" spc="60" dirty="0"/>
              <a:t> </a:t>
            </a:r>
            <a:r>
              <a:rPr sz="3200" spc="-295" dirty="0"/>
              <a:t>V</a:t>
            </a:r>
            <a:r>
              <a:rPr sz="3200" spc="-35" dirty="0"/>
              <a:t>A</a:t>
            </a:r>
            <a:r>
              <a:rPr sz="3200" spc="25" dirty="0"/>
              <a:t>LU</a:t>
            </a:r>
            <a:r>
              <a:rPr sz="3200" dirty="0"/>
              <a:t>E</a:t>
            </a:r>
            <a:r>
              <a:rPr sz="3200" spc="-65" dirty="0"/>
              <a:t> </a:t>
            </a:r>
            <a:r>
              <a:rPr sz="3200" spc="-15" dirty="0"/>
              <a:t>P</a:t>
            </a:r>
            <a:r>
              <a:rPr sz="3200" spc="-30" dirty="0"/>
              <a:t>R</a:t>
            </a:r>
            <a:r>
              <a:rPr sz="3200" spc="10" dirty="0"/>
              <a:t>O</a:t>
            </a:r>
            <a:r>
              <a:rPr sz="3200" spc="-15" dirty="0"/>
              <a:t>P</a:t>
            </a:r>
            <a:r>
              <a:rPr sz="3200" spc="10" dirty="0"/>
              <a:t>O</a:t>
            </a:r>
            <a:r>
              <a:rPr sz="3200" spc="25" dirty="0"/>
              <a:t>S</a:t>
            </a:r>
            <a:r>
              <a:rPr sz="3200" spc="-30" dirty="0"/>
              <a:t>I</a:t>
            </a:r>
            <a:r>
              <a:rPr sz="3200" spc="-35" dirty="0"/>
              <a:t>T</a:t>
            </a:r>
            <a:r>
              <a:rPr sz="3200" spc="-30" dirty="0"/>
              <a:t>I</a:t>
            </a:r>
            <a:r>
              <a:rPr sz="3200" spc="10" dirty="0"/>
              <a:t>O</a:t>
            </a:r>
            <a:r>
              <a:rPr sz="32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CD845373-2FA5-55D6-45B8-55AFD66A5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786130"/>
            <a:ext cx="11430000" cy="8113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Install antivirus software.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Utilize a password manager.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Enable multi-factor authentication.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Activate a firewall.</a:t>
            </a:r>
          </a:p>
          <a:p>
            <a:pPr marL="469900" marR="470535" indent="-457200">
              <a:lnSpc>
                <a:spcPct val="106000"/>
              </a:lnSpc>
              <a:spcBef>
                <a:spcPts val="15"/>
              </a:spcBef>
              <a:buFont typeface="Arial" panose="020B0604020202020204" pitchFamily="34" charset="0"/>
              <a:buChar char="•"/>
            </a:pPr>
            <a:r>
              <a:rPr lang="en-US" sz="2800" spc="-95" dirty="0">
                <a:cs typeface="Verdana" panose="020B0604030504040204"/>
              </a:rPr>
              <a:t>Comprehensive  Security: </a:t>
            </a:r>
            <a:r>
              <a:rPr lang="en-US" sz="2800" spc="-70" dirty="0">
                <a:cs typeface="Verdana" panose="020B0604030504040204"/>
              </a:rPr>
              <a:t>Ou</a:t>
            </a:r>
            <a:r>
              <a:rPr lang="en-US" sz="2800" spc="-40" dirty="0">
                <a:cs typeface="Verdana" panose="020B0604030504040204"/>
              </a:rPr>
              <a:t>r</a:t>
            </a:r>
            <a:r>
              <a:rPr lang="en-US" sz="2800" spc="-150" dirty="0">
                <a:cs typeface="Verdana" panose="020B0604030504040204"/>
              </a:rPr>
              <a:t> </a:t>
            </a:r>
            <a:r>
              <a:rPr lang="en-US" sz="2800" spc="-106" dirty="0">
                <a:cs typeface="Verdana" panose="020B0604030504040204"/>
              </a:rPr>
              <a:t>keylogger</a:t>
            </a:r>
            <a:r>
              <a:rPr lang="en-US" sz="2800" spc="-150" dirty="0">
                <a:cs typeface="Verdana" panose="020B0604030504040204"/>
              </a:rPr>
              <a:t> </a:t>
            </a:r>
            <a:r>
              <a:rPr lang="en-US" sz="2800" spc="-59" dirty="0">
                <a:cs typeface="Verdana" panose="020B0604030504040204"/>
              </a:rPr>
              <a:t>solution  </a:t>
            </a:r>
            <a:r>
              <a:rPr lang="en-US" sz="2800" spc="-85" dirty="0">
                <a:cs typeface="Verdana" panose="020B0604030504040204"/>
              </a:rPr>
              <a:t>provide</a:t>
            </a:r>
            <a:r>
              <a:rPr lang="en-US" sz="2800" spc="-80" dirty="0">
                <a:cs typeface="Verdana" panose="020B0604030504040204"/>
              </a:rPr>
              <a:t>s</a:t>
            </a:r>
            <a:r>
              <a:rPr lang="en-US" sz="2800" spc="-155" dirty="0">
                <a:cs typeface="Verdana" panose="020B0604030504040204"/>
              </a:rPr>
              <a:t> </a:t>
            </a:r>
            <a:r>
              <a:rPr lang="en-US" sz="2800" spc="-95" dirty="0">
                <a:cs typeface="Verdana" panose="020B0604030504040204"/>
              </a:rPr>
              <a:t>comprehensive  </a:t>
            </a:r>
            <a:r>
              <a:rPr lang="en-US" sz="2800" spc="-85" dirty="0">
                <a:cs typeface="Verdana" panose="020B0604030504040204"/>
              </a:rPr>
              <a:t>securit</a:t>
            </a:r>
            <a:r>
              <a:rPr lang="en-US" sz="2800" spc="-99" dirty="0">
                <a:cs typeface="Verdana" panose="020B0604030504040204"/>
              </a:rPr>
              <a:t>y</a:t>
            </a:r>
            <a:r>
              <a:rPr lang="en-US" sz="2800" spc="-150" dirty="0">
                <a:cs typeface="Verdana" panose="020B0604030504040204"/>
              </a:rPr>
              <a:t> </a:t>
            </a:r>
            <a:r>
              <a:rPr lang="en-US" sz="2800" spc="-120" dirty="0">
                <a:cs typeface="Verdana" panose="020B0604030504040204"/>
              </a:rPr>
              <a:t>b</a:t>
            </a:r>
            <a:r>
              <a:rPr lang="en-US" sz="2800" spc="-110" dirty="0">
                <a:cs typeface="Verdana" panose="020B0604030504040204"/>
              </a:rPr>
              <a:t>y</a:t>
            </a:r>
            <a:r>
              <a:rPr lang="en-US" sz="2800" spc="-150" dirty="0">
                <a:cs typeface="Verdana" panose="020B0604030504040204"/>
              </a:rPr>
              <a:t> </a:t>
            </a:r>
            <a:r>
              <a:rPr lang="en-US" sz="2800" spc="-66" dirty="0">
                <a:cs typeface="Verdana" panose="020B0604030504040204"/>
              </a:rPr>
              <a:t>monitoring</a:t>
            </a:r>
            <a:r>
              <a:rPr lang="en-US" sz="2800" spc="-150" dirty="0">
                <a:cs typeface="Verdana" panose="020B0604030504040204"/>
              </a:rPr>
              <a:t> </a:t>
            </a:r>
            <a:r>
              <a:rPr lang="en-US" sz="2800" spc="-35" dirty="0">
                <a:cs typeface="Verdana" panose="020B0604030504040204"/>
              </a:rPr>
              <a:t>all  </a:t>
            </a:r>
            <a:r>
              <a:rPr lang="en-US" sz="2800" spc="-99" dirty="0">
                <a:cs typeface="Verdana" panose="020B0604030504040204"/>
              </a:rPr>
              <a:t>keyboard</a:t>
            </a:r>
            <a:r>
              <a:rPr lang="en-US" sz="2800" spc="-150" dirty="0">
                <a:cs typeface="Verdana" panose="020B0604030504040204"/>
              </a:rPr>
              <a:t> </a:t>
            </a:r>
            <a:r>
              <a:rPr lang="en-US" sz="2800" spc="-66" dirty="0">
                <a:cs typeface="Verdana" panose="020B0604030504040204"/>
              </a:rPr>
              <a:t>input,</a:t>
            </a:r>
            <a:r>
              <a:rPr lang="en-US" sz="2800" spc="-150" dirty="0">
                <a:cs typeface="Verdana" panose="020B0604030504040204"/>
              </a:rPr>
              <a:t> </a:t>
            </a:r>
            <a:r>
              <a:rPr lang="en-US" sz="2800" spc="-90" dirty="0">
                <a:cs typeface="Verdana" panose="020B0604030504040204"/>
              </a:rPr>
              <a:t>detecting  </a:t>
            </a:r>
            <a:r>
              <a:rPr lang="en-US" sz="2800" spc="-80" dirty="0">
                <a:cs typeface="Verdana" panose="020B0604030504040204"/>
              </a:rPr>
              <a:t>suspiciou</a:t>
            </a:r>
            <a:r>
              <a:rPr lang="en-US" sz="2800" spc="-75" dirty="0">
                <a:cs typeface="Verdana" panose="020B0604030504040204"/>
              </a:rPr>
              <a:t>s</a:t>
            </a:r>
            <a:r>
              <a:rPr lang="en-US" sz="2800" spc="-150" dirty="0">
                <a:cs typeface="Verdana" panose="020B0604030504040204"/>
              </a:rPr>
              <a:t> </a:t>
            </a:r>
            <a:r>
              <a:rPr lang="en-US" sz="2800" spc="-80" dirty="0">
                <a:cs typeface="Verdana" panose="020B0604030504040204"/>
              </a:rPr>
              <a:t>activity,</a:t>
            </a:r>
            <a:r>
              <a:rPr lang="en-US" sz="2800" spc="-150" dirty="0">
                <a:cs typeface="Verdana" panose="020B0604030504040204"/>
              </a:rPr>
              <a:t> </a:t>
            </a:r>
            <a:r>
              <a:rPr lang="en-US" sz="2800" spc="-75" dirty="0">
                <a:cs typeface="Verdana" panose="020B0604030504040204"/>
              </a:rPr>
              <a:t>and  </a:t>
            </a:r>
            <a:r>
              <a:rPr lang="en-US" sz="2800" spc="-70" dirty="0">
                <a:cs typeface="Verdana" panose="020B0604030504040204"/>
              </a:rPr>
              <a:t>alerting</a:t>
            </a:r>
            <a:r>
              <a:rPr lang="en-US" sz="2800" spc="-150" dirty="0">
                <a:cs typeface="Verdana" panose="020B0604030504040204"/>
              </a:rPr>
              <a:t> </a:t>
            </a:r>
            <a:r>
              <a:rPr lang="en-US" sz="2800" spc="-106" dirty="0">
                <a:cs typeface="Verdana" panose="020B0604030504040204"/>
              </a:rPr>
              <a:t>user</a:t>
            </a:r>
            <a:r>
              <a:rPr lang="en-US" sz="2800" spc="-99" dirty="0">
                <a:cs typeface="Verdana" panose="020B0604030504040204"/>
              </a:rPr>
              <a:t>s</a:t>
            </a:r>
            <a:r>
              <a:rPr lang="en-US" sz="2800" spc="-155" dirty="0">
                <a:cs typeface="Verdana" panose="020B0604030504040204"/>
              </a:rPr>
              <a:t> </a:t>
            </a:r>
            <a:r>
              <a:rPr lang="en-US" sz="2800" spc="-70" dirty="0">
                <a:cs typeface="Verdana" panose="020B0604030504040204"/>
              </a:rPr>
              <a:t>t</a:t>
            </a:r>
            <a:r>
              <a:rPr lang="en-US" sz="2800" spc="-99" dirty="0">
                <a:cs typeface="Verdana" panose="020B0604030504040204"/>
              </a:rPr>
              <a:t>o</a:t>
            </a:r>
            <a:r>
              <a:rPr lang="en-US" sz="2800" spc="-155" dirty="0">
                <a:cs typeface="Verdana" panose="020B0604030504040204"/>
              </a:rPr>
              <a:t> </a:t>
            </a:r>
            <a:r>
              <a:rPr lang="en-US" sz="2800" spc="-70" dirty="0">
                <a:cs typeface="Verdana" panose="020B0604030504040204"/>
              </a:rPr>
              <a:t>potential  </a:t>
            </a:r>
            <a:r>
              <a:rPr lang="en-US" sz="2800" spc="-99" dirty="0">
                <a:cs typeface="Verdana" panose="020B0604030504040204"/>
              </a:rPr>
              <a:t>threats.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800" spc="-80" dirty="0">
                <a:cs typeface="Verdana" panose="020B0604030504040204"/>
              </a:rPr>
              <a:t>Enhance</a:t>
            </a:r>
            <a:r>
              <a:rPr lang="en-US" sz="2800" spc="-75" dirty="0">
                <a:cs typeface="Verdana" panose="020B0604030504040204"/>
              </a:rPr>
              <a:t>d</a:t>
            </a:r>
            <a:r>
              <a:rPr lang="en-US" sz="2800" spc="-175" dirty="0">
                <a:cs typeface="Verdana" panose="020B0604030504040204"/>
              </a:rPr>
              <a:t> </a:t>
            </a:r>
            <a:r>
              <a:rPr lang="en-US" sz="2800" spc="-70" dirty="0">
                <a:cs typeface="Verdana" panose="020B0604030504040204"/>
              </a:rPr>
              <a:t>Privacy:</a:t>
            </a:r>
            <a:r>
              <a:rPr lang="en-US" sz="2800" dirty="0">
                <a:cs typeface="Verdana" panose="020B0604030504040204"/>
              </a:rPr>
              <a:t> </a:t>
            </a:r>
            <a:r>
              <a:rPr lang="en-US" sz="2800" spc="-90" dirty="0">
                <a:cs typeface="Verdana" panose="020B0604030504040204"/>
              </a:rPr>
              <a:t>By</a:t>
            </a:r>
            <a:r>
              <a:rPr lang="en-US" sz="2800" spc="-150" dirty="0">
                <a:cs typeface="Verdana" panose="020B0604030504040204"/>
              </a:rPr>
              <a:t> </a:t>
            </a:r>
            <a:r>
              <a:rPr lang="en-US" sz="2800" spc="-85" dirty="0">
                <a:cs typeface="Verdana" panose="020B0604030504040204"/>
              </a:rPr>
              <a:t>loggin</a:t>
            </a:r>
            <a:r>
              <a:rPr lang="en-US" sz="2800" spc="-99" dirty="0">
                <a:cs typeface="Verdana" panose="020B0604030504040204"/>
              </a:rPr>
              <a:t>g</a:t>
            </a:r>
            <a:r>
              <a:rPr lang="en-US" sz="2800" spc="-150" dirty="0">
                <a:cs typeface="Verdana" panose="020B0604030504040204"/>
              </a:rPr>
              <a:t> </a:t>
            </a:r>
            <a:r>
              <a:rPr lang="en-US" sz="2800" spc="-35" dirty="0">
                <a:cs typeface="Verdana" panose="020B0604030504040204"/>
              </a:rPr>
              <a:t>all</a:t>
            </a:r>
            <a:r>
              <a:rPr lang="en-US" sz="2800" spc="-150" dirty="0">
                <a:cs typeface="Verdana" panose="020B0604030504040204"/>
              </a:rPr>
              <a:t> </a:t>
            </a:r>
            <a:r>
              <a:rPr lang="en-US" sz="2800" spc="-90" dirty="0">
                <a:cs typeface="Verdana" panose="020B0604030504040204"/>
              </a:rPr>
              <a:t>keyboard  </a:t>
            </a:r>
            <a:r>
              <a:rPr lang="en-US" sz="2800" spc="-80" dirty="0">
                <a:cs typeface="Verdana" panose="020B0604030504040204"/>
              </a:rPr>
              <a:t>activity,</a:t>
            </a:r>
            <a:r>
              <a:rPr lang="en-US" sz="2800" spc="-150" dirty="0">
                <a:cs typeface="Verdana" panose="020B0604030504040204"/>
              </a:rPr>
              <a:t> </a:t>
            </a:r>
            <a:r>
              <a:rPr lang="en-US" sz="2800" spc="-80" dirty="0">
                <a:cs typeface="Verdana" panose="020B0604030504040204"/>
              </a:rPr>
              <a:t>ou</a:t>
            </a:r>
            <a:r>
              <a:rPr lang="en-US" sz="2800" spc="-50" dirty="0">
                <a:cs typeface="Verdana" panose="020B0604030504040204"/>
              </a:rPr>
              <a:t>r</a:t>
            </a:r>
            <a:r>
              <a:rPr lang="en-US" sz="2800" spc="-150" dirty="0">
                <a:cs typeface="Verdana" panose="020B0604030504040204"/>
              </a:rPr>
              <a:t> </a:t>
            </a:r>
            <a:r>
              <a:rPr lang="en-US" sz="2800" spc="-75" dirty="0">
                <a:cs typeface="Verdana" panose="020B0604030504040204"/>
              </a:rPr>
              <a:t>too</a:t>
            </a:r>
            <a:r>
              <a:rPr lang="en-US" sz="2800" spc="-35" dirty="0">
                <a:cs typeface="Verdana" panose="020B0604030504040204"/>
              </a:rPr>
              <a:t>l</a:t>
            </a:r>
            <a:r>
              <a:rPr lang="en-US" sz="2800" spc="-155" dirty="0">
                <a:cs typeface="Verdana" panose="020B0604030504040204"/>
              </a:rPr>
              <a:t> </a:t>
            </a:r>
            <a:r>
              <a:rPr lang="en-US" sz="2800" spc="-85" dirty="0">
                <a:cs typeface="Verdana" panose="020B0604030504040204"/>
              </a:rPr>
              <a:t>help</a:t>
            </a:r>
            <a:r>
              <a:rPr lang="en-US" sz="2800" spc="-80" dirty="0">
                <a:cs typeface="Verdana" panose="020B0604030504040204"/>
              </a:rPr>
              <a:t>s</a:t>
            </a:r>
            <a:r>
              <a:rPr lang="en-US" sz="2800" spc="-150" dirty="0">
                <a:cs typeface="Verdana" panose="020B0604030504040204"/>
              </a:rPr>
              <a:t> </a:t>
            </a:r>
            <a:r>
              <a:rPr lang="en-US" sz="2800" spc="-95" dirty="0">
                <a:cs typeface="Verdana" panose="020B0604030504040204"/>
              </a:rPr>
              <a:t>users  </a:t>
            </a:r>
            <a:r>
              <a:rPr lang="en-US" sz="2800" spc="-59" dirty="0">
                <a:cs typeface="Verdana" panose="020B0604030504040204"/>
              </a:rPr>
              <a:t>identify</a:t>
            </a:r>
            <a:r>
              <a:rPr lang="en-US" sz="2800" spc="-150" dirty="0">
                <a:cs typeface="Verdana" panose="020B0604030504040204"/>
              </a:rPr>
              <a:t> </a:t>
            </a:r>
            <a:r>
              <a:rPr lang="en-US" sz="2800" spc="-85" dirty="0">
                <a:cs typeface="Verdana" panose="020B0604030504040204"/>
              </a:rPr>
              <a:t>and</a:t>
            </a:r>
            <a:r>
              <a:rPr lang="en-US" sz="2800" spc="-150" dirty="0">
                <a:cs typeface="Verdana" panose="020B0604030504040204"/>
              </a:rPr>
              <a:t> </a:t>
            </a:r>
            <a:r>
              <a:rPr lang="en-US" sz="2800" spc="-95" dirty="0">
                <a:cs typeface="Verdana" panose="020B0604030504040204"/>
              </a:rPr>
              <a:t>prevent  </a:t>
            </a:r>
            <a:r>
              <a:rPr lang="en-US" sz="2800" spc="-80" dirty="0">
                <a:cs typeface="Verdana" panose="020B0604030504040204"/>
              </a:rPr>
              <a:t>unauthorize</a:t>
            </a:r>
            <a:r>
              <a:rPr lang="en-US" sz="2800" spc="-90" dirty="0">
                <a:cs typeface="Verdana" panose="020B0604030504040204"/>
              </a:rPr>
              <a:t>d</a:t>
            </a:r>
            <a:r>
              <a:rPr lang="en-US" sz="2800" spc="-155" dirty="0">
                <a:cs typeface="Verdana" panose="020B0604030504040204"/>
              </a:rPr>
              <a:t> </a:t>
            </a:r>
            <a:r>
              <a:rPr lang="en-US" sz="2800" spc="-120" dirty="0">
                <a:cs typeface="Verdana" panose="020B0604030504040204"/>
              </a:rPr>
              <a:t>access</a:t>
            </a:r>
            <a:r>
              <a:rPr lang="en-US" sz="2800" spc="-150" dirty="0">
                <a:cs typeface="Verdana" panose="020B0604030504040204"/>
              </a:rPr>
              <a:t> </a:t>
            </a:r>
            <a:r>
              <a:rPr lang="en-US" sz="2800" spc="-75" dirty="0">
                <a:cs typeface="Verdana" panose="020B0604030504040204"/>
              </a:rPr>
              <a:t>to  </a:t>
            </a:r>
            <a:r>
              <a:rPr lang="en-US" sz="2800" spc="-90" dirty="0">
                <a:cs typeface="Verdana" panose="020B0604030504040204"/>
              </a:rPr>
              <a:t>sensitiv</a:t>
            </a:r>
            <a:r>
              <a:rPr lang="en-US" sz="2800" spc="-106" dirty="0">
                <a:cs typeface="Verdana" panose="020B0604030504040204"/>
              </a:rPr>
              <a:t>e</a:t>
            </a:r>
            <a:r>
              <a:rPr lang="en-US" sz="2800" spc="-150" dirty="0">
                <a:cs typeface="Verdana" panose="020B0604030504040204"/>
              </a:rPr>
              <a:t> </a:t>
            </a:r>
            <a:r>
              <a:rPr lang="en-US" sz="2800" spc="-66" dirty="0">
                <a:cs typeface="Verdana" panose="020B0604030504040204"/>
              </a:rPr>
              <a:t>information,  </a:t>
            </a:r>
            <a:r>
              <a:rPr lang="en-US" sz="2800" spc="-85" dirty="0">
                <a:cs typeface="Verdana" panose="020B0604030504040204"/>
              </a:rPr>
              <a:t>ensurin</a:t>
            </a:r>
            <a:r>
              <a:rPr lang="en-US" sz="2800" spc="-90" dirty="0">
                <a:cs typeface="Verdana" panose="020B0604030504040204"/>
              </a:rPr>
              <a:t>g</a:t>
            </a:r>
            <a:r>
              <a:rPr lang="en-US" sz="2800" spc="-155" dirty="0">
                <a:cs typeface="Verdana" panose="020B0604030504040204"/>
              </a:rPr>
              <a:t> </a:t>
            </a:r>
            <a:r>
              <a:rPr lang="en-US" sz="2800" spc="-66" dirty="0">
                <a:cs typeface="Verdana" panose="020B0604030504040204"/>
              </a:rPr>
              <a:t>thei</a:t>
            </a:r>
            <a:r>
              <a:rPr lang="en-US" sz="2800" spc="-55" dirty="0">
                <a:cs typeface="Verdana" panose="020B0604030504040204"/>
              </a:rPr>
              <a:t>r</a:t>
            </a:r>
            <a:r>
              <a:rPr lang="en-US" sz="2800" spc="-155" dirty="0">
                <a:cs typeface="Verdana" panose="020B0604030504040204"/>
              </a:rPr>
              <a:t>    </a:t>
            </a:r>
            <a:r>
              <a:rPr lang="en-US" sz="2800" spc="-59" dirty="0">
                <a:cs typeface="Verdana" panose="020B0604030504040204"/>
              </a:rPr>
              <a:t>digita</a:t>
            </a:r>
            <a:r>
              <a:rPr lang="en-US" sz="2800" spc="-35" dirty="0">
                <a:cs typeface="Verdana" panose="020B0604030504040204"/>
              </a:rPr>
              <a:t>l</a:t>
            </a:r>
            <a:r>
              <a:rPr lang="en-US" sz="2800" spc="-155" dirty="0">
                <a:cs typeface="Verdana" panose="020B0604030504040204"/>
              </a:rPr>
              <a:t> </a:t>
            </a:r>
            <a:r>
              <a:rPr lang="en-US" sz="2800" spc="-80" dirty="0">
                <a:cs typeface="Verdana" panose="020B0604030504040204"/>
              </a:rPr>
              <a:t>privacy  </a:t>
            </a:r>
            <a:r>
              <a:rPr lang="en-US" sz="2800" spc="-50" dirty="0">
                <a:cs typeface="Verdana" panose="020B0604030504040204"/>
              </a:rPr>
              <a:t>is</a:t>
            </a:r>
            <a:r>
              <a:rPr lang="en-US" sz="2800" spc="-150" dirty="0">
                <a:cs typeface="Verdana" panose="020B0604030504040204"/>
              </a:rPr>
              <a:t> </a:t>
            </a:r>
            <a:r>
              <a:rPr lang="en-US" sz="2800" spc="-99" dirty="0">
                <a:cs typeface="Verdana" panose="020B0604030504040204"/>
              </a:rPr>
              <a:t>protected.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Keep your system updated.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sz="2400" dirty="0">
                <a:latin typeface="Arial" panose="020B0604020202020204" pitchFamily="34" charset="0"/>
              </a:rPr>
              <a:t>Re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gularly update passwords.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a virtual keyboard for sensitive information.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69900" indent="-457200">
              <a:spcBef>
                <a:spcPts val="135"/>
              </a:spcBef>
              <a:buFontTx/>
              <a:buChar char="-"/>
            </a:pPr>
            <a:endParaRPr lang="en-US" sz="2800" dirty="0">
              <a:cs typeface="Verdana" panose="020B0604030504040204"/>
            </a:endParaRPr>
          </a:p>
          <a:p>
            <a:pPr marL="12700" marR="470535">
              <a:lnSpc>
                <a:spcPct val="106000"/>
              </a:lnSpc>
              <a:spcBef>
                <a:spcPts val="15"/>
              </a:spcBef>
            </a:pPr>
            <a:endParaRPr lang="en-US" sz="2800" spc="-99" dirty="0">
              <a:cs typeface="Verdana" panose="020B0604030504040204"/>
            </a:endParaRPr>
          </a:p>
          <a:p>
            <a:pPr marL="469900" marR="470535" indent="-457200">
              <a:lnSpc>
                <a:spcPct val="106000"/>
              </a:lnSpc>
              <a:spcBef>
                <a:spcPts val="15"/>
              </a:spcBef>
              <a:buFontTx/>
              <a:buChar char="-"/>
            </a:pPr>
            <a:endParaRPr lang="en-US" sz="2800" dirty="0">
              <a:cs typeface="Verdana" panose="020B060403050404020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171902B-73D0-3929-FDBA-552FEF8200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077200" y="781050"/>
            <a:ext cx="2286295" cy="155468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6080" y="333863"/>
            <a:ext cx="976312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40" dirty="0"/>
              <a:t>Y</a:t>
            </a:r>
            <a:r>
              <a:rPr sz="2800" spc="10" dirty="0"/>
              <a:t>O</a:t>
            </a:r>
            <a:r>
              <a:rPr sz="2800" spc="25" dirty="0"/>
              <a:t>U</a:t>
            </a:r>
            <a:r>
              <a:rPr sz="2800" dirty="0"/>
              <a:t>R</a:t>
            </a:r>
            <a:r>
              <a:rPr sz="2800" spc="5" dirty="0"/>
              <a:t> </a:t>
            </a:r>
            <a:r>
              <a:rPr sz="2800" spc="25" dirty="0"/>
              <a:t>S</a:t>
            </a:r>
            <a:r>
              <a:rPr sz="2800" spc="10" dirty="0"/>
              <a:t>O</a:t>
            </a:r>
            <a:r>
              <a:rPr sz="2800" spc="25" dirty="0"/>
              <a:t>LU</a:t>
            </a:r>
            <a:r>
              <a:rPr sz="2800" spc="-35" dirty="0"/>
              <a:t>T</a:t>
            </a:r>
            <a:r>
              <a:rPr sz="2800" spc="-30" dirty="0"/>
              <a:t>I</a:t>
            </a:r>
            <a:r>
              <a:rPr sz="2800" spc="10" dirty="0"/>
              <a:t>O</a:t>
            </a:r>
            <a:r>
              <a:rPr sz="2800" dirty="0"/>
              <a:t>N</a:t>
            </a:r>
            <a:r>
              <a:rPr sz="2800" spc="-345" dirty="0"/>
              <a:t> </a:t>
            </a:r>
            <a:r>
              <a:rPr sz="2800" spc="-35" dirty="0"/>
              <a:t>A</a:t>
            </a:r>
            <a:r>
              <a:rPr sz="2800" spc="-5" dirty="0"/>
              <a:t>N</a:t>
            </a:r>
            <a:r>
              <a:rPr sz="2800" dirty="0"/>
              <a:t>D</a:t>
            </a:r>
            <a:r>
              <a:rPr sz="2800" spc="35" dirty="0"/>
              <a:t> </a:t>
            </a:r>
            <a:r>
              <a:rPr sz="2800" spc="-30" dirty="0"/>
              <a:t>I</a:t>
            </a:r>
            <a:r>
              <a:rPr sz="2800" spc="-35" dirty="0"/>
              <a:t>T</a:t>
            </a:r>
            <a:r>
              <a:rPr sz="2800" dirty="0"/>
              <a:t>S</a:t>
            </a:r>
            <a:r>
              <a:rPr sz="2800" spc="60" dirty="0"/>
              <a:t> </a:t>
            </a:r>
            <a:r>
              <a:rPr sz="2800" spc="-295" dirty="0"/>
              <a:t>V</a:t>
            </a:r>
            <a:r>
              <a:rPr sz="2800" spc="-35" dirty="0"/>
              <a:t>A</a:t>
            </a:r>
            <a:r>
              <a:rPr sz="2800" spc="25" dirty="0"/>
              <a:t>LU</a:t>
            </a:r>
            <a:r>
              <a:rPr sz="2800" dirty="0"/>
              <a:t>E</a:t>
            </a:r>
            <a:r>
              <a:rPr sz="2800" spc="-65" dirty="0"/>
              <a:t> </a:t>
            </a:r>
            <a:r>
              <a:rPr sz="2800" spc="-15" dirty="0"/>
              <a:t>P</a:t>
            </a:r>
            <a:r>
              <a:rPr sz="2800" spc="-30" dirty="0"/>
              <a:t>R</a:t>
            </a:r>
            <a:r>
              <a:rPr sz="2800" spc="10" dirty="0"/>
              <a:t>O</a:t>
            </a:r>
            <a:r>
              <a:rPr sz="2800" spc="-15" dirty="0"/>
              <a:t>P</a:t>
            </a:r>
            <a:r>
              <a:rPr sz="2800" spc="10" dirty="0"/>
              <a:t>O</a:t>
            </a:r>
            <a:r>
              <a:rPr sz="2800" spc="25" dirty="0"/>
              <a:t>S</a:t>
            </a:r>
            <a:r>
              <a:rPr sz="2800" spc="-30" dirty="0"/>
              <a:t>I</a:t>
            </a:r>
            <a:r>
              <a:rPr sz="2800" spc="-35" dirty="0"/>
              <a:t>T</a:t>
            </a:r>
            <a:r>
              <a:rPr sz="2800" spc="-30" dirty="0"/>
              <a:t>I</a:t>
            </a:r>
            <a:r>
              <a:rPr sz="2800" spc="10" dirty="0"/>
              <a:t>O</a:t>
            </a:r>
            <a:r>
              <a:rPr sz="28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CD845373-2FA5-55D6-45B8-55AFD66A5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39" y="1012954"/>
            <a:ext cx="11582399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Solution: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Implement a multi-layered security strategy that includes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anti-keylogging software, regular system scans, software updates,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user education.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Value Proposition: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Enhanced Security: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Reduces the risk of data breaches and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   identity theft.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User Awareness: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Educates users about keylogging threats and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  protection methods.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Compliance: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Helps businesses and organizations comply with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  data protection regulations.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DCB04C8-734D-9C50-F326-8042749E58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839199" y="4953000"/>
            <a:ext cx="3063239" cy="170194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BF13C0D-D4E9-ABC0-43F9-3BF9E2CA8A82}"/>
              </a:ext>
            </a:extLst>
          </p:cNvPr>
          <p:cNvSpPr txBox="1"/>
          <p:nvPr/>
        </p:nvSpPr>
        <p:spPr>
          <a:xfrm>
            <a:off x="8162925" y="5181600"/>
            <a:ext cx="3962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hlinkClick r:id="rId5" tooltip="https://creativecommons.org/licenses/by/3.0/"/>
              </a:rPr>
              <a:t>Y</a:t>
            </a:r>
            <a:endParaRPr lang="en-IN" sz="900" dirty="0"/>
          </a:p>
        </p:txBody>
      </p:sp>
    </p:spTree>
    <p:extLst>
      <p:ext uri="{BB962C8B-B14F-4D97-AF65-F5344CB8AC3E}">
        <p14:creationId xmlns:p14="http://schemas.microsoft.com/office/powerpoint/2010/main" val="3219859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81000" y="331619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A5B8F02C-8CE2-0846-AD7C-FBD0A1304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354639"/>
            <a:ext cx="8540561" cy="384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400" b="0" i="0" dirty="0">
                <a:effectLst/>
                <a:cs typeface="Calibri"/>
              </a:rPr>
              <a:t>A </a:t>
            </a:r>
            <a:r>
              <a:rPr lang="en-US" sz="2400" i="0" u="sng" strike="noStrike" dirty="0">
                <a:effectLst/>
                <a:cs typeface="Calibri"/>
                <a:hlinkClick r:id="rId2" tooltip="Keystroke Loggi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keylogger</a:t>
            </a:r>
            <a:r>
              <a:rPr lang="en-US" sz="2400" b="0" i="0" dirty="0">
                <a:effectLst/>
                <a:cs typeface="Calibri"/>
              </a:rPr>
              <a:t> is a type of surveillance technology used to monitor and record each keystroke typed on a specific computer's keyboard. 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Approach: Integrating Technical Measures and User Education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Demonstration: Real-Time Simulation of Keylogger Threat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Impact: Mitigating Keylogging Attacks through Proactive Measures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4C24A91-CE4E-81D8-8D17-C860A50305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153400" y="3242682"/>
            <a:ext cx="3886199" cy="3009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6F8E4EB-4308-227C-3304-93B579B90130}"/>
              </a:ext>
            </a:extLst>
          </p:cNvPr>
          <p:cNvSpPr txBox="1"/>
          <p:nvPr/>
        </p:nvSpPr>
        <p:spPr>
          <a:xfrm>
            <a:off x="7010400" y="7200900"/>
            <a:ext cx="53336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4" tooltip="https://www.euam-ukraine.eu/news/opinion/explanation-on-automated-fingerprints-identification-system/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5" tooltip="https://creativecommons.org/licenses/by-sa/3.0/"/>
              </a:rPr>
              <a:t>CC BY-SA</a:t>
            </a:r>
            <a:endParaRPr lang="en-IN" sz="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706</TotalTime>
  <Words>928</Words>
  <Application>Microsoft Office PowerPoint</Application>
  <PresentationFormat>Widescreen</PresentationFormat>
  <Paragraphs>145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Microsoft JhengHei</vt:lpstr>
      <vt:lpstr>Arial</vt:lpstr>
      <vt:lpstr>Arial Unicode MS</vt:lpstr>
      <vt:lpstr>Calibri</vt:lpstr>
      <vt:lpstr>neue-haas-grotesk-display</vt:lpstr>
      <vt:lpstr>Sitka Small Semibold</vt:lpstr>
      <vt:lpstr>Trebuchet MS</vt:lpstr>
      <vt:lpstr>Verdana</vt:lpstr>
      <vt:lpstr>Office Theme</vt:lpstr>
      <vt:lpstr>Sapare Laya</vt:lpstr>
      <vt:lpstr>KEY LOGGER AND SECURITY</vt:lpstr>
      <vt:lpstr>AGENDA</vt:lpstr>
      <vt:lpstr>PROBLEM STATEMENT</vt:lpstr>
      <vt:lpstr>PROJECT OVERVIEW</vt:lpstr>
      <vt:lpstr>WHO ARE THE END USERS?</vt:lpstr>
      <vt:lpstr>YOUR SOLUTION AND ITS VALUE PROPOSITION</vt:lpstr>
      <vt:lpstr>YOUR SOLUTION AND ITS VALUE PROPOSITION</vt:lpstr>
      <vt:lpstr>THE WOW IN YOUR SOLUTION</vt:lpstr>
      <vt:lpstr>PowerPoint Presentation</vt:lpstr>
      <vt:lpstr>PowerPoint Presentation</vt:lpstr>
      <vt:lpstr>PowerPoint Presentation</vt:lpstr>
      <vt:lpstr>PowerPoint Presentation</vt:lpstr>
      <vt:lpstr>RESULTS</vt:lpstr>
      <vt:lpstr>PROJECT LINK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Praneeth Kumar</dc:title>
  <dc:creator>SUDESHNA</dc:creator>
  <cp:lastModifiedBy>shaik suleman</cp:lastModifiedBy>
  <cp:revision>9</cp:revision>
  <dcterms:created xsi:type="dcterms:W3CDTF">2024-06-03T05:48:59Z</dcterms:created>
  <dcterms:modified xsi:type="dcterms:W3CDTF">2024-06-13T06:10:10Z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</Properties>
</file>