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  <a:srgbClr val="003399"/>
    <a:srgbClr val="5686DA"/>
    <a:srgbClr val="216093"/>
    <a:srgbClr val="9DC5E6"/>
    <a:srgbClr val="9DC3E6"/>
    <a:srgbClr val="000060"/>
    <a:srgbClr val="3A7CCB"/>
    <a:srgbClr val="00007A"/>
    <a:srgbClr val="00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40" d="100"/>
          <a:sy n="40" d="100"/>
        </p:scale>
        <p:origin x="906" y="-577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9DC5E6">
                <a:lumMod val="60000"/>
                <a:lumOff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B3485A8-2656-453C-BF01-F88D7EADE667}"/>
              </a:ext>
            </a:extLst>
          </p:cNvPr>
          <p:cNvSpPr/>
          <p:nvPr/>
        </p:nvSpPr>
        <p:spPr bwMode="auto">
          <a:xfrm>
            <a:off x="20459756" y="8277995"/>
            <a:ext cx="9216000" cy="3352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9C890E-D8EC-470A-BBE9-AFE8444F1977}"/>
              </a:ext>
            </a:extLst>
          </p:cNvPr>
          <p:cNvSpPr/>
          <p:nvPr/>
        </p:nvSpPr>
        <p:spPr bwMode="auto">
          <a:xfrm>
            <a:off x="10519843" y="8260240"/>
            <a:ext cx="9370157" cy="3352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/>
            <a:endParaRPr lang="en-US" sz="299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99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81325-7253-4AA9-8E40-8B17A169E768}"/>
              </a:ext>
            </a:extLst>
          </p:cNvPr>
          <p:cNvSpPr/>
          <p:nvPr/>
        </p:nvSpPr>
        <p:spPr bwMode="auto">
          <a:xfrm>
            <a:off x="597698" y="8260240"/>
            <a:ext cx="9216000" cy="3352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80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576000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PPG signal (PhotoPlethysmoGram) is a sample of the change in blood volume for a certain time.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technology for acquiring a PPG signal is relatively cheap, non-intrusive, which can be extracted from many parameters on the state of the body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focused on extracting a heartbeat from the signal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490824" y="20434269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the PPG signals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different methods for acquiring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different ways to extract information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existing databases and create our own in addition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purpose of building a lab experiment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468654" y="25350806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methods and different ways to perform the required action 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heart rate is not really cyclic 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frequency of the heartbeat is in the frequency range of the acceleration noises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62469" y="35025956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TROIKA database, we concluded that our algorithms are ineffective when there are many measurement errors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cheapest option is the use of Analog Evaluation Module; however, it doesn’t give us reference signal.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red and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infrared light is more 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for 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 pulse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found that Pan and Tompkins and Autocorrelation algorithms are more efficient, moreover Pan and Tompkins algorithm has smaller measurement errors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700000" y="9576000"/>
            <a:ext cx="5105606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Troika database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801600"/>
            <a:ext cx="28290682" cy="22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PPG Signal Acquisition and Analysis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6465600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Hassan Khalil and Sapir Avidan, Supervised by </a:t>
            </a:r>
            <a:r>
              <a:rPr lang="en-US" sz="600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Hadas</a:t>
            </a:r>
            <a:r>
              <a:rPr lang="en-US" sz="6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Ofir</a:t>
            </a:r>
            <a:endParaRPr lang="en-US" sz="600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800000" y="9575999"/>
            <a:ext cx="8820000" cy="364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Ø"/>
            </a:pPr>
            <a:r>
              <a:rPr lang="en-US" sz="360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Pan and Tompkins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3717509" y="10374468"/>
            <a:ext cx="5467858" cy="6842529"/>
            <a:chOff x="13787603" y="27598378"/>
            <a:chExt cx="5467858" cy="6842529"/>
          </a:xfrm>
        </p:grpSpPr>
        <p:grpSp>
          <p:nvGrpSpPr>
            <p:cNvPr id="373" name="Group 372"/>
            <p:cNvGrpSpPr/>
            <p:nvPr/>
          </p:nvGrpSpPr>
          <p:grpSpPr>
            <a:xfrm>
              <a:off x="13787603" y="27598378"/>
              <a:ext cx="5467858" cy="3407929"/>
              <a:chOff x="3050453" y="1601043"/>
              <a:chExt cx="5467858" cy="3407929"/>
            </a:xfrm>
          </p:grpSpPr>
          <p:sp>
            <p:nvSpPr>
              <p:cNvPr id="374" name="Rounded Rectangle 373"/>
              <p:cNvSpPr/>
              <p:nvPr/>
            </p:nvSpPr>
            <p:spPr>
              <a:xfrm>
                <a:off x="3050453" y="1696595"/>
                <a:ext cx="1437613" cy="816579"/>
              </a:xfrm>
              <a:prstGeom prst="roundRect">
                <a:avLst/>
              </a:prstGeom>
              <a:solidFill>
                <a:srgbClr val="00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Resample</a:t>
                </a:r>
                <a:endParaRPr lang="he-IL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Rounded Rectangle 375"/>
              <p:cNvSpPr/>
              <p:nvPr/>
            </p:nvSpPr>
            <p:spPr>
              <a:xfrm>
                <a:off x="5247081" y="1601043"/>
                <a:ext cx="1149850" cy="989295"/>
              </a:xfrm>
              <a:prstGeom prst="roundRect">
                <a:avLst/>
              </a:prstGeom>
              <a:solidFill>
                <a:srgbClr val="00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BPF</a:t>
                </a:r>
                <a:endParaRPr lang="he-IL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ounded Rectangle 376"/>
              <p:cNvSpPr/>
              <p:nvPr/>
            </p:nvSpPr>
            <p:spPr>
              <a:xfrm>
                <a:off x="7118230" y="1601043"/>
                <a:ext cx="1149850" cy="997328"/>
              </a:xfrm>
              <a:prstGeom prst="roundRect">
                <a:avLst/>
              </a:prstGeom>
              <a:solidFill>
                <a:srgbClr val="00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abs</a:t>
                </a: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7415515" y="4608862"/>
                <a:ext cx="110279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endParaRPr lang="he-IL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0" name="Straight Arrow Connector 379"/>
            <p:cNvCxnSpPr>
              <a:cxnSpLocks/>
              <a:stCxn id="374" idx="3"/>
              <a:endCxn id="376" idx="1"/>
            </p:cNvCxnSpPr>
            <p:nvPr/>
          </p:nvCxnSpPr>
          <p:spPr>
            <a:xfrm flipV="1">
              <a:off x="15225216" y="28093026"/>
              <a:ext cx="759015" cy="9194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cxnSpLocks/>
              <a:stCxn id="376" idx="3"/>
              <a:endCxn id="377" idx="1"/>
            </p:cNvCxnSpPr>
            <p:nvPr/>
          </p:nvCxnSpPr>
          <p:spPr>
            <a:xfrm>
              <a:off x="17134081" y="28093026"/>
              <a:ext cx="721299" cy="4016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16512144" y="33990306"/>
              <a:ext cx="1140715" cy="4506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600" b="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875354" y="25316754"/>
            <a:ext cx="3173370" cy="63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464630" y="37851323"/>
            <a:ext cx="8729188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Transmissive mode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sensor and LED face each other with a layer of tissues between them</a:t>
            </a: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800000" y="40608000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606342" y="15807600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83028" y="18576695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PPG signal compared to blood pressure and ECG</a:t>
            </a: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946606" y="39585600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.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89902" y="20937692"/>
            <a:ext cx="9063805" cy="95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signals with high background noise, although in red color we can see a success in reaching the expected heart rate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Evaluation module</a:t>
            </a: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get a clean signal through we were able to extract the expected pulse, although we do not have a reference signal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 wristband</a:t>
            </a: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received a clean signal which we were able to extract the expected pulse, in addition to a reference signal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Troika database</a:t>
            </a: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algorithms fail when there is a large change in heart rate, and only the Autocorrelation algorithm succeeds in extracting a heart rate when the heart rate is high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Transit Time PPG Dataset</a:t>
            </a: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distal part gives a cleaner signal, in addition it gives us a conclusion that Pan and Tompkins is more effective, and does not give us a conclusion regarding the measured color</a:t>
            </a:r>
            <a:endParaRPr lang="en-US" sz="299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</a:t>
            </a:r>
            <a:r>
              <a:rPr lang="he-IL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0"/>
          </a:xfrm>
          <a:prstGeom prst="rect">
            <a:avLst/>
          </a:prstGeom>
          <a:noFill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AB3F6F-DF09-4A5A-A189-F82C77E5ACA7}"/>
              </a:ext>
            </a:extLst>
          </p:cNvPr>
          <p:cNvGrpSpPr/>
          <p:nvPr/>
        </p:nvGrpSpPr>
        <p:grpSpPr>
          <a:xfrm>
            <a:off x="252000" y="8568000"/>
            <a:ext cx="9334800" cy="1111919"/>
            <a:chOff x="205200" y="9647388"/>
            <a:chExt cx="9334800" cy="1111919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47EB825-1BAE-4D15-8236-855DA347AEA9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A89B3A7-EE3B-4076-98C5-4D519FBC1545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B5BFA466-96E4-4EEF-9075-9A43E5B786FE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1CD049-D192-434B-B5B2-08FA3D18475C}"/>
              </a:ext>
            </a:extLst>
          </p:cNvPr>
          <p:cNvGrpSpPr/>
          <p:nvPr/>
        </p:nvGrpSpPr>
        <p:grpSpPr>
          <a:xfrm>
            <a:off x="878715" y="19302056"/>
            <a:ext cx="9334800" cy="1111919"/>
            <a:chOff x="900000" y="20628000"/>
            <a:chExt cx="9334800" cy="1111919"/>
          </a:xfrm>
        </p:grpSpPr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8AEAD6F-F247-4CF5-B573-42FE701936B1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9365FA-693E-4D90-82C2-C990F053257A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</a:p>
          </p:txBody>
        </p:sp>
        <p:sp>
          <p:nvSpPr>
            <p:cNvPr id="162" name="Right Triangle 161">
              <a:extLst>
                <a:ext uri="{FF2B5EF4-FFF2-40B4-BE49-F238E27FC236}">
                  <a16:creationId xmlns:a16="http://schemas.microsoft.com/office/drawing/2014/main" id="{EBEFA8D7-8D29-4BFE-97A5-1B3D6D4FA57D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18313FB-6B2E-43EA-9E9A-760888B499D8}"/>
              </a:ext>
            </a:extLst>
          </p:cNvPr>
          <p:cNvGrpSpPr/>
          <p:nvPr/>
        </p:nvGrpSpPr>
        <p:grpSpPr>
          <a:xfrm>
            <a:off x="252000" y="24209900"/>
            <a:ext cx="9334800" cy="1111919"/>
            <a:chOff x="205200" y="9647388"/>
            <a:chExt cx="9334800" cy="1111919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40DD19DA-2D68-4D54-BFBB-E5800CB8D5CE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8018632-A7B0-44BF-9613-53ECFF1C8E84}"/>
                </a:ext>
              </a:extLst>
            </p:cNvPr>
            <p:cNvSpPr/>
            <p:nvPr/>
          </p:nvSpPr>
          <p:spPr>
            <a:xfrm>
              <a:off x="2052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sp>
          <p:nvSpPr>
            <p:cNvPr id="171" name="Right Triangle 170">
              <a:extLst>
                <a:ext uri="{FF2B5EF4-FFF2-40B4-BE49-F238E27FC236}">
                  <a16:creationId xmlns:a16="http://schemas.microsoft.com/office/drawing/2014/main" id="{79037E00-1226-4F1A-8596-897624E3D1DD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F2227D-F525-451B-A62A-105FF3A02B0C}"/>
              </a:ext>
            </a:extLst>
          </p:cNvPr>
          <p:cNvGrpSpPr/>
          <p:nvPr/>
        </p:nvGrpSpPr>
        <p:grpSpPr>
          <a:xfrm>
            <a:off x="878804" y="28307591"/>
            <a:ext cx="9334800" cy="1111919"/>
            <a:chOff x="900000" y="31266000"/>
            <a:chExt cx="9334800" cy="1111919"/>
          </a:xfrm>
        </p:grpSpPr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E573ECA-193A-4E6A-A567-E1D4B75B2A4D}"/>
                </a:ext>
              </a:extLst>
            </p:cNvPr>
            <p:cNvSpPr/>
            <p:nvPr/>
          </p:nvSpPr>
          <p:spPr>
            <a:xfrm rot="5400000" flipH="1">
              <a:off x="9964800" y="32107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94B155E-3A7F-468F-8B1A-8EB08AC5B7D0}"/>
                </a:ext>
              </a:extLst>
            </p:cNvPr>
            <p:cNvSpPr/>
            <p:nvPr/>
          </p:nvSpPr>
          <p:spPr>
            <a:xfrm flipH="1">
              <a:off x="1234711" y="31266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he-IL" sz="4400" dirty="0">
                  <a:latin typeface="Arial" panose="020B0604020202020204" pitchFamily="34" charset="0"/>
                  <a:cs typeface="Arial" panose="020B0604020202020204" pitchFamily="34" charset="0"/>
                </a:rPr>
                <a:t>  	</a:t>
              </a:r>
              <a:r>
                <a:rPr lang="en-US" sz="4800" dirty="0"/>
                <a:t> Signal acquisition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Right Triangle 174">
              <a:extLst>
                <a:ext uri="{FF2B5EF4-FFF2-40B4-BE49-F238E27FC236}">
                  <a16:creationId xmlns:a16="http://schemas.microsoft.com/office/drawing/2014/main" id="{EE22236F-4027-42FF-B157-AD0484DC1128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31392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10152000" y="8568000"/>
            <a:ext cx="9578194" cy="1111919"/>
            <a:chOff x="10152000" y="9647388"/>
            <a:chExt cx="9443444" cy="1111919"/>
          </a:xfrm>
        </p:grpSpPr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78023" y="9647388"/>
              <a:ext cx="9086345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endParaRPr lang="he-IL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Algorithms for heartbeat extraction</a:t>
              </a:r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947444" y="977075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0D5D8E0-F178-4D6F-86EF-C08C6234A37D}"/>
              </a:ext>
            </a:extLst>
          </p:cNvPr>
          <p:cNvGrpSpPr/>
          <p:nvPr/>
        </p:nvGrpSpPr>
        <p:grpSpPr>
          <a:xfrm>
            <a:off x="10946606" y="24391157"/>
            <a:ext cx="9334800" cy="1111919"/>
            <a:chOff x="900000" y="20628000"/>
            <a:chExt cx="9334800" cy="1111919"/>
          </a:xfrm>
        </p:grpSpPr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429C7D62-5C15-4335-AE34-3DD5C61C6994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0D68E1-5088-47D8-848B-43DED6224FEB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     Purchase methods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Right Triangle 184">
              <a:extLst>
                <a:ext uri="{FF2B5EF4-FFF2-40B4-BE49-F238E27FC236}">
                  <a16:creationId xmlns:a16="http://schemas.microsoft.com/office/drawing/2014/main" id="{8A368720-698A-4ABC-9FB5-8608906BF98A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6879F83-97F1-4871-8CD3-3D4164687433}"/>
              </a:ext>
            </a:extLst>
          </p:cNvPr>
          <p:cNvGrpSpPr/>
          <p:nvPr/>
        </p:nvGrpSpPr>
        <p:grpSpPr>
          <a:xfrm>
            <a:off x="20673518" y="18688652"/>
            <a:ext cx="9364488" cy="2340098"/>
            <a:chOff x="900000" y="20754612"/>
            <a:chExt cx="9364488" cy="2429012"/>
          </a:xfrm>
        </p:grpSpPr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9198256F-77C6-417A-9CAB-7E5B612FFAE4}"/>
                </a:ext>
              </a:extLst>
            </p:cNvPr>
            <p:cNvSpPr/>
            <p:nvPr/>
          </p:nvSpPr>
          <p:spPr>
            <a:xfrm rot="5400000" flipH="1">
              <a:off x="9994488" y="22913624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F3424A5-3D4B-4ED4-B9E2-3B2E5E8E082D}"/>
                </a:ext>
              </a:extLst>
            </p:cNvPr>
            <p:cNvSpPr/>
            <p:nvPr/>
          </p:nvSpPr>
          <p:spPr>
            <a:xfrm flipH="1">
              <a:off x="1234711" y="22072080"/>
              <a:ext cx="9000000" cy="899999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		    Results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ight Triangle 196">
              <a:extLst>
                <a:ext uri="{FF2B5EF4-FFF2-40B4-BE49-F238E27FC236}">
                  <a16:creationId xmlns:a16="http://schemas.microsoft.com/office/drawing/2014/main" id="{3E145396-DD3C-471B-A505-9AE44179DC8F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66379B6-D05D-45DC-80F7-371C7EA57647}"/>
              </a:ext>
            </a:extLst>
          </p:cNvPr>
          <p:cNvGrpSpPr/>
          <p:nvPr/>
        </p:nvGrpSpPr>
        <p:grpSpPr>
          <a:xfrm>
            <a:off x="20126357" y="8568000"/>
            <a:ext cx="9334800" cy="1111919"/>
            <a:chOff x="10152000" y="9647388"/>
            <a:chExt cx="9334800" cy="1111919"/>
          </a:xfrm>
        </p:grpSpPr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498D1A8C-B8B5-490E-95A7-9EA5571E9E6F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398566D-9C10-4732-93CC-A891BD7D6F79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Databases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ight Triangle 162">
              <a:extLst>
                <a:ext uri="{FF2B5EF4-FFF2-40B4-BE49-F238E27FC236}">
                  <a16:creationId xmlns:a16="http://schemas.microsoft.com/office/drawing/2014/main" id="{8BCCCF1D-CE44-4282-935B-98E9B0B7229B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20119406" y="34155245"/>
            <a:ext cx="9334800" cy="1111919"/>
            <a:chOff x="10152000" y="9647388"/>
            <a:chExt cx="9334800" cy="1111919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Conclusions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ight Triangle 171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53" name="Picture 152" descr="A picture containing qr code&#10;&#10;Description automatically generated">
            <a:extLst>
              <a:ext uri="{FF2B5EF4-FFF2-40B4-BE49-F238E27FC236}">
                <a16:creationId xmlns:a16="http://schemas.microsoft.com/office/drawing/2014/main" id="{B3E6B3D3-A71D-44C6-A8B9-F839B632D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400" y="-39600"/>
            <a:ext cx="4614787" cy="307714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F55554AE-9414-4633-8DE5-2B5096030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0" y="720000"/>
            <a:ext cx="8239920" cy="1618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BAE8E8-3A56-C987-F85F-D9BF2FD9F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206" y="14193651"/>
            <a:ext cx="6572866" cy="4276322"/>
          </a:xfrm>
          <a:prstGeom prst="rect">
            <a:avLst/>
          </a:prstGeom>
        </p:spPr>
      </p:pic>
      <p:pic>
        <p:nvPicPr>
          <p:cNvPr id="5" name="תמונה 11">
            <a:extLst>
              <a:ext uri="{FF2B5EF4-FFF2-40B4-BE49-F238E27FC236}">
                <a16:creationId xmlns:a16="http://schemas.microsoft.com/office/drawing/2014/main" id="{DBBEAE34-0A5A-92EA-294A-BA22679A3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729" y="35712919"/>
            <a:ext cx="6435296" cy="185382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0276AC5-E8D7-2253-35EA-4E0CB328E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035" y="39255663"/>
            <a:ext cx="6665551" cy="19620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F09747-BF32-12D5-A70B-633714EE99DB}"/>
              </a:ext>
            </a:extLst>
          </p:cNvPr>
          <p:cNvSpPr txBox="1"/>
          <p:nvPr/>
        </p:nvSpPr>
        <p:spPr>
          <a:xfrm>
            <a:off x="510235" y="34155245"/>
            <a:ext cx="8827144" cy="14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684" lvl="1" indent="-685800" algn="l" rtl="0">
              <a:buFont typeface="Arial" panose="020B0604020202020204" pitchFamily="34" charset="0"/>
              <a:buChar char="•"/>
            </a:pP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mode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sensor and LED are both placed on the same side of the finger to detect the transmitted light</a:t>
            </a:r>
          </a:p>
        </p:txBody>
      </p:sp>
      <p:pic>
        <p:nvPicPr>
          <p:cNvPr id="20" name="תמונה 6">
            <a:extLst>
              <a:ext uri="{FF2B5EF4-FFF2-40B4-BE49-F238E27FC236}">
                <a16:creationId xmlns:a16="http://schemas.microsoft.com/office/drawing/2014/main" id="{793294EF-B55F-1F43-7CF3-91050BB41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036" y="31410407"/>
            <a:ext cx="7933054" cy="2671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5AFD95-E726-0818-23DA-086232181367}"/>
              </a:ext>
            </a:extLst>
          </p:cNvPr>
          <p:cNvSpPr txBox="1"/>
          <p:nvPr/>
        </p:nvSpPr>
        <p:spPr>
          <a:xfrm>
            <a:off x="1022242" y="29603523"/>
            <a:ext cx="8201009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hemoglobin in the blood absorbs the light projected on it, therefore the change in blood volume creates a change in the light absorbed by the receiver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A828F-A6F0-C094-B2B2-812CDF1239C3}"/>
              </a:ext>
            </a:extLst>
          </p:cNvPr>
          <p:cNvSpPr txBox="1"/>
          <p:nvPr/>
        </p:nvSpPr>
        <p:spPr>
          <a:xfrm>
            <a:off x="10888956" y="3133773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61F78-B015-0CEC-66FB-A229B393A6D4}"/>
              </a:ext>
            </a:extLst>
          </p:cNvPr>
          <p:cNvSpPr txBox="1"/>
          <p:nvPr/>
        </p:nvSpPr>
        <p:spPr>
          <a:xfrm>
            <a:off x="10714906" y="13830665"/>
            <a:ext cx="720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>
              <a:buSzPct val="125000"/>
              <a:buFont typeface="Wingdings" panose="05000000000000000000" pitchFamily="2" charset="2"/>
              <a:buChar char="Ø"/>
            </a:pPr>
            <a:r>
              <a:rPr lang="en-US" sz="400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Autocorrelation</a:t>
            </a:r>
            <a:endParaRPr lang="en-US" sz="360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FD991-4775-107A-95B6-B5F0784D3922}"/>
              </a:ext>
            </a:extLst>
          </p:cNvPr>
          <p:cNvSpPr txBox="1"/>
          <p:nvPr/>
        </p:nvSpPr>
        <p:spPr>
          <a:xfrm>
            <a:off x="10714906" y="17674029"/>
            <a:ext cx="504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Flip</a:t>
            </a:r>
            <a:endParaRPr lang="en-US" sz="280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B4BE4-2F2F-03FF-935D-F378576FD092}"/>
              </a:ext>
            </a:extLst>
          </p:cNvPr>
          <p:cNvSpPr txBox="1"/>
          <p:nvPr/>
        </p:nvSpPr>
        <p:spPr>
          <a:xfrm>
            <a:off x="10763533" y="26510084"/>
            <a:ext cx="6055856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acquisition method is with the phone camera and the phone flashlight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acquisition method is by a Reflection mode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is a video that consists of frames each frame consists of tree primary colors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analyze each color by average each color frame to a single number to get a vector of ppg in any color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532A1-E0B9-B99E-1319-1BFDE8972C50}"/>
              </a:ext>
            </a:extLst>
          </p:cNvPr>
          <p:cNvSpPr txBox="1"/>
          <p:nvPr/>
        </p:nvSpPr>
        <p:spPr>
          <a:xfrm>
            <a:off x="10719389" y="21811534"/>
            <a:ext cx="578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u="sng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Algorithm</a:t>
            </a:r>
            <a:endParaRPr lang="en-US" sz="2800" u="sng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תמונה 6">
            <a:extLst>
              <a:ext uri="{FF2B5EF4-FFF2-40B4-BE49-F238E27FC236}">
                <a16:creationId xmlns:a16="http://schemas.microsoft.com/office/drawing/2014/main" id="{AAF5479B-4352-9631-B1ED-04C140822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6419" y="10187185"/>
            <a:ext cx="1948976" cy="1417437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B4F43C-F3FD-D052-FAD2-25EA10DCC5C0}"/>
              </a:ext>
            </a:extLst>
          </p:cNvPr>
          <p:cNvCxnSpPr>
            <a:cxnSpLocks/>
            <a:stCxn id="30" idx="3"/>
            <a:endCxn id="374" idx="1"/>
          </p:cNvCxnSpPr>
          <p:nvPr/>
        </p:nvCxnSpPr>
        <p:spPr>
          <a:xfrm flipV="1">
            <a:off x="12925395" y="10878310"/>
            <a:ext cx="792114" cy="17594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8D55F1-1BCB-C2E5-B12E-60318D49307B}"/>
              </a:ext>
            </a:extLst>
          </p:cNvPr>
          <p:cNvCxnSpPr>
            <a:cxnSpLocks/>
            <a:stCxn id="377" idx="3"/>
            <a:endCxn id="92" idx="1"/>
          </p:cNvCxnSpPr>
          <p:nvPr/>
        </p:nvCxnSpPr>
        <p:spPr>
          <a:xfrm flipH="1">
            <a:off x="11130823" y="10873132"/>
            <a:ext cx="7804313" cy="1909624"/>
          </a:xfrm>
          <a:prstGeom prst="bentConnector5">
            <a:avLst>
              <a:gd name="adj1" fmla="val -2929"/>
              <a:gd name="adj2" fmla="val 51386"/>
              <a:gd name="adj3" fmla="val 102929"/>
            </a:avLst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376">
            <a:extLst>
              <a:ext uri="{FF2B5EF4-FFF2-40B4-BE49-F238E27FC236}">
                <a16:creationId xmlns:a16="http://schemas.microsoft.com/office/drawing/2014/main" id="{36B4010A-9B27-718A-49AC-ADB2FBC076F1}"/>
              </a:ext>
            </a:extLst>
          </p:cNvPr>
          <p:cNvSpPr/>
          <p:nvPr/>
        </p:nvSpPr>
        <p:spPr>
          <a:xfrm>
            <a:off x="11130823" y="12337014"/>
            <a:ext cx="1618802" cy="891483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Window integration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6B0A12-5D26-DA70-4B79-401CA57CA7DE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 flipV="1">
            <a:off x="12749625" y="12775776"/>
            <a:ext cx="822958" cy="698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376">
            <a:extLst>
              <a:ext uri="{FF2B5EF4-FFF2-40B4-BE49-F238E27FC236}">
                <a16:creationId xmlns:a16="http://schemas.microsoft.com/office/drawing/2014/main" id="{213B3701-4576-DD22-4559-3598F04E14A1}"/>
              </a:ext>
            </a:extLst>
          </p:cNvPr>
          <p:cNvSpPr/>
          <p:nvPr/>
        </p:nvSpPr>
        <p:spPr>
          <a:xfrm>
            <a:off x="13572583" y="12275087"/>
            <a:ext cx="1138081" cy="1001378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LPF</a:t>
            </a:r>
          </a:p>
        </p:txBody>
      </p:sp>
      <p:sp>
        <p:nvSpPr>
          <p:cNvPr id="101" name="Rounded Rectangle 376">
            <a:extLst>
              <a:ext uri="{FF2B5EF4-FFF2-40B4-BE49-F238E27FC236}">
                <a16:creationId xmlns:a16="http://schemas.microsoft.com/office/drawing/2014/main" id="{206C875F-1652-4171-9F1A-AD3F9DA54E4E}"/>
              </a:ext>
            </a:extLst>
          </p:cNvPr>
          <p:cNvSpPr/>
          <p:nvPr/>
        </p:nvSpPr>
        <p:spPr>
          <a:xfrm>
            <a:off x="15476981" y="12290760"/>
            <a:ext cx="1589653" cy="102440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Peak Detection</a:t>
            </a:r>
          </a:p>
        </p:txBody>
      </p:sp>
      <p:sp>
        <p:nvSpPr>
          <p:cNvPr id="102" name="Rounded Rectangle 376">
            <a:extLst>
              <a:ext uri="{FF2B5EF4-FFF2-40B4-BE49-F238E27FC236}">
                <a16:creationId xmlns:a16="http://schemas.microsoft.com/office/drawing/2014/main" id="{ADEBA029-E4DB-9ED1-4796-159E8080FCB2}"/>
              </a:ext>
            </a:extLst>
          </p:cNvPr>
          <p:cNvSpPr/>
          <p:nvPr/>
        </p:nvSpPr>
        <p:spPr>
          <a:xfrm>
            <a:off x="13485977" y="14885847"/>
            <a:ext cx="1149850" cy="997328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103" name="Rounded Rectangle 376">
            <a:extLst>
              <a:ext uri="{FF2B5EF4-FFF2-40B4-BE49-F238E27FC236}">
                <a16:creationId xmlns:a16="http://schemas.microsoft.com/office/drawing/2014/main" id="{8C291065-3AAE-2780-4684-8F75D7A9D474}"/>
              </a:ext>
            </a:extLst>
          </p:cNvPr>
          <p:cNvSpPr/>
          <p:nvPr/>
        </p:nvSpPr>
        <p:spPr>
          <a:xfrm>
            <a:off x="15542927" y="14880703"/>
            <a:ext cx="1992890" cy="997328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Autocorrelation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AA431A3-BAFA-AC89-9A79-7B5EF8C2CB58}"/>
              </a:ext>
            </a:extLst>
          </p:cNvPr>
          <p:cNvCxnSpPr>
            <a:cxnSpLocks/>
            <a:stCxn id="101" idx="3"/>
            <a:endCxn id="127" idx="1"/>
          </p:cNvCxnSpPr>
          <p:nvPr/>
        </p:nvCxnSpPr>
        <p:spPr>
          <a:xfrm flipV="1">
            <a:off x="17066634" y="12788318"/>
            <a:ext cx="918623" cy="14647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D91FC27-D43F-9D46-85D5-C4B562C21A23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14710664" y="12775776"/>
            <a:ext cx="766317" cy="27189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C770441D-82FF-EB79-D4DE-BD0BB04C81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85257" y="12196276"/>
            <a:ext cx="1333037" cy="1184083"/>
          </a:xfrm>
          <a:prstGeom prst="rect">
            <a:avLst/>
          </a:prstGeom>
        </p:spPr>
      </p:pic>
      <p:pic>
        <p:nvPicPr>
          <p:cNvPr id="2" name="תמונה 6">
            <a:extLst>
              <a:ext uri="{FF2B5EF4-FFF2-40B4-BE49-F238E27FC236}">
                <a16:creationId xmlns:a16="http://schemas.microsoft.com/office/drawing/2014/main" id="{9C2340E9-1A8D-7704-5282-83EE61203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5326" y="14662646"/>
            <a:ext cx="1948976" cy="14174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015D06-F582-29A0-72B5-EA6C5B502068}"/>
              </a:ext>
            </a:extLst>
          </p:cNvPr>
          <p:cNvCxnSpPr>
            <a:cxnSpLocks/>
            <a:stCxn id="2" idx="3"/>
            <a:endCxn id="102" idx="1"/>
          </p:cNvCxnSpPr>
          <p:nvPr/>
        </p:nvCxnSpPr>
        <p:spPr>
          <a:xfrm>
            <a:off x="12724302" y="15371365"/>
            <a:ext cx="761675" cy="13146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004DFD-2D31-3D68-2AB9-5958A68C4727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 flipV="1">
            <a:off x="14635827" y="15379367"/>
            <a:ext cx="907100" cy="5144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9">
            <a:extLst>
              <a:ext uri="{FF2B5EF4-FFF2-40B4-BE49-F238E27FC236}">
                <a16:creationId xmlns:a16="http://schemas.microsoft.com/office/drawing/2014/main" id="{42009864-3724-A9C8-649A-66F06947F904}"/>
              </a:ext>
            </a:extLst>
          </p:cNvPr>
          <p:cNvCxnSpPr>
            <a:cxnSpLocks/>
            <a:stCxn id="103" idx="3"/>
            <a:endCxn id="38" idx="1"/>
          </p:cNvCxnSpPr>
          <p:nvPr/>
        </p:nvCxnSpPr>
        <p:spPr>
          <a:xfrm flipH="1">
            <a:off x="11548457" y="15379367"/>
            <a:ext cx="5987360" cy="1534012"/>
          </a:xfrm>
          <a:prstGeom prst="bentConnector5">
            <a:avLst>
              <a:gd name="adj1" fmla="val -3818"/>
              <a:gd name="adj2" fmla="val 49559"/>
              <a:gd name="adj3" fmla="val 109445"/>
            </a:avLst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6">
            <a:extLst>
              <a:ext uri="{FF2B5EF4-FFF2-40B4-BE49-F238E27FC236}">
                <a16:creationId xmlns:a16="http://schemas.microsoft.com/office/drawing/2014/main" id="{F6FFEA5A-C2A1-364D-27A2-3CF73F06A61C}"/>
              </a:ext>
            </a:extLst>
          </p:cNvPr>
          <p:cNvSpPr/>
          <p:nvPr/>
        </p:nvSpPr>
        <p:spPr>
          <a:xfrm>
            <a:off x="11548457" y="16401174"/>
            <a:ext cx="1589653" cy="102440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first peak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F8BEE9-DCD9-5743-5AA1-3E457D126A62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13138110" y="16881129"/>
            <a:ext cx="4802057" cy="3225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37AD3CE-1486-2900-AEE1-8BA06C5A8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0167" y="16284372"/>
            <a:ext cx="1343654" cy="1193514"/>
          </a:xfrm>
          <a:prstGeom prst="rect">
            <a:avLst/>
          </a:prstGeom>
        </p:spPr>
      </p:pic>
      <p:pic>
        <p:nvPicPr>
          <p:cNvPr id="51" name="תמונה 6">
            <a:extLst>
              <a:ext uri="{FF2B5EF4-FFF2-40B4-BE49-F238E27FC236}">
                <a16:creationId xmlns:a16="http://schemas.microsoft.com/office/drawing/2014/main" id="{F48E7DE6-311B-9EFA-8192-72CB6F1880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9835" y="18371460"/>
            <a:ext cx="1948976" cy="141743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201564-4721-D38F-7D5F-474162A88137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>
            <a:off x="12888811" y="19080179"/>
            <a:ext cx="811182" cy="2425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73">
            <a:extLst>
              <a:ext uri="{FF2B5EF4-FFF2-40B4-BE49-F238E27FC236}">
                <a16:creationId xmlns:a16="http://schemas.microsoft.com/office/drawing/2014/main" id="{F80D2CE3-D584-674E-8D21-644C4C6B8CA3}"/>
              </a:ext>
            </a:extLst>
          </p:cNvPr>
          <p:cNvSpPr/>
          <p:nvPr/>
        </p:nvSpPr>
        <p:spPr>
          <a:xfrm>
            <a:off x="13699993" y="18674314"/>
            <a:ext cx="1437613" cy="81657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  <a:endParaRPr lang="he-IL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59EDAF-D401-08E8-6991-409F8597ACC1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15137606" y="19065418"/>
            <a:ext cx="698722" cy="17186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373">
            <a:extLst>
              <a:ext uri="{FF2B5EF4-FFF2-40B4-BE49-F238E27FC236}">
                <a16:creationId xmlns:a16="http://schemas.microsoft.com/office/drawing/2014/main" id="{DDBE378B-684E-469C-7FA9-56B724938D9A}"/>
              </a:ext>
            </a:extLst>
          </p:cNvPr>
          <p:cNvSpPr/>
          <p:nvPr/>
        </p:nvSpPr>
        <p:spPr>
          <a:xfrm>
            <a:off x="15836328" y="18657128"/>
            <a:ext cx="1437613" cy="81657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Rotates X axis</a:t>
            </a:r>
            <a:endParaRPr lang="he-IL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89">
            <a:extLst>
              <a:ext uri="{FF2B5EF4-FFF2-40B4-BE49-F238E27FC236}">
                <a16:creationId xmlns:a16="http://schemas.microsoft.com/office/drawing/2014/main" id="{AA9FF1F5-445F-0C78-D313-C6C57551D733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H="1">
            <a:off x="11206055" y="19065418"/>
            <a:ext cx="6067886" cy="1586566"/>
          </a:xfrm>
          <a:prstGeom prst="bentConnector5">
            <a:avLst>
              <a:gd name="adj1" fmla="val -3767"/>
              <a:gd name="adj2" fmla="val 50000"/>
              <a:gd name="adj3" fmla="val 106940"/>
            </a:avLst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373">
            <a:extLst>
              <a:ext uri="{FF2B5EF4-FFF2-40B4-BE49-F238E27FC236}">
                <a16:creationId xmlns:a16="http://schemas.microsoft.com/office/drawing/2014/main" id="{5F4B8A02-9BBD-1EB4-95C6-68D254FCF718}"/>
              </a:ext>
            </a:extLst>
          </p:cNvPr>
          <p:cNvSpPr/>
          <p:nvPr/>
        </p:nvSpPr>
        <p:spPr>
          <a:xfrm>
            <a:off x="11206055" y="20243694"/>
            <a:ext cx="1437613" cy="81657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Rotates X axis</a:t>
            </a:r>
            <a:endParaRPr lang="he-IL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52BBBF7-C5E6-C561-B355-A7273B69E6DC}"/>
              </a:ext>
            </a:extLst>
          </p:cNvPr>
          <p:cNvCxnSpPr>
            <a:cxnSpLocks/>
            <a:stCxn id="73" idx="3"/>
            <a:endCxn id="135" idx="1"/>
          </p:cNvCxnSpPr>
          <p:nvPr/>
        </p:nvCxnSpPr>
        <p:spPr>
          <a:xfrm>
            <a:off x="12643668" y="20651984"/>
            <a:ext cx="599766" cy="14761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373">
            <a:extLst>
              <a:ext uri="{FF2B5EF4-FFF2-40B4-BE49-F238E27FC236}">
                <a16:creationId xmlns:a16="http://schemas.microsoft.com/office/drawing/2014/main" id="{7A8434C3-A5E7-1985-F07D-A423E0F9356B}"/>
              </a:ext>
            </a:extLst>
          </p:cNvPr>
          <p:cNvSpPr/>
          <p:nvPr/>
        </p:nvSpPr>
        <p:spPr>
          <a:xfrm>
            <a:off x="13243434" y="20258455"/>
            <a:ext cx="1437613" cy="81657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Find peak</a:t>
            </a:r>
            <a:endParaRPr lang="he-IL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373">
            <a:extLst>
              <a:ext uri="{FF2B5EF4-FFF2-40B4-BE49-F238E27FC236}">
                <a16:creationId xmlns:a16="http://schemas.microsoft.com/office/drawing/2014/main" id="{BF2BD784-8102-84B8-64C6-7EAC666AF35E}"/>
              </a:ext>
            </a:extLst>
          </p:cNvPr>
          <p:cNvSpPr/>
          <p:nvPr/>
        </p:nvSpPr>
        <p:spPr>
          <a:xfrm>
            <a:off x="15396794" y="20251075"/>
            <a:ext cx="1437613" cy="81657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Average peak diff</a:t>
            </a:r>
            <a:endParaRPr lang="he-IL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10683-53BD-5008-C58B-63C1F1316220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 flipV="1">
            <a:off x="14681047" y="20659365"/>
            <a:ext cx="715747" cy="738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405E710-F437-DA4F-3639-F808D3F5F03D}"/>
              </a:ext>
            </a:extLst>
          </p:cNvPr>
          <p:cNvCxnSpPr>
            <a:cxnSpLocks/>
            <a:stCxn id="140" idx="3"/>
            <a:endCxn id="188" idx="1"/>
          </p:cNvCxnSpPr>
          <p:nvPr/>
        </p:nvCxnSpPr>
        <p:spPr>
          <a:xfrm>
            <a:off x="16834407" y="20659365"/>
            <a:ext cx="1246217" cy="20053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C0A616BB-9C0F-B19F-6311-EEF05126CC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80624" y="20087376"/>
            <a:ext cx="1370994" cy="1184083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E91D2363-2612-B3C2-ABA1-E80561E9FCD4}"/>
              </a:ext>
            </a:extLst>
          </p:cNvPr>
          <p:cNvSpPr txBox="1"/>
          <p:nvPr/>
        </p:nvSpPr>
        <p:spPr>
          <a:xfrm>
            <a:off x="18082571" y="1773209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60DF2FD-613E-D786-3F74-9B349AC6FDDB}"/>
              </a:ext>
            </a:extLst>
          </p:cNvPr>
          <p:cNvSpPr txBox="1"/>
          <p:nvPr/>
        </p:nvSpPr>
        <p:spPr>
          <a:xfrm>
            <a:off x="18149290" y="21231090"/>
            <a:ext cx="92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HR</a:t>
            </a:r>
          </a:p>
        </p:txBody>
      </p:sp>
      <p:pic>
        <p:nvPicPr>
          <p:cNvPr id="200" name="תמונה 6">
            <a:extLst>
              <a:ext uri="{FF2B5EF4-FFF2-40B4-BE49-F238E27FC236}">
                <a16:creationId xmlns:a16="http://schemas.microsoft.com/office/drawing/2014/main" id="{F54AB30C-79B9-05E7-835B-980A5E3A9D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0145" y="22602580"/>
            <a:ext cx="1948976" cy="1417437"/>
          </a:xfrm>
          <a:prstGeom prst="rect">
            <a:avLst/>
          </a:prstGeom>
        </p:spPr>
      </p:pic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E604287-55EB-8ECC-DA0C-7D6DA077FD6D}"/>
              </a:ext>
            </a:extLst>
          </p:cNvPr>
          <p:cNvCxnSpPr>
            <a:cxnSpLocks/>
            <a:stCxn id="200" idx="3"/>
            <a:endCxn id="208" idx="1"/>
          </p:cNvCxnSpPr>
          <p:nvPr/>
        </p:nvCxnSpPr>
        <p:spPr>
          <a:xfrm flipV="1">
            <a:off x="13029121" y="23290832"/>
            <a:ext cx="716131" cy="20467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373">
            <a:extLst>
              <a:ext uri="{FF2B5EF4-FFF2-40B4-BE49-F238E27FC236}">
                <a16:creationId xmlns:a16="http://schemas.microsoft.com/office/drawing/2014/main" id="{3FFEE18B-105C-2E8C-08E3-D9018B1A936C}"/>
              </a:ext>
            </a:extLst>
          </p:cNvPr>
          <p:cNvSpPr/>
          <p:nvPr/>
        </p:nvSpPr>
        <p:spPr>
          <a:xfrm>
            <a:off x="13745252" y="22882542"/>
            <a:ext cx="1437613" cy="81657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External algorithm</a:t>
            </a:r>
            <a:endParaRPr lang="he-IL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ounded Rectangle 376">
            <a:extLst>
              <a:ext uri="{FF2B5EF4-FFF2-40B4-BE49-F238E27FC236}">
                <a16:creationId xmlns:a16="http://schemas.microsoft.com/office/drawing/2014/main" id="{5FFD7379-0F87-67B2-C685-BBB64B25CE2E}"/>
              </a:ext>
            </a:extLst>
          </p:cNvPr>
          <p:cNvSpPr/>
          <p:nvPr/>
        </p:nvSpPr>
        <p:spPr>
          <a:xfrm>
            <a:off x="15808260" y="22799093"/>
            <a:ext cx="1589653" cy="1024409"/>
          </a:xfrm>
          <a:prstGeom prst="roundRect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Peak for HR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B092CE-0492-05AA-3A4B-D34EC7F35B74}"/>
              </a:ext>
            </a:extLst>
          </p:cNvPr>
          <p:cNvCxnSpPr>
            <a:cxnSpLocks/>
            <a:stCxn id="208" idx="3"/>
            <a:endCxn id="212" idx="1"/>
          </p:cNvCxnSpPr>
          <p:nvPr/>
        </p:nvCxnSpPr>
        <p:spPr>
          <a:xfrm>
            <a:off x="15182865" y="23290832"/>
            <a:ext cx="625395" cy="20466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D7B643-5458-ACC0-0C24-B8A6DF52FFA8}"/>
              </a:ext>
            </a:extLst>
          </p:cNvPr>
          <p:cNvCxnSpPr>
            <a:cxnSpLocks/>
            <a:stCxn id="212" idx="3"/>
            <a:endCxn id="222" idx="1"/>
          </p:cNvCxnSpPr>
          <p:nvPr/>
        </p:nvCxnSpPr>
        <p:spPr>
          <a:xfrm>
            <a:off x="17397913" y="23311298"/>
            <a:ext cx="795427" cy="9745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>
            <a:extLst>
              <a:ext uri="{FF2B5EF4-FFF2-40B4-BE49-F238E27FC236}">
                <a16:creationId xmlns:a16="http://schemas.microsoft.com/office/drawing/2014/main" id="{F09A6558-F6CC-F268-1C89-4ACA6AC56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93340" y="22729001"/>
            <a:ext cx="1370994" cy="1184083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B4DC6658-1F48-765D-242F-A455CF18B7CF}"/>
              </a:ext>
            </a:extLst>
          </p:cNvPr>
          <p:cNvSpPr txBox="1"/>
          <p:nvPr/>
        </p:nvSpPr>
        <p:spPr>
          <a:xfrm>
            <a:off x="18625407" y="2387318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0" dirty="0">
                <a:solidFill>
                  <a:schemeClr val="tx1"/>
                </a:solidFill>
              </a:rPr>
              <a:t>HR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241" name="תמונה 4">
            <a:extLst>
              <a:ext uri="{FF2B5EF4-FFF2-40B4-BE49-F238E27FC236}">
                <a16:creationId xmlns:a16="http://schemas.microsoft.com/office/drawing/2014/main" id="{20E14A6A-8F61-DBF9-32CD-B4F453231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57344" y="26445728"/>
            <a:ext cx="2915922" cy="3177868"/>
          </a:xfrm>
          <a:prstGeom prst="rect">
            <a:avLst/>
          </a:prstGeom>
        </p:spPr>
      </p:pic>
      <p:pic>
        <p:nvPicPr>
          <p:cNvPr id="242" name="תמונה 5">
            <a:extLst>
              <a:ext uri="{FF2B5EF4-FFF2-40B4-BE49-F238E27FC236}">
                <a16:creationId xmlns:a16="http://schemas.microsoft.com/office/drawing/2014/main" id="{779C57F2-4873-AFF5-1B9E-0BADFAA0CF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74619" y="29302104"/>
            <a:ext cx="2934062" cy="261731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0589CD50-6C18-0B4B-0733-7B979DAD6095}"/>
              </a:ext>
            </a:extLst>
          </p:cNvPr>
          <p:cNvSpPr txBox="1"/>
          <p:nvPr/>
        </p:nvSpPr>
        <p:spPr>
          <a:xfrm>
            <a:off x="10641649" y="32362593"/>
            <a:ext cx="5580651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Evaluation module</a:t>
            </a:r>
          </a:p>
        </p:txBody>
      </p:sp>
      <p:pic>
        <p:nvPicPr>
          <p:cNvPr id="244" name="תמונה 1">
            <a:extLst>
              <a:ext uri="{FF2B5EF4-FFF2-40B4-BE49-F238E27FC236}">
                <a16:creationId xmlns:a16="http://schemas.microsoft.com/office/drawing/2014/main" id="{C7263D49-EAC1-7FC7-0C8F-DF734C13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642" y="33534626"/>
            <a:ext cx="31466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287ABE64-F41A-EF5A-6612-1ACA5D6B392F}"/>
              </a:ext>
            </a:extLst>
          </p:cNvPr>
          <p:cNvSpPr txBox="1"/>
          <p:nvPr/>
        </p:nvSpPr>
        <p:spPr>
          <a:xfrm>
            <a:off x="10814059" y="33203818"/>
            <a:ext cx="5176952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acquisition method is by a Transmissive mode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is preferred in hospitals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two PPG signals one in red and the other in infrared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3C7D2A4-01CC-AEC5-6E11-0A11F047B36B}"/>
              </a:ext>
            </a:extLst>
          </p:cNvPr>
          <p:cNvSpPr txBox="1"/>
          <p:nvPr/>
        </p:nvSpPr>
        <p:spPr>
          <a:xfrm>
            <a:off x="10608537" y="37008000"/>
            <a:ext cx="624802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 wristband</a:t>
            </a:r>
          </a:p>
        </p:txBody>
      </p:sp>
      <p:pic>
        <p:nvPicPr>
          <p:cNvPr id="247" name="תמונה 1">
            <a:extLst>
              <a:ext uri="{FF2B5EF4-FFF2-40B4-BE49-F238E27FC236}">
                <a16:creationId xmlns:a16="http://schemas.microsoft.com/office/drawing/2014/main" id="{D935A409-5BF5-36BB-394D-3B41D706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295" y="36940102"/>
            <a:ext cx="2850443" cy="232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" name="תמונה 5">
            <a:extLst>
              <a:ext uri="{FF2B5EF4-FFF2-40B4-BE49-F238E27FC236}">
                <a16:creationId xmlns:a16="http://schemas.microsoft.com/office/drawing/2014/main" id="{C3A94E7D-83A4-23B8-D3BA-5E79E02841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52727" y="39316363"/>
            <a:ext cx="2816215" cy="2132916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6E3DCB06-4EDC-E536-CCB9-9804C2062FBE}"/>
              </a:ext>
            </a:extLst>
          </p:cNvPr>
          <p:cNvSpPr txBox="1"/>
          <p:nvPr/>
        </p:nvSpPr>
        <p:spPr>
          <a:xfrm>
            <a:off x="10828550" y="37609200"/>
            <a:ext cx="5534196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acquisition method is by a Reflection mode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is generally preferred for sporting activities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one PPG signal and reference signal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3F870C9-C7C5-94AE-56C4-5BBCB4FC5923}"/>
              </a:ext>
            </a:extLst>
          </p:cNvPr>
          <p:cNvSpPr txBox="1"/>
          <p:nvPr/>
        </p:nvSpPr>
        <p:spPr>
          <a:xfrm>
            <a:off x="10719389" y="25695627"/>
            <a:ext cx="3052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endParaRPr lang="en-US" sz="299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7" name="TextBox 10566">
            <a:extLst>
              <a:ext uri="{FF2B5EF4-FFF2-40B4-BE49-F238E27FC236}">
                <a16:creationId xmlns:a16="http://schemas.microsoft.com/office/drawing/2014/main" id="{BB2FEA2E-C81F-17B2-2D52-CFD75129DCD9}"/>
              </a:ext>
            </a:extLst>
          </p:cNvPr>
          <p:cNvSpPr txBox="1"/>
          <p:nvPr/>
        </p:nvSpPr>
        <p:spPr>
          <a:xfrm>
            <a:off x="20935952" y="10059784"/>
            <a:ext cx="8294188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gives us two PPG signals and a reference signal for 8 participants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participant performs a variable sports activity (rest, walking and running) at fixed intervals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 we receive an ECG signal and three accelerometers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81" name="TextBox 10580">
            <a:extLst>
              <a:ext uri="{FF2B5EF4-FFF2-40B4-BE49-F238E27FC236}">
                <a16:creationId xmlns:a16="http://schemas.microsoft.com/office/drawing/2014/main" id="{E5E5570E-1ADF-C8C7-EFF9-9628850C8A62}"/>
              </a:ext>
            </a:extLst>
          </p:cNvPr>
          <p:cNvSpPr txBox="1"/>
          <p:nvPr/>
        </p:nvSpPr>
        <p:spPr>
          <a:xfrm>
            <a:off x="20693859" y="13430565"/>
            <a:ext cx="7491642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Transit Time PPG Dataset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582" name="TextBox 10581">
            <a:extLst>
              <a:ext uri="{FF2B5EF4-FFF2-40B4-BE49-F238E27FC236}">
                <a16:creationId xmlns:a16="http://schemas.microsoft.com/office/drawing/2014/main" id="{B797A341-418D-4E4E-6A90-FC5ED04C118C}"/>
              </a:ext>
            </a:extLst>
          </p:cNvPr>
          <p:cNvSpPr txBox="1"/>
          <p:nvPr/>
        </p:nvSpPr>
        <p:spPr>
          <a:xfrm>
            <a:off x="20935952" y="13992623"/>
            <a:ext cx="8220377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database from the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physionet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database has samples from 22 different people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person has 3 data files for different physical activity (rest, walking and running)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file has 3 signals in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colors 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from the 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proximal finger</a:t>
            </a:r>
            <a:endParaRPr lang="he-IL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each file has 3 signals in different colors measured from distal finger</a:t>
            </a:r>
          </a:p>
          <a:p>
            <a:pPr marL="685800" indent="-685800" algn="l" rtl="0">
              <a:buFont typeface="Wingdings" panose="05000000000000000000" pitchFamily="2" charset="2"/>
              <a:buChar char="Ø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three accelerometers for each finger</a:t>
            </a:r>
          </a:p>
        </p:txBody>
      </p:sp>
      <p:pic>
        <p:nvPicPr>
          <p:cNvPr id="10583" name="תמונה 5">
            <a:extLst>
              <a:ext uri="{FF2B5EF4-FFF2-40B4-BE49-F238E27FC236}">
                <a16:creationId xmlns:a16="http://schemas.microsoft.com/office/drawing/2014/main" id="{7A2CF131-28BC-A93C-9801-5530CBE971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351" y="16482365"/>
            <a:ext cx="3424712" cy="1727518"/>
          </a:xfrm>
          <a:prstGeom prst="rect">
            <a:avLst/>
          </a:prstGeom>
        </p:spPr>
      </p:pic>
      <p:pic>
        <p:nvPicPr>
          <p:cNvPr id="10586" name="מציין מיקום תוכן 4">
            <a:extLst>
              <a:ext uri="{FF2B5EF4-FFF2-40B4-BE49-F238E27FC236}">
                <a16:creationId xmlns:a16="http://schemas.microsoft.com/office/drawing/2014/main" id="{A4027D06-E770-D554-2374-6CF7249C511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965" y="37437186"/>
            <a:ext cx="4676041" cy="2103633"/>
          </a:xfrm>
          <a:prstGeom prst="rect">
            <a:avLst/>
          </a:prstGeom>
        </p:spPr>
      </p:pic>
      <p:pic>
        <p:nvPicPr>
          <p:cNvPr id="10588" name="Picture 10587" descr="Chart, bar chart&#10;&#10;Description automatically generated">
            <a:extLst>
              <a:ext uri="{FF2B5EF4-FFF2-40B4-BE49-F238E27FC236}">
                <a16:creationId xmlns:a16="http://schemas.microsoft.com/office/drawing/2014/main" id="{200A8111-6605-7936-3896-5004483222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93859" y="30566877"/>
            <a:ext cx="8709763" cy="3561411"/>
          </a:xfrm>
          <a:prstGeom prst="rect">
            <a:avLst/>
          </a:prstGeom>
        </p:spPr>
      </p:pic>
      <p:sp>
        <p:nvSpPr>
          <p:cNvPr id="10589" name="Right Triangle 10588">
            <a:extLst>
              <a:ext uri="{FF2B5EF4-FFF2-40B4-BE49-F238E27FC236}">
                <a16:creationId xmlns:a16="http://schemas.microsoft.com/office/drawing/2014/main" id="{8F9448FF-06FD-3764-F6EB-C04090288642}"/>
              </a:ext>
            </a:extLst>
          </p:cNvPr>
          <p:cNvSpPr>
            <a:spLocks noChangeAspect="1"/>
          </p:cNvSpPr>
          <p:nvPr/>
        </p:nvSpPr>
        <p:spPr bwMode="auto">
          <a:xfrm rot="18900000" flipH="1">
            <a:off x="20654452" y="20067420"/>
            <a:ext cx="648000" cy="648000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330</TotalTime>
  <Words>753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#4 with small title</dc:title>
  <dc:creator>yair@ee.technion.ac.il</dc:creator>
  <cp:lastModifiedBy>ספיר אבידן</cp:lastModifiedBy>
  <cp:revision>15</cp:revision>
  <dcterms:created xsi:type="dcterms:W3CDTF">2016-09-01T09:00:45Z</dcterms:created>
  <dcterms:modified xsi:type="dcterms:W3CDTF">2022-10-22T07:55:04Z</dcterms:modified>
</cp:coreProperties>
</file>