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3" r:id="rId2"/>
    <p:sldId id="279" r:id="rId3"/>
    <p:sldId id="304" r:id="rId4"/>
    <p:sldId id="305" r:id="rId5"/>
    <p:sldId id="275" r:id="rId6"/>
    <p:sldId id="306" r:id="rId7"/>
    <p:sldId id="307" r:id="rId8"/>
    <p:sldId id="308" r:id="rId9"/>
    <p:sldId id="30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A1CA"/>
    <a:srgbClr val="9132A6"/>
    <a:srgbClr val="E13A62"/>
    <a:srgbClr val="EEA720"/>
    <a:srgbClr val="7DBC2D"/>
    <a:srgbClr val="0994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0E2A9F-8E2F-462C-B138-DF2C44970D69}" type="datetimeFigureOut">
              <a:rPr lang="en-US" smtClean="0"/>
              <a:t>7/15/2019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B5515-C577-4D37-86A6-B260DCB2B0A0}" type="slidenum">
              <a:rPr lang="en-US" smtClean="0"/>
              <a:t>‹#›</a:t>
            </a:fld>
            <a:endParaRPr lang="en-US"/>
          </a:p>
        </p:txBody>
      </p:sp>
    </p:spTree>
    <p:extLst>
      <p:ext uri="{BB962C8B-B14F-4D97-AF65-F5344CB8AC3E}">
        <p14:creationId xmlns:p14="http://schemas.microsoft.com/office/powerpoint/2010/main" val="3048881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E834889-88A1-4E05-BE26-4B8479970F78}" type="datetimeFigureOut">
              <a:rPr lang="en-US" smtClean="0"/>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2704463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834889-88A1-4E05-BE26-4B8479970F78}" type="datetimeFigureOut">
              <a:rPr lang="en-US" smtClean="0"/>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13598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834889-88A1-4E05-BE26-4B8479970F78}" type="datetimeFigureOut">
              <a:rPr lang="en-US" smtClean="0"/>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25902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834889-88A1-4E05-BE26-4B8479970F78}" type="datetimeFigureOut">
              <a:rPr lang="en-US" smtClean="0"/>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2256959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834889-88A1-4E05-BE26-4B8479970F78}" type="datetimeFigureOut">
              <a:rPr lang="en-US" smtClean="0"/>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297822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834889-88A1-4E05-BE26-4B8479970F78}" type="datetimeFigureOut">
              <a:rPr lang="en-US" smtClean="0"/>
              <a:t>7/15/2019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2003557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834889-88A1-4E05-BE26-4B8479970F78}" type="datetimeFigureOut">
              <a:rPr lang="en-US" smtClean="0"/>
              <a:t>7/15/2019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403647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834889-88A1-4E05-BE26-4B8479970F78}" type="datetimeFigureOut">
              <a:rPr lang="en-US" smtClean="0"/>
              <a:t>7/15/2019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816906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34889-88A1-4E05-BE26-4B8479970F78}" type="datetimeFigureOut">
              <a:rPr lang="en-US" smtClean="0"/>
              <a:t>7/15/2019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1194668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834889-88A1-4E05-BE26-4B8479970F78}" type="datetimeFigureOut">
              <a:rPr lang="en-US" smtClean="0"/>
              <a:t>7/15/2019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3269142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834889-88A1-4E05-BE26-4B8479970F78}" type="datetimeFigureOut">
              <a:rPr lang="en-US" smtClean="0"/>
              <a:t>7/15/2019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2096207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46000">
              <a:schemeClr val="bg1">
                <a:lumMod val="95000"/>
              </a:schemeClr>
            </a:gs>
            <a:gs pos="100000">
              <a:schemeClr val="bg1">
                <a:lumMod val="85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34889-88A1-4E05-BE26-4B8479970F78}" type="datetimeFigureOut">
              <a:rPr lang="en-US" smtClean="0"/>
              <a:t>7/15/2019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1D84C-9C77-4038-8AC7-641397FA4931}" type="slidenum">
              <a:rPr lang="en-US" smtClean="0"/>
              <a:t>‹#›</a:t>
            </a:fld>
            <a:endParaRPr lang="en-US"/>
          </a:p>
        </p:txBody>
      </p:sp>
    </p:spTree>
    <p:extLst>
      <p:ext uri="{BB962C8B-B14F-4D97-AF65-F5344CB8AC3E}">
        <p14:creationId xmlns:p14="http://schemas.microsoft.com/office/powerpoint/2010/main" val="4210688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United_States_cities_by_population"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en.wikipedia.org/wiki/List_of_United_States_counties_by_per_capita_incom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99954" y="2394450"/>
            <a:ext cx="9635435" cy="2862322"/>
          </a:xfrm>
          <a:prstGeom prst="rect">
            <a:avLst/>
          </a:prstGeom>
          <a:noFill/>
        </p:spPr>
        <p:txBody>
          <a:bodyPr wrap="square" rtlCol="0">
            <a:spAutoFit/>
          </a:bodyPr>
          <a:lstStyle/>
          <a:p>
            <a:r>
              <a:rPr lang="en-US" sz="6000" spc="-300" dirty="0">
                <a:solidFill>
                  <a:srgbClr val="00B0F0"/>
                </a:solidFill>
                <a:latin typeface="Open Sans" pitchFamily="34" charset="0"/>
                <a:ea typeface="Open Sans" pitchFamily="34" charset="0"/>
                <a:cs typeface="Open Sans" pitchFamily="34" charset="0"/>
              </a:rPr>
              <a:t>THE BATTLE OF NEIGHBOURHOODS</a:t>
            </a:r>
          </a:p>
          <a:p>
            <a:endParaRPr lang="en-US" sz="6000" spc="-300" dirty="0">
              <a:solidFill>
                <a:srgbClr val="00B0F0"/>
              </a:solidFill>
              <a:latin typeface="Open Sans" pitchFamily="34" charset="0"/>
              <a:ea typeface="Open Sans" pitchFamily="34" charset="0"/>
              <a:cs typeface="Open Sans" pitchFamily="34" charset="0"/>
            </a:endParaRPr>
          </a:p>
        </p:txBody>
      </p:sp>
      <p:grpSp>
        <p:nvGrpSpPr>
          <p:cNvPr id="18" name="Group 17"/>
          <p:cNvGrpSpPr/>
          <p:nvPr/>
        </p:nvGrpSpPr>
        <p:grpSpPr>
          <a:xfrm>
            <a:off x="0" y="6434667"/>
            <a:ext cx="12192000" cy="423333"/>
            <a:chOff x="0" y="6434667"/>
            <a:chExt cx="12192000" cy="423333"/>
          </a:xfrm>
        </p:grpSpPr>
        <p:sp>
          <p:nvSpPr>
            <p:cNvPr id="19" name="Rectangle 18"/>
            <p:cNvSpPr/>
            <p:nvPr/>
          </p:nvSpPr>
          <p:spPr>
            <a:xfrm>
              <a:off x="0" y="6434667"/>
              <a:ext cx="12192000" cy="423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0189" y="6461667"/>
              <a:ext cx="4363022" cy="369332"/>
            </a:xfrm>
            <a:prstGeom prst="rect">
              <a:avLst/>
            </a:prstGeom>
            <a:noFill/>
          </p:spPr>
          <p:txBody>
            <a:bodyPr wrap="square" rtlCol="0">
              <a:spAutoFit/>
            </a:bodyPr>
            <a:lstStyle/>
            <a:p>
              <a:r>
                <a:rPr lang="en-US" b="1" dirty="0">
                  <a:solidFill>
                    <a:schemeClr val="bg1"/>
                  </a:solidFill>
                  <a:latin typeface="Open Sans" pitchFamily="34" charset="0"/>
                  <a:ea typeface="Open Sans" pitchFamily="34" charset="0"/>
                  <a:cs typeface="Open Sans" pitchFamily="34" charset="0"/>
                </a:rPr>
                <a:t>SAPHAL ADHIKARI</a:t>
              </a:r>
            </a:p>
          </p:txBody>
        </p:sp>
      </p:grpSp>
      <p:sp>
        <p:nvSpPr>
          <p:cNvPr id="10" name="TextBox 9"/>
          <p:cNvSpPr txBox="1"/>
          <p:nvPr/>
        </p:nvSpPr>
        <p:spPr>
          <a:xfrm>
            <a:off x="7864699" y="6461667"/>
            <a:ext cx="4074017" cy="369332"/>
          </a:xfrm>
          <a:prstGeom prst="rect">
            <a:avLst/>
          </a:prstGeom>
          <a:noFill/>
        </p:spPr>
        <p:txBody>
          <a:bodyPr wrap="square" rtlCol="0">
            <a:spAutoFit/>
          </a:bodyPr>
          <a:lstStyle/>
          <a:p>
            <a:r>
              <a:rPr lang="en-US" b="1" dirty="0">
                <a:solidFill>
                  <a:schemeClr val="bg1"/>
                </a:solidFill>
              </a:rPr>
              <a:t> saphaladhikari@yahoo.com.np</a:t>
            </a:r>
          </a:p>
        </p:txBody>
      </p:sp>
      <p:sp>
        <p:nvSpPr>
          <p:cNvPr id="6" name="TextBox 5"/>
          <p:cNvSpPr txBox="1"/>
          <p:nvPr/>
        </p:nvSpPr>
        <p:spPr>
          <a:xfrm>
            <a:off x="785611" y="4900981"/>
            <a:ext cx="2678314" cy="523220"/>
          </a:xfrm>
          <a:prstGeom prst="rect">
            <a:avLst/>
          </a:prstGeom>
          <a:noFill/>
        </p:spPr>
        <p:txBody>
          <a:bodyPr wrap="square" rtlCol="0">
            <a:spAutoFit/>
          </a:bodyPr>
          <a:lstStyle/>
          <a:p>
            <a:r>
              <a:rPr lang="en-US" sz="2800" dirty="0">
                <a:solidFill>
                  <a:schemeClr val="tx1">
                    <a:lumMod val="95000"/>
                    <a:lumOff val="5000"/>
                  </a:schemeClr>
                </a:solidFill>
                <a:latin typeface="Open Sans" pitchFamily="34" charset="0"/>
                <a:ea typeface="Open Sans" pitchFamily="34" charset="0"/>
                <a:cs typeface="Open Sans" pitchFamily="34" charset="0"/>
              </a:rPr>
              <a:t>July 2019</a:t>
            </a:r>
          </a:p>
        </p:txBody>
      </p:sp>
    </p:spTree>
    <p:extLst>
      <p:ext uri="{BB962C8B-B14F-4D97-AF65-F5344CB8AC3E}">
        <p14:creationId xmlns:p14="http://schemas.microsoft.com/office/powerpoint/2010/main" val="3508438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85"/>
          <p:cNvGrpSpPr/>
          <p:nvPr/>
        </p:nvGrpSpPr>
        <p:grpSpPr>
          <a:xfrm>
            <a:off x="0" y="6434667"/>
            <a:ext cx="12192000" cy="423333"/>
            <a:chOff x="0" y="6434667"/>
            <a:chExt cx="12192000" cy="423333"/>
          </a:xfrm>
        </p:grpSpPr>
        <p:sp>
          <p:nvSpPr>
            <p:cNvPr id="87" name="Rectangle 86"/>
            <p:cNvSpPr/>
            <p:nvPr/>
          </p:nvSpPr>
          <p:spPr>
            <a:xfrm>
              <a:off x="0" y="6434667"/>
              <a:ext cx="12192000" cy="423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80189" y="6461667"/>
              <a:ext cx="2995629" cy="369332"/>
            </a:xfrm>
            <a:prstGeom prst="rect">
              <a:avLst/>
            </a:prstGeom>
            <a:noFill/>
          </p:spPr>
          <p:txBody>
            <a:bodyPr wrap="square" rtlCol="0">
              <a:spAutoFit/>
            </a:bodyPr>
            <a:lstStyle/>
            <a:p>
              <a:r>
                <a:rPr lang="en-US" dirty="0">
                  <a:solidFill>
                    <a:schemeClr val="bg1"/>
                  </a:solidFill>
                  <a:latin typeface="Arial Narrow" panose="020B0606020202030204" pitchFamily="34" charset="0"/>
                </a:rPr>
                <a:t>INSERT </a:t>
              </a:r>
              <a:r>
                <a:rPr lang="en-US" b="1" dirty="0">
                  <a:solidFill>
                    <a:schemeClr val="bg1"/>
                  </a:solidFill>
                  <a:latin typeface="Arial Narrow" panose="020B0606020202030204" pitchFamily="34" charset="0"/>
                </a:rPr>
                <a:t>LOGO HERE</a:t>
              </a:r>
            </a:p>
          </p:txBody>
        </p:sp>
        <p:pic>
          <p:nvPicPr>
            <p:cNvPr id="89" name="Picture 2" descr="E:\cloud\drive\websites\slidemodel\logo\sebastian\slidemodel-logo-tra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36250" y="6498991"/>
              <a:ext cx="1386402" cy="2624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0" name="Group 89"/>
          <p:cNvGrpSpPr/>
          <p:nvPr/>
        </p:nvGrpSpPr>
        <p:grpSpPr>
          <a:xfrm>
            <a:off x="0" y="6434667"/>
            <a:ext cx="12192000" cy="423333"/>
            <a:chOff x="0" y="6434667"/>
            <a:chExt cx="12192000" cy="423333"/>
          </a:xfrm>
        </p:grpSpPr>
        <p:sp>
          <p:nvSpPr>
            <p:cNvPr id="91" name="Rectangle 90"/>
            <p:cNvSpPr/>
            <p:nvPr/>
          </p:nvSpPr>
          <p:spPr>
            <a:xfrm>
              <a:off x="0" y="6434667"/>
              <a:ext cx="12192000" cy="423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80189" y="6461667"/>
              <a:ext cx="4363022" cy="369332"/>
            </a:xfrm>
            <a:prstGeom prst="rect">
              <a:avLst/>
            </a:prstGeom>
            <a:noFill/>
          </p:spPr>
          <p:txBody>
            <a:bodyPr wrap="square" rtlCol="0">
              <a:spAutoFit/>
            </a:bodyPr>
            <a:lstStyle/>
            <a:p>
              <a:r>
                <a:rPr lang="en-US" b="1" dirty="0">
                  <a:solidFill>
                    <a:schemeClr val="bg1"/>
                  </a:solidFill>
                  <a:latin typeface="Open Sans" pitchFamily="34" charset="0"/>
                  <a:ea typeface="Open Sans" pitchFamily="34" charset="0"/>
                  <a:cs typeface="Open Sans" pitchFamily="34" charset="0"/>
                </a:rPr>
                <a:t>SAPHAL ADHIKARI</a:t>
              </a:r>
            </a:p>
          </p:txBody>
        </p:sp>
      </p:grpSp>
      <p:sp>
        <p:nvSpPr>
          <p:cNvPr id="93" name="TextBox 92"/>
          <p:cNvSpPr txBox="1"/>
          <p:nvPr/>
        </p:nvSpPr>
        <p:spPr>
          <a:xfrm>
            <a:off x="7864699" y="6461667"/>
            <a:ext cx="4074017" cy="369332"/>
          </a:xfrm>
          <a:prstGeom prst="rect">
            <a:avLst/>
          </a:prstGeom>
          <a:noFill/>
        </p:spPr>
        <p:txBody>
          <a:bodyPr wrap="square" rtlCol="0">
            <a:spAutoFit/>
          </a:bodyPr>
          <a:lstStyle/>
          <a:p>
            <a:r>
              <a:rPr lang="en-US" b="1" dirty="0">
                <a:solidFill>
                  <a:schemeClr val="bg1"/>
                </a:solidFill>
              </a:rPr>
              <a:t> saphaladhikari@yahoo.com.np</a:t>
            </a:r>
          </a:p>
        </p:txBody>
      </p:sp>
      <p:sp>
        <p:nvSpPr>
          <p:cNvPr id="94" name="TextBox 93">
            <a:extLst>
              <a:ext uri="{FF2B5EF4-FFF2-40B4-BE49-F238E27FC236}">
                <a16:creationId xmlns:a16="http://schemas.microsoft.com/office/drawing/2014/main" id="{529AF912-06DB-4E9F-93FE-F9AB242AE81B}"/>
              </a:ext>
            </a:extLst>
          </p:cNvPr>
          <p:cNvSpPr txBox="1"/>
          <p:nvPr/>
        </p:nvSpPr>
        <p:spPr>
          <a:xfrm>
            <a:off x="3802631" y="142418"/>
            <a:ext cx="5699178" cy="830997"/>
          </a:xfrm>
          <a:prstGeom prst="rect">
            <a:avLst/>
          </a:prstGeom>
          <a:noFill/>
        </p:spPr>
        <p:txBody>
          <a:bodyPr wrap="square" rtlCol="0">
            <a:spAutoFit/>
          </a:bodyPr>
          <a:lstStyle/>
          <a:p>
            <a:r>
              <a:rPr lang="en-US" sz="4800" spc="-300" dirty="0">
                <a:solidFill>
                  <a:srgbClr val="00B0F0"/>
                </a:solidFill>
                <a:latin typeface="Open Sans" pitchFamily="34" charset="0"/>
                <a:ea typeface="Open Sans" pitchFamily="34" charset="0"/>
                <a:cs typeface="Open Sans" pitchFamily="34" charset="0"/>
              </a:rPr>
              <a:t>BUSINESS PLAN</a:t>
            </a:r>
          </a:p>
        </p:txBody>
      </p:sp>
      <p:sp>
        <p:nvSpPr>
          <p:cNvPr id="2" name="TextBox 1">
            <a:extLst>
              <a:ext uri="{FF2B5EF4-FFF2-40B4-BE49-F238E27FC236}">
                <a16:creationId xmlns:a16="http://schemas.microsoft.com/office/drawing/2014/main" id="{FB7C1B66-FAE1-41C5-9C3F-FDA2217B6BFB}"/>
              </a:ext>
            </a:extLst>
          </p:cNvPr>
          <p:cNvSpPr txBox="1"/>
          <p:nvPr/>
        </p:nvSpPr>
        <p:spPr>
          <a:xfrm>
            <a:off x="926276" y="1667967"/>
            <a:ext cx="9609202" cy="1200329"/>
          </a:xfrm>
          <a:prstGeom prst="rect">
            <a:avLst/>
          </a:prstGeom>
          <a:noFill/>
        </p:spPr>
        <p:txBody>
          <a:bodyPr wrap="square" rtlCol="0">
            <a:spAutoFit/>
          </a:bodyPr>
          <a:lstStyle/>
          <a:p>
            <a:r>
              <a:rPr lang="en-US" dirty="0" err="1"/>
              <a:t>Mr</a:t>
            </a:r>
            <a:r>
              <a:rPr lang="en-US" dirty="0"/>
              <a:t> Muller wants to Open Cinema in USA and wants to find out ideal location for Investing his ideal location includes following things:</a:t>
            </a:r>
          </a:p>
          <a:p>
            <a:endParaRPr lang="en-US" dirty="0"/>
          </a:p>
          <a:p>
            <a:endParaRPr lang="en-IN" dirty="0"/>
          </a:p>
        </p:txBody>
      </p:sp>
      <p:sp>
        <p:nvSpPr>
          <p:cNvPr id="3" name="TextBox 2">
            <a:extLst>
              <a:ext uri="{FF2B5EF4-FFF2-40B4-BE49-F238E27FC236}">
                <a16:creationId xmlns:a16="http://schemas.microsoft.com/office/drawing/2014/main" id="{93AC2413-DF62-4F2B-AF35-4F0BFD66B8C7}"/>
              </a:ext>
            </a:extLst>
          </p:cNvPr>
          <p:cNvSpPr txBox="1"/>
          <p:nvPr/>
        </p:nvSpPr>
        <p:spPr>
          <a:xfrm>
            <a:off x="1245704" y="3048000"/>
            <a:ext cx="8388626" cy="1200329"/>
          </a:xfrm>
          <a:prstGeom prst="rect">
            <a:avLst/>
          </a:prstGeom>
          <a:noFill/>
        </p:spPr>
        <p:txBody>
          <a:bodyPr wrap="square" rtlCol="0">
            <a:spAutoFit/>
          </a:bodyPr>
          <a:lstStyle/>
          <a:p>
            <a:pPr marL="342900" indent="-342900">
              <a:buFont typeface="+mj-lt"/>
              <a:buAutoNum type="arabicPeriod"/>
            </a:pPr>
            <a:r>
              <a:rPr lang="en-US" dirty="0"/>
              <a:t>Population Density of the locality</a:t>
            </a:r>
          </a:p>
          <a:p>
            <a:pPr marL="342900" indent="-342900">
              <a:buFont typeface="+mj-lt"/>
              <a:buAutoNum type="arabicPeriod"/>
            </a:pPr>
            <a:r>
              <a:rPr lang="en-US" dirty="0"/>
              <a:t>Per Capita Income (PCI)</a:t>
            </a:r>
          </a:p>
          <a:p>
            <a:pPr marL="342900" indent="-342900">
              <a:buFont typeface="+mj-lt"/>
              <a:buAutoNum type="arabicPeriod"/>
            </a:pPr>
            <a:r>
              <a:rPr lang="en-US" dirty="0"/>
              <a:t>Population of each location</a:t>
            </a:r>
          </a:p>
          <a:p>
            <a:pPr marL="342900" indent="-342900">
              <a:buFont typeface="+mj-lt"/>
              <a:buAutoNum type="arabicPeriod"/>
            </a:pPr>
            <a:r>
              <a:rPr lang="en-US" dirty="0"/>
              <a:t>Venues in each location</a:t>
            </a:r>
            <a:endParaRPr lang="en-IN" dirty="0"/>
          </a:p>
        </p:txBody>
      </p:sp>
    </p:spTree>
    <p:extLst>
      <p:ext uri="{BB962C8B-B14F-4D97-AF65-F5344CB8AC3E}">
        <p14:creationId xmlns:p14="http://schemas.microsoft.com/office/powerpoint/2010/main" val="2870641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85"/>
          <p:cNvGrpSpPr/>
          <p:nvPr/>
        </p:nvGrpSpPr>
        <p:grpSpPr>
          <a:xfrm>
            <a:off x="0" y="6434667"/>
            <a:ext cx="12192000" cy="423333"/>
            <a:chOff x="0" y="6434667"/>
            <a:chExt cx="12192000" cy="423333"/>
          </a:xfrm>
        </p:grpSpPr>
        <p:sp>
          <p:nvSpPr>
            <p:cNvPr id="87" name="Rectangle 86"/>
            <p:cNvSpPr/>
            <p:nvPr/>
          </p:nvSpPr>
          <p:spPr>
            <a:xfrm>
              <a:off x="0" y="6434667"/>
              <a:ext cx="12192000" cy="423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80189" y="6461667"/>
              <a:ext cx="2995629" cy="369332"/>
            </a:xfrm>
            <a:prstGeom prst="rect">
              <a:avLst/>
            </a:prstGeom>
            <a:noFill/>
          </p:spPr>
          <p:txBody>
            <a:bodyPr wrap="square" rtlCol="0">
              <a:spAutoFit/>
            </a:bodyPr>
            <a:lstStyle/>
            <a:p>
              <a:r>
                <a:rPr lang="en-US" dirty="0">
                  <a:solidFill>
                    <a:schemeClr val="bg1"/>
                  </a:solidFill>
                  <a:latin typeface="Arial Narrow" panose="020B0606020202030204" pitchFamily="34" charset="0"/>
                </a:rPr>
                <a:t>INSERT </a:t>
              </a:r>
              <a:r>
                <a:rPr lang="en-US" b="1" dirty="0">
                  <a:solidFill>
                    <a:schemeClr val="bg1"/>
                  </a:solidFill>
                  <a:latin typeface="Arial Narrow" panose="020B0606020202030204" pitchFamily="34" charset="0"/>
                </a:rPr>
                <a:t>LOGO HERE</a:t>
              </a:r>
            </a:p>
          </p:txBody>
        </p:sp>
        <p:pic>
          <p:nvPicPr>
            <p:cNvPr id="89" name="Picture 2" descr="E:\cloud\drive\websites\slidemodel\logo\sebastian\slidemodel-logo-tra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36250" y="6498991"/>
              <a:ext cx="1386402" cy="2624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0" name="Group 89"/>
          <p:cNvGrpSpPr/>
          <p:nvPr/>
        </p:nvGrpSpPr>
        <p:grpSpPr>
          <a:xfrm>
            <a:off x="0" y="6434667"/>
            <a:ext cx="12192000" cy="423333"/>
            <a:chOff x="0" y="6434667"/>
            <a:chExt cx="12192000" cy="423333"/>
          </a:xfrm>
        </p:grpSpPr>
        <p:sp>
          <p:nvSpPr>
            <p:cNvPr id="91" name="Rectangle 90"/>
            <p:cNvSpPr/>
            <p:nvPr/>
          </p:nvSpPr>
          <p:spPr>
            <a:xfrm>
              <a:off x="0" y="6434667"/>
              <a:ext cx="12192000" cy="423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80189" y="6461667"/>
              <a:ext cx="4363022" cy="369332"/>
            </a:xfrm>
            <a:prstGeom prst="rect">
              <a:avLst/>
            </a:prstGeom>
            <a:noFill/>
          </p:spPr>
          <p:txBody>
            <a:bodyPr wrap="square" rtlCol="0">
              <a:spAutoFit/>
            </a:bodyPr>
            <a:lstStyle/>
            <a:p>
              <a:r>
                <a:rPr lang="en-US" b="1" dirty="0">
                  <a:solidFill>
                    <a:schemeClr val="bg1"/>
                  </a:solidFill>
                  <a:latin typeface="Open Sans" pitchFamily="34" charset="0"/>
                  <a:ea typeface="Open Sans" pitchFamily="34" charset="0"/>
                  <a:cs typeface="Open Sans" pitchFamily="34" charset="0"/>
                </a:rPr>
                <a:t>SAPHAL ADHIKARI</a:t>
              </a:r>
            </a:p>
          </p:txBody>
        </p:sp>
      </p:grpSp>
      <p:sp>
        <p:nvSpPr>
          <p:cNvPr id="93" name="TextBox 92"/>
          <p:cNvSpPr txBox="1"/>
          <p:nvPr/>
        </p:nvSpPr>
        <p:spPr>
          <a:xfrm>
            <a:off x="7864699" y="6461667"/>
            <a:ext cx="4074017" cy="369332"/>
          </a:xfrm>
          <a:prstGeom prst="rect">
            <a:avLst/>
          </a:prstGeom>
          <a:noFill/>
        </p:spPr>
        <p:txBody>
          <a:bodyPr wrap="square" rtlCol="0">
            <a:spAutoFit/>
          </a:bodyPr>
          <a:lstStyle/>
          <a:p>
            <a:r>
              <a:rPr lang="en-US" b="1" dirty="0">
                <a:solidFill>
                  <a:schemeClr val="bg1"/>
                </a:solidFill>
              </a:rPr>
              <a:t> saphaladhikari@yahoo.com.np</a:t>
            </a:r>
          </a:p>
        </p:txBody>
      </p:sp>
      <p:sp>
        <p:nvSpPr>
          <p:cNvPr id="94" name="TextBox 93">
            <a:extLst>
              <a:ext uri="{FF2B5EF4-FFF2-40B4-BE49-F238E27FC236}">
                <a16:creationId xmlns:a16="http://schemas.microsoft.com/office/drawing/2014/main" id="{529AF912-06DB-4E9F-93FE-F9AB242AE81B}"/>
              </a:ext>
            </a:extLst>
          </p:cNvPr>
          <p:cNvSpPr txBox="1"/>
          <p:nvPr/>
        </p:nvSpPr>
        <p:spPr>
          <a:xfrm>
            <a:off x="3802631" y="142418"/>
            <a:ext cx="5699178" cy="830997"/>
          </a:xfrm>
          <a:prstGeom prst="rect">
            <a:avLst/>
          </a:prstGeom>
          <a:noFill/>
        </p:spPr>
        <p:txBody>
          <a:bodyPr wrap="square" rtlCol="0">
            <a:spAutoFit/>
          </a:bodyPr>
          <a:lstStyle/>
          <a:p>
            <a:r>
              <a:rPr lang="en-US" sz="4800" spc="-300" dirty="0">
                <a:solidFill>
                  <a:srgbClr val="00B0F0"/>
                </a:solidFill>
                <a:latin typeface="Open Sans" pitchFamily="34" charset="0"/>
                <a:ea typeface="Open Sans" pitchFamily="34" charset="0"/>
                <a:cs typeface="Open Sans" pitchFamily="34" charset="0"/>
              </a:rPr>
              <a:t>DATA SECTION</a:t>
            </a:r>
          </a:p>
        </p:txBody>
      </p:sp>
      <p:sp>
        <p:nvSpPr>
          <p:cNvPr id="2" name="TextBox 1">
            <a:extLst>
              <a:ext uri="{FF2B5EF4-FFF2-40B4-BE49-F238E27FC236}">
                <a16:creationId xmlns:a16="http://schemas.microsoft.com/office/drawing/2014/main" id="{FB7C1B66-FAE1-41C5-9C3F-FDA2217B6BFB}"/>
              </a:ext>
            </a:extLst>
          </p:cNvPr>
          <p:cNvSpPr txBox="1"/>
          <p:nvPr/>
        </p:nvSpPr>
        <p:spPr>
          <a:xfrm>
            <a:off x="926276" y="1667967"/>
            <a:ext cx="9609202" cy="923330"/>
          </a:xfrm>
          <a:prstGeom prst="rect">
            <a:avLst/>
          </a:prstGeom>
          <a:noFill/>
        </p:spPr>
        <p:txBody>
          <a:bodyPr wrap="square" rtlCol="0">
            <a:spAutoFit/>
          </a:bodyPr>
          <a:lstStyle/>
          <a:p>
            <a:r>
              <a:rPr lang="en-US" dirty="0"/>
              <a:t>Following data were used for this project:</a:t>
            </a:r>
          </a:p>
          <a:p>
            <a:endParaRPr lang="en-US" dirty="0"/>
          </a:p>
          <a:p>
            <a:endParaRPr lang="en-IN" dirty="0"/>
          </a:p>
        </p:txBody>
      </p:sp>
      <p:sp>
        <p:nvSpPr>
          <p:cNvPr id="3" name="TextBox 2">
            <a:extLst>
              <a:ext uri="{FF2B5EF4-FFF2-40B4-BE49-F238E27FC236}">
                <a16:creationId xmlns:a16="http://schemas.microsoft.com/office/drawing/2014/main" id="{93AC2413-DF62-4F2B-AF35-4F0BFD66B8C7}"/>
              </a:ext>
            </a:extLst>
          </p:cNvPr>
          <p:cNvSpPr txBox="1"/>
          <p:nvPr/>
        </p:nvSpPr>
        <p:spPr>
          <a:xfrm>
            <a:off x="1245704" y="3048000"/>
            <a:ext cx="8388626" cy="923330"/>
          </a:xfrm>
          <a:prstGeom prst="rect">
            <a:avLst/>
          </a:prstGeom>
          <a:noFill/>
        </p:spPr>
        <p:txBody>
          <a:bodyPr wrap="square" rtlCol="0">
            <a:spAutoFit/>
          </a:bodyPr>
          <a:lstStyle/>
          <a:p>
            <a:pPr marL="342900" indent="-342900">
              <a:buFont typeface="+mj-lt"/>
              <a:buAutoNum type="arabicPeriod"/>
            </a:pPr>
            <a:r>
              <a:rPr lang="en-IN" dirty="0"/>
              <a:t>https://en.wikipedia.org/wiki/List_of_United_States_cities_by_population</a:t>
            </a:r>
          </a:p>
          <a:p>
            <a:pPr marL="342900" indent="-342900">
              <a:buFont typeface="+mj-lt"/>
              <a:buAutoNum type="arabicPeriod"/>
            </a:pPr>
            <a:r>
              <a:rPr lang="en-IN" dirty="0"/>
              <a:t>https://en.wikipedia.org/wiki/List_of_United_States_counties_by_per_capita_income</a:t>
            </a:r>
          </a:p>
        </p:txBody>
      </p:sp>
    </p:spTree>
    <p:extLst>
      <p:ext uri="{BB962C8B-B14F-4D97-AF65-F5344CB8AC3E}">
        <p14:creationId xmlns:p14="http://schemas.microsoft.com/office/powerpoint/2010/main" val="3229562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85"/>
          <p:cNvGrpSpPr/>
          <p:nvPr/>
        </p:nvGrpSpPr>
        <p:grpSpPr>
          <a:xfrm>
            <a:off x="0" y="6434667"/>
            <a:ext cx="12192000" cy="423333"/>
            <a:chOff x="0" y="6434667"/>
            <a:chExt cx="12192000" cy="423333"/>
          </a:xfrm>
        </p:grpSpPr>
        <p:sp>
          <p:nvSpPr>
            <p:cNvPr id="87" name="Rectangle 86"/>
            <p:cNvSpPr/>
            <p:nvPr/>
          </p:nvSpPr>
          <p:spPr>
            <a:xfrm>
              <a:off x="0" y="6434667"/>
              <a:ext cx="12192000" cy="423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80189" y="6461667"/>
              <a:ext cx="2995629" cy="369332"/>
            </a:xfrm>
            <a:prstGeom prst="rect">
              <a:avLst/>
            </a:prstGeom>
            <a:noFill/>
          </p:spPr>
          <p:txBody>
            <a:bodyPr wrap="square" rtlCol="0">
              <a:spAutoFit/>
            </a:bodyPr>
            <a:lstStyle/>
            <a:p>
              <a:r>
                <a:rPr lang="en-US" dirty="0">
                  <a:solidFill>
                    <a:schemeClr val="bg1"/>
                  </a:solidFill>
                  <a:latin typeface="Arial Narrow" panose="020B0606020202030204" pitchFamily="34" charset="0"/>
                </a:rPr>
                <a:t>INSERT </a:t>
              </a:r>
              <a:r>
                <a:rPr lang="en-US" b="1" dirty="0">
                  <a:solidFill>
                    <a:schemeClr val="bg1"/>
                  </a:solidFill>
                  <a:latin typeface="Arial Narrow" panose="020B0606020202030204" pitchFamily="34" charset="0"/>
                </a:rPr>
                <a:t>LOGO HERE</a:t>
              </a:r>
            </a:p>
          </p:txBody>
        </p:sp>
        <p:pic>
          <p:nvPicPr>
            <p:cNvPr id="89" name="Picture 2" descr="E:\cloud\drive\websites\slidemodel\logo\sebastian\slidemodel-logo-tra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36250" y="6498991"/>
              <a:ext cx="1386402" cy="2624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0" name="Group 89"/>
          <p:cNvGrpSpPr/>
          <p:nvPr/>
        </p:nvGrpSpPr>
        <p:grpSpPr>
          <a:xfrm>
            <a:off x="0" y="6434667"/>
            <a:ext cx="12192000" cy="423333"/>
            <a:chOff x="0" y="6434667"/>
            <a:chExt cx="12192000" cy="423333"/>
          </a:xfrm>
        </p:grpSpPr>
        <p:sp>
          <p:nvSpPr>
            <p:cNvPr id="91" name="Rectangle 90"/>
            <p:cNvSpPr/>
            <p:nvPr/>
          </p:nvSpPr>
          <p:spPr>
            <a:xfrm>
              <a:off x="0" y="6434667"/>
              <a:ext cx="12192000" cy="423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80189" y="6461667"/>
              <a:ext cx="4363022" cy="369332"/>
            </a:xfrm>
            <a:prstGeom prst="rect">
              <a:avLst/>
            </a:prstGeom>
            <a:noFill/>
          </p:spPr>
          <p:txBody>
            <a:bodyPr wrap="square" rtlCol="0">
              <a:spAutoFit/>
            </a:bodyPr>
            <a:lstStyle/>
            <a:p>
              <a:r>
                <a:rPr lang="en-US" b="1" dirty="0">
                  <a:solidFill>
                    <a:schemeClr val="bg1"/>
                  </a:solidFill>
                  <a:latin typeface="Open Sans" pitchFamily="34" charset="0"/>
                  <a:ea typeface="Open Sans" pitchFamily="34" charset="0"/>
                  <a:cs typeface="Open Sans" pitchFamily="34" charset="0"/>
                </a:rPr>
                <a:t>SAPHAL ADHIKARI</a:t>
              </a:r>
            </a:p>
          </p:txBody>
        </p:sp>
      </p:grpSp>
      <p:sp>
        <p:nvSpPr>
          <p:cNvPr id="93" name="TextBox 92"/>
          <p:cNvSpPr txBox="1"/>
          <p:nvPr/>
        </p:nvSpPr>
        <p:spPr>
          <a:xfrm>
            <a:off x="7864699" y="6461667"/>
            <a:ext cx="4074017" cy="369332"/>
          </a:xfrm>
          <a:prstGeom prst="rect">
            <a:avLst/>
          </a:prstGeom>
          <a:noFill/>
        </p:spPr>
        <p:txBody>
          <a:bodyPr wrap="square" rtlCol="0">
            <a:spAutoFit/>
          </a:bodyPr>
          <a:lstStyle/>
          <a:p>
            <a:r>
              <a:rPr lang="en-US" b="1" dirty="0">
                <a:solidFill>
                  <a:schemeClr val="bg1"/>
                </a:solidFill>
              </a:rPr>
              <a:t> saphaladhikari@yahoo.com.np</a:t>
            </a:r>
          </a:p>
        </p:txBody>
      </p:sp>
      <p:sp>
        <p:nvSpPr>
          <p:cNvPr id="94" name="TextBox 93">
            <a:extLst>
              <a:ext uri="{FF2B5EF4-FFF2-40B4-BE49-F238E27FC236}">
                <a16:creationId xmlns:a16="http://schemas.microsoft.com/office/drawing/2014/main" id="{529AF912-06DB-4E9F-93FE-F9AB242AE81B}"/>
              </a:ext>
            </a:extLst>
          </p:cNvPr>
          <p:cNvSpPr txBox="1"/>
          <p:nvPr/>
        </p:nvSpPr>
        <p:spPr>
          <a:xfrm>
            <a:off x="3802631" y="142418"/>
            <a:ext cx="5699178" cy="830997"/>
          </a:xfrm>
          <a:prstGeom prst="rect">
            <a:avLst/>
          </a:prstGeom>
          <a:noFill/>
        </p:spPr>
        <p:txBody>
          <a:bodyPr wrap="square" rtlCol="0">
            <a:spAutoFit/>
          </a:bodyPr>
          <a:lstStyle/>
          <a:p>
            <a:r>
              <a:rPr lang="en-US" sz="4800" spc="-300" dirty="0">
                <a:solidFill>
                  <a:srgbClr val="00B0F0"/>
                </a:solidFill>
                <a:latin typeface="Open Sans" pitchFamily="34" charset="0"/>
                <a:ea typeface="Open Sans" pitchFamily="34" charset="0"/>
                <a:cs typeface="Open Sans" pitchFamily="34" charset="0"/>
              </a:rPr>
              <a:t>METHODOLOGY</a:t>
            </a:r>
          </a:p>
        </p:txBody>
      </p:sp>
      <p:sp>
        <p:nvSpPr>
          <p:cNvPr id="2" name="TextBox 1">
            <a:extLst>
              <a:ext uri="{FF2B5EF4-FFF2-40B4-BE49-F238E27FC236}">
                <a16:creationId xmlns:a16="http://schemas.microsoft.com/office/drawing/2014/main" id="{FB7C1B66-FAE1-41C5-9C3F-FDA2217B6BFB}"/>
              </a:ext>
            </a:extLst>
          </p:cNvPr>
          <p:cNvSpPr txBox="1"/>
          <p:nvPr/>
        </p:nvSpPr>
        <p:spPr>
          <a:xfrm>
            <a:off x="926276" y="1667967"/>
            <a:ext cx="9609202"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The Wikipedia page (</a:t>
            </a:r>
            <a:r>
              <a:rPr lang="en-US" u="sng" dirty="0">
                <a:hlinkClick r:id="rId3"/>
              </a:rPr>
              <a:t>https://en.wikipedia.org/wiki/List_of_United_States_cities_by_population</a:t>
            </a:r>
            <a:r>
              <a:rPr lang="en-US" dirty="0"/>
              <a:t>) was scraped using the </a:t>
            </a:r>
            <a:r>
              <a:rPr lang="en-US" dirty="0" err="1"/>
              <a:t>BeautifulSoup</a:t>
            </a:r>
            <a:r>
              <a:rPr lang="en-US" dirty="0"/>
              <a:t> library to build a pandas </a:t>
            </a:r>
            <a:r>
              <a:rPr lang="en-US" dirty="0" err="1"/>
              <a:t>dataframe</a:t>
            </a:r>
            <a:r>
              <a:rPr lang="en-US" dirty="0"/>
              <a:t> listing the cities, states, coordinates, area and population density. The </a:t>
            </a:r>
            <a:r>
              <a:rPr lang="en-US" dirty="0" err="1"/>
              <a:t>dataframe</a:t>
            </a:r>
            <a:r>
              <a:rPr lang="en-US" dirty="0"/>
              <a:t> was cleaned and processed appropriately.</a:t>
            </a:r>
          </a:p>
          <a:p>
            <a:pPr marL="285750" indent="-285750">
              <a:buFont typeface="Arial" panose="020B0604020202020204" pitchFamily="34" charset="0"/>
              <a:buChar char="•"/>
            </a:pPr>
            <a:r>
              <a:rPr lang="en-US" dirty="0"/>
              <a:t>The Wikipedia page (</a:t>
            </a:r>
            <a:r>
              <a:rPr lang="en-US" u="sng" dirty="0">
                <a:hlinkClick r:id="rId4"/>
              </a:rPr>
              <a:t>https://en.wikipedia.org/wiki/List_of_United_States_counties_by_per_capita_income</a:t>
            </a:r>
            <a:r>
              <a:rPr lang="en-US" dirty="0"/>
              <a:t>) was scraped using the </a:t>
            </a:r>
            <a:r>
              <a:rPr lang="en-US" dirty="0" err="1"/>
              <a:t>BeautifulSoup</a:t>
            </a:r>
            <a:r>
              <a:rPr lang="en-US" dirty="0"/>
              <a:t> library to build a pandas </a:t>
            </a:r>
            <a:r>
              <a:rPr lang="en-US" dirty="0" err="1"/>
              <a:t>dataframe</a:t>
            </a:r>
            <a:r>
              <a:rPr lang="en-US" dirty="0"/>
              <a:t> listing the cities, states and </a:t>
            </a:r>
            <a:r>
              <a:rPr lang="en-US" dirty="0" err="1"/>
              <a:t>percapita</a:t>
            </a:r>
            <a:r>
              <a:rPr lang="en-US" dirty="0"/>
              <a:t> income. The </a:t>
            </a:r>
            <a:r>
              <a:rPr lang="en-US" dirty="0" err="1"/>
              <a:t>dataframe</a:t>
            </a:r>
            <a:r>
              <a:rPr lang="en-US" dirty="0"/>
              <a:t> was cleaned and processed appropriately.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Foursquare API is then used to get the venues in each city of United States Based on the categories of each venue as decided by the CEO, we have assigned weights to each of them and got the city that has the maximum weight.</a:t>
            </a:r>
          </a:p>
          <a:p>
            <a:pPr marL="285750" indent="-285750">
              <a:buFont typeface="Arial" panose="020B0604020202020204" pitchFamily="34" charset="0"/>
              <a:buChar char="•"/>
            </a:pPr>
            <a:endParaRPr lang="en-US" dirty="0"/>
          </a:p>
          <a:p>
            <a:r>
              <a:rPr lang="en-US" i="1" dirty="0"/>
              <a:t>Once the city is finalized, we again use Four Square API to get the venues within that city and assign weights to each category. We will now use K means to cluster the venues based on the category and get the coordinates of the cluster that has maximum weight which is also our preferred location for building cinema</a:t>
            </a:r>
          </a:p>
          <a:p>
            <a:endParaRPr lang="en-IN" dirty="0"/>
          </a:p>
        </p:txBody>
      </p:sp>
    </p:spTree>
    <p:extLst>
      <p:ext uri="{BB962C8B-B14F-4D97-AF65-F5344CB8AC3E}">
        <p14:creationId xmlns:p14="http://schemas.microsoft.com/office/powerpoint/2010/main" val="3829925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Rectangle 181"/>
          <p:cNvSpPr/>
          <p:nvPr/>
        </p:nvSpPr>
        <p:spPr>
          <a:xfrm>
            <a:off x="6981670" y="0"/>
            <a:ext cx="5210330" cy="643466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7540875" y="609338"/>
            <a:ext cx="4015021" cy="523220"/>
          </a:xfrm>
          <a:prstGeom prst="rect">
            <a:avLst/>
          </a:prstGeom>
        </p:spPr>
        <p:txBody>
          <a:bodyPr wrap="square">
            <a:spAutoFit/>
          </a:bodyPr>
          <a:lstStyle/>
          <a:p>
            <a:pPr algn="ctr"/>
            <a:r>
              <a:rPr lang="en-US" sz="2800" spc="-150" dirty="0">
                <a:solidFill>
                  <a:schemeClr val="bg1"/>
                </a:solidFill>
                <a:latin typeface="Arial" panose="020B0604020202020204" pitchFamily="34" charset="0"/>
                <a:cs typeface="Arial" panose="020B0604020202020204" pitchFamily="34" charset="0"/>
              </a:rPr>
              <a:t>Plot of USA CITY</a:t>
            </a:r>
            <a:endParaRPr lang="en-US" sz="2800" dirty="0">
              <a:solidFill>
                <a:schemeClr val="bg1"/>
              </a:solidFill>
            </a:endParaRPr>
          </a:p>
        </p:txBody>
      </p:sp>
      <p:grpSp>
        <p:nvGrpSpPr>
          <p:cNvPr id="84" name="Group 83"/>
          <p:cNvGrpSpPr/>
          <p:nvPr/>
        </p:nvGrpSpPr>
        <p:grpSpPr>
          <a:xfrm>
            <a:off x="0" y="6434667"/>
            <a:ext cx="12192000" cy="423333"/>
            <a:chOff x="0" y="6434667"/>
            <a:chExt cx="6981669" cy="423333"/>
          </a:xfrm>
        </p:grpSpPr>
        <p:sp>
          <p:nvSpPr>
            <p:cNvPr id="85" name="Rectangle 84"/>
            <p:cNvSpPr/>
            <p:nvPr/>
          </p:nvSpPr>
          <p:spPr>
            <a:xfrm>
              <a:off x="0" y="6434667"/>
              <a:ext cx="6981669" cy="423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1" y="6462136"/>
              <a:ext cx="4247795" cy="369332"/>
            </a:xfrm>
            <a:prstGeom prst="rect">
              <a:avLst/>
            </a:prstGeom>
            <a:noFill/>
          </p:spPr>
          <p:txBody>
            <a:bodyPr wrap="square" rtlCol="0">
              <a:spAutoFit/>
            </a:bodyPr>
            <a:lstStyle/>
            <a:p>
              <a:r>
                <a:rPr lang="en-US" b="1" dirty="0">
                  <a:solidFill>
                    <a:schemeClr val="bg1"/>
                  </a:solidFill>
                  <a:latin typeface="Open Sans" pitchFamily="34" charset="0"/>
                  <a:ea typeface="Open Sans" pitchFamily="34" charset="0"/>
                  <a:cs typeface="Open Sans" pitchFamily="34" charset="0"/>
                </a:rPr>
                <a:t>SAPHAL ADHIKARI</a:t>
              </a:r>
            </a:p>
          </p:txBody>
        </p:sp>
      </p:grpSp>
      <p:sp>
        <p:nvSpPr>
          <p:cNvPr id="6" name="TextBox 5"/>
          <p:cNvSpPr txBox="1"/>
          <p:nvPr/>
        </p:nvSpPr>
        <p:spPr>
          <a:xfrm>
            <a:off x="7236075" y="1622949"/>
            <a:ext cx="4651125" cy="923330"/>
          </a:xfrm>
          <a:prstGeom prst="rect">
            <a:avLst/>
          </a:prstGeom>
          <a:noFill/>
        </p:spPr>
        <p:txBody>
          <a:bodyPr wrap="square" rtlCol="0">
            <a:spAutoFit/>
          </a:bodyPr>
          <a:lstStyle/>
          <a:p>
            <a:r>
              <a:rPr lang="en-US" dirty="0">
                <a:solidFill>
                  <a:schemeClr val="bg1"/>
                </a:solidFill>
                <a:latin typeface="Open Sans" pitchFamily="34" charset="0"/>
                <a:ea typeface="Open Sans" pitchFamily="34" charset="0"/>
                <a:cs typeface="Open Sans" pitchFamily="34" charset="0"/>
              </a:rPr>
              <a:t>Blue dots indicates the city center in the country map of USA</a:t>
            </a:r>
          </a:p>
          <a:p>
            <a:endParaRPr lang="en-US" dirty="0">
              <a:solidFill>
                <a:schemeClr val="bg1"/>
              </a:solidFill>
              <a:latin typeface="Open Sans" pitchFamily="34" charset="0"/>
              <a:ea typeface="Open Sans" pitchFamily="34" charset="0"/>
              <a:cs typeface="Open Sans" pitchFamily="34" charset="0"/>
            </a:endParaRPr>
          </a:p>
        </p:txBody>
      </p:sp>
      <p:pic>
        <p:nvPicPr>
          <p:cNvPr id="7" name="Picture 6">
            <a:extLst>
              <a:ext uri="{FF2B5EF4-FFF2-40B4-BE49-F238E27FC236}">
                <a16:creationId xmlns:a16="http://schemas.microsoft.com/office/drawing/2014/main" id="{A2203523-3803-43F5-A736-5001B63A4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21" y="1426241"/>
            <a:ext cx="6283417" cy="3612329"/>
          </a:xfrm>
          <a:prstGeom prst="rect">
            <a:avLst/>
          </a:prstGeom>
        </p:spPr>
      </p:pic>
      <p:sp>
        <p:nvSpPr>
          <p:cNvPr id="8" name="TextBox 7">
            <a:extLst>
              <a:ext uri="{FF2B5EF4-FFF2-40B4-BE49-F238E27FC236}">
                <a16:creationId xmlns:a16="http://schemas.microsoft.com/office/drawing/2014/main" id="{503DD2A5-A052-4797-B44B-0A50B93DD045}"/>
              </a:ext>
            </a:extLst>
          </p:cNvPr>
          <p:cNvSpPr txBox="1"/>
          <p:nvPr/>
        </p:nvSpPr>
        <p:spPr>
          <a:xfrm>
            <a:off x="874643" y="5539409"/>
            <a:ext cx="5685183" cy="646331"/>
          </a:xfrm>
          <a:prstGeom prst="rect">
            <a:avLst/>
          </a:prstGeom>
          <a:noFill/>
        </p:spPr>
        <p:txBody>
          <a:bodyPr wrap="square" rtlCol="0">
            <a:spAutoFit/>
          </a:bodyPr>
          <a:lstStyle/>
          <a:p>
            <a:r>
              <a:rPr lang="en-US" i="1" dirty="0">
                <a:solidFill>
                  <a:schemeClr val="tx1">
                    <a:lumMod val="95000"/>
                    <a:lumOff val="5000"/>
                  </a:schemeClr>
                </a:solidFill>
                <a:latin typeface="Open Sans" pitchFamily="34" charset="0"/>
                <a:ea typeface="Open Sans" pitchFamily="34" charset="0"/>
                <a:cs typeface="Open Sans" pitchFamily="34" charset="0"/>
              </a:rPr>
              <a:t>Plot of </a:t>
            </a:r>
            <a:r>
              <a:rPr lang="en-US" i="1" dirty="0" err="1">
                <a:solidFill>
                  <a:schemeClr val="tx1">
                    <a:lumMod val="95000"/>
                    <a:lumOff val="5000"/>
                  </a:schemeClr>
                </a:solidFill>
                <a:latin typeface="Open Sans" pitchFamily="34" charset="0"/>
                <a:ea typeface="Open Sans" pitchFamily="34" charset="0"/>
                <a:cs typeface="Open Sans" pitchFamily="34" charset="0"/>
              </a:rPr>
              <a:t>usa</a:t>
            </a:r>
            <a:r>
              <a:rPr lang="en-US" i="1" dirty="0">
                <a:solidFill>
                  <a:schemeClr val="tx1">
                    <a:lumMod val="95000"/>
                    <a:lumOff val="5000"/>
                  </a:schemeClr>
                </a:solidFill>
                <a:latin typeface="Open Sans" pitchFamily="34" charset="0"/>
                <a:ea typeface="Open Sans" pitchFamily="34" charset="0"/>
                <a:cs typeface="Open Sans" pitchFamily="34" charset="0"/>
              </a:rPr>
              <a:t> city extracted from map</a:t>
            </a:r>
          </a:p>
          <a:p>
            <a:endParaRPr lang="en-IN" i="1" dirty="0">
              <a:solidFill>
                <a:schemeClr val="tx1">
                  <a:lumMod val="95000"/>
                  <a:lumOff val="5000"/>
                </a:schemeClr>
              </a:solidFill>
            </a:endParaRPr>
          </a:p>
        </p:txBody>
      </p:sp>
    </p:spTree>
    <p:extLst>
      <p:ext uri="{BB962C8B-B14F-4D97-AF65-F5344CB8AC3E}">
        <p14:creationId xmlns:p14="http://schemas.microsoft.com/office/powerpoint/2010/main" val="2566405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Rectangle 181"/>
          <p:cNvSpPr/>
          <p:nvPr/>
        </p:nvSpPr>
        <p:spPr>
          <a:xfrm>
            <a:off x="6981670" y="0"/>
            <a:ext cx="5210330" cy="643466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7540875" y="609338"/>
            <a:ext cx="4015021" cy="523220"/>
          </a:xfrm>
          <a:prstGeom prst="rect">
            <a:avLst/>
          </a:prstGeom>
        </p:spPr>
        <p:txBody>
          <a:bodyPr wrap="square">
            <a:spAutoFit/>
          </a:bodyPr>
          <a:lstStyle/>
          <a:p>
            <a:pPr algn="ctr"/>
            <a:r>
              <a:rPr lang="en-US" sz="2800" spc="-150" dirty="0">
                <a:solidFill>
                  <a:schemeClr val="bg1"/>
                </a:solidFill>
                <a:latin typeface="Arial" panose="020B0604020202020204" pitchFamily="34" charset="0"/>
                <a:cs typeface="Arial" panose="020B0604020202020204" pitchFamily="34" charset="0"/>
              </a:rPr>
              <a:t>Venues in Jersey City</a:t>
            </a:r>
            <a:endParaRPr lang="en-US" sz="2800" dirty="0">
              <a:solidFill>
                <a:schemeClr val="bg1"/>
              </a:solidFill>
            </a:endParaRPr>
          </a:p>
        </p:txBody>
      </p:sp>
      <p:grpSp>
        <p:nvGrpSpPr>
          <p:cNvPr id="84" name="Group 83"/>
          <p:cNvGrpSpPr/>
          <p:nvPr/>
        </p:nvGrpSpPr>
        <p:grpSpPr>
          <a:xfrm>
            <a:off x="0" y="6434667"/>
            <a:ext cx="12192000" cy="423333"/>
            <a:chOff x="0" y="6434667"/>
            <a:chExt cx="6981669" cy="423333"/>
          </a:xfrm>
        </p:grpSpPr>
        <p:sp>
          <p:nvSpPr>
            <p:cNvPr id="85" name="Rectangle 84"/>
            <p:cNvSpPr/>
            <p:nvPr/>
          </p:nvSpPr>
          <p:spPr>
            <a:xfrm>
              <a:off x="0" y="6434667"/>
              <a:ext cx="6981669" cy="423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1" y="6462136"/>
              <a:ext cx="4247795" cy="369332"/>
            </a:xfrm>
            <a:prstGeom prst="rect">
              <a:avLst/>
            </a:prstGeom>
            <a:noFill/>
          </p:spPr>
          <p:txBody>
            <a:bodyPr wrap="square" rtlCol="0">
              <a:spAutoFit/>
            </a:bodyPr>
            <a:lstStyle/>
            <a:p>
              <a:r>
                <a:rPr lang="en-US" b="1" dirty="0">
                  <a:solidFill>
                    <a:schemeClr val="bg1"/>
                  </a:solidFill>
                  <a:latin typeface="Open Sans" pitchFamily="34" charset="0"/>
                  <a:ea typeface="Open Sans" pitchFamily="34" charset="0"/>
                  <a:cs typeface="Open Sans" pitchFamily="34" charset="0"/>
                </a:rPr>
                <a:t>SAPHAL ADHIKARI</a:t>
              </a:r>
            </a:p>
          </p:txBody>
        </p:sp>
      </p:grpSp>
      <p:sp>
        <p:nvSpPr>
          <p:cNvPr id="6" name="TextBox 5"/>
          <p:cNvSpPr txBox="1"/>
          <p:nvPr/>
        </p:nvSpPr>
        <p:spPr>
          <a:xfrm>
            <a:off x="7236075" y="1622949"/>
            <a:ext cx="4651125" cy="646331"/>
          </a:xfrm>
          <a:prstGeom prst="rect">
            <a:avLst/>
          </a:prstGeom>
          <a:noFill/>
        </p:spPr>
        <p:txBody>
          <a:bodyPr wrap="square" rtlCol="0">
            <a:spAutoFit/>
          </a:bodyPr>
          <a:lstStyle/>
          <a:p>
            <a:r>
              <a:rPr lang="en-US" dirty="0">
                <a:solidFill>
                  <a:schemeClr val="bg1"/>
                </a:solidFill>
                <a:latin typeface="Open Sans" pitchFamily="34" charset="0"/>
                <a:ea typeface="Open Sans" pitchFamily="34" charset="0"/>
                <a:cs typeface="Open Sans" pitchFamily="34" charset="0"/>
              </a:rPr>
              <a:t>After analyzing several factor, we found Jersey city is the ideal location for cinema.</a:t>
            </a:r>
          </a:p>
        </p:txBody>
      </p:sp>
      <p:sp>
        <p:nvSpPr>
          <p:cNvPr id="8" name="TextBox 7">
            <a:extLst>
              <a:ext uri="{FF2B5EF4-FFF2-40B4-BE49-F238E27FC236}">
                <a16:creationId xmlns:a16="http://schemas.microsoft.com/office/drawing/2014/main" id="{503DD2A5-A052-4797-B44B-0A50B93DD045}"/>
              </a:ext>
            </a:extLst>
          </p:cNvPr>
          <p:cNvSpPr txBox="1"/>
          <p:nvPr/>
        </p:nvSpPr>
        <p:spPr>
          <a:xfrm>
            <a:off x="874643" y="5539409"/>
            <a:ext cx="5685183" cy="369332"/>
          </a:xfrm>
          <a:prstGeom prst="rect">
            <a:avLst/>
          </a:prstGeom>
          <a:noFill/>
        </p:spPr>
        <p:txBody>
          <a:bodyPr wrap="square" rtlCol="0">
            <a:spAutoFit/>
          </a:bodyPr>
          <a:lstStyle/>
          <a:p>
            <a:r>
              <a:rPr lang="en-US" i="1" dirty="0">
                <a:solidFill>
                  <a:schemeClr val="tx1">
                    <a:lumMod val="95000"/>
                    <a:lumOff val="5000"/>
                  </a:schemeClr>
                </a:solidFill>
                <a:latin typeface="Open Sans" pitchFamily="34" charset="0"/>
                <a:ea typeface="Open Sans" pitchFamily="34" charset="0"/>
                <a:cs typeface="Open Sans" pitchFamily="34" charset="0"/>
              </a:rPr>
              <a:t>Fig: Map of venues in the Jersey City</a:t>
            </a:r>
            <a:endParaRPr lang="en-IN" i="1" dirty="0">
              <a:solidFill>
                <a:schemeClr val="tx1">
                  <a:lumMod val="95000"/>
                  <a:lumOff val="5000"/>
                </a:schemeClr>
              </a:solidFill>
            </a:endParaRPr>
          </a:p>
        </p:txBody>
      </p:sp>
      <p:pic>
        <p:nvPicPr>
          <p:cNvPr id="3" name="Picture 2">
            <a:extLst>
              <a:ext uri="{FF2B5EF4-FFF2-40B4-BE49-F238E27FC236}">
                <a16:creationId xmlns:a16="http://schemas.microsoft.com/office/drawing/2014/main" id="{3157238E-1A1C-43B1-81CE-6E0FA6ADD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26" y="609338"/>
            <a:ext cx="6568944" cy="4227705"/>
          </a:xfrm>
          <a:prstGeom prst="rect">
            <a:avLst/>
          </a:prstGeom>
        </p:spPr>
      </p:pic>
    </p:spTree>
    <p:extLst>
      <p:ext uri="{BB962C8B-B14F-4D97-AF65-F5344CB8AC3E}">
        <p14:creationId xmlns:p14="http://schemas.microsoft.com/office/powerpoint/2010/main" val="1869769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Rectangle 181"/>
          <p:cNvSpPr/>
          <p:nvPr/>
        </p:nvSpPr>
        <p:spPr>
          <a:xfrm>
            <a:off x="6981670" y="0"/>
            <a:ext cx="5210330" cy="643466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7540875" y="609338"/>
            <a:ext cx="4015021" cy="523220"/>
          </a:xfrm>
          <a:prstGeom prst="rect">
            <a:avLst/>
          </a:prstGeom>
        </p:spPr>
        <p:txBody>
          <a:bodyPr wrap="square">
            <a:spAutoFit/>
          </a:bodyPr>
          <a:lstStyle/>
          <a:p>
            <a:pPr algn="ctr"/>
            <a:r>
              <a:rPr lang="en-US" sz="2800" spc="-150" dirty="0">
                <a:solidFill>
                  <a:schemeClr val="bg1"/>
                </a:solidFill>
                <a:latin typeface="Arial" panose="020B0604020202020204" pitchFamily="34" charset="0"/>
                <a:cs typeface="Arial" panose="020B0604020202020204" pitchFamily="34" charset="0"/>
              </a:rPr>
              <a:t>RESULT</a:t>
            </a:r>
            <a:endParaRPr lang="en-US" sz="2800" dirty="0">
              <a:solidFill>
                <a:schemeClr val="bg1"/>
              </a:solidFill>
            </a:endParaRPr>
          </a:p>
        </p:txBody>
      </p:sp>
      <p:grpSp>
        <p:nvGrpSpPr>
          <p:cNvPr id="84" name="Group 83"/>
          <p:cNvGrpSpPr/>
          <p:nvPr/>
        </p:nvGrpSpPr>
        <p:grpSpPr>
          <a:xfrm>
            <a:off x="0" y="6434667"/>
            <a:ext cx="12192000" cy="423333"/>
            <a:chOff x="0" y="6434667"/>
            <a:chExt cx="6981669" cy="423333"/>
          </a:xfrm>
        </p:grpSpPr>
        <p:sp>
          <p:nvSpPr>
            <p:cNvPr id="85" name="Rectangle 84"/>
            <p:cNvSpPr/>
            <p:nvPr/>
          </p:nvSpPr>
          <p:spPr>
            <a:xfrm>
              <a:off x="0" y="6434667"/>
              <a:ext cx="6981669" cy="423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1" y="6462136"/>
              <a:ext cx="4247795" cy="369332"/>
            </a:xfrm>
            <a:prstGeom prst="rect">
              <a:avLst/>
            </a:prstGeom>
            <a:noFill/>
          </p:spPr>
          <p:txBody>
            <a:bodyPr wrap="square" rtlCol="0">
              <a:spAutoFit/>
            </a:bodyPr>
            <a:lstStyle/>
            <a:p>
              <a:r>
                <a:rPr lang="en-US" b="1" dirty="0">
                  <a:solidFill>
                    <a:schemeClr val="bg1"/>
                  </a:solidFill>
                  <a:latin typeface="Open Sans" pitchFamily="34" charset="0"/>
                  <a:ea typeface="Open Sans" pitchFamily="34" charset="0"/>
                  <a:cs typeface="Open Sans" pitchFamily="34" charset="0"/>
                </a:rPr>
                <a:t>SAPHAL ADHIKARI</a:t>
              </a:r>
            </a:p>
          </p:txBody>
        </p:sp>
      </p:grpSp>
      <p:sp>
        <p:nvSpPr>
          <p:cNvPr id="6" name="TextBox 5"/>
          <p:cNvSpPr txBox="1"/>
          <p:nvPr/>
        </p:nvSpPr>
        <p:spPr>
          <a:xfrm>
            <a:off x="7236075" y="1622949"/>
            <a:ext cx="4651125" cy="923330"/>
          </a:xfrm>
          <a:prstGeom prst="rect">
            <a:avLst/>
          </a:prstGeom>
          <a:noFill/>
        </p:spPr>
        <p:txBody>
          <a:bodyPr wrap="square" rtlCol="0">
            <a:spAutoFit/>
          </a:bodyPr>
          <a:lstStyle/>
          <a:p>
            <a:r>
              <a:rPr lang="en-US" dirty="0">
                <a:solidFill>
                  <a:schemeClr val="bg1"/>
                </a:solidFill>
                <a:latin typeface="Open Sans" pitchFamily="34" charset="0"/>
                <a:ea typeface="Open Sans" pitchFamily="34" charset="0"/>
                <a:cs typeface="Open Sans" pitchFamily="34" charset="0"/>
              </a:rPr>
              <a:t>The green dot is the ideal place to build cinema in Jersey city.</a:t>
            </a:r>
          </a:p>
          <a:p>
            <a:endParaRPr lang="en-US" dirty="0">
              <a:solidFill>
                <a:schemeClr val="bg1"/>
              </a:solidFill>
              <a:latin typeface="Open Sans" pitchFamily="34" charset="0"/>
              <a:ea typeface="Open Sans" pitchFamily="34" charset="0"/>
              <a:cs typeface="Open Sans" pitchFamily="34" charset="0"/>
            </a:endParaRPr>
          </a:p>
        </p:txBody>
      </p:sp>
      <p:sp>
        <p:nvSpPr>
          <p:cNvPr id="8" name="TextBox 7">
            <a:extLst>
              <a:ext uri="{FF2B5EF4-FFF2-40B4-BE49-F238E27FC236}">
                <a16:creationId xmlns:a16="http://schemas.microsoft.com/office/drawing/2014/main" id="{503DD2A5-A052-4797-B44B-0A50B93DD045}"/>
              </a:ext>
            </a:extLst>
          </p:cNvPr>
          <p:cNvSpPr txBox="1"/>
          <p:nvPr/>
        </p:nvSpPr>
        <p:spPr>
          <a:xfrm>
            <a:off x="874643" y="5539409"/>
            <a:ext cx="5685183" cy="369332"/>
          </a:xfrm>
          <a:prstGeom prst="rect">
            <a:avLst/>
          </a:prstGeom>
          <a:noFill/>
        </p:spPr>
        <p:txBody>
          <a:bodyPr wrap="square" rtlCol="0">
            <a:spAutoFit/>
          </a:bodyPr>
          <a:lstStyle/>
          <a:p>
            <a:r>
              <a:rPr lang="en-US" i="1" dirty="0">
                <a:solidFill>
                  <a:schemeClr val="tx1">
                    <a:lumMod val="95000"/>
                    <a:lumOff val="5000"/>
                  </a:schemeClr>
                </a:solidFill>
                <a:latin typeface="Open Sans" pitchFamily="34" charset="0"/>
                <a:ea typeface="Open Sans" pitchFamily="34" charset="0"/>
                <a:cs typeface="Open Sans" pitchFamily="34" charset="0"/>
              </a:rPr>
              <a:t>Fig: Map of ideal location in Jersey City</a:t>
            </a:r>
            <a:endParaRPr lang="en-IN" i="1" dirty="0">
              <a:solidFill>
                <a:schemeClr val="tx1">
                  <a:lumMod val="95000"/>
                  <a:lumOff val="5000"/>
                </a:schemeClr>
              </a:solidFill>
            </a:endParaRPr>
          </a:p>
        </p:txBody>
      </p:sp>
      <p:pic>
        <p:nvPicPr>
          <p:cNvPr id="4" name="Picture 3">
            <a:extLst>
              <a:ext uri="{FF2B5EF4-FFF2-40B4-BE49-F238E27FC236}">
                <a16:creationId xmlns:a16="http://schemas.microsoft.com/office/drawing/2014/main" id="{272B24AD-D7E6-4A62-A1E8-78D13587E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132558"/>
            <a:ext cx="6569749" cy="3410706"/>
          </a:xfrm>
          <a:prstGeom prst="rect">
            <a:avLst/>
          </a:prstGeom>
        </p:spPr>
      </p:pic>
    </p:spTree>
    <p:extLst>
      <p:ext uri="{BB962C8B-B14F-4D97-AF65-F5344CB8AC3E}">
        <p14:creationId xmlns:p14="http://schemas.microsoft.com/office/powerpoint/2010/main" val="3054663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85"/>
          <p:cNvGrpSpPr/>
          <p:nvPr/>
        </p:nvGrpSpPr>
        <p:grpSpPr>
          <a:xfrm>
            <a:off x="0" y="6434667"/>
            <a:ext cx="12192000" cy="423333"/>
            <a:chOff x="0" y="6434667"/>
            <a:chExt cx="12192000" cy="423333"/>
          </a:xfrm>
        </p:grpSpPr>
        <p:sp>
          <p:nvSpPr>
            <p:cNvPr id="87" name="Rectangle 86"/>
            <p:cNvSpPr/>
            <p:nvPr/>
          </p:nvSpPr>
          <p:spPr>
            <a:xfrm>
              <a:off x="0" y="6434667"/>
              <a:ext cx="12192000" cy="423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80189" y="6461667"/>
              <a:ext cx="2995629" cy="369332"/>
            </a:xfrm>
            <a:prstGeom prst="rect">
              <a:avLst/>
            </a:prstGeom>
            <a:noFill/>
          </p:spPr>
          <p:txBody>
            <a:bodyPr wrap="square" rtlCol="0">
              <a:spAutoFit/>
            </a:bodyPr>
            <a:lstStyle/>
            <a:p>
              <a:r>
                <a:rPr lang="en-US" dirty="0">
                  <a:solidFill>
                    <a:schemeClr val="bg1"/>
                  </a:solidFill>
                  <a:latin typeface="Arial Narrow" panose="020B0606020202030204" pitchFamily="34" charset="0"/>
                </a:rPr>
                <a:t>INSERT </a:t>
              </a:r>
              <a:r>
                <a:rPr lang="en-US" b="1" dirty="0">
                  <a:solidFill>
                    <a:schemeClr val="bg1"/>
                  </a:solidFill>
                  <a:latin typeface="Arial Narrow" panose="020B0606020202030204" pitchFamily="34" charset="0"/>
                </a:rPr>
                <a:t>LOGO HERE</a:t>
              </a:r>
            </a:p>
          </p:txBody>
        </p:sp>
        <p:pic>
          <p:nvPicPr>
            <p:cNvPr id="89" name="Picture 2" descr="E:\cloud\drive\websites\slidemodel\logo\sebastian\slidemodel-logo-tra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36250" y="6498991"/>
              <a:ext cx="1386402" cy="2624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0" name="Group 89"/>
          <p:cNvGrpSpPr/>
          <p:nvPr/>
        </p:nvGrpSpPr>
        <p:grpSpPr>
          <a:xfrm>
            <a:off x="0" y="6434667"/>
            <a:ext cx="12192000" cy="423333"/>
            <a:chOff x="0" y="6434667"/>
            <a:chExt cx="12192000" cy="423333"/>
          </a:xfrm>
        </p:grpSpPr>
        <p:sp>
          <p:nvSpPr>
            <p:cNvPr id="91" name="Rectangle 90"/>
            <p:cNvSpPr/>
            <p:nvPr/>
          </p:nvSpPr>
          <p:spPr>
            <a:xfrm>
              <a:off x="0" y="6434667"/>
              <a:ext cx="12192000" cy="423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80189" y="6461667"/>
              <a:ext cx="4363022" cy="369332"/>
            </a:xfrm>
            <a:prstGeom prst="rect">
              <a:avLst/>
            </a:prstGeom>
            <a:noFill/>
          </p:spPr>
          <p:txBody>
            <a:bodyPr wrap="square" rtlCol="0">
              <a:spAutoFit/>
            </a:bodyPr>
            <a:lstStyle/>
            <a:p>
              <a:r>
                <a:rPr lang="en-US" b="1" dirty="0">
                  <a:solidFill>
                    <a:schemeClr val="bg1"/>
                  </a:solidFill>
                  <a:latin typeface="Open Sans" pitchFamily="34" charset="0"/>
                  <a:ea typeface="Open Sans" pitchFamily="34" charset="0"/>
                  <a:cs typeface="Open Sans" pitchFamily="34" charset="0"/>
                </a:rPr>
                <a:t>SAPHAL ADHIKARI</a:t>
              </a:r>
            </a:p>
          </p:txBody>
        </p:sp>
      </p:grpSp>
      <p:sp>
        <p:nvSpPr>
          <p:cNvPr id="93" name="TextBox 92"/>
          <p:cNvSpPr txBox="1"/>
          <p:nvPr/>
        </p:nvSpPr>
        <p:spPr>
          <a:xfrm>
            <a:off x="7864699" y="6461667"/>
            <a:ext cx="4074017" cy="369332"/>
          </a:xfrm>
          <a:prstGeom prst="rect">
            <a:avLst/>
          </a:prstGeom>
          <a:noFill/>
        </p:spPr>
        <p:txBody>
          <a:bodyPr wrap="square" rtlCol="0">
            <a:spAutoFit/>
          </a:bodyPr>
          <a:lstStyle/>
          <a:p>
            <a:r>
              <a:rPr lang="en-US" b="1" dirty="0">
                <a:solidFill>
                  <a:schemeClr val="bg1"/>
                </a:solidFill>
              </a:rPr>
              <a:t> saphaladhikari@yahoo.com.np</a:t>
            </a:r>
          </a:p>
        </p:txBody>
      </p:sp>
      <p:sp>
        <p:nvSpPr>
          <p:cNvPr id="94" name="TextBox 93">
            <a:extLst>
              <a:ext uri="{FF2B5EF4-FFF2-40B4-BE49-F238E27FC236}">
                <a16:creationId xmlns:a16="http://schemas.microsoft.com/office/drawing/2014/main" id="{529AF912-06DB-4E9F-93FE-F9AB242AE81B}"/>
              </a:ext>
            </a:extLst>
          </p:cNvPr>
          <p:cNvSpPr txBox="1"/>
          <p:nvPr/>
        </p:nvSpPr>
        <p:spPr>
          <a:xfrm>
            <a:off x="1046922" y="584663"/>
            <a:ext cx="10455965" cy="1569660"/>
          </a:xfrm>
          <a:prstGeom prst="rect">
            <a:avLst/>
          </a:prstGeom>
          <a:noFill/>
        </p:spPr>
        <p:txBody>
          <a:bodyPr wrap="square" rtlCol="0">
            <a:spAutoFit/>
          </a:bodyPr>
          <a:lstStyle/>
          <a:p>
            <a:r>
              <a:rPr lang="en-US" sz="4800" spc="-300" dirty="0">
                <a:solidFill>
                  <a:srgbClr val="00B0F0"/>
                </a:solidFill>
                <a:latin typeface="Open Sans" pitchFamily="34" charset="0"/>
                <a:ea typeface="Open Sans" pitchFamily="34" charset="0"/>
                <a:cs typeface="Open Sans" pitchFamily="34" charset="0"/>
              </a:rPr>
              <a:t>RECOMMENDATION/ IMPROVMENTS</a:t>
            </a:r>
          </a:p>
          <a:p>
            <a:endParaRPr lang="en-US" sz="4800" spc="-300" dirty="0">
              <a:solidFill>
                <a:srgbClr val="00B0F0"/>
              </a:solidFill>
              <a:latin typeface="Open Sans" pitchFamily="34" charset="0"/>
              <a:ea typeface="Open Sans" pitchFamily="34" charset="0"/>
              <a:cs typeface="Open Sans" pitchFamily="34" charset="0"/>
            </a:endParaRPr>
          </a:p>
        </p:txBody>
      </p:sp>
      <p:sp>
        <p:nvSpPr>
          <p:cNvPr id="3" name="TextBox 2">
            <a:extLst>
              <a:ext uri="{FF2B5EF4-FFF2-40B4-BE49-F238E27FC236}">
                <a16:creationId xmlns:a16="http://schemas.microsoft.com/office/drawing/2014/main" id="{93AC2413-DF62-4F2B-AF35-4F0BFD66B8C7}"/>
              </a:ext>
            </a:extLst>
          </p:cNvPr>
          <p:cNvSpPr txBox="1"/>
          <p:nvPr/>
        </p:nvSpPr>
        <p:spPr>
          <a:xfrm>
            <a:off x="1245704" y="3048000"/>
            <a:ext cx="8388626" cy="2585323"/>
          </a:xfrm>
          <a:prstGeom prst="rect">
            <a:avLst/>
          </a:prstGeom>
          <a:noFill/>
        </p:spPr>
        <p:txBody>
          <a:bodyPr wrap="square" rtlCol="0">
            <a:spAutoFit/>
          </a:bodyPr>
          <a:lstStyle/>
          <a:p>
            <a:pPr marL="285750" indent="-285750">
              <a:buFont typeface="Wingdings" panose="05000000000000000000" pitchFamily="2" charset="2"/>
              <a:buChar char="v"/>
            </a:pPr>
            <a:r>
              <a:rPr lang="en-US" i="1" dirty="0"/>
              <a:t>In the Four Square API, we have queried the Venues of a locality by specifying the LIMIT and Radius of our choice. We have chosen less LIMIT as the number of API calls that can be done using a free account in Four Square are less. We can increase the limit for more accurate results.</a:t>
            </a:r>
            <a:endParaRPr lang="en-US" dirty="0"/>
          </a:p>
          <a:p>
            <a:pPr marL="285750" indent="-285750">
              <a:buFont typeface="Wingdings" panose="05000000000000000000" pitchFamily="2" charset="2"/>
              <a:buChar char="v"/>
            </a:pPr>
            <a:r>
              <a:rPr lang="en-US" i="1" dirty="0"/>
              <a:t>In the venue categories we are choosing only few out of 2000 that are available to give weights and identify the best cluster. Hence, assigning weights must be done relatively for each category and then considering more number of venue categories would actually yield better output.</a:t>
            </a:r>
            <a:endParaRPr lang="en-US" dirty="0"/>
          </a:p>
          <a:p>
            <a:endParaRPr lang="en-IN" dirty="0"/>
          </a:p>
        </p:txBody>
      </p:sp>
    </p:spTree>
    <p:extLst>
      <p:ext uri="{BB962C8B-B14F-4D97-AF65-F5344CB8AC3E}">
        <p14:creationId xmlns:p14="http://schemas.microsoft.com/office/powerpoint/2010/main" val="1364013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6434667"/>
            <a:ext cx="12192000" cy="423333"/>
            <a:chOff x="0" y="6434667"/>
            <a:chExt cx="12192000" cy="423333"/>
          </a:xfrm>
        </p:grpSpPr>
        <p:sp>
          <p:nvSpPr>
            <p:cNvPr id="16" name="Rectangle 15"/>
            <p:cNvSpPr/>
            <p:nvPr/>
          </p:nvSpPr>
          <p:spPr>
            <a:xfrm>
              <a:off x="0" y="6434667"/>
              <a:ext cx="12192000" cy="423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0189" y="6461667"/>
              <a:ext cx="2995629" cy="369332"/>
            </a:xfrm>
            <a:prstGeom prst="rect">
              <a:avLst/>
            </a:prstGeom>
            <a:noFill/>
          </p:spPr>
          <p:txBody>
            <a:bodyPr wrap="square" rtlCol="0">
              <a:spAutoFit/>
            </a:bodyPr>
            <a:lstStyle/>
            <a:p>
              <a:r>
                <a:rPr lang="en-US" dirty="0">
                  <a:solidFill>
                    <a:schemeClr val="bg1"/>
                  </a:solidFill>
                  <a:latin typeface="Arial Narrow" panose="020B0606020202030204" pitchFamily="34" charset="0"/>
                </a:rPr>
                <a:t>INSERT </a:t>
              </a:r>
              <a:r>
                <a:rPr lang="en-US" b="1" dirty="0">
                  <a:solidFill>
                    <a:schemeClr val="bg1"/>
                  </a:solidFill>
                  <a:latin typeface="Arial Narrow" panose="020B0606020202030204" pitchFamily="34" charset="0"/>
                </a:rPr>
                <a:t>LOGO HERE</a:t>
              </a:r>
            </a:p>
          </p:txBody>
        </p:sp>
        <p:pic>
          <p:nvPicPr>
            <p:cNvPr id="18" name="Picture 2" descr="E:\cloud\drive\websites\slidemodel\logo\sebastian\slidemodel-logo-tra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36250" y="6498991"/>
              <a:ext cx="1386402" cy="2624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p:cNvGrpSpPr/>
          <p:nvPr/>
        </p:nvGrpSpPr>
        <p:grpSpPr>
          <a:xfrm>
            <a:off x="0" y="6434667"/>
            <a:ext cx="12192000" cy="423333"/>
            <a:chOff x="0" y="6434667"/>
            <a:chExt cx="12192000" cy="423333"/>
          </a:xfrm>
        </p:grpSpPr>
        <p:sp>
          <p:nvSpPr>
            <p:cNvPr id="25" name="Rectangle 24"/>
            <p:cNvSpPr/>
            <p:nvPr/>
          </p:nvSpPr>
          <p:spPr>
            <a:xfrm>
              <a:off x="0" y="6434667"/>
              <a:ext cx="12192000" cy="423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0189" y="6461667"/>
              <a:ext cx="2995629" cy="369332"/>
            </a:xfrm>
            <a:prstGeom prst="rect">
              <a:avLst/>
            </a:prstGeom>
            <a:noFill/>
          </p:spPr>
          <p:txBody>
            <a:bodyPr wrap="square" rtlCol="0">
              <a:spAutoFit/>
            </a:bodyPr>
            <a:lstStyle/>
            <a:p>
              <a:r>
                <a:rPr lang="en-US" dirty="0">
                  <a:solidFill>
                    <a:schemeClr val="bg1"/>
                  </a:solidFill>
                  <a:latin typeface="Arial Narrow" panose="020B0606020202030204" pitchFamily="34" charset="0"/>
                </a:rPr>
                <a:t>INSERT </a:t>
              </a:r>
              <a:r>
                <a:rPr lang="en-US" b="1" dirty="0">
                  <a:solidFill>
                    <a:schemeClr val="bg1"/>
                  </a:solidFill>
                  <a:latin typeface="Arial Narrow" panose="020B0606020202030204" pitchFamily="34" charset="0"/>
                </a:rPr>
                <a:t>LOGO HERE</a:t>
              </a:r>
            </a:p>
          </p:txBody>
        </p:sp>
        <p:pic>
          <p:nvPicPr>
            <p:cNvPr id="27" name="Picture 2" descr="E:\cloud\drive\websites\slidemodel\logo\sebastian\slidemodel-logo-tra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36250" y="6498991"/>
              <a:ext cx="1386402" cy="2624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p:cNvGrpSpPr/>
          <p:nvPr/>
        </p:nvGrpSpPr>
        <p:grpSpPr>
          <a:xfrm>
            <a:off x="0" y="6434667"/>
            <a:ext cx="12192000" cy="423333"/>
            <a:chOff x="0" y="6434667"/>
            <a:chExt cx="12192000" cy="423333"/>
          </a:xfrm>
        </p:grpSpPr>
        <p:sp>
          <p:nvSpPr>
            <p:cNvPr id="29" name="Rectangle 28"/>
            <p:cNvSpPr/>
            <p:nvPr/>
          </p:nvSpPr>
          <p:spPr>
            <a:xfrm>
              <a:off x="0" y="6434667"/>
              <a:ext cx="12192000" cy="423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0189" y="6461667"/>
              <a:ext cx="4363022" cy="369332"/>
            </a:xfrm>
            <a:prstGeom prst="rect">
              <a:avLst/>
            </a:prstGeom>
            <a:noFill/>
          </p:spPr>
          <p:txBody>
            <a:bodyPr wrap="square" rtlCol="0">
              <a:spAutoFit/>
            </a:bodyPr>
            <a:lstStyle/>
            <a:p>
              <a:r>
                <a:rPr lang="en-US" b="1" dirty="0">
                  <a:solidFill>
                    <a:schemeClr val="bg1"/>
                  </a:solidFill>
                  <a:latin typeface="Open Sans" pitchFamily="34" charset="0"/>
                  <a:ea typeface="Open Sans" pitchFamily="34" charset="0"/>
                  <a:cs typeface="Open Sans" pitchFamily="34" charset="0"/>
                </a:rPr>
                <a:t>SAPHAL ADHIKARI</a:t>
              </a:r>
            </a:p>
          </p:txBody>
        </p:sp>
      </p:grpSp>
      <p:sp>
        <p:nvSpPr>
          <p:cNvPr id="31" name="TextBox 30"/>
          <p:cNvSpPr txBox="1"/>
          <p:nvPr/>
        </p:nvSpPr>
        <p:spPr>
          <a:xfrm>
            <a:off x="7864699" y="6461667"/>
            <a:ext cx="4074017" cy="369332"/>
          </a:xfrm>
          <a:prstGeom prst="rect">
            <a:avLst/>
          </a:prstGeom>
          <a:noFill/>
        </p:spPr>
        <p:txBody>
          <a:bodyPr wrap="square" rtlCol="0">
            <a:spAutoFit/>
          </a:bodyPr>
          <a:lstStyle/>
          <a:p>
            <a:r>
              <a:rPr lang="en-US" b="1" dirty="0">
                <a:solidFill>
                  <a:schemeClr val="bg1"/>
                </a:solidFill>
              </a:rPr>
              <a:t> saphaladhikari@yahoo.com.np</a:t>
            </a:r>
          </a:p>
        </p:txBody>
      </p:sp>
      <p:sp>
        <p:nvSpPr>
          <p:cNvPr id="3" name="TextBox 2"/>
          <p:cNvSpPr txBox="1"/>
          <p:nvPr/>
        </p:nvSpPr>
        <p:spPr>
          <a:xfrm>
            <a:off x="1094704" y="2434520"/>
            <a:ext cx="9053848" cy="1107996"/>
          </a:xfrm>
          <a:prstGeom prst="rect">
            <a:avLst/>
          </a:prstGeom>
          <a:noFill/>
        </p:spPr>
        <p:txBody>
          <a:bodyPr wrap="square" rtlCol="0">
            <a:spAutoFit/>
          </a:bodyPr>
          <a:lstStyle/>
          <a:p>
            <a:pPr algn="ctr"/>
            <a:r>
              <a:rPr lang="en-US" sz="6600" dirty="0">
                <a:latin typeface="Open Sans" pitchFamily="34" charset="0"/>
                <a:ea typeface="Open Sans" pitchFamily="34" charset="0"/>
                <a:cs typeface="Open Sans" pitchFamily="34" charset="0"/>
              </a:rPr>
              <a:t>THANK YOU</a:t>
            </a:r>
          </a:p>
        </p:txBody>
      </p:sp>
    </p:spTree>
    <p:extLst>
      <p:ext uri="{BB962C8B-B14F-4D97-AF65-F5344CB8AC3E}">
        <p14:creationId xmlns:p14="http://schemas.microsoft.com/office/powerpoint/2010/main" val="1207302445"/>
      </p:ext>
    </p:extLst>
  </p:cSld>
  <p:clrMapOvr>
    <a:masterClrMapping/>
  </p:clrMapOvr>
</p:sld>
</file>

<file path=ppt/theme/theme1.xml><?xml version="1.0" encoding="utf-8"?>
<a:theme xmlns:a="http://schemas.openxmlformats.org/drawingml/2006/main" name="Office Theme">
  <a:themeElements>
    <a:clrScheme name="BUSINESS">
      <a:dk1>
        <a:sysClr val="windowText" lastClr="000000"/>
      </a:dk1>
      <a:lt1>
        <a:sysClr val="window" lastClr="FFFFFF"/>
      </a:lt1>
      <a:dk2>
        <a:srgbClr val="44546A"/>
      </a:dk2>
      <a:lt2>
        <a:srgbClr val="E7E6E6"/>
      </a:lt2>
      <a:accent1>
        <a:srgbClr val="16A1CA"/>
      </a:accent1>
      <a:accent2>
        <a:srgbClr val="099481"/>
      </a:accent2>
      <a:accent3>
        <a:srgbClr val="7DBC2D"/>
      </a:accent3>
      <a:accent4>
        <a:srgbClr val="EEA720"/>
      </a:accent4>
      <a:accent5>
        <a:srgbClr val="E13A62"/>
      </a:accent5>
      <a:accent6>
        <a:srgbClr val="9132A6"/>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817</TotalTime>
  <Words>612</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Narrow</vt:lpstr>
      <vt:lpstr>Calibri</vt:lpstr>
      <vt:lpstr>Calibri Light</vt:lpstr>
      <vt:lpstr>Open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saphal adhikari</cp:lastModifiedBy>
  <cp:revision>90</cp:revision>
  <dcterms:created xsi:type="dcterms:W3CDTF">2015-08-22T14:32:45Z</dcterms:created>
  <dcterms:modified xsi:type="dcterms:W3CDTF">2019-07-15T11:43:12Z</dcterms:modified>
  <cp:category>Presentations, Business Presentations, Free PowerPoint Templates</cp:category>
  <cp:contentStatus>Template</cp:contentStatus>
</cp:coreProperties>
</file>