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6" r:id="rId11"/>
    <p:sldId id="268" r:id="rId12"/>
    <p:sldId id="269" r:id="rId13"/>
    <p:sldId id="263" r:id="rId14"/>
    <p:sldId id="265" r:id="rId15"/>
    <p:sldId id="264" r:id="rId16"/>
    <p:sldId id="270" r:id="rId17"/>
    <p:sldId id="274" r:id="rId18"/>
    <p:sldId id="275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0DEF-E871-43FF-9F9D-09D677D28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8DBF1-D31E-4567-9AFD-F06D5021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06522-D1B9-413F-B0D5-82222BE9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52D5-EC64-4704-8C20-03717311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3D4B-AF51-43FF-B161-77085922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78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5A46-40AC-4FBF-BD35-C2927668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FC1DE-6E1C-46F2-A09D-8239ED666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612A-ACFF-4C62-9F59-C4D0867B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B193-7973-4A32-BDFA-E31F780C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648C-FC82-469D-86CF-293365AB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9C75B-BA47-4492-8257-589D7EA0A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0FF1A-817E-4FB4-8084-FDE01FD3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F4D2-10CC-4BBA-8DB5-36FDB9D4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817F-2350-4D5D-A4BD-C9ADD2C7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0E3E0-A856-4CC9-8955-24E087C7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29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FEBC-3037-4A40-8396-220B7350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0B1C-58C6-4EE2-9E27-4AA7472EA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88CE3-5850-450A-B0AB-155C6309C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2FF3-DE94-423A-9C1A-2A0D84E1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0A90-597B-4256-AE50-C81FCB7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7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E3EC-5974-4F82-86B1-67B6DAED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CED3-82E5-40BA-B3CB-3E948434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3EF66-991A-4398-888B-D4A5F51A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6BE7-693E-4F93-A5B5-108394C1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10A1-9245-4C73-AEFE-0C84B93B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83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3CC0-E4B8-48A0-98C1-F573D605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2D54-F254-4CBD-8A02-2168068F5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7B4A7-E5E1-4C44-B116-80676BB82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93A7-21C5-446B-83C2-E0301C06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15A51-FB5E-447A-A284-66D61081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1C5C6-D1D3-4C44-9CD1-558610C4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7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E749-B423-4289-B0EB-05D679D61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C9936-3B05-4DEE-8DAC-93B1F2022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0A537-91DB-4191-80BB-2853F51F4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D701D-C4BE-4014-BE6B-06F93534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FE1EC-8B94-4343-81E0-5A3537112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A1056-B497-4EAB-8C1B-78F9A0E4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D00A7-5492-47AB-BE57-63A9B75F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D5390-E8AA-44A0-A842-D701E3F5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4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D86D-0CC5-4936-B0CF-083BD298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F2221-0C05-43BA-9F39-B29F7680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54AD3-3640-4BC7-8539-CA3C8757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29978-E7AC-4A01-B581-57C608DF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6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A1CE3C-D43E-44F0-80D3-4C26F655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70113-E239-43E3-9B09-989DA753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D5DC9-22C2-4D38-8C43-1CC592A5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81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C9E6-18F2-41A7-BFC5-F37A641D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46B3-82FE-412F-9B24-4D1C070F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C1919-EDB6-4140-92C5-FCD777C77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AE63C-8DCE-4E02-8162-5A37D8F8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8BD5B-C1B9-4ED6-A9A8-274405B4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211F0-7397-42F1-93C7-78581F20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CE40-D114-4EF1-8D4F-01D8225E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55776-7BF9-4EA9-9F0E-2ABF0BD85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1F918-5D79-42CC-BBCB-5228EDDD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154A6-2795-467B-99F2-D6245778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B5682-65AC-45C2-9361-B24C944C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1C40-45F3-481C-9C5C-C2312EA6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68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15CCC-9260-4BA6-BD74-F3E4B696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5A565-5AD7-47A0-851E-41FC9A0D5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A683-3CC2-44D1-B366-2FAEC9981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7946B-D103-47E8-9B30-2C715B65D282}" type="datetimeFigureOut">
              <a:rPr lang="en-GB" smtClean="0"/>
              <a:t>17/12/2020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4519-ABA4-4CC3-B137-699B9FE87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9A90-6403-41B7-B667-08110016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9BE86-BAD2-4421-85E6-FF4880B38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81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RandomForestRegresso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ensemble.BaggingRegressor.html#sklearn.ensemble.BaggingRegress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4F19-7557-40D6-8F0C-F9227B714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 workflow </a:t>
            </a:r>
            <a:br>
              <a:rPr lang="en-GB" dirty="0"/>
            </a:br>
            <a:r>
              <a:rPr lang="en-GB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53ED-2EB5-4B50-9676-2EB921092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Saphira Baralonga</a:t>
            </a:r>
          </a:p>
          <a:p>
            <a:r>
              <a:rPr lang="en-GB" dirty="0"/>
              <a:t>16/12/2020</a:t>
            </a:r>
          </a:p>
        </p:txBody>
      </p:sp>
    </p:spTree>
    <p:extLst>
      <p:ext uri="{BB962C8B-B14F-4D97-AF65-F5344CB8AC3E}">
        <p14:creationId xmlns:p14="http://schemas.microsoft.com/office/powerpoint/2010/main" val="406800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3F0-BB6A-4E99-A032-88CA4DC9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EXPLORATORY DATA ANALYSIS (6):</a:t>
            </a:r>
            <a:br>
              <a:rPr lang="en-GB" dirty="0"/>
            </a:br>
            <a:r>
              <a:rPr lang="en-GB" dirty="0"/>
              <a:t>Engineer features </a:t>
            </a:r>
            <a:r>
              <a:rPr lang="en-GB" dirty="0" err="1"/>
              <a:t>dataframe</a:t>
            </a:r>
            <a:r>
              <a:rPr lang="en-GB" dirty="0"/>
              <a:t>: number of views</a:t>
            </a:r>
            <a:br>
              <a:rPr lang="en-GB" dirty="0"/>
            </a:br>
            <a:r>
              <a:rPr lang="en-GB" dirty="0"/>
              <a:t>(excl. </a:t>
            </a:r>
            <a:r>
              <a:rPr lang="en-GB" dirty="0" err="1"/>
              <a:t>United_kingdom</a:t>
            </a:r>
            <a:r>
              <a:rPr lang="en-GB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1E685-F20D-406D-8B1D-4F7A5830F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226" y="1825625"/>
            <a:ext cx="8189547" cy="4351338"/>
          </a:xfrm>
        </p:spPr>
      </p:pic>
    </p:spTree>
    <p:extLst>
      <p:ext uri="{BB962C8B-B14F-4D97-AF65-F5344CB8AC3E}">
        <p14:creationId xmlns:p14="http://schemas.microsoft.com/office/powerpoint/2010/main" val="27590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749-A70E-4A90-A9AB-040E2914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EXPLORATORY DATA ANALYSIS (7):</a:t>
            </a:r>
            <a:br>
              <a:rPr lang="en-GB" dirty="0"/>
            </a:br>
            <a:r>
              <a:rPr lang="en-GB" dirty="0"/>
              <a:t>Engineer features </a:t>
            </a:r>
            <a:r>
              <a:rPr lang="en-GB" dirty="0" err="1"/>
              <a:t>dataframe</a:t>
            </a:r>
            <a:r>
              <a:rPr lang="en-GB" dirty="0"/>
              <a:t>: Previous_28</a:t>
            </a:r>
            <a:br>
              <a:rPr lang="en-GB" dirty="0"/>
            </a:br>
            <a:r>
              <a:rPr lang="en-GB" dirty="0"/>
              <a:t>(incl. </a:t>
            </a:r>
            <a:r>
              <a:rPr lang="en-GB" dirty="0" err="1"/>
              <a:t>United_kingdom</a:t>
            </a:r>
            <a:r>
              <a:rPr lang="en-GB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D7BF1-323C-40A5-B21A-F731B8BE3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545" y="1825625"/>
            <a:ext cx="9046909" cy="4351338"/>
          </a:xfrm>
        </p:spPr>
      </p:pic>
    </p:spTree>
    <p:extLst>
      <p:ext uri="{BB962C8B-B14F-4D97-AF65-F5344CB8AC3E}">
        <p14:creationId xmlns:p14="http://schemas.microsoft.com/office/powerpoint/2010/main" val="371456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67EB-3CB1-43D5-B581-D02F278D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EXPLORATORY DATA ANALYSIS (8):</a:t>
            </a:r>
            <a:br>
              <a:rPr lang="en-GB" dirty="0"/>
            </a:br>
            <a:r>
              <a:rPr lang="en-GB" dirty="0"/>
              <a:t>Engineer features </a:t>
            </a:r>
            <a:r>
              <a:rPr lang="en-GB" dirty="0" err="1"/>
              <a:t>dataframe</a:t>
            </a:r>
            <a:r>
              <a:rPr lang="en-GB" dirty="0"/>
              <a:t>: Previous_28</a:t>
            </a:r>
            <a:br>
              <a:rPr lang="en-GB" dirty="0"/>
            </a:br>
            <a:r>
              <a:rPr lang="en-GB" dirty="0"/>
              <a:t>(incl. </a:t>
            </a:r>
            <a:r>
              <a:rPr lang="en-GB" dirty="0" err="1"/>
              <a:t>United_kingdom</a:t>
            </a:r>
            <a:r>
              <a:rPr lang="en-GB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8CD5B6-1D04-4205-86B0-B234A51C9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168" y="1825625"/>
            <a:ext cx="8793663" cy="4351338"/>
          </a:xfrm>
        </p:spPr>
      </p:pic>
    </p:spTree>
    <p:extLst>
      <p:ext uri="{BB962C8B-B14F-4D97-AF65-F5344CB8AC3E}">
        <p14:creationId xmlns:p14="http://schemas.microsoft.com/office/powerpoint/2010/main" val="362131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0BFE-1C83-4461-8AB2-72CE75D5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(9):</a:t>
            </a:r>
            <a:br>
              <a:rPr lang="en-GB" dirty="0"/>
            </a:br>
            <a:r>
              <a:rPr lang="en-GB" dirty="0"/>
              <a:t>Target and the business metric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0D1F4-7F9B-4513-9618-744DEEADA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243" y="1690688"/>
            <a:ext cx="5996233" cy="4843359"/>
          </a:xfrm>
        </p:spPr>
      </p:pic>
    </p:spTree>
    <p:extLst>
      <p:ext uri="{BB962C8B-B14F-4D97-AF65-F5344CB8AC3E}">
        <p14:creationId xmlns:p14="http://schemas.microsoft.com/office/powerpoint/2010/main" val="282322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B9C1-54F2-4D27-8B8D-B570001C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(10):</a:t>
            </a:r>
            <a:br>
              <a:rPr lang="en-GB" dirty="0"/>
            </a:br>
            <a:r>
              <a:rPr lang="en-GB" dirty="0"/>
              <a:t>Corelation matrix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37B855-DC01-4128-AE06-6DCB09CA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432" y="1825625"/>
            <a:ext cx="8991135" cy="4351338"/>
          </a:xfrm>
        </p:spPr>
      </p:pic>
    </p:spTree>
    <p:extLst>
      <p:ext uri="{BB962C8B-B14F-4D97-AF65-F5344CB8AC3E}">
        <p14:creationId xmlns:p14="http://schemas.microsoft.com/office/powerpoint/2010/main" val="96736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9DC5-4646-4085-A925-657D9C97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(11):</a:t>
            </a:r>
            <a:br>
              <a:rPr lang="en-GB" dirty="0"/>
            </a:br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C5A8-AD94-45F9-A872-69DEB3A6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Norway, Hong-Kong and Singapore: less data available than for the other 7 other countries</a:t>
            </a:r>
          </a:p>
          <a:p>
            <a:r>
              <a:rPr lang="en-GB" dirty="0"/>
              <a:t>United kingdom is an outlier (as far as views and purchases amount are concerned)</a:t>
            </a:r>
          </a:p>
          <a:p>
            <a:r>
              <a:rPr lang="en-GB" dirty="0"/>
              <a:t> Previous year data not really available</a:t>
            </a:r>
          </a:p>
          <a:p>
            <a:r>
              <a:rPr lang="en-GB" dirty="0"/>
              <a:t>Highest activity: End of the year 2018</a:t>
            </a:r>
          </a:p>
          <a:p>
            <a:r>
              <a:rPr lang="en-GB" dirty="0"/>
              <a:t>Correlation matrix indicates strong correlation between:</a:t>
            </a:r>
          </a:p>
          <a:p>
            <a:pPr lvl="1"/>
            <a:r>
              <a:rPr lang="en-GB" dirty="0" err="1"/>
              <a:t>recent_invoices</a:t>
            </a:r>
            <a:r>
              <a:rPr lang="en-GB" dirty="0"/>
              <a:t> / </a:t>
            </a:r>
            <a:r>
              <a:rPr lang="en-GB" dirty="0" err="1"/>
              <a:t>recent_views</a:t>
            </a:r>
            <a:endParaRPr lang="en-GB" dirty="0"/>
          </a:p>
          <a:p>
            <a:pPr lvl="1"/>
            <a:r>
              <a:rPr lang="en-GB" dirty="0" err="1"/>
              <a:t>Recent_views</a:t>
            </a:r>
            <a:r>
              <a:rPr lang="en-GB" dirty="0"/>
              <a:t> / previous_28</a:t>
            </a:r>
          </a:p>
          <a:p>
            <a:pPr lvl="1"/>
            <a:r>
              <a:rPr lang="en-GB" dirty="0"/>
              <a:t>high degree of correlation with the target revenue is ignored (due  to timeseries data auto-</a:t>
            </a:r>
            <a:r>
              <a:rPr lang="en-GB" dirty="0" err="1"/>
              <a:t>correalatoion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631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DAC4-B028-4F8B-B34F-AD364708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Capstone Part 2: Getting Started (Hands-On)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4103F-4C73-46E2-B4EF-FD57A4409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76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5626-E127-42B7-B63F-C4D18CE5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approaches compared to address the business opportunity: RANDOM FOREST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3862-F262-43D4-AD8A-7D892960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Random forest model hyperparameters tested:</a:t>
            </a:r>
          </a:p>
          <a:p>
            <a:pPr lvl="1"/>
            <a:r>
              <a:rPr lang="en-US" dirty="0"/>
              <a:t>'criterion': ['</a:t>
            </a:r>
            <a:r>
              <a:rPr lang="en-US" dirty="0" err="1"/>
              <a:t>mse</a:t>
            </a:r>
            <a:r>
              <a:rPr lang="en-US" dirty="0"/>
              <a:t>','</a:t>
            </a:r>
            <a:r>
              <a:rPr lang="en-US" dirty="0" err="1"/>
              <a:t>mae</a:t>
            </a:r>
            <a:r>
              <a:rPr lang="en-US" dirty="0"/>
              <a:t>’]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n_estimators</a:t>
            </a:r>
            <a:r>
              <a:rPr lang="en-US" dirty="0"/>
              <a:t>': [10,15,20,25]</a:t>
            </a:r>
          </a:p>
          <a:p>
            <a:pPr algn="just"/>
            <a:r>
              <a:rPr lang="en-US" dirty="0"/>
              <a:t>“</a:t>
            </a:r>
            <a:r>
              <a:rPr lang="en-US" b="1" dirty="0"/>
              <a:t>A random forest </a:t>
            </a:r>
            <a:r>
              <a:rPr lang="en-US" dirty="0"/>
              <a:t>is a meta estimator that fits a number of classifying decision trees on various sub-samples of the dataset and uses averaging to improve the predictive accuracy and control over-fitting.”</a:t>
            </a:r>
          </a:p>
          <a:p>
            <a:r>
              <a:rPr lang="en-US" b="1" dirty="0" err="1"/>
              <a:t>n_estimators</a:t>
            </a:r>
            <a:r>
              <a:rPr lang="en-US" b="1" dirty="0"/>
              <a:t> </a:t>
            </a:r>
            <a:r>
              <a:rPr lang="en-US" dirty="0"/>
              <a:t>=&gt; Number of trees in the forest.</a:t>
            </a:r>
          </a:p>
          <a:p>
            <a:pPr algn="just"/>
            <a:r>
              <a:rPr lang="en-US" b="1" dirty="0"/>
              <a:t>Criterion</a:t>
            </a:r>
            <a:r>
              <a:rPr lang="en-US" dirty="0"/>
              <a:t> =&gt; Function to measure the quality of a split. Supported criteria are “</a:t>
            </a:r>
            <a:r>
              <a:rPr lang="en-US" dirty="0" err="1"/>
              <a:t>mse</a:t>
            </a:r>
            <a:r>
              <a:rPr lang="en-US" dirty="0"/>
              <a:t>” for the mean squared error, which is equal to variance reduction as feature selection criterion, and “</a:t>
            </a:r>
            <a:r>
              <a:rPr lang="en-US" dirty="0" err="1"/>
              <a:t>mae</a:t>
            </a:r>
            <a:r>
              <a:rPr lang="en-US" dirty="0"/>
              <a:t>” for the mean absolute error.</a:t>
            </a:r>
          </a:p>
          <a:p>
            <a:pPr marL="0" indent="0">
              <a:buNone/>
            </a:pPr>
            <a:r>
              <a:rPr lang="en-US" sz="1900" u="sng" dirty="0"/>
              <a:t>Source</a:t>
            </a:r>
            <a:r>
              <a:rPr lang="en-US" sz="1900" dirty="0"/>
              <a:t>: </a:t>
            </a:r>
            <a:r>
              <a:rPr lang="en-US" sz="1900" dirty="0">
                <a:hlinkClick r:id="rId2"/>
              </a:rPr>
              <a:t>https://scikit-learn.org/stable/modules/generated/sklearn.ensemble.RandomForestRegressor.html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9638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5F2A-95B5-409E-A9E1-3E45A86DD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approaches compared to address the business opportunity: BAGGING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A0BF-4E77-48BD-A1D5-F952BAAF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Bagging model </a:t>
            </a:r>
            <a:r>
              <a:rPr lang="en-US" dirty="0"/>
              <a:t>hyperparameters tested: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n_estimators</a:t>
            </a:r>
            <a:r>
              <a:rPr lang="en-US" dirty="0"/>
              <a:t>': [10,15,20,25]</a:t>
            </a:r>
          </a:p>
          <a:p>
            <a:pPr lvl="1"/>
            <a:endParaRPr lang="en-US" dirty="0"/>
          </a:p>
          <a:p>
            <a:r>
              <a:rPr lang="en-GB" dirty="0"/>
              <a:t>“</a:t>
            </a:r>
            <a:r>
              <a:rPr lang="en-US" dirty="0"/>
              <a:t>A </a:t>
            </a:r>
            <a:r>
              <a:rPr lang="en-US" b="1" dirty="0"/>
              <a:t>Bagging regressor </a:t>
            </a:r>
            <a:r>
              <a:rPr lang="en-US" dirty="0"/>
              <a:t>is an ensemble meta-estimator that fits base regressors each on random subsets of the original dataset and then aggregate their individual predictions to form a final prediction.</a:t>
            </a:r>
            <a:r>
              <a:rPr lang="en-GB" dirty="0"/>
              <a:t>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sz="1800" u="sng" dirty="0"/>
              <a:t>Source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https://scikit-learn.org/stable/modules/generated/sklearn.ensemble.BaggingRegressor.html#sklearn.ensemble.BaggingRegressor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18129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8CDC-6CEA-41BC-A067-543F4BC3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0D5BF8-B845-4A0F-A3E3-9FF657C1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Bagging 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Random Forest model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5460CB-D6C9-48E6-AF4E-C5EBB31F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329021"/>
            <a:ext cx="9793067" cy="1238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7D8C92-5B68-43D4-A306-B83FA841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48" y="4493024"/>
            <a:ext cx="11232640" cy="19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4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10E9-D16C-4F7E-9B0D-BE0674F6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27B6-E24B-462C-A243-C56B56803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5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2E6B-5478-4EE7-9103-534C5CE8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1705-FC1C-48EB-85EC-43D208AA7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Iterate on your suite of possible models by modifying data transformations, pipeline architectures, hyperparameters and other relevant factors.</a:t>
            </a:r>
          </a:p>
          <a:p>
            <a:r>
              <a:rPr lang="en-US" dirty="0"/>
              <a:t>    Re-train your model on all of the data using the selected approach and prepare it for deployment.</a:t>
            </a:r>
          </a:p>
          <a:p>
            <a:r>
              <a:rPr lang="en-US" dirty="0"/>
              <a:t>    Articulate your findings in a summary report:</a:t>
            </a:r>
          </a:p>
          <a:p>
            <a:pPr lvl="1"/>
            <a:r>
              <a:rPr lang="en-US" dirty="0"/>
              <a:t>Most efficient model ?</a:t>
            </a:r>
          </a:p>
          <a:p>
            <a:pPr lvl="1"/>
            <a:r>
              <a:rPr lang="en-US" dirty="0"/>
              <a:t>Most efficient transformation ? Pipeline architecture ? </a:t>
            </a:r>
          </a:p>
          <a:p>
            <a:pPr lvl="1"/>
            <a:r>
              <a:rPr lang="en-US" dirty="0"/>
              <a:t>Most efficient hyperparameters ?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43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C87B-4C2E-4AFA-985F-61028594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Business scenario and Testable hypotheses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0EEF-4863-423D-B7ED-25C48BCC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opportunity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Predict monthly revenue per country for “a la carte” AAVAIL users around the world could generate revenue by saving managers revenue forecast time, “stabilizing staffing and budget projections”.</a:t>
            </a:r>
            <a:endParaRPr lang="en-GB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 hypothesis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There is </a:t>
            </a:r>
            <a:r>
              <a:rPr lang="en-GB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difference 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 country for monthly revenue generated by “a la carte” AAVAIL users.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GB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hypothesis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There is a difference per country for the monthly revenue generated by “a la carte” AAVAIL users.</a:t>
            </a:r>
          </a:p>
          <a:p>
            <a:pPr marL="0" lvl="0" indent="0">
              <a:lnSpc>
                <a:spcPct val="107000"/>
              </a:lnSpc>
              <a:buNone/>
            </a:pP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GB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 of significance chosen:</a:t>
            </a:r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0.1</a:t>
            </a:r>
            <a:endParaRPr lang="en-GB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1866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7C46-1229-4E75-A130-ACCC4DE7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(2) Ideal data to address the business opportunity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65CD-2657-4328-930B-1851F871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date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 each purchase, transaction date to be able to aggregate the total revenue per month</a:t>
            </a:r>
          </a:p>
          <a:p>
            <a:pPr marL="0" lvl="0" indent="0">
              <a:lnSpc>
                <a:spcPct val="107000"/>
              </a:lnSpc>
              <a:buNone/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GB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amount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For each purchase, transaction amount to be able to aggregate the total revenue generated by the monthly transactions</a:t>
            </a:r>
          </a:p>
          <a:p>
            <a:pPr marL="0" lvl="0" indent="0">
              <a:lnSpc>
                <a:spcPct val="107000"/>
              </a:lnSpc>
              <a:buNone/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GB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Transaction country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For each purchase, transaction country to be able to aggregate the total amount of monthly purchases per country</a:t>
            </a:r>
          </a:p>
        </p:txBody>
      </p:sp>
    </p:spTree>
    <p:extLst>
      <p:ext uri="{BB962C8B-B14F-4D97-AF65-F5344CB8AC3E}">
        <p14:creationId xmlns:p14="http://schemas.microsoft.com/office/powerpoint/2010/main" val="253145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0546-7897-42AE-B9BE-6D7E5DBA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(1):</a:t>
            </a:r>
            <a:br>
              <a:rPr lang="en-GB" dirty="0"/>
            </a:br>
            <a:r>
              <a:rPr lang="en-GB" dirty="0"/>
              <a:t>Original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FCB53-B01B-4794-9C43-A9EA44594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2312"/>
            <a:ext cx="3479800" cy="21984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51B48-36F6-4427-95AB-D844B1D9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1040"/>
            <a:ext cx="9252354" cy="30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95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9911-34AC-42DC-9BC8-932D5A9B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(2):</a:t>
            </a:r>
            <a:br>
              <a:rPr lang="en-GB" dirty="0"/>
            </a:br>
            <a:r>
              <a:rPr lang="en-GB" dirty="0"/>
              <a:t>Engineer features </a:t>
            </a:r>
            <a:r>
              <a:rPr lang="en-GB" dirty="0" err="1"/>
              <a:t>dataframe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005EBC-FCF9-435D-A7D8-90F8E115D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351" y="1863331"/>
            <a:ext cx="8506096" cy="4707877"/>
          </a:xfrm>
        </p:spPr>
      </p:pic>
    </p:spTree>
    <p:extLst>
      <p:ext uri="{BB962C8B-B14F-4D97-AF65-F5344CB8AC3E}">
        <p14:creationId xmlns:p14="http://schemas.microsoft.com/office/powerpoint/2010/main" val="105965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A884-6440-4F6F-A264-628D6701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(3):</a:t>
            </a:r>
            <a:br>
              <a:rPr lang="en-GB" dirty="0"/>
            </a:br>
            <a:r>
              <a:rPr lang="en-GB" dirty="0"/>
              <a:t>Engineer features </a:t>
            </a:r>
            <a:r>
              <a:rPr lang="en-GB" dirty="0" err="1"/>
              <a:t>dataframe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DE114F-4624-4D0C-A95A-C4233224C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940" y="1876659"/>
            <a:ext cx="5268060" cy="3477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10008C-C222-41D1-BA91-9BFA6ED5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04" y="1876659"/>
            <a:ext cx="5283293" cy="4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0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30C0-4A34-490F-88BF-083F91AD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(4):</a:t>
            </a:r>
            <a:br>
              <a:rPr lang="en-GB" dirty="0"/>
            </a:br>
            <a:r>
              <a:rPr lang="en-GB" dirty="0"/>
              <a:t>Engineer features </a:t>
            </a:r>
            <a:r>
              <a:rPr lang="en-GB" dirty="0" err="1"/>
              <a:t>dataframe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0C2FF-A15E-4885-90E1-0F3215FA2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8216"/>
            <a:ext cx="5266800" cy="32093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A5C96-6FE0-434E-A7E2-3D879A1CD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504" y="2008215"/>
            <a:ext cx="4899036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20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23B5-2699-4FCD-8F36-6BCE3357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EXPLORATORY DATA ANALYSIS (5):</a:t>
            </a:r>
            <a:br>
              <a:rPr lang="en-GB" dirty="0"/>
            </a:br>
            <a:r>
              <a:rPr lang="en-GB" dirty="0"/>
              <a:t>Engineer features </a:t>
            </a:r>
            <a:r>
              <a:rPr lang="en-GB" dirty="0" err="1"/>
              <a:t>dataframe</a:t>
            </a:r>
            <a:r>
              <a:rPr lang="en-GB" dirty="0"/>
              <a:t>: number of views</a:t>
            </a:r>
            <a:br>
              <a:rPr lang="en-GB" dirty="0"/>
            </a:br>
            <a:r>
              <a:rPr lang="en-GB" dirty="0"/>
              <a:t>(incl. </a:t>
            </a:r>
            <a:r>
              <a:rPr lang="en-GB" dirty="0" err="1"/>
              <a:t>United_kingdom</a:t>
            </a:r>
            <a:r>
              <a:rPr lang="en-GB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22C74-CBDA-4C73-8E4E-F6916F80B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171" y="1825625"/>
            <a:ext cx="8473658" cy="4351338"/>
          </a:xfrm>
        </p:spPr>
      </p:pic>
    </p:spTree>
    <p:extLst>
      <p:ext uri="{BB962C8B-B14F-4D97-AF65-F5344CB8AC3E}">
        <p14:creationId xmlns:p14="http://schemas.microsoft.com/office/powerpoint/2010/main" val="408278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723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AI workflow  Capstone project</vt:lpstr>
      <vt:lpstr>Part I</vt:lpstr>
      <vt:lpstr>(1) Business scenario and Testable hypotheses</vt:lpstr>
      <vt:lpstr>(2) Ideal data to address the business opportunity</vt:lpstr>
      <vt:lpstr>EXPLORATORY DATA ANALYSIS (1): Original dataset</vt:lpstr>
      <vt:lpstr>EXPLORATORY DATA ANALYSIS (2): Engineer features dataframe</vt:lpstr>
      <vt:lpstr>EXPLORATORY DATA ANALYSIS (3): Engineer features dataframe</vt:lpstr>
      <vt:lpstr>EXPLORATORY DATA ANALYSIS (4): Engineer features dataframe</vt:lpstr>
      <vt:lpstr>EXPLORATORY DATA ANALYSIS (5): Engineer features dataframe: number of views (incl. United_kingdom)</vt:lpstr>
      <vt:lpstr>EXPLORATORY DATA ANALYSIS (6): Engineer features dataframe: number of views (excl. United_kingdom)</vt:lpstr>
      <vt:lpstr>EXPLORATORY DATA ANALYSIS (7): Engineer features dataframe: Previous_28 (incl. United_kingdom)</vt:lpstr>
      <vt:lpstr>EXPLORATORY DATA ANALYSIS (8): Engineer features dataframe: Previous_28 (incl. United_kingdom)</vt:lpstr>
      <vt:lpstr>EXPLORATORY DATA ANALYSIS (9): Target and the business metric</vt:lpstr>
      <vt:lpstr>EXPLORATORY DATA ANALYSIS (10): Corelation matrix</vt:lpstr>
      <vt:lpstr>EXPLORATORY DATA ANALYSIS (11): Conclusions</vt:lpstr>
      <vt:lpstr>Capstone Part 2: Getting Started (Hands-On)</vt:lpstr>
      <vt:lpstr>Modeling approaches compared to address the business opportunity: RANDOM FOREST</vt:lpstr>
      <vt:lpstr>Modeling approaches compared to address the business opportunity: BAGGING</vt:lpstr>
      <vt:lpstr>Performance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Saphira Baralonga</dc:creator>
  <cp:lastModifiedBy>Saphira Baralonga</cp:lastModifiedBy>
  <cp:revision>29</cp:revision>
  <dcterms:created xsi:type="dcterms:W3CDTF">2020-12-16T21:14:33Z</dcterms:created>
  <dcterms:modified xsi:type="dcterms:W3CDTF">2020-12-20T11:41:44Z</dcterms:modified>
</cp:coreProperties>
</file>