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1c54389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1c54389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b26e0376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26e0376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1c5438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1c5438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1c54389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1c54389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b1c54389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b1c54389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1c54389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1c54389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1c54389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1c54389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26e0376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26e0376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b1c5438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b1c543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b1c5438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1c5438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1c54389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1c54389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1c54389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1c54389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b1c54389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1c54389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1c54389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1c54389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1c54389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1c54389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1c54389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1c54389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hyperlink" Target="https://cran.r-project.org/web/packages/rfm/vignettes/rfm-customer-level-data.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Dairy Shop</a:t>
            </a:r>
            <a:endParaRPr/>
          </a:p>
          <a:p>
            <a:pPr indent="0" lvl="0" marL="0" rtl="0" algn="ctr">
              <a:spcBef>
                <a:spcPts val="0"/>
              </a:spcBef>
              <a:spcAft>
                <a:spcPts val="0"/>
              </a:spcAft>
              <a:buNone/>
            </a:pPr>
            <a:r>
              <a:rPr lang="en"/>
              <a:t> Sales Analysis</a:t>
            </a:r>
            <a:endParaRPr/>
          </a:p>
        </p:txBody>
      </p:sp>
      <p:sp>
        <p:nvSpPr>
          <p:cNvPr id="63" name="Google Shape;63;p13"/>
          <p:cNvSpPr txBox="1"/>
          <p:nvPr>
            <p:ph idx="1" type="subTitle"/>
          </p:nvPr>
        </p:nvSpPr>
        <p:spPr>
          <a:xfrm>
            <a:off x="3044700" y="28901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provided by Nielsen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Gokturk Demir, Ji Hun (James) Lee, and Weihuang (Steven) Xie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283400" y="8606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Products Driving</a:t>
            </a:r>
            <a:r>
              <a:rPr lang="en"/>
              <a:t> Sales</a:t>
            </a:r>
            <a:endParaRPr/>
          </a:p>
          <a:p>
            <a:pPr indent="0" lvl="0" marL="0" rtl="0" algn="l">
              <a:spcBef>
                <a:spcPts val="0"/>
              </a:spcBef>
              <a:spcAft>
                <a:spcPts val="0"/>
              </a:spcAft>
              <a:buNone/>
            </a:pPr>
            <a:r>
              <a:t/>
            </a:r>
            <a:endParaRPr/>
          </a:p>
        </p:txBody>
      </p:sp>
      <p:pic>
        <p:nvPicPr>
          <p:cNvPr id="136" name="Google Shape;136;p22"/>
          <p:cNvPicPr preferRelativeResize="0"/>
          <p:nvPr/>
        </p:nvPicPr>
        <p:blipFill>
          <a:blip r:embed="rId3">
            <a:alphaModFix/>
          </a:blip>
          <a:stretch>
            <a:fillRect/>
          </a:stretch>
        </p:blipFill>
        <p:spPr>
          <a:xfrm>
            <a:off x="1141850" y="1307850"/>
            <a:ext cx="6399000" cy="2892700"/>
          </a:xfrm>
          <a:prstGeom prst="rect">
            <a:avLst/>
          </a:prstGeom>
          <a:noFill/>
          <a:ln>
            <a:noFill/>
          </a:ln>
        </p:spPr>
      </p:pic>
      <p:sp>
        <p:nvSpPr>
          <p:cNvPr id="137" name="Google Shape;137;p22"/>
          <p:cNvSpPr txBox="1"/>
          <p:nvPr/>
        </p:nvSpPr>
        <p:spPr>
          <a:xfrm>
            <a:off x="1383575" y="4290325"/>
            <a:ext cx="6092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will focus on Yogurt and do more analysis specific to customer who purchase yogurt. .  </a:t>
            </a:r>
            <a:endParaRPr>
              <a:latin typeface="Lato"/>
              <a:ea typeface="Lato"/>
              <a:cs typeface="Lato"/>
              <a:sym typeface="Lato"/>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39" name="Google Shape;139;p22"/>
          <p:cNvSpPr/>
          <p:nvPr/>
        </p:nvSpPr>
        <p:spPr>
          <a:xfrm>
            <a:off x="1103700" y="1584800"/>
            <a:ext cx="6544200" cy="25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HOUSEHOLD CLUSTERING: METHODOLOGY</a:t>
            </a:r>
            <a:endParaRPr/>
          </a:p>
        </p:txBody>
      </p:sp>
      <p:sp>
        <p:nvSpPr>
          <p:cNvPr id="145" name="Google Shape;145;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Segmentation of households in panelists table</a:t>
            </a:r>
            <a:endParaRPr/>
          </a:p>
          <a:p>
            <a:pPr indent="-317500" lvl="1" marL="914400" rtl="0" algn="l">
              <a:spcBef>
                <a:spcPts val="0"/>
              </a:spcBef>
              <a:spcAft>
                <a:spcPts val="0"/>
              </a:spcAft>
              <a:buSzPts val="1400"/>
              <a:buChar char="○"/>
            </a:pPr>
            <a:r>
              <a:rPr lang="en"/>
              <a:t>All column values are categorical</a:t>
            </a:r>
            <a:endParaRPr/>
          </a:p>
          <a:p>
            <a:pPr indent="-317500" lvl="1" marL="914400" rtl="0" algn="l">
              <a:spcBef>
                <a:spcPts val="0"/>
              </a:spcBef>
              <a:spcAft>
                <a:spcPts val="0"/>
              </a:spcAft>
              <a:buSzPts val="1400"/>
              <a:buChar char="○"/>
            </a:pPr>
            <a:r>
              <a:rPr lang="en"/>
              <a:t>Focus on top 1000 projection factor households</a:t>
            </a:r>
            <a:endParaRPr/>
          </a:p>
          <a:p>
            <a:pPr indent="-342900" lvl="0" marL="457200" rtl="0" algn="l">
              <a:spcBef>
                <a:spcPts val="0"/>
              </a:spcBef>
              <a:spcAft>
                <a:spcPts val="0"/>
              </a:spcAft>
              <a:buSzPts val="1800"/>
              <a:buChar char="●"/>
            </a:pPr>
            <a:r>
              <a:rPr lang="en"/>
              <a:t>Use K-Modes (analogue of K-means) and LCA</a:t>
            </a:r>
            <a:endParaRPr/>
          </a:p>
          <a:p>
            <a:pPr indent="-317500" lvl="1" marL="914400" rtl="0" algn="l">
              <a:spcBef>
                <a:spcPts val="0"/>
              </a:spcBef>
              <a:spcAft>
                <a:spcPts val="0"/>
              </a:spcAft>
              <a:buSzPts val="1400"/>
              <a:buChar char="○"/>
            </a:pPr>
            <a:r>
              <a:rPr lang="en"/>
              <a:t>Our complexity parameter: </a:t>
            </a:r>
            <a:r>
              <a:rPr b="1" lang="en"/>
              <a:t>number of cluster</a:t>
            </a:r>
            <a:endParaRPr b="1"/>
          </a:p>
          <a:p>
            <a:pPr indent="-317500" lvl="1" marL="914400" rtl="0" algn="l">
              <a:spcBef>
                <a:spcPts val="0"/>
              </a:spcBef>
              <a:spcAft>
                <a:spcPts val="0"/>
              </a:spcAft>
              <a:buSzPts val="1400"/>
              <a:buChar char="○"/>
            </a:pPr>
            <a:r>
              <a:rPr lang="en"/>
              <a:t>Validation for the </a:t>
            </a:r>
            <a:r>
              <a:rPr b="1" lang="en"/>
              <a:t>number of clusters</a:t>
            </a:r>
            <a:r>
              <a:rPr lang="en"/>
              <a:t> by MAF scree plot</a:t>
            </a:r>
            <a:endParaRPr/>
          </a:p>
          <a:p>
            <a:pPr indent="-317500" lvl="1" marL="914400" rtl="0" algn="l">
              <a:spcBef>
                <a:spcPts val="0"/>
              </a:spcBef>
              <a:spcAft>
                <a:spcPts val="0"/>
              </a:spcAft>
              <a:buSzPts val="1400"/>
              <a:buChar char="○"/>
            </a:pPr>
            <a:r>
              <a:rPr lang="en" u="sng"/>
              <a:t>4 Clusters!</a:t>
            </a:r>
            <a:endParaRPr u="sng"/>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3"/>
          <p:cNvPicPr preferRelativeResize="0"/>
          <p:nvPr/>
        </p:nvPicPr>
        <p:blipFill>
          <a:blip r:embed="rId3">
            <a:alphaModFix/>
          </a:blip>
          <a:stretch>
            <a:fillRect/>
          </a:stretch>
        </p:blipFill>
        <p:spPr>
          <a:xfrm>
            <a:off x="4534275" y="2683399"/>
            <a:ext cx="3667324" cy="1895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1297500" y="181950"/>
            <a:ext cx="7038900" cy="9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HOUSEHOLD CLUSTERING: RESULT</a:t>
            </a:r>
            <a:endParaRPr/>
          </a:p>
        </p:txBody>
      </p:sp>
      <p:sp>
        <p:nvSpPr>
          <p:cNvPr id="153" name="Google Shape;153;p24"/>
          <p:cNvSpPr txBox="1"/>
          <p:nvPr>
            <p:ph idx="1" type="body"/>
          </p:nvPr>
        </p:nvSpPr>
        <p:spPr>
          <a:xfrm>
            <a:off x="798925" y="1096050"/>
            <a:ext cx="7038900" cy="3441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arenR"/>
            </a:pPr>
            <a:r>
              <a:rPr lang="en" sz="1400"/>
              <a:t>$100 +K   Annual income, no children under 18,  White/Caucasian , High School Graduate, Single</a:t>
            </a:r>
            <a:endParaRPr sz="1400"/>
          </a:p>
          <a:p>
            <a:pPr indent="-317500" lvl="0" marL="457200" rtl="0" algn="l">
              <a:lnSpc>
                <a:spcPct val="150000"/>
              </a:lnSpc>
              <a:spcBef>
                <a:spcPts val="0"/>
              </a:spcBef>
              <a:spcAft>
                <a:spcPts val="0"/>
              </a:spcAft>
              <a:buSzPts val="1400"/>
              <a:buAutoNum type="arabicParenR"/>
            </a:pPr>
            <a:r>
              <a:rPr lang="en" sz="1400"/>
              <a:t>$100 +K   Annual income,  0-12 years old children,  White/Caucasian, Some college, Married</a:t>
            </a:r>
            <a:endParaRPr sz="1400"/>
          </a:p>
          <a:p>
            <a:pPr indent="-317500" lvl="0" marL="457200" rtl="0" algn="l">
              <a:lnSpc>
                <a:spcPct val="150000"/>
              </a:lnSpc>
              <a:spcBef>
                <a:spcPts val="0"/>
              </a:spcBef>
              <a:spcAft>
                <a:spcPts val="0"/>
              </a:spcAft>
              <a:buSzPts val="1400"/>
              <a:buAutoNum type="arabicParenR"/>
            </a:pPr>
            <a:r>
              <a:rPr lang="en" sz="1400"/>
              <a:t>$70-99K Annual income , no children under 18, White/Caucasian , High School Graduate, Divorced/Separated</a:t>
            </a:r>
            <a:endParaRPr sz="1400"/>
          </a:p>
          <a:p>
            <a:pPr indent="-317500" lvl="0" marL="457200" rtl="0" algn="l">
              <a:lnSpc>
                <a:spcPct val="150000"/>
              </a:lnSpc>
              <a:spcBef>
                <a:spcPts val="0"/>
              </a:spcBef>
              <a:spcAft>
                <a:spcPts val="0"/>
              </a:spcAft>
              <a:buSzPts val="1400"/>
              <a:buAutoNum type="arabicParenR"/>
            </a:pPr>
            <a:r>
              <a:rPr lang="en" sz="1400"/>
              <a:t>$100 +K   Annual income, no children under 18, White/Caucasian,  High School Graduate, Married</a:t>
            </a:r>
            <a:endParaRPr sz="1400"/>
          </a:p>
        </p:txBody>
      </p:sp>
      <p:sp>
        <p:nvSpPr>
          <p:cNvPr id="154" name="Google Shape;15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YOGURT CLUSTERING</a:t>
            </a:r>
            <a:endParaRPr/>
          </a:p>
        </p:txBody>
      </p:sp>
      <p:sp>
        <p:nvSpPr>
          <p:cNvPr id="160" name="Google Shape;160;p25"/>
          <p:cNvSpPr txBox="1"/>
          <p:nvPr>
            <p:ph idx="1" type="body"/>
          </p:nvPr>
        </p:nvSpPr>
        <p:spPr>
          <a:xfrm>
            <a:off x="311700" y="225817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so many different types of yogurt, so we want to know the main types (=clusters)</a:t>
            </a:r>
            <a:endParaRPr/>
          </a:p>
          <a:p>
            <a:pPr indent="-342900" lvl="0" marL="457200" rtl="0" algn="l">
              <a:spcBef>
                <a:spcPts val="0"/>
              </a:spcBef>
              <a:spcAft>
                <a:spcPts val="0"/>
              </a:spcAft>
              <a:buSzPts val="1800"/>
              <a:buChar char="●"/>
            </a:pPr>
            <a:r>
              <a:rPr lang="en"/>
              <a:t>Why are segments’ type code and style code the same?</a:t>
            </a:r>
            <a:endParaRPr/>
          </a:p>
          <a:p>
            <a:pPr indent="-317500" lvl="1" marL="914400" rtl="0" algn="l">
              <a:spcBef>
                <a:spcPts val="0"/>
              </a:spcBef>
              <a:spcAft>
                <a:spcPts val="0"/>
              </a:spcAft>
              <a:buSzPts val="1400"/>
              <a:buChar char="○"/>
            </a:pPr>
            <a:r>
              <a:rPr lang="en"/>
              <a:t>It’s because data are predominantly regular type (not organic) and low_fat </a:t>
            </a:r>
            <a:endParaRPr/>
          </a:p>
          <a:p>
            <a:pPr indent="-342900" lvl="0" marL="457200" rtl="0" algn="l">
              <a:spcBef>
                <a:spcPts val="0"/>
              </a:spcBef>
              <a:spcAft>
                <a:spcPts val="0"/>
              </a:spcAft>
              <a:buSzPts val="1800"/>
              <a:buChar char="●"/>
            </a:pPr>
            <a:r>
              <a:rPr lang="en"/>
              <a:t>How can we find segmentation when data is dominated by one category?</a:t>
            </a:r>
            <a:endParaRPr/>
          </a:p>
          <a:p>
            <a:pPr indent="-317500" lvl="1" marL="914400" rtl="0" algn="l">
              <a:spcBef>
                <a:spcPts val="0"/>
              </a:spcBef>
              <a:spcAft>
                <a:spcPts val="0"/>
              </a:spcAft>
              <a:buSzPts val="1400"/>
              <a:buChar char="○"/>
            </a:pPr>
            <a:r>
              <a:rPr lang="en"/>
              <a:t> Ignore the dominant type, and then cluster the rest to find diversity among segments to avoid overgeneralization</a:t>
            </a:r>
            <a:endParaRPr/>
          </a:p>
          <a:p>
            <a:pPr indent="0" lvl="0" marL="0" rtl="0" algn="l">
              <a:spcBef>
                <a:spcPts val="1600"/>
              </a:spcBef>
              <a:spcAft>
                <a:spcPts val="1600"/>
              </a:spcAft>
              <a:buNone/>
            </a:pPr>
            <a:r>
              <a:t/>
            </a:r>
            <a:endParaRPr/>
          </a:p>
        </p:txBody>
      </p:sp>
      <p:pic>
        <p:nvPicPr>
          <p:cNvPr id="161" name="Google Shape;161;p25"/>
          <p:cNvPicPr preferRelativeResize="0"/>
          <p:nvPr/>
        </p:nvPicPr>
        <p:blipFill>
          <a:blip r:embed="rId3">
            <a:alphaModFix/>
          </a:blip>
          <a:stretch>
            <a:fillRect/>
          </a:stretch>
        </p:blipFill>
        <p:spPr>
          <a:xfrm>
            <a:off x="2323815" y="1147226"/>
            <a:ext cx="4065586" cy="1022150"/>
          </a:xfrm>
          <a:prstGeom prst="rect">
            <a:avLst/>
          </a:prstGeom>
          <a:noFill/>
          <a:ln>
            <a:noFill/>
          </a:ln>
        </p:spPr>
      </p:pic>
      <p:sp>
        <p:nvSpPr>
          <p:cNvPr id="162" name="Google Shape;16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Which segments are the most price sensitive to yogurt? </a:t>
            </a:r>
            <a:endParaRPr sz="3600"/>
          </a:p>
        </p:txBody>
      </p:sp>
      <p:sp>
        <p:nvSpPr>
          <p:cNvPr id="168" name="Google Shape;168;p26"/>
          <p:cNvSpPr txBox="1"/>
          <p:nvPr>
            <p:ph idx="1" type="body"/>
          </p:nvPr>
        </p:nvSpPr>
        <p:spPr>
          <a:xfrm>
            <a:off x="169800" y="1213800"/>
            <a:ext cx="87021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National/Regional Level</a:t>
            </a:r>
            <a:endParaRPr sz="1200"/>
          </a:p>
          <a:p>
            <a:pPr indent="-304800" lvl="1" marL="914400" rtl="0" algn="l">
              <a:spcBef>
                <a:spcPts val="0"/>
              </a:spcBef>
              <a:spcAft>
                <a:spcPts val="0"/>
              </a:spcAft>
              <a:buSzPts val="1200"/>
              <a:buChar char="○"/>
            </a:pPr>
            <a:r>
              <a:rPr lang="en" sz="1200"/>
              <a:t>Daily transaction data in the whole year 2011; aggregate yogurt and non-yogurt sale data with price and quantity</a:t>
            </a:r>
            <a:endParaRPr sz="1200"/>
          </a:p>
          <a:p>
            <a:pPr indent="-304800" lvl="1" marL="914400" rtl="0" algn="l">
              <a:spcBef>
                <a:spcPts val="0"/>
              </a:spcBef>
              <a:spcAft>
                <a:spcPts val="0"/>
              </a:spcAft>
              <a:buSzPts val="1200"/>
              <a:buChar char="○"/>
            </a:pPr>
            <a:r>
              <a:rPr lang="en" sz="1200"/>
              <a:t>Model: </a:t>
            </a:r>
            <a:r>
              <a:rPr lang="en" sz="1200"/>
              <a:t>l</a:t>
            </a:r>
            <a:r>
              <a:rPr lang="en" sz="1200"/>
              <a:t>ogsale</a:t>
            </a:r>
            <a:r>
              <a:rPr baseline="-25000" lang="en" sz="1200"/>
              <a:t>t</a:t>
            </a:r>
            <a:r>
              <a:rPr lang="en" sz="1200"/>
              <a:t> = β</a:t>
            </a:r>
            <a:r>
              <a:rPr baseline="-25000" lang="en" sz="1200"/>
              <a:t>0</a:t>
            </a:r>
            <a:r>
              <a:rPr lang="en" sz="1200"/>
              <a:t> + β</a:t>
            </a:r>
            <a:r>
              <a:rPr baseline="-25000" lang="en" sz="1200"/>
              <a:t>1</a:t>
            </a:r>
            <a:r>
              <a:rPr lang="en" sz="1200"/>
              <a:t>* logprice(yogurt</a:t>
            </a:r>
            <a:r>
              <a:rPr baseline="-25000" lang="en" sz="1200"/>
              <a:t>t</a:t>
            </a:r>
            <a:r>
              <a:rPr lang="en" sz="1200"/>
              <a:t>) +β</a:t>
            </a:r>
            <a:r>
              <a:rPr baseline="-25000" lang="en" sz="1200"/>
              <a:t>2</a:t>
            </a:r>
            <a:r>
              <a:rPr lang="en" sz="1200"/>
              <a:t>*  logprice(rest</a:t>
            </a:r>
            <a:r>
              <a:rPr baseline="-25000" lang="en" sz="1200"/>
              <a:t>t</a:t>
            </a:r>
            <a:r>
              <a:rPr lang="en" sz="1200"/>
              <a:t>) + e</a:t>
            </a:r>
            <a:r>
              <a:rPr baseline="-25000" lang="en" sz="1200"/>
              <a:t>t</a:t>
            </a:r>
            <a:endParaRPr baseline="-25000" sz="1200"/>
          </a:p>
          <a:p>
            <a:pPr indent="-304800" lvl="1" marL="914400" rtl="0" algn="l">
              <a:spcBef>
                <a:spcPts val="0"/>
              </a:spcBef>
              <a:spcAft>
                <a:spcPts val="0"/>
              </a:spcAft>
              <a:buSzPts val="1200"/>
              <a:buChar char="○"/>
            </a:pPr>
            <a:r>
              <a:rPr lang="en" sz="1200"/>
              <a:t>Overall price sensitivity of yogurt: inelastic; coefficient = 0.6 &lt; 1 (</a:t>
            </a:r>
            <a:r>
              <a:rPr lang="en" sz="1200"/>
              <a:t> national level)</a:t>
            </a:r>
            <a:endParaRPr sz="1200"/>
          </a:p>
          <a:p>
            <a:pPr indent="-304800" lvl="1" marL="914400" rtl="0" algn="l">
              <a:spcBef>
                <a:spcPts val="0"/>
              </a:spcBef>
              <a:spcAft>
                <a:spcPts val="0"/>
              </a:spcAft>
              <a:buSzPts val="1200"/>
              <a:buChar char="○"/>
            </a:pPr>
            <a:r>
              <a:rPr lang="en" sz="1200"/>
              <a:t>More or less similar elasticities depending on the region (nine regions)</a:t>
            </a:r>
            <a:endParaRPr sz="1200"/>
          </a:p>
          <a:p>
            <a:pPr indent="-304800" lvl="1" marL="914400" rtl="0" algn="l">
              <a:spcBef>
                <a:spcPts val="0"/>
              </a:spcBef>
              <a:spcAft>
                <a:spcPts val="0"/>
              </a:spcAft>
              <a:buSzPts val="1200"/>
              <a:buChar char="○"/>
            </a:pPr>
            <a:r>
              <a:rPr lang="en" sz="1200"/>
              <a:t>Coefficient is significant but simple linear regression is ill-fitting </a:t>
            </a:r>
            <a:endParaRPr sz="1200"/>
          </a:p>
          <a:p>
            <a:pPr indent="-304800" lvl="2" marL="1371600" rtl="0" algn="l">
              <a:spcBef>
                <a:spcPts val="0"/>
              </a:spcBef>
              <a:spcAft>
                <a:spcPts val="0"/>
              </a:spcAft>
              <a:buSzPts val="1200"/>
              <a:buChar char="■"/>
            </a:pPr>
            <a:r>
              <a:rPr lang="en" sz="1200"/>
              <a:t>Shapiro-Wilks test: short-tailed normal distribution of residuals</a:t>
            </a:r>
            <a:endParaRPr sz="1200"/>
          </a:p>
          <a:p>
            <a:pPr indent="-304800" lvl="2" marL="1371600" rtl="0" algn="l">
              <a:spcBef>
                <a:spcPts val="0"/>
              </a:spcBef>
              <a:spcAft>
                <a:spcPts val="0"/>
              </a:spcAft>
              <a:buSzPts val="1200"/>
              <a:buChar char="■"/>
            </a:pPr>
            <a:r>
              <a:rPr lang="en" sz="1200"/>
              <a:t>Residual vs Fitted value plot: heteroskedasticity - diminishing residuals as fitted values increase</a:t>
            </a:r>
            <a:endParaRPr sz="1200"/>
          </a:p>
          <a:p>
            <a:pPr indent="-304800" lvl="1" marL="914400" rtl="0" algn="l">
              <a:spcBef>
                <a:spcPts val="0"/>
              </a:spcBef>
              <a:spcAft>
                <a:spcPts val="0"/>
              </a:spcAft>
              <a:buSzPts val="1200"/>
              <a:buChar char="○"/>
            </a:pPr>
            <a:r>
              <a:rPr lang="en" sz="1200"/>
              <a:t>Variance stabilizing transformation: box-cox transformation (lambda=0.5 for interpretation purpose)</a:t>
            </a:r>
            <a:endParaRPr sz="1200"/>
          </a:p>
          <a:p>
            <a:pPr indent="-304800" lvl="2" marL="1371600" rtl="0" algn="l">
              <a:spcBef>
                <a:spcPts val="0"/>
              </a:spcBef>
              <a:spcAft>
                <a:spcPts val="0"/>
              </a:spcAft>
              <a:buSzPts val="1200"/>
              <a:buChar char="■"/>
            </a:pPr>
            <a:r>
              <a:rPr lang="en" sz="1200"/>
              <a:t>New coefficient value: 0.4</a:t>
            </a:r>
            <a:endParaRPr sz="1200"/>
          </a:p>
          <a:p>
            <a:pPr indent="-304800" lvl="0" marL="457200" rtl="0" algn="l">
              <a:spcBef>
                <a:spcPts val="0"/>
              </a:spcBef>
              <a:spcAft>
                <a:spcPts val="0"/>
              </a:spcAft>
              <a:buSzPts val="1200"/>
              <a:buChar char="●"/>
            </a:pPr>
            <a:r>
              <a:rPr lang="en" sz="1200"/>
              <a:t>Segment Level</a:t>
            </a:r>
            <a:endParaRPr sz="1200"/>
          </a:p>
          <a:p>
            <a:pPr indent="-304800" lvl="1" marL="914400" rtl="0" algn="l">
              <a:spcBef>
                <a:spcPts val="0"/>
              </a:spcBef>
              <a:spcAft>
                <a:spcPts val="0"/>
              </a:spcAft>
              <a:buSzPts val="1200"/>
              <a:buChar char="○"/>
            </a:pPr>
            <a:r>
              <a:rPr lang="en" sz="1200"/>
              <a:t>Same model as national level; some segments suffer ill fit for regression</a:t>
            </a:r>
            <a:endParaRPr sz="1200"/>
          </a:p>
          <a:p>
            <a:pPr indent="-304800" lvl="1" marL="914400" rtl="0" algn="l">
              <a:spcBef>
                <a:spcPts val="0"/>
              </a:spcBef>
              <a:spcAft>
                <a:spcPts val="0"/>
              </a:spcAft>
              <a:buSzPts val="1200"/>
              <a:buChar char="○"/>
            </a:pPr>
            <a:r>
              <a:rPr lang="en" sz="1200"/>
              <a:t>Variance </a:t>
            </a:r>
            <a:r>
              <a:rPr lang="en" sz="1200"/>
              <a:t>stabilizing</a:t>
            </a:r>
            <a:r>
              <a:rPr lang="en" sz="1200"/>
              <a:t> transformation</a:t>
            </a:r>
            <a:endParaRPr sz="1200"/>
          </a:p>
          <a:p>
            <a:pPr indent="-304800" lvl="1" marL="914400" rtl="0" algn="l">
              <a:spcBef>
                <a:spcPts val="0"/>
              </a:spcBef>
              <a:spcAft>
                <a:spcPts val="0"/>
              </a:spcAft>
              <a:buSzPts val="1200"/>
              <a:buChar char="○"/>
            </a:pPr>
            <a:r>
              <a:rPr lang="en" sz="1200"/>
              <a:t>Price elasticity is the highest among the segment 3 (~.71),  but not by large margin than the rest</a:t>
            </a:r>
            <a:endParaRPr sz="1200"/>
          </a:p>
          <a:p>
            <a:pPr indent="-304800" lvl="1" marL="914400" rtl="0" algn="l">
              <a:spcBef>
                <a:spcPts val="0"/>
              </a:spcBef>
              <a:spcAft>
                <a:spcPts val="0"/>
              </a:spcAft>
              <a:buSzPts val="1200"/>
              <a:buChar char="○"/>
            </a:pPr>
            <a:r>
              <a:rPr lang="en" sz="1200"/>
              <a:t>All segments we have made are insensitive to yogurt price increases</a:t>
            </a:r>
            <a:endParaRPr sz="1200"/>
          </a:p>
          <a:p>
            <a:pPr indent="0" lvl="0" marL="457200" rtl="0" algn="l">
              <a:spcBef>
                <a:spcPts val="1600"/>
              </a:spcBef>
              <a:spcAft>
                <a:spcPts val="1600"/>
              </a:spcAft>
              <a:buNone/>
            </a:pPr>
            <a:r>
              <a:t/>
            </a:r>
            <a:endParaRPr sz="1200"/>
          </a:p>
        </p:txBody>
      </p:sp>
      <p:sp>
        <p:nvSpPr>
          <p:cNvPr id="169" name="Google Shape;16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5494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Which marketing mix is the most important to sale of a general yogurt? </a:t>
            </a:r>
            <a:endParaRPr sz="3600"/>
          </a:p>
        </p:txBody>
      </p:sp>
      <p:sp>
        <p:nvSpPr>
          <p:cNvPr id="175" name="Google Shape;175;p27"/>
          <p:cNvSpPr txBox="1"/>
          <p:nvPr>
            <p:ph idx="1" type="body"/>
          </p:nvPr>
        </p:nvSpPr>
        <p:spPr>
          <a:xfrm>
            <a:off x="130150" y="1380700"/>
            <a:ext cx="8819700" cy="323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Segment Level: select 1000 households with the highest projection factors</a:t>
            </a:r>
            <a:endParaRPr sz="1200"/>
          </a:p>
          <a:p>
            <a:pPr indent="-304800" lvl="0" marL="457200" rtl="0" algn="l">
              <a:spcBef>
                <a:spcPts val="0"/>
              </a:spcBef>
              <a:spcAft>
                <a:spcPts val="0"/>
              </a:spcAft>
              <a:buSzPts val="1200"/>
              <a:buChar char="●"/>
            </a:pPr>
            <a:r>
              <a:rPr lang="en" sz="1200"/>
              <a:t>Marketing Mix Aggregate: Bayesian Linear Model</a:t>
            </a:r>
            <a:endParaRPr sz="1200"/>
          </a:p>
          <a:p>
            <a:pPr indent="-304800" lvl="1" marL="914400" rtl="0" algn="l">
              <a:spcBef>
                <a:spcPts val="0"/>
              </a:spcBef>
              <a:spcAft>
                <a:spcPts val="0"/>
              </a:spcAft>
              <a:buSzPts val="1200"/>
              <a:buChar char="○"/>
            </a:pPr>
            <a:r>
              <a:rPr lang="en" sz="1200"/>
              <a:t>Model (segments 1 through 4): MCMCregress(sale1 ~ price1 + promotion1 + region1)</a:t>
            </a:r>
            <a:endParaRPr sz="1200"/>
          </a:p>
          <a:p>
            <a:pPr indent="-304800" lvl="1" marL="914400" rtl="0" algn="l">
              <a:spcBef>
                <a:spcPts val="0"/>
              </a:spcBef>
              <a:spcAft>
                <a:spcPts val="0"/>
              </a:spcAft>
              <a:buSzPts val="1200"/>
              <a:buChar char="○"/>
            </a:pPr>
            <a:r>
              <a:rPr lang="en" sz="1200"/>
              <a:t>Using credible interval in the Quantile Summary to interpret the “statistical significance” of coefficient to see whether the interval contains 0</a:t>
            </a:r>
            <a:endParaRPr sz="1200"/>
          </a:p>
          <a:p>
            <a:pPr indent="-304800" lvl="1" marL="914400" rtl="0" algn="l">
              <a:spcBef>
                <a:spcPts val="0"/>
              </a:spcBef>
              <a:spcAft>
                <a:spcPts val="0"/>
              </a:spcAft>
              <a:buSzPts val="1200"/>
              <a:buChar char="○"/>
            </a:pPr>
            <a:r>
              <a:rPr lang="en" sz="1200"/>
              <a:t>Similar result obtained by OLS</a:t>
            </a:r>
            <a:endParaRPr sz="1200"/>
          </a:p>
          <a:p>
            <a:pPr indent="-304800" lvl="1" marL="914400" rtl="0" algn="l">
              <a:spcBef>
                <a:spcPts val="0"/>
              </a:spcBef>
              <a:spcAft>
                <a:spcPts val="0"/>
              </a:spcAft>
              <a:buSzPts val="1200"/>
              <a:buChar char="○"/>
            </a:pPr>
            <a:r>
              <a:rPr lang="en" sz="1200"/>
              <a:t>Result: price and promotion significant for all segments but with varying degrees. Promotion most effective for the third segment!</a:t>
            </a:r>
            <a:endParaRPr sz="1200"/>
          </a:p>
          <a:p>
            <a:pPr indent="-304800" lvl="0" marL="457200" rtl="0" algn="l">
              <a:spcBef>
                <a:spcPts val="0"/>
              </a:spcBef>
              <a:spcAft>
                <a:spcPts val="0"/>
              </a:spcAft>
              <a:buSzPts val="1200"/>
              <a:buChar char="●"/>
            </a:pPr>
            <a:r>
              <a:rPr lang="en" sz="1200"/>
              <a:t>Marketing Mix Household: Bayesian Hierarchical regression</a:t>
            </a:r>
            <a:endParaRPr sz="1200"/>
          </a:p>
          <a:p>
            <a:pPr indent="-304800" lvl="1" marL="914400" rtl="0" algn="l">
              <a:spcBef>
                <a:spcPts val="0"/>
              </a:spcBef>
              <a:spcAft>
                <a:spcPts val="0"/>
              </a:spcAft>
              <a:buSzPts val="1200"/>
              <a:buChar char="○"/>
            </a:pPr>
            <a:r>
              <a:rPr lang="en" sz="1200"/>
              <a:t>Divide sale, price, promotion into intervals and make them factor variables</a:t>
            </a:r>
            <a:endParaRPr sz="1200"/>
          </a:p>
          <a:p>
            <a:pPr indent="-304800" lvl="1" marL="914400" rtl="0" algn="l">
              <a:spcBef>
                <a:spcPts val="0"/>
              </a:spcBef>
              <a:spcAft>
                <a:spcPts val="0"/>
              </a:spcAft>
              <a:buSzPts val="1200"/>
              <a:buChar char="○"/>
            </a:pPr>
            <a:r>
              <a:rPr lang="en" sz="1200"/>
              <a:t>Hierarchical MCMC: regression on individual household</a:t>
            </a:r>
            <a:endParaRPr sz="1200"/>
          </a:p>
          <a:p>
            <a:pPr indent="-304800" lvl="1" marL="914400" rtl="0" algn="l">
              <a:spcBef>
                <a:spcPts val="0"/>
              </a:spcBef>
              <a:spcAft>
                <a:spcPts val="0"/>
              </a:spcAft>
              <a:buSzPts val="1200"/>
              <a:buChar char="○"/>
            </a:pPr>
            <a:r>
              <a:rPr lang="en" sz="1200"/>
              <a:t>MCMChregress(fixed=sale ~ price + promotion + region,random=~price +promotion+region, group=”household_id”,r=6,R=diag(6))</a:t>
            </a:r>
            <a:endParaRPr sz="1200"/>
          </a:p>
          <a:p>
            <a:pPr indent="-304800" lvl="1" marL="914400" rtl="0" algn="l">
              <a:spcBef>
                <a:spcPts val="0"/>
              </a:spcBef>
              <a:spcAft>
                <a:spcPts val="0"/>
              </a:spcAft>
              <a:buSzPts val="1200"/>
              <a:buChar char="○"/>
            </a:pPr>
            <a:r>
              <a:rPr lang="en" sz="1200"/>
              <a:t>“Elasticities” of sale obtained with respect to price, promotion, and region at </a:t>
            </a:r>
            <a:r>
              <a:rPr lang="en" sz="1200" u="sng"/>
              <a:t>individual level</a:t>
            </a:r>
            <a:endParaRPr sz="1200" u="sng"/>
          </a:p>
          <a:p>
            <a:pPr indent="0" lvl="0" marL="0" rtl="0" algn="l">
              <a:spcBef>
                <a:spcPts val="1600"/>
              </a:spcBef>
              <a:spcAft>
                <a:spcPts val="0"/>
              </a:spcAft>
              <a:buNone/>
            </a:pPr>
            <a:r>
              <a:t/>
            </a:r>
            <a:endParaRPr sz="1200" u="sng"/>
          </a:p>
          <a:p>
            <a:pPr indent="0" lvl="0" marL="457200" rtl="0" algn="l">
              <a:spcBef>
                <a:spcPts val="1600"/>
              </a:spcBef>
              <a:spcAft>
                <a:spcPts val="1600"/>
              </a:spcAft>
              <a:buNone/>
            </a:pPr>
            <a:r>
              <a:t/>
            </a:r>
            <a:endParaRPr sz="1200"/>
          </a:p>
        </p:txBody>
      </p:sp>
      <p:sp>
        <p:nvSpPr>
          <p:cNvPr id="176" name="Google Shape;17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Which household segments are likely to choose which type of yogurt (segment)?</a:t>
            </a:r>
            <a:endParaRPr sz="3000"/>
          </a:p>
        </p:txBody>
      </p:sp>
      <p:sp>
        <p:nvSpPr>
          <p:cNvPr id="182" name="Google Shape;182;p28"/>
          <p:cNvSpPr txBox="1"/>
          <p:nvPr>
            <p:ph idx="1" type="body"/>
          </p:nvPr>
        </p:nvSpPr>
        <p:spPr>
          <a:xfrm>
            <a:off x="148575" y="911325"/>
            <a:ext cx="8520600" cy="323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Simple Model: </a:t>
            </a:r>
            <a:r>
              <a:rPr lang="en" sz="1400"/>
              <a:t>Contingency table?</a:t>
            </a:r>
            <a:endParaRPr sz="1400"/>
          </a:p>
          <a:p>
            <a:pPr indent="-317500" lvl="1" marL="914400" rtl="0" algn="l">
              <a:spcBef>
                <a:spcPts val="0"/>
              </a:spcBef>
              <a:spcAft>
                <a:spcPts val="0"/>
              </a:spcAft>
              <a:buSzPts val="1400"/>
              <a:buChar char="○"/>
            </a:pPr>
            <a:r>
              <a:rPr lang="en"/>
              <a:t>One way to answer is using conditional distribution: E.g. P(yogurt=1|household=1)</a:t>
            </a:r>
            <a:endParaRPr/>
          </a:p>
          <a:p>
            <a:pPr indent="-317500" lvl="0" marL="457200" rtl="0" algn="l">
              <a:spcBef>
                <a:spcPts val="0"/>
              </a:spcBef>
              <a:spcAft>
                <a:spcPts val="0"/>
              </a:spcAft>
              <a:buSzPts val="1400"/>
              <a:buChar char="●"/>
            </a:pPr>
            <a:r>
              <a:rPr lang="en" sz="1400"/>
              <a:t>Choice modeling of yogurt segment based on household segment</a:t>
            </a:r>
            <a:endParaRPr sz="1400"/>
          </a:p>
          <a:p>
            <a:pPr indent="-317500" lvl="1" marL="914400" rtl="0" algn="l">
              <a:spcBef>
                <a:spcPts val="0"/>
              </a:spcBef>
              <a:spcAft>
                <a:spcPts val="0"/>
              </a:spcAft>
              <a:buSzPts val="1400"/>
              <a:buChar char="○"/>
            </a:pPr>
            <a:r>
              <a:rPr lang="en"/>
              <a:t>Multinomial Logit Model: mlogit(yogurt ~ household)</a:t>
            </a:r>
            <a:endParaRPr/>
          </a:p>
          <a:p>
            <a:pPr indent="-317500" lvl="1" marL="914400" rtl="0" algn="l">
              <a:spcBef>
                <a:spcPts val="0"/>
              </a:spcBef>
              <a:spcAft>
                <a:spcPts val="0"/>
              </a:spcAft>
              <a:buSzPts val="1400"/>
              <a:buChar char="○"/>
            </a:pPr>
            <a:r>
              <a:rPr lang="en"/>
              <a:t>Perspective: </a:t>
            </a:r>
            <a:r>
              <a:rPr lang="en"/>
              <a:t>A very simple model </a:t>
            </a:r>
            <a:r>
              <a:rPr lang="en"/>
              <a:t>with one predictor only but 4 levels : Essentially multinomial regression on contingency table</a:t>
            </a:r>
            <a:endParaRPr/>
          </a:p>
          <a:p>
            <a:pPr indent="-317500" lvl="1" marL="914400" rtl="0" algn="l">
              <a:spcBef>
                <a:spcPts val="0"/>
              </a:spcBef>
              <a:spcAft>
                <a:spcPts val="0"/>
              </a:spcAft>
              <a:buSzPts val="1400"/>
              <a:buChar char="○"/>
            </a:pPr>
            <a:r>
              <a:rPr lang="en"/>
              <a:t>Result: No significant predictors; in other words, </a:t>
            </a:r>
            <a:r>
              <a:rPr lang="en" u="sng"/>
              <a:t>No household segment is likely to strongly favor some particular yogurt segment</a:t>
            </a:r>
            <a:endParaRPr u="sng"/>
          </a:p>
          <a:p>
            <a:pPr indent="-317500" lvl="0" marL="457200" rtl="0" algn="l">
              <a:spcBef>
                <a:spcPts val="0"/>
              </a:spcBef>
              <a:spcAft>
                <a:spcPts val="0"/>
              </a:spcAft>
              <a:buSzPts val="1400"/>
              <a:buChar char="●"/>
            </a:pPr>
            <a:r>
              <a:rPr lang="en" sz="1400"/>
              <a:t>More Complex Model?</a:t>
            </a:r>
            <a:endParaRPr sz="1400"/>
          </a:p>
          <a:p>
            <a:pPr indent="-317500" lvl="1" marL="914400" rtl="0" algn="l">
              <a:spcBef>
                <a:spcPts val="0"/>
              </a:spcBef>
              <a:spcAft>
                <a:spcPts val="0"/>
              </a:spcAft>
              <a:buSzPts val="1400"/>
              <a:buChar char="○"/>
            </a:pPr>
            <a:r>
              <a:rPr lang="en"/>
              <a:t>Problem with the aggregate model: </a:t>
            </a:r>
            <a:r>
              <a:rPr lang="en" u="sng"/>
              <a:t>Segmentation is too reductive</a:t>
            </a:r>
            <a:r>
              <a:rPr lang="en"/>
              <a:t> and k-mode clustering may not be the best model for the type of data in which some level dominates all others</a:t>
            </a:r>
            <a:endParaRPr/>
          </a:p>
          <a:p>
            <a:pPr indent="-317500" lvl="1" marL="914400" rtl="0" algn="l">
              <a:spcBef>
                <a:spcPts val="0"/>
              </a:spcBef>
              <a:spcAft>
                <a:spcPts val="0"/>
              </a:spcAft>
              <a:buSzPts val="1400"/>
              <a:buChar char="○"/>
            </a:pPr>
            <a:r>
              <a:rPr lang="en"/>
              <a:t>Or, national level data is</a:t>
            </a:r>
            <a:r>
              <a:rPr lang="en" u="sng"/>
              <a:t> not specific enough</a:t>
            </a:r>
            <a:r>
              <a:rPr lang="en"/>
              <a:t> of data for model to capture important trends</a:t>
            </a:r>
            <a:endParaRPr/>
          </a:p>
          <a:p>
            <a:pPr indent="-317500" lvl="1" marL="914400" rtl="0" algn="l">
              <a:spcBef>
                <a:spcPts val="0"/>
              </a:spcBef>
              <a:spcAft>
                <a:spcPts val="0"/>
              </a:spcAft>
              <a:buSzPts val="1400"/>
              <a:buChar char="○"/>
            </a:pPr>
            <a:r>
              <a:rPr lang="en"/>
              <a:t>mlogit(yogurt_segment ~ income + household_size + education  + race + employment + region)</a:t>
            </a:r>
            <a:endParaRPr/>
          </a:p>
          <a:p>
            <a:pPr indent="-317500" lvl="0" marL="457200" rtl="0" algn="l">
              <a:spcBef>
                <a:spcPts val="0"/>
              </a:spcBef>
              <a:spcAft>
                <a:spcPts val="0"/>
              </a:spcAft>
              <a:buSzPts val="1400"/>
              <a:buChar char="●"/>
            </a:pPr>
            <a:r>
              <a:rPr lang="en" sz="1400" u="sng"/>
              <a:t>At national level, there is no predictive relationship between household and yogurt segments</a:t>
            </a:r>
            <a:endParaRPr sz="1400" u="sng"/>
          </a:p>
          <a:p>
            <a:pPr indent="0" lvl="0" marL="457200" rtl="0" algn="l">
              <a:spcBef>
                <a:spcPts val="1600"/>
              </a:spcBef>
              <a:spcAft>
                <a:spcPts val="1600"/>
              </a:spcAft>
              <a:buNone/>
            </a:pPr>
            <a:r>
              <a:t/>
            </a:r>
            <a:endParaRPr sz="1400"/>
          </a:p>
        </p:txBody>
      </p:sp>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89" name="Google Shape;189;p29"/>
          <p:cNvSpPr txBox="1"/>
          <p:nvPr>
            <p:ph idx="1" type="body"/>
          </p:nvPr>
        </p:nvSpPr>
        <p:spPr>
          <a:xfrm>
            <a:off x="189800" y="1228225"/>
            <a:ext cx="904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1. </a:t>
            </a:r>
            <a:r>
              <a:rPr lang="en" sz="1700"/>
              <a:t>We create 8 segments of the overall households based on RFM model. The main customer segments are the “champaign” and “loyal customer” groups. In these groups, income, household size and male status are the key sales drivers.</a:t>
            </a:r>
            <a:endParaRPr sz="1700"/>
          </a:p>
          <a:p>
            <a:pPr indent="0" lvl="0" marL="0" rtl="0" algn="l">
              <a:spcBef>
                <a:spcPts val="1600"/>
              </a:spcBef>
              <a:spcAft>
                <a:spcPts val="0"/>
              </a:spcAft>
              <a:buNone/>
            </a:pPr>
            <a:r>
              <a:rPr lang="en" sz="1700"/>
              <a:t>2. We clustered the customers and yogurt, which is the best selling product.We found out that our customers have 4 different clusters and yogurt has 3.</a:t>
            </a:r>
            <a:endParaRPr sz="1700"/>
          </a:p>
          <a:p>
            <a:pPr indent="0" lvl="0" marL="0" rtl="0" algn="l">
              <a:spcBef>
                <a:spcPts val="1600"/>
              </a:spcBef>
              <a:spcAft>
                <a:spcPts val="1600"/>
              </a:spcAft>
              <a:buNone/>
            </a:pPr>
            <a:r>
              <a:rPr lang="en" sz="1700"/>
              <a:t>3. Key Results: 1) We found household segments that are the least price sensitive to yogurt 2) We find marketing mix preference at each household level 3) We find no predictive relationship between household segment and yogurt segment</a:t>
            </a:r>
            <a:endParaRPr sz="1700"/>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Overview and Engineering</a:t>
            </a:r>
            <a:endParaRPr/>
          </a:p>
        </p:txBody>
      </p:sp>
      <p:sp>
        <p:nvSpPr>
          <p:cNvPr id="69" name="Google Shape;69;p14"/>
          <p:cNvSpPr txBox="1"/>
          <p:nvPr>
            <p:ph idx="1" type="body"/>
          </p:nvPr>
        </p:nvSpPr>
        <p:spPr>
          <a:xfrm>
            <a:off x="516475" y="1003625"/>
            <a:ext cx="7998300" cy="40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Household Data:  Customer Profile  </a:t>
            </a:r>
            <a:endParaRPr/>
          </a:p>
          <a:p>
            <a:pPr indent="-317500" lvl="1" marL="914400" rtl="0" algn="l">
              <a:spcBef>
                <a:spcPts val="0"/>
              </a:spcBef>
              <a:spcAft>
                <a:spcPts val="0"/>
              </a:spcAft>
              <a:buSzPts val="1400"/>
              <a:buChar char="○"/>
            </a:pPr>
            <a:r>
              <a:rPr lang="en"/>
              <a:t>60000 x 58; e.g. income, household size, education, race, employment</a:t>
            </a:r>
            <a:endParaRPr/>
          </a:p>
          <a:p>
            <a:pPr indent="-342900" lvl="0" marL="457200" rtl="0" algn="l">
              <a:spcBef>
                <a:spcPts val="0"/>
              </a:spcBef>
              <a:spcAft>
                <a:spcPts val="0"/>
              </a:spcAft>
              <a:buSzPts val="1800"/>
              <a:buChar char="●"/>
            </a:pPr>
            <a:r>
              <a:rPr lang="en"/>
              <a:t>Purchase Data:  Purchasing data specific to each UPC</a:t>
            </a:r>
            <a:endParaRPr/>
          </a:p>
          <a:p>
            <a:pPr indent="-317500" lvl="1" marL="914400" rtl="0" algn="l">
              <a:spcBef>
                <a:spcPts val="0"/>
              </a:spcBef>
              <a:spcAft>
                <a:spcPts val="0"/>
              </a:spcAft>
              <a:buSzPts val="1400"/>
              <a:buChar char="○"/>
            </a:pPr>
            <a:r>
              <a:rPr lang="en"/>
              <a:t>2 mil x 7; e.g. price and quantity</a:t>
            </a:r>
            <a:endParaRPr/>
          </a:p>
          <a:p>
            <a:pPr indent="-342900" lvl="0" marL="457200" rtl="0" algn="l">
              <a:spcBef>
                <a:spcPts val="0"/>
              </a:spcBef>
              <a:spcAft>
                <a:spcPts val="0"/>
              </a:spcAft>
              <a:buSzPts val="1800"/>
              <a:buChar char="●"/>
            </a:pPr>
            <a:r>
              <a:rPr lang="en"/>
              <a:t>Product Data:  Product Features </a:t>
            </a:r>
            <a:endParaRPr/>
          </a:p>
          <a:p>
            <a:pPr indent="-317500" lvl="1" marL="914400" rtl="0" algn="l">
              <a:spcBef>
                <a:spcPts val="0"/>
              </a:spcBef>
              <a:spcAft>
                <a:spcPts val="0"/>
              </a:spcAft>
              <a:buSzPts val="1400"/>
              <a:buChar char="○"/>
            </a:pPr>
            <a:r>
              <a:rPr lang="en"/>
              <a:t>10000 x42; e.g. yogurt, cereal, etc</a:t>
            </a:r>
            <a:endParaRPr/>
          </a:p>
          <a:p>
            <a:pPr indent="-342900" lvl="0" marL="457200" rtl="0" algn="l">
              <a:spcBef>
                <a:spcPts val="0"/>
              </a:spcBef>
              <a:spcAft>
                <a:spcPts val="0"/>
              </a:spcAft>
              <a:buSzPts val="1800"/>
              <a:buChar char="●"/>
            </a:pPr>
            <a:r>
              <a:rPr lang="en"/>
              <a:t>Trip Data:  Record 1 million tractions made by 50,000 households</a:t>
            </a:r>
            <a:endParaRPr/>
          </a:p>
          <a:p>
            <a:pPr indent="-317500" lvl="1" marL="914400" rtl="0" algn="l">
              <a:spcBef>
                <a:spcPts val="0"/>
              </a:spcBef>
              <a:spcAft>
                <a:spcPts val="0"/>
              </a:spcAft>
              <a:buSzPts val="1400"/>
              <a:buChar char="○"/>
            </a:pPr>
            <a:r>
              <a:rPr lang="en"/>
              <a:t>1,000,000 x 8; important variables: amount spent </a:t>
            </a:r>
            <a:endParaRPr/>
          </a:p>
          <a:p>
            <a:pPr indent="-342900" lvl="0" marL="457200" rtl="0" algn="l">
              <a:spcBef>
                <a:spcPts val="0"/>
              </a:spcBef>
              <a:spcAft>
                <a:spcPts val="0"/>
              </a:spcAft>
              <a:buSzPts val="1800"/>
              <a:buChar char="●"/>
            </a:pPr>
            <a:r>
              <a:rPr lang="en"/>
              <a:t>Joining these tables for analysis</a:t>
            </a:r>
            <a:endParaRPr/>
          </a:p>
          <a:p>
            <a:pPr indent="-317500" lvl="1" marL="914400" rtl="0" algn="l">
              <a:spcBef>
                <a:spcPts val="0"/>
              </a:spcBef>
              <a:spcAft>
                <a:spcPts val="0"/>
              </a:spcAft>
              <a:buSzPts val="1400"/>
              <a:buChar char="○"/>
            </a:pPr>
            <a:r>
              <a:rPr lang="en"/>
              <a:t>Joined via foreign key: household code, upc, trip code</a:t>
            </a:r>
            <a:endParaRPr/>
          </a:p>
          <a:p>
            <a:pPr indent="-317500" lvl="1" marL="914400" rtl="0" algn="l">
              <a:spcBef>
                <a:spcPts val="0"/>
              </a:spcBef>
              <a:spcAft>
                <a:spcPts val="0"/>
              </a:spcAft>
              <a:buSzPts val="1400"/>
              <a:buChar char="○"/>
            </a:pPr>
            <a:r>
              <a:rPr lang="en"/>
              <a:t>Advanced analysis requires weaving multiple tables into one fabric</a:t>
            </a:r>
            <a:endParaRPr/>
          </a:p>
          <a:p>
            <a:pPr indent="-342900" lvl="0" marL="457200" rtl="0" algn="l">
              <a:spcBef>
                <a:spcPts val="0"/>
              </a:spcBef>
              <a:spcAft>
                <a:spcPts val="0"/>
              </a:spcAft>
              <a:buSzPts val="1800"/>
              <a:buChar char="●"/>
            </a:pPr>
            <a:r>
              <a:rPr lang="en"/>
              <a:t>Analysis to be done on this dataset:</a:t>
            </a:r>
            <a:endParaRPr/>
          </a:p>
          <a:p>
            <a:pPr indent="-317500" lvl="1" marL="914400" rtl="0" algn="l">
              <a:spcBef>
                <a:spcPts val="0"/>
              </a:spcBef>
              <a:spcAft>
                <a:spcPts val="0"/>
              </a:spcAft>
              <a:buSzPts val="1400"/>
              <a:buChar char="○"/>
            </a:pPr>
            <a:r>
              <a:rPr lang="en"/>
              <a:t>Unsupervised Learning to find clusters within household and product</a:t>
            </a:r>
            <a:endParaRPr/>
          </a:p>
          <a:p>
            <a:pPr indent="-317500" lvl="1" marL="914400" rtl="0" algn="l">
              <a:spcBef>
                <a:spcPts val="0"/>
              </a:spcBef>
              <a:spcAft>
                <a:spcPts val="0"/>
              </a:spcAft>
              <a:buSzPts val="1400"/>
              <a:buChar char="○"/>
            </a:pPr>
            <a:r>
              <a:rPr lang="en"/>
              <a:t>Supervised Learning to find relationships among sales, price, promotion, yogurt</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Household Segments</a:t>
            </a:r>
            <a:endParaRPr/>
          </a:p>
          <a:p>
            <a:pPr indent="0" lvl="0" marL="0" rtl="0" algn="l">
              <a:spcBef>
                <a:spcPts val="0"/>
              </a:spcBef>
              <a:spcAft>
                <a:spcPts val="0"/>
              </a:spcAft>
              <a:buNone/>
            </a:pPr>
            <a:r>
              <a:rPr lang="en" sz="1800"/>
              <a:t>RFM Model --Scoring </a:t>
            </a:r>
            <a:endParaRPr sz="1800"/>
          </a:p>
        </p:txBody>
      </p:sp>
      <p:sp>
        <p:nvSpPr>
          <p:cNvPr id="76" name="Google Shape;76;p15"/>
          <p:cNvSpPr txBox="1"/>
          <p:nvPr>
            <p:ph idx="1" type="body"/>
          </p:nvPr>
        </p:nvSpPr>
        <p:spPr>
          <a:xfrm>
            <a:off x="1252575" y="1185725"/>
            <a:ext cx="7038900" cy="291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latin typeface="Arial"/>
                <a:ea typeface="Arial"/>
                <a:cs typeface="Arial"/>
                <a:sym typeface="Arial"/>
              </a:rPr>
              <a:t>One Problem with Data: </a:t>
            </a:r>
            <a:r>
              <a:rPr lang="en" sz="1200">
                <a:latin typeface="Arial"/>
                <a:ea typeface="Arial"/>
                <a:cs typeface="Arial"/>
                <a:sym typeface="Arial"/>
              </a:rPr>
              <a:t>Time frame for each customer’s transaction is different</a:t>
            </a:r>
            <a:endParaRPr sz="1200">
              <a:latin typeface="Arial"/>
              <a:ea typeface="Arial"/>
              <a:cs typeface="Arial"/>
              <a:sym typeface="Arial"/>
            </a:endParaRPr>
          </a:p>
          <a:p>
            <a:pPr indent="0" lvl="0" marL="0" rtl="0" algn="l">
              <a:spcBef>
                <a:spcPts val="600"/>
              </a:spcBef>
              <a:spcAft>
                <a:spcPts val="0"/>
              </a:spcAft>
              <a:buNone/>
            </a:pPr>
            <a:r>
              <a:rPr b="1" lang="en" sz="1200">
                <a:latin typeface="Arial"/>
                <a:ea typeface="Arial"/>
                <a:cs typeface="Arial"/>
                <a:sym typeface="Arial"/>
              </a:rPr>
              <a:t>Solution: RFM</a:t>
            </a:r>
            <a:r>
              <a:rPr lang="en" sz="1200">
                <a:latin typeface="Arial"/>
                <a:ea typeface="Arial"/>
                <a:cs typeface="Arial"/>
                <a:sym typeface="Arial"/>
              </a:rPr>
              <a:t> is a customer analysis model especially for purchase information: </a:t>
            </a:r>
            <a:endParaRPr sz="1200">
              <a:latin typeface="Arial"/>
              <a:ea typeface="Arial"/>
              <a:cs typeface="Arial"/>
              <a:sym typeface="Arial"/>
            </a:endParaRPr>
          </a:p>
          <a:p>
            <a:pPr indent="-304800" lvl="0" marL="457200" rtl="0" algn="l">
              <a:spcBef>
                <a:spcPts val="600"/>
              </a:spcBef>
              <a:spcAft>
                <a:spcPts val="0"/>
              </a:spcAft>
              <a:buSzPts val="1200"/>
              <a:buFont typeface="Arial"/>
              <a:buAutoNum type="arabicPeriod"/>
            </a:pPr>
            <a:r>
              <a:rPr lang="en" sz="1200">
                <a:latin typeface="Arial"/>
                <a:ea typeface="Arial"/>
                <a:cs typeface="Arial"/>
                <a:sym typeface="Arial"/>
              </a:rPr>
              <a:t>Recency(R): How recently did the customer purchase? </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Frequency(F): How often you purchase?</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Monetary Value(M): How much they buy? </a:t>
            </a:r>
            <a:endParaRPr sz="1200">
              <a:latin typeface="Arial"/>
              <a:ea typeface="Arial"/>
              <a:cs typeface="Arial"/>
              <a:sym typeface="Arial"/>
            </a:endParaRPr>
          </a:p>
          <a:p>
            <a:pPr indent="0" lvl="0" marL="0" rtl="0" algn="l">
              <a:spcBef>
                <a:spcPts val="600"/>
              </a:spcBef>
              <a:spcAft>
                <a:spcPts val="0"/>
              </a:spcAft>
              <a:buNone/>
            </a:pPr>
            <a:r>
              <a:rPr lang="en" sz="1200">
                <a:latin typeface="Arial"/>
                <a:ea typeface="Arial"/>
                <a:cs typeface="Arial"/>
                <a:sym typeface="Arial"/>
              </a:rPr>
              <a:t>RFM Model Output:</a:t>
            </a:r>
            <a:endParaRPr sz="1200">
              <a:latin typeface="Arial"/>
              <a:ea typeface="Arial"/>
              <a:cs typeface="Arial"/>
              <a:sym typeface="Arial"/>
            </a:endParaRPr>
          </a:p>
          <a:p>
            <a:pPr indent="0" lvl="0" marL="0" rtl="0" algn="l">
              <a:spcBef>
                <a:spcPts val="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816013" y="3040575"/>
            <a:ext cx="7299724" cy="1543050"/>
          </a:xfrm>
          <a:prstGeom prst="rect">
            <a:avLst/>
          </a:prstGeom>
          <a:noFill/>
          <a:ln>
            <a:noFill/>
          </a:ln>
        </p:spPr>
      </p:pic>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Household Segments: Data Description i</a:t>
            </a:r>
            <a:endParaRPr/>
          </a:p>
          <a:p>
            <a:pPr indent="0" lvl="0" marL="0" rtl="0" algn="l">
              <a:spcBef>
                <a:spcPts val="0"/>
              </a:spcBef>
              <a:spcAft>
                <a:spcPts val="0"/>
              </a:spcAft>
              <a:buNone/>
            </a:pPr>
            <a:r>
              <a:rPr lang="en" sz="1800"/>
              <a:t>RFM Model --Overview</a:t>
            </a:r>
            <a:endParaRPr/>
          </a:p>
        </p:txBody>
      </p:sp>
      <p:pic>
        <p:nvPicPr>
          <p:cNvPr id="84" name="Google Shape;84;p16"/>
          <p:cNvPicPr preferRelativeResize="0"/>
          <p:nvPr/>
        </p:nvPicPr>
        <p:blipFill>
          <a:blip r:embed="rId3">
            <a:alphaModFix/>
          </a:blip>
          <a:stretch>
            <a:fillRect/>
          </a:stretch>
        </p:blipFill>
        <p:spPr>
          <a:xfrm>
            <a:off x="1977449" y="1307850"/>
            <a:ext cx="4783324" cy="3466525"/>
          </a:xfrm>
          <a:prstGeom prst="rect">
            <a:avLst/>
          </a:prstGeom>
          <a:noFill/>
          <a:ln>
            <a:noFill/>
          </a:ln>
        </p:spPr>
      </p:pic>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Household Segments: Data Description II</a:t>
            </a:r>
            <a:endParaRPr/>
          </a:p>
          <a:p>
            <a:pPr indent="0" lvl="0" marL="0" rtl="0" algn="l">
              <a:spcBef>
                <a:spcPts val="0"/>
              </a:spcBef>
              <a:spcAft>
                <a:spcPts val="0"/>
              </a:spcAft>
              <a:buNone/>
            </a:pPr>
            <a:r>
              <a:rPr lang="en" sz="1800"/>
              <a:t>RFM Model --Overview </a:t>
            </a:r>
            <a:endParaRPr/>
          </a:p>
        </p:txBody>
      </p:sp>
      <p:pic>
        <p:nvPicPr>
          <p:cNvPr id="91" name="Google Shape;91;p17"/>
          <p:cNvPicPr preferRelativeResize="0"/>
          <p:nvPr/>
        </p:nvPicPr>
        <p:blipFill>
          <a:blip r:embed="rId3">
            <a:alphaModFix/>
          </a:blip>
          <a:stretch>
            <a:fillRect/>
          </a:stretch>
        </p:blipFill>
        <p:spPr>
          <a:xfrm>
            <a:off x="523000" y="1634500"/>
            <a:ext cx="3879400" cy="2777375"/>
          </a:xfrm>
          <a:prstGeom prst="rect">
            <a:avLst/>
          </a:prstGeom>
          <a:noFill/>
          <a:ln>
            <a:noFill/>
          </a:ln>
        </p:spPr>
      </p:pic>
      <p:pic>
        <p:nvPicPr>
          <p:cNvPr id="92" name="Google Shape;92;p17"/>
          <p:cNvPicPr preferRelativeResize="0"/>
          <p:nvPr/>
        </p:nvPicPr>
        <p:blipFill>
          <a:blip r:embed="rId4">
            <a:alphaModFix/>
          </a:blip>
          <a:stretch>
            <a:fillRect/>
          </a:stretch>
        </p:blipFill>
        <p:spPr>
          <a:xfrm>
            <a:off x="4667100" y="1634500"/>
            <a:ext cx="3879401" cy="2777386"/>
          </a:xfrm>
          <a:prstGeom prst="rect">
            <a:avLst/>
          </a:prstGeom>
          <a:noFill/>
          <a:ln>
            <a:noFill/>
          </a:ln>
        </p:spPr>
      </p:pic>
      <p:sp>
        <p:nvSpPr>
          <p:cNvPr id="93" name="Google Shape;93;p17"/>
          <p:cNvSpPr txBox="1"/>
          <p:nvPr/>
        </p:nvSpPr>
        <p:spPr>
          <a:xfrm>
            <a:off x="1041325" y="4495075"/>
            <a:ext cx="59265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Frequency and Monetary tend to have positive relationship;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Most people spent 0-250 dollars; 100 times a year; within last 50 days;</a:t>
            </a:r>
            <a:endParaRPr>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Household Segments: Segmentation</a:t>
            </a:r>
            <a:endParaRPr/>
          </a:p>
          <a:p>
            <a:pPr indent="0" lvl="0" marL="0" rtl="0" algn="l">
              <a:spcBef>
                <a:spcPts val="0"/>
              </a:spcBef>
              <a:spcAft>
                <a:spcPts val="0"/>
              </a:spcAft>
              <a:buNone/>
            </a:pPr>
            <a:r>
              <a:rPr lang="en" sz="1800"/>
              <a:t>RFM Model --Segment</a:t>
            </a:r>
            <a:endParaRPr/>
          </a:p>
        </p:txBody>
      </p:sp>
      <p:pic>
        <p:nvPicPr>
          <p:cNvPr id="100" name="Google Shape;100;p18"/>
          <p:cNvPicPr preferRelativeResize="0"/>
          <p:nvPr/>
        </p:nvPicPr>
        <p:blipFill>
          <a:blip r:embed="rId3">
            <a:alphaModFix/>
          </a:blip>
          <a:stretch>
            <a:fillRect/>
          </a:stretch>
        </p:blipFill>
        <p:spPr>
          <a:xfrm>
            <a:off x="511775" y="1617500"/>
            <a:ext cx="4710426" cy="2970076"/>
          </a:xfrm>
          <a:prstGeom prst="rect">
            <a:avLst/>
          </a:prstGeom>
          <a:noFill/>
          <a:ln>
            <a:noFill/>
          </a:ln>
        </p:spPr>
      </p:pic>
      <p:pic>
        <p:nvPicPr>
          <p:cNvPr id="101" name="Google Shape;101;p18"/>
          <p:cNvPicPr preferRelativeResize="0"/>
          <p:nvPr/>
        </p:nvPicPr>
        <p:blipFill>
          <a:blip r:embed="rId4">
            <a:alphaModFix/>
          </a:blip>
          <a:stretch>
            <a:fillRect/>
          </a:stretch>
        </p:blipFill>
        <p:spPr>
          <a:xfrm>
            <a:off x="5554175" y="1617500"/>
            <a:ext cx="3171901" cy="2300801"/>
          </a:xfrm>
          <a:prstGeom prst="rect">
            <a:avLst/>
          </a:prstGeom>
          <a:noFill/>
          <a:ln>
            <a:noFill/>
          </a:ln>
        </p:spPr>
      </p:pic>
      <p:sp>
        <p:nvSpPr>
          <p:cNvPr id="102" name="Google Shape;102;p18"/>
          <p:cNvSpPr txBox="1"/>
          <p:nvPr/>
        </p:nvSpPr>
        <p:spPr>
          <a:xfrm>
            <a:off x="934150" y="4703825"/>
            <a:ext cx="35175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dk2"/>
                </a:solidFill>
                <a:hlinkClick r:id="rId5"/>
              </a:rPr>
              <a:t>https://cran.r-project.org/web/packages/rfm/vignettes/rfm-customer-level-data.html</a:t>
            </a:r>
            <a:endParaRPr sz="800">
              <a:solidFill>
                <a:schemeClr val="dk2"/>
              </a:solidFill>
              <a:latin typeface="Lato"/>
              <a:ea typeface="Lato"/>
              <a:cs typeface="Lato"/>
              <a:sym typeface="Lato"/>
            </a:endParaRPr>
          </a:p>
        </p:txBody>
      </p:sp>
      <p:sp>
        <p:nvSpPr>
          <p:cNvPr id="103" name="Google Shape;103;p18"/>
          <p:cNvSpPr txBox="1"/>
          <p:nvPr/>
        </p:nvSpPr>
        <p:spPr>
          <a:xfrm>
            <a:off x="5459975" y="4076700"/>
            <a:ext cx="35175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Champions and loyal customers are the majority; good amount of potential loyalist;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Also significant amount of lost customers</a:t>
            </a:r>
            <a:endParaRPr>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Household Segments</a:t>
            </a:r>
            <a:endParaRPr/>
          </a:p>
          <a:p>
            <a:pPr indent="0" lvl="0" marL="0" rtl="0" algn="l">
              <a:spcBef>
                <a:spcPts val="0"/>
              </a:spcBef>
              <a:spcAft>
                <a:spcPts val="0"/>
              </a:spcAft>
              <a:buNone/>
            </a:pPr>
            <a:r>
              <a:rPr lang="en" sz="1800"/>
              <a:t>RFM Model --Segment Characteristics</a:t>
            </a:r>
            <a:endParaRPr/>
          </a:p>
        </p:txBody>
      </p:sp>
      <p:pic>
        <p:nvPicPr>
          <p:cNvPr id="110" name="Google Shape;110;p19"/>
          <p:cNvPicPr preferRelativeResize="0"/>
          <p:nvPr/>
        </p:nvPicPr>
        <p:blipFill>
          <a:blip r:embed="rId3">
            <a:alphaModFix/>
          </a:blip>
          <a:stretch>
            <a:fillRect/>
          </a:stretch>
        </p:blipFill>
        <p:spPr>
          <a:xfrm>
            <a:off x="590375" y="1590924"/>
            <a:ext cx="3770326" cy="2699399"/>
          </a:xfrm>
          <a:prstGeom prst="rect">
            <a:avLst/>
          </a:prstGeom>
          <a:noFill/>
          <a:ln>
            <a:noFill/>
          </a:ln>
        </p:spPr>
      </p:pic>
      <p:pic>
        <p:nvPicPr>
          <p:cNvPr id="111" name="Google Shape;111;p19"/>
          <p:cNvPicPr preferRelativeResize="0"/>
          <p:nvPr/>
        </p:nvPicPr>
        <p:blipFill>
          <a:blip r:embed="rId4">
            <a:alphaModFix/>
          </a:blip>
          <a:stretch>
            <a:fillRect/>
          </a:stretch>
        </p:blipFill>
        <p:spPr>
          <a:xfrm>
            <a:off x="4765560" y="1590925"/>
            <a:ext cx="3978042" cy="2699400"/>
          </a:xfrm>
          <a:prstGeom prst="rect">
            <a:avLst/>
          </a:prstGeom>
          <a:noFill/>
          <a:ln>
            <a:noFill/>
          </a:ln>
        </p:spPr>
      </p:pic>
      <p:sp>
        <p:nvSpPr>
          <p:cNvPr id="112" name="Google Shape;112;p19"/>
          <p:cNvSpPr txBox="1"/>
          <p:nvPr/>
        </p:nvSpPr>
        <p:spPr>
          <a:xfrm>
            <a:off x="1043550" y="4386625"/>
            <a:ext cx="7546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Champions and loyal customers contribute the main sales </a:t>
            </a:r>
            <a:endParaRPr>
              <a:latin typeface="Lato"/>
              <a:ea typeface="Lato"/>
              <a:cs typeface="Lato"/>
              <a:sym typeface="Lato"/>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5706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Attributes Driving Sales </a:t>
            </a:r>
            <a:endParaRPr sz="3600"/>
          </a:p>
          <a:p>
            <a:pPr indent="0" lvl="0" marL="0" rtl="0" algn="l">
              <a:spcBef>
                <a:spcPts val="0"/>
              </a:spcBef>
              <a:spcAft>
                <a:spcPts val="0"/>
              </a:spcAft>
              <a:buNone/>
            </a:pPr>
            <a:r>
              <a:rPr lang="en" sz="1400"/>
              <a:t>(</a:t>
            </a:r>
            <a:r>
              <a:rPr lang="en" sz="1400"/>
              <a:t>for Champions and Loyalist Segment)</a:t>
            </a:r>
            <a:endParaRPr sz="1400"/>
          </a:p>
          <a:p>
            <a:pPr indent="0" lvl="0" marL="0" rtl="0" algn="l">
              <a:spcBef>
                <a:spcPts val="0"/>
              </a:spcBef>
              <a:spcAft>
                <a:spcPts val="0"/>
              </a:spcAft>
              <a:buNone/>
            </a:pPr>
            <a:r>
              <a:rPr lang="en" sz="1800"/>
              <a:t>SEM Model --Only Numeric Attributes(ML)</a:t>
            </a:r>
            <a:endParaRPr/>
          </a:p>
        </p:txBody>
      </p:sp>
      <p:pic>
        <p:nvPicPr>
          <p:cNvPr id="119" name="Google Shape;119;p20"/>
          <p:cNvPicPr preferRelativeResize="0"/>
          <p:nvPr/>
        </p:nvPicPr>
        <p:blipFill>
          <a:blip r:embed="rId3">
            <a:alphaModFix/>
          </a:blip>
          <a:stretch>
            <a:fillRect/>
          </a:stretch>
        </p:blipFill>
        <p:spPr>
          <a:xfrm>
            <a:off x="1995625" y="1554925"/>
            <a:ext cx="5367480" cy="2542500"/>
          </a:xfrm>
          <a:prstGeom prst="rect">
            <a:avLst/>
          </a:prstGeom>
          <a:noFill/>
          <a:ln>
            <a:noFill/>
          </a:ln>
        </p:spPr>
      </p:pic>
      <p:sp>
        <p:nvSpPr>
          <p:cNvPr id="120" name="Google Shape;120;p20"/>
          <p:cNvSpPr txBox="1"/>
          <p:nvPr/>
        </p:nvSpPr>
        <p:spPr>
          <a:xfrm>
            <a:off x="1297500" y="4173250"/>
            <a:ext cx="7546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Generally, income and household size  are driving the overall sales of our main customer.</a:t>
            </a:r>
            <a:endParaRPr>
              <a:latin typeface="Lato"/>
              <a:ea typeface="Lato"/>
              <a:cs typeface="Lato"/>
              <a:sym typeface="Lato"/>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Driving Sales</a:t>
            </a:r>
            <a:endParaRPr/>
          </a:p>
          <a:p>
            <a:pPr indent="0" lvl="0" marL="0" rtl="0" algn="l">
              <a:spcBef>
                <a:spcPts val="0"/>
              </a:spcBef>
              <a:spcAft>
                <a:spcPts val="0"/>
              </a:spcAft>
              <a:buNone/>
            </a:pPr>
            <a:r>
              <a:rPr lang="en" sz="1800"/>
              <a:t>SEM Model --All  Attributes(DWLS)</a:t>
            </a:r>
            <a:endParaRPr/>
          </a:p>
        </p:txBody>
      </p:sp>
      <p:pic>
        <p:nvPicPr>
          <p:cNvPr id="127" name="Google Shape;127;p21"/>
          <p:cNvPicPr preferRelativeResize="0"/>
          <p:nvPr/>
        </p:nvPicPr>
        <p:blipFill>
          <a:blip r:embed="rId3">
            <a:alphaModFix/>
          </a:blip>
          <a:stretch>
            <a:fillRect/>
          </a:stretch>
        </p:blipFill>
        <p:spPr>
          <a:xfrm>
            <a:off x="1044525" y="1402125"/>
            <a:ext cx="3883575" cy="2841375"/>
          </a:xfrm>
          <a:prstGeom prst="rect">
            <a:avLst/>
          </a:prstGeom>
          <a:noFill/>
          <a:ln>
            <a:noFill/>
          </a:ln>
        </p:spPr>
      </p:pic>
      <p:pic>
        <p:nvPicPr>
          <p:cNvPr id="128" name="Google Shape;128;p21"/>
          <p:cNvPicPr preferRelativeResize="0"/>
          <p:nvPr/>
        </p:nvPicPr>
        <p:blipFill>
          <a:blip r:embed="rId4">
            <a:alphaModFix/>
          </a:blip>
          <a:stretch>
            <a:fillRect/>
          </a:stretch>
        </p:blipFill>
        <p:spPr>
          <a:xfrm>
            <a:off x="5052125" y="1402125"/>
            <a:ext cx="3591324" cy="2025108"/>
          </a:xfrm>
          <a:prstGeom prst="rect">
            <a:avLst/>
          </a:prstGeom>
          <a:noFill/>
          <a:ln>
            <a:noFill/>
          </a:ln>
        </p:spPr>
      </p:pic>
      <p:sp>
        <p:nvSpPr>
          <p:cNvPr id="129" name="Google Shape;129;p21"/>
          <p:cNvSpPr txBox="1"/>
          <p:nvPr/>
        </p:nvSpPr>
        <p:spPr>
          <a:xfrm>
            <a:off x="1043550" y="4337775"/>
            <a:ext cx="75468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a:t>
            </a:r>
            <a:r>
              <a:rPr lang="en">
                <a:latin typeface="Lato"/>
                <a:ea typeface="Lato"/>
                <a:cs typeface="Lato"/>
                <a:sym typeface="Lato"/>
              </a:rPr>
              <a:t>ncome, household size , female &amp; male head status(education, employment, age) are driving the overall sales of our main customer.</a:t>
            </a:r>
            <a:endParaRPr>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