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70"/>
  </p:handoutMasterIdLst>
  <p:sldIdLst>
    <p:sldId id="256" r:id="rId2"/>
    <p:sldId id="258" r:id="rId3"/>
    <p:sldId id="259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4" r:id="rId32"/>
    <p:sldId id="296" r:id="rId33"/>
    <p:sldId id="297" r:id="rId34"/>
    <p:sldId id="334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31" r:id="rId67"/>
    <p:sldId id="332" r:id="rId68"/>
    <p:sldId id="333" r:id="rId69"/>
  </p:sldIdLst>
  <p:sldSz cx="9144000" cy="6858000" type="screen4x3"/>
  <p:notesSz cx="7077075" cy="9028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14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14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B0943-0EBE-4021-A4BD-DB1E9855F5D6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75140"/>
            <a:ext cx="3066733" cy="451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75140"/>
            <a:ext cx="3066733" cy="451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42819-A4BF-4FBE-AEAB-4D8C6E3D53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1478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86A5-6F9E-4F92-9C85-B642987C5C64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E4F18A-F021-461D-81BA-AD3681DB7D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86A5-6F9E-4F92-9C85-B642987C5C64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F18A-F021-461D-81BA-AD3681DB7D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86A5-6F9E-4F92-9C85-B642987C5C64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F18A-F021-461D-81BA-AD3681DB7D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F886A5-6F9E-4F92-9C85-B642987C5C64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25E4F18A-F021-461D-81BA-AD3681DB7D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86A5-6F9E-4F92-9C85-B642987C5C64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F18A-F021-461D-81BA-AD3681DB7D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86A5-6F9E-4F92-9C85-B642987C5C64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F18A-F021-461D-81BA-AD3681DB7D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F18A-F021-461D-81BA-AD3681DB7D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86A5-6F9E-4F92-9C85-B642987C5C64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86A5-6F9E-4F92-9C85-B642987C5C64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F18A-F021-461D-81BA-AD3681DB7D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86A5-6F9E-4F92-9C85-B642987C5C64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F18A-F021-461D-81BA-AD3681DB7D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F886A5-6F9E-4F92-9C85-B642987C5C64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E4F18A-F021-461D-81BA-AD3681DB7D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86A5-6F9E-4F92-9C85-B642987C5C64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E4F18A-F021-461D-81BA-AD3681DB7D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2F886A5-6F9E-4F92-9C85-B642987C5C64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25E4F18A-F021-461D-81BA-AD3681DB7D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http://store.sirchie.com/Assets/ProductImages/dfs200p_new_1-12.jpg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http://www.tritechforensics.com/uploaded_files/images/products/s_0e96adf047aa3890ce72a62cbca8822aCHE-3148.jpg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5.jpeg"/><Relationship Id="rId4" Type="http://schemas.openxmlformats.org/officeDocument/2006/relationships/image" Target="../media/image64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1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1676400"/>
            <a:ext cx="5105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REVITALISASI INAFIS KIT  2014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2200" y="4038600"/>
            <a:ext cx="4419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KOMPOL SRI HARDANI, S.H.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PENDA I ISTRI WULANDARI, S.T., M.M.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665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33398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600200" y="2836606"/>
            <a:ext cx="55626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8128819" y="0"/>
            <a:ext cx="914400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9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6" name="Picture 101" descr="Description: white pow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6268"/>
            <a:ext cx="1635125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57400" y="3581400"/>
          <a:ext cx="4572000" cy="2103120"/>
        </p:xfrm>
        <a:graphic>
          <a:graphicData uri="http://schemas.openxmlformats.org/drawingml/2006/table">
            <a:tbl>
              <a:tblPr/>
              <a:tblGrid>
                <a:gridCol w="375060"/>
                <a:gridCol w="419694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a.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Digunakan untuk mengembangkan sidik jari latent (SJL) pada permukaan benda (logam atau bukan logam) dan tidak menyerap keringat (tidak berpori) dan berwarna gelap;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b.</a:t>
                      </a:r>
                      <a:endParaRPr lang="en-US" sz="120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Pengambilan serbuk menggunakan kuas biasa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c.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Kuasa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magnet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dicelupkan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dalam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botol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serbuk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magnet,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kemudian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ditaburkan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diusapkan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perlahan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permukaan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benda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diduga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SJL.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Apabila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serbuk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magnet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terlalu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banyak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tebal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maka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gunakan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kuas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bulu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onta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bulu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tupai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membersihkan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serbuk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magnet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disekitar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SJL.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Setelah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nampak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dipotret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diangkat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lifter/rubber lifter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warna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hitam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8849" name="Rectangle 1"/>
          <p:cNvSpPr>
            <a:spLocks noChangeArrowheads="1"/>
          </p:cNvSpPr>
          <p:nvPr/>
        </p:nvSpPr>
        <p:spPr bwMode="auto">
          <a:xfrm>
            <a:off x="2819400" y="2895600"/>
            <a:ext cx="28956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FINGERPRINT POWDER REGULAR WHITE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(SERBUK BIASA WARNA PUTIH)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846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524000" y="2836606"/>
            <a:ext cx="60198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10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100" descr="Description: silver pow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5200" y="889819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57400" y="3657600"/>
          <a:ext cx="4876800" cy="2103120"/>
        </p:xfrm>
        <a:graphic>
          <a:graphicData uri="http://schemas.openxmlformats.org/drawingml/2006/table">
            <a:tbl>
              <a:tblPr/>
              <a:tblGrid>
                <a:gridCol w="400064"/>
                <a:gridCol w="4476736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a.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Digunakan untuk mengembangkan sidik jari latent (SJL) pada permukaan benda (logam atau bukan logam) dan tidak menyerap keringat (tidak berpori) dan berwarna gelap;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b.</a:t>
                      </a:r>
                      <a:endParaRPr lang="en-US" sz="120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Pengambilan serbuk menggunakan kuas biasa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c.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Kuasa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magnet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dicelupkan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dalam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botol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serbuk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magnet,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kemudian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ditaburkan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diusapkan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perlahan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permukaan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benda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diduga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SJL.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Apabila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serbuk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magnet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terlalu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banyak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tebal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maka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gunakan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kuas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bulu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onta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bulu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tupai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membersihkan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serbuk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magnet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disekitar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SJL.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Setelah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nampak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dipotret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diangkat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lifter/rubber lifter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warna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hitam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7825" name="Rectangle 1"/>
          <p:cNvSpPr>
            <a:spLocks noChangeArrowheads="1"/>
          </p:cNvSpPr>
          <p:nvPr/>
        </p:nvSpPr>
        <p:spPr bwMode="auto">
          <a:xfrm>
            <a:off x="2209800" y="3124200"/>
            <a:ext cx="45720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SILVER METALLIC POWDER 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(SERBUK ALUMINIUM WARNA SILVER)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293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990600" y="2590800"/>
            <a:ext cx="6477000" cy="3522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11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4" name="Picture 9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285"/>
          <a:stretch>
            <a:fillRect/>
          </a:stretch>
        </p:blipFill>
        <p:spPr bwMode="auto">
          <a:xfrm>
            <a:off x="3657600" y="606803"/>
            <a:ext cx="1600200" cy="168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47800" y="3429000"/>
          <a:ext cx="5715000" cy="2103120"/>
        </p:xfrm>
        <a:graphic>
          <a:graphicData uri="http://schemas.openxmlformats.org/drawingml/2006/table">
            <a:tbl>
              <a:tblPr/>
              <a:tblGrid>
                <a:gridCol w="468825"/>
                <a:gridCol w="52461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a.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Digunakan untuk mengembangkan sidik jari latent (SJL) pada permukaan benda (logam dan bukan logam) dan tidak menyerap keringat (tidak berpori) dan berwarna gelap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</a:t>
                      </a: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Sifat serbuk ini sangat sensitif sehingga mudah menimbulkan sidik jari latent (SJL), penggunaannya cukup sedikit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b.</a:t>
                      </a:r>
                      <a:endParaRPr lang="en-US" sz="120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Pengambilan serbuk menggunakan kuas biasa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c.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Kuasa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magnet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dicelupkan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dalam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botol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serbuk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magnet,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kemudian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ditaburkan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diusapkan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perlahan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permukaan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benda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diduga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SJL.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Apabila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serbuk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magnet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terlalu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banyak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tebal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maka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gunakan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kuas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bulu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onta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bulu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tupai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membersihkan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serbuk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magnet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disekitar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SJL.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Setelah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nampak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dipotret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diangkat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lifter/rubber lifter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warna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hitam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6801" name="Rectangle 1"/>
          <p:cNvSpPr>
            <a:spLocks noChangeArrowheads="1"/>
          </p:cNvSpPr>
          <p:nvPr/>
        </p:nvSpPr>
        <p:spPr bwMode="auto">
          <a:xfrm>
            <a:off x="2667000" y="2743200"/>
            <a:ext cx="3352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GOLD METALLIC POWDER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(SERBUK METALIC WARNA GOLD (EMAS))</a:t>
            </a:r>
            <a:endParaRPr kumimoji="0" lang="id-ID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6989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752600" y="2590800"/>
            <a:ext cx="5486400" cy="3522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12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8" name="Picture 9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54104" y="641016"/>
            <a:ext cx="1817688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38400" y="3505200"/>
          <a:ext cx="4343400" cy="2523744"/>
        </p:xfrm>
        <a:graphic>
          <a:graphicData uri="http://schemas.openxmlformats.org/drawingml/2006/table">
            <a:tbl>
              <a:tblPr/>
              <a:tblGrid>
                <a:gridCol w="356307"/>
                <a:gridCol w="3987093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a.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Digunakan untuk mengembangkan sidik jari latent (SJL) pada permukaan benda (logam dan bukan logam) dan tidak menyerap keringat (tidak berpori) dan berwarna gelap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</a:t>
                      </a: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Sifat serbuk ini sangat sensitif sehingga mudah menimbulkan sidik jari latent (SJL), penggunaannya cukup sedikit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b.</a:t>
                      </a:r>
                      <a:endParaRPr lang="en-US" sz="120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Pengambilan serbuk menggunakan kuas biasa;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c.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Kuasa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magnet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dicelupkan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dalam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botol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serbuk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magnet,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kemudian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ditaburkan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diusapkan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perlahan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permukaan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benda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diduga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SJL.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Apabila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serbuk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magnet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terlalu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banyak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tebal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maka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gunakan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kuas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bulu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onta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bulu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tupai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membersihkan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serbuk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magnet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disekitar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SJL.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Setelah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nampak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dipotret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diangkat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lifter/rubber lifter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warna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hitam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5777" name="Rectangle 1"/>
          <p:cNvSpPr>
            <a:spLocks noChangeArrowheads="1"/>
          </p:cNvSpPr>
          <p:nvPr/>
        </p:nvSpPr>
        <p:spPr bwMode="auto">
          <a:xfrm>
            <a:off x="2895600" y="2667000"/>
            <a:ext cx="3048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RED METALLIC POWDER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(SERBUK METALIC WARNA MERAH)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3364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066800" y="2590800"/>
            <a:ext cx="6705600" cy="3522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13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97" descr="Description: green pow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980"/>
          <a:stretch>
            <a:fillRect/>
          </a:stretch>
        </p:blipFill>
        <p:spPr bwMode="auto">
          <a:xfrm>
            <a:off x="3352800" y="626268"/>
            <a:ext cx="1806575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3352800"/>
          <a:ext cx="5867400" cy="2734056"/>
        </p:xfrm>
        <a:graphic>
          <a:graphicData uri="http://schemas.openxmlformats.org/drawingml/2006/table">
            <a:tbl>
              <a:tblPr/>
              <a:tblGrid>
                <a:gridCol w="481327"/>
                <a:gridCol w="5386073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a.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Serbuk ini dapat memancarkan cahaya bila disinari dengan cahaya UV (ultra violet);</a:t>
                      </a:r>
                      <a:endParaRPr lang="en-US" sz="120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b.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Digunakan untuk mengembangkan sidik jari latent (SJL) pada permukaan benda (logam dan bukan logam) dan tidak menyerap keringat (tidak berpori) dan berwarna gelap;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c.</a:t>
                      </a:r>
                      <a:endParaRPr lang="en-US" sz="120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Sifat serbuk ini sangat sensitif sehingga mudah menimbulkan sidik jari latent (SJL), penggunaannya cukup sedikit;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d.</a:t>
                      </a:r>
                      <a:endParaRPr lang="en-US" sz="120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Pengambilan serbuk menggunakan kuas biasa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kuas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marabau</a:t>
                      </a: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;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Kuasa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magnet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dicelupkan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dalam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botol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serbuk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magnet,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kemudian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ditaburkan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diusapkan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perlahan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permukaan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benda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diduga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SJL.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Apabila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serbuk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magnet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terlalu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banyak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tebal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maka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gunakan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kuas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bulu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onta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bulu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tupai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membersihkan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serbuk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magnet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disekitar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SJL.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Setelah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nampak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dipotret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diangkat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lifter/rubber lifter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warna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hitam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id-ID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.</a:t>
                      </a:r>
                      <a:endParaRPr lang="en-US" sz="120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Kuas yang sudah digunakan untuk serbuk flourescent tidak boleh digunakan untuk serbuk warna lain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4753" name="Rectangle 1"/>
          <p:cNvSpPr>
            <a:spLocks noChangeArrowheads="1"/>
          </p:cNvSpPr>
          <p:nvPr/>
        </p:nvSpPr>
        <p:spPr bwMode="auto">
          <a:xfrm>
            <a:off x="2743200" y="2667000"/>
            <a:ext cx="3581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FLOURESCENT LATENT PRINT POWDERS (GREEN)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(SERBUK FLOURESCENT WARNA HIJAU)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5278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066800" y="2590800"/>
            <a:ext cx="6705600" cy="3522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14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6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0" y="626268"/>
            <a:ext cx="1371600" cy="165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3352800"/>
          <a:ext cx="5715000" cy="2734056"/>
        </p:xfrm>
        <a:graphic>
          <a:graphicData uri="http://schemas.openxmlformats.org/drawingml/2006/table">
            <a:tbl>
              <a:tblPr/>
              <a:tblGrid>
                <a:gridCol w="468825"/>
                <a:gridCol w="52461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a.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Serbuk ini dapat memancarkan cahaya bila disinari dengan cahaya UV (ultra violet);</a:t>
                      </a:r>
                      <a:endParaRPr lang="en-US" sz="120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b.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Digunakan untuk mengembangkan sidik jari latent (SJL) pada permukaan benda (logam dan bukan logam) dan tidak menyerap keringat (tidak berpori) dan berwarna gelap;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c.</a:t>
                      </a:r>
                      <a:endParaRPr lang="en-US" sz="120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Sifat serbuk ini sangat sensitif sehingga mudah menimbulkan sidik jari latent (SJL), penggunaannya cukup sedikit;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d.</a:t>
                      </a:r>
                      <a:endParaRPr lang="en-US" sz="120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Pengambilan serbuk menggunakan kuas biasa;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Kuasa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magnet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dicelupkan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dalam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botol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serbuk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magnet,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kemudian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ditaburkan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diusapkan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perlahan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permukaan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benda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diduga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SJL.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Apabila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serbuk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magnet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terlalu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banyak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tebal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maka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gunakan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kuas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bulu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onta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bulu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tupai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membersihkan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serbuk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magnet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disekitar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SJL.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Setelah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nampak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dipotret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diangkat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lifter/rubber lifter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warna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hitam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id-ID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.</a:t>
                      </a:r>
                      <a:endParaRPr lang="en-US" sz="120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Kuas yang sudah digunakan untuk serbuk flourescent tidak boleh digunakan untuk serbuk warna lain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3729" name="Rectangle 1"/>
          <p:cNvSpPr>
            <a:spLocks noChangeArrowheads="1"/>
          </p:cNvSpPr>
          <p:nvPr/>
        </p:nvSpPr>
        <p:spPr bwMode="auto">
          <a:xfrm>
            <a:off x="2362200" y="2819400"/>
            <a:ext cx="3429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FLOURESCENT LATENT PRINT POWDERS (PINK)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(SERBUK FLOURESCENT WARNA MERAH MUDA)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8988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447800" y="2590800"/>
            <a:ext cx="6248400" cy="3522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15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0" name="Picture 9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596" r="16481" b="9593"/>
          <a:stretch>
            <a:fillRect/>
          </a:stretch>
        </p:blipFill>
        <p:spPr bwMode="auto">
          <a:xfrm>
            <a:off x="3868429" y="597744"/>
            <a:ext cx="1189038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57400" y="3962400"/>
          <a:ext cx="5105400" cy="1892808"/>
        </p:xfrm>
        <a:graphic>
          <a:graphicData uri="http://schemas.openxmlformats.org/drawingml/2006/table">
            <a:tbl>
              <a:tblPr/>
              <a:tblGrid>
                <a:gridCol w="419129"/>
                <a:gridCol w="4686271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a.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Digunakan untuk mengembangkan sidik jari latent (SJL) pada permukaan benda (logam dan bukan logam) dan tidak menyerap keringat (tidak berpori) dan berwarna gelap/terang;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b.</a:t>
                      </a:r>
                      <a:endParaRPr lang="en-US" sz="120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Pengambilan serbuk menggunakan kuas biasa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c.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Kuasa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magnet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dicelupkan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dalam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botol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serbuk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magnet,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kemudian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ditaburkan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diusapkan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perlahan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permukaan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benda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diduga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SJL.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Apabila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serbuk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magnet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terlalu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banyak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tebal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maka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gunakan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kuas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bulu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onta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bulu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tupai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membersihkan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serbuk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magnet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disekitar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SJL.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Setelah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nampak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dipotret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diangkat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lifter/rubber lifter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warna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putih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/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transparan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2705" name="Rectangle 1"/>
          <p:cNvSpPr>
            <a:spLocks noChangeArrowheads="1"/>
          </p:cNvSpPr>
          <p:nvPr/>
        </p:nvSpPr>
        <p:spPr bwMode="auto">
          <a:xfrm>
            <a:off x="2286000" y="2895600"/>
            <a:ext cx="40386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DUAL PURPOSE FINGERPRINT POWDER SILVER/BLACK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(SERBUK BIASA WARNA ABU-ABU / HITAM</a:t>
            </a:r>
            <a:r>
              <a:rPr kumimoji="0" lang="id-ID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5906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981200" y="2209800"/>
            <a:ext cx="4582497" cy="3903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16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4" name="Picture 3" descr="Description: PA0100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13271"/>
            <a:ext cx="2133600" cy="1716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62200" y="3429000"/>
          <a:ext cx="3810000" cy="1962912"/>
        </p:xfrm>
        <a:graphic>
          <a:graphicData uri="http://schemas.openxmlformats.org/drawingml/2006/table">
            <a:tbl>
              <a:tblPr/>
              <a:tblGrid>
                <a:gridCol w="312782"/>
                <a:gridCol w="3497218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a.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untuk mengambil serbuk magnet guna mengembangkan sidik jari latent;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b.</a:t>
                      </a:r>
                      <a:endParaRPr lang="en-US" sz="140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Untuk melepaskan serbuk magnet ujung tuas kuas magnet bagian atas ditarik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c.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Ujung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kuas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magnet yang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ada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penampangnnya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dicelupkan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dalam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botol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serbuk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magnet.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Setlah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itu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serbuk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ditabuarkan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dioleskan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secara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perlahan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pada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permukaan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benda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diduga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ada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1681" name="Rectangle 1"/>
          <p:cNvSpPr>
            <a:spLocks noChangeArrowheads="1"/>
          </p:cNvSpPr>
          <p:nvPr/>
        </p:nvSpPr>
        <p:spPr bwMode="auto">
          <a:xfrm>
            <a:off x="2438400" y="2667000"/>
            <a:ext cx="3581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STANDARD MAGNETIC POWDER APLICATOR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(KUAS MAGNET)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6176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981200" y="2971800"/>
            <a:ext cx="4582497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17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58" name="Picture 132" descr="Description: G:\rubber lifter 3x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86548" y="579845"/>
            <a:ext cx="2971800" cy="2102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38400" y="3810000"/>
          <a:ext cx="3799840" cy="1892808"/>
        </p:xfrm>
        <a:graphic>
          <a:graphicData uri="http://schemas.openxmlformats.org/drawingml/2006/table">
            <a:tbl>
              <a:tblPr/>
              <a:tblGrid>
                <a:gridCol w="311948"/>
                <a:gridCol w="3487892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a.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untuk mengangkat sidik jari latent (SJL) yang telah dikembangkan dengan menggunakan serbuk hitam (biasa dan magnet)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fluorescent </a:t>
                      </a: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pada permukaan benda yang tidak rata (non flat)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b.</a:t>
                      </a:r>
                      <a:endParaRPr lang="en-US" sz="120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Plastik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transparan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penutup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permukaan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rubber lifter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dibuka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kemudian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rubber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diletakkan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permukaan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setelah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itu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ditekan-tekan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sampai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lengket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kemudian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rubber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diangkat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plastic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transparan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ditutupkan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kembali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mengamankan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 yang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sudah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diangkat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0657" name="Rectangle 1"/>
          <p:cNvSpPr>
            <a:spLocks noChangeArrowheads="1"/>
          </p:cNvSpPr>
          <p:nvPr/>
        </p:nvSpPr>
        <p:spPr bwMode="auto">
          <a:xfrm>
            <a:off x="2514600" y="3200400"/>
            <a:ext cx="3657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FINGERPRINT RUBBER LIFTER WHITE 3 x 4 INCH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2254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2585551" y="3428999"/>
            <a:ext cx="4582497" cy="2694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18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82" name="Picture 126" descr="Description: G:\rubber lifter black 3x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2800" y="914400"/>
            <a:ext cx="3048000" cy="216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3276600" y="3581400"/>
            <a:ext cx="342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FINGERPRINT RUBBER LIFTER BLACK 3 x 4 INCH</a:t>
            </a:r>
            <a:endParaRPr kumimoji="0" lang="id-ID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71800" y="4038600"/>
          <a:ext cx="3886200" cy="1892808"/>
        </p:xfrm>
        <a:graphic>
          <a:graphicData uri="http://schemas.openxmlformats.org/drawingml/2006/table">
            <a:tbl>
              <a:tblPr/>
              <a:tblGrid>
                <a:gridCol w="319038"/>
                <a:gridCol w="3567162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a.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untuk mengangkat sidik jari latent (SJL) yang telah dikembangkan dengan menggunakan serbuk putih, abu-abu dan flourescent (biasa dan magnet) pada permukaan benda yang tidak rata (non flat)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b.</a:t>
                      </a:r>
                      <a:endParaRPr lang="en-US" sz="120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Plastik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transparan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penutup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permukaan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rubber lifter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dibuka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kemudian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rubber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diletakkan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permukaan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setelah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itu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ditekan-tekan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sampai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lengket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kemudian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rubber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diangkat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plastic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transparan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ditutupkan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kembali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mengamankan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 yang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sudah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diangkat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0127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665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10" descr="Description: Y:\2013\Revitalisasi Polres Polsek 2013\Gambar Lemari 2013\besar_jad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91" t="15158" r="8586" b="11324"/>
          <a:stretch>
            <a:fillRect/>
          </a:stretch>
        </p:blipFill>
        <p:spPr bwMode="auto">
          <a:xfrm>
            <a:off x="6248400" y="1447800"/>
            <a:ext cx="2549525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1371600"/>
            <a:ext cx="4895235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Heptagon 5"/>
          <p:cNvSpPr/>
          <p:nvPr/>
        </p:nvSpPr>
        <p:spPr>
          <a:xfrm>
            <a:off x="8128819" y="0"/>
            <a:ext cx="914400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85115430"/>
              </p:ext>
            </p:extLst>
          </p:nvPr>
        </p:nvGraphicFramePr>
        <p:xfrm>
          <a:off x="1331903" y="1828800"/>
          <a:ext cx="3497580" cy="1051560"/>
        </p:xfrm>
        <a:graphic>
          <a:graphicData uri="http://schemas.openxmlformats.org/drawingml/2006/table">
            <a:tbl>
              <a:tblPr/>
              <a:tblGrid>
                <a:gridCol w="356870"/>
                <a:gridCol w="314071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a.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Case Kit / Lemari yang mempunyai 12 buah laci;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b.</a:t>
                      </a:r>
                      <a:endParaRPr lang="en-US" sz="120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Masing-masing laci terdapat busa keras yang sudah terbentuk sesuai dengan barang yang ada pada laci;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c.</a:t>
                      </a:r>
                      <a:endParaRPr lang="en-US" sz="120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Digunakan untuk menyimpan peralatan/kit/barang sesuai dengan daftar isi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0113" name="Rectangle 1"/>
          <p:cNvSpPr>
            <a:spLocks noChangeArrowheads="1"/>
          </p:cNvSpPr>
          <p:nvPr/>
        </p:nvSpPr>
        <p:spPr bwMode="auto">
          <a:xfrm>
            <a:off x="1524000" y="1432411"/>
            <a:ext cx="2667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COLD ROLLED COIL CASE KIT (LARGE)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lemari kit kecil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038600"/>
            <a:ext cx="1400175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409880" y="3876675"/>
            <a:ext cx="4895235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71600" y="3906352"/>
            <a:ext cx="345788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COLD ROLLED COIL CASE KIT (MEDIUM)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56343345"/>
              </p:ext>
            </p:extLst>
          </p:nvPr>
        </p:nvGraphicFramePr>
        <p:xfrm>
          <a:off x="1175875" y="4451888"/>
          <a:ext cx="3524250" cy="1892808"/>
        </p:xfrm>
        <a:graphic>
          <a:graphicData uri="http://schemas.openxmlformats.org/drawingml/2006/table">
            <a:tbl>
              <a:tblPr firstRow="1" firstCol="1" bandRow="1"/>
              <a:tblGrid>
                <a:gridCol w="280670"/>
                <a:gridCol w="3243580"/>
              </a:tblGrid>
              <a:tr h="12287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Calibri"/>
                          <a:cs typeface="Times New Roman"/>
                        </a:rPr>
                        <a:t>a.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Calibri"/>
                          <a:cs typeface="Times New Roman"/>
                        </a:rPr>
                        <a:t>Case Kit / Lemari yang mempunyai 6 buah laci;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66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Calibri"/>
                          <a:cs typeface="Times New Roman"/>
                        </a:rPr>
                        <a:t>b.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Calibri"/>
                          <a:cs typeface="Times New Roman"/>
                        </a:rPr>
                        <a:t>Masing-masing laci terdapat busa keras yang sudah terbentuk sesuai dengan barang yang ada pada laci;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9684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Calibri"/>
                          <a:cs typeface="Times New Roman"/>
                        </a:rPr>
                        <a:t>c.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Calibri"/>
                          <a:cs typeface="Times New Roman"/>
                        </a:rPr>
                        <a:t>Digunakan untuk menyimpan peralatan/kit/barang sesuai dengan daftar isi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Calibri"/>
                          <a:cs typeface="Times New Roman"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Calibri"/>
                          <a:cs typeface="Times New Roman"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Calibri"/>
                          <a:cs typeface="Times New Roman"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Calibri"/>
                          <a:cs typeface="Times New Roman"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7924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828801" y="3428999"/>
            <a:ext cx="5339248" cy="2694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19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6" name="Picture 123" descr="Description: G:\rubber lifter white 2x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98120" y="973694"/>
            <a:ext cx="2853916" cy="201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09800" y="4191000"/>
          <a:ext cx="4561840" cy="1472184"/>
        </p:xfrm>
        <a:graphic>
          <a:graphicData uri="http://schemas.openxmlformats.org/drawingml/2006/table">
            <a:tbl>
              <a:tblPr/>
              <a:tblGrid>
                <a:gridCol w="374505"/>
                <a:gridCol w="418733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a.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untuk mengangkat sidik jari latent (SJL) yang telah dikembangkan dengan menggunakan serbuk hitam (biasa dan magnet)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flourescent</a:t>
                      </a: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pada permukaan benda yang tidak rata (non flat)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b.</a:t>
                      </a:r>
                      <a:endParaRPr lang="en-US" sz="120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Plastik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transparan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penutup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permukaan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rubber lifter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dibuka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kemudian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rubber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diletakkan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permukaan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setelah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itu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ditekan-tekan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sampai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lengket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kemudian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rubber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diangkat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plastic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transparan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ditutupkan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kembali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mengamankan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 yang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sudah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diangkat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8609" name="Rectangle 1"/>
          <p:cNvSpPr>
            <a:spLocks noChangeArrowheads="1"/>
          </p:cNvSpPr>
          <p:nvPr/>
        </p:nvSpPr>
        <p:spPr bwMode="auto">
          <a:xfrm>
            <a:off x="2743200" y="3581400"/>
            <a:ext cx="3505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FINGERPRINT RUBBER LIFTER WHITE 2 x 2 INCH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6264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676401" y="3428999"/>
            <a:ext cx="5491648" cy="2694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20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30" name="Picture 122" descr="Description: G:\rubber lifter 2x2 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9000" y="914400"/>
            <a:ext cx="2667000" cy="18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62200" y="3962400"/>
          <a:ext cx="4104640" cy="1892808"/>
        </p:xfrm>
        <a:graphic>
          <a:graphicData uri="http://schemas.openxmlformats.org/drawingml/2006/table">
            <a:tbl>
              <a:tblPr/>
              <a:tblGrid>
                <a:gridCol w="336971"/>
                <a:gridCol w="3767669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a.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untuk mengangkat sidik jari latent (SJL) yang telah dikembangkan dengan menggunakan serbuk putih, abu-abu dan flourescent (biasa dan magnet) pada permukaan benda yang tidak rata (non flat)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b.</a:t>
                      </a:r>
                      <a:endParaRPr lang="en-US" sz="120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Plastik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transparan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penutup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permukaan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rubber lifter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dibuka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kemudian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rubber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diletakkan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permukaan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setelah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itu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ditekan-tekan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sampai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lengket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kemudian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rubber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diangkat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plastic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transparan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ditutupkan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kembali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mengamankan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 yang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sudah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diangkat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7585" name="Rectangle 1"/>
          <p:cNvSpPr>
            <a:spLocks noChangeArrowheads="1"/>
          </p:cNvSpPr>
          <p:nvPr/>
        </p:nvSpPr>
        <p:spPr bwMode="auto">
          <a:xfrm>
            <a:off x="2667000" y="3429000"/>
            <a:ext cx="3505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FINGERPRINT RUBBER LIFTER BLACK 2 x 2 INCH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3340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2209800" y="3416709"/>
            <a:ext cx="4582497" cy="2694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21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3554" name="Picture 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009"/>
          <a:stretch>
            <a:fillRect/>
          </a:stretch>
        </p:blipFill>
        <p:spPr bwMode="auto">
          <a:xfrm>
            <a:off x="3200400" y="914400"/>
            <a:ext cx="2996434" cy="1807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14600" y="3962400"/>
          <a:ext cx="4038600" cy="1892808"/>
        </p:xfrm>
        <a:graphic>
          <a:graphicData uri="http://schemas.openxmlformats.org/drawingml/2006/table">
            <a:tbl>
              <a:tblPr/>
              <a:tblGrid>
                <a:gridCol w="331550"/>
                <a:gridCol w="370705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a.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Digunakan untuk mengangkat sidik jari latent (SJL) yang telah dikembangkan dengan menggunakan serbuk hitam (biasa dan magnet)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fluorescent </a:t>
                      </a: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pada permukaan benda yang rata (flat)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b.</a:t>
                      </a:r>
                      <a:endParaRPr lang="en-US" sz="120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Plastik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transparan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penutup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permukaan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hinge lifter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dibuka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kemudian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rubber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diletakkan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permukaan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setelah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itu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ditekan-tekan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sampai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lengket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tidak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gelembung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udara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kemudian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rubber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diangkat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sekali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tarik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plastic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transparan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ditutupkan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kembali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mengamankan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 yang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sudah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diangkat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6561" name="Rectangle 1"/>
          <p:cNvSpPr>
            <a:spLocks noChangeArrowheads="1"/>
          </p:cNvSpPr>
          <p:nvPr/>
        </p:nvSpPr>
        <p:spPr bwMode="auto">
          <a:xfrm>
            <a:off x="2743200" y="3429000"/>
            <a:ext cx="3352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FINGERPRINT HINGE LIFTER WHITE 4 x 4 INCH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9682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752600" y="3416709"/>
            <a:ext cx="5039697" cy="2694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22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8" name="Picture 92" descr="Description: hinge lifter black.jpg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48492"/>
            <a:ext cx="2346325" cy="2151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0" y="3886200"/>
          <a:ext cx="3886200" cy="2103120"/>
        </p:xfrm>
        <a:graphic>
          <a:graphicData uri="http://schemas.openxmlformats.org/drawingml/2006/table">
            <a:tbl>
              <a:tblPr/>
              <a:tblGrid>
                <a:gridCol w="319038"/>
                <a:gridCol w="3567162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a.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Digunakan untuk mengangkat sidik jari latent (SJL) yang telah dikembangkan dengan menggunakan serbuk putih, abu-abu dan flourescent (biasa dan magnet) pada permukaan benda yang rata (flat)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b.</a:t>
                      </a:r>
                      <a:endParaRPr lang="en-US" sz="120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Plastik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transparan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penutup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permukaan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hinge lifter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dibuka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kemudian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rubber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diletakkan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permukaan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setelah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itu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ditekan-tekan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sampai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lengket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tidak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gelembung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udara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kemudian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rubber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diangkat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sekali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tarik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plastic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transparan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ditutupkan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kembali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mengamankan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 yang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sudah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diangkat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5537" name="Rectangle 1"/>
          <p:cNvSpPr>
            <a:spLocks noChangeArrowheads="1"/>
          </p:cNvSpPr>
          <p:nvPr/>
        </p:nvSpPr>
        <p:spPr bwMode="auto">
          <a:xfrm>
            <a:off x="2819400" y="3505200"/>
            <a:ext cx="3276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FINGERPRINT HINGE LIFTER BLACK 4 x 4 INCH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8672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295400" y="3200400"/>
            <a:ext cx="5791200" cy="2986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23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91" descr="Description: hinge lifter transparan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83183"/>
            <a:ext cx="3276600" cy="241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81200" y="3962400"/>
          <a:ext cx="4257040" cy="1682496"/>
        </p:xfrm>
        <a:graphic>
          <a:graphicData uri="http://schemas.openxmlformats.org/drawingml/2006/table">
            <a:tbl>
              <a:tblPr/>
              <a:tblGrid>
                <a:gridCol w="349482"/>
                <a:gridCol w="3907558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a.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Digunakan untuk mengangkat sidik jari latent (SJL) yang telah dikembangkan dengan menggunakan serbuk hitam (biasa dan magnet) pada permukaan benda yang rata (flat)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b.</a:t>
                      </a:r>
                      <a:endParaRPr lang="en-US" sz="120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Plastik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transparan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penutup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permukaan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hinge lifter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dibuka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kemudian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rubber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diletakkan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permukaan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setelah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itu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ditekan-tekan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sampai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lengket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tidak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gelembung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udara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kemudian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rubber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diangkat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sekali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tarik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plastic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transparan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ditutupkan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kembali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mengamankan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 yang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sudah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diangkat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4513" name="Rectangle 1"/>
          <p:cNvSpPr>
            <a:spLocks noChangeArrowheads="1"/>
          </p:cNvSpPr>
          <p:nvPr/>
        </p:nvSpPr>
        <p:spPr bwMode="auto">
          <a:xfrm>
            <a:off x="2286000" y="3276600"/>
            <a:ext cx="3810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FINGERPRINT HINGE LIFTER TRANSPARANT 4 x 4 INCH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3049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600200" y="3124201"/>
            <a:ext cx="5192097" cy="2986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24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0" y="3657600"/>
          <a:ext cx="3723640" cy="2103120"/>
        </p:xfrm>
        <a:graphic>
          <a:graphicData uri="http://schemas.openxmlformats.org/drawingml/2006/table">
            <a:tbl>
              <a:tblPr/>
              <a:tblGrid>
                <a:gridCol w="305693"/>
                <a:gridCol w="3417947"/>
              </a:tblGrid>
              <a:tr h="6806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a.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Digunakan untuk mengangkat sidik jari latent (telapak tangan dan telapak kaki) yang telah dikembangkan dengan menggunakan serbuk hitam (biasa dan magnet) pada permukaan benda yang rata (flat)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4816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b.</a:t>
                      </a:r>
                      <a:endParaRPr lang="en-US" sz="120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Plastik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transparan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penutup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permukaan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hinge lifter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dibuka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kemudian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rubber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diletakkan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permukaan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setelah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itu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ditekan-tekan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sampai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lengket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tidak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gelembung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udara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kemudian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rubber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diangkat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sekali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tarik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plastic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transparan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ditutupkan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kembali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mengamankan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 yang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sudah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diangkat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2590800" y="3124200"/>
            <a:ext cx="3124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HINGE PALMPRINT LIFTER WHITE 6 x 9 INCH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018" t="39893" r="5206"/>
          <a:stretch>
            <a:fillRect/>
          </a:stretch>
        </p:blipFill>
        <p:spPr bwMode="auto">
          <a:xfrm>
            <a:off x="2667000" y="381000"/>
            <a:ext cx="3276600" cy="2519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19336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600200" y="2895600"/>
            <a:ext cx="5334000" cy="3215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25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33600" y="3505200"/>
          <a:ext cx="4028440" cy="1752600"/>
        </p:xfrm>
        <a:graphic>
          <a:graphicData uri="http://schemas.openxmlformats.org/drawingml/2006/table">
            <a:tbl>
              <a:tblPr/>
              <a:tblGrid>
                <a:gridCol w="330715"/>
                <a:gridCol w="369772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a.</a:t>
                      </a:r>
                      <a:endParaRPr lang="en-US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Digunakan untuk mengangkat sidik jari latent (telapak tangan dan telapak kaki) yang telah dikembangkan dengan menggunakan serbuk putih, abu-abu dan flourescent (biasa dan magnet) pada permukaan benda yang rata (flat)</a:t>
                      </a:r>
                      <a:endParaRPr lang="en-US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b.</a:t>
                      </a:r>
                      <a:endParaRPr lang="en-US" sz="11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Plastik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transparan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penutup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permukaan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 hinge lifter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dibuka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kemudian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 rubber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diletakkan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pada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permukaan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ada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 SJL,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setelah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itu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ditekan-tekan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sampai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lengket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tidak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ada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gelembung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udara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kemudian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 rubber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diangkat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sekali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tarik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 plastic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transparan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ditutupkan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kembali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mengamankan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 SJL yang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sudah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diangkat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 </a:t>
                      </a:r>
                      <a:endParaRPr lang="en-US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2465" name="Rectangle 1"/>
          <p:cNvSpPr>
            <a:spLocks noChangeArrowheads="1"/>
          </p:cNvSpPr>
          <p:nvPr/>
        </p:nvSpPr>
        <p:spPr bwMode="auto">
          <a:xfrm>
            <a:off x="2667000" y="3048000"/>
            <a:ext cx="3124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HINGE PALMPRINT LIFTER BLACK 6 x 9 INCH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71500"/>
            <a:ext cx="3236437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92478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2057400" y="3124201"/>
            <a:ext cx="4734897" cy="2986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26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4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570" y="641016"/>
            <a:ext cx="2927621" cy="1949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62200" y="3733800"/>
          <a:ext cx="3952240" cy="2103120"/>
        </p:xfrm>
        <a:graphic>
          <a:graphicData uri="http://schemas.openxmlformats.org/drawingml/2006/table">
            <a:tbl>
              <a:tblPr/>
              <a:tblGrid>
                <a:gridCol w="324460"/>
                <a:gridCol w="362778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a.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Digunakan untuk mengangkat sidik jari latent (telapak tangan dan telapak kaki) yang telah dikembangkan dengan menggunakan serbuk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putih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abu-abu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putih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fluorescent </a:t>
                      </a: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(biasa dan magnet) pada permukaan benda yang rata (flat)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b.</a:t>
                      </a:r>
                      <a:endParaRPr lang="en-US" sz="120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Plastik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transparan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penutup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permukaan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hinge lifter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dibuka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kemudian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rubber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diletakkan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permukaan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setelah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itu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ditekan-tekan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sampai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lengket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tidak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gelembung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udara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kemudian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rubber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diangkat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sekali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tarik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plastic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transparan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ditutupkan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kembali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mengamankan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 yang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sudah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diangkat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2438400" y="3200400"/>
            <a:ext cx="3733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HINGE PALMPRINT LIFTER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TRANSPARANT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6 x 9 INCH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2953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2057400" y="3124201"/>
            <a:ext cx="4734897" cy="2209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27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l="14592" t="7036" r="12361" b="2061"/>
          <a:stretch>
            <a:fillRect/>
          </a:stretch>
        </p:blipFill>
        <p:spPr bwMode="auto">
          <a:xfrm rot="5400000">
            <a:off x="3695699" y="876301"/>
            <a:ext cx="1371601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17" name="Rectangle 1"/>
          <p:cNvSpPr>
            <a:spLocks noChangeArrowheads="1"/>
          </p:cNvSpPr>
          <p:nvPr/>
        </p:nvSpPr>
        <p:spPr bwMode="auto">
          <a:xfrm>
            <a:off x="2286000" y="3733800"/>
            <a:ext cx="42672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ALL PURPOSE</a:t>
            </a:r>
            <a:r>
              <a:rPr kumimoji="0" lang="id-ID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BRUSH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7 “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Digunakan juga untuk membersihkan serbuk yang berlebihan pada area permukaan sidik jari latent yang telah dikembangkan sebelum sidik jari latent itu diangkat menggunakan lifter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/rubber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557339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2057400" y="3124201"/>
            <a:ext cx="4734897" cy="2986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28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Description: fiberglass brush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14400"/>
            <a:ext cx="2133600" cy="1828800"/>
          </a:xfrm>
          <a:prstGeom prst="rect">
            <a:avLst/>
          </a:prstGeom>
          <a:noFill/>
        </p:spPr>
      </p:pic>
      <p:sp>
        <p:nvSpPr>
          <p:cNvPr id="59393" name="Rectangle 1"/>
          <p:cNvSpPr>
            <a:spLocks noChangeArrowheads="1"/>
          </p:cNvSpPr>
          <p:nvPr/>
        </p:nvSpPr>
        <p:spPr bwMode="auto">
          <a:xfrm>
            <a:off x="2133600" y="3962400"/>
            <a:ext cx="4495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FIBBERGLASS BRUSH 6”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Calibri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Digunakan juga untuk membersihkan serbuk yang berlebihan pada area permukaan sidik jari latent yang telah dikembangkan sebelum sidik jari latent itu diangkat menggunakan lifter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/rubber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82216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665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Description: kamera_SL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828800"/>
            <a:ext cx="1965325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66800" y="1828800"/>
            <a:ext cx="4537364" cy="1327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Arial Narrow" pitchFamily="34" charset="0"/>
              </a:rPr>
              <a:t>KAMERA SLR</a:t>
            </a:r>
          </a:p>
          <a:p>
            <a:endParaRPr lang="en-US" sz="1600" dirty="0" smtClean="0">
              <a:solidFill>
                <a:schemeClr val="bg1"/>
              </a:solidFill>
              <a:latin typeface="Arial Narrow" pitchFamily="34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Arial Narrow" pitchFamily="34" charset="0"/>
              </a:rPr>
              <a:t>a. </a:t>
            </a:r>
            <a:r>
              <a:rPr lang="id-ID" sz="1600" dirty="0" smtClean="0">
                <a:solidFill>
                  <a:schemeClr val="bg1"/>
                </a:solidFill>
                <a:latin typeface="Arial Narrow" pitchFamily="34" charset="0"/>
              </a:rPr>
              <a:t>Type </a:t>
            </a:r>
            <a:r>
              <a:rPr lang="id-ID" sz="1600" dirty="0">
                <a:solidFill>
                  <a:schemeClr val="bg1"/>
                </a:solidFill>
                <a:latin typeface="Arial Narrow" pitchFamily="34" charset="0"/>
              </a:rPr>
              <a:t>of camera Single-lens reflex digital </a:t>
            </a:r>
            <a:r>
              <a:rPr lang="id-ID" sz="1600" dirty="0" smtClean="0">
                <a:solidFill>
                  <a:schemeClr val="bg1"/>
                </a:solidFill>
                <a:latin typeface="Arial Narrow" pitchFamily="34" charset="0"/>
              </a:rPr>
              <a:t>camera</a:t>
            </a:r>
            <a:endParaRPr lang="en-US" sz="1600" dirty="0" smtClean="0">
              <a:solidFill>
                <a:schemeClr val="bg1"/>
              </a:solidFill>
              <a:latin typeface="Arial Narrow" pitchFamily="34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Arial Narrow" pitchFamily="34" charset="0"/>
              </a:rPr>
              <a:t>b. </a:t>
            </a:r>
            <a:r>
              <a:rPr lang="id-ID" sz="1600" dirty="0" smtClean="0">
                <a:solidFill>
                  <a:schemeClr val="bg1"/>
                </a:solidFill>
                <a:latin typeface="Arial Narrow" pitchFamily="34" charset="0"/>
              </a:rPr>
              <a:t>Digunakan </a:t>
            </a:r>
            <a:r>
              <a:rPr lang="id-ID" sz="1600" dirty="0">
                <a:solidFill>
                  <a:schemeClr val="bg1"/>
                </a:solidFill>
                <a:latin typeface="Arial Narrow" pitchFamily="34" charset="0"/>
              </a:rPr>
              <a:t>untuk memotret secara umum dan close-up</a:t>
            </a:r>
            <a:endParaRPr lang="en-US" sz="1600" dirty="0">
              <a:solidFill>
                <a:schemeClr val="bg1"/>
              </a:solidFill>
              <a:latin typeface="Arial Narrow" pitchFamily="34" charset="0"/>
              <a:ea typeface="Calibri"/>
              <a:cs typeface="Times New Roman"/>
            </a:endParaRPr>
          </a:p>
          <a:p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Heptagon 7"/>
          <p:cNvSpPr/>
          <p:nvPr/>
        </p:nvSpPr>
        <p:spPr>
          <a:xfrm>
            <a:off x="8128819" y="0"/>
            <a:ext cx="914400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8065" name="Group 5"/>
          <p:cNvGrpSpPr>
            <a:grpSpLocks/>
          </p:cNvGrpSpPr>
          <p:nvPr/>
        </p:nvGrpSpPr>
        <p:grpSpPr bwMode="auto">
          <a:xfrm>
            <a:off x="7010400" y="4114800"/>
            <a:ext cx="1009650" cy="679450"/>
            <a:chOff x="31242" y="19812"/>
            <a:chExt cx="25486" cy="19812"/>
          </a:xfrm>
        </p:grpSpPr>
        <p:pic>
          <p:nvPicPr>
            <p:cNvPr id="89" name="irc_mi" descr="http://media.the-digital-picture.com/Images/News/Tamron-SP-60mm-f-2-Di-II-Macro-Lens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242" y="19812"/>
              <a:ext cx="25486" cy="19812"/>
            </a:xfrm>
            <a:prstGeom prst="rect">
              <a:avLst/>
            </a:prstGeom>
            <a:noFill/>
          </p:spPr>
        </p:pic>
        <p:sp>
          <p:nvSpPr>
            <p:cNvPr id="90" name="Moon 90"/>
            <p:cNvSpPr>
              <a:spLocks noChangeArrowheads="1"/>
            </p:cNvSpPr>
            <p:nvPr/>
          </p:nvSpPr>
          <p:spPr bwMode="auto">
            <a:xfrm flipH="1">
              <a:off x="43434" y="20574"/>
              <a:ext cx="3048" cy="19050"/>
            </a:xfrm>
            <a:prstGeom prst="moon">
              <a:avLst>
                <a:gd name="adj" fmla="val 50000"/>
              </a:avLst>
            </a:prstGeom>
            <a:solidFill>
              <a:srgbClr val="1C1A10"/>
            </a:solidFill>
            <a:ln w="2540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101436" y="3733800"/>
            <a:ext cx="4537364" cy="1327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 smtClean="0">
              <a:solidFill>
                <a:schemeClr val="bg1"/>
              </a:solidFill>
              <a:latin typeface="Arial Narrow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1295400" y="3733800"/>
            <a:ext cx="4114800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LENSA MACRO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Lensa</a:t>
            </a:r>
            <a:r>
              <a:rPr kumimoji="0" lang="en-US" sz="15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Type : </a:t>
            </a:r>
            <a:r>
              <a:rPr kumimoji="0" lang="en-US" sz="15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Makro</a:t>
            </a:r>
            <a:endParaRPr kumimoji="0" lang="en-US" sz="15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Digunakan</a:t>
            </a:r>
            <a:r>
              <a:rPr kumimoji="0" lang="en-US" sz="15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5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untuk</a:t>
            </a:r>
            <a:r>
              <a:rPr kumimoji="0" lang="en-US" sz="15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5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memotret</a:t>
            </a:r>
            <a:r>
              <a:rPr kumimoji="0" lang="en-US" sz="15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5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sidik</a:t>
            </a:r>
            <a:r>
              <a:rPr kumimoji="0" lang="en-US" sz="15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5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jari</a:t>
            </a:r>
            <a:r>
              <a:rPr kumimoji="0" lang="en-US" sz="15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latent </a:t>
            </a:r>
            <a:r>
              <a:rPr kumimoji="0" lang="en-US" sz="15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secara</a:t>
            </a:r>
            <a:r>
              <a:rPr kumimoji="0" lang="en-US" sz="15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close up</a:t>
            </a:r>
            <a:endParaRPr kumimoji="0" lang="en-US" sz="15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903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2057400" y="3124201"/>
            <a:ext cx="4734897" cy="2986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29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95400"/>
            <a:ext cx="159067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69" name="Rectangle 1"/>
          <p:cNvSpPr>
            <a:spLocks noChangeArrowheads="1"/>
          </p:cNvSpPr>
          <p:nvPr/>
        </p:nvSpPr>
        <p:spPr bwMode="auto">
          <a:xfrm>
            <a:off x="2209800" y="3962400"/>
            <a:ext cx="4343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MARABAU FEATHER DUSTER BLACK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Calibri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Digunakan untuk mengembangkan sidik jari latent menggunakan serbuk biasa warna hitam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flourescent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8833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2057400" y="2743200"/>
            <a:ext cx="4734897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>
                <a:solidFill>
                  <a:schemeClr val="bg1"/>
                </a:solidFill>
                <a:latin typeface="Arial Narrow" pitchFamily="34" charset="0"/>
              </a:rPr>
              <a:t>MARABAU FEATHER DUSTER WHITE</a:t>
            </a:r>
            <a:endParaRPr lang="en-US" sz="1400" dirty="0" smtClean="0">
              <a:solidFill>
                <a:schemeClr val="bg1"/>
              </a:solidFill>
              <a:latin typeface="Arial Narrow" pitchFamily="34" charset="0"/>
            </a:endParaRPr>
          </a:p>
          <a:p>
            <a:r>
              <a:rPr lang="id-ID" sz="1400" b="1" dirty="0" smtClean="0">
                <a:solidFill>
                  <a:schemeClr val="bg1"/>
                </a:solidFill>
                <a:latin typeface="Arial Narrow" pitchFamily="34" charset="0"/>
              </a:rPr>
              <a:t> </a:t>
            </a:r>
            <a:endParaRPr lang="en-US" sz="1400" dirty="0" smtClean="0">
              <a:solidFill>
                <a:schemeClr val="bg1"/>
              </a:solidFill>
              <a:latin typeface="Arial Narrow" pitchFamily="34" charset="0"/>
            </a:endParaRPr>
          </a:p>
          <a:p>
            <a:r>
              <a:rPr lang="id-ID" sz="1400" dirty="0" smtClean="0">
                <a:solidFill>
                  <a:schemeClr val="bg1"/>
                </a:solidFill>
                <a:latin typeface="Arial Narrow" pitchFamily="34" charset="0"/>
              </a:rPr>
              <a:t>Digunakan untuk mengembangkan sidik jari latent menggunakan serbuk biasa warna putih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,</a:t>
            </a:r>
            <a:r>
              <a:rPr lang="id-ID" sz="1400" dirty="0" smtClean="0">
                <a:solidFill>
                  <a:schemeClr val="bg1"/>
                </a:solidFill>
                <a:latin typeface="Arial Narrow" pitchFamily="34" charset="0"/>
              </a:rPr>
              <a:t> abu-abu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dan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flourescent</a:t>
            </a:r>
            <a:endParaRPr lang="en-US" sz="1400" dirty="0" smtClean="0">
              <a:solidFill>
                <a:schemeClr val="bg1"/>
              </a:solidFill>
              <a:latin typeface="Arial Narrow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30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6866" name="Picture 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25462"/>
            <a:ext cx="1978025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47246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2057400" y="2743200"/>
            <a:ext cx="4734897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 smtClean="0">
                <a:solidFill>
                  <a:schemeClr val="bg1"/>
                </a:solidFill>
                <a:latin typeface="Arial Narrow" pitchFamily="34" charset="0"/>
              </a:rPr>
              <a:t>MARABAU FEATHER DUSTER RED</a:t>
            </a:r>
            <a:endParaRPr lang="en-US" sz="1600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algn="ctr"/>
            <a:r>
              <a:rPr lang="id-ID" sz="1600" b="1" dirty="0" smtClean="0">
                <a:solidFill>
                  <a:schemeClr val="bg1"/>
                </a:solidFill>
                <a:latin typeface="Arial Narrow" pitchFamily="34" charset="0"/>
              </a:rPr>
              <a:t> </a:t>
            </a:r>
            <a:endParaRPr lang="en-US" sz="1600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algn="ctr"/>
            <a:r>
              <a:rPr lang="id-ID" sz="1600" dirty="0" smtClean="0">
                <a:solidFill>
                  <a:schemeClr val="bg1"/>
                </a:solidFill>
                <a:latin typeface="Arial Narrow" pitchFamily="34" charset="0"/>
              </a:rPr>
              <a:t>Digunakan untuk mengembangkan sidik jari latent menggunakan serbuk flourescent warna merah</a:t>
            </a:r>
            <a:endParaRPr lang="en-US" sz="16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31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8914" name="Picture 8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0400" y="737394"/>
            <a:ext cx="2079625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73795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2057400" y="2743200"/>
            <a:ext cx="4734897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32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8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481" t="19226" r="10100" b="31456"/>
          <a:stretch>
            <a:fillRect/>
          </a:stretch>
        </p:blipFill>
        <p:spPr bwMode="auto">
          <a:xfrm>
            <a:off x="3607285" y="914400"/>
            <a:ext cx="163512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2286000" y="3886200"/>
            <a:ext cx="4191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CAMEL HAIR BRUSH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Calibri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Digunakan juga untuk membersihkan serbuk yang berlebihan pada area permukaan sidik jari latent yang telah dikembangkan sebelum sidik jari latent itu diangkat menggunakan lifter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/rubber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4437649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2057400" y="2743200"/>
            <a:ext cx="4734897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33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19200"/>
            <a:ext cx="141922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865" name="Rectangle 1"/>
          <p:cNvSpPr>
            <a:spLocks noChangeArrowheads="1"/>
          </p:cNvSpPr>
          <p:nvPr/>
        </p:nvSpPr>
        <p:spPr bwMode="auto">
          <a:xfrm>
            <a:off x="2362200" y="3962400"/>
            <a:ext cx="4191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FINGERPRINT INK 120 ML / 4 OZ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Calibri" pitchFamily="34" charset="0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Tinta sidik jari yang digunakan untuk mengambil atau menyerap sidik jari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443764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2057400" y="2743200"/>
            <a:ext cx="4734897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34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14400"/>
            <a:ext cx="1600200" cy="990600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62200" y="3657600"/>
          <a:ext cx="4114800" cy="2313432"/>
        </p:xfrm>
        <a:graphic>
          <a:graphicData uri="http://schemas.openxmlformats.org/drawingml/2006/table">
            <a:tbl>
              <a:tblPr/>
              <a:tblGrid>
                <a:gridCol w="337805"/>
                <a:gridCol w="377699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a.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Digunakan untuk mengambil / menyerap sidik jari mayat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kombinasi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kartu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AK 23</a:t>
                      </a: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;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b.</a:t>
                      </a:r>
                      <a:endParaRPr lang="en-US" sz="120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Caranya potongan2 kartu AK 23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garis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kolom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pengambilan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sidik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jari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Masukkan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potongan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kartu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AK 23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dalam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penjepit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disebelah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kanan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kiri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postmortem (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sendok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mayat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)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capkan sidik jari mayat yang sudah diberikan tinta sidik jar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Setelah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selesai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satu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jari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geser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potongan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kartu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AK 23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jari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selanjutnya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c.</a:t>
                      </a:r>
                      <a:endParaRPr lang="en-US" sz="120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Setelah potongan2 kartu AK 23 dicapkan sidik jari mayat di tempel pada kartu AK 23 yang utuh sesuai dengan kolom2 sidik jari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diberikan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nomor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label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mayat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3048000" y="2895600"/>
            <a:ext cx="27432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POSTMORTEM RECORD STRIP HOLDER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(SENDOK MAYAT)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8980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2057400" y="2743200"/>
            <a:ext cx="4734897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35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Description: small round ceramic2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85800"/>
            <a:ext cx="13716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425" name="Rectangle 1"/>
          <p:cNvSpPr>
            <a:spLocks noChangeArrowheads="1"/>
          </p:cNvSpPr>
          <p:nvPr/>
        </p:nvSpPr>
        <p:spPr bwMode="auto">
          <a:xfrm>
            <a:off x="2286000" y="3733800"/>
            <a:ext cx="4343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SMALL ROUND CERAMIC PAD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Yaitu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tinta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instan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d</a:t>
            </a:r>
            <a:r>
              <a:rPr kumimoji="0" lang="id-ID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igunakan untuk mengambil / menyerap sidik jari (satu sidik jari)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tidak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digulingkan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diambil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flat/rata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1311888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2057400" y="2743200"/>
            <a:ext cx="4734897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36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Description: ceramic_inkpad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14400"/>
            <a:ext cx="15240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2133600" y="3657600"/>
            <a:ext cx="4572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CERAMIC FINGERPRINT PADS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Calibri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Yaitu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tidaK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instans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d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igunakan untuk mengambil / menyerap sidik jari (lebih dari satu sidik jari)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Caranya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bersihkan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keringkan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jari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menggunakan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tissue/lap yang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bersih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gulirkan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secara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perlahan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pada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bantalan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sapai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seluruh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permuikaan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jari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tersapu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tinta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segera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gulirkan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ke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dalam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kartu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AK 23,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untuk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menjaga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bantalan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tita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tidak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kering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maka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harus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pastikan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segera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tutup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bantalan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tinta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setelah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digunakan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585793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2133600" y="2743200"/>
            <a:ext cx="4734897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37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Description: ink roller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886200" y="838200"/>
            <a:ext cx="1524000" cy="1371600"/>
          </a:xfrm>
          <a:prstGeom prst="rect">
            <a:avLst/>
          </a:prstGeom>
          <a:noFill/>
        </p:spPr>
      </p:pic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2286000" y="3962400"/>
            <a:ext cx="4419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INKING ROLLER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3”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Digunakan untuk meratakan tinta sidik jari diatas papan tinta (inking slab) pada pengambilan atau penyerapan sidik jari</a:t>
            </a:r>
            <a:endParaRPr kumimoji="0" lang="id-ID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33248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2057400" y="2971800"/>
            <a:ext cx="4734897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38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657600" y="914400"/>
            <a:ext cx="1676400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2133600" y="3733800"/>
            <a:ext cx="44196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STAMPING KIT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Peralatan yang digunakan untukmengambil atau menyerap sidik jari yang dilengkapi dengan roll tinta dan penjepit kartu AK 23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Caranya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stamping kit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dibuka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dengancara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menarik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keluar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sampai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terpisah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pada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permukaan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yang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terbuka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dari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kaca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diberi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fingerprint ink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secukupnya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sekitar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1 cm),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setelah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itu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fingerprint ink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diratakan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dengan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inking roller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sampai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benar-benar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rata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sesuai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dengan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ketebalan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tinta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yang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diinginkan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untuk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memastikan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ketebalan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tinta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telah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sesuai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gulirkan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ingking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roller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memastikan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diatas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kertas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putih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apabila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tinta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masih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terlalu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tebal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kembali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gulirkan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diatas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stamping kit,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setelah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sesuai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dengan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ketebalan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tinta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yang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diinginkan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bila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dilakukan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pengambilan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atau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perekaman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sidik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jari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6673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685800" y="1828800"/>
            <a:ext cx="3972897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1200" dirty="0"/>
          </a:p>
        </p:txBody>
      </p:sp>
      <p:grpSp>
        <p:nvGrpSpPr>
          <p:cNvPr id="3076" name="Group 24"/>
          <p:cNvGrpSpPr>
            <a:grpSpLocks/>
          </p:cNvGrpSpPr>
          <p:nvPr/>
        </p:nvGrpSpPr>
        <p:grpSpPr bwMode="auto">
          <a:xfrm>
            <a:off x="5931919" y="1252537"/>
            <a:ext cx="1774825" cy="4670425"/>
            <a:chOff x="0" y="0"/>
            <a:chExt cx="2390775" cy="6267450"/>
          </a:xfrm>
        </p:grpSpPr>
        <p:pic>
          <p:nvPicPr>
            <p:cNvPr id="3077" name="Picture 12" descr="Y:\2013\Revitalisasi Polres Polsek 2013\Gambar Lemari 2013\evidence number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275" y="0"/>
              <a:ext cx="1828800" cy="120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8" name="Picture 13" descr="Y:\2013\Revitalisasi Polres Polsek 2013\Gambar Lemari 2013\Untitled-1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575" y="2638425"/>
              <a:ext cx="695325" cy="202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9" name="Picture 14" descr="Y:\2013\Revitalisasi Polres Polsek 2013\Gambar Lemari 2013\Untitled-2.jp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" y="2590800"/>
              <a:ext cx="1428750" cy="115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0" name="Picture 15" descr="Y:\2013\Revitalisasi Polres Polsek 2013\Gambar Lemari 2013\Untitled-3.jp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057775"/>
              <a:ext cx="2390775" cy="120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1" name="Picture 23" descr="F:\DCIM\100D3100\DSC_0047.JP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2888" t="13812" r="7950" b="32043"/>
            <a:stretch>
              <a:fillRect/>
            </a:stretch>
          </p:blipFill>
          <p:spPr bwMode="auto">
            <a:xfrm>
              <a:off x="200025" y="1409700"/>
              <a:ext cx="2047875" cy="933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" name="Heptagon 43"/>
          <p:cNvSpPr/>
          <p:nvPr/>
        </p:nvSpPr>
        <p:spPr>
          <a:xfrm>
            <a:off x="8128819" y="0"/>
            <a:ext cx="914400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017" name="Rectangle 1"/>
          <p:cNvSpPr>
            <a:spLocks noChangeArrowheads="1"/>
          </p:cNvSpPr>
          <p:nvPr/>
        </p:nvSpPr>
        <p:spPr bwMode="auto">
          <a:xfrm>
            <a:off x="762000" y="2286000"/>
            <a:ext cx="3810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EVIDENCE NUMBER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Kegunaannya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sebagai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alat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penomoran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barang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bukti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TKP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Cara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: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keluarkan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kaki-kaki evidence number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penyimpanan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buka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sehingga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membentuk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sudut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saling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simetris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membentuk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empat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sudut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).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Pasang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tiang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lubang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tengah-tengah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kaki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jepitan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nomor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barang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bukti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sesuai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dibutuhkan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ujung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tiang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571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2057400" y="2895600"/>
            <a:ext cx="4734897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39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 descr="Description: iodine ampoule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l="16357" b="10490"/>
          <a:stretch>
            <a:fillRect/>
          </a:stretch>
        </p:blipFill>
        <p:spPr bwMode="auto">
          <a:xfrm>
            <a:off x="4191000" y="914400"/>
            <a:ext cx="895350" cy="1438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43200" y="3505200"/>
          <a:ext cx="3495040" cy="2734056"/>
        </p:xfrm>
        <a:graphic>
          <a:graphicData uri="http://schemas.openxmlformats.org/drawingml/2006/table">
            <a:tbl>
              <a:tblPr/>
              <a:tblGrid>
                <a:gridCol w="286926"/>
                <a:gridCol w="3208114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a.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Digunakan untuk mengembangkan sidik jari latent yang terdapat pada permukaan benda yang menyerap keringat (berpori);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b.</a:t>
                      </a:r>
                      <a:endParaRPr lang="en-US" sz="120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Caranya dengan diuapkan dan bila sidik jari latent muncul langsung di potret 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c.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Pecahkan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kaca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tempat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iodine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cristal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tepat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dilekukantube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hati-hati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menggunakan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jari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tangan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tuang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isi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iodine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cristal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dalam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kantong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plastic BB.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Masukkan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barang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bukti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menyerap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seperti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kertas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dalam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kantor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tersebut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kemudian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tutup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perekatnya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kocok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setelah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timbul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segera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buka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kantor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keluarkan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barang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bukti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segera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dilakukan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pemotretan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terhadap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 yang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ditemukan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3657600" y="3124200"/>
            <a:ext cx="1676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IODINE CRYSTAL (PA)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8192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828800" y="2514600"/>
            <a:ext cx="5638800" cy="373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40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l="14879" t="8400" r="4800" b="17999"/>
          <a:stretch>
            <a:fillRect/>
          </a:stretch>
        </p:blipFill>
        <p:spPr bwMode="auto">
          <a:xfrm>
            <a:off x="4038600" y="685800"/>
            <a:ext cx="723900" cy="1409700"/>
          </a:xfrm>
          <a:prstGeom prst="rect">
            <a:avLst/>
          </a:prstGeom>
          <a:noFill/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895600" y="4038600"/>
          <a:ext cx="3418840" cy="1472184"/>
        </p:xfrm>
        <a:graphic>
          <a:graphicData uri="http://schemas.openxmlformats.org/drawingml/2006/table">
            <a:tbl>
              <a:tblPr/>
              <a:tblGrid>
                <a:gridCol w="280670"/>
                <a:gridCol w="313817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a.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Digunakan untuk mengembangkan sidik jari pada permukaan benda yang tmenyerap keringat (berpori) tanpa merusak / melunturkan tinta yang terdapat pada permukaan benda tersebut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b.</a:t>
                      </a:r>
                      <a:endParaRPr lang="en-US" sz="120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Caranya dengan disemprotkan kemudian dikeringkan dengan menggunakan hairdrayer 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c.</a:t>
                      </a:r>
                      <a:endParaRPr lang="en-US" sz="120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Setelah sidik jari latent muncul langsung di potret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60769" name="Rectangle 1"/>
          <p:cNvSpPr>
            <a:spLocks noChangeArrowheads="1"/>
          </p:cNvSpPr>
          <p:nvPr/>
        </p:nvSpPr>
        <p:spPr bwMode="auto">
          <a:xfrm>
            <a:off x="3429000" y="2895600"/>
            <a:ext cx="1981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NINHYDRIN PUMP SPRAY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8558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605448" y="2590800"/>
            <a:ext cx="5638800" cy="373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41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 descr="Description: wet particle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r="49492" b="4787"/>
          <a:stretch>
            <a:fillRect/>
          </a:stretch>
        </p:blipFill>
        <p:spPr bwMode="auto">
          <a:xfrm>
            <a:off x="4191000" y="533400"/>
            <a:ext cx="493395" cy="1419225"/>
          </a:xfrm>
          <a:prstGeom prst="rect">
            <a:avLst/>
          </a:prstGeom>
          <a:noFill/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86000" y="3657600"/>
          <a:ext cx="4267200" cy="1892808"/>
        </p:xfrm>
        <a:graphic>
          <a:graphicData uri="http://schemas.openxmlformats.org/drawingml/2006/table">
            <a:tbl>
              <a:tblPr/>
              <a:tblGrid>
                <a:gridCol w="350317"/>
                <a:gridCol w="3916883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a.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untuk mengembangkan sidik jari latent pada permukaan benda yang tidak menyerap keringat, contohnya : body mobil, kaca jendela, plastik, permukaan metal yang telah teroksidasi (berkarat) 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b.</a:t>
                      </a:r>
                      <a:endParaRPr lang="en-US" sz="120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Caranya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SPR Black </a:t>
                      </a: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dengan disemprotkan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permukaan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benda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dicurigai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terdapat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memiliki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warna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terang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Diamkan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beberapa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saat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kemudian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dibersihkan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menggunakan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air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bersih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cara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disemprotkan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secara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berlahan-lahan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sehingga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air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bilasan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tidak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merusak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SJL.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Setelah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terlihat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segera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lakukan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pemotretan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dapat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diangkat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lifter/rubber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59745" name="Rectangle 1"/>
          <p:cNvSpPr>
            <a:spLocks noChangeArrowheads="1"/>
          </p:cNvSpPr>
          <p:nvPr/>
        </p:nvSpPr>
        <p:spPr bwMode="auto">
          <a:xfrm>
            <a:off x="3200400" y="2895600"/>
            <a:ext cx="2362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SMALL PARTICLE REGENT BLACK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24166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605448" y="2590800"/>
            <a:ext cx="5638800" cy="373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42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 descr="Description: wet particle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l="46616" t="3671" r="5350"/>
          <a:stretch>
            <a:fillRect/>
          </a:stretch>
        </p:blipFill>
        <p:spPr bwMode="auto">
          <a:xfrm>
            <a:off x="4114800" y="762000"/>
            <a:ext cx="513080" cy="1616075"/>
          </a:xfrm>
          <a:prstGeom prst="rect">
            <a:avLst/>
          </a:prstGeom>
          <a:noFill/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057400" y="3886200"/>
          <a:ext cx="4648200" cy="1892808"/>
        </p:xfrm>
        <a:graphic>
          <a:graphicData uri="http://schemas.openxmlformats.org/drawingml/2006/table">
            <a:tbl>
              <a:tblPr/>
              <a:tblGrid>
                <a:gridCol w="381594"/>
                <a:gridCol w="4266606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a.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untuk mengembangkan sidik jari latent pada permukaan benda yang tidak menyerap keringat, contohnya : body mobil, kaca jendela, plastik, permukaan metal yang telah teroksidasi (berkarat) 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b.</a:t>
                      </a:r>
                      <a:endParaRPr lang="en-US" sz="120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Caranya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SPR White </a:t>
                      </a: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dengan disemprotkan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permukaan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benda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dicurigai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terdapat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memiliki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warna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terang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Diamkan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beberapa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saat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kemudian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dibersihkan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menggunakan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air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bersih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cara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disemprotkan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secara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berlahan-lahan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sehingga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air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bilasan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tidak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merusak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SJL.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Setelah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terlihat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segera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lakukan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pemotretan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dapat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diangkat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lifter/rubber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58721" name="Rectangle 1"/>
          <p:cNvSpPr>
            <a:spLocks noChangeArrowheads="1"/>
          </p:cNvSpPr>
          <p:nvPr/>
        </p:nvSpPr>
        <p:spPr bwMode="auto">
          <a:xfrm>
            <a:off x="3200400" y="2971800"/>
            <a:ext cx="2362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SMALL PARTICLE REGENT WHITE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9152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605448" y="2590800"/>
            <a:ext cx="5638800" cy="373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id-ID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810000" y="762000"/>
            <a:ext cx="1905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697" name="Rectangle 1"/>
          <p:cNvSpPr>
            <a:spLocks noChangeArrowheads="1"/>
          </p:cNvSpPr>
          <p:nvPr/>
        </p:nvSpPr>
        <p:spPr bwMode="auto">
          <a:xfrm>
            <a:off x="1676400" y="3551991"/>
            <a:ext cx="5486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HOT PLATE FUMING DEVELOPING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Peralatan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yang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digunakan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untuk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memanaskan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Cyanoacrylate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(CA) yang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terlebih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dahulu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dituangkan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ke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dalam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wadah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alumunium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fuming trays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14279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605448" y="2590800"/>
            <a:ext cx="5638800" cy="373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id-ID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 descr="DFO Pump Spray, 100ml"/>
          <p:cNvPicPr/>
          <p:nvPr/>
        </p:nvPicPr>
        <p:blipFill>
          <a:blip r:embed="rId3" r:link="rId4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57200"/>
            <a:ext cx="1066800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673" name="Rectangle 1"/>
          <p:cNvSpPr>
            <a:spLocks noChangeArrowheads="1"/>
          </p:cNvSpPr>
          <p:nvPr/>
        </p:nvSpPr>
        <p:spPr bwMode="auto">
          <a:xfrm>
            <a:off x="1676400" y="3472934"/>
            <a:ext cx="533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DFO PUMP SPRAY</a:t>
            </a:r>
            <a:endParaRPr kumimoji="0" lang="id-ID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mengembangkan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sidik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jari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latent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berbentuk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darah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cara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disemprotkan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kemudian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dikeringkan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hairdryer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atau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strika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uap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menimbulkan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sidik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jari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latent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permukaan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bahan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berpori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tanpa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merusak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melunturkan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tinda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terdapat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barang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bukti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tersebut</a:t>
            </a:r>
            <a:endParaRPr kumimoji="0" lang="id-ID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SJL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muncul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berwarna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merah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muda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(pink)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lalu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lakukan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pemotretan</a:t>
            </a:r>
            <a:r>
              <a:rPr kumimoji="0" lang="id-ID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0433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990600" y="304800"/>
            <a:ext cx="5257800" cy="617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45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 descr="1,2-Indanedione Solution with Sprayer"/>
          <p:cNvPicPr/>
          <p:nvPr/>
        </p:nvPicPr>
        <p:blipFill>
          <a:blip r:embed="rId3" r:link="rId4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133600"/>
            <a:ext cx="2381250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649" name="Rectangle 1"/>
          <p:cNvSpPr>
            <a:spLocks noChangeArrowheads="1"/>
          </p:cNvSpPr>
          <p:nvPr/>
        </p:nvSpPr>
        <p:spPr bwMode="auto">
          <a:xfrm>
            <a:off x="1066800" y="457200"/>
            <a:ext cx="51054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225" algn="l"/>
                <a:tab pos="214313" algn="l"/>
              </a:tabLst>
            </a:pPr>
            <a:r>
              <a:rPr kumimoji="0" lang="id-ID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1,2-INDANEDIONE SOLUTION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HFE-7100 Based, 125 ml</a:t>
            </a:r>
            <a:endParaRPr kumimoji="0" lang="id-ID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225" algn="l"/>
                <a:tab pos="214313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Digunakan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mengembangkan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sidik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jari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latent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permukaan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barang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bukti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bersifat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menyerap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(porous)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semi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menyerap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(Semi porous)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tidak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berpendar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saat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diperiksa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sinar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UV.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barang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bukti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porous/semi porous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berpendar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saat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disinari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UV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lebih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bagus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apabila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dikembangkan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metode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Ninhydrin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.</a:t>
            </a:r>
            <a:endParaRPr kumimoji="0" lang="id-ID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225" algn="l"/>
                <a:tab pos="214313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Bahan-bahan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diperlukan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membuat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larutan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Indanedione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-Zinc (IND-Zn)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:</a:t>
            </a:r>
            <a:endParaRPr kumimoji="0" lang="id-ID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225" algn="l"/>
                <a:tab pos="214313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1. 1,2-indanedione</a:t>
            </a:r>
            <a:endParaRPr kumimoji="0" lang="id-ID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225" algn="l"/>
                <a:tab pos="214313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2. Zinc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chroride</a:t>
            </a:r>
            <a:endParaRPr kumimoji="0" lang="id-ID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225" algn="l"/>
                <a:tab pos="214313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3. Ethyl acetate</a:t>
            </a:r>
            <a:endParaRPr kumimoji="0" lang="id-ID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225" algn="l"/>
                <a:tab pos="214313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4. Acetic acid</a:t>
            </a:r>
            <a:endParaRPr kumimoji="0" lang="id-ID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225" algn="l"/>
                <a:tab pos="214313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5. Ethanol (absolute)</a:t>
            </a:r>
            <a:endParaRPr kumimoji="0" lang="id-ID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225" algn="l"/>
                <a:tab pos="214313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6, HGFC</a:t>
            </a:r>
            <a:endParaRPr kumimoji="0" lang="id-ID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225" algn="l"/>
                <a:tab pos="214313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7. Steam press</a:t>
            </a:r>
            <a:endParaRPr kumimoji="0" lang="id-ID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225" algn="l"/>
                <a:tab pos="214313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Langka-langkah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persiapan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:</a:t>
            </a:r>
            <a:endParaRPr kumimoji="0" lang="id-ID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225" algn="l"/>
                <a:tab pos="214313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1.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Oleskan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larutan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Indandione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secara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merata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barang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bukti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hendak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dikembangkan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./</a:t>
            </a:r>
            <a:endParaRPr kumimoji="0" lang="id-ID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225" algn="l"/>
                <a:tab pos="214313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2.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gantungkan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barang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bukti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tempat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mendapat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aliran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udara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hingga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barang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bukti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kembali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kering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)</a:t>
            </a:r>
            <a:endParaRPr kumimoji="0" lang="id-ID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225" algn="l"/>
                <a:tab pos="214313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3.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panaskan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steam press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samapi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suhu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160 c</a:t>
            </a:r>
            <a:endParaRPr kumimoji="0" lang="id-ID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225" algn="l"/>
                <a:tab pos="214313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4.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Setelah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steam press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panas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letakkan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barang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bukti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kedalam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steam press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usahakan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agar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barang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bukti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tidak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langsung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menempel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steam press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cara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diberi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alas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bawah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atas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barang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bukti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)</a:t>
            </a:r>
            <a:endParaRPr kumimoji="0" lang="id-ID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225" algn="l"/>
                <a:tab pos="214313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5.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Panaskan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barang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bukti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kurang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lebih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10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detik</a:t>
            </a:r>
            <a:endParaRPr kumimoji="0" lang="id-ID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225" algn="l"/>
                <a:tab pos="214313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6.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Sidik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jari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latent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timbul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berwarna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merah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muda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jika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barang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bukti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terlalu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lama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dipanaskan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didalam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steam press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maka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sidik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jari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laten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justru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rusak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544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605448" y="2590800"/>
            <a:ext cx="5638800" cy="373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46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 flipH="1">
            <a:off x="3962400" y="609600"/>
            <a:ext cx="1905000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625" name="Rectangle 1"/>
          <p:cNvSpPr>
            <a:spLocks noChangeArrowheads="1"/>
          </p:cNvSpPr>
          <p:nvPr/>
        </p:nvSpPr>
        <p:spPr bwMode="auto">
          <a:xfrm>
            <a:off x="1828800" y="3686890"/>
            <a:ext cx="533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4313" algn="l"/>
                <a:tab pos="1030288" algn="l"/>
              </a:tabLst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ALUMUNIUM FUMING TRAYS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4313" algn="l"/>
                <a:tab pos="1030288" algn="l"/>
              </a:tabLst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Calibri" pitchFamily="34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4313" algn="l"/>
                <a:tab pos="1030288" algn="l"/>
              </a:tabLs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Wadah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yang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terbuat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dari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bahan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alumunium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yang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digunakan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untuk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wadah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syanoacrylate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yang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akan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dipanaskan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dengan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hot plate fuming</a:t>
            </a: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3114532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605448" y="2590800"/>
            <a:ext cx="5638800" cy="373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47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 descr="magnifier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85800"/>
            <a:ext cx="1552575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2209800" y="3159949"/>
            <a:ext cx="48006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FOLDING FINGERPRINT MAGNIFIER WITH ILLUMINATION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Kegunaannya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untuk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memperbesar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atau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menganalisa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sidik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jari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dengan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pembesaran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5x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dilengkapi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juga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LED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dengan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warna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biru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Caranya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keluarkan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lensa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dari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wadahnya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lalu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buka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lipatan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lensa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sehingga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posisi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lensa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diatas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geser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saklar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peneranganapabila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menginginkan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LED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menyala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33261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605448" y="2590800"/>
            <a:ext cx="5638800" cy="373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48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 descr="Description: forensic light source polos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57200"/>
            <a:ext cx="1619250" cy="1809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05000" y="3810000"/>
          <a:ext cx="5105400" cy="2143125"/>
        </p:xfrm>
        <a:graphic>
          <a:graphicData uri="http://schemas.openxmlformats.org/drawingml/2006/table">
            <a:tbl>
              <a:tblPr/>
              <a:tblGrid>
                <a:gridCol w="419128"/>
                <a:gridCol w="4686272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Senter yang dilengkap dengan sinar ultra violet;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Digunakan untuk membantu menemukan sidik jari latent yang belum dikembangkan dan membuat serbuk flourescent akan lebih berpendar pada saat sidik jari latent muncul;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c.</a:t>
                      </a:r>
                      <a:endParaRPr lang="id-ID" sz="140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Caranya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petugas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terlebih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dahulu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mengenakan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filter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googles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melindungi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mata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kemudian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tekan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tombol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power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menyalakan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arahkan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 yang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telah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dikembangkan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srbuk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fluorescent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maka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akan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tampak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lebih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berpendar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kemudain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lakukan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pemotretan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endParaRPr lang="id-ID" sz="14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50529" name="Rectangle 1"/>
          <p:cNvSpPr>
            <a:spLocks noChangeArrowheads="1"/>
          </p:cNvSpPr>
          <p:nvPr/>
        </p:nvSpPr>
        <p:spPr bwMode="auto">
          <a:xfrm>
            <a:off x="3276600" y="2864823"/>
            <a:ext cx="2286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FORENSIC LIGHT SOURCE</a:t>
            </a:r>
            <a:endParaRPr kumimoji="0" lang="id-ID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78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2514600" y="4267200"/>
            <a:ext cx="3972897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 descr="DSC_259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990600"/>
            <a:ext cx="4191000" cy="2794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Heptagon 11"/>
          <p:cNvSpPr/>
          <p:nvPr/>
        </p:nvSpPr>
        <p:spPr>
          <a:xfrm>
            <a:off x="8128819" y="0"/>
            <a:ext cx="914400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83969" name="Rectangle 1"/>
          <p:cNvSpPr>
            <a:spLocks noChangeArrowheads="1"/>
          </p:cNvSpPr>
          <p:nvPr/>
        </p:nvSpPr>
        <p:spPr bwMode="auto">
          <a:xfrm>
            <a:off x="2667000" y="4876800"/>
            <a:ext cx="37338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Trolley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mempunyai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2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roda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digunakan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untuk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membawa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peralatan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/kit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ke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TKP,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dan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didalam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trolley bag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ini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sudah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ada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peralatan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/kit TKP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serta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barang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pakai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habis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untuk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olah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TKP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dan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pengembangan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SJL.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352800" y="4419600"/>
            <a:ext cx="2362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TROLLEY BAG (SMALL)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79601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838200" y="1252537"/>
            <a:ext cx="50292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49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 descr="Description: nitrile glove.jpg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514600"/>
            <a:ext cx="1638300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505" name="Rectangle 1"/>
          <p:cNvSpPr>
            <a:spLocks noChangeArrowheads="1"/>
          </p:cNvSpPr>
          <p:nvPr/>
        </p:nvSpPr>
        <p:spPr bwMode="auto">
          <a:xfrm>
            <a:off x="1524000" y="1722329"/>
            <a:ext cx="35814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NITRILE GLOVES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Digunakan petugas untuk menghindari terkontaminasi sidik jari pada barang bukti dan untuk pengamanan</a:t>
            </a:r>
            <a:endParaRPr kumimoji="0" lang="id-ID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Sebelum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petugas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melakukan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olah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TKP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maupun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melakukan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pengembangan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barang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bukti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selalu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kenakan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sarung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sehingga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sidik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jari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petugas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tidak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menempel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barang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bukti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Terkadang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sarung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sulit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dikenakan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maka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tiup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sarung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tersebut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tahan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seperti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saat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meniup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balon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setelah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satung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mengembung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biarkan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angina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keluar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segera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kenakan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sarung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tersebut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18300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641475" y="2667000"/>
            <a:ext cx="5029200" cy="3352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id-ID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 descr="discover_fire_main_on_opt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429000" y="609600"/>
            <a:ext cx="1857375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481" name="Rectangle 1"/>
          <p:cNvSpPr>
            <a:spLocks noChangeArrowheads="1"/>
          </p:cNvSpPr>
          <p:nvPr/>
        </p:nvSpPr>
        <p:spPr bwMode="auto">
          <a:xfrm>
            <a:off x="1752600" y="2996625"/>
            <a:ext cx="47244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963" algn="l"/>
                <a:tab pos="914400" algn="l"/>
                <a:tab pos="1017588" algn="l"/>
                <a:tab pos="2286000" algn="l"/>
              </a:tabLst>
            </a:pPr>
            <a:r>
              <a:rPr kumimoji="0" lang="id-ID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WHITE HEAD LIGHT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963" algn="l"/>
                <a:tab pos="914400" algn="l"/>
                <a:tab pos="1017588" algn="l"/>
                <a:tab pos="2286000" algn="l"/>
              </a:tabLst>
            </a:pPr>
            <a:endParaRPr kumimoji="0" lang="id-ID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963" algn="l"/>
                <a:tab pos="914400" algn="l"/>
                <a:tab pos="1017588" algn="l"/>
                <a:tab pos="2286000" algn="l"/>
              </a:tabLst>
            </a:pPr>
            <a:r>
              <a:rPr kumimoji="0" lang="id-ID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kegunaan	: membantu untuk memberikan penerangan dalam pencarian Sidik Jari Laten dan Penerangan di sekitar TKP.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Calibri" pitchFamily="34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963" algn="l"/>
                <a:tab pos="914400" algn="l"/>
                <a:tab pos="1017588" algn="l"/>
                <a:tab pos="2286000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Tekan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tombol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power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untuk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menyalakan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arahkan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ke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area yang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diduga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terdapat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SJL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3458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641475" y="2895600"/>
            <a:ext cx="5029200" cy="3124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id-ID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85800"/>
            <a:ext cx="19812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457" name="Rectangle 1"/>
          <p:cNvSpPr>
            <a:spLocks noChangeArrowheads="1"/>
          </p:cNvSpPr>
          <p:nvPr/>
        </p:nvSpPr>
        <p:spPr bwMode="auto">
          <a:xfrm>
            <a:off x="2209800" y="3548390"/>
            <a:ext cx="4419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963" algn="l"/>
                <a:tab pos="914400" algn="l"/>
                <a:tab pos="1017588" algn="l"/>
                <a:tab pos="2286000" algn="l"/>
              </a:tabLst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BARRIER FILTER GOGGLES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963" algn="l"/>
                <a:tab pos="914400" algn="l"/>
                <a:tab pos="1017588" algn="l"/>
                <a:tab pos="2286000" algn="l"/>
              </a:tabLst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kegunaan	:   untuk melindungi mata dari sinar UV dan membuat warna serbuk semakin menyala pada saat terkena sinar UV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serta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penggunaan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polylight</a:t>
            </a: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3842941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600200" y="2895600"/>
            <a:ext cx="5029200" cy="3124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id-ID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 descr="Description: gunting stainless steel polos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t="15192" b="23587"/>
          <a:stretch>
            <a:fillRect/>
          </a:stretch>
        </p:blipFill>
        <p:spPr bwMode="auto">
          <a:xfrm>
            <a:off x="3657600" y="1219200"/>
            <a:ext cx="1828800" cy="1219200"/>
          </a:xfrm>
          <a:prstGeom prst="rect">
            <a:avLst/>
          </a:prstGeom>
          <a:noFill/>
        </p:spPr>
      </p:pic>
      <p:sp>
        <p:nvSpPr>
          <p:cNvPr id="146433" name="Rectangle 1"/>
          <p:cNvSpPr>
            <a:spLocks noChangeArrowheads="1"/>
          </p:cNvSpPr>
          <p:nvPr/>
        </p:nvSpPr>
        <p:spPr bwMode="auto">
          <a:xfrm>
            <a:off x="1752600" y="3720152"/>
            <a:ext cx="4572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GUNTING STAINLESS STEEL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Digunakan untuk menggunting/memotong pada saat Olah TKP dan pengembangan barang bukti</a:t>
            </a: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5505973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904999" y="3276601"/>
            <a:ext cx="5029201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53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 descr="Description: pinset stainless steel polois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57200"/>
            <a:ext cx="1752600" cy="2286000"/>
          </a:xfrm>
          <a:prstGeom prst="rect">
            <a:avLst/>
          </a:prstGeom>
          <a:noFill/>
        </p:spPr>
      </p:pic>
      <p:sp>
        <p:nvSpPr>
          <p:cNvPr id="145409" name="Rectangle 1"/>
          <p:cNvSpPr>
            <a:spLocks noChangeArrowheads="1"/>
          </p:cNvSpPr>
          <p:nvPr/>
        </p:nvSpPr>
        <p:spPr bwMode="auto">
          <a:xfrm>
            <a:off x="2286000" y="3900100"/>
            <a:ext cx="457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PINSET STAINLESS STEEL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Digunakan untuk mengambil benda-benda kecil, mengamankan dan mengembangkan barang bukti</a:t>
            </a: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0665844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295400" y="3581400"/>
            <a:ext cx="6248399" cy="2133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54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 descr="Description: rubber glove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295400"/>
            <a:ext cx="1196340" cy="1257300"/>
          </a:xfrm>
          <a:prstGeom prst="rect">
            <a:avLst/>
          </a:prstGeom>
          <a:noFill/>
        </p:spPr>
      </p:pic>
      <p:sp>
        <p:nvSpPr>
          <p:cNvPr id="144385" name="Rectangle 1"/>
          <p:cNvSpPr>
            <a:spLocks noChangeArrowheads="1"/>
          </p:cNvSpPr>
          <p:nvPr/>
        </p:nvSpPr>
        <p:spPr bwMode="auto">
          <a:xfrm>
            <a:off x="1828800" y="3927902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SARUNG TANGAN KARET TEBAL</a:t>
            </a:r>
            <a:endParaRPr kumimoji="0" lang="id-ID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Digunakan petugas untuk menghindari terkontaminasi sidik jari pada barang bukti dan untuk pengamanan</a:t>
            </a: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8733355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2438400" y="3352801"/>
            <a:ext cx="4419599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55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 descr="Description: nylon glove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066800"/>
            <a:ext cx="1428750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361" name="Rectangle 1"/>
          <p:cNvSpPr>
            <a:spLocks noChangeArrowheads="1"/>
          </p:cNvSpPr>
          <p:nvPr/>
        </p:nvSpPr>
        <p:spPr bwMode="auto">
          <a:xfrm>
            <a:off x="2514600" y="3776991"/>
            <a:ext cx="4191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SARUNG TANGAN KAIN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6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Digunakan petugas untuk menghindari terkontaminasi sidik jari pada barang bukti dan untuk pengamanan</a:t>
            </a:r>
            <a:r>
              <a:rPr kumimoji="0" lang="id-ID" sz="16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1913380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219200" y="3581400"/>
            <a:ext cx="6476999" cy="2438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56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 descr="Description: http://i427.photobucket.com/albums/pp357/fifiyk/masker.jpg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352800" y="762000"/>
            <a:ext cx="2667000" cy="2057400"/>
          </a:xfrm>
          <a:prstGeom prst="rect">
            <a:avLst/>
          </a:prstGeom>
          <a:noFill/>
        </p:spPr>
      </p:pic>
      <p:sp>
        <p:nvSpPr>
          <p:cNvPr id="142337" name="Rectangle 1"/>
          <p:cNvSpPr>
            <a:spLocks noChangeArrowheads="1"/>
          </p:cNvSpPr>
          <p:nvPr/>
        </p:nvSpPr>
        <p:spPr bwMode="auto">
          <a:xfrm>
            <a:off x="1828800" y="3700047"/>
            <a:ext cx="5562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MASKER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Digunakan untuk melindungi pernapasan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dari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partikel-partikel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berbahaya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apabila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terhidup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oleh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petugas</a:t>
            </a: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252353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828800" y="4572000"/>
            <a:ext cx="5715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57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 descr="BB plastik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57200"/>
            <a:ext cx="1524000" cy="2133600"/>
          </a:xfrm>
          <a:prstGeom prst="rect">
            <a:avLst/>
          </a:prstGeom>
          <a:noFill/>
        </p:spPr>
      </p:pic>
      <p:sp>
        <p:nvSpPr>
          <p:cNvPr id="141313" name="Rectangle 1"/>
          <p:cNvSpPr>
            <a:spLocks noChangeArrowheads="1"/>
          </p:cNvSpPr>
          <p:nvPr/>
        </p:nvSpPr>
        <p:spPr bwMode="auto">
          <a:xfrm>
            <a:off x="2438400" y="4876800"/>
            <a:ext cx="44958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Digunakan untuk mengamankan dan menyimpan barang bukti</a:t>
            </a:r>
            <a:r>
              <a:rPr kumimoji="0" lang="id-ID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10" name="Picture 9" descr="Description: Kantong BB Plastik kecil"/>
          <p:cNvPicPr/>
          <p:nvPr/>
        </p:nvPicPr>
        <p:blipFill>
          <a:blip r:embed="rId4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l="22630" t="7936" r="23923" b="12698"/>
          <a:stretch>
            <a:fillRect/>
          </a:stretch>
        </p:blipFill>
        <p:spPr bwMode="auto">
          <a:xfrm>
            <a:off x="3810000" y="533400"/>
            <a:ext cx="16764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Description: Kebayoran Baru-20110915-00575"/>
          <p:cNvPicPr/>
          <p:nvPr/>
        </p:nvPicPr>
        <p:blipFill>
          <a:blip r:embed="rId5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33400"/>
            <a:ext cx="14478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228600" y="2743200"/>
            <a:ext cx="2743199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1600" b="1" dirty="0" smtClean="0">
                <a:solidFill>
                  <a:schemeClr val="bg1"/>
                </a:solidFill>
                <a:latin typeface="Arial Narrow" pitchFamily="34" charset="0"/>
                <a:ea typeface="Calibri" pitchFamily="34" charset="0"/>
                <a:cs typeface="Tahoma" pitchFamily="34" charset="0"/>
              </a:rPr>
              <a:t>KANTONG BARANG BUKTI PLASTIK TRANSPARAN </a:t>
            </a:r>
            <a:endParaRPr lang="id-ID" sz="1600" dirty="0" smtClean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sz="1600" b="1" dirty="0" smtClean="0">
                <a:solidFill>
                  <a:schemeClr val="bg1"/>
                </a:solidFill>
                <a:latin typeface="Arial Narrow" pitchFamily="34" charset="0"/>
                <a:ea typeface="Calibri" pitchFamily="34" charset="0"/>
                <a:cs typeface="Tahoma" pitchFamily="34" charset="0"/>
              </a:rPr>
              <a:t>60 x 100 CM</a:t>
            </a:r>
          </a:p>
          <a:p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00400" y="2819400"/>
            <a:ext cx="2590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48400" y="2743200"/>
            <a:ext cx="2438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3429000" y="2907268"/>
            <a:ext cx="22098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KANTONG BARANG BUKTI PLASTIK TRANSPARAN </a:t>
            </a:r>
            <a:endParaRPr kumimoji="0" lang="id-ID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34 x 40 CM</a:t>
            </a:r>
            <a:endParaRPr kumimoji="0" lang="id-ID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6324600" y="3091190"/>
            <a:ext cx="228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KANTONG BARANG BUKTI KERTAS 35 x 28 x 15 CM</a:t>
            </a:r>
            <a:endParaRPr kumimoji="0" lang="id-ID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23891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05000" y="3733800"/>
            <a:ext cx="5715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58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0289" name="Rectangle 1"/>
          <p:cNvSpPr>
            <a:spLocks noChangeArrowheads="1"/>
          </p:cNvSpPr>
          <p:nvPr/>
        </p:nvSpPr>
        <p:spPr bwMode="auto">
          <a:xfrm>
            <a:off x="2286000" y="4127213"/>
            <a:ext cx="502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POLICE LINE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Digunakan untuk mengamanankan TKP dan menjaga status quo</a:t>
            </a: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10" name="Picture 118" descr="Description: Description: Police_line_scale"/>
          <p:cNvPicPr>
            <a:picLocks noChangeAspect="1" noChangeArrowheads="1"/>
          </p:cNvPicPr>
          <p:nvPr/>
        </p:nvPicPr>
        <p:blipFill>
          <a:blip r:embed="rId3" cstate="print">
            <a:lum brigh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948907" y="318294"/>
            <a:ext cx="1433512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2161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981200" y="2836606"/>
            <a:ext cx="51816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8128819" y="0"/>
            <a:ext cx="914400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10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596" r="16481" b="9593"/>
          <a:stretch>
            <a:fillRect/>
          </a:stretch>
        </p:blipFill>
        <p:spPr bwMode="auto">
          <a:xfrm>
            <a:off x="3962400" y="594313"/>
            <a:ext cx="1463675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62200" y="3733800"/>
          <a:ext cx="4267200" cy="2103120"/>
        </p:xfrm>
        <a:graphic>
          <a:graphicData uri="http://schemas.openxmlformats.org/drawingml/2006/table">
            <a:tbl>
              <a:tblPr/>
              <a:tblGrid>
                <a:gridCol w="350056"/>
                <a:gridCol w="3917144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a.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Digunakan untuk mengembangkan sidik jari latent (SJL) pada permukaan benda (bukan logam) dan tidak menyerap keringat (tidak berpori) dan berwarna terang;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b.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Pengambilan serbuk menggunakan kuas magnet</a:t>
                      </a:r>
                      <a:endParaRPr lang="en-US" sz="120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c.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Kuasa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magnet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dicelupkan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dalam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botol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serbuk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magnet,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kemudian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ditaburkan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diusapkan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perlahan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permukaan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benda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diduga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SJL.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Apabila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serbuk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magnet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terlalu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banyak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tebal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maka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gunakan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kuas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bulu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onta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bulu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tupai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membersihkan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serbuk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magnet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disekitar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SJL.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Setelah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nampak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dipotret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diangkat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lifter/rubber lifter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warna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putih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transparan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2945" name="Rectangle 1"/>
          <p:cNvSpPr>
            <a:spLocks noChangeArrowheads="1"/>
          </p:cNvSpPr>
          <p:nvPr/>
        </p:nvSpPr>
        <p:spPr bwMode="auto">
          <a:xfrm>
            <a:off x="2590800" y="3048000"/>
            <a:ext cx="3124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FINGERPRINT MAGNETIC POWDER BLACK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(SERBUK MAGNET WARNA HITAM)</a:t>
            </a:r>
            <a:endParaRPr kumimoji="0" lang="id-ID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27790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828800" y="2971800"/>
            <a:ext cx="53340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59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 descr="Description: CIMG5327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l="5658" r="15422"/>
          <a:stretch>
            <a:fillRect/>
          </a:stretch>
        </p:blipFill>
        <p:spPr bwMode="auto">
          <a:xfrm>
            <a:off x="3733800" y="914400"/>
            <a:ext cx="1190625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265" name="Rectangle 1"/>
          <p:cNvSpPr>
            <a:spLocks noChangeArrowheads="1"/>
          </p:cNvSpPr>
          <p:nvPr/>
        </p:nvSpPr>
        <p:spPr bwMode="auto">
          <a:xfrm>
            <a:off x="2362200" y="3775502"/>
            <a:ext cx="3886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KANTONG MAYAT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Digunakan untuk mengamankan dan membawa mayat / potongan tubuh yang ditemukan di TKP</a:t>
            </a: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6034964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219200" y="2971800"/>
            <a:ext cx="65532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60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19200"/>
            <a:ext cx="1524000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241" name="Rectangle 1"/>
          <p:cNvSpPr>
            <a:spLocks noChangeArrowheads="1"/>
          </p:cNvSpPr>
          <p:nvPr/>
        </p:nvSpPr>
        <p:spPr bwMode="auto">
          <a:xfrm>
            <a:off x="1524000" y="3158461"/>
            <a:ext cx="58674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ELECTRIC DISTANCE MEASURING DEVICE</a:t>
            </a:r>
            <a:endParaRPr kumimoji="0" lang="id-ID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Digunakan untuk mengukur jarak dengan menggunakan sinar laser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Caranya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: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hidupkan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meteran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dengan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cara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tekan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tombol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power,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setelah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hidup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seting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satuan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yang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akan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digunakan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dalam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satuan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meter,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dengan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cara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menekan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tombol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(ft/m)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sampai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muncul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huruf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‘M’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pada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layar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petugas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berdiri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pada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satu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titik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dimana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pengukuran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akan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dilakukan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tembakan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laser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ke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benda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yang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diletakkan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pada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ujung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lain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sesuai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yang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akan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diukur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Hasil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pengukuran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akan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muncul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atau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terlihat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pada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layar</a:t>
            </a: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4433629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905000" y="2590800"/>
            <a:ext cx="51054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id-ID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191000" y="838200"/>
            <a:ext cx="11430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217" name="Rectangle 1"/>
          <p:cNvSpPr>
            <a:spLocks noChangeArrowheads="1"/>
          </p:cNvSpPr>
          <p:nvPr/>
        </p:nvSpPr>
        <p:spPr bwMode="auto">
          <a:xfrm>
            <a:off x="2286000" y="2590800"/>
            <a:ext cx="42672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EVIDANCE TAPE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Digunakan untuk pengamankan dan menyegel kantong tempat menyimpan barang bukti (BB) dari TKP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ea typeface="Calibri" pitchFamily="34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Caranya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barang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bukti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ditemukan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TKP,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setelah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diamankan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dimasukkan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kantor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barang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bukti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diberi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label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atau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disegel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evidence tape,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keluarkan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evidence tape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secukupnya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dari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bagian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ertanda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panah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lepas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pelindung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disisi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bawah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evidence tape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segera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rekatkan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evidence tape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kantong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BB</a:t>
            </a:r>
            <a:r>
              <a:rPr kumimoji="0" lang="id-ID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0816870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914400" y="2819400"/>
            <a:ext cx="2971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id-ID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0"/>
            <a:ext cx="132397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Description: http://www.comparestoreprices.co.uk/images/ar/artline-90-permanent-marker-chisel-tip-4-5mm.jpg"/>
          <p:cNvPicPr/>
          <p:nvPr/>
        </p:nvPicPr>
        <p:blipFill>
          <a:blip r:embed="rId4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078220" y="1371600"/>
            <a:ext cx="1160780" cy="116078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5105400" y="2819400"/>
            <a:ext cx="2971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6193" name="Rectangle 1"/>
          <p:cNvSpPr>
            <a:spLocks noChangeArrowheads="1"/>
          </p:cNvSpPr>
          <p:nvPr/>
        </p:nvSpPr>
        <p:spPr bwMode="auto">
          <a:xfrm>
            <a:off x="5410200" y="3017222"/>
            <a:ext cx="2209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SPIDOL HITAM DAN MERAH</a:t>
            </a:r>
            <a:endParaRPr kumimoji="0" lang="id-ID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1143000" y="3001834"/>
            <a:ext cx="2514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BA</a:t>
            </a:r>
            <a:r>
              <a:rPr kumimoji="0" lang="id-ID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LPOINT HITAM DAN MERAH</a:t>
            </a:r>
            <a:endParaRPr kumimoji="0" lang="id-ID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38400" y="4572000"/>
            <a:ext cx="3810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latin typeface="Arial Narrow" pitchFamily="34" charset="0"/>
              </a:rPr>
              <a:t>Digunakan sebagai alat tulis</a:t>
            </a:r>
            <a:endParaRPr lang="en-US" sz="1600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6870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066800" y="3124200"/>
            <a:ext cx="65532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id-ID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19200"/>
            <a:ext cx="3352799" cy="1740535"/>
          </a:xfrm>
          <a:prstGeom prst="rect">
            <a:avLst/>
          </a:prstGeom>
          <a:noFill/>
        </p:spPr>
      </p:pic>
      <p:sp>
        <p:nvSpPr>
          <p:cNvPr id="135169" name="Rectangle 1"/>
          <p:cNvSpPr>
            <a:spLocks noChangeArrowheads="1"/>
          </p:cNvSpPr>
          <p:nvPr/>
        </p:nvSpPr>
        <p:spPr bwMode="auto">
          <a:xfrm>
            <a:off x="1524001" y="3637747"/>
            <a:ext cx="5486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TISSUE BASAH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Calibri" pitchFamily="34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Sebagai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alat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pembersih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id-ID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Digunakan untuk membersihkan tangan petugas atau orang yang diambil sidik jarinya</a:t>
            </a:r>
            <a:r>
              <a:rPr kumimoji="0" lang="id-ID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0816870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219200" y="1219200"/>
            <a:ext cx="39624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</a:pPr>
            <a:endParaRPr lang="id-ID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id-ID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 descr="Description: http://w26.indonetwork.co.id/pdimage/36/3532836_apronplastik.png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981200"/>
            <a:ext cx="1676400" cy="3352800"/>
          </a:xfrm>
          <a:prstGeom prst="rect">
            <a:avLst/>
          </a:prstGeom>
          <a:noFill/>
        </p:spPr>
      </p:pic>
      <p:sp>
        <p:nvSpPr>
          <p:cNvPr id="134145" name="Rectangle 1"/>
          <p:cNvSpPr>
            <a:spLocks noChangeArrowheads="1"/>
          </p:cNvSpPr>
          <p:nvPr/>
        </p:nvSpPr>
        <p:spPr bwMode="auto">
          <a:xfrm>
            <a:off x="1447800" y="1978224"/>
            <a:ext cx="32766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CELEMEK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Kegunaan  : melindungi si pemakai dari cipratan air, kotoran, debu pada saat bekerja atau beraktivitas.</a:t>
            </a:r>
            <a:endParaRPr kumimoji="0" lang="id-ID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6870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752600" y="2514600"/>
            <a:ext cx="5105400" cy="373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id-ID" sz="1600" dirty="0" smtClean="0">
              <a:solidFill>
                <a:schemeClr val="bg1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id-ID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id-ID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9" name="Picture 8" descr="Description: Crystal_violet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733800" y="838200"/>
            <a:ext cx="1495425" cy="1466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133600" y="3048000"/>
          <a:ext cx="4343400" cy="2449260"/>
        </p:xfrm>
        <a:graphic>
          <a:graphicData uri="http://schemas.openxmlformats.org/drawingml/2006/table">
            <a:tbl>
              <a:tblPr/>
              <a:tblGrid>
                <a:gridCol w="395342"/>
                <a:gridCol w="3948058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untuk mengembangkan sidik jari latent pada permukaan benda yang berperekat contohnya : lakban, salotif, dll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Caranya tuang 5 gr crystal violet kedalam air 500 ml kemudian lakban/salotif dicelup kedalam larutan crystal violet lalu dibersihkan dengan air sampai sidik jari latent terlihat/timbul lalu ditempelkan pada plastik tran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id-ID" sz="16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parant untuk pengamanan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c.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langsung di potret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331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CRYSTAL VIOLET (PA)</a:t>
            </a:r>
            <a:endParaRPr kumimoji="0" lang="id-ID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6870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2133600" y="2743200"/>
            <a:ext cx="51054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</a:pPr>
            <a:endParaRPr lang="id-ID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id-ID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6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733800" y="990600"/>
            <a:ext cx="1981200" cy="1447800"/>
          </a:xfrm>
          <a:prstGeom prst="rect">
            <a:avLst/>
          </a:prstGeom>
          <a:noFill/>
        </p:spPr>
      </p:pic>
      <p:sp>
        <p:nvSpPr>
          <p:cNvPr id="217089" name="Rectangle 1"/>
          <p:cNvSpPr>
            <a:spLocks noChangeArrowheads="1"/>
          </p:cNvSpPr>
          <p:nvPr/>
        </p:nvSpPr>
        <p:spPr bwMode="auto">
          <a:xfrm>
            <a:off x="2209800" y="3014247"/>
            <a:ext cx="48768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2875" algn="l"/>
                <a:tab pos="942975" algn="l"/>
              </a:tabLst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ADVANCED SKECTH KIT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2875" algn="l"/>
                <a:tab pos="942975" algn="l"/>
              </a:tabLst>
            </a:pPr>
            <a:endParaRPr kumimoji="0" lang="id-ID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2875" algn="l"/>
                <a:tab pos="942975" algn="l"/>
              </a:tabLst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kegunaan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nya</a:t>
            </a: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untuk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alat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pengukur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dan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membuat gambar-gambar  pada sketsa TKP.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2875" algn="l"/>
                <a:tab pos="942975" algn="l"/>
              </a:tabLst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6870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Heptagon 11"/>
          <p:cNvSpPr/>
          <p:nvPr/>
        </p:nvSpPr>
        <p:spPr>
          <a:xfrm>
            <a:off x="7924800" y="0"/>
            <a:ext cx="1118419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id-ID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1752600" y="1905000"/>
            <a:ext cx="60198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</a:pPr>
            <a:r>
              <a:rPr lang="id-ID" sz="24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SEKIAN </a:t>
            </a:r>
          </a:p>
          <a:p>
            <a:pPr marL="228600" lvl="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</a:pPr>
            <a:r>
              <a:rPr lang="id-ID" sz="24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SELAMAT BERLATIH</a:t>
            </a:r>
            <a:endParaRPr lang="id-ID" sz="2400" b="1" dirty="0" smtClean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  <a:p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68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2209800" y="2836606"/>
            <a:ext cx="4353897" cy="3183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 smtClean="0">
              <a:solidFill>
                <a:schemeClr val="bg1"/>
              </a:solidFill>
              <a:latin typeface="Arial Narrow" pitchFamily="34" charset="0"/>
            </a:endParaRPr>
          </a:p>
          <a:p>
            <a:endParaRPr lang="en-US" sz="1400" dirty="0" smtClean="0">
              <a:solidFill>
                <a:schemeClr val="bg1"/>
              </a:solidFill>
              <a:latin typeface="Arial Narrow" pitchFamily="34" charset="0"/>
            </a:endParaRPr>
          </a:p>
          <a:p>
            <a:endParaRPr lang="en-US" sz="1400" dirty="0" smtClean="0">
              <a:solidFill>
                <a:schemeClr val="bg1"/>
              </a:solidFill>
              <a:latin typeface="Arial Narrow" pitchFamily="34" charset="0"/>
            </a:endParaRPr>
          </a:p>
          <a:p>
            <a:r>
              <a:rPr lang="id-ID" sz="1400" dirty="0" smtClean="0">
                <a:solidFill>
                  <a:schemeClr val="bg1"/>
                </a:solidFill>
                <a:latin typeface="Arial Narrow" pitchFamily="34" charset="0"/>
              </a:rPr>
              <a:t>a.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id-ID" sz="1400" dirty="0" smtClean="0">
                <a:solidFill>
                  <a:schemeClr val="bg1"/>
                </a:solidFill>
                <a:latin typeface="Arial Narrow" pitchFamily="34" charset="0"/>
              </a:rPr>
              <a:t>Digunakan untuk mengembangkan sidik jari latent (SJL) pada permukaan benda (bukan logam) dan tidak menyerap keringat (tidak berpori) dan berwarna gelap;</a:t>
            </a:r>
            <a:endParaRPr lang="en-US" sz="1400" dirty="0" smtClean="0">
              <a:solidFill>
                <a:schemeClr val="bg1"/>
              </a:solidFill>
              <a:latin typeface="Arial Narrow" pitchFamily="34" charset="0"/>
            </a:endParaRPr>
          </a:p>
          <a:p>
            <a:r>
              <a:rPr lang="id-ID" sz="1400" dirty="0" smtClean="0">
                <a:solidFill>
                  <a:schemeClr val="bg1"/>
                </a:solidFill>
                <a:latin typeface="Arial Narrow" pitchFamily="34" charset="0"/>
              </a:rPr>
              <a:t>b.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id-ID" sz="1400" dirty="0" smtClean="0">
                <a:solidFill>
                  <a:schemeClr val="bg1"/>
                </a:solidFill>
                <a:latin typeface="Arial Narrow" pitchFamily="34" charset="0"/>
              </a:rPr>
              <a:t>Pengambilan serbuk menggunakan kuas magnet</a:t>
            </a:r>
            <a:endParaRPr lang="en-US" sz="1400" dirty="0" smtClean="0">
              <a:solidFill>
                <a:schemeClr val="bg1"/>
              </a:solidFill>
              <a:latin typeface="Arial Narrow" pitchFamily="34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c. 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Kuasa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 magnet 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dicelupkan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ke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dalam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botol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serbuk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 magnet, 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kemudian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ditaburkan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/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diusapkan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dengan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perlahan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pada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permukaan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benda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 yang 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diduga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ada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 SJL. 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Apabila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serbuk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 magnet 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terlalu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banyak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/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tebal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maka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gunakan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kuas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bulu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onta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/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bulu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tupai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untuk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membersihkan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serbuk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 magnet 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disekitar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 SJL. 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Setelah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 SJL 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nampak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dipotret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dan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diangkat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dengan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 lifter/rubber lifter 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warna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hitam</a:t>
            </a:r>
            <a:endParaRPr lang="en-US" sz="1400" dirty="0" smtClean="0">
              <a:solidFill>
                <a:schemeClr val="bg1"/>
              </a:solidFill>
              <a:latin typeface="Arial Narrow" pitchFamily="34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8128819" y="0"/>
            <a:ext cx="914400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6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5" name="Picture 1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481"/>
          <a:stretch>
            <a:fillRect/>
          </a:stretch>
        </p:blipFill>
        <p:spPr bwMode="auto">
          <a:xfrm>
            <a:off x="3581400" y="457200"/>
            <a:ext cx="16224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67000" y="2895600"/>
            <a:ext cx="3124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FINGERPRINT MAGNETIC POWDER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GREY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(SERBUK MAGNET WARNA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ABU-ABU)</a:t>
            </a:r>
            <a:endParaRPr kumimoji="0" lang="id-ID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3345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524000" y="2836606"/>
            <a:ext cx="5943600" cy="3335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2" name="Heptagon 11"/>
          <p:cNvSpPr/>
          <p:nvPr/>
        </p:nvSpPr>
        <p:spPr>
          <a:xfrm>
            <a:off x="8128819" y="0"/>
            <a:ext cx="914400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1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617"/>
          <a:stretch>
            <a:fillRect/>
          </a:stretch>
        </p:blipFill>
        <p:spPr bwMode="auto">
          <a:xfrm>
            <a:off x="3581400" y="355599"/>
            <a:ext cx="1692275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0" y="3657600"/>
          <a:ext cx="5181600" cy="2453640"/>
        </p:xfrm>
        <a:graphic>
          <a:graphicData uri="http://schemas.openxmlformats.org/drawingml/2006/table">
            <a:tbl>
              <a:tblPr/>
              <a:tblGrid>
                <a:gridCol w="425068"/>
                <a:gridCol w="4756532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a.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Digunakan untuk mengembangkan sidik jari latent (SJL) pada permukaan benda (logam atau bukan logam) dan tidak menyerap keringat (tidak berpori) dan berwarna terang;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b.</a:t>
                      </a:r>
                      <a:endParaRPr lang="en-US" sz="140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Pengambilan serbuk menggunakan kuas biasa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c.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Kuasa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magnet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dicelupkan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dalam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botol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serbuk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magnet,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kemudian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ditaburkan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diusapkan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perlahan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pada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permukaan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benda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diduga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ada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SJL.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Apabila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serbuk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magnet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terlalu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banyak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tebal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maka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gunakan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kuas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bulu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onta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bulu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tupai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membersihkan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serbuk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magnet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disekitar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SJL.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Setelah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nampak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dipotret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diangkat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lifter/rubber lifter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warna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putih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transparan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0897" name="Rectangle 1"/>
          <p:cNvSpPr>
            <a:spLocks noChangeArrowheads="1"/>
          </p:cNvSpPr>
          <p:nvPr/>
        </p:nvSpPr>
        <p:spPr bwMode="auto">
          <a:xfrm>
            <a:off x="2819400" y="3048000"/>
            <a:ext cx="35052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FINGERPRINT POWDER REGULAR BLACK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(SERBUK BIASA WARNA HITAM)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1716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 inafis baruuuu copy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143000" y="2836606"/>
            <a:ext cx="63246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ptagon 11"/>
          <p:cNvSpPr/>
          <p:nvPr/>
        </p:nvSpPr>
        <p:spPr>
          <a:xfrm>
            <a:off x="8128819" y="0"/>
            <a:ext cx="914400" cy="914400"/>
          </a:xfrm>
          <a:prstGeom prst="hept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8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81200" y="3733800"/>
          <a:ext cx="4724400" cy="2103120"/>
        </p:xfrm>
        <a:graphic>
          <a:graphicData uri="http://schemas.openxmlformats.org/drawingml/2006/table">
            <a:tbl>
              <a:tblPr/>
              <a:tblGrid>
                <a:gridCol w="387562"/>
                <a:gridCol w="4336838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a.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Digunakan untuk mengembangkan sidik jari latent (SJL) pada permukaan benda (logam atau bukan logam) dan tidak menyerap keringat (tidak berposi) dan berwarna gelap;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b.</a:t>
                      </a:r>
                      <a:endParaRPr lang="en-US" sz="120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Pengambilan serbuk menggunakan kuas biasa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c.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Kuasa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magnet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dicelupkan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dalam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botol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serbuk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magnet,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kemudian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ditaburkan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diusapkan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perlahan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permukaan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benda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diduga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ada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SJL.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Apabila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serbuk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magnet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terlalu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banyak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tebal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maka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gunakan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kuas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bulu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onta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bulu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tupai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membersihkan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serbuk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magnet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disekitar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SJL.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Setelah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SJL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nampak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dipotret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diangkat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lifter/rubber lifter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warna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gelap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3048000" y="2971800"/>
            <a:ext cx="28956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FINGERPRINT POWDER REGULAR GRAY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Calibri" pitchFamily="34" charset="0"/>
                <a:cs typeface="Tahoma" pitchFamily="34" charset="0"/>
              </a:rPr>
              <a:t>(SERBUK BIASA WARNA ABU-ABU)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l="16481"/>
          <a:stretch>
            <a:fillRect/>
          </a:stretch>
        </p:blipFill>
        <p:spPr bwMode="auto">
          <a:xfrm>
            <a:off x="3581400" y="685800"/>
            <a:ext cx="1295400" cy="16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769127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779</TotalTime>
  <Words>4257</Words>
  <Application>Microsoft Office PowerPoint</Application>
  <PresentationFormat>On-screen Show (4:3)</PresentationFormat>
  <Paragraphs>432</Paragraphs>
  <Slides>68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Paper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INDONESIA</cp:lastModifiedBy>
  <cp:revision>58</cp:revision>
  <cp:lastPrinted>2014-11-27T05:34:12Z</cp:lastPrinted>
  <dcterms:created xsi:type="dcterms:W3CDTF">2014-11-24T04:39:14Z</dcterms:created>
  <dcterms:modified xsi:type="dcterms:W3CDTF">2014-12-02T05:34:13Z</dcterms:modified>
</cp:coreProperties>
</file>