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A9820-EE1A-4515-8E8A-FF6B88A839B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2A418-5CF4-4E07-9097-A5EDEB22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861AEE-AEB5-49D5-B4DE-6D003186FAE4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FBED56-2212-4F7F-BE9B-2626BDC624E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D5DE38-CBB2-414C-9EDB-E3EEBD13A686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AB9292-F118-4516-84F2-275D09887461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291B94-C515-4AD8-99DD-F12704EFF21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62F925-512C-4590-A781-9FB8DAE2FD22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65B728F-6F37-4D71-8800-D9202A6322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6333125-362B-47FB-8C6D-DBC55BF72F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5" Type="http://schemas.openxmlformats.org/officeDocument/2006/relationships/image" Target="../media/image26.gif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27.jpeg"/><Relationship Id="rId21" Type="http://schemas.openxmlformats.org/officeDocument/2006/relationships/image" Target="../media/image45.emf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jpeg"/><Relationship Id="rId25" Type="http://schemas.openxmlformats.org/officeDocument/2006/relationships/image" Target="../media/image49.jpeg"/><Relationship Id="rId2" Type="http://schemas.openxmlformats.org/officeDocument/2006/relationships/image" Target="../media/image3.jpeg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29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5" Type="http://schemas.openxmlformats.org/officeDocument/2006/relationships/image" Target="../media/image29.jpe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28" Type="http://schemas.openxmlformats.org/officeDocument/2006/relationships/image" Target="../media/image52.pn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31" Type="http://schemas.openxmlformats.org/officeDocument/2006/relationships/image" Target="../media/image55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emf"/><Relationship Id="rId22" Type="http://schemas.openxmlformats.org/officeDocument/2006/relationships/image" Target="../media/image46.jpeg"/><Relationship Id="rId27" Type="http://schemas.openxmlformats.org/officeDocument/2006/relationships/image" Target="../media/image51.jpeg"/><Relationship Id="rId30" Type="http://schemas.openxmlformats.org/officeDocument/2006/relationships/image" Target="../media/image5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image" Target="../media/image66.jpeg"/><Relationship Id="rId18" Type="http://schemas.openxmlformats.org/officeDocument/2006/relationships/image" Target="../media/image71.jpeg"/><Relationship Id="rId3" Type="http://schemas.openxmlformats.org/officeDocument/2006/relationships/image" Target="../media/image56.jpeg"/><Relationship Id="rId21" Type="http://schemas.openxmlformats.org/officeDocument/2006/relationships/image" Target="../media/image74.jpeg"/><Relationship Id="rId7" Type="http://schemas.openxmlformats.org/officeDocument/2006/relationships/image" Target="../media/image60.jpeg"/><Relationship Id="rId12" Type="http://schemas.openxmlformats.org/officeDocument/2006/relationships/image" Target="../media/image65.jpeg"/><Relationship Id="rId17" Type="http://schemas.openxmlformats.org/officeDocument/2006/relationships/image" Target="../media/image70.jpeg"/><Relationship Id="rId2" Type="http://schemas.openxmlformats.org/officeDocument/2006/relationships/image" Target="../media/image3.jpeg"/><Relationship Id="rId16" Type="http://schemas.openxmlformats.org/officeDocument/2006/relationships/image" Target="../media/image69.jpeg"/><Relationship Id="rId20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eg"/><Relationship Id="rId11" Type="http://schemas.openxmlformats.org/officeDocument/2006/relationships/image" Target="../media/image64.jpeg"/><Relationship Id="rId5" Type="http://schemas.openxmlformats.org/officeDocument/2006/relationships/image" Target="../media/image58.jpeg"/><Relationship Id="rId15" Type="http://schemas.openxmlformats.org/officeDocument/2006/relationships/image" Target="../media/image68.png"/><Relationship Id="rId10" Type="http://schemas.openxmlformats.org/officeDocument/2006/relationships/image" Target="../media/image63.jpeg"/><Relationship Id="rId19" Type="http://schemas.openxmlformats.org/officeDocument/2006/relationships/image" Target="../media/image72.jpeg"/><Relationship Id="rId4" Type="http://schemas.openxmlformats.org/officeDocument/2006/relationships/image" Target="../media/image57.jpeg"/><Relationship Id="rId9" Type="http://schemas.openxmlformats.org/officeDocument/2006/relationships/image" Target="../media/image62.jpeg"/><Relationship Id="rId14" Type="http://schemas.openxmlformats.org/officeDocument/2006/relationships/image" Target="../media/image67.jpeg"/><Relationship Id="rId22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543800" cy="1524000"/>
          </a:xfrm>
        </p:spPr>
        <p:txBody>
          <a:bodyPr/>
          <a:lstStyle/>
          <a:p>
            <a:r>
              <a:rPr lang="en-US" sz="4800" dirty="0" smtClean="0"/>
              <a:t>PENGEMBANGAN BARANG BUKTI DAN PERBANDINGAN SJ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858000" cy="990600"/>
          </a:xfrm>
        </p:spPr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+mj-lt"/>
              </a:rPr>
              <a:t>TIM INAFIS 2015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10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57958" y="798514"/>
            <a:ext cx="848604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latent / </a:t>
            </a: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yang </a:t>
            </a:r>
            <a:r>
              <a:rPr lang="en-US" sz="1400" b="1" dirty="0" err="1"/>
              <a:t>dicurigai</a:t>
            </a:r>
            <a:r>
              <a:rPr lang="en-US" sz="1400" b="1" dirty="0"/>
              <a:t> </a:t>
            </a:r>
            <a:r>
              <a:rPr lang="en-US" sz="1400" b="1" dirty="0" err="1"/>
              <a:t>diletakkan</a:t>
            </a:r>
            <a:r>
              <a:rPr lang="en-US" sz="1400" b="1" dirty="0"/>
              <a:t> </a:t>
            </a:r>
            <a:r>
              <a:rPr lang="en-US" sz="1400" b="1" dirty="0" err="1"/>
              <a:t>berdampingan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endParaRPr lang="en-US" sz="1400" b="1" dirty="0"/>
          </a:p>
          <a:p>
            <a:pPr eaLnBrk="1" hangingPunct="1"/>
            <a:r>
              <a:rPr lang="en-US" sz="1400" b="1" dirty="0"/>
              <a:t>	</a:t>
            </a: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yang </a:t>
            </a:r>
            <a:r>
              <a:rPr lang="en-US" sz="1400" b="1" dirty="0" err="1"/>
              <a:t>diketahui</a:t>
            </a:r>
            <a:endParaRPr lang="en-US" sz="1400" b="1" dirty="0"/>
          </a:p>
          <a:p>
            <a:pPr eaLnBrk="1" hangingPunct="1"/>
            <a:r>
              <a:rPr lang="en-US" sz="1400" b="1" dirty="0"/>
              <a:t>	PEMERIKSAAN HRS SELALU DIMULAI DARI SJL,  KE SIDIK JARI YANG DI-</a:t>
            </a:r>
          </a:p>
          <a:p>
            <a:pPr eaLnBrk="1" hangingPunct="1"/>
            <a:r>
              <a:rPr lang="en-US" sz="1400" b="1" dirty="0"/>
              <a:t>      KETAHUI / PEMBANDING (JANGAN SEBALIKNYA)</a:t>
            </a:r>
          </a:p>
          <a:p>
            <a:pPr eaLnBrk="1" hangingPunct="1"/>
            <a:endParaRPr lang="en-US" sz="1400" b="1" dirty="0"/>
          </a:p>
          <a:p>
            <a:pPr eaLnBrk="1" hangingPunct="1">
              <a:buFontTx/>
              <a:buAutoNum type="arabicPeriod" startAt="2"/>
            </a:pPr>
            <a:r>
              <a:rPr lang="en-US" sz="1400" b="1" dirty="0" err="1"/>
              <a:t>Tentukan</a:t>
            </a:r>
            <a:r>
              <a:rPr lang="en-US" sz="1400" b="1" dirty="0"/>
              <a:t> </a:t>
            </a:r>
            <a:r>
              <a:rPr lang="en-US" sz="1400" b="1" dirty="0" err="1"/>
              <a:t>apakah</a:t>
            </a:r>
            <a:r>
              <a:rPr lang="en-US" sz="1400" b="1" dirty="0"/>
              <a:t> </a:t>
            </a:r>
            <a:r>
              <a:rPr lang="en-US" sz="1400" b="1" dirty="0" err="1"/>
              <a:t>kedua</a:t>
            </a:r>
            <a:r>
              <a:rPr lang="en-US" sz="1400" b="1" dirty="0"/>
              <a:t> </a:t>
            </a: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</a:t>
            </a:r>
            <a:r>
              <a:rPr lang="en-US" sz="1400" b="1" dirty="0" err="1"/>
              <a:t>tsb</a:t>
            </a:r>
            <a:r>
              <a:rPr lang="en-US" sz="1400" b="1" dirty="0"/>
              <a:t> </a:t>
            </a:r>
            <a:r>
              <a:rPr lang="en-US" sz="1400" b="1" dirty="0" err="1"/>
              <a:t>mempunyai</a:t>
            </a:r>
            <a:r>
              <a:rPr lang="en-US" sz="1400" b="1" dirty="0"/>
              <a:t> </a:t>
            </a:r>
            <a:r>
              <a:rPr lang="en-US" sz="1400" b="1" dirty="0" err="1"/>
              <a:t>bentuk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 </a:t>
            </a:r>
            <a:r>
              <a:rPr lang="en-US" sz="1400" b="1" dirty="0" err="1"/>
              <a:t>lukisan</a:t>
            </a:r>
            <a:r>
              <a:rPr lang="en-US" sz="1400" b="1" dirty="0"/>
              <a:t> </a:t>
            </a:r>
          </a:p>
          <a:p>
            <a:pPr eaLnBrk="1" hangingPunct="1"/>
            <a:r>
              <a:rPr lang="en-US" sz="1400" b="1" dirty="0"/>
              <a:t>	yang </a:t>
            </a:r>
            <a:r>
              <a:rPr lang="en-US" sz="1400" b="1" dirty="0" err="1"/>
              <a:t>sama</a:t>
            </a:r>
            <a:r>
              <a:rPr lang="en-US" sz="1400" b="1" dirty="0"/>
              <a:t> ?</a:t>
            </a:r>
          </a:p>
          <a:p>
            <a:pPr eaLnBrk="1" hangingPunct="1"/>
            <a:r>
              <a:rPr lang="en-US" sz="1400" b="1" dirty="0"/>
              <a:t>	PERHATIKAN, APAKAH ALIRAN GRS-GRS PAPILER ANTARA KEDUA </a:t>
            </a:r>
          </a:p>
          <a:p>
            <a:pPr eaLnBrk="1" hangingPunct="1"/>
            <a:r>
              <a:rPr lang="en-US" sz="1400" b="1" dirty="0"/>
              <a:t>    	SIDIK JARI TSB SAMA</a:t>
            </a:r>
          </a:p>
          <a:p>
            <a:pPr eaLnBrk="1" hangingPunct="1"/>
            <a:endParaRPr lang="en-US" sz="1400" b="1" dirty="0"/>
          </a:p>
          <a:p>
            <a:pPr eaLnBrk="1" hangingPunct="1">
              <a:buFontTx/>
              <a:buAutoNum type="arabicPeriod" startAt="3"/>
            </a:pPr>
            <a:r>
              <a:rPr lang="en-US" sz="1400" b="1" dirty="0" err="1"/>
              <a:t>Bila</a:t>
            </a:r>
            <a:r>
              <a:rPr lang="en-US" sz="1400" b="1" dirty="0"/>
              <a:t> </a:t>
            </a:r>
            <a:r>
              <a:rPr lang="en-US" sz="1400" b="1" dirty="0" err="1"/>
              <a:t>bentuk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 </a:t>
            </a:r>
            <a:r>
              <a:rPr lang="en-US" sz="1400" b="1" dirty="0" err="1"/>
              <a:t>lukisan</a:t>
            </a:r>
            <a:r>
              <a:rPr lang="en-US" sz="1400" b="1" dirty="0"/>
              <a:t> </a:t>
            </a:r>
            <a:r>
              <a:rPr lang="en-US" sz="1400" b="1" dirty="0" err="1"/>
              <a:t>tsb</a:t>
            </a:r>
            <a:r>
              <a:rPr lang="en-US" sz="1400" b="1" dirty="0"/>
              <a:t> </a:t>
            </a:r>
            <a:r>
              <a:rPr lang="en-US" sz="1400" b="1" dirty="0" err="1"/>
              <a:t>berbeda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tdk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, </a:t>
            </a:r>
            <a:r>
              <a:rPr lang="en-US" sz="1400" b="1" dirty="0" err="1"/>
              <a:t>sudah</a:t>
            </a:r>
            <a:r>
              <a:rPr lang="en-US" sz="1400" b="1" dirty="0"/>
              <a:t> </a:t>
            </a:r>
            <a:r>
              <a:rPr lang="en-US" sz="1400" b="1" dirty="0" err="1"/>
              <a:t>pasti</a:t>
            </a:r>
            <a:r>
              <a:rPr lang="en-US" sz="1400" b="1" dirty="0"/>
              <a:t> </a:t>
            </a:r>
            <a:r>
              <a:rPr lang="en-US" sz="1400" b="1" dirty="0" err="1"/>
              <a:t>kedua</a:t>
            </a:r>
            <a:endParaRPr lang="en-US" sz="1400" b="1" dirty="0"/>
          </a:p>
          <a:p>
            <a:pPr eaLnBrk="1" hangingPunct="1"/>
            <a:r>
              <a:rPr lang="en-US" sz="1400" b="1" dirty="0"/>
              <a:t>	</a:t>
            </a: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</a:t>
            </a:r>
            <a:r>
              <a:rPr lang="en-US" sz="1400" b="1" dirty="0" err="1"/>
              <a:t>tsb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endParaRPr lang="en-US" sz="1400" b="1" dirty="0"/>
          </a:p>
          <a:p>
            <a:pPr eaLnBrk="1" hangingPunct="1"/>
            <a:endParaRPr lang="en-US" sz="1400" b="1" dirty="0"/>
          </a:p>
          <a:p>
            <a:pPr eaLnBrk="1" hangingPunct="1">
              <a:buFontTx/>
              <a:buAutoNum type="arabicPeriod" startAt="4"/>
            </a:pPr>
            <a:r>
              <a:rPr lang="en-US" sz="1400" b="1" dirty="0" err="1"/>
              <a:t>Bila</a:t>
            </a:r>
            <a:r>
              <a:rPr lang="en-US" sz="1400" b="1" dirty="0"/>
              <a:t> </a:t>
            </a:r>
            <a:r>
              <a:rPr lang="en-US" sz="1400" b="1" dirty="0" err="1"/>
              <a:t>bentuk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 </a:t>
            </a:r>
            <a:r>
              <a:rPr lang="en-US" sz="1400" b="1" dirty="0" err="1"/>
              <a:t>lukisan</a:t>
            </a:r>
            <a:r>
              <a:rPr lang="en-US" sz="1400" b="1" dirty="0"/>
              <a:t> / </a:t>
            </a:r>
            <a:r>
              <a:rPr lang="en-US" sz="1400" b="1" dirty="0" err="1"/>
              <a:t>aliran</a:t>
            </a:r>
            <a:r>
              <a:rPr lang="en-US" sz="1400" b="1" dirty="0"/>
              <a:t> grs </a:t>
            </a:r>
            <a:r>
              <a:rPr lang="en-US" sz="1400" b="1" dirty="0" err="1"/>
              <a:t>papiler</a:t>
            </a:r>
            <a:r>
              <a:rPr lang="en-US" sz="1400" b="1" dirty="0"/>
              <a:t> </a:t>
            </a:r>
            <a:r>
              <a:rPr lang="en-US" sz="1400" b="1" dirty="0" err="1"/>
              <a:t>kedua</a:t>
            </a:r>
            <a:r>
              <a:rPr lang="en-US" sz="1400" b="1" dirty="0"/>
              <a:t> </a:t>
            </a:r>
            <a:r>
              <a:rPr lang="en-US" sz="1400" b="1" dirty="0" err="1"/>
              <a:t>sidik</a:t>
            </a:r>
            <a:r>
              <a:rPr lang="en-US" sz="1400" b="1" dirty="0"/>
              <a:t> </a:t>
            </a:r>
            <a:r>
              <a:rPr lang="en-US" sz="1400" b="1" dirty="0" err="1"/>
              <a:t>jari</a:t>
            </a:r>
            <a:r>
              <a:rPr lang="en-US" sz="1400" b="1" dirty="0"/>
              <a:t> </a:t>
            </a:r>
            <a:r>
              <a:rPr lang="en-US" sz="1400" b="1" dirty="0" err="1"/>
              <a:t>tsb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,</a:t>
            </a:r>
          </a:p>
          <a:p>
            <a:pPr eaLnBrk="1" hangingPunct="1"/>
            <a:r>
              <a:rPr lang="en-US" sz="1400" b="1" dirty="0"/>
              <a:t>	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yg</a:t>
            </a:r>
            <a:r>
              <a:rPr lang="en-US" sz="1400" b="1" dirty="0"/>
              <a:t> </a:t>
            </a:r>
            <a:r>
              <a:rPr lang="en-US" sz="1400" b="1" dirty="0" err="1"/>
              <a:t>rinci</a:t>
            </a:r>
            <a:r>
              <a:rPr lang="en-US" sz="1400" b="1" dirty="0"/>
              <a:t> </a:t>
            </a:r>
            <a:r>
              <a:rPr lang="en-US" sz="1400" b="1" dirty="0" err="1"/>
              <a:t>hrs</a:t>
            </a:r>
            <a:r>
              <a:rPr lang="en-US" sz="1400" b="1" dirty="0"/>
              <a:t> </a:t>
            </a:r>
            <a:r>
              <a:rPr lang="en-US" sz="1400" b="1" dirty="0" err="1"/>
              <a:t>dilakukan</a:t>
            </a:r>
            <a:r>
              <a:rPr lang="en-US" sz="1400" b="1" dirty="0"/>
              <a:t> </a:t>
            </a:r>
            <a:r>
              <a:rPr lang="en-US" sz="1400" b="1" dirty="0" err="1"/>
              <a:t>lebih</a:t>
            </a:r>
            <a:r>
              <a:rPr lang="en-US" sz="1400" b="1" dirty="0"/>
              <a:t> detail</a:t>
            </a:r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sz="1400" b="1" dirty="0"/>
              <a:t>	A. TENTUKAN SALAH SATU GALTON DETAIL PD SJL,  KEMUDIAN PERIKSALAH</a:t>
            </a:r>
          </a:p>
          <a:p>
            <a:pPr eaLnBrk="1" hangingPunct="1"/>
            <a:r>
              <a:rPr lang="en-US" sz="1400" b="1" dirty="0"/>
              <a:t>  	    GALTON DETAIL YG SAMA PD SIDIK JARI DIKETAHUI / PEMBANDING</a:t>
            </a:r>
          </a:p>
          <a:p>
            <a:pPr eaLnBrk="1" hangingPunct="1"/>
            <a:r>
              <a:rPr lang="en-US" sz="1400" b="1" dirty="0"/>
              <a:t>	B. TENTUKAN GALTON DETAIL YG KEDUA (YG DEKAT TITIK AWAL) PD SJL, TENTU-  </a:t>
            </a:r>
          </a:p>
          <a:p>
            <a:pPr eaLnBrk="1" hangingPunct="1"/>
            <a:r>
              <a:rPr lang="en-US" sz="1400" b="1" dirty="0"/>
              <a:t>           KAN PULA GALTON DETAIL YG KEDUA PD  SJ YANG DIKETAHUI / PEMBANDING.</a:t>
            </a:r>
          </a:p>
          <a:p>
            <a:pPr eaLnBrk="1" hangingPunct="1"/>
            <a:r>
              <a:rPr lang="en-US" sz="1400" b="1" dirty="0"/>
              <a:t>      C, PROSEDUR TSB DITERUSKAN SAMPAI DITEMUKAN JMLH TITIK PERSAMAAN</a:t>
            </a:r>
          </a:p>
          <a:p>
            <a:pPr eaLnBrk="1" hangingPunct="1"/>
            <a:r>
              <a:rPr lang="en-US" sz="1400" b="1" dirty="0"/>
              <a:t>           YG CUKUP</a:t>
            </a: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1447800" y="165100"/>
            <a:ext cx="6096000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Cara/Teknik Pemeriksaan Perbanding SJ</a:t>
            </a:r>
          </a:p>
        </p:txBody>
      </p:sp>
    </p:spTree>
    <p:extLst>
      <p:ext uri="{BB962C8B-B14F-4D97-AF65-F5344CB8AC3E}">
        <p14:creationId xmlns:p14="http://schemas.microsoft.com/office/powerpoint/2010/main" val="18806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371601" y="457200"/>
            <a:ext cx="5946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  <a:latin typeface="Arial Black" pitchFamily="34" charset="0"/>
              </a:rPr>
              <a:t>KARAKTERISTIK GARIS PAPILIER</a:t>
            </a:r>
            <a:r>
              <a:rPr lang="en-US" b="1">
                <a:solidFill>
                  <a:srgbClr val="FF0000"/>
                </a:solidFill>
                <a:latin typeface="Bauhaus 93" pitchFamily="82" charset="0"/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93481" y="1484313"/>
            <a:ext cx="3993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b="1"/>
              <a:t>GRS MEMBELAH ( Bifurcation 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" y="2362201"/>
            <a:ext cx="40831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2. GRS BERHENTI  ( Ending Ridge 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3685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3. GRS PENDEK  ( Short Ridge )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231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4. PULAU  ( Island )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09600" y="4827588"/>
            <a:ext cx="1813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5. TITIK  ( Dot 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2830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6. JEMBATAN  ( Bridge 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09600" y="6184901"/>
            <a:ext cx="1937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7. TAJI ( Spoor )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172200" y="1600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6629400" y="1524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629400" y="16002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7620000" y="1295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7543800" y="15240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620000" y="15240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6172200" y="2514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6172200" y="259080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6153150" y="241935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7467600" y="2209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7543800" y="2438400"/>
            <a:ext cx="4397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7620000" y="2209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6271846" y="33337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6157546" y="340995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6138497" y="323850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477858" y="3048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7554058" y="3157538"/>
            <a:ext cx="439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7630258" y="3048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6248400" y="3817025"/>
            <a:ext cx="609600" cy="519351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id-ID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5943600" y="4071938"/>
            <a:ext cx="353158" cy="4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V="1">
            <a:off x="6830158" y="4067175"/>
            <a:ext cx="33264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7772400" y="3893225"/>
            <a:ext cx="259766" cy="519351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7795846" y="3729038"/>
            <a:ext cx="5862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7806104" y="4329113"/>
            <a:ext cx="439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V="1">
            <a:off x="6191250" y="508635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6172200" y="4914900"/>
            <a:ext cx="8382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 flipV="1">
            <a:off x="6519497" y="498157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V="1">
            <a:off x="7543800" y="4953000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7467600" y="47863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7620000" y="47863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6176597" y="56197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6201508" y="57721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6405197" y="561975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7744558" y="53911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7924800" y="53911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7725508" y="56197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 flipV="1">
            <a:off x="6019800" y="64293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V="1">
            <a:off x="6324600" y="63531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48" name="Line 48"/>
          <p:cNvSpPr>
            <a:spLocks noChangeShapeType="1"/>
          </p:cNvSpPr>
          <p:nvPr/>
        </p:nvSpPr>
        <p:spPr bwMode="auto">
          <a:xfrm flipV="1">
            <a:off x="6386146" y="6272213"/>
            <a:ext cx="304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>
            <a:off x="4724400" y="1600200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>
            <a:off x="4724400" y="2528888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>
            <a:off x="4700954" y="3352800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 flipV="1">
            <a:off x="3276600" y="4086225"/>
            <a:ext cx="2514600" cy="76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2971800" y="5029200"/>
            <a:ext cx="28194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>
            <a:off x="3657600" y="5715000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 flipV="1">
            <a:off x="2895600" y="6338888"/>
            <a:ext cx="2895600" cy="61912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47446" y="106364"/>
            <a:ext cx="61209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kumimoji="1" lang="en-US" altLang="ja-JP" sz="3200" b="1">
                <a:latin typeface="Times New Roman" pitchFamily="18" charset="0"/>
                <a:ea typeface="HG創英角ﾎﾟｯﾌﾟ体" pitchFamily="49" charset="-128"/>
              </a:rPr>
              <a:t>Mengapa harus 12 titik persamaan</a:t>
            </a:r>
            <a:endParaRPr kumimoji="1" lang="en-US" altLang="ja-JP" sz="6000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04800" y="1143000"/>
            <a:ext cx="2133600" cy="685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dist"/>
            <a:r>
              <a:rPr kumimoji="1" lang="en-US" altLang="ja-JP" sz="2400" b="1">
                <a:latin typeface="Times New Roman" pitchFamily="18" charset="0"/>
                <a:ea typeface="HG創英角ﾎﾟｯﾌﾟ体" pitchFamily="49" charset="-128"/>
              </a:rPr>
              <a:t>Berdasarkan pengalaman</a:t>
            </a:r>
            <a:endParaRPr kumimoji="1" lang="en-US" altLang="ja-JP" sz="3600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800" y="1828801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ja-JP" sz="2000" b="1">
                <a:latin typeface="Times New Roman" pitchFamily="18" charset="0"/>
                <a:ea typeface="HG創英角ﾎﾟｯﾌﾟ体" pitchFamily="49" charset="-128"/>
              </a:rPr>
              <a:t>Dulu dengan 11 titik persamaan saja tidak pernah ada ditemukan kasus sidik jari yang sama pada orang yang berbeda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04800" y="2438400"/>
            <a:ext cx="4699489" cy="7747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ja-JP" sz="2400">
                <a:latin typeface="Times New Roman" pitchFamily="18" charset="0"/>
                <a:ea typeface="HG創英角ﾎﾟｯﾌﾟ体" pitchFamily="49" charset="-128"/>
              </a:rPr>
              <a:t>Berdasarkan </a:t>
            </a:r>
            <a:r>
              <a:rPr kumimoji="1" lang="en-US" altLang="ja-JP" sz="2400" b="1">
                <a:latin typeface="Times New Roman" pitchFamily="18" charset="0"/>
                <a:ea typeface="HG創英角ﾎﾟｯﾌﾟ体" pitchFamily="49" charset="-128"/>
              </a:rPr>
              <a:t>perhitungan</a:t>
            </a:r>
            <a:r>
              <a:rPr kumimoji="1" lang="en-US" altLang="ja-JP" sz="2400">
                <a:latin typeface="Times New Roman" pitchFamily="18" charset="0"/>
                <a:ea typeface="HG創英角ﾎﾟｯﾌﾟ体" pitchFamily="49" charset="-128"/>
              </a:rPr>
              <a:t> Matematis</a:t>
            </a:r>
            <a:endParaRPr kumimoji="1" lang="en-US" altLang="ja-JP" sz="3600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3400" y="3276601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ja-JP" sz="2400">
                <a:latin typeface="Times New Roman" pitchFamily="18" charset="0"/>
                <a:ea typeface="HG創英角ﾎﾟｯﾌﾟ体" pitchFamily="49" charset="-128"/>
              </a:rPr>
              <a:t>Perbandingan kemungkinan 1 titik persamaan untuk bisa identik adalah 1:10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26477" y="4648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ja-JP" altLang="en-US" sz="2400" b="1">
                <a:latin typeface="Times New Roman" pitchFamily="18" charset="0"/>
                <a:ea typeface="HG創英角ﾎﾟｯﾌﾟ体" pitchFamily="49" charset="-128"/>
              </a:rPr>
              <a:t>１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56138" y="510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ja-JP" altLang="en-US" sz="2400" b="1">
                <a:latin typeface="Times New Roman" pitchFamily="18" charset="0"/>
                <a:ea typeface="HG創英角ﾎﾟｯﾌﾟ体" pitchFamily="49" charset="-128"/>
              </a:rPr>
              <a:t>１０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97523" y="5105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828800" y="43878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ja-JP" altLang="en-US" sz="1600" b="1">
                <a:latin typeface="Times New Roman" pitchFamily="18" charset="0"/>
                <a:ea typeface="HG創英角ﾎﾟｯﾌﾟ体" pitchFamily="49" charset="-128"/>
              </a:rPr>
              <a:t>１２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483827" y="5029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483827" y="5181600"/>
            <a:ext cx="432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657600" y="4419601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kumimoji="1" lang="en-GB" sz="2000">
              <a:solidFill>
                <a:schemeClr val="bg1"/>
              </a:solidFill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468923" y="4648200"/>
            <a:ext cx="76200" cy="914400"/>
          </a:xfrm>
          <a:prstGeom prst="leftBracket">
            <a:avLst>
              <a:gd name="adj" fmla="val 9230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1764323" y="4622800"/>
            <a:ext cx="152400" cy="863600"/>
          </a:xfrm>
          <a:prstGeom prst="rightBracket">
            <a:avLst>
              <a:gd name="adj" fmla="val 4359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505200" y="4038601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kumimoji="1" lang="en-GB" sz="4000" b="1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05200" y="4038601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kumimoji="1" lang="en-GB" sz="4000" b="1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2391508" y="5105400"/>
            <a:ext cx="302455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ja-JP" sz="2400" b="1">
                <a:latin typeface="Times New Roman" pitchFamily="18" charset="0"/>
                <a:ea typeface="HG創英角ﾎﾟｯﾌﾟ体" pitchFamily="49" charset="-128"/>
              </a:rPr>
              <a:t>1,000,000,000,000</a:t>
            </a:r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3276600" y="5105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4038600" y="3810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kumimoji="1" lang="en-GB" sz="3200" b="1">
              <a:latin typeface="Times New Roman" pitchFamily="18" charset="0"/>
              <a:ea typeface="HG創英角ﾎﾟｯﾌﾟ体" pitchFamily="49" charset="-128"/>
            </a:endParaRPr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3563815" y="4586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ja-JP" altLang="en-US" sz="2800" b="1">
                <a:latin typeface="Times New Roman" pitchFamily="18" charset="0"/>
                <a:ea typeface="HG創英角ﾎﾟｯﾌﾟ体" pitchFamily="49" charset="-128"/>
              </a:rPr>
              <a:t>１</a:t>
            </a:r>
          </a:p>
        </p:txBody>
      </p:sp>
      <p:sp>
        <p:nvSpPr>
          <p:cNvPr id="27670" name="Line 24"/>
          <p:cNvSpPr>
            <a:spLocks noChangeShapeType="1"/>
          </p:cNvSpPr>
          <p:nvPr/>
        </p:nvSpPr>
        <p:spPr bwMode="auto">
          <a:xfrm>
            <a:off x="5435112" y="5029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5"/>
          <p:cNvSpPr>
            <a:spLocks noChangeShapeType="1"/>
          </p:cNvSpPr>
          <p:nvPr/>
        </p:nvSpPr>
        <p:spPr bwMode="auto">
          <a:xfrm>
            <a:off x="5457092" y="5181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6"/>
          <p:cNvSpPr>
            <a:spLocks noChangeShapeType="1"/>
          </p:cNvSpPr>
          <p:nvPr/>
        </p:nvSpPr>
        <p:spPr bwMode="auto">
          <a:xfrm>
            <a:off x="6443297" y="51054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Text Box 27"/>
          <p:cNvSpPr txBox="1">
            <a:spLocks noChangeArrowheads="1"/>
          </p:cNvSpPr>
          <p:nvPr/>
        </p:nvSpPr>
        <p:spPr bwMode="auto">
          <a:xfrm>
            <a:off x="5627077" y="5105400"/>
            <a:ext cx="35169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ja-JP" sz="2400" b="1">
                <a:latin typeface="Times New Roman" pitchFamily="18" charset="0"/>
                <a:ea typeface="HG創英角ﾎﾟｯﾌﾟ体" pitchFamily="49" charset="-128"/>
              </a:rPr>
              <a:t>100,000,000,000 orang</a:t>
            </a:r>
          </a:p>
        </p:txBody>
      </p:sp>
      <p:sp>
        <p:nvSpPr>
          <p:cNvPr id="27674" name="Text Box 28"/>
          <p:cNvSpPr txBox="1">
            <a:spLocks noChangeArrowheads="1"/>
          </p:cNvSpPr>
          <p:nvPr/>
        </p:nvSpPr>
        <p:spPr bwMode="auto">
          <a:xfrm>
            <a:off x="6963508" y="4572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ja-JP" altLang="en-US" sz="3200" b="1">
                <a:latin typeface="Times New Roman" pitchFamily="18" charset="0"/>
                <a:ea typeface="HG創英角ﾎﾟｯﾌﾟ体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5702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1758462" y="228600"/>
            <a:ext cx="5556738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CONTOH PEMERIKSAAN PERBANDINGAN SIDIK JARI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081088"/>
            <a:ext cx="800100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1.  SIDIK JARI LATENT DENGAN SIDIK JARI  PEMBANDING (IDENTIK)</a:t>
            </a:r>
          </a:p>
        </p:txBody>
      </p:sp>
      <p:pic>
        <p:nvPicPr>
          <p:cNvPr id="28676" name="Picture 4" descr="c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8" y="1524000"/>
            <a:ext cx="3971192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cth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58" y="1524001"/>
            <a:ext cx="391404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3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200" smtClean="0"/>
              <a:t>                                                                        </a:t>
            </a:r>
            <a:r>
              <a:rPr lang="en-US" sz="1200" b="1" smtClean="0"/>
              <a:t>TITIK – TITIK PERSAMAAN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b="1" smtClean="0"/>
              <a:t/>
            </a:r>
            <a:br>
              <a:rPr lang="en-US" sz="1200" b="1" smtClean="0"/>
            </a:br>
            <a:r>
              <a:rPr lang="en-US" sz="1200" smtClean="0"/>
              <a:t>             Titik – titik persamaan yang terdapat pada gambar sidik jari bertanda huruf A – MERAH dengan huruf  C – MERAH.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    1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2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3	GARIS MEMBELAH	=	BIFURCATION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4	GARIS MEMBELAH	=	BIFURCATION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5	GARIS MEMBELAH	=	BIFURCATION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6	GARIS MEMBELAH	=	BIFURCATION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7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8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9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10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11	GARIS MEMBELAH	=	BIFURCATION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12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13	GARIS MEMBELAH	=	BIFURCATION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14	GARIS BERHENTI	=	ENDING RIGDE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		N O M O R	15	GARIS MEMBELAH	=	BIFURCATION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smtClean="0"/>
              <a:t>---------------------------------------------------------------------------------------------------------------------------------------------------------------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smtClean="0"/>
              <a:t>                                                             Yang melakukan pemeriksaan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id-ID" sz="1200" smtClean="0"/>
              <a:t>                SELAMAT                                                                                                                 BEJO</a:t>
            </a:r>
          </a:p>
          <a:p>
            <a:pPr eaLnBrk="1" hangingPunct="1">
              <a:lnSpc>
                <a:spcPct val="80000"/>
              </a:lnSpc>
            </a:pPr>
            <a:r>
              <a:rPr lang="id-ID" sz="1200" smtClean="0"/>
              <a:t>                PANGKAT                                                                                                            PANGKAT</a:t>
            </a:r>
          </a:p>
          <a:p>
            <a:pPr eaLnBrk="1" hangingPunct="1">
              <a:lnSpc>
                <a:spcPct val="80000"/>
              </a:lnSpc>
            </a:pPr>
            <a:endParaRPr lang="id-ID" sz="1200" smtClean="0"/>
          </a:p>
          <a:p>
            <a:pPr algn="ctr" eaLnBrk="1" hangingPunct="1">
              <a:lnSpc>
                <a:spcPct val="80000"/>
              </a:lnSpc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pt-BR" sz="1200" smtClean="0"/>
              <a:t>Melihat / Mengetahui</a:t>
            </a:r>
            <a:endParaRPr lang="en-US" sz="1200" smtClean="0"/>
          </a:p>
          <a:p>
            <a:pPr algn="ctr" eaLnBrk="1" hangingPunct="1">
              <a:lnSpc>
                <a:spcPct val="80000"/>
              </a:lnSpc>
            </a:pPr>
            <a:r>
              <a:rPr lang="pt-BR" sz="1200" smtClean="0"/>
              <a:t>An. KAPUSIDENT BARESKRIM POLRI</a:t>
            </a:r>
          </a:p>
          <a:p>
            <a:pPr algn="ctr" eaLnBrk="1" hangingPunct="1">
              <a:lnSpc>
                <a:spcPct val="80000"/>
              </a:lnSpc>
            </a:pPr>
            <a:endParaRPr lang="pt-BR" sz="1200" smtClean="0"/>
          </a:p>
          <a:p>
            <a:pPr algn="ctr" eaLnBrk="1" hangingPunct="1">
              <a:lnSpc>
                <a:spcPct val="80000"/>
              </a:lnSpc>
            </a:pPr>
            <a:r>
              <a:rPr lang="pt-BR" sz="1200" smtClean="0"/>
              <a:t>PEMERIKSA DAKTILOSKOPI UTAMA</a:t>
            </a:r>
          </a:p>
          <a:p>
            <a:pPr algn="ctr" eaLnBrk="1" hangingPunct="1">
              <a:lnSpc>
                <a:spcPct val="80000"/>
              </a:lnSpc>
            </a:pPr>
            <a:endParaRPr lang="en-US" sz="1200" smtClean="0"/>
          </a:p>
          <a:p>
            <a:pPr algn="ctr" eaLnBrk="1" hangingPunct="1">
              <a:lnSpc>
                <a:spcPct val="80000"/>
              </a:lnSpc>
            </a:pPr>
            <a:endParaRPr lang="en-US" sz="1200" smtClean="0"/>
          </a:p>
          <a:p>
            <a:pPr algn="ctr" eaLnBrk="1" hangingPunct="1">
              <a:lnSpc>
                <a:spcPct val="80000"/>
              </a:lnSpc>
            </a:pPr>
            <a:r>
              <a:rPr lang="en-US" sz="1200" smtClean="0"/>
              <a:t>Drs.</a:t>
            </a:r>
            <a:r>
              <a:rPr lang="pt-BR" sz="1200" smtClean="0"/>
              <a:t> SUSANTO, SH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sz="1200" smtClean="0"/>
              <a:t>KOMBES POL NRP 49070293</a:t>
            </a:r>
            <a:endParaRPr lang="id-ID" sz="1200" smtClean="0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257300" y="4572000"/>
            <a:ext cx="13364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89485" y="6378575"/>
            <a:ext cx="19079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016870" y="4592638"/>
            <a:ext cx="16514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228601"/>
            <a:ext cx="8001000" cy="7794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B.  SIDIK JARI PADA DOKUMEN DENGAN SIDIK JARI  PEMBANDING</a:t>
            </a:r>
          </a:p>
          <a:p>
            <a:pPr>
              <a:spcBef>
                <a:spcPct val="50000"/>
              </a:spcBef>
            </a:pPr>
            <a:r>
              <a:rPr lang="en-US" b="1"/>
              <a:t>                                                 (NON IDENTIK)</a:t>
            </a:r>
          </a:p>
        </p:txBody>
      </p:sp>
      <p:pic>
        <p:nvPicPr>
          <p:cNvPr id="30723" name="Picture 3" descr="s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05" y="1219200"/>
            <a:ext cx="4192465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sampl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7" y="1143000"/>
            <a:ext cx="420565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914400"/>
            <a:ext cx="647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HASIL PEMERIKSAAN PERBANDINGAN PERSAMAAN SIDIK JARI</a:t>
            </a:r>
            <a:endParaRPr lang="en-US" sz="2400" dirty="0">
              <a:latin typeface="+mj-lt"/>
            </a:endParaRPr>
          </a:p>
        </p:txBody>
      </p:sp>
      <p:sp>
        <p:nvSpPr>
          <p:cNvPr id="5" name="Can 4"/>
          <p:cNvSpPr/>
          <p:nvPr/>
        </p:nvSpPr>
        <p:spPr>
          <a:xfrm>
            <a:off x="3886200" y="2438400"/>
            <a:ext cx="2133600" cy="3505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2400" dirty="0" smtClean="0">
                <a:latin typeface="+mj-lt"/>
              </a:rPr>
              <a:t>IDENTIK</a:t>
            </a:r>
          </a:p>
          <a:p>
            <a:pPr marL="342900" indent="-342900" algn="just">
              <a:buAutoNum type="arabicPeriod"/>
            </a:pPr>
            <a:r>
              <a:rPr lang="en-US" sz="2400" dirty="0" smtClean="0">
                <a:latin typeface="+mj-lt"/>
              </a:rPr>
              <a:t>NON IDENTIK</a:t>
            </a:r>
          </a:p>
          <a:p>
            <a:pPr marL="342900" indent="-342900" algn="just">
              <a:buAutoNum type="arabicPeriod"/>
            </a:pPr>
            <a:r>
              <a:rPr lang="en-US" sz="2400" dirty="0" smtClean="0">
                <a:latin typeface="+mj-lt"/>
              </a:rPr>
              <a:t>TIDAK MEMENUHI SYARAT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71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676400"/>
            <a:ext cx="6248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SEKIAN TERIMAKASIH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23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BERITA ACARA</a:t>
            </a:r>
            <a:endParaRPr lang="en-US" sz="2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057400"/>
            <a:ext cx="72390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BERITA ACARA SERAH TERIMA BARANG BUKTI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BERITA ACARA  </a:t>
            </a:r>
            <a:r>
              <a:rPr lang="id-ID" dirty="0" smtClean="0">
                <a:latin typeface="+mj-lt"/>
              </a:rPr>
              <a:t>PENCARIAN, </a:t>
            </a:r>
            <a:r>
              <a:rPr lang="en-US" dirty="0" smtClean="0">
                <a:latin typeface="+mj-lt"/>
              </a:rPr>
              <a:t>PENG</a:t>
            </a:r>
            <a:r>
              <a:rPr lang="id-ID" dirty="0" smtClean="0">
                <a:latin typeface="+mj-lt"/>
              </a:rPr>
              <a:t>EMBANGAN DAN PENGANGKATAN </a:t>
            </a:r>
            <a:r>
              <a:rPr lang="en-US" dirty="0" smtClean="0">
                <a:latin typeface="+mj-lt"/>
              </a:rPr>
              <a:t>SIDIK JARI </a:t>
            </a:r>
            <a:r>
              <a:rPr lang="id-ID" dirty="0" smtClean="0">
                <a:latin typeface="+mj-lt"/>
              </a:rPr>
              <a:t>LATENT (SJL)</a:t>
            </a:r>
            <a:endParaRPr lang="en-US" dirty="0" smtClean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BERITA </a:t>
            </a:r>
            <a:r>
              <a:rPr lang="en-US" dirty="0">
                <a:latin typeface="+mj-lt"/>
              </a:rPr>
              <a:t>ACARA </a:t>
            </a:r>
            <a:r>
              <a:rPr lang="en-US" dirty="0" smtClean="0">
                <a:latin typeface="+mj-lt"/>
              </a:rPr>
              <a:t>PEMOTRETAN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BERITA </a:t>
            </a:r>
            <a:r>
              <a:rPr lang="en-US" dirty="0">
                <a:latin typeface="+mj-lt"/>
              </a:rPr>
              <a:t>ACARA </a:t>
            </a:r>
            <a:r>
              <a:rPr lang="en-US" dirty="0" smtClean="0">
                <a:latin typeface="+mj-lt"/>
              </a:rPr>
              <a:t>PENGAMBILAN </a:t>
            </a:r>
            <a:r>
              <a:rPr lang="en-US" dirty="0">
                <a:latin typeface="+mj-lt"/>
              </a:rPr>
              <a:t>SIDIK JARI MAYAT PADA KARTU </a:t>
            </a:r>
            <a:r>
              <a:rPr lang="id-ID" dirty="0">
                <a:latin typeface="+mj-lt"/>
              </a:rPr>
              <a:t>SIDIK JARI </a:t>
            </a:r>
            <a:r>
              <a:rPr lang="en-US" dirty="0">
                <a:latin typeface="+mj-lt"/>
              </a:rPr>
              <a:t>AK </a:t>
            </a:r>
            <a:r>
              <a:rPr lang="en-US" dirty="0" smtClean="0">
                <a:latin typeface="+mj-lt"/>
              </a:rPr>
              <a:t>23</a:t>
            </a:r>
          </a:p>
          <a:p>
            <a:pPr>
              <a:tabLst>
                <a:tab pos="339725" algn="l"/>
              </a:tabLst>
            </a:pPr>
            <a:r>
              <a:rPr lang="en-US" dirty="0" smtClean="0">
                <a:latin typeface="+mj-lt"/>
              </a:rPr>
              <a:t>5.    BERITA ACARA PEMERIKSAAN </a:t>
            </a:r>
            <a:r>
              <a:rPr lang="en-US" dirty="0">
                <a:latin typeface="+mj-lt"/>
              </a:rPr>
              <a:t>PERBANDINGAN </a:t>
            </a:r>
            <a:r>
              <a:rPr lang="en-US" dirty="0" smtClean="0">
                <a:latin typeface="+mj-lt"/>
              </a:rPr>
              <a:t>	PERSAMAAN </a:t>
            </a:r>
            <a:r>
              <a:rPr lang="en-US" dirty="0">
                <a:latin typeface="+mj-lt"/>
              </a:rPr>
              <a:t>SIDIK JARI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3"/>
          <a:stretch>
            <a:fillRect/>
          </a:stretch>
        </p:blipFill>
        <p:spPr bwMode="auto">
          <a:xfrm>
            <a:off x="1752600" y="914400"/>
            <a:ext cx="5486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828836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B</a:t>
            </a:r>
            <a:r>
              <a:rPr lang="id-ID" sz="2800" dirty="0">
                <a:latin typeface="+mj-lt"/>
              </a:rPr>
              <a:t>ekas tapak jari, telapak tangan dan telapak kaki  baik y</a:t>
            </a:r>
            <a:r>
              <a:rPr lang="en-US" sz="2800" dirty="0">
                <a:latin typeface="+mj-lt"/>
              </a:rPr>
              <a:t>an</a:t>
            </a:r>
            <a:r>
              <a:rPr lang="id-ID" sz="2800" dirty="0">
                <a:latin typeface="+mj-lt"/>
              </a:rPr>
              <a:t>g terlihat maupun tidak, y</a:t>
            </a:r>
            <a:r>
              <a:rPr lang="en-US" sz="2800" dirty="0">
                <a:latin typeface="+mj-lt"/>
              </a:rPr>
              <a:t>an</a:t>
            </a:r>
            <a:r>
              <a:rPr lang="id-ID" sz="2800" dirty="0">
                <a:latin typeface="+mj-lt"/>
              </a:rPr>
              <a:t>g tertinggal p</a:t>
            </a:r>
            <a:r>
              <a:rPr lang="en-US" sz="2800" dirty="0">
                <a:latin typeface="+mj-lt"/>
              </a:rPr>
              <a:t>a</a:t>
            </a:r>
            <a:r>
              <a:rPr lang="id-ID" sz="2800" dirty="0">
                <a:latin typeface="+mj-lt"/>
              </a:rPr>
              <a:t>d</a:t>
            </a:r>
            <a:r>
              <a:rPr lang="en-US" sz="2800" dirty="0">
                <a:latin typeface="+mj-lt"/>
              </a:rPr>
              <a:t>a</a:t>
            </a:r>
            <a:r>
              <a:rPr lang="id-ID" sz="2800" dirty="0">
                <a:latin typeface="+mj-lt"/>
              </a:rPr>
              <a:t> permukaan benda di </a:t>
            </a:r>
            <a:r>
              <a:rPr lang="en-US" sz="2800" dirty="0">
                <a:latin typeface="+mj-lt"/>
              </a:rPr>
              <a:t>TKP</a:t>
            </a:r>
            <a:r>
              <a:rPr lang="id-ID" sz="2800" dirty="0">
                <a:latin typeface="+mj-lt"/>
              </a:rPr>
              <a:t> setelah benda t</a:t>
            </a:r>
            <a:r>
              <a:rPr lang="en-US" sz="2800" dirty="0" err="1">
                <a:latin typeface="+mj-lt"/>
              </a:rPr>
              <a:t>ersebut</a:t>
            </a:r>
            <a:r>
              <a:rPr lang="id-ID" sz="2800" dirty="0">
                <a:latin typeface="+mj-lt"/>
              </a:rPr>
              <a:t> dipegang atau diinjak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2954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+mj-lt"/>
              </a:rPr>
              <a:t>Sidik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Jari</a:t>
            </a:r>
            <a:r>
              <a:rPr lang="en-US" sz="3600" dirty="0">
                <a:latin typeface="+mj-lt"/>
              </a:rPr>
              <a:t> Latent (SJL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382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295400" y="457200"/>
            <a:ext cx="6372225" cy="8842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Metode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Pencarian</a:t>
            </a:r>
            <a:r>
              <a:rPr lang="en-US" dirty="0" smtClean="0">
                <a:solidFill>
                  <a:srgbClr val="FFFF00"/>
                </a:solidFill>
              </a:rPr>
              <a:t> Dan </a:t>
            </a:r>
            <a:r>
              <a:rPr lang="en-US" dirty="0" err="1" smtClean="0">
                <a:solidFill>
                  <a:srgbClr val="FFFF00"/>
                </a:solidFill>
              </a:rPr>
              <a:t>Pengembangan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Sidik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Jari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Laten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Barang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Bukti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228600" y="1600200"/>
            <a:ext cx="8534399" cy="51816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Serbuk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(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Kering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contoh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serbuk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hitam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grey,putih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serbuk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magnet, 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                   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serbuk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flourensce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serta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serbuk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alumunium</a:t>
            </a: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2.	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Kimia (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Basah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/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Cair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contoh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Ninhydrin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emergen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black,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cristal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violet, TMB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dll</a:t>
            </a: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 startAt="3"/>
              <a:defRPr/>
            </a:pP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Penguapan</a:t>
            </a: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contoh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Cyanoacrilate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dan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Iodium</a:t>
            </a: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 startAt="4"/>
              <a:defRPr/>
            </a:pP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Metode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Penyinaran</a:t>
            </a:r>
            <a:endParaRPr lang="en-US" sz="2400" dirty="0" smtClean="0">
              <a:solidFill>
                <a:schemeClr val="tx2">
                  <a:lumMod val="10000"/>
                  <a:lumOff val="90000"/>
                </a:schemeClr>
              </a:solidFill>
              <a:latin typeface="+mj-lt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contoh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Polylight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(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penyinaran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menggunakan</a:t>
            </a:r>
            <a:r>
              <a:rPr lang="en-US" sz="24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rPr>
              <a:t> UV)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	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50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"/>
          <p:cNvGrpSpPr>
            <a:grpSpLocks/>
          </p:cNvGrpSpPr>
          <p:nvPr/>
        </p:nvGrpSpPr>
        <p:grpSpPr bwMode="auto">
          <a:xfrm>
            <a:off x="298450" y="271463"/>
            <a:ext cx="8640763" cy="1117600"/>
            <a:chOff x="215360" y="79512"/>
            <a:chExt cx="8640510" cy="1116771"/>
          </a:xfrm>
        </p:grpSpPr>
        <p:sp>
          <p:nvSpPr>
            <p:cNvPr id="18" name="Rounded Rectangle 17"/>
            <p:cNvSpPr/>
            <p:nvPr/>
          </p:nvSpPr>
          <p:spPr>
            <a:xfrm>
              <a:off x="253459" y="208004"/>
              <a:ext cx="8602411" cy="98827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2039" name="Picture 5" descr="pin1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60" y="79512"/>
              <a:ext cx="914388" cy="1005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40" name="TextBox 6"/>
            <p:cNvSpPr txBox="1">
              <a:spLocks noChangeArrowheads="1"/>
            </p:cNvSpPr>
            <p:nvPr/>
          </p:nvSpPr>
          <p:spPr bwMode="auto">
            <a:xfrm>
              <a:off x="957756" y="289876"/>
              <a:ext cx="7696200" cy="585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chemeClr val="bg1"/>
                  </a:solidFill>
                  <a:latin typeface="Calibri" pitchFamily="34" charset="0"/>
                </a:rPr>
                <a:t>PERALATAN PENGEMBANG SIDIK JARI LATEN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14400" y="1295400"/>
            <a:ext cx="7391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cs typeface="Arial" charset="0"/>
              </a:rPr>
              <a:t>LABOLATORIUM IDENTIFIKASI</a:t>
            </a:r>
          </a:p>
        </p:txBody>
      </p:sp>
      <p:pic>
        <p:nvPicPr>
          <p:cNvPr id="41990" name="Picture 3" descr="Polilight PL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1935163"/>
            <a:ext cx="8778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irc_mi" descr="M-downdraftmodel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1958975"/>
            <a:ext cx="942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irc_mi" descr="ANd9GcTRx6MJVrGzeGaby9pfT-kIjdiOV6lCJGK-6QWyxEb0_UMvs2q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2008188"/>
            <a:ext cx="100171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460750"/>
            <a:ext cx="8969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irc_mi" descr="large_Purair_5_10-2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2024063"/>
            <a:ext cx="75723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541713"/>
            <a:ext cx="7223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633788"/>
            <a:ext cx="10001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0" descr="LA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697288"/>
            <a:ext cx="83978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535363"/>
            <a:ext cx="12795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603625"/>
            <a:ext cx="9493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808413"/>
            <a:ext cx="6699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1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41950"/>
            <a:ext cx="8191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2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5249863"/>
            <a:ext cx="628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3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4778375"/>
            <a:ext cx="9556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4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4503738"/>
            <a:ext cx="869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5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968875"/>
            <a:ext cx="44291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6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4887913"/>
            <a:ext cx="94138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7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987925"/>
            <a:ext cx="31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8" name="Picture 2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5889625"/>
            <a:ext cx="8318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9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4730750"/>
            <a:ext cx="612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0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043613"/>
            <a:ext cx="685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1" name="Picture 24" descr="dapur simple satu line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4746625"/>
            <a:ext cx="935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2" name="Picture 1" descr="Crime-lite Anti-Stokes Viewer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939925"/>
            <a:ext cx="18272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6350" y="3095625"/>
            <a:ext cx="116205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CRIME- LITE ASV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13075" y="3095625"/>
            <a:ext cx="1254125" cy="29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CAPTURE PORTABLE FUMING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37088" y="3095625"/>
            <a:ext cx="877887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POLYLIGHT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59500" y="3179763"/>
            <a:ext cx="981075" cy="29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DOWNDRAFT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5400" y="3246438"/>
            <a:ext cx="982663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DUCTLESS FUME HOOD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77900" y="4924425"/>
            <a:ext cx="1120775" cy="29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SAFE KEEPER EVIDANCE DRYING CABINET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7725" y="4630738"/>
            <a:ext cx="89535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AUTOMATIC CYANOACRYLATE FUMING CHAMBER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79750" y="45926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AC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52938" y="4592638"/>
            <a:ext cx="98266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LAB IDENTIFIKASI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13413" y="4500563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KOMPUTER PC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43713" y="4391025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PRINTER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05750" y="442595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DIGITAL CAMERA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14400" y="6162675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MEJA LAB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17700" y="6162675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KURSI LAB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98775" y="5535613"/>
            <a:ext cx="877888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TIMBANGAN PORTABLE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70300" y="5556250"/>
            <a:ext cx="857250" cy="48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LEMARI BAHAN KIMIA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38663" y="6015038"/>
            <a:ext cx="82232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LEMARI BARANG BUKTI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57800" y="5840413"/>
            <a:ext cx="815975" cy="346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LEMARI PENDINGIN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73775" y="55197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EXHAUST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83400" y="544195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GELAS UKUR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0138" y="622300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DIGITAL STIRRERS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04175" y="598170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KITCHEN SET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32150" y="47450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40575" y="6296025"/>
            <a:ext cx="981075" cy="29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WATER HEATER</a:t>
            </a:r>
          </a:p>
        </p:txBody>
      </p:sp>
    </p:spTree>
    <p:extLst>
      <p:ext uri="{BB962C8B-B14F-4D97-AF65-F5344CB8AC3E}">
        <p14:creationId xmlns:p14="http://schemas.microsoft.com/office/powerpoint/2010/main" val="20187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215900" y="63500"/>
            <a:ext cx="8623300" cy="1022350"/>
            <a:chOff x="215360" y="62952"/>
            <a:chExt cx="8623840" cy="1022551"/>
          </a:xfrm>
        </p:grpSpPr>
        <p:sp>
          <p:nvSpPr>
            <p:cNvPr id="18" name="Rounded Rectangle 17"/>
            <p:cNvSpPr/>
            <p:nvPr/>
          </p:nvSpPr>
          <p:spPr>
            <a:xfrm>
              <a:off x="235999" y="93121"/>
              <a:ext cx="8603201" cy="98920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3065" name="Picture 5" descr="pin1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60" y="79512"/>
              <a:ext cx="914388" cy="1005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TextBox 6"/>
            <p:cNvSpPr txBox="1">
              <a:spLocks noChangeArrowheads="1"/>
            </p:cNvSpPr>
            <p:nvPr/>
          </p:nvSpPr>
          <p:spPr bwMode="auto">
            <a:xfrm>
              <a:off x="977364" y="62952"/>
              <a:ext cx="7696200" cy="585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id-ID" sz="320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42369" y="321251"/>
            <a:ext cx="4034631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cs typeface="Arial" charset="0"/>
              </a:rPr>
              <a:t> BAHAN PAKAI HABIS( BPH)</a:t>
            </a:r>
          </a:p>
        </p:txBody>
      </p:sp>
      <p:pic>
        <p:nvPicPr>
          <p:cNvPr id="43014" name="Picture 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r="16481" b="9593"/>
          <a:stretch>
            <a:fillRect/>
          </a:stretch>
        </p:blipFill>
        <p:spPr bwMode="auto">
          <a:xfrm>
            <a:off x="558800" y="1295400"/>
            <a:ext cx="8382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23" descr="Description: white pow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95425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21" descr="Description: silver pow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457325"/>
            <a:ext cx="876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/>
          <a:stretch>
            <a:fillRect/>
          </a:stretch>
        </p:blipFill>
        <p:spPr bwMode="auto">
          <a:xfrm>
            <a:off x="3319463" y="1495425"/>
            <a:ext cx="876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15" descr="Description: green pow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/>
          <a:stretch>
            <a:fillRect/>
          </a:stretch>
        </p:blipFill>
        <p:spPr bwMode="auto">
          <a:xfrm>
            <a:off x="4195763" y="1450975"/>
            <a:ext cx="1457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0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22603"/>
          <a:stretch>
            <a:fillRect/>
          </a:stretch>
        </p:blipFill>
        <p:spPr bwMode="auto">
          <a:xfrm>
            <a:off x="5688013" y="1490663"/>
            <a:ext cx="12287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84" descr="G:\rubber lifter 3x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17663"/>
            <a:ext cx="1143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9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/>
          <a:stretch>
            <a:fillRect/>
          </a:stretch>
        </p:blipFill>
        <p:spPr bwMode="auto">
          <a:xfrm>
            <a:off x="552450" y="2860675"/>
            <a:ext cx="1314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9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2760663"/>
            <a:ext cx="12493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8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744788"/>
            <a:ext cx="9032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7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2" t="7036" r="12361" b="2061"/>
          <a:stretch>
            <a:fillRect/>
          </a:stretch>
        </p:blipFill>
        <p:spPr bwMode="auto">
          <a:xfrm rot="-2318684">
            <a:off x="5087938" y="2786063"/>
            <a:ext cx="781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7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19226" r="10100" b="31456"/>
          <a:stretch>
            <a:fillRect/>
          </a:stretch>
        </p:blipFill>
        <p:spPr bwMode="auto">
          <a:xfrm rot="5400000">
            <a:off x="5653087" y="2959101"/>
            <a:ext cx="1108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6" name="Picture 78" descr="Description: fiberglass brus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05566">
            <a:off x="6450806" y="2780507"/>
            <a:ext cx="11144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7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860675"/>
            <a:ext cx="1152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6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213225"/>
            <a:ext cx="10096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9" name="Picture 13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70325"/>
            <a:ext cx="12382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0" name="Picture 64" descr="Description: ink roller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4000500"/>
            <a:ext cx="7397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62" descr="Description: iodine ampoul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b="10490"/>
          <a:stretch>
            <a:fillRect/>
          </a:stretch>
        </p:blipFill>
        <p:spPr bwMode="auto">
          <a:xfrm>
            <a:off x="4459288" y="3832225"/>
            <a:ext cx="827087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2" name="Picture 5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8400" r="4800" b="17999"/>
          <a:stretch>
            <a:fillRect/>
          </a:stretch>
        </p:blipFill>
        <p:spPr bwMode="auto">
          <a:xfrm>
            <a:off x="5230813" y="3789363"/>
            <a:ext cx="725487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3" name="Picture 56" descr="Description: wet particl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2" b="4787"/>
          <a:stretch>
            <a:fillRect/>
          </a:stretch>
        </p:blipFill>
        <p:spPr bwMode="auto">
          <a:xfrm>
            <a:off x="6207125" y="4173538"/>
            <a:ext cx="25876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4" name="Picture 52" descr="Description: cyano shot polos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187825"/>
            <a:ext cx="1447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5" name="Picture 50" descr="Description: cyanoacrylate polos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4173538"/>
            <a:ext cx="4905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Picture 48" descr="Description: Crystal_violet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8775"/>
            <a:ext cx="7588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7" name="Picture 13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5073650"/>
            <a:ext cx="419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8" name="Picture 44" descr="Description: fume chamber polos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124450"/>
            <a:ext cx="6524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9" name="Picture 2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673725"/>
            <a:ext cx="99218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0" name="Picture 40" descr="Description: small round ceramic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5664200"/>
            <a:ext cx="7937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1" name="Picture 38" descr="Description: ceramic_inkpad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38775"/>
            <a:ext cx="7572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2" name="Picture 36" descr="Description: magnifier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6410">
            <a:off x="7688263" y="5508625"/>
            <a:ext cx="1247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816100" y="2428875"/>
            <a:ext cx="163512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SERBUK SIDIK JARI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76925" y="2214563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KUAS MAGNET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43763" y="2333625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GEL LIFTER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681413"/>
            <a:ext cx="1795463" cy="33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HINGE LIFTER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0288" y="3705225"/>
            <a:ext cx="125571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LATENT POWDER MISTER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73713" y="3783013"/>
            <a:ext cx="2160587" cy="29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KUAS SIDIK JARI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2450" y="4913313"/>
            <a:ext cx="110172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TINTA SIDIK JARI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2625" y="47450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STAMPING KIT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32150" y="47450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ROL SIDIK JARI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13225" y="5208588"/>
            <a:ext cx="982663" cy="29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IODINE CRYSTAL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83175" y="5200650"/>
            <a:ext cx="87312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NINHYDRIN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59488" y="5032375"/>
            <a:ext cx="427037" cy="32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SPR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54800" y="504825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HOT SHOT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53350" y="5064125"/>
            <a:ext cx="982663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SUPER GLUE/CA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3100" y="6176963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CRYSTAL VIOLET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11325" y="6132513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ADHESIVE REMOVER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8938" y="6269038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SENDOK MAYAT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9725" y="6243638"/>
            <a:ext cx="982663" cy="29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SMALL ROUND CERAMIC PAD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81313" y="6243638"/>
            <a:ext cx="981075" cy="29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POP-N-FUME CHAMBER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65900" y="6203950"/>
            <a:ext cx="11938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CERAMIC FINGERPRINT PADS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59700" y="6243638"/>
            <a:ext cx="1079500" cy="334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</a:rPr>
              <a:t>MAGNIFIER WITH LIGHT LED</a:t>
            </a:r>
          </a:p>
        </p:txBody>
      </p:sp>
    </p:spTree>
    <p:extLst>
      <p:ext uri="{BB962C8B-B14F-4D97-AF65-F5344CB8AC3E}">
        <p14:creationId xmlns:p14="http://schemas.microsoft.com/office/powerpoint/2010/main" val="34125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215900" y="63500"/>
            <a:ext cx="8623300" cy="1022350"/>
            <a:chOff x="215360" y="62952"/>
            <a:chExt cx="8623840" cy="1022551"/>
          </a:xfrm>
        </p:grpSpPr>
        <p:sp>
          <p:nvSpPr>
            <p:cNvPr id="18" name="Rounded Rectangle 17"/>
            <p:cNvSpPr/>
            <p:nvPr/>
          </p:nvSpPr>
          <p:spPr>
            <a:xfrm>
              <a:off x="235999" y="93121"/>
              <a:ext cx="8603201" cy="98920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4076" name="Picture 5" descr="pin1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60" y="79512"/>
              <a:ext cx="914388" cy="1005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7" name="TextBox 6"/>
            <p:cNvSpPr txBox="1">
              <a:spLocks noChangeArrowheads="1"/>
            </p:cNvSpPr>
            <p:nvPr/>
          </p:nvSpPr>
          <p:spPr bwMode="auto">
            <a:xfrm>
              <a:off x="977364" y="62952"/>
              <a:ext cx="7696200" cy="585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id-ID" sz="320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42369" y="321251"/>
            <a:ext cx="4034631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cs typeface="Arial" charset="0"/>
              </a:rPr>
              <a:t> BAHAN PAKAI HABIS( BPH)</a:t>
            </a:r>
          </a:p>
        </p:txBody>
      </p:sp>
      <p:pic>
        <p:nvPicPr>
          <p:cNvPr id="44038" name="Picture 34" descr="Description: nitrile gl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295400"/>
            <a:ext cx="847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32" descr="Description: forensic light source pol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10477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71588"/>
            <a:ext cx="1028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1619250"/>
            <a:ext cx="1104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24" descr="Description: rubber glo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97000"/>
            <a:ext cx="969963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22" descr="Description: nylon glo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97000"/>
            <a:ext cx="10191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86" descr="G:\BB plastik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298825"/>
            <a:ext cx="9048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8" descr="Description: Kantong BB Plastik keci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0" t="7936" r="23923" b="12698"/>
          <a:stretch>
            <a:fillRect/>
          </a:stretch>
        </p:blipFill>
        <p:spPr bwMode="auto">
          <a:xfrm>
            <a:off x="2054225" y="3360738"/>
            <a:ext cx="876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6" descr="Description: Kebayoran Baru-20110915-005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3162300"/>
            <a:ext cx="847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7" name="Picture 13" descr="Description: CIMG53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5422"/>
          <a:stretch>
            <a:fillRect/>
          </a:stretch>
        </p:blipFill>
        <p:spPr bwMode="auto">
          <a:xfrm>
            <a:off x="4414838" y="3222625"/>
            <a:ext cx="904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9" descr="Description: gunting stainless steel polo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23587"/>
          <a:stretch>
            <a:fillRect/>
          </a:stretch>
        </p:blipFill>
        <p:spPr bwMode="auto">
          <a:xfrm>
            <a:off x="5435600" y="2843213"/>
            <a:ext cx="10652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11" descr="Description: pinset stainless steel poloi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409950"/>
            <a:ext cx="8493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462338"/>
            <a:ext cx="8953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1" name="Picture 140" descr="Description: http://www.comparestoreprices.co.uk/images/ar/artline-90-permanent-marker-chisel-tip-4-5mm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41900"/>
            <a:ext cx="9255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14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03825"/>
            <a:ext cx="4365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14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218113"/>
            <a:ext cx="809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146" descr="Description: http://i427.photobucket.com/albums/pp357/fifiyk/masker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5291138"/>
            <a:ext cx="67945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4" descr="GLScan Black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5075238"/>
            <a:ext cx="923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6" name="Picture 9" descr="antec_performance_one_p18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65713"/>
            <a:ext cx="657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5184775"/>
            <a:ext cx="965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87363" y="256540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NITRILE GLOVES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8775" y="259080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FORENSIC LIGHT SOURCE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0525" y="2565400"/>
            <a:ext cx="1150938" cy="33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BLUE FORENSIC HEAD LIGHT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550" y="2565400"/>
            <a:ext cx="1116013" cy="32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BARRIER FILTER GOOGGLES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41988" y="2501900"/>
            <a:ext cx="1082675" cy="366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SARUNG TANGAN KARET TEBAL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0400" y="2603500"/>
            <a:ext cx="981075" cy="29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SARUNG TANGAN KAIN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63688" y="4673600"/>
            <a:ext cx="2093912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KANTONG BARANG BUKTI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8963" y="4381500"/>
            <a:ext cx="98266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KANTONG MAYAT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76875" y="3648075"/>
            <a:ext cx="982663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GUNTING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59538" y="4252913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PINSET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61288" y="4252913"/>
            <a:ext cx="98266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PEN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8200" y="5867400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SPIDOL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51038" y="5910263"/>
            <a:ext cx="98266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EVIDANCE TAPE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3863" y="5910263"/>
            <a:ext cx="1117600" cy="33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ELECTRONIC DISTANCE MESUREMENT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35463" y="6010275"/>
            <a:ext cx="981075" cy="293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MASKER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80063" y="5951538"/>
            <a:ext cx="147637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GLS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37463" y="5991225"/>
            <a:ext cx="98107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CRIME-LITE  82S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3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209800"/>
            <a:ext cx="6705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</a:rPr>
              <a:t>PEMERIKSAAN PERBANDINGAN PERSAMAAN SIDIK JARI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21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CubicFormation.p3d 3"/>
  <p:tag name="POWER3D OPTIONS" val="Fast "/>
  <p:tag name="POWER3D SOUND" val="Cubic Formation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</TotalTime>
  <Words>443</Words>
  <Application>Microsoft Office PowerPoint</Application>
  <PresentationFormat>On-screen Show (4:3)</PresentationFormat>
  <Paragraphs>182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PENGEMBANGAN BARANG BUKTI DAN PERBANDINGAN SJ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BARANG BUKTI DAN PERBANDINGAN SJ</dc:title>
  <dc:creator>ismail - [2010]</dc:creator>
  <cp:lastModifiedBy>ismail - [2010]</cp:lastModifiedBy>
  <cp:revision>4</cp:revision>
  <dcterms:created xsi:type="dcterms:W3CDTF">2015-11-09T07:09:34Z</dcterms:created>
  <dcterms:modified xsi:type="dcterms:W3CDTF">2016-02-29T06:24:31Z</dcterms:modified>
</cp:coreProperties>
</file>