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sldIdLst>
    <p:sldId id="256" r:id="rId2"/>
    <p:sldId id="257" r:id="rId3"/>
    <p:sldId id="301" r:id="rId4"/>
    <p:sldId id="302" r:id="rId5"/>
    <p:sldId id="259" r:id="rId6"/>
    <p:sldId id="260" r:id="rId7"/>
    <p:sldId id="275" r:id="rId8"/>
    <p:sldId id="261" r:id="rId9"/>
    <p:sldId id="262" r:id="rId10"/>
    <p:sldId id="276" r:id="rId11"/>
    <p:sldId id="278" r:id="rId12"/>
    <p:sldId id="277" r:id="rId13"/>
    <p:sldId id="298" r:id="rId14"/>
    <p:sldId id="267" r:id="rId15"/>
    <p:sldId id="283" r:id="rId16"/>
    <p:sldId id="284" r:id="rId17"/>
    <p:sldId id="285" r:id="rId18"/>
    <p:sldId id="286" r:id="rId19"/>
    <p:sldId id="268" r:id="rId20"/>
    <p:sldId id="270" r:id="rId21"/>
    <p:sldId id="271" r:id="rId22"/>
    <p:sldId id="299" r:id="rId23"/>
    <p:sldId id="280" r:id="rId24"/>
    <p:sldId id="287" r:id="rId25"/>
    <p:sldId id="288" r:id="rId26"/>
    <p:sldId id="281" r:id="rId27"/>
    <p:sldId id="289" r:id="rId28"/>
    <p:sldId id="290" r:id="rId29"/>
    <p:sldId id="291" r:id="rId30"/>
    <p:sldId id="292" r:id="rId31"/>
    <p:sldId id="300" r:id="rId32"/>
    <p:sldId id="293" r:id="rId33"/>
    <p:sldId id="295" r:id="rId34"/>
    <p:sldId id="296" r:id="rId35"/>
    <p:sldId id="303" r:id="rId36"/>
    <p:sldId id="297" r:id="rId37"/>
    <p:sldId id="274" r:id="rId38"/>
  </p:sldIdLst>
  <p:sldSz cx="10693400" cy="7562850"/>
  <p:notesSz cx="10693400" cy="7562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387"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13256" y="1596603"/>
            <a:ext cx="7742854" cy="3671788"/>
          </a:xfrm>
        </p:spPr>
        <p:txBody>
          <a:bodyPr anchor="b"/>
          <a:lstStyle>
            <a:lvl1pPr>
              <a:defRPr sz="7940"/>
            </a:lvl1pPr>
          </a:lstStyle>
          <a:p>
            <a:r>
              <a:rPr lang="en-US"/>
              <a:t>Click to edit Master title style</a:t>
            </a:r>
            <a:endParaRPr lang="en-US" dirty="0"/>
          </a:p>
        </p:txBody>
      </p:sp>
      <p:sp>
        <p:nvSpPr>
          <p:cNvPr id="3" name="Subtitle 2"/>
          <p:cNvSpPr>
            <a:spLocks noGrp="1"/>
          </p:cNvSpPr>
          <p:nvPr>
            <p:ph type="subTitle" idx="1"/>
          </p:nvPr>
        </p:nvSpPr>
        <p:spPr>
          <a:xfrm>
            <a:off x="1013256" y="5268388"/>
            <a:ext cx="7742854" cy="949955"/>
          </a:xfrm>
        </p:spPr>
        <p:txBody>
          <a:bodyPr anchor="t"/>
          <a:lstStyle>
            <a:lvl1pPr marL="0" indent="0" algn="l">
              <a:buNone/>
              <a:defRPr cap="all">
                <a:solidFill>
                  <a:schemeClr val="bg2">
                    <a:lumMod val="40000"/>
                    <a:lumOff val="60000"/>
                  </a:schemeClr>
                </a:solidFill>
              </a:defRPr>
            </a:lvl1pPr>
            <a:lvl2pPr marL="504200" indent="0" algn="ctr">
              <a:buNone/>
              <a:defRPr>
                <a:solidFill>
                  <a:schemeClr val="tx1">
                    <a:tint val="75000"/>
                  </a:schemeClr>
                </a:solidFill>
              </a:defRPr>
            </a:lvl2pPr>
            <a:lvl3pPr marL="1008400" indent="0" algn="ctr">
              <a:buNone/>
              <a:defRPr>
                <a:solidFill>
                  <a:schemeClr val="tx1">
                    <a:tint val="75000"/>
                  </a:schemeClr>
                </a:solidFill>
              </a:defRPr>
            </a:lvl3pPr>
            <a:lvl4pPr marL="1512600" indent="0" algn="ctr">
              <a:buNone/>
              <a:defRPr>
                <a:solidFill>
                  <a:schemeClr val="tx1">
                    <a:tint val="75000"/>
                  </a:schemeClr>
                </a:solidFill>
              </a:defRPr>
            </a:lvl4pPr>
            <a:lvl5pPr marL="2016801" indent="0" algn="ctr">
              <a:buNone/>
              <a:defRPr>
                <a:solidFill>
                  <a:schemeClr val="tx1">
                    <a:tint val="75000"/>
                  </a:schemeClr>
                </a:solidFill>
              </a:defRPr>
            </a:lvl5pPr>
            <a:lvl6pPr marL="2521001" indent="0" algn="ctr">
              <a:buNone/>
              <a:defRPr>
                <a:solidFill>
                  <a:schemeClr val="tx1">
                    <a:tint val="75000"/>
                  </a:schemeClr>
                </a:solidFill>
              </a:defRPr>
            </a:lvl6pPr>
            <a:lvl7pPr marL="3025201" indent="0" algn="ctr">
              <a:buNone/>
              <a:defRPr>
                <a:solidFill>
                  <a:schemeClr val="tx1">
                    <a:tint val="75000"/>
                  </a:schemeClr>
                </a:solidFill>
              </a:defRPr>
            </a:lvl7pPr>
            <a:lvl8pPr marL="3529401" indent="0" algn="ctr">
              <a:buNone/>
              <a:defRPr>
                <a:solidFill>
                  <a:schemeClr val="tx1">
                    <a:tint val="75000"/>
                  </a:schemeClr>
                </a:solidFill>
              </a:defRPr>
            </a:lvl8pPr>
            <a:lvl9pPr marL="403360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7617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3258" y="5293981"/>
            <a:ext cx="7742853" cy="624986"/>
          </a:xfrm>
        </p:spPr>
        <p:txBody>
          <a:bodyPr anchor="b">
            <a:normAutofit/>
          </a:bodyPr>
          <a:lstStyle>
            <a:lvl1pPr algn="l">
              <a:defRPr sz="264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3256" y="756285"/>
            <a:ext cx="7742854" cy="401484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1013257" y="5918967"/>
            <a:ext cx="7742852" cy="544455"/>
          </a:xfrm>
        </p:spPr>
        <p:txBody>
          <a:bodyPr>
            <a:normAutofit/>
          </a:bodyPr>
          <a:lstStyle>
            <a:lvl1pPr marL="0" indent="0">
              <a:buNone/>
              <a:defRPr sz="1323"/>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040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3256" y="1596602"/>
            <a:ext cx="7742854" cy="2184823"/>
          </a:xfrm>
        </p:spPr>
        <p:txBody>
          <a:bodyPr/>
          <a:lstStyle>
            <a:lvl1pPr>
              <a:defRPr sz="5293"/>
            </a:lvl1pPr>
          </a:lstStyle>
          <a:p>
            <a:r>
              <a:rPr lang="en-US"/>
              <a:t>Click to edit Master title style</a:t>
            </a:r>
            <a:endParaRPr lang="en-US" dirty="0"/>
          </a:p>
        </p:txBody>
      </p:sp>
      <p:sp>
        <p:nvSpPr>
          <p:cNvPr id="8" name="Text Placeholder 3"/>
          <p:cNvSpPr>
            <a:spLocks noGrp="1"/>
          </p:cNvSpPr>
          <p:nvPr>
            <p:ph type="body" sz="half" idx="2"/>
          </p:nvPr>
        </p:nvSpPr>
        <p:spPr>
          <a:xfrm>
            <a:off x="1013256" y="4033520"/>
            <a:ext cx="7742854" cy="2604982"/>
          </a:xfrm>
        </p:spPr>
        <p:txBody>
          <a:bodyPr anchor="ctr">
            <a:normAutofit/>
          </a:bodyPr>
          <a:lstStyle>
            <a:lvl1pPr marL="0" indent="0">
              <a:buNone/>
              <a:defRPr sz="1985"/>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47341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1593" y="1596602"/>
            <a:ext cx="7017893" cy="2562165"/>
          </a:xfrm>
        </p:spPr>
        <p:txBody>
          <a:bodyPr/>
          <a:lstStyle>
            <a:lvl1pPr>
              <a:defRPr sz="5293"/>
            </a:lvl1pPr>
          </a:lstStyle>
          <a:p>
            <a:r>
              <a:rPr lang="en-US"/>
              <a:t>Click to edit Master title style</a:t>
            </a:r>
            <a:endParaRPr lang="en-US" dirty="0"/>
          </a:p>
        </p:txBody>
      </p:sp>
      <p:sp>
        <p:nvSpPr>
          <p:cNvPr id="11" name="Text Placeholder 3"/>
          <p:cNvSpPr>
            <a:spLocks noGrp="1"/>
          </p:cNvSpPr>
          <p:nvPr>
            <p:ph type="body" sz="half" idx="14"/>
          </p:nvPr>
        </p:nvSpPr>
        <p:spPr>
          <a:xfrm>
            <a:off x="1693563" y="4158767"/>
            <a:ext cx="6386522" cy="377342"/>
          </a:xfrm>
        </p:spPr>
        <p:txBody>
          <a:bodyPr vert="horz" lIns="91440" tIns="45720" rIns="91440" bIns="45720" rtlCol="0" anchor="t">
            <a:normAutofit/>
          </a:bodyPr>
          <a:lstStyle>
            <a:lvl1pPr marL="0" indent="0">
              <a:buNone/>
              <a:defRPr lang="en-US" sz="1544" b="0" i="0" kern="1200" cap="small" dirty="0">
                <a:solidFill>
                  <a:schemeClr val="bg2">
                    <a:lumMod val="40000"/>
                    <a:lumOff val="60000"/>
                  </a:schemeClr>
                </a:solidFill>
                <a:latin typeface="+mj-lt"/>
                <a:ea typeface="+mj-ea"/>
                <a:cs typeface="+mj-cs"/>
              </a:defRPr>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marL="0" lvl="0" indent="0">
              <a:buNone/>
            </a:pPr>
            <a:r>
              <a:rPr lang="en-US"/>
              <a:t>Click to edit Master text styles</a:t>
            </a:r>
          </a:p>
        </p:txBody>
      </p:sp>
      <p:sp>
        <p:nvSpPr>
          <p:cNvPr id="10" name="Text Placeholder 3"/>
          <p:cNvSpPr>
            <a:spLocks noGrp="1"/>
          </p:cNvSpPr>
          <p:nvPr>
            <p:ph type="body" sz="half" idx="2"/>
          </p:nvPr>
        </p:nvSpPr>
        <p:spPr>
          <a:xfrm>
            <a:off x="1013256" y="4797808"/>
            <a:ext cx="7742854" cy="1848697"/>
          </a:xfrm>
        </p:spPr>
        <p:txBody>
          <a:bodyPr anchor="ctr">
            <a:normAutofit/>
          </a:bodyPr>
          <a:lstStyle>
            <a:lvl1pPr marL="0" indent="0">
              <a:buNone/>
              <a:defRPr sz="1985"/>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788086" y="1071076"/>
            <a:ext cx="703527" cy="216277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54" dirty="0"/>
              <a:t>“</a:t>
            </a:r>
          </a:p>
        </p:txBody>
      </p:sp>
      <p:sp>
        <p:nvSpPr>
          <p:cNvPr id="15" name="TextBox 14"/>
          <p:cNvSpPr txBox="1"/>
          <p:nvPr/>
        </p:nvSpPr>
        <p:spPr>
          <a:xfrm>
            <a:off x="8185749" y="2882426"/>
            <a:ext cx="703527" cy="216277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54" dirty="0"/>
              <a:t>”</a:t>
            </a:r>
          </a:p>
        </p:txBody>
      </p:sp>
    </p:spTree>
    <p:extLst>
      <p:ext uri="{BB962C8B-B14F-4D97-AF65-F5344CB8AC3E}">
        <p14:creationId xmlns:p14="http://schemas.microsoft.com/office/powerpoint/2010/main" val="2954860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3255" y="3445300"/>
            <a:ext cx="7742855" cy="1823090"/>
          </a:xfrm>
        </p:spPr>
        <p:txBody>
          <a:bodyPr anchor="b"/>
          <a:lstStyle>
            <a:lvl1pPr algn="l">
              <a:defRPr sz="4411" b="0" cap="none"/>
            </a:lvl1pPr>
          </a:lstStyle>
          <a:p>
            <a:r>
              <a:rPr lang="en-US"/>
              <a:t>Click to edit Master title style</a:t>
            </a:r>
            <a:endParaRPr lang="en-US" dirty="0"/>
          </a:p>
        </p:txBody>
      </p:sp>
      <p:sp>
        <p:nvSpPr>
          <p:cNvPr id="3" name="Text Placeholder 2"/>
          <p:cNvSpPr>
            <a:spLocks noGrp="1"/>
          </p:cNvSpPr>
          <p:nvPr>
            <p:ph type="body" idx="1"/>
          </p:nvPr>
        </p:nvSpPr>
        <p:spPr>
          <a:xfrm>
            <a:off x="1013256" y="5268390"/>
            <a:ext cx="7742854" cy="948830"/>
          </a:xfrm>
        </p:spPr>
        <p:txBody>
          <a:bodyPr anchor="t"/>
          <a:lstStyle>
            <a:lvl1pPr marL="0" indent="0" algn="l">
              <a:buNone/>
              <a:defRPr sz="2206" cap="none">
                <a:solidFill>
                  <a:schemeClr val="bg2">
                    <a:lumMod val="40000"/>
                    <a:lumOff val="6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76961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2"/>
            </a:lvl1pPr>
          </a:lstStyle>
          <a:p>
            <a:r>
              <a:rPr lang="en-US"/>
              <a:t>Click to edit Master title style</a:t>
            </a:r>
            <a:endParaRPr lang="en-US" dirty="0"/>
          </a:p>
        </p:txBody>
      </p:sp>
      <p:sp>
        <p:nvSpPr>
          <p:cNvPr id="3" name="Text Placeholder 2"/>
          <p:cNvSpPr>
            <a:spLocks noGrp="1"/>
          </p:cNvSpPr>
          <p:nvPr>
            <p:ph type="body" idx="1"/>
          </p:nvPr>
        </p:nvSpPr>
        <p:spPr>
          <a:xfrm>
            <a:off x="555293" y="2184823"/>
            <a:ext cx="2585320" cy="635489"/>
          </a:xfrm>
        </p:spPr>
        <p:txBody>
          <a:bodyPr anchor="b">
            <a:noAutofit/>
          </a:bodyPr>
          <a:lstStyle>
            <a:lvl1pPr marL="0" indent="0">
              <a:buNone/>
              <a:defRPr sz="2647" b="0">
                <a:solidFill>
                  <a:schemeClr val="bg2">
                    <a:lumMod val="40000"/>
                    <a:lumOff val="6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16" name="Text Placeholder 3"/>
          <p:cNvSpPr>
            <a:spLocks noGrp="1"/>
          </p:cNvSpPr>
          <p:nvPr>
            <p:ph type="body" sz="half" idx="15"/>
          </p:nvPr>
        </p:nvSpPr>
        <p:spPr>
          <a:xfrm>
            <a:off x="572414" y="2941108"/>
            <a:ext cx="2568198" cy="3958242"/>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5" name="Text Placeholder 4"/>
          <p:cNvSpPr>
            <a:spLocks noGrp="1"/>
          </p:cNvSpPr>
          <p:nvPr>
            <p:ph type="body" sz="quarter" idx="3"/>
          </p:nvPr>
        </p:nvSpPr>
        <p:spPr>
          <a:xfrm>
            <a:off x="3407181" y="2184823"/>
            <a:ext cx="2575998" cy="635489"/>
          </a:xfrm>
        </p:spPr>
        <p:txBody>
          <a:bodyPr anchor="b">
            <a:noAutofit/>
          </a:bodyPr>
          <a:lstStyle>
            <a:lvl1pPr marL="0" indent="0">
              <a:buNone/>
              <a:defRPr sz="2647" b="0">
                <a:solidFill>
                  <a:schemeClr val="bg2">
                    <a:lumMod val="40000"/>
                    <a:lumOff val="6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19" name="Text Placeholder 3"/>
          <p:cNvSpPr>
            <a:spLocks noGrp="1"/>
          </p:cNvSpPr>
          <p:nvPr>
            <p:ph type="body" sz="half" idx="16"/>
          </p:nvPr>
        </p:nvSpPr>
        <p:spPr>
          <a:xfrm>
            <a:off x="3397922" y="2941108"/>
            <a:ext cx="2585257" cy="3958242"/>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14" name="Text Placeholder 4"/>
          <p:cNvSpPr>
            <a:spLocks noGrp="1"/>
          </p:cNvSpPr>
          <p:nvPr>
            <p:ph type="body" sz="quarter" idx="13"/>
          </p:nvPr>
        </p:nvSpPr>
        <p:spPr>
          <a:xfrm>
            <a:off x="6250583" y="2184823"/>
            <a:ext cx="2572378" cy="635489"/>
          </a:xfrm>
        </p:spPr>
        <p:txBody>
          <a:bodyPr anchor="b">
            <a:noAutofit/>
          </a:bodyPr>
          <a:lstStyle>
            <a:lvl1pPr marL="0" indent="0">
              <a:buNone/>
              <a:defRPr sz="2647" b="0">
                <a:solidFill>
                  <a:schemeClr val="bg2">
                    <a:lumMod val="40000"/>
                    <a:lumOff val="6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20" name="Text Placeholder 3"/>
          <p:cNvSpPr>
            <a:spLocks noGrp="1"/>
          </p:cNvSpPr>
          <p:nvPr>
            <p:ph type="body" sz="half" idx="17"/>
          </p:nvPr>
        </p:nvSpPr>
        <p:spPr>
          <a:xfrm>
            <a:off x="6250583" y="2941108"/>
            <a:ext cx="2572378" cy="3958242"/>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cxnSp>
        <p:nvCxnSpPr>
          <p:cNvPr id="17" name="Straight Connector 16"/>
          <p:cNvCxnSpPr/>
          <p:nvPr/>
        </p:nvCxnSpPr>
        <p:spPr>
          <a:xfrm>
            <a:off x="3268988" y="2352887"/>
            <a:ext cx="0" cy="436964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108043" y="2352887"/>
            <a:ext cx="0" cy="437458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6233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2"/>
            </a:lvl1pPr>
          </a:lstStyle>
          <a:p>
            <a:r>
              <a:rPr lang="en-US"/>
              <a:t>Click to edit Master title style</a:t>
            </a:r>
            <a:endParaRPr lang="en-US" dirty="0"/>
          </a:p>
        </p:txBody>
      </p:sp>
      <p:sp>
        <p:nvSpPr>
          <p:cNvPr id="3" name="Text Placeholder 2"/>
          <p:cNvSpPr>
            <a:spLocks noGrp="1"/>
          </p:cNvSpPr>
          <p:nvPr>
            <p:ph type="body" idx="1"/>
          </p:nvPr>
        </p:nvSpPr>
        <p:spPr>
          <a:xfrm>
            <a:off x="572414" y="4687852"/>
            <a:ext cx="2579341" cy="635489"/>
          </a:xfrm>
        </p:spPr>
        <p:txBody>
          <a:bodyPr anchor="b">
            <a:noAutofit/>
          </a:bodyPr>
          <a:lstStyle>
            <a:lvl1pPr marL="0" indent="0">
              <a:buNone/>
              <a:defRPr sz="2647" b="0">
                <a:solidFill>
                  <a:schemeClr val="bg2">
                    <a:lumMod val="40000"/>
                    <a:lumOff val="6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29" name="Picture Placeholder 2"/>
          <p:cNvSpPr>
            <a:spLocks noGrp="1" noChangeAspect="1"/>
          </p:cNvSpPr>
          <p:nvPr>
            <p:ph type="pic" idx="15"/>
          </p:nvPr>
        </p:nvSpPr>
        <p:spPr>
          <a:xfrm>
            <a:off x="572414" y="2436919"/>
            <a:ext cx="2579341" cy="1680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22" name="Text Placeholder 3"/>
          <p:cNvSpPr>
            <a:spLocks noGrp="1"/>
          </p:cNvSpPr>
          <p:nvPr>
            <p:ph type="body" sz="half" idx="18"/>
          </p:nvPr>
        </p:nvSpPr>
        <p:spPr>
          <a:xfrm>
            <a:off x="572414" y="5323343"/>
            <a:ext cx="2579341" cy="726939"/>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5" name="Text Placeholder 4"/>
          <p:cNvSpPr>
            <a:spLocks noGrp="1"/>
          </p:cNvSpPr>
          <p:nvPr>
            <p:ph type="body" sz="quarter" idx="3"/>
          </p:nvPr>
        </p:nvSpPr>
        <p:spPr>
          <a:xfrm>
            <a:off x="3412196" y="4687852"/>
            <a:ext cx="2570984" cy="635489"/>
          </a:xfrm>
        </p:spPr>
        <p:txBody>
          <a:bodyPr anchor="b">
            <a:noAutofit/>
          </a:bodyPr>
          <a:lstStyle>
            <a:lvl1pPr marL="0" indent="0">
              <a:buNone/>
              <a:defRPr sz="2647" b="0">
                <a:solidFill>
                  <a:schemeClr val="bg2">
                    <a:lumMod val="40000"/>
                    <a:lumOff val="6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30" name="Picture Placeholder 2"/>
          <p:cNvSpPr>
            <a:spLocks noGrp="1" noChangeAspect="1"/>
          </p:cNvSpPr>
          <p:nvPr>
            <p:ph type="pic" idx="21"/>
          </p:nvPr>
        </p:nvSpPr>
        <p:spPr>
          <a:xfrm>
            <a:off x="3412194" y="2436919"/>
            <a:ext cx="2570984" cy="1680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23" name="Text Placeholder 3"/>
          <p:cNvSpPr>
            <a:spLocks noGrp="1"/>
          </p:cNvSpPr>
          <p:nvPr>
            <p:ph type="body" sz="half" idx="19"/>
          </p:nvPr>
        </p:nvSpPr>
        <p:spPr>
          <a:xfrm>
            <a:off x="3411008" y="5323342"/>
            <a:ext cx="2574389" cy="726939"/>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14" name="Text Placeholder 4"/>
          <p:cNvSpPr>
            <a:spLocks noGrp="1"/>
          </p:cNvSpPr>
          <p:nvPr>
            <p:ph type="body" sz="quarter" idx="13"/>
          </p:nvPr>
        </p:nvSpPr>
        <p:spPr>
          <a:xfrm>
            <a:off x="6250583" y="4687852"/>
            <a:ext cx="2572378" cy="635489"/>
          </a:xfrm>
        </p:spPr>
        <p:txBody>
          <a:bodyPr anchor="b">
            <a:noAutofit/>
          </a:bodyPr>
          <a:lstStyle>
            <a:lvl1pPr marL="0" indent="0">
              <a:buNone/>
              <a:defRPr sz="2647" b="0">
                <a:solidFill>
                  <a:schemeClr val="bg2">
                    <a:lumMod val="40000"/>
                    <a:lumOff val="6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31" name="Picture Placeholder 2"/>
          <p:cNvSpPr>
            <a:spLocks noGrp="1" noChangeAspect="1"/>
          </p:cNvSpPr>
          <p:nvPr>
            <p:ph type="pic" idx="22"/>
          </p:nvPr>
        </p:nvSpPr>
        <p:spPr>
          <a:xfrm>
            <a:off x="6250582" y="2436919"/>
            <a:ext cx="2572378" cy="1680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24" name="Text Placeholder 3"/>
          <p:cNvSpPr>
            <a:spLocks noGrp="1"/>
          </p:cNvSpPr>
          <p:nvPr>
            <p:ph type="body" sz="half" idx="20"/>
          </p:nvPr>
        </p:nvSpPr>
        <p:spPr>
          <a:xfrm>
            <a:off x="6250476" y="5323339"/>
            <a:ext cx="2575784" cy="726939"/>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cxnSp>
        <p:nvCxnSpPr>
          <p:cNvPr id="19" name="Straight Connector 18"/>
          <p:cNvCxnSpPr/>
          <p:nvPr/>
        </p:nvCxnSpPr>
        <p:spPr>
          <a:xfrm>
            <a:off x="3268988" y="2352887"/>
            <a:ext cx="0" cy="436964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108043" y="2352887"/>
            <a:ext cx="0" cy="437458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00138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6235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5385" y="474431"/>
            <a:ext cx="1537577" cy="6424921"/>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72414" y="852673"/>
            <a:ext cx="6512416" cy="60466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4805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5344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3258" y="3155857"/>
            <a:ext cx="7742853" cy="2112533"/>
          </a:xfrm>
        </p:spPr>
        <p:txBody>
          <a:bodyPr anchor="b"/>
          <a:lstStyle>
            <a:lvl1pPr algn="l">
              <a:defRPr sz="4411" b="0" cap="none"/>
            </a:lvl1pPr>
          </a:lstStyle>
          <a:p>
            <a:r>
              <a:rPr lang="en-US"/>
              <a:t>Click to edit Master title style</a:t>
            </a:r>
            <a:endParaRPr lang="en-US" dirty="0"/>
          </a:p>
        </p:txBody>
      </p:sp>
      <p:sp>
        <p:nvSpPr>
          <p:cNvPr id="3" name="Text Placeholder 2"/>
          <p:cNvSpPr>
            <a:spLocks noGrp="1"/>
          </p:cNvSpPr>
          <p:nvPr>
            <p:ph type="body" idx="1"/>
          </p:nvPr>
        </p:nvSpPr>
        <p:spPr>
          <a:xfrm>
            <a:off x="1013256" y="5268390"/>
            <a:ext cx="7742854" cy="948830"/>
          </a:xfrm>
        </p:spPr>
        <p:txBody>
          <a:bodyPr anchor="t"/>
          <a:lstStyle>
            <a:lvl1pPr marL="0" indent="0" algn="l">
              <a:buNone/>
              <a:defRPr sz="2206" cap="all">
                <a:solidFill>
                  <a:schemeClr val="bg2">
                    <a:lumMod val="40000"/>
                    <a:lumOff val="6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206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67950" y="2272358"/>
            <a:ext cx="3856960" cy="4626994"/>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60755" y="2267414"/>
            <a:ext cx="3856962" cy="4631937"/>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1573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67949" y="2100792"/>
            <a:ext cx="3856959" cy="635489"/>
          </a:xfrm>
        </p:spPr>
        <p:txBody>
          <a:bodyPr anchor="b">
            <a:noAutofit/>
          </a:bodyPr>
          <a:lstStyle>
            <a:lvl1pPr marL="0" indent="0">
              <a:buNone/>
              <a:defRPr sz="2647" b="0">
                <a:solidFill>
                  <a:schemeClr val="bg2">
                    <a:lumMod val="40000"/>
                    <a:lumOff val="6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4" name="Content Placeholder 3"/>
          <p:cNvSpPr>
            <a:spLocks noGrp="1"/>
          </p:cNvSpPr>
          <p:nvPr>
            <p:ph sz="half" idx="2"/>
          </p:nvPr>
        </p:nvSpPr>
        <p:spPr>
          <a:xfrm>
            <a:off x="967950" y="2773045"/>
            <a:ext cx="3856960" cy="4126306"/>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0756" y="2100792"/>
            <a:ext cx="3856960" cy="635489"/>
          </a:xfrm>
        </p:spPr>
        <p:txBody>
          <a:bodyPr anchor="b">
            <a:noAutofit/>
          </a:bodyPr>
          <a:lstStyle>
            <a:lvl1pPr marL="0" indent="0">
              <a:buNone/>
              <a:defRPr sz="2647" b="0">
                <a:solidFill>
                  <a:schemeClr val="bg2">
                    <a:lumMod val="40000"/>
                    <a:lumOff val="6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960756" y="2773045"/>
            <a:ext cx="3856960" cy="4126306"/>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57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9012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32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3255" y="1596602"/>
            <a:ext cx="2983793" cy="1596602"/>
          </a:xfrm>
        </p:spPr>
        <p:txBody>
          <a:bodyPr anchor="b"/>
          <a:lstStyle>
            <a:lvl1pPr algn="l">
              <a:defRPr sz="2647" b="0"/>
            </a:lvl1pPr>
          </a:lstStyle>
          <a:p>
            <a:r>
              <a:rPr lang="en-US"/>
              <a:t>Click to edit Master title style</a:t>
            </a:r>
            <a:endParaRPr lang="en-US" dirty="0"/>
          </a:p>
        </p:txBody>
      </p:sp>
      <p:sp>
        <p:nvSpPr>
          <p:cNvPr id="3" name="Content Placeholder 2"/>
          <p:cNvSpPr>
            <a:spLocks noGrp="1"/>
          </p:cNvSpPr>
          <p:nvPr>
            <p:ph idx="1"/>
          </p:nvPr>
        </p:nvSpPr>
        <p:spPr>
          <a:xfrm>
            <a:off x="4197601" y="1596602"/>
            <a:ext cx="4558510" cy="5041900"/>
          </a:xfrm>
        </p:spPr>
        <p:txBody>
          <a:bodyPr anchor="ctr">
            <a:normAutofit/>
          </a:bodyPr>
          <a:lstStyle>
            <a:lvl1pPr>
              <a:defRPr sz="2206"/>
            </a:lvl1pPr>
            <a:lvl2pPr>
              <a:defRPr sz="1985"/>
            </a:lvl2pPr>
            <a:lvl3pPr>
              <a:defRPr sz="1764"/>
            </a:lvl3pPr>
            <a:lvl4pPr>
              <a:defRPr sz="1544"/>
            </a:lvl4pPr>
            <a:lvl5pPr>
              <a:defRPr sz="1544"/>
            </a:lvl5pPr>
            <a:lvl6pPr>
              <a:defRPr sz="1544"/>
            </a:lvl6pPr>
            <a:lvl7pPr>
              <a:defRPr sz="1544"/>
            </a:lvl7pPr>
            <a:lvl8pPr>
              <a:defRPr sz="1544"/>
            </a:lvl8pPr>
            <a:lvl9pPr>
              <a:defRPr sz="15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3255" y="3450902"/>
            <a:ext cx="2983793" cy="3193202"/>
          </a:xfrm>
        </p:spPr>
        <p:txBody>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4/17/2023</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2471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2337" y="2044762"/>
            <a:ext cx="4468066" cy="1736663"/>
          </a:xfrm>
        </p:spPr>
        <p:txBody>
          <a:bodyPr anchor="b">
            <a:normAutofit/>
          </a:bodyPr>
          <a:lstStyle>
            <a:lvl1pPr algn="l">
              <a:defRPr sz="397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6919" y="1260475"/>
            <a:ext cx="2807748" cy="50419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1013255" y="4033520"/>
            <a:ext cx="4461112" cy="1512570"/>
          </a:xfrm>
        </p:spPr>
        <p:txBody>
          <a:bodyPr>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118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7366836" y="1848697"/>
            <a:ext cx="3297132" cy="3109172"/>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653942" y="-504190"/>
            <a:ext cx="1871345" cy="1764665"/>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7366836" y="6722533"/>
            <a:ext cx="1158452" cy="1092412"/>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80081" y="2941108"/>
            <a:ext cx="4901142" cy="4621742"/>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82086" y="3193203"/>
            <a:ext cx="2762462" cy="2604982"/>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9058100" y="0"/>
            <a:ext cx="802005" cy="1212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66841" y="499248"/>
            <a:ext cx="8250875" cy="1544473"/>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7949" y="2263921"/>
            <a:ext cx="7848906" cy="4626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797994" y="2009107"/>
            <a:ext cx="1092411" cy="267404"/>
          </a:xfrm>
          <a:prstGeom prst="rect">
            <a:avLst/>
          </a:prstGeom>
        </p:spPr>
        <p:txBody>
          <a:bodyPr vert="horz" lIns="91440" tIns="45720" rIns="91440" bIns="45720" rtlCol="0" anchor="t"/>
          <a:lstStyle>
            <a:lvl1pPr algn="l">
              <a:defRPr sz="1213" b="0" i="0">
                <a:solidFill>
                  <a:schemeClr val="tx1">
                    <a:tint val="75000"/>
                    <a:alpha val="60000"/>
                  </a:schemeClr>
                </a:solidFill>
              </a:defRPr>
            </a:lvl1pPr>
          </a:lstStyle>
          <a:p>
            <a:fld id="{1D8BD707-D9CF-40AE-B4C6-C98DA3205C09}" type="datetimeFigureOut">
              <a:rPr lang="en-US" smtClean="0"/>
              <a:t>4/17/2023</a:t>
            </a:fld>
            <a:endParaRPr lang="en-US"/>
          </a:p>
        </p:txBody>
      </p:sp>
      <p:sp>
        <p:nvSpPr>
          <p:cNvPr id="5" name="Footer Placeholder 4"/>
          <p:cNvSpPr>
            <a:spLocks noGrp="1"/>
          </p:cNvSpPr>
          <p:nvPr>
            <p:ph type="ftr" sz="quarter" idx="3"/>
          </p:nvPr>
        </p:nvSpPr>
        <p:spPr>
          <a:xfrm rot="5400000">
            <a:off x="7418199" y="3591151"/>
            <a:ext cx="4256496" cy="267405"/>
          </a:xfrm>
          <a:prstGeom prst="rect">
            <a:avLst/>
          </a:prstGeom>
        </p:spPr>
        <p:txBody>
          <a:bodyPr vert="horz" lIns="91440" tIns="45720" rIns="91440" bIns="45720" rtlCol="0" anchor="b"/>
          <a:lstStyle>
            <a:lvl1pPr algn="l">
              <a:defRPr sz="1213"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9082410" y="326132"/>
            <a:ext cx="735362" cy="846588"/>
          </a:xfrm>
          <a:prstGeom prst="rect">
            <a:avLst/>
          </a:prstGeom>
        </p:spPr>
        <p:txBody>
          <a:bodyPr vert="horz" lIns="91440" tIns="45720" rIns="91440" bIns="45720" rtlCol="0" anchor="b"/>
          <a:lstStyle>
            <a:lvl1pPr algn="ctr">
              <a:defRPr sz="3089"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662112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504208" rtl="0" eaLnBrk="1" latinLnBrk="0" hangingPunct="1">
        <a:spcBef>
          <a:spcPct val="0"/>
        </a:spcBef>
        <a:buNone/>
        <a:defRPr sz="4632"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8157" indent="-378157" algn="l" defTabSz="504208" rtl="0" eaLnBrk="1" latinLnBrk="0" hangingPunct="1">
        <a:spcBef>
          <a:spcPts val="1103"/>
        </a:spcBef>
        <a:spcAft>
          <a:spcPts val="0"/>
        </a:spcAft>
        <a:buClr>
          <a:schemeClr val="bg2">
            <a:lumMod val="40000"/>
            <a:lumOff val="60000"/>
          </a:schemeClr>
        </a:buClr>
        <a:buSzPct val="80000"/>
        <a:buFont typeface="Wingdings 3" charset="2"/>
        <a:buChar char=""/>
        <a:defRPr sz="2206" b="0" i="0" kern="1200">
          <a:solidFill>
            <a:schemeClr val="tx1"/>
          </a:solidFill>
          <a:latin typeface="+mj-lt"/>
          <a:ea typeface="+mj-ea"/>
          <a:cs typeface="+mj-cs"/>
        </a:defRPr>
      </a:lvl1pPr>
      <a:lvl2pPr marL="819338" indent="-315131" algn="l" defTabSz="504208" rtl="0" eaLnBrk="1" latinLnBrk="0" hangingPunct="1">
        <a:spcBef>
          <a:spcPts val="1103"/>
        </a:spcBef>
        <a:spcAft>
          <a:spcPts val="0"/>
        </a:spcAft>
        <a:buClr>
          <a:schemeClr val="bg2">
            <a:lumMod val="40000"/>
            <a:lumOff val="60000"/>
          </a:schemeClr>
        </a:buClr>
        <a:buSzPct val="80000"/>
        <a:buFont typeface="Wingdings 3" charset="2"/>
        <a:buChar char=""/>
        <a:defRPr sz="1985" b="0" i="0" kern="1200">
          <a:solidFill>
            <a:schemeClr val="tx1"/>
          </a:solidFill>
          <a:latin typeface="+mj-lt"/>
          <a:ea typeface="+mj-ea"/>
          <a:cs typeface="+mj-cs"/>
        </a:defRPr>
      </a:lvl2pPr>
      <a:lvl3pPr marL="1260522" indent="-252104" algn="l" defTabSz="504208" rtl="0" eaLnBrk="1" latinLnBrk="0" hangingPunct="1">
        <a:spcBef>
          <a:spcPts val="1103"/>
        </a:spcBef>
        <a:spcAft>
          <a:spcPts val="0"/>
        </a:spcAft>
        <a:buClr>
          <a:schemeClr val="bg2">
            <a:lumMod val="40000"/>
            <a:lumOff val="60000"/>
          </a:schemeClr>
        </a:buClr>
        <a:buSzPct val="80000"/>
        <a:buFont typeface="Wingdings 3" charset="2"/>
        <a:buChar char=""/>
        <a:defRPr sz="1764" b="0" i="0" kern="1200">
          <a:solidFill>
            <a:schemeClr val="tx1"/>
          </a:solidFill>
          <a:latin typeface="+mj-lt"/>
          <a:ea typeface="+mj-ea"/>
          <a:cs typeface="+mj-cs"/>
        </a:defRPr>
      </a:lvl3pPr>
      <a:lvl4pPr marL="1764730" indent="-252104" algn="l" defTabSz="504208" rtl="0" eaLnBrk="1" latinLnBrk="0" hangingPunct="1">
        <a:spcBef>
          <a:spcPts val="1103"/>
        </a:spcBef>
        <a:spcAft>
          <a:spcPts val="0"/>
        </a:spcAft>
        <a:buClr>
          <a:schemeClr val="bg2">
            <a:lumMod val="40000"/>
            <a:lumOff val="60000"/>
          </a:schemeClr>
        </a:buClr>
        <a:buSzPct val="80000"/>
        <a:buFont typeface="Wingdings 3" charset="2"/>
        <a:buChar char=""/>
        <a:defRPr sz="1544" b="0" i="0" kern="1200">
          <a:solidFill>
            <a:schemeClr val="tx1"/>
          </a:solidFill>
          <a:latin typeface="+mj-lt"/>
          <a:ea typeface="+mj-ea"/>
          <a:cs typeface="+mj-cs"/>
        </a:defRPr>
      </a:lvl4pPr>
      <a:lvl5pPr marL="2268938" indent="-252104" algn="l" defTabSz="504208" rtl="0" eaLnBrk="1" latinLnBrk="0" hangingPunct="1">
        <a:spcBef>
          <a:spcPts val="1103"/>
        </a:spcBef>
        <a:spcAft>
          <a:spcPts val="0"/>
        </a:spcAft>
        <a:buClr>
          <a:schemeClr val="bg2">
            <a:lumMod val="40000"/>
            <a:lumOff val="60000"/>
          </a:schemeClr>
        </a:buClr>
        <a:buSzPct val="80000"/>
        <a:buFont typeface="Wingdings 3" charset="2"/>
        <a:buChar char=""/>
        <a:defRPr sz="1544" b="0" i="0" kern="1200">
          <a:solidFill>
            <a:schemeClr val="tx1"/>
          </a:solidFill>
          <a:latin typeface="+mj-lt"/>
          <a:ea typeface="+mj-ea"/>
          <a:cs typeface="+mj-cs"/>
        </a:defRPr>
      </a:lvl5pPr>
      <a:lvl6pPr marL="2773147" indent="-252104" algn="l" defTabSz="504208" rtl="0" eaLnBrk="1" latinLnBrk="0" hangingPunct="1">
        <a:spcBef>
          <a:spcPts val="1103"/>
        </a:spcBef>
        <a:spcAft>
          <a:spcPts val="0"/>
        </a:spcAft>
        <a:buClr>
          <a:schemeClr val="bg2">
            <a:lumMod val="40000"/>
            <a:lumOff val="60000"/>
          </a:schemeClr>
        </a:buClr>
        <a:buSzPct val="80000"/>
        <a:buFont typeface="Wingdings 3" charset="2"/>
        <a:buChar char=""/>
        <a:defRPr sz="1544" b="0" i="0" kern="1200">
          <a:solidFill>
            <a:schemeClr val="tx1"/>
          </a:solidFill>
          <a:latin typeface="+mj-lt"/>
          <a:ea typeface="+mj-ea"/>
          <a:cs typeface="+mj-cs"/>
        </a:defRPr>
      </a:lvl6pPr>
      <a:lvl7pPr marL="3277355" indent="-252104" algn="l" defTabSz="504208" rtl="0" eaLnBrk="1" latinLnBrk="0" hangingPunct="1">
        <a:spcBef>
          <a:spcPts val="1103"/>
        </a:spcBef>
        <a:spcAft>
          <a:spcPts val="0"/>
        </a:spcAft>
        <a:buClr>
          <a:schemeClr val="bg2">
            <a:lumMod val="40000"/>
            <a:lumOff val="60000"/>
          </a:schemeClr>
        </a:buClr>
        <a:buSzPct val="80000"/>
        <a:buFont typeface="Wingdings 3" charset="2"/>
        <a:buChar char=""/>
        <a:defRPr sz="1544" b="0" i="0" kern="1200">
          <a:solidFill>
            <a:schemeClr val="tx1"/>
          </a:solidFill>
          <a:latin typeface="+mj-lt"/>
          <a:ea typeface="+mj-ea"/>
          <a:cs typeface="+mj-cs"/>
        </a:defRPr>
      </a:lvl7pPr>
      <a:lvl8pPr marL="3781564" indent="-252104" algn="l" defTabSz="504208" rtl="0" eaLnBrk="1" latinLnBrk="0" hangingPunct="1">
        <a:spcBef>
          <a:spcPts val="1103"/>
        </a:spcBef>
        <a:spcAft>
          <a:spcPts val="0"/>
        </a:spcAft>
        <a:buClr>
          <a:schemeClr val="bg2">
            <a:lumMod val="40000"/>
            <a:lumOff val="60000"/>
          </a:schemeClr>
        </a:buClr>
        <a:buSzPct val="80000"/>
        <a:buFont typeface="Wingdings 3" charset="2"/>
        <a:buChar char=""/>
        <a:defRPr sz="1544" b="0" i="0" kern="1200">
          <a:solidFill>
            <a:schemeClr val="tx1"/>
          </a:solidFill>
          <a:latin typeface="+mj-lt"/>
          <a:ea typeface="+mj-ea"/>
          <a:cs typeface="+mj-cs"/>
        </a:defRPr>
      </a:lvl8pPr>
      <a:lvl9pPr marL="4285772" indent="-252104" algn="l" defTabSz="504208" rtl="0" eaLnBrk="1" latinLnBrk="0" hangingPunct="1">
        <a:spcBef>
          <a:spcPts val="1103"/>
        </a:spcBef>
        <a:spcAft>
          <a:spcPts val="0"/>
        </a:spcAft>
        <a:buClr>
          <a:schemeClr val="bg2">
            <a:lumMod val="40000"/>
            <a:lumOff val="60000"/>
          </a:schemeClr>
        </a:buClr>
        <a:buSzPct val="80000"/>
        <a:buFont typeface="Wingdings 3" charset="2"/>
        <a:buChar char=""/>
        <a:defRPr sz="1544" b="0" i="0" kern="1200">
          <a:solidFill>
            <a:schemeClr val="tx1"/>
          </a:solidFill>
          <a:latin typeface="+mj-lt"/>
          <a:ea typeface="+mj-ea"/>
          <a:cs typeface="+mj-cs"/>
        </a:defRPr>
      </a:lvl9pPr>
    </p:bodyStyle>
    <p:otherStyle>
      <a:defPPr>
        <a:defRPr lang="en-US"/>
      </a:defPPr>
      <a:lvl1pPr marL="0" algn="l" defTabSz="504208" rtl="0" eaLnBrk="1" latinLnBrk="0" hangingPunct="1">
        <a:defRPr sz="1985" kern="1200">
          <a:solidFill>
            <a:schemeClr val="tx1"/>
          </a:solidFill>
          <a:latin typeface="+mn-lt"/>
          <a:ea typeface="+mn-ea"/>
          <a:cs typeface="+mn-cs"/>
        </a:defRPr>
      </a:lvl1pPr>
      <a:lvl2pPr marL="504208" algn="l" defTabSz="504208" rtl="0" eaLnBrk="1" latinLnBrk="0" hangingPunct="1">
        <a:defRPr sz="1985" kern="1200">
          <a:solidFill>
            <a:schemeClr val="tx1"/>
          </a:solidFill>
          <a:latin typeface="+mn-lt"/>
          <a:ea typeface="+mn-ea"/>
          <a:cs typeface="+mn-cs"/>
        </a:defRPr>
      </a:lvl2pPr>
      <a:lvl3pPr marL="1008417" algn="l" defTabSz="504208" rtl="0" eaLnBrk="1" latinLnBrk="0" hangingPunct="1">
        <a:defRPr sz="1985" kern="1200">
          <a:solidFill>
            <a:schemeClr val="tx1"/>
          </a:solidFill>
          <a:latin typeface="+mn-lt"/>
          <a:ea typeface="+mn-ea"/>
          <a:cs typeface="+mn-cs"/>
        </a:defRPr>
      </a:lvl3pPr>
      <a:lvl4pPr marL="1512625" algn="l" defTabSz="504208" rtl="0" eaLnBrk="1" latinLnBrk="0" hangingPunct="1">
        <a:defRPr sz="1985" kern="1200">
          <a:solidFill>
            <a:schemeClr val="tx1"/>
          </a:solidFill>
          <a:latin typeface="+mn-lt"/>
          <a:ea typeface="+mn-ea"/>
          <a:cs typeface="+mn-cs"/>
        </a:defRPr>
      </a:lvl4pPr>
      <a:lvl5pPr marL="2016835" algn="l" defTabSz="504208" rtl="0" eaLnBrk="1" latinLnBrk="0" hangingPunct="1">
        <a:defRPr sz="1985" kern="1200">
          <a:solidFill>
            <a:schemeClr val="tx1"/>
          </a:solidFill>
          <a:latin typeface="+mn-lt"/>
          <a:ea typeface="+mn-ea"/>
          <a:cs typeface="+mn-cs"/>
        </a:defRPr>
      </a:lvl5pPr>
      <a:lvl6pPr marL="2521043" algn="l" defTabSz="504208" rtl="0" eaLnBrk="1" latinLnBrk="0" hangingPunct="1">
        <a:defRPr sz="1985" kern="1200">
          <a:solidFill>
            <a:schemeClr val="tx1"/>
          </a:solidFill>
          <a:latin typeface="+mn-lt"/>
          <a:ea typeface="+mn-ea"/>
          <a:cs typeface="+mn-cs"/>
        </a:defRPr>
      </a:lvl6pPr>
      <a:lvl7pPr marL="3025252" algn="l" defTabSz="504208" rtl="0" eaLnBrk="1" latinLnBrk="0" hangingPunct="1">
        <a:defRPr sz="1985" kern="1200">
          <a:solidFill>
            <a:schemeClr val="tx1"/>
          </a:solidFill>
          <a:latin typeface="+mn-lt"/>
          <a:ea typeface="+mn-ea"/>
          <a:cs typeface="+mn-cs"/>
        </a:defRPr>
      </a:lvl7pPr>
      <a:lvl8pPr marL="3529460" algn="l" defTabSz="504208" rtl="0" eaLnBrk="1" latinLnBrk="0" hangingPunct="1">
        <a:defRPr sz="1985" kern="1200">
          <a:solidFill>
            <a:schemeClr val="tx1"/>
          </a:solidFill>
          <a:latin typeface="+mn-lt"/>
          <a:ea typeface="+mn-ea"/>
          <a:cs typeface="+mn-cs"/>
        </a:defRPr>
      </a:lvl8pPr>
      <a:lvl9pPr marL="4033669" algn="l" defTabSz="504208"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sp>
        <p:nvSpPr>
          <p:cNvPr id="5" name="object 5"/>
          <p:cNvSpPr txBox="1"/>
          <p:nvPr/>
        </p:nvSpPr>
        <p:spPr>
          <a:xfrm>
            <a:off x="4775072" y="1840738"/>
            <a:ext cx="1141095" cy="254000"/>
          </a:xfrm>
          <a:prstGeom prst="rect">
            <a:avLst/>
          </a:prstGeom>
        </p:spPr>
        <p:txBody>
          <a:bodyPr vert="horz" wrap="square" lIns="0" tIns="12700" rIns="0" bIns="0" rtlCol="0">
            <a:spAutoFit/>
          </a:bodyPr>
          <a:lstStyle/>
          <a:p>
            <a:pPr marL="12700">
              <a:lnSpc>
                <a:spcPct val="100000"/>
              </a:lnSpc>
              <a:spcBef>
                <a:spcPts val="100"/>
              </a:spcBef>
            </a:pPr>
            <a:r>
              <a:rPr sz="1500" b="1" u="heavy" spc="-5" dirty="0">
                <a:uFill>
                  <a:solidFill>
                    <a:srgbClr val="000000"/>
                  </a:solidFill>
                </a:uFill>
                <a:latin typeface="Times New Roman"/>
                <a:cs typeface="Times New Roman"/>
              </a:rPr>
              <a:t>Submitted</a:t>
            </a:r>
            <a:r>
              <a:rPr sz="1500" b="1" u="heavy" spc="-65" dirty="0">
                <a:uFill>
                  <a:solidFill>
                    <a:srgbClr val="000000"/>
                  </a:solidFill>
                </a:uFill>
                <a:latin typeface="Times New Roman"/>
                <a:cs typeface="Times New Roman"/>
              </a:rPr>
              <a:t> </a:t>
            </a:r>
            <a:r>
              <a:rPr sz="1500" b="1" u="heavy" spc="-5" dirty="0">
                <a:uFill>
                  <a:solidFill>
                    <a:srgbClr val="000000"/>
                  </a:solidFill>
                </a:uFill>
                <a:latin typeface="Times New Roman"/>
                <a:cs typeface="Times New Roman"/>
              </a:rPr>
              <a:t>By</a:t>
            </a:r>
            <a:endParaRPr sz="1500">
              <a:latin typeface="Times New Roman"/>
              <a:cs typeface="Times New Roman"/>
            </a:endParaRPr>
          </a:p>
        </p:txBody>
      </p:sp>
      <p:sp>
        <p:nvSpPr>
          <p:cNvPr id="6" name="object 6"/>
          <p:cNvSpPr txBox="1">
            <a:spLocks noGrp="1"/>
          </p:cNvSpPr>
          <p:nvPr>
            <p:ph type="title"/>
          </p:nvPr>
        </p:nvSpPr>
        <p:spPr>
          <a:xfrm>
            <a:off x="2307717" y="789178"/>
            <a:ext cx="6077585" cy="391160"/>
          </a:xfrm>
          <a:prstGeom prst="rect">
            <a:avLst/>
          </a:prstGeom>
        </p:spPr>
        <p:txBody>
          <a:bodyPr vert="horz" wrap="square" lIns="0" tIns="12700" rIns="0" bIns="0" rtlCol="0">
            <a:spAutoFit/>
          </a:bodyPr>
          <a:lstStyle/>
          <a:p>
            <a:pPr marL="12700">
              <a:lnSpc>
                <a:spcPct val="100000"/>
              </a:lnSpc>
              <a:spcBef>
                <a:spcPts val="100"/>
              </a:spcBef>
            </a:pPr>
            <a:r>
              <a:rPr sz="2400" spc="-15" dirty="0"/>
              <a:t>CRYPTOCURRENCY</a:t>
            </a:r>
            <a:r>
              <a:rPr sz="2400" spc="-50" dirty="0"/>
              <a:t> </a:t>
            </a:r>
            <a:r>
              <a:rPr sz="2400" spc="-5" dirty="0"/>
              <a:t>PRICE PREDICTION</a:t>
            </a:r>
            <a:endParaRPr sz="2400"/>
          </a:p>
        </p:txBody>
      </p:sp>
      <p:pic>
        <p:nvPicPr>
          <p:cNvPr id="7" name="object 7"/>
          <p:cNvPicPr/>
          <p:nvPr/>
        </p:nvPicPr>
        <p:blipFill>
          <a:blip r:embed="rId2" cstate="print"/>
          <a:stretch>
            <a:fillRect/>
          </a:stretch>
        </p:blipFill>
        <p:spPr>
          <a:xfrm>
            <a:off x="288036" y="256032"/>
            <a:ext cx="864107" cy="644651"/>
          </a:xfrm>
          <a:prstGeom prst="rect">
            <a:avLst/>
          </a:prstGeom>
        </p:spPr>
      </p:pic>
      <p:sp>
        <p:nvSpPr>
          <p:cNvPr id="8" name="object 8"/>
          <p:cNvSpPr txBox="1"/>
          <p:nvPr/>
        </p:nvSpPr>
        <p:spPr>
          <a:xfrm>
            <a:off x="3286505" y="3637534"/>
            <a:ext cx="4193795" cy="848994"/>
          </a:xfrm>
          <a:prstGeom prst="rect">
            <a:avLst/>
          </a:prstGeom>
        </p:spPr>
        <p:txBody>
          <a:bodyPr vert="horz" wrap="square" lIns="0" tIns="12700" rIns="0" bIns="0" rtlCol="0">
            <a:spAutoFit/>
          </a:bodyPr>
          <a:lstStyle/>
          <a:p>
            <a:pPr algn="ctr">
              <a:lnSpc>
                <a:spcPct val="100000"/>
              </a:lnSpc>
              <a:spcBef>
                <a:spcPts val="100"/>
              </a:spcBef>
            </a:pPr>
            <a:r>
              <a:rPr sz="1800" b="1" u="sng" spc="-5" dirty="0">
                <a:uFill>
                  <a:solidFill>
                    <a:srgbClr val="000000"/>
                  </a:solidFill>
                </a:uFill>
                <a:latin typeface="Times New Roman"/>
                <a:cs typeface="Times New Roman"/>
              </a:rPr>
              <a:t>Under</a:t>
            </a:r>
            <a:r>
              <a:rPr sz="1800" b="1" u="sng" spc="-35" dirty="0">
                <a:uFill>
                  <a:solidFill>
                    <a:srgbClr val="000000"/>
                  </a:solidFill>
                </a:uFill>
                <a:latin typeface="Times New Roman"/>
                <a:cs typeface="Times New Roman"/>
              </a:rPr>
              <a:t> </a:t>
            </a:r>
            <a:r>
              <a:rPr sz="1800" b="1" u="sng" spc="-5" dirty="0">
                <a:uFill>
                  <a:solidFill>
                    <a:srgbClr val="000000"/>
                  </a:solidFill>
                </a:uFill>
                <a:latin typeface="Times New Roman"/>
                <a:cs typeface="Times New Roman"/>
              </a:rPr>
              <a:t>the</a:t>
            </a:r>
            <a:r>
              <a:rPr sz="1800" b="1" u="sng" spc="-15" dirty="0">
                <a:uFill>
                  <a:solidFill>
                    <a:srgbClr val="000000"/>
                  </a:solidFill>
                </a:uFill>
                <a:latin typeface="Times New Roman"/>
                <a:cs typeface="Times New Roman"/>
              </a:rPr>
              <a:t> </a:t>
            </a:r>
            <a:r>
              <a:rPr sz="1800" b="1" u="sng" spc="-5" dirty="0">
                <a:uFill>
                  <a:solidFill>
                    <a:srgbClr val="000000"/>
                  </a:solidFill>
                </a:uFill>
                <a:latin typeface="Times New Roman"/>
                <a:cs typeface="Times New Roman"/>
              </a:rPr>
              <a:t>esteemed</a:t>
            </a:r>
            <a:r>
              <a:rPr sz="1800" b="1" u="sng" spc="-20" dirty="0">
                <a:uFill>
                  <a:solidFill>
                    <a:srgbClr val="000000"/>
                  </a:solidFill>
                </a:uFill>
                <a:latin typeface="Times New Roman"/>
                <a:cs typeface="Times New Roman"/>
              </a:rPr>
              <a:t> </a:t>
            </a:r>
            <a:r>
              <a:rPr sz="1800" b="1" u="sng" spc="-5" dirty="0">
                <a:uFill>
                  <a:solidFill>
                    <a:srgbClr val="000000"/>
                  </a:solidFill>
                </a:uFill>
                <a:latin typeface="Times New Roman"/>
                <a:cs typeface="Times New Roman"/>
              </a:rPr>
              <a:t>super</a:t>
            </a:r>
            <a:r>
              <a:rPr sz="1800" b="1" u="sng" dirty="0">
                <a:uFill>
                  <a:solidFill>
                    <a:srgbClr val="000000"/>
                  </a:solidFill>
                </a:uFill>
                <a:latin typeface="Times New Roman"/>
                <a:cs typeface="Times New Roman"/>
              </a:rPr>
              <a:t>vision</a:t>
            </a:r>
            <a:r>
              <a:rPr sz="1800" b="1" u="sng" spc="-25" dirty="0">
                <a:uFill>
                  <a:solidFill>
                    <a:srgbClr val="000000"/>
                  </a:solidFill>
                </a:uFill>
                <a:latin typeface="Times New Roman"/>
                <a:cs typeface="Times New Roman"/>
              </a:rPr>
              <a:t> </a:t>
            </a:r>
            <a:r>
              <a:rPr sz="1800" b="1" u="sng" dirty="0">
                <a:uFill>
                  <a:solidFill>
                    <a:srgbClr val="000000"/>
                  </a:solidFill>
                </a:uFill>
                <a:latin typeface="Times New Roman"/>
                <a:cs typeface="Times New Roman"/>
              </a:rPr>
              <a:t>of</a:t>
            </a:r>
            <a:endParaRPr sz="1800" u="sng" dirty="0">
              <a:latin typeface="Times New Roman"/>
              <a:cs typeface="Times New Roman"/>
            </a:endParaRPr>
          </a:p>
          <a:p>
            <a:pPr>
              <a:lnSpc>
                <a:spcPct val="100000"/>
              </a:lnSpc>
              <a:spcBef>
                <a:spcPts val="35"/>
              </a:spcBef>
            </a:pPr>
            <a:endParaRPr sz="1850" dirty="0">
              <a:latin typeface="Times New Roman"/>
              <a:cs typeface="Times New Roman"/>
            </a:endParaRPr>
          </a:p>
          <a:p>
            <a:pPr marL="635" algn="ctr">
              <a:lnSpc>
                <a:spcPct val="100000"/>
              </a:lnSpc>
            </a:pPr>
            <a:r>
              <a:rPr lang="en-IN" b="1" spc="-15" dirty="0">
                <a:solidFill>
                  <a:srgbClr val="C8201E"/>
                </a:solidFill>
                <a:latin typeface="Times New Roman"/>
                <a:cs typeface="Times New Roman"/>
              </a:rPr>
              <a:t>Mrs. J. SAILAJA, </a:t>
            </a:r>
            <a:r>
              <a:rPr sz="1800" b="1" spc="-15" dirty="0" err="1">
                <a:solidFill>
                  <a:srgbClr val="C8201E"/>
                </a:solidFill>
                <a:latin typeface="Times New Roman"/>
                <a:cs typeface="Times New Roman"/>
              </a:rPr>
              <a:t>M.Tech</a:t>
            </a:r>
            <a:endParaRPr sz="1800" dirty="0">
              <a:latin typeface="Times New Roman"/>
              <a:cs typeface="Times New Roman"/>
            </a:endParaRPr>
          </a:p>
        </p:txBody>
      </p:sp>
      <p:pic>
        <p:nvPicPr>
          <p:cNvPr id="9" name="object 9"/>
          <p:cNvPicPr/>
          <p:nvPr/>
        </p:nvPicPr>
        <p:blipFill>
          <a:blip r:embed="rId3" cstate="print"/>
          <a:stretch>
            <a:fillRect/>
          </a:stretch>
        </p:blipFill>
        <p:spPr>
          <a:xfrm>
            <a:off x="4770120" y="4680204"/>
            <a:ext cx="1152144" cy="859536"/>
          </a:xfrm>
          <a:prstGeom prst="rect">
            <a:avLst/>
          </a:prstGeom>
        </p:spPr>
      </p:pic>
      <p:sp>
        <p:nvSpPr>
          <p:cNvPr id="10" name="object 10"/>
          <p:cNvSpPr txBox="1"/>
          <p:nvPr/>
        </p:nvSpPr>
        <p:spPr>
          <a:xfrm>
            <a:off x="3286505" y="5568442"/>
            <a:ext cx="4345305" cy="1123315"/>
          </a:xfrm>
          <a:prstGeom prst="rect">
            <a:avLst/>
          </a:prstGeom>
        </p:spPr>
        <p:txBody>
          <a:bodyPr vert="horz" wrap="square" lIns="0" tIns="12700" rIns="0" bIns="0" rtlCol="0">
            <a:spAutoFit/>
          </a:bodyPr>
          <a:lstStyle/>
          <a:p>
            <a:pPr marL="631190" marR="622935" indent="261620">
              <a:lnSpc>
                <a:spcPct val="100000"/>
              </a:lnSpc>
              <a:spcBef>
                <a:spcPts val="100"/>
              </a:spcBef>
            </a:pPr>
            <a:r>
              <a:rPr sz="1200" b="1" spc="-5" dirty="0">
                <a:latin typeface="Times New Roman"/>
                <a:cs typeface="Times New Roman"/>
              </a:rPr>
              <a:t>Department </a:t>
            </a:r>
            <a:r>
              <a:rPr sz="1200" b="1" dirty="0">
                <a:latin typeface="Times New Roman"/>
                <a:cs typeface="Times New Roman"/>
              </a:rPr>
              <a:t>of </a:t>
            </a:r>
            <a:r>
              <a:rPr sz="1200" b="1" spc="-5" dirty="0">
                <a:latin typeface="Times New Roman"/>
                <a:cs typeface="Times New Roman"/>
              </a:rPr>
              <a:t>Information </a:t>
            </a:r>
            <a:r>
              <a:rPr sz="1200" b="1" spc="-15" dirty="0">
                <a:latin typeface="Times New Roman"/>
                <a:cs typeface="Times New Roman"/>
              </a:rPr>
              <a:t>Technology </a:t>
            </a:r>
            <a:r>
              <a:rPr sz="1200" b="1" spc="-10" dirty="0">
                <a:latin typeface="Times New Roman"/>
                <a:cs typeface="Times New Roman"/>
              </a:rPr>
              <a:t> </a:t>
            </a:r>
            <a:r>
              <a:rPr sz="1200" b="1" spc="-5" dirty="0">
                <a:latin typeface="Times New Roman"/>
                <a:cs typeface="Times New Roman"/>
              </a:rPr>
              <a:t>Aditya</a:t>
            </a:r>
            <a:r>
              <a:rPr sz="1200" b="1" spc="-15" dirty="0">
                <a:latin typeface="Times New Roman"/>
                <a:cs typeface="Times New Roman"/>
              </a:rPr>
              <a:t> </a:t>
            </a:r>
            <a:r>
              <a:rPr sz="1200" b="1" dirty="0">
                <a:latin typeface="Times New Roman"/>
                <a:cs typeface="Times New Roman"/>
              </a:rPr>
              <a:t>College</a:t>
            </a:r>
            <a:r>
              <a:rPr sz="1200" b="1" spc="5" dirty="0">
                <a:latin typeface="Times New Roman"/>
                <a:cs typeface="Times New Roman"/>
              </a:rPr>
              <a:t> </a:t>
            </a:r>
            <a:r>
              <a:rPr sz="1200" b="1" dirty="0">
                <a:latin typeface="Times New Roman"/>
                <a:cs typeface="Times New Roman"/>
              </a:rPr>
              <a:t>Of </a:t>
            </a:r>
            <a:r>
              <a:rPr sz="1200" b="1" spc="-5" dirty="0">
                <a:latin typeface="Times New Roman"/>
                <a:cs typeface="Times New Roman"/>
              </a:rPr>
              <a:t>Engineering</a:t>
            </a:r>
            <a:r>
              <a:rPr sz="1200" b="1" spc="-70" dirty="0">
                <a:latin typeface="Times New Roman"/>
                <a:cs typeface="Times New Roman"/>
              </a:rPr>
              <a:t> </a:t>
            </a:r>
            <a:r>
              <a:rPr sz="1200" b="1" spc="-5" dirty="0">
                <a:latin typeface="Times New Roman"/>
                <a:cs typeface="Times New Roman"/>
              </a:rPr>
              <a:t>And</a:t>
            </a:r>
            <a:r>
              <a:rPr sz="1200" b="1" spc="-40" dirty="0">
                <a:latin typeface="Times New Roman"/>
                <a:cs typeface="Times New Roman"/>
              </a:rPr>
              <a:t> </a:t>
            </a:r>
            <a:r>
              <a:rPr sz="1200" b="1" spc="-15" dirty="0">
                <a:latin typeface="Times New Roman"/>
                <a:cs typeface="Times New Roman"/>
              </a:rPr>
              <a:t>Technology</a:t>
            </a:r>
            <a:endParaRPr sz="1200">
              <a:latin typeface="Times New Roman"/>
              <a:cs typeface="Times New Roman"/>
            </a:endParaRPr>
          </a:p>
          <a:p>
            <a:pPr marL="1219200" marR="5080" indent="-1207135">
              <a:lnSpc>
                <a:spcPct val="100000"/>
              </a:lnSpc>
            </a:pPr>
            <a:r>
              <a:rPr sz="1200" b="1" spc="-15" dirty="0">
                <a:latin typeface="Times New Roman"/>
                <a:cs typeface="Times New Roman"/>
              </a:rPr>
              <a:t>P</a:t>
            </a:r>
            <a:r>
              <a:rPr sz="1200" b="1" spc="-5" dirty="0">
                <a:latin typeface="Times New Roman"/>
                <a:cs typeface="Times New Roman"/>
              </a:rPr>
              <a:t>er</a:t>
            </a:r>
            <a:r>
              <a:rPr sz="1200" b="1" spc="-20" dirty="0">
                <a:latin typeface="Times New Roman"/>
                <a:cs typeface="Times New Roman"/>
              </a:rPr>
              <a:t>m</a:t>
            </a:r>
            <a:r>
              <a:rPr sz="1200" b="1" spc="-5" dirty="0">
                <a:latin typeface="Times New Roman"/>
                <a:cs typeface="Times New Roman"/>
              </a:rPr>
              <a:t>anen</a:t>
            </a:r>
            <a:r>
              <a:rPr sz="1200" b="1" dirty="0">
                <a:latin typeface="Times New Roman"/>
                <a:cs typeface="Times New Roman"/>
              </a:rPr>
              <a:t>tly</a:t>
            </a:r>
            <a:r>
              <a:rPr sz="1200" b="1" spc="30" dirty="0">
                <a:latin typeface="Times New Roman"/>
                <a:cs typeface="Times New Roman"/>
              </a:rPr>
              <a:t> </a:t>
            </a:r>
            <a:r>
              <a:rPr sz="1200" b="1" dirty="0">
                <a:latin typeface="Times New Roman"/>
                <a:cs typeface="Times New Roman"/>
              </a:rPr>
              <a:t>a</a:t>
            </a:r>
            <a:r>
              <a:rPr sz="1200" b="1" spc="5" dirty="0">
                <a:latin typeface="Times New Roman"/>
                <a:cs typeface="Times New Roman"/>
              </a:rPr>
              <a:t>ff</a:t>
            </a:r>
            <a:r>
              <a:rPr sz="1200" b="1" dirty="0">
                <a:latin typeface="Times New Roman"/>
                <a:cs typeface="Times New Roman"/>
              </a:rPr>
              <a:t>iliat</a:t>
            </a:r>
            <a:r>
              <a:rPr sz="1200" b="1" spc="-10" dirty="0">
                <a:latin typeface="Times New Roman"/>
                <a:cs typeface="Times New Roman"/>
              </a:rPr>
              <a:t>e</a:t>
            </a:r>
            <a:r>
              <a:rPr sz="1200" b="1" spc="-5" dirty="0">
                <a:latin typeface="Times New Roman"/>
                <a:cs typeface="Times New Roman"/>
              </a:rPr>
              <a:t>d</a:t>
            </a:r>
            <a:r>
              <a:rPr sz="1200" b="1" spc="-25" dirty="0">
                <a:latin typeface="Times New Roman"/>
                <a:cs typeface="Times New Roman"/>
              </a:rPr>
              <a:t> </a:t>
            </a:r>
            <a:r>
              <a:rPr sz="1200" b="1" dirty="0">
                <a:latin typeface="Times New Roman"/>
                <a:cs typeface="Times New Roman"/>
              </a:rPr>
              <a:t>to</a:t>
            </a:r>
            <a:r>
              <a:rPr sz="1200" b="1" spc="5" dirty="0">
                <a:latin typeface="Times New Roman"/>
                <a:cs typeface="Times New Roman"/>
              </a:rPr>
              <a:t> </a:t>
            </a:r>
            <a:r>
              <a:rPr sz="1200" b="1" dirty="0">
                <a:latin typeface="Times New Roman"/>
                <a:cs typeface="Times New Roman"/>
              </a:rPr>
              <a:t>JNTUK</a:t>
            </a:r>
            <a:r>
              <a:rPr sz="1200" b="1" spc="-15" dirty="0">
                <a:latin typeface="Times New Roman"/>
                <a:cs typeface="Times New Roman"/>
              </a:rPr>
              <a:t> </a:t>
            </a:r>
            <a:r>
              <a:rPr sz="1200" b="1" spc="-10" dirty="0">
                <a:latin typeface="Times New Roman"/>
                <a:cs typeface="Times New Roman"/>
              </a:rPr>
              <a:t>K</a:t>
            </a:r>
            <a:r>
              <a:rPr sz="1200" b="1" spc="-5" dirty="0">
                <a:latin typeface="Times New Roman"/>
                <a:cs typeface="Times New Roman"/>
              </a:rPr>
              <a:t>aki</a:t>
            </a:r>
            <a:r>
              <a:rPr sz="1200" b="1" dirty="0">
                <a:latin typeface="Times New Roman"/>
                <a:cs typeface="Times New Roman"/>
              </a:rPr>
              <a:t>n</a:t>
            </a:r>
            <a:r>
              <a:rPr sz="1200" b="1" spc="-5" dirty="0">
                <a:latin typeface="Times New Roman"/>
                <a:cs typeface="Times New Roman"/>
              </a:rPr>
              <a:t>ad</a:t>
            </a:r>
            <a:r>
              <a:rPr sz="1200" b="1" dirty="0">
                <a:latin typeface="Times New Roman"/>
                <a:cs typeface="Times New Roman"/>
              </a:rPr>
              <a:t>a,</a:t>
            </a:r>
            <a:r>
              <a:rPr sz="1200" b="1" spc="-100" dirty="0">
                <a:latin typeface="Times New Roman"/>
                <a:cs typeface="Times New Roman"/>
              </a:rPr>
              <a:t> </a:t>
            </a:r>
            <a:r>
              <a:rPr sz="1200" b="1" spc="-5" dirty="0">
                <a:latin typeface="Times New Roman"/>
                <a:cs typeface="Times New Roman"/>
              </a:rPr>
              <a:t>Ap</a:t>
            </a:r>
            <a:r>
              <a:rPr sz="1200" b="1" dirty="0">
                <a:latin typeface="Times New Roman"/>
                <a:cs typeface="Times New Roman"/>
              </a:rPr>
              <a:t>p</a:t>
            </a:r>
            <a:r>
              <a:rPr sz="1200" b="1" spc="-30" dirty="0">
                <a:latin typeface="Times New Roman"/>
                <a:cs typeface="Times New Roman"/>
              </a:rPr>
              <a:t>r</a:t>
            </a:r>
            <a:r>
              <a:rPr sz="1200" b="1" dirty="0">
                <a:latin typeface="Times New Roman"/>
                <a:cs typeface="Times New Roman"/>
              </a:rPr>
              <a:t>ov</a:t>
            </a:r>
            <a:r>
              <a:rPr sz="1200" b="1" spc="-5" dirty="0">
                <a:latin typeface="Times New Roman"/>
                <a:cs typeface="Times New Roman"/>
              </a:rPr>
              <a:t>ed</a:t>
            </a:r>
            <a:r>
              <a:rPr sz="1200" b="1" spc="-10" dirty="0">
                <a:latin typeface="Times New Roman"/>
                <a:cs typeface="Times New Roman"/>
              </a:rPr>
              <a:t> </a:t>
            </a:r>
            <a:r>
              <a:rPr sz="1200" b="1" spc="-5" dirty="0">
                <a:latin typeface="Times New Roman"/>
                <a:cs typeface="Times New Roman"/>
              </a:rPr>
              <a:t>b</a:t>
            </a:r>
            <a:r>
              <a:rPr sz="1200" b="1" dirty="0">
                <a:latin typeface="Times New Roman"/>
                <a:cs typeface="Times New Roman"/>
              </a:rPr>
              <a:t>y</a:t>
            </a:r>
            <a:r>
              <a:rPr sz="1200" b="1" spc="-85" dirty="0">
                <a:latin typeface="Times New Roman"/>
                <a:cs typeface="Times New Roman"/>
              </a:rPr>
              <a:t> </a:t>
            </a:r>
            <a:r>
              <a:rPr sz="1200" b="1" spc="-5" dirty="0">
                <a:latin typeface="Times New Roman"/>
                <a:cs typeface="Times New Roman"/>
              </a:rPr>
              <a:t>AI</a:t>
            </a:r>
            <a:r>
              <a:rPr sz="1200" b="1" spc="-10" dirty="0">
                <a:latin typeface="Times New Roman"/>
                <a:cs typeface="Times New Roman"/>
              </a:rPr>
              <a:t>C</a:t>
            </a:r>
            <a:r>
              <a:rPr sz="1200" b="1" dirty="0">
                <a:latin typeface="Times New Roman"/>
                <a:cs typeface="Times New Roman"/>
              </a:rPr>
              <a:t>TE,  </a:t>
            </a:r>
            <a:r>
              <a:rPr sz="1200" b="1" spc="-10" dirty="0">
                <a:latin typeface="Times New Roman"/>
                <a:cs typeface="Times New Roman"/>
              </a:rPr>
              <a:t>Accredited</a:t>
            </a:r>
            <a:r>
              <a:rPr sz="1200" b="1" spc="20" dirty="0">
                <a:latin typeface="Times New Roman"/>
                <a:cs typeface="Times New Roman"/>
              </a:rPr>
              <a:t> </a:t>
            </a:r>
            <a:r>
              <a:rPr sz="1200" b="1" spc="-5" dirty="0">
                <a:latin typeface="Times New Roman"/>
                <a:cs typeface="Times New Roman"/>
              </a:rPr>
              <a:t>by</a:t>
            </a:r>
            <a:r>
              <a:rPr sz="1200" b="1" spc="-15" dirty="0">
                <a:latin typeface="Times New Roman"/>
                <a:cs typeface="Times New Roman"/>
              </a:rPr>
              <a:t> </a:t>
            </a:r>
            <a:r>
              <a:rPr sz="1200" b="1" spc="-5" dirty="0">
                <a:latin typeface="Times New Roman"/>
                <a:cs typeface="Times New Roman"/>
              </a:rPr>
              <a:t>NAAC</a:t>
            </a:r>
            <a:r>
              <a:rPr sz="1200" b="1" spc="-20" dirty="0">
                <a:latin typeface="Times New Roman"/>
                <a:cs typeface="Times New Roman"/>
              </a:rPr>
              <a:t> </a:t>
            </a:r>
            <a:r>
              <a:rPr sz="1200" b="1" dirty="0">
                <a:latin typeface="Times New Roman"/>
                <a:cs typeface="Times New Roman"/>
              </a:rPr>
              <a:t>&amp;</a:t>
            </a:r>
            <a:r>
              <a:rPr sz="1200" b="1" spc="-5" dirty="0">
                <a:latin typeface="Times New Roman"/>
                <a:cs typeface="Times New Roman"/>
              </a:rPr>
              <a:t> NBA</a:t>
            </a:r>
            <a:endParaRPr sz="1200">
              <a:latin typeface="Times New Roman"/>
              <a:cs typeface="Times New Roman"/>
            </a:endParaRPr>
          </a:p>
          <a:p>
            <a:pPr marL="1842770" marR="99695" indent="-1734820">
              <a:lnSpc>
                <a:spcPct val="100000"/>
              </a:lnSpc>
            </a:pPr>
            <a:r>
              <a:rPr sz="1200" b="1" spc="-5" dirty="0">
                <a:latin typeface="Times New Roman"/>
                <a:cs typeface="Times New Roman"/>
              </a:rPr>
              <a:t>Aditya</a:t>
            </a:r>
            <a:r>
              <a:rPr sz="1200" b="1" spc="-15" dirty="0">
                <a:latin typeface="Times New Roman"/>
                <a:cs typeface="Times New Roman"/>
              </a:rPr>
              <a:t> </a:t>
            </a:r>
            <a:r>
              <a:rPr sz="1200" b="1" dirty="0">
                <a:latin typeface="Times New Roman"/>
                <a:cs typeface="Times New Roman"/>
              </a:rPr>
              <a:t>nagar</a:t>
            </a:r>
            <a:r>
              <a:rPr sz="1200" b="1" spc="-25" dirty="0">
                <a:latin typeface="Times New Roman"/>
                <a:cs typeface="Times New Roman"/>
              </a:rPr>
              <a:t> </a:t>
            </a:r>
            <a:r>
              <a:rPr sz="1200" b="1" dirty="0">
                <a:latin typeface="Times New Roman"/>
                <a:cs typeface="Times New Roman"/>
              </a:rPr>
              <a:t>,</a:t>
            </a:r>
            <a:r>
              <a:rPr sz="1200" b="1" spc="-70" dirty="0">
                <a:latin typeface="Times New Roman"/>
                <a:cs typeface="Times New Roman"/>
              </a:rPr>
              <a:t> </a:t>
            </a:r>
            <a:r>
              <a:rPr sz="1200" b="1" spc="-5" dirty="0">
                <a:latin typeface="Times New Roman"/>
                <a:cs typeface="Times New Roman"/>
              </a:rPr>
              <a:t>ADB Road, Surampalem</a:t>
            </a:r>
            <a:r>
              <a:rPr sz="1200" b="1" spc="-10" dirty="0">
                <a:latin typeface="Times New Roman"/>
                <a:cs typeface="Times New Roman"/>
              </a:rPr>
              <a:t> </a:t>
            </a:r>
            <a:r>
              <a:rPr sz="1200" b="1" dirty="0">
                <a:latin typeface="Times New Roman"/>
                <a:cs typeface="Times New Roman"/>
              </a:rPr>
              <a:t>,</a:t>
            </a:r>
            <a:r>
              <a:rPr sz="1200" b="1" spc="5" dirty="0">
                <a:latin typeface="Times New Roman"/>
                <a:cs typeface="Times New Roman"/>
              </a:rPr>
              <a:t> </a:t>
            </a:r>
            <a:r>
              <a:rPr sz="1200" b="1" spc="-5" dirty="0">
                <a:latin typeface="Times New Roman"/>
                <a:cs typeface="Times New Roman"/>
              </a:rPr>
              <a:t>Kakinada</a:t>
            </a:r>
            <a:r>
              <a:rPr sz="1200" b="1" spc="-20" dirty="0">
                <a:latin typeface="Times New Roman"/>
                <a:cs typeface="Times New Roman"/>
              </a:rPr>
              <a:t> </a:t>
            </a:r>
            <a:r>
              <a:rPr sz="1200" b="1" dirty="0">
                <a:latin typeface="Times New Roman"/>
                <a:cs typeface="Times New Roman"/>
              </a:rPr>
              <a:t>Dist,533437 </a:t>
            </a:r>
            <a:r>
              <a:rPr sz="1200" b="1" spc="-285" dirty="0">
                <a:latin typeface="Times New Roman"/>
                <a:cs typeface="Times New Roman"/>
              </a:rPr>
              <a:t> </a:t>
            </a:r>
            <a:r>
              <a:rPr sz="1200" b="1" spc="-5" dirty="0">
                <a:latin typeface="Times New Roman"/>
                <a:cs typeface="Times New Roman"/>
              </a:rPr>
              <a:t>2019-2023</a:t>
            </a:r>
            <a:endParaRPr sz="1200">
              <a:latin typeface="Times New Roman"/>
              <a:cs typeface="Times New Roman"/>
            </a:endParaRPr>
          </a:p>
        </p:txBody>
      </p:sp>
      <p:sp>
        <p:nvSpPr>
          <p:cNvPr id="11" name="object 11"/>
          <p:cNvSpPr txBox="1"/>
          <p:nvPr/>
        </p:nvSpPr>
        <p:spPr>
          <a:xfrm>
            <a:off x="1891028" y="2226945"/>
            <a:ext cx="2216023" cy="111696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S.</a:t>
            </a:r>
            <a:r>
              <a:rPr sz="1800" spc="-35" dirty="0">
                <a:latin typeface="Times New Roman"/>
                <a:cs typeface="Times New Roman"/>
              </a:rPr>
              <a:t> </a:t>
            </a:r>
            <a:r>
              <a:rPr sz="1800" dirty="0">
                <a:latin typeface="Times New Roman"/>
                <a:cs typeface="Times New Roman"/>
              </a:rPr>
              <a:t>Madhu</a:t>
            </a:r>
            <a:r>
              <a:rPr sz="1800" spc="-50" dirty="0">
                <a:latin typeface="Times New Roman"/>
                <a:cs typeface="Times New Roman"/>
              </a:rPr>
              <a:t> </a:t>
            </a:r>
            <a:r>
              <a:rPr sz="1800" dirty="0">
                <a:latin typeface="Times New Roman"/>
                <a:cs typeface="Times New Roman"/>
              </a:rPr>
              <a:t>Latha</a:t>
            </a:r>
          </a:p>
          <a:p>
            <a:pPr marL="12700" marR="222885">
              <a:lnSpc>
                <a:spcPct val="100000"/>
              </a:lnSpc>
            </a:pPr>
            <a:r>
              <a:rPr sz="1800" spc="-5" dirty="0">
                <a:latin typeface="Times New Roman"/>
                <a:cs typeface="Times New Roman"/>
              </a:rPr>
              <a:t>K. </a:t>
            </a:r>
            <a:r>
              <a:rPr sz="1800" dirty="0">
                <a:latin typeface="Times New Roman"/>
                <a:cs typeface="Times New Roman"/>
              </a:rPr>
              <a:t>Sriram </a:t>
            </a:r>
            <a:r>
              <a:rPr sz="1800" spc="5" dirty="0">
                <a:latin typeface="Times New Roman"/>
                <a:cs typeface="Times New Roman"/>
              </a:rPr>
              <a:t> </a:t>
            </a:r>
            <a:endParaRPr lang="en-IN" sz="1800" spc="5" dirty="0">
              <a:latin typeface="Times New Roman"/>
              <a:cs typeface="Times New Roman"/>
            </a:endParaRPr>
          </a:p>
          <a:p>
            <a:pPr marL="12700" marR="222885">
              <a:lnSpc>
                <a:spcPct val="100000"/>
              </a:lnSpc>
            </a:pPr>
            <a:r>
              <a:rPr sz="1800" spc="-5" dirty="0">
                <a:latin typeface="Times New Roman"/>
                <a:cs typeface="Times New Roman"/>
              </a:rPr>
              <a:t>Nishi</a:t>
            </a:r>
            <a:r>
              <a:rPr sz="1800" spc="-60" dirty="0">
                <a:latin typeface="Times New Roman"/>
                <a:cs typeface="Times New Roman"/>
              </a:rPr>
              <a:t> </a:t>
            </a:r>
            <a:r>
              <a:rPr sz="1800" spc="-5" dirty="0">
                <a:latin typeface="Times New Roman"/>
                <a:cs typeface="Times New Roman"/>
              </a:rPr>
              <a:t>Kumari</a:t>
            </a:r>
            <a:endParaRPr sz="1800" dirty="0">
              <a:latin typeface="Times New Roman"/>
              <a:cs typeface="Times New Roman"/>
            </a:endParaRPr>
          </a:p>
          <a:p>
            <a:pPr marL="12700">
              <a:lnSpc>
                <a:spcPts val="2115"/>
              </a:lnSpc>
            </a:pPr>
            <a:r>
              <a:rPr sz="1800" spc="-215" dirty="0">
                <a:latin typeface="Times New Roman"/>
                <a:cs typeface="Times New Roman"/>
              </a:rPr>
              <a:t>P</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Ra</a:t>
            </a:r>
            <a:r>
              <a:rPr sz="1800" spc="5" dirty="0">
                <a:latin typeface="Times New Roman"/>
                <a:cs typeface="Times New Roman"/>
              </a:rPr>
              <a:t>j</a:t>
            </a:r>
            <a:r>
              <a:rPr sz="1800" spc="-5" dirty="0">
                <a:latin typeface="Times New Roman"/>
                <a:cs typeface="Times New Roman"/>
              </a:rPr>
              <a:t>esh</a:t>
            </a:r>
            <a:endParaRPr sz="1800" dirty="0">
              <a:latin typeface="Times New Roman"/>
              <a:cs typeface="Times New Roman"/>
            </a:endParaRPr>
          </a:p>
        </p:txBody>
      </p:sp>
      <p:sp>
        <p:nvSpPr>
          <p:cNvPr id="12" name="object 12"/>
          <p:cNvSpPr txBox="1"/>
          <p:nvPr/>
        </p:nvSpPr>
        <p:spPr>
          <a:xfrm>
            <a:off x="7321677" y="2226945"/>
            <a:ext cx="2216023" cy="1116965"/>
          </a:xfrm>
          <a:prstGeom prst="rect">
            <a:avLst/>
          </a:prstGeom>
        </p:spPr>
        <p:txBody>
          <a:bodyPr vert="horz" wrap="square" lIns="0" tIns="14604" rIns="0" bIns="0" rtlCol="0">
            <a:spAutoFit/>
          </a:bodyPr>
          <a:lstStyle/>
          <a:p>
            <a:pPr marL="12700" marR="5080" algn="just">
              <a:lnSpc>
                <a:spcPct val="99300"/>
              </a:lnSpc>
              <a:spcBef>
                <a:spcPts val="114"/>
              </a:spcBef>
            </a:pPr>
            <a:r>
              <a:rPr sz="1800" spc="-5" dirty="0">
                <a:latin typeface="Times New Roman"/>
                <a:cs typeface="Times New Roman"/>
              </a:rPr>
              <a:t>(19P31</a:t>
            </a:r>
            <a:r>
              <a:rPr sz="1800" spc="-15" dirty="0">
                <a:latin typeface="Times New Roman"/>
                <a:cs typeface="Times New Roman"/>
              </a:rPr>
              <a:t>A</a:t>
            </a:r>
            <a:r>
              <a:rPr sz="1800" spc="-5" dirty="0">
                <a:latin typeface="Times New Roman"/>
                <a:cs typeface="Times New Roman"/>
              </a:rPr>
              <a:t>1247)  (19P31</a:t>
            </a:r>
            <a:r>
              <a:rPr sz="1800" spc="-15" dirty="0">
                <a:latin typeface="Times New Roman"/>
                <a:cs typeface="Times New Roman"/>
              </a:rPr>
              <a:t>A</a:t>
            </a:r>
            <a:r>
              <a:rPr sz="1800" spc="-5" dirty="0">
                <a:latin typeface="Times New Roman"/>
                <a:cs typeface="Times New Roman"/>
              </a:rPr>
              <a:t>1218)  (19P31</a:t>
            </a:r>
            <a:r>
              <a:rPr sz="1800" spc="-15" dirty="0">
                <a:latin typeface="Times New Roman"/>
                <a:cs typeface="Times New Roman"/>
              </a:rPr>
              <a:t>A</a:t>
            </a:r>
            <a:r>
              <a:rPr sz="1800" spc="-5" dirty="0">
                <a:latin typeface="Times New Roman"/>
                <a:cs typeface="Times New Roman"/>
              </a:rPr>
              <a:t>1234)  (20P35</a:t>
            </a:r>
            <a:r>
              <a:rPr sz="1800" spc="-15" dirty="0">
                <a:latin typeface="Times New Roman"/>
                <a:cs typeface="Times New Roman"/>
              </a:rPr>
              <a:t>A</a:t>
            </a:r>
            <a:r>
              <a:rPr sz="1800" spc="-5" dirty="0">
                <a:latin typeface="Times New Roman"/>
                <a:cs typeface="Times New Roman"/>
              </a:rPr>
              <a:t>1203</a:t>
            </a:r>
            <a:r>
              <a:rPr sz="1800" dirty="0">
                <a:latin typeface="Calibri"/>
                <a:cs typeface="Calibri"/>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298" y="1230325"/>
            <a:ext cx="7734402" cy="635000"/>
          </a:xfrm>
          <a:prstGeom prst="rect">
            <a:avLst/>
          </a:prstGeom>
        </p:spPr>
        <p:txBody>
          <a:bodyPr vert="horz" wrap="square" lIns="0" tIns="12065" rIns="0" bIns="0" rtlCol="0">
            <a:spAutoFit/>
          </a:bodyPr>
          <a:lstStyle/>
          <a:p>
            <a:pPr marL="12700">
              <a:lnSpc>
                <a:spcPct val="100000"/>
              </a:lnSpc>
              <a:spcBef>
                <a:spcPts val="95"/>
              </a:spcBef>
            </a:pPr>
            <a:r>
              <a:rPr lang="en-IN" sz="4000" spc="-55" dirty="0" err="1">
                <a:solidFill>
                  <a:schemeClr val="tx1"/>
                </a:solidFill>
              </a:rPr>
              <a:t>Stationarizing</a:t>
            </a:r>
            <a:r>
              <a:rPr lang="en-IN" sz="4000" spc="-55" dirty="0">
                <a:solidFill>
                  <a:schemeClr val="tx1"/>
                </a:solidFill>
              </a:rPr>
              <a:t> the </a:t>
            </a:r>
            <a:r>
              <a:rPr sz="4000" spc="-55" dirty="0">
                <a:solidFill>
                  <a:schemeClr val="tx1"/>
                </a:solidFill>
              </a:rPr>
              <a:t>Dataset</a:t>
            </a:r>
            <a:endParaRPr sz="4000" dirty="0">
              <a:solidFill>
                <a:schemeClr val="tx1"/>
              </a:solidFill>
            </a:endParaRPr>
          </a:p>
        </p:txBody>
      </p:sp>
      <p:sp>
        <p:nvSpPr>
          <p:cNvPr id="6" name="object 6"/>
          <p:cNvSpPr txBox="1"/>
          <p:nvPr/>
        </p:nvSpPr>
        <p:spPr>
          <a:xfrm>
            <a:off x="1041298" y="2181225"/>
            <a:ext cx="8639659" cy="3638817"/>
          </a:xfrm>
          <a:prstGeom prst="rect">
            <a:avLst/>
          </a:prstGeom>
        </p:spPr>
        <p:txBody>
          <a:bodyPr vert="horz" wrap="square" lIns="0" tIns="47625" rIns="0" bIns="0" rtlCol="0">
            <a:spAutoFit/>
          </a:bodyPr>
          <a:lstStyle/>
          <a:p>
            <a:pPr marL="355600" marR="5080" indent="-342900">
              <a:lnSpc>
                <a:spcPts val="2160"/>
              </a:lnSpc>
              <a:spcBef>
                <a:spcPts val="1505"/>
              </a:spcBef>
              <a:buFont typeface="Arial" panose="020B0604020202020204" pitchFamily="34" charset="0"/>
              <a:buChar char="•"/>
              <a:tabLst>
                <a:tab pos="987425" algn="l"/>
              </a:tabLst>
            </a:pPr>
            <a:r>
              <a:rPr lang="en-US" sz="2000" b="0" i="0" dirty="0">
                <a:effectLst/>
                <a:latin typeface="Times New Roman" panose="02020603050405020304" pitchFamily="18" charset="0"/>
                <a:cs typeface="Times New Roman" panose="02020603050405020304" pitchFamily="18" charset="0"/>
              </a:rPr>
              <a:t>Now, in order to produce good results from our Statistical ARIMA model, we need to </a:t>
            </a:r>
            <a:r>
              <a:rPr lang="en-US" sz="2000" b="0" i="0" dirty="0" err="1">
                <a:effectLst/>
                <a:latin typeface="Times New Roman" panose="02020603050405020304" pitchFamily="18" charset="0"/>
                <a:cs typeface="Times New Roman" panose="02020603050405020304" pitchFamily="18" charset="0"/>
              </a:rPr>
              <a:t>stationarize</a:t>
            </a:r>
            <a:r>
              <a:rPr lang="en-US" sz="2000" b="0" i="0" dirty="0">
                <a:effectLst/>
                <a:latin typeface="Times New Roman" panose="02020603050405020304" pitchFamily="18" charset="0"/>
                <a:cs typeface="Times New Roman" panose="02020603050405020304" pitchFamily="18" charset="0"/>
              </a:rPr>
              <a:t> our dataset. </a:t>
            </a:r>
          </a:p>
          <a:p>
            <a:pPr marL="355600" marR="5080" indent="-342900">
              <a:lnSpc>
                <a:spcPts val="2160"/>
              </a:lnSpc>
              <a:spcBef>
                <a:spcPts val="1505"/>
              </a:spcBef>
              <a:buFont typeface="Arial" panose="020B0604020202020204" pitchFamily="34" charset="0"/>
              <a:buChar char="•"/>
              <a:tabLst>
                <a:tab pos="987425" algn="l"/>
              </a:tabLst>
            </a:pPr>
            <a:r>
              <a:rPr lang="en-US" sz="2000" b="0" i="0" dirty="0">
                <a:effectLst/>
                <a:latin typeface="Times New Roman" panose="02020603050405020304" pitchFamily="18" charset="0"/>
                <a:cs typeface="Times New Roman" panose="02020603050405020304" pitchFamily="18" charset="0"/>
              </a:rPr>
              <a:t>This data pre-processing work can be done by performing various transforms on our dataset. </a:t>
            </a:r>
          </a:p>
          <a:p>
            <a:pPr marL="355600" marR="5080" indent="-342900">
              <a:lnSpc>
                <a:spcPts val="2160"/>
              </a:lnSpc>
              <a:spcBef>
                <a:spcPts val="1505"/>
              </a:spcBef>
              <a:buFont typeface="Arial" panose="020B0604020202020204" pitchFamily="34" charset="0"/>
              <a:buChar char="•"/>
              <a:tabLst>
                <a:tab pos="987425" algn="l"/>
              </a:tabLst>
            </a:pPr>
            <a:r>
              <a:rPr lang="en-US" sz="2000" b="0" i="0" dirty="0">
                <a:effectLst/>
                <a:latin typeface="Times New Roman" panose="02020603050405020304" pitchFamily="18" charset="0"/>
                <a:cs typeface="Times New Roman" panose="02020603050405020304" pitchFamily="18" charset="0"/>
              </a:rPr>
              <a:t>Moreover, in order to validate whether our dataset is stationary or not, we </a:t>
            </a:r>
            <a:r>
              <a:rPr lang="en-US" sz="2000" dirty="0">
                <a:latin typeface="Times New Roman" panose="02020603050405020304" pitchFamily="18" charset="0"/>
                <a:cs typeface="Times New Roman" panose="02020603050405020304" pitchFamily="18" charset="0"/>
              </a:rPr>
              <a:t>can</a:t>
            </a:r>
            <a:r>
              <a:rPr lang="en-US" sz="2000" b="0" i="0" dirty="0">
                <a:effectLst/>
                <a:latin typeface="Times New Roman" panose="02020603050405020304" pitchFamily="18" charset="0"/>
                <a:cs typeface="Times New Roman" panose="02020603050405020304" pitchFamily="18" charset="0"/>
              </a:rPr>
              <a:t> use Dickey–Fuller test. </a:t>
            </a:r>
          </a:p>
          <a:p>
            <a:pPr marL="355600" marR="5080" indent="-342900">
              <a:lnSpc>
                <a:spcPts val="2160"/>
              </a:lnSpc>
              <a:spcBef>
                <a:spcPts val="1505"/>
              </a:spcBef>
              <a:buFont typeface="Arial" panose="020B0604020202020204" pitchFamily="34" charset="0"/>
              <a:buChar char="•"/>
              <a:tabLst>
                <a:tab pos="987425" algn="l"/>
              </a:tabLst>
            </a:pPr>
            <a:r>
              <a:rPr lang="en-US" sz="2000" b="0" i="0" dirty="0">
                <a:effectLst/>
                <a:latin typeface="Times New Roman" panose="02020603050405020304" pitchFamily="18" charset="0"/>
                <a:cs typeface="Times New Roman" panose="02020603050405020304" pitchFamily="18" charset="0"/>
              </a:rPr>
              <a:t>Dickey–Fuller test tests the null hypothesis that a unit root is present in an autoregressive model. </a:t>
            </a:r>
          </a:p>
          <a:p>
            <a:pPr marL="355600" marR="5080" indent="-342900">
              <a:lnSpc>
                <a:spcPts val="2160"/>
              </a:lnSpc>
              <a:spcBef>
                <a:spcPts val="1505"/>
              </a:spcBef>
              <a:buFont typeface="Arial" panose="020B0604020202020204" pitchFamily="34" charset="0"/>
              <a:buChar char="•"/>
              <a:tabLst>
                <a:tab pos="987425" algn="l"/>
              </a:tabLst>
            </a:pPr>
            <a:r>
              <a:rPr lang="en-US" sz="2000" b="0" i="0" dirty="0">
                <a:effectLst/>
                <a:latin typeface="Times New Roman" panose="02020603050405020304" pitchFamily="18" charset="0"/>
                <a:cs typeface="Times New Roman" panose="02020603050405020304" pitchFamily="18" charset="0"/>
              </a:rPr>
              <a:t>The alternative hypothesis is different depending on which version of the test is used, but is usually stationarity or trend-stationarity.</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75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6B41C0-D376-5106-23F2-BC59B0194C70}"/>
              </a:ext>
            </a:extLst>
          </p:cNvPr>
          <p:cNvSpPr>
            <a:spLocks noGrp="1"/>
          </p:cNvSpPr>
          <p:nvPr>
            <p:ph type="title"/>
          </p:nvPr>
        </p:nvSpPr>
        <p:spPr>
          <a:xfrm>
            <a:off x="977747" y="1190625"/>
            <a:ext cx="8737904" cy="615553"/>
          </a:xfrm>
        </p:spPr>
        <p:txBody>
          <a:bodyPr>
            <a:normAutofit fontScale="90000"/>
          </a:bodyPr>
          <a:lstStyle/>
          <a:p>
            <a:r>
              <a:rPr lang="en-IN" sz="4000" dirty="0">
                <a:solidFill>
                  <a:schemeClr val="tx1"/>
                </a:solidFill>
              </a:rPr>
              <a:t>Algorithm</a:t>
            </a:r>
          </a:p>
        </p:txBody>
      </p:sp>
      <p:sp>
        <p:nvSpPr>
          <p:cNvPr id="3" name="Text Placeholder 2">
            <a:extLst>
              <a:ext uri="{FF2B5EF4-FFF2-40B4-BE49-F238E27FC236}">
                <a16:creationId xmlns:a16="http://schemas.microsoft.com/office/drawing/2014/main" id="{5017B513-F09F-6A3C-6033-9D0C9E477C7F}"/>
              </a:ext>
            </a:extLst>
          </p:cNvPr>
          <p:cNvSpPr>
            <a:spLocks noGrp="1"/>
          </p:cNvSpPr>
          <p:nvPr>
            <p:ph idx="1"/>
          </p:nvPr>
        </p:nvSpPr>
        <p:spPr>
          <a:xfrm>
            <a:off x="977747" y="2028825"/>
            <a:ext cx="8737904" cy="5360442"/>
          </a:xfrm>
        </p:spPr>
        <p:txBody>
          <a:bodyPr/>
          <a:lstStyle/>
          <a:p>
            <a:pPr marL="342900" indent="-342900">
              <a:buClr>
                <a:schemeClr val="tx1"/>
              </a:buClr>
              <a:buFont typeface="Arial" panose="020B0604020202020204" pitchFamily="34" charset="0"/>
              <a:buChar char="•"/>
            </a:pPr>
            <a:r>
              <a:rPr lang="en-IN" b="0" dirty="0"/>
              <a:t>Algorithm used in this project is ARIMA</a:t>
            </a:r>
          </a:p>
          <a:p>
            <a:pPr marL="342900" indent="-342900">
              <a:buClr>
                <a:schemeClr val="tx1"/>
              </a:buClr>
              <a:buFont typeface="Arial" panose="020B0604020202020204" pitchFamily="34" charset="0"/>
              <a:buChar char="•"/>
            </a:pPr>
            <a:r>
              <a:rPr lang="en-US" sz="2000" b="0" dirty="0">
                <a:latin typeface="Times New Roman"/>
                <a:cs typeface="Times New Roman"/>
              </a:rPr>
              <a:t>Autoregressive</a:t>
            </a:r>
            <a:r>
              <a:rPr lang="en-US" sz="2000" b="0" spc="-30" dirty="0">
                <a:latin typeface="Times New Roman"/>
                <a:cs typeface="Times New Roman"/>
              </a:rPr>
              <a:t> </a:t>
            </a:r>
            <a:r>
              <a:rPr lang="en-US" sz="2000" b="0" dirty="0">
                <a:latin typeface="Times New Roman"/>
                <a:cs typeface="Times New Roman"/>
              </a:rPr>
              <a:t>integrated</a:t>
            </a:r>
            <a:r>
              <a:rPr lang="en-US" sz="2000" b="0" spc="-35" dirty="0">
                <a:latin typeface="Times New Roman"/>
                <a:cs typeface="Times New Roman"/>
              </a:rPr>
              <a:t> </a:t>
            </a:r>
            <a:r>
              <a:rPr lang="en-US" sz="2000" b="0" spc="-5" dirty="0">
                <a:latin typeface="Times New Roman"/>
                <a:cs typeface="Times New Roman"/>
              </a:rPr>
              <a:t>moving</a:t>
            </a:r>
            <a:r>
              <a:rPr lang="en-US" sz="2000" b="0" spc="-10" dirty="0">
                <a:latin typeface="Times New Roman"/>
                <a:cs typeface="Times New Roman"/>
              </a:rPr>
              <a:t> </a:t>
            </a:r>
            <a:r>
              <a:rPr lang="en-US" sz="2000" b="0" dirty="0">
                <a:latin typeface="Times New Roman"/>
                <a:cs typeface="Times New Roman"/>
              </a:rPr>
              <a:t>average</a:t>
            </a:r>
            <a:r>
              <a:rPr lang="en-US" sz="2000" b="0" spc="-25" dirty="0">
                <a:latin typeface="Times New Roman"/>
                <a:cs typeface="Times New Roman"/>
              </a:rPr>
              <a:t> </a:t>
            </a:r>
            <a:r>
              <a:rPr lang="en-US" sz="2000" b="0" dirty="0">
                <a:latin typeface="Times New Roman"/>
                <a:cs typeface="Times New Roman"/>
              </a:rPr>
              <a:t>is</a:t>
            </a:r>
            <a:r>
              <a:rPr lang="en-US" sz="2000" b="0" spc="10" dirty="0">
                <a:latin typeface="Times New Roman"/>
                <a:cs typeface="Times New Roman"/>
              </a:rPr>
              <a:t> </a:t>
            </a:r>
            <a:r>
              <a:rPr lang="en-US" sz="2000" b="0" dirty="0">
                <a:latin typeface="Times New Roman"/>
                <a:cs typeface="Times New Roman"/>
              </a:rPr>
              <a:t>a</a:t>
            </a:r>
            <a:r>
              <a:rPr lang="en-US" sz="2000" b="0" spc="-10" dirty="0">
                <a:latin typeface="Times New Roman"/>
                <a:cs typeface="Times New Roman"/>
              </a:rPr>
              <a:t> </a:t>
            </a:r>
            <a:r>
              <a:rPr lang="en-US" sz="2000" b="0" spc="-5" dirty="0">
                <a:latin typeface="Times New Roman"/>
                <a:cs typeface="Times New Roman"/>
              </a:rPr>
              <a:t>statistical</a:t>
            </a:r>
            <a:r>
              <a:rPr lang="en-US" sz="2000" b="0" spc="-25" dirty="0">
                <a:latin typeface="Times New Roman"/>
                <a:cs typeface="Times New Roman"/>
              </a:rPr>
              <a:t> </a:t>
            </a:r>
            <a:r>
              <a:rPr lang="en-US" sz="2000" b="0" spc="-5" dirty="0">
                <a:latin typeface="Times New Roman"/>
                <a:cs typeface="Times New Roman"/>
              </a:rPr>
              <a:t>model </a:t>
            </a:r>
            <a:r>
              <a:rPr lang="en-US" sz="2000" b="0" dirty="0">
                <a:latin typeface="Times New Roman"/>
                <a:cs typeface="Times New Roman"/>
              </a:rPr>
              <a:t>that</a:t>
            </a:r>
            <a:r>
              <a:rPr lang="en-US" sz="2000" b="0" spc="-10" dirty="0">
                <a:latin typeface="Times New Roman"/>
                <a:cs typeface="Times New Roman"/>
              </a:rPr>
              <a:t> </a:t>
            </a:r>
            <a:r>
              <a:rPr lang="en-US" sz="2000" b="0" dirty="0">
                <a:latin typeface="Times New Roman"/>
                <a:cs typeface="Times New Roman"/>
              </a:rPr>
              <a:t>works</a:t>
            </a:r>
            <a:r>
              <a:rPr lang="en-US" sz="2000" b="0" spc="-30" dirty="0">
                <a:latin typeface="Times New Roman"/>
                <a:cs typeface="Times New Roman"/>
              </a:rPr>
              <a:t> </a:t>
            </a:r>
            <a:r>
              <a:rPr lang="en-US" sz="2000" b="0" dirty="0">
                <a:latin typeface="Times New Roman"/>
                <a:cs typeface="Times New Roman"/>
              </a:rPr>
              <a:t>on </a:t>
            </a:r>
            <a:r>
              <a:rPr lang="en-US" sz="2000" b="0" spc="-484" dirty="0">
                <a:latin typeface="Times New Roman"/>
                <a:cs typeface="Times New Roman"/>
              </a:rPr>
              <a:t> </a:t>
            </a:r>
            <a:r>
              <a:rPr lang="en-US" sz="2000" b="0" dirty="0">
                <a:latin typeface="Times New Roman"/>
                <a:cs typeface="Times New Roman"/>
              </a:rPr>
              <a:t>a </a:t>
            </a:r>
            <a:r>
              <a:rPr lang="en-US" sz="2000" b="0" spc="-10" dirty="0">
                <a:latin typeface="Times New Roman"/>
                <a:cs typeface="Times New Roman"/>
              </a:rPr>
              <a:t>time </a:t>
            </a:r>
            <a:r>
              <a:rPr lang="en-US" sz="2000" b="0" dirty="0">
                <a:latin typeface="Times New Roman"/>
                <a:cs typeface="Times New Roman"/>
              </a:rPr>
              <a:t>series data set to </a:t>
            </a:r>
            <a:r>
              <a:rPr lang="en-US" sz="2000" b="0" spc="-5" dirty="0">
                <a:latin typeface="Times New Roman"/>
                <a:cs typeface="Times New Roman"/>
              </a:rPr>
              <a:t>either better </a:t>
            </a:r>
            <a:r>
              <a:rPr lang="en-US" sz="2000" b="0" dirty="0">
                <a:latin typeface="Times New Roman"/>
                <a:cs typeface="Times New Roman"/>
              </a:rPr>
              <a:t>comprehend the data or anticipate future trends. </a:t>
            </a:r>
            <a:r>
              <a:rPr lang="en-US" sz="2000" b="0" spc="-75" dirty="0">
                <a:latin typeface="Times New Roman"/>
                <a:cs typeface="Times New Roman"/>
              </a:rPr>
              <a:t>To </a:t>
            </a:r>
            <a:r>
              <a:rPr lang="en-US" sz="2000" b="0" spc="-70" dirty="0">
                <a:latin typeface="Times New Roman"/>
                <a:cs typeface="Times New Roman"/>
              </a:rPr>
              <a:t> </a:t>
            </a:r>
            <a:r>
              <a:rPr lang="en-US" sz="2000" b="0" dirty="0">
                <a:latin typeface="Times New Roman"/>
                <a:cs typeface="Times New Roman"/>
              </a:rPr>
              <a:t>successfully</a:t>
            </a:r>
            <a:r>
              <a:rPr lang="en-US" sz="2000" b="0" spc="-45" dirty="0">
                <a:latin typeface="Times New Roman"/>
                <a:cs typeface="Times New Roman"/>
              </a:rPr>
              <a:t> </a:t>
            </a:r>
            <a:r>
              <a:rPr lang="en-US" sz="2000" b="0" dirty="0">
                <a:latin typeface="Times New Roman"/>
                <a:cs typeface="Times New Roman"/>
              </a:rPr>
              <a:t>deploy</a:t>
            </a:r>
            <a:r>
              <a:rPr lang="en-US" sz="2000" b="0" spc="-25" dirty="0">
                <a:latin typeface="Times New Roman"/>
                <a:cs typeface="Times New Roman"/>
              </a:rPr>
              <a:t> </a:t>
            </a:r>
            <a:r>
              <a:rPr lang="en-US" sz="2000" b="0" dirty="0">
                <a:latin typeface="Times New Roman"/>
                <a:cs typeface="Times New Roman"/>
              </a:rPr>
              <a:t>the</a:t>
            </a:r>
            <a:r>
              <a:rPr lang="en-US" sz="2000" b="0" spc="-120" dirty="0">
                <a:latin typeface="Times New Roman"/>
                <a:cs typeface="Times New Roman"/>
              </a:rPr>
              <a:t> </a:t>
            </a:r>
            <a:r>
              <a:rPr lang="en-US" sz="2000" b="0" dirty="0">
                <a:latin typeface="Times New Roman"/>
                <a:cs typeface="Times New Roman"/>
              </a:rPr>
              <a:t>ARIMA</a:t>
            </a:r>
            <a:r>
              <a:rPr lang="en-US" sz="2000" b="0" spc="-125" dirty="0">
                <a:latin typeface="Times New Roman"/>
                <a:cs typeface="Times New Roman"/>
              </a:rPr>
              <a:t> </a:t>
            </a:r>
            <a:r>
              <a:rPr lang="en-US" sz="2000" b="0" spc="-5" dirty="0">
                <a:latin typeface="Times New Roman"/>
                <a:cs typeface="Times New Roman"/>
              </a:rPr>
              <a:t>model </a:t>
            </a:r>
            <a:r>
              <a:rPr lang="en-US" sz="2000" b="0" dirty="0">
                <a:latin typeface="Times New Roman"/>
                <a:cs typeface="Times New Roman"/>
              </a:rPr>
              <a:t>on</a:t>
            </a:r>
            <a:r>
              <a:rPr lang="en-US" sz="2000" b="0" spc="-15" dirty="0">
                <a:latin typeface="Times New Roman"/>
                <a:cs typeface="Times New Roman"/>
              </a:rPr>
              <a:t> </a:t>
            </a:r>
            <a:r>
              <a:rPr lang="en-US" sz="2000" b="0" dirty="0">
                <a:latin typeface="Times New Roman"/>
                <a:cs typeface="Times New Roman"/>
              </a:rPr>
              <a:t>a</a:t>
            </a:r>
            <a:r>
              <a:rPr lang="en-US" sz="2000" b="0" spc="5" dirty="0">
                <a:latin typeface="Times New Roman"/>
                <a:cs typeface="Times New Roman"/>
              </a:rPr>
              <a:t> </a:t>
            </a:r>
            <a:r>
              <a:rPr lang="en-US" sz="2000" b="0" spc="-10" dirty="0">
                <a:latin typeface="Times New Roman"/>
                <a:cs typeface="Times New Roman"/>
              </a:rPr>
              <a:t>time</a:t>
            </a:r>
            <a:r>
              <a:rPr lang="en-US" sz="2000" b="0" dirty="0">
                <a:latin typeface="Times New Roman"/>
                <a:cs typeface="Times New Roman"/>
              </a:rPr>
              <a:t> series</a:t>
            </a:r>
            <a:r>
              <a:rPr lang="en-US" sz="2000" b="0" spc="-25" dirty="0">
                <a:latin typeface="Times New Roman"/>
                <a:cs typeface="Times New Roman"/>
              </a:rPr>
              <a:t> </a:t>
            </a:r>
            <a:r>
              <a:rPr lang="en-US" sz="2000" b="0" dirty="0">
                <a:latin typeface="Times New Roman"/>
                <a:cs typeface="Times New Roman"/>
              </a:rPr>
              <a:t>dataset,</a:t>
            </a:r>
            <a:r>
              <a:rPr lang="en-US" sz="2000" b="0" spc="-20" dirty="0">
                <a:latin typeface="Times New Roman"/>
                <a:cs typeface="Times New Roman"/>
              </a:rPr>
              <a:t> </a:t>
            </a:r>
            <a:r>
              <a:rPr lang="en-US" sz="2000" b="0" dirty="0">
                <a:latin typeface="Times New Roman"/>
                <a:cs typeface="Times New Roman"/>
              </a:rPr>
              <a:t>a</a:t>
            </a:r>
            <a:r>
              <a:rPr lang="en-US" sz="2000" b="0" spc="-10" dirty="0">
                <a:latin typeface="Times New Roman"/>
                <a:cs typeface="Times New Roman"/>
              </a:rPr>
              <a:t> </a:t>
            </a:r>
            <a:r>
              <a:rPr lang="en-US" sz="2000" b="0" dirty="0">
                <a:latin typeface="Times New Roman"/>
                <a:cs typeface="Times New Roman"/>
              </a:rPr>
              <a:t>few</a:t>
            </a:r>
            <a:r>
              <a:rPr lang="en-US" sz="2000" b="0" spc="-5" dirty="0">
                <a:latin typeface="Times New Roman"/>
                <a:cs typeface="Times New Roman"/>
              </a:rPr>
              <a:t> </a:t>
            </a:r>
            <a:r>
              <a:rPr lang="en-US" sz="2000" b="0" dirty="0">
                <a:latin typeface="Times New Roman"/>
                <a:cs typeface="Times New Roman"/>
              </a:rPr>
              <a:t>requirements</a:t>
            </a:r>
            <a:r>
              <a:rPr lang="en-US" sz="2000" b="0" spc="-45" dirty="0">
                <a:latin typeface="Times New Roman"/>
                <a:cs typeface="Times New Roman"/>
              </a:rPr>
              <a:t> </a:t>
            </a:r>
            <a:r>
              <a:rPr lang="en-US" sz="2000" b="0" spc="-5" dirty="0">
                <a:latin typeface="Times New Roman"/>
                <a:cs typeface="Times New Roman"/>
              </a:rPr>
              <a:t>must </a:t>
            </a:r>
            <a:r>
              <a:rPr lang="en-US" sz="2000" b="0" spc="-484" dirty="0">
                <a:latin typeface="Times New Roman"/>
                <a:cs typeface="Times New Roman"/>
              </a:rPr>
              <a:t> </a:t>
            </a:r>
            <a:r>
              <a:rPr lang="en-US" sz="2000" b="0" dirty="0">
                <a:latin typeface="Times New Roman"/>
                <a:cs typeface="Times New Roman"/>
              </a:rPr>
              <a:t>be</a:t>
            </a:r>
            <a:r>
              <a:rPr lang="en-US" sz="2000" b="0" spc="-5" dirty="0">
                <a:latin typeface="Times New Roman"/>
                <a:cs typeface="Times New Roman"/>
              </a:rPr>
              <a:t> satisfied.</a:t>
            </a:r>
          </a:p>
          <a:p>
            <a:pPr marL="342900" indent="-342900">
              <a:buClr>
                <a:schemeClr val="tx1"/>
              </a:buClr>
              <a:buFont typeface="Arial" panose="020B0604020202020204" pitchFamily="34" charset="0"/>
              <a:buChar char="•"/>
            </a:pPr>
            <a:r>
              <a:rPr lang="en-US" sz="2000" b="0" dirty="0">
                <a:latin typeface="Times New Roman"/>
                <a:cs typeface="Times New Roman"/>
              </a:rPr>
              <a:t>ARIMA</a:t>
            </a:r>
            <a:r>
              <a:rPr lang="en-US" sz="2000" b="0" spc="-125" dirty="0">
                <a:latin typeface="Times New Roman"/>
                <a:cs typeface="Times New Roman"/>
              </a:rPr>
              <a:t> </a:t>
            </a:r>
            <a:r>
              <a:rPr lang="en-US" sz="2000" b="0" dirty="0">
                <a:latin typeface="Times New Roman"/>
                <a:cs typeface="Times New Roman"/>
              </a:rPr>
              <a:t>=</a:t>
            </a:r>
            <a:r>
              <a:rPr lang="en-US" sz="2000" b="0" spc="-110" dirty="0">
                <a:latin typeface="Times New Roman"/>
                <a:cs typeface="Times New Roman"/>
              </a:rPr>
              <a:t> </a:t>
            </a:r>
            <a:r>
              <a:rPr lang="en-US" sz="2000" b="0" dirty="0">
                <a:latin typeface="Times New Roman"/>
                <a:cs typeface="Times New Roman"/>
              </a:rPr>
              <a:t>A</a:t>
            </a:r>
            <a:r>
              <a:rPr lang="en-US" sz="2000" b="0" spc="10" dirty="0">
                <a:latin typeface="Times New Roman"/>
                <a:cs typeface="Times New Roman"/>
              </a:rPr>
              <a:t>u</a:t>
            </a:r>
            <a:r>
              <a:rPr lang="en-US" sz="2000" b="0" dirty="0">
                <a:latin typeface="Times New Roman"/>
                <a:cs typeface="Times New Roman"/>
              </a:rPr>
              <a:t>to</a:t>
            </a:r>
            <a:r>
              <a:rPr lang="en-US" sz="2000" b="0" spc="-20" dirty="0">
                <a:latin typeface="Times New Roman"/>
                <a:cs typeface="Times New Roman"/>
              </a:rPr>
              <a:t> </a:t>
            </a:r>
            <a:r>
              <a:rPr lang="en-US" sz="2000" b="0" dirty="0">
                <a:latin typeface="Times New Roman"/>
                <a:cs typeface="Times New Roman"/>
              </a:rPr>
              <a:t>R</a:t>
            </a:r>
            <a:r>
              <a:rPr lang="en-US" sz="2000" b="0" spc="-10" dirty="0">
                <a:latin typeface="Times New Roman"/>
                <a:cs typeface="Times New Roman"/>
              </a:rPr>
              <a:t>e</a:t>
            </a:r>
            <a:r>
              <a:rPr lang="en-US" sz="2000" b="0" dirty="0">
                <a:latin typeface="Times New Roman"/>
                <a:cs typeface="Times New Roman"/>
              </a:rPr>
              <a:t>g</a:t>
            </a:r>
            <a:r>
              <a:rPr lang="en-US" sz="2000" b="0" spc="5" dirty="0">
                <a:latin typeface="Times New Roman"/>
                <a:cs typeface="Times New Roman"/>
              </a:rPr>
              <a:t>r</a:t>
            </a:r>
            <a:r>
              <a:rPr lang="en-US" sz="2000" b="0" dirty="0">
                <a:latin typeface="Times New Roman"/>
                <a:cs typeface="Times New Roman"/>
              </a:rPr>
              <a:t>essive</a:t>
            </a:r>
            <a:r>
              <a:rPr lang="en-US" sz="2000" b="0" spc="-45" dirty="0">
                <a:latin typeface="Times New Roman"/>
                <a:cs typeface="Times New Roman"/>
              </a:rPr>
              <a:t> </a:t>
            </a:r>
            <a:r>
              <a:rPr lang="en-US" sz="2000" b="0" dirty="0">
                <a:latin typeface="Times New Roman"/>
                <a:cs typeface="Times New Roman"/>
              </a:rPr>
              <a:t>I</a:t>
            </a:r>
            <a:r>
              <a:rPr lang="en-US" sz="2000" b="0" spc="5" dirty="0">
                <a:latin typeface="Times New Roman"/>
                <a:cs typeface="Times New Roman"/>
              </a:rPr>
              <a:t>n</a:t>
            </a:r>
            <a:r>
              <a:rPr lang="en-US" sz="2000" b="0" dirty="0">
                <a:latin typeface="Times New Roman"/>
                <a:cs typeface="Times New Roman"/>
              </a:rPr>
              <a:t>t</a:t>
            </a:r>
            <a:r>
              <a:rPr lang="en-US" sz="2000" b="0" spc="-10" dirty="0">
                <a:latin typeface="Times New Roman"/>
                <a:cs typeface="Times New Roman"/>
              </a:rPr>
              <a:t>e</a:t>
            </a:r>
            <a:r>
              <a:rPr lang="en-US" sz="2000" b="0" dirty="0">
                <a:latin typeface="Times New Roman"/>
                <a:cs typeface="Times New Roman"/>
              </a:rPr>
              <a:t>g</a:t>
            </a:r>
            <a:r>
              <a:rPr lang="en-US" sz="2000" b="0" spc="5" dirty="0">
                <a:latin typeface="Times New Roman"/>
                <a:cs typeface="Times New Roman"/>
              </a:rPr>
              <a:t>r</a:t>
            </a:r>
            <a:r>
              <a:rPr lang="en-US" sz="2000" b="0" dirty="0">
                <a:latin typeface="Times New Roman"/>
                <a:cs typeface="Times New Roman"/>
              </a:rPr>
              <a:t>a</a:t>
            </a:r>
            <a:r>
              <a:rPr lang="en-US" sz="2000" b="0" spc="-10" dirty="0">
                <a:latin typeface="Times New Roman"/>
                <a:cs typeface="Times New Roman"/>
              </a:rPr>
              <a:t>t</a:t>
            </a:r>
            <a:r>
              <a:rPr lang="en-US" sz="2000" b="0" dirty="0">
                <a:latin typeface="Times New Roman"/>
                <a:cs typeface="Times New Roman"/>
              </a:rPr>
              <a:t>ed</a:t>
            </a:r>
            <a:r>
              <a:rPr lang="en-US" sz="2000" b="0" spc="-40" dirty="0">
                <a:latin typeface="Times New Roman"/>
                <a:cs typeface="Times New Roman"/>
              </a:rPr>
              <a:t> </a:t>
            </a:r>
            <a:r>
              <a:rPr lang="en-US" sz="2000" b="0" dirty="0">
                <a:latin typeface="Times New Roman"/>
                <a:cs typeface="Times New Roman"/>
              </a:rPr>
              <a:t>Moving</a:t>
            </a:r>
            <a:r>
              <a:rPr lang="en-US" sz="2000" b="0" spc="-140" dirty="0">
                <a:latin typeface="Times New Roman"/>
                <a:cs typeface="Times New Roman"/>
              </a:rPr>
              <a:t> A</a:t>
            </a:r>
            <a:r>
              <a:rPr lang="en-US" sz="2000" b="0" dirty="0">
                <a:latin typeface="Times New Roman"/>
                <a:cs typeface="Times New Roman"/>
              </a:rPr>
              <a:t>ve</a:t>
            </a:r>
            <a:r>
              <a:rPr lang="en-US" sz="2000" b="0" spc="5" dirty="0">
                <a:latin typeface="Times New Roman"/>
                <a:cs typeface="Times New Roman"/>
              </a:rPr>
              <a:t>r</a:t>
            </a:r>
            <a:r>
              <a:rPr lang="en-US" sz="2000" b="0" dirty="0">
                <a:latin typeface="Times New Roman"/>
                <a:cs typeface="Times New Roman"/>
              </a:rPr>
              <a:t>age</a:t>
            </a:r>
            <a:endParaRPr lang="en-US" b="0" dirty="0"/>
          </a:p>
          <a:p>
            <a:pPr marL="342900" indent="-342900">
              <a:buClr>
                <a:schemeClr val="tx1"/>
              </a:buClr>
              <a:buFont typeface="Arial" panose="020B0604020202020204" pitchFamily="34" charset="0"/>
              <a:buChar char="•"/>
            </a:pPr>
            <a:r>
              <a:rPr lang="en-US" sz="2000" b="0" dirty="0">
                <a:latin typeface="Times New Roman"/>
                <a:cs typeface="Times New Roman"/>
              </a:rPr>
              <a:t>AR</a:t>
            </a:r>
            <a:r>
              <a:rPr lang="en-US" sz="2000" b="0" spc="5" dirty="0">
                <a:latin typeface="Times New Roman"/>
                <a:cs typeface="Times New Roman"/>
              </a:rPr>
              <a:t> </a:t>
            </a:r>
            <a:r>
              <a:rPr lang="en-US" sz="2000" b="0" dirty="0">
                <a:latin typeface="Times New Roman"/>
                <a:cs typeface="Times New Roman"/>
              </a:rPr>
              <a:t>:</a:t>
            </a:r>
            <a:r>
              <a:rPr lang="en-US" sz="2000" b="0" spc="-120" dirty="0">
                <a:latin typeface="Times New Roman"/>
                <a:cs typeface="Times New Roman"/>
              </a:rPr>
              <a:t> </a:t>
            </a:r>
            <a:r>
              <a:rPr lang="en-US" sz="2000" b="0" dirty="0">
                <a:latin typeface="Times New Roman"/>
                <a:cs typeface="Times New Roman"/>
              </a:rPr>
              <a:t>Autoregression.</a:t>
            </a:r>
            <a:r>
              <a:rPr lang="en-US" sz="2000" b="0" spc="-150" dirty="0">
                <a:latin typeface="Times New Roman"/>
                <a:cs typeface="Times New Roman"/>
              </a:rPr>
              <a:t> </a:t>
            </a:r>
            <a:r>
              <a:rPr lang="en-US" sz="2000" b="0" dirty="0">
                <a:latin typeface="Times New Roman"/>
                <a:cs typeface="Times New Roman"/>
              </a:rPr>
              <a:t>A</a:t>
            </a:r>
            <a:r>
              <a:rPr lang="en-US" sz="2000" b="0" spc="-105" dirty="0">
                <a:latin typeface="Times New Roman"/>
                <a:cs typeface="Times New Roman"/>
              </a:rPr>
              <a:t> </a:t>
            </a:r>
            <a:r>
              <a:rPr lang="en-US" sz="2000" b="0" spc="-5" dirty="0">
                <a:latin typeface="Times New Roman"/>
                <a:cs typeface="Times New Roman"/>
              </a:rPr>
              <a:t>model</a:t>
            </a:r>
            <a:r>
              <a:rPr lang="en-US" sz="2000" b="0" dirty="0">
                <a:latin typeface="Times New Roman"/>
                <a:cs typeface="Times New Roman"/>
              </a:rPr>
              <a:t> that</a:t>
            </a:r>
            <a:r>
              <a:rPr lang="en-US" sz="2000" b="0" spc="-20" dirty="0">
                <a:latin typeface="Times New Roman"/>
                <a:cs typeface="Times New Roman"/>
              </a:rPr>
              <a:t> </a:t>
            </a:r>
            <a:r>
              <a:rPr lang="en-US" sz="2000" b="0" dirty="0">
                <a:latin typeface="Times New Roman"/>
                <a:cs typeface="Times New Roman"/>
              </a:rPr>
              <a:t>uses</a:t>
            </a:r>
            <a:r>
              <a:rPr lang="en-US" sz="2000" b="0" spc="-20" dirty="0">
                <a:latin typeface="Times New Roman"/>
                <a:cs typeface="Times New Roman"/>
              </a:rPr>
              <a:t> </a:t>
            </a:r>
            <a:r>
              <a:rPr lang="en-US" sz="2000" b="0" dirty="0">
                <a:latin typeface="Times New Roman"/>
                <a:cs typeface="Times New Roman"/>
              </a:rPr>
              <a:t>the</a:t>
            </a:r>
            <a:r>
              <a:rPr lang="en-US" sz="2000" b="0" spc="-5" dirty="0">
                <a:latin typeface="Times New Roman"/>
                <a:cs typeface="Times New Roman"/>
              </a:rPr>
              <a:t> </a:t>
            </a:r>
            <a:r>
              <a:rPr lang="en-US" sz="2000" b="0" dirty="0">
                <a:latin typeface="Times New Roman"/>
                <a:cs typeface="Times New Roman"/>
              </a:rPr>
              <a:t>dependent</a:t>
            </a:r>
            <a:r>
              <a:rPr lang="en-US" sz="2000" b="0" spc="-40" dirty="0">
                <a:latin typeface="Times New Roman"/>
                <a:cs typeface="Times New Roman"/>
              </a:rPr>
              <a:t> </a:t>
            </a:r>
            <a:r>
              <a:rPr lang="en-US" sz="2000" b="0" spc="-5" dirty="0">
                <a:latin typeface="Times New Roman"/>
                <a:cs typeface="Times New Roman"/>
              </a:rPr>
              <a:t>relationship</a:t>
            </a:r>
            <a:r>
              <a:rPr lang="en-US" sz="2000" b="0" spc="-35" dirty="0">
                <a:latin typeface="Times New Roman"/>
                <a:cs typeface="Times New Roman"/>
              </a:rPr>
              <a:t> </a:t>
            </a:r>
            <a:r>
              <a:rPr lang="en-US" sz="2000" b="0" dirty="0">
                <a:latin typeface="Times New Roman"/>
                <a:cs typeface="Times New Roman"/>
              </a:rPr>
              <a:t>between</a:t>
            </a:r>
            <a:r>
              <a:rPr lang="en-US" sz="2000" b="0" spc="-10" dirty="0">
                <a:latin typeface="Times New Roman"/>
                <a:cs typeface="Times New Roman"/>
              </a:rPr>
              <a:t>  </a:t>
            </a:r>
            <a:r>
              <a:rPr lang="en-US" sz="2000" b="0" dirty="0">
                <a:latin typeface="Times New Roman"/>
                <a:cs typeface="Times New Roman"/>
              </a:rPr>
              <a:t>an observation</a:t>
            </a:r>
            <a:r>
              <a:rPr lang="en-US" sz="2000" b="0" spc="-40" dirty="0">
                <a:latin typeface="Times New Roman"/>
                <a:cs typeface="Times New Roman"/>
              </a:rPr>
              <a:t> </a:t>
            </a:r>
            <a:r>
              <a:rPr lang="en-US" sz="2000" b="0" dirty="0">
                <a:latin typeface="Times New Roman"/>
                <a:cs typeface="Times New Roman"/>
              </a:rPr>
              <a:t>and</a:t>
            </a:r>
            <a:r>
              <a:rPr lang="en-US" sz="2000" b="0" spc="-20" dirty="0">
                <a:latin typeface="Times New Roman"/>
                <a:cs typeface="Times New Roman"/>
              </a:rPr>
              <a:t> </a:t>
            </a:r>
            <a:r>
              <a:rPr lang="en-US" sz="2000" b="0" spc="-5" dirty="0">
                <a:latin typeface="Times New Roman"/>
                <a:cs typeface="Times New Roman"/>
              </a:rPr>
              <a:t>some number</a:t>
            </a:r>
            <a:r>
              <a:rPr lang="en-US" sz="2000" b="0" spc="-15" dirty="0">
                <a:latin typeface="Times New Roman"/>
                <a:cs typeface="Times New Roman"/>
              </a:rPr>
              <a:t> </a:t>
            </a:r>
            <a:r>
              <a:rPr lang="en-US" sz="2000" b="0" dirty="0">
                <a:latin typeface="Times New Roman"/>
                <a:cs typeface="Times New Roman"/>
              </a:rPr>
              <a:t>of</a:t>
            </a:r>
            <a:r>
              <a:rPr lang="en-US" sz="2000" b="0" spc="-20" dirty="0">
                <a:latin typeface="Times New Roman"/>
                <a:cs typeface="Times New Roman"/>
              </a:rPr>
              <a:t> </a:t>
            </a:r>
            <a:r>
              <a:rPr lang="en-US" sz="2000" b="0" dirty="0">
                <a:latin typeface="Times New Roman"/>
                <a:cs typeface="Times New Roman"/>
              </a:rPr>
              <a:t>lagged</a:t>
            </a:r>
            <a:r>
              <a:rPr lang="en-US" sz="2000" b="0" spc="-35" dirty="0">
                <a:latin typeface="Times New Roman"/>
                <a:cs typeface="Times New Roman"/>
              </a:rPr>
              <a:t> </a:t>
            </a:r>
            <a:r>
              <a:rPr lang="en-US" sz="2000" b="0" dirty="0">
                <a:latin typeface="Times New Roman"/>
                <a:cs typeface="Times New Roman"/>
              </a:rPr>
              <a:t>observations.</a:t>
            </a:r>
            <a:endParaRPr lang="en-US" b="0" dirty="0"/>
          </a:p>
          <a:p>
            <a:pPr marL="342900" indent="-342900">
              <a:buClr>
                <a:schemeClr val="tx1"/>
              </a:buClr>
              <a:buFont typeface="Arial" panose="020B0604020202020204" pitchFamily="34" charset="0"/>
              <a:buChar char="•"/>
            </a:pPr>
            <a:r>
              <a:rPr lang="en-US" sz="2000" b="0" dirty="0">
                <a:latin typeface="Times New Roman"/>
                <a:cs typeface="Times New Roman"/>
              </a:rPr>
              <a:t>I : </a:t>
            </a:r>
            <a:r>
              <a:rPr lang="en-US" sz="2000" b="0" spc="-5" dirty="0">
                <a:latin typeface="Times New Roman"/>
                <a:cs typeface="Times New Roman"/>
              </a:rPr>
              <a:t>Integrated. </a:t>
            </a:r>
            <a:r>
              <a:rPr lang="en-US" sz="2000" b="0" dirty="0">
                <a:latin typeface="Times New Roman"/>
                <a:cs typeface="Times New Roman"/>
              </a:rPr>
              <a:t>The use of </a:t>
            </a:r>
            <a:r>
              <a:rPr lang="en-US" sz="2000" b="0" spc="-5" dirty="0">
                <a:latin typeface="Times New Roman"/>
                <a:cs typeface="Times New Roman"/>
              </a:rPr>
              <a:t>differencing </a:t>
            </a:r>
            <a:r>
              <a:rPr lang="en-US" sz="2000" b="0" dirty="0">
                <a:latin typeface="Times New Roman"/>
                <a:cs typeface="Times New Roman"/>
              </a:rPr>
              <a:t>of raw observations(</a:t>
            </a:r>
            <a:r>
              <a:rPr lang="en-US" sz="2000" b="0" dirty="0" err="1">
                <a:latin typeface="Times New Roman"/>
                <a:cs typeface="Times New Roman"/>
              </a:rPr>
              <a:t>eg</a:t>
            </a:r>
            <a:r>
              <a:rPr lang="en-US" sz="2000" b="0" dirty="0">
                <a:latin typeface="Times New Roman"/>
                <a:cs typeface="Times New Roman"/>
              </a:rPr>
              <a:t> : </a:t>
            </a:r>
            <a:r>
              <a:rPr lang="en-US" sz="2000" b="0" spc="-5" dirty="0">
                <a:latin typeface="Times New Roman"/>
                <a:cs typeface="Times New Roman"/>
              </a:rPr>
              <a:t>subtracting </a:t>
            </a:r>
            <a:r>
              <a:rPr lang="en-US" sz="2000" b="0" dirty="0">
                <a:latin typeface="Times New Roman"/>
                <a:cs typeface="Times New Roman"/>
              </a:rPr>
              <a:t>an </a:t>
            </a:r>
            <a:r>
              <a:rPr lang="en-US" sz="2000" b="0" spc="5" dirty="0">
                <a:latin typeface="Times New Roman"/>
                <a:cs typeface="Times New Roman"/>
              </a:rPr>
              <a:t> </a:t>
            </a:r>
            <a:r>
              <a:rPr lang="en-US" sz="2000" b="0" dirty="0">
                <a:latin typeface="Times New Roman"/>
                <a:cs typeface="Times New Roman"/>
              </a:rPr>
              <a:t>observation</a:t>
            </a:r>
            <a:r>
              <a:rPr lang="en-US" sz="2000" b="0" spc="-35" dirty="0">
                <a:latin typeface="Times New Roman"/>
                <a:cs typeface="Times New Roman"/>
              </a:rPr>
              <a:t> </a:t>
            </a:r>
            <a:r>
              <a:rPr lang="en-US" sz="2000" b="0" dirty="0">
                <a:latin typeface="Times New Roman"/>
                <a:cs typeface="Times New Roman"/>
              </a:rPr>
              <a:t>from</a:t>
            </a:r>
            <a:r>
              <a:rPr lang="en-US" sz="2000" b="0" spc="-40" dirty="0">
                <a:latin typeface="Times New Roman"/>
                <a:cs typeface="Times New Roman"/>
              </a:rPr>
              <a:t> </a:t>
            </a:r>
            <a:r>
              <a:rPr lang="en-US" sz="2000" b="0" dirty="0">
                <a:latin typeface="Times New Roman"/>
                <a:cs typeface="Times New Roman"/>
              </a:rPr>
              <a:t>an observation</a:t>
            </a:r>
            <a:r>
              <a:rPr lang="en-US" sz="2000" b="0" spc="-35" dirty="0">
                <a:latin typeface="Times New Roman"/>
                <a:cs typeface="Times New Roman"/>
              </a:rPr>
              <a:t> </a:t>
            </a:r>
            <a:r>
              <a:rPr lang="en-US" sz="2000" b="0" dirty="0">
                <a:latin typeface="Times New Roman"/>
                <a:cs typeface="Times New Roman"/>
              </a:rPr>
              <a:t>at</a:t>
            </a:r>
            <a:r>
              <a:rPr lang="en-US" sz="2000" b="0" spc="-15" dirty="0">
                <a:latin typeface="Times New Roman"/>
                <a:cs typeface="Times New Roman"/>
              </a:rPr>
              <a:t> </a:t>
            </a:r>
            <a:r>
              <a:rPr lang="en-US" sz="2000" b="0" dirty="0">
                <a:latin typeface="Times New Roman"/>
                <a:cs typeface="Times New Roman"/>
              </a:rPr>
              <a:t>the</a:t>
            </a:r>
            <a:r>
              <a:rPr lang="en-US" sz="2000" b="0" spc="-10" dirty="0">
                <a:latin typeface="Times New Roman"/>
                <a:cs typeface="Times New Roman"/>
              </a:rPr>
              <a:t> </a:t>
            </a:r>
            <a:r>
              <a:rPr lang="en-US" sz="2000" b="0" dirty="0">
                <a:latin typeface="Times New Roman"/>
                <a:cs typeface="Times New Roman"/>
              </a:rPr>
              <a:t>previous</a:t>
            </a:r>
            <a:r>
              <a:rPr lang="en-US" sz="2000" b="0" spc="-45" dirty="0">
                <a:latin typeface="Times New Roman"/>
                <a:cs typeface="Times New Roman"/>
              </a:rPr>
              <a:t> </a:t>
            </a:r>
            <a:r>
              <a:rPr lang="en-US" sz="2000" b="0" spc="-10" dirty="0">
                <a:latin typeface="Times New Roman"/>
                <a:cs typeface="Times New Roman"/>
              </a:rPr>
              <a:t>time</a:t>
            </a:r>
            <a:r>
              <a:rPr lang="en-US" sz="2000" b="0" spc="5" dirty="0">
                <a:latin typeface="Times New Roman"/>
                <a:cs typeface="Times New Roman"/>
              </a:rPr>
              <a:t> </a:t>
            </a:r>
            <a:r>
              <a:rPr lang="en-US" sz="2000" b="0" dirty="0">
                <a:latin typeface="Times New Roman"/>
                <a:cs typeface="Times New Roman"/>
              </a:rPr>
              <a:t>step)</a:t>
            </a:r>
            <a:r>
              <a:rPr lang="en-US" sz="2000" b="0" spc="-15" dirty="0">
                <a:latin typeface="Times New Roman"/>
                <a:cs typeface="Times New Roman"/>
              </a:rPr>
              <a:t> </a:t>
            </a:r>
            <a:r>
              <a:rPr lang="en-US" sz="2000" b="0" dirty="0">
                <a:latin typeface="Times New Roman"/>
                <a:cs typeface="Times New Roman"/>
              </a:rPr>
              <a:t>in</a:t>
            </a:r>
            <a:r>
              <a:rPr lang="en-US" sz="2000" b="0" spc="-10" dirty="0">
                <a:latin typeface="Times New Roman"/>
                <a:cs typeface="Times New Roman"/>
              </a:rPr>
              <a:t> </a:t>
            </a:r>
            <a:r>
              <a:rPr lang="en-US" sz="2000" b="0" dirty="0">
                <a:latin typeface="Times New Roman"/>
                <a:cs typeface="Times New Roman"/>
              </a:rPr>
              <a:t>order</a:t>
            </a:r>
            <a:r>
              <a:rPr lang="en-US" sz="2000" b="0" spc="-40" dirty="0">
                <a:latin typeface="Times New Roman"/>
                <a:cs typeface="Times New Roman"/>
              </a:rPr>
              <a:t> </a:t>
            </a:r>
            <a:r>
              <a:rPr lang="en-US" sz="2000" b="0" dirty="0">
                <a:latin typeface="Times New Roman"/>
                <a:cs typeface="Times New Roman"/>
              </a:rPr>
              <a:t>to</a:t>
            </a:r>
            <a:r>
              <a:rPr lang="en-US" sz="2000" b="0" spc="-5" dirty="0">
                <a:latin typeface="Times New Roman"/>
                <a:cs typeface="Times New Roman"/>
              </a:rPr>
              <a:t> make</a:t>
            </a:r>
            <a:r>
              <a:rPr lang="en-US" sz="2000" b="0" dirty="0">
                <a:latin typeface="Times New Roman"/>
                <a:cs typeface="Times New Roman"/>
              </a:rPr>
              <a:t> the</a:t>
            </a:r>
            <a:r>
              <a:rPr lang="en-US" sz="2000" b="0" spc="-10" dirty="0">
                <a:latin typeface="Times New Roman"/>
                <a:cs typeface="Times New Roman"/>
              </a:rPr>
              <a:t> time </a:t>
            </a:r>
            <a:r>
              <a:rPr lang="en-US" sz="2000" b="0" spc="-484" dirty="0">
                <a:latin typeface="Times New Roman"/>
                <a:cs typeface="Times New Roman"/>
              </a:rPr>
              <a:t> </a:t>
            </a:r>
            <a:r>
              <a:rPr lang="en-US" sz="2000" b="0" dirty="0">
                <a:latin typeface="Times New Roman"/>
                <a:cs typeface="Times New Roman"/>
              </a:rPr>
              <a:t>series</a:t>
            </a:r>
            <a:r>
              <a:rPr lang="en-US" sz="2000" b="0" spc="-30" dirty="0">
                <a:latin typeface="Times New Roman"/>
                <a:cs typeface="Times New Roman"/>
              </a:rPr>
              <a:t> </a:t>
            </a:r>
            <a:r>
              <a:rPr lang="en-US" sz="2000" b="0" spc="-15" dirty="0">
                <a:latin typeface="Times New Roman"/>
                <a:cs typeface="Times New Roman"/>
              </a:rPr>
              <a:t>stationary.</a:t>
            </a:r>
            <a:endParaRPr lang="en-US" b="0" dirty="0"/>
          </a:p>
          <a:p>
            <a:pPr marL="342900" indent="-342900">
              <a:buClr>
                <a:schemeClr val="tx1"/>
              </a:buClr>
              <a:buFont typeface="Arial" panose="020B0604020202020204" pitchFamily="34" charset="0"/>
              <a:buChar char="•"/>
            </a:pPr>
            <a:r>
              <a:rPr lang="en-US" sz="2000" b="0" spc="-5" dirty="0">
                <a:latin typeface="Times New Roman"/>
                <a:cs typeface="Times New Roman"/>
              </a:rPr>
              <a:t>MA</a:t>
            </a:r>
            <a:r>
              <a:rPr lang="en-US" sz="2000" b="0" spc="-114" dirty="0">
                <a:latin typeface="Times New Roman"/>
                <a:cs typeface="Times New Roman"/>
              </a:rPr>
              <a:t> </a:t>
            </a:r>
            <a:r>
              <a:rPr lang="en-US" sz="2000" b="0" dirty="0">
                <a:latin typeface="Times New Roman"/>
                <a:cs typeface="Times New Roman"/>
              </a:rPr>
              <a:t>: Moving</a:t>
            </a:r>
            <a:r>
              <a:rPr lang="en-US" sz="2000" b="0" spc="-145" dirty="0">
                <a:latin typeface="Times New Roman"/>
                <a:cs typeface="Times New Roman"/>
              </a:rPr>
              <a:t> </a:t>
            </a:r>
            <a:r>
              <a:rPr lang="en-US" sz="2000" b="0" spc="-15" dirty="0">
                <a:latin typeface="Times New Roman"/>
                <a:cs typeface="Times New Roman"/>
              </a:rPr>
              <a:t>Average.</a:t>
            </a:r>
            <a:r>
              <a:rPr lang="en-US" sz="2000" b="0" spc="-145" dirty="0">
                <a:latin typeface="Times New Roman"/>
                <a:cs typeface="Times New Roman"/>
              </a:rPr>
              <a:t> </a:t>
            </a:r>
            <a:r>
              <a:rPr lang="en-US" sz="2000" b="0" dirty="0">
                <a:latin typeface="Times New Roman"/>
                <a:cs typeface="Times New Roman"/>
              </a:rPr>
              <a:t>A</a:t>
            </a:r>
            <a:r>
              <a:rPr lang="en-US" sz="2000" b="0" spc="-114" dirty="0">
                <a:latin typeface="Times New Roman"/>
                <a:cs typeface="Times New Roman"/>
              </a:rPr>
              <a:t> </a:t>
            </a:r>
            <a:r>
              <a:rPr lang="en-US" sz="2000" b="0" spc="-5" dirty="0">
                <a:latin typeface="Times New Roman"/>
                <a:cs typeface="Times New Roman"/>
              </a:rPr>
              <a:t>model</a:t>
            </a:r>
            <a:r>
              <a:rPr lang="en-US" sz="2000" b="0" spc="-15" dirty="0">
                <a:latin typeface="Times New Roman"/>
                <a:cs typeface="Times New Roman"/>
              </a:rPr>
              <a:t> </a:t>
            </a:r>
            <a:r>
              <a:rPr lang="en-US" sz="2000" b="0" dirty="0">
                <a:latin typeface="Times New Roman"/>
                <a:cs typeface="Times New Roman"/>
              </a:rPr>
              <a:t>that</a:t>
            </a:r>
            <a:r>
              <a:rPr lang="en-US" sz="2000" b="0" spc="-20" dirty="0">
                <a:latin typeface="Times New Roman"/>
                <a:cs typeface="Times New Roman"/>
              </a:rPr>
              <a:t> </a:t>
            </a:r>
            <a:r>
              <a:rPr lang="en-US" sz="2000" b="0" dirty="0">
                <a:latin typeface="Times New Roman"/>
                <a:cs typeface="Times New Roman"/>
              </a:rPr>
              <a:t>uses</a:t>
            </a:r>
            <a:r>
              <a:rPr lang="en-US" sz="2000" b="0" spc="-20" dirty="0">
                <a:latin typeface="Times New Roman"/>
                <a:cs typeface="Times New Roman"/>
              </a:rPr>
              <a:t> </a:t>
            </a:r>
            <a:r>
              <a:rPr lang="en-US" sz="2000" b="0" dirty="0">
                <a:latin typeface="Times New Roman"/>
                <a:cs typeface="Times New Roman"/>
              </a:rPr>
              <a:t>the</a:t>
            </a:r>
            <a:r>
              <a:rPr lang="en-US" sz="2000" b="0" spc="-10" dirty="0">
                <a:latin typeface="Times New Roman"/>
                <a:cs typeface="Times New Roman"/>
              </a:rPr>
              <a:t> </a:t>
            </a:r>
            <a:r>
              <a:rPr lang="en-US" sz="2000" b="0" dirty="0">
                <a:latin typeface="Times New Roman"/>
                <a:cs typeface="Times New Roman"/>
              </a:rPr>
              <a:t>dependency</a:t>
            </a:r>
            <a:r>
              <a:rPr lang="en-US" sz="2000" b="0" spc="-45" dirty="0">
                <a:latin typeface="Times New Roman"/>
                <a:cs typeface="Times New Roman"/>
              </a:rPr>
              <a:t> </a:t>
            </a:r>
            <a:r>
              <a:rPr lang="en-US" sz="2000" b="0" dirty="0">
                <a:latin typeface="Times New Roman"/>
                <a:cs typeface="Times New Roman"/>
              </a:rPr>
              <a:t>between</a:t>
            </a:r>
            <a:r>
              <a:rPr lang="en-US" sz="2000" b="0" spc="-10" dirty="0">
                <a:latin typeface="Times New Roman"/>
                <a:cs typeface="Times New Roman"/>
              </a:rPr>
              <a:t> </a:t>
            </a:r>
            <a:r>
              <a:rPr lang="en-US" sz="2000" b="0" dirty="0">
                <a:latin typeface="Times New Roman"/>
                <a:cs typeface="Times New Roman"/>
              </a:rPr>
              <a:t>an</a:t>
            </a:r>
            <a:r>
              <a:rPr lang="en-US" sz="2000" b="0" spc="-10" dirty="0">
                <a:latin typeface="Times New Roman"/>
                <a:cs typeface="Times New Roman"/>
              </a:rPr>
              <a:t> </a:t>
            </a:r>
            <a:r>
              <a:rPr lang="en-US" sz="2000" b="0" dirty="0">
                <a:latin typeface="Times New Roman"/>
                <a:cs typeface="Times New Roman"/>
              </a:rPr>
              <a:t>observation and</a:t>
            </a:r>
            <a:r>
              <a:rPr lang="en-US" sz="2000" b="0" spc="-15" dirty="0">
                <a:latin typeface="Times New Roman"/>
                <a:cs typeface="Times New Roman"/>
              </a:rPr>
              <a:t> </a:t>
            </a:r>
            <a:r>
              <a:rPr lang="en-US" sz="2000" b="0" dirty="0">
                <a:latin typeface="Times New Roman"/>
                <a:cs typeface="Times New Roman"/>
              </a:rPr>
              <a:t>a</a:t>
            </a:r>
            <a:r>
              <a:rPr lang="en-US" sz="2000" b="0" spc="5" dirty="0">
                <a:latin typeface="Times New Roman"/>
                <a:cs typeface="Times New Roman"/>
              </a:rPr>
              <a:t> </a:t>
            </a:r>
            <a:r>
              <a:rPr lang="en-US" sz="2000" b="0" dirty="0">
                <a:latin typeface="Times New Roman"/>
                <a:cs typeface="Times New Roman"/>
              </a:rPr>
              <a:t>residual</a:t>
            </a:r>
            <a:r>
              <a:rPr lang="en-US" sz="2000" b="0" spc="-35" dirty="0">
                <a:latin typeface="Times New Roman"/>
                <a:cs typeface="Times New Roman"/>
              </a:rPr>
              <a:t> </a:t>
            </a:r>
            <a:r>
              <a:rPr lang="en-US" sz="2000" b="0" dirty="0">
                <a:latin typeface="Times New Roman"/>
                <a:cs typeface="Times New Roman"/>
              </a:rPr>
              <a:t>error</a:t>
            </a:r>
            <a:r>
              <a:rPr lang="en-US" sz="2000" b="0" spc="-40" dirty="0">
                <a:latin typeface="Times New Roman"/>
                <a:cs typeface="Times New Roman"/>
              </a:rPr>
              <a:t> </a:t>
            </a:r>
            <a:r>
              <a:rPr lang="en-US" sz="2000" b="0" dirty="0">
                <a:latin typeface="Times New Roman"/>
                <a:cs typeface="Times New Roman"/>
              </a:rPr>
              <a:t>from</a:t>
            </a:r>
            <a:r>
              <a:rPr lang="en-US" sz="2000" b="0" spc="-25" dirty="0">
                <a:latin typeface="Times New Roman"/>
                <a:cs typeface="Times New Roman"/>
              </a:rPr>
              <a:t> </a:t>
            </a:r>
            <a:r>
              <a:rPr lang="en-US" sz="2000" b="0" dirty="0">
                <a:latin typeface="Times New Roman"/>
                <a:cs typeface="Times New Roman"/>
              </a:rPr>
              <a:t>a</a:t>
            </a:r>
            <a:r>
              <a:rPr lang="en-US" sz="2000" b="0" spc="-5" dirty="0">
                <a:latin typeface="Times New Roman"/>
                <a:cs typeface="Times New Roman"/>
              </a:rPr>
              <a:t> moving</a:t>
            </a:r>
            <a:r>
              <a:rPr lang="en-US" sz="2000" b="0" spc="-10" dirty="0">
                <a:latin typeface="Times New Roman"/>
                <a:cs typeface="Times New Roman"/>
              </a:rPr>
              <a:t> </a:t>
            </a:r>
            <a:r>
              <a:rPr lang="en-US" sz="2000" b="0" dirty="0">
                <a:latin typeface="Times New Roman"/>
                <a:cs typeface="Times New Roman"/>
              </a:rPr>
              <a:t>average</a:t>
            </a:r>
            <a:r>
              <a:rPr lang="en-US" sz="2000" b="0" spc="-20" dirty="0">
                <a:latin typeface="Times New Roman"/>
                <a:cs typeface="Times New Roman"/>
              </a:rPr>
              <a:t> </a:t>
            </a:r>
            <a:r>
              <a:rPr lang="en-US" sz="2000" b="0" spc="-5" dirty="0">
                <a:latin typeface="Times New Roman"/>
                <a:cs typeface="Times New Roman"/>
              </a:rPr>
              <a:t>model</a:t>
            </a:r>
            <a:r>
              <a:rPr lang="en-US" sz="2000" b="0" spc="-10" dirty="0">
                <a:latin typeface="Times New Roman"/>
                <a:cs typeface="Times New Roman"/>
              </a:rPr>
              <a:t> </a:t>
            </a:r>
            <a:r>
              <a:rPr lang="en-US" sz="2000" b="0" dirty="0">
                <a:latin typeface="Times New Roman"/>
                <a:cs typeface="Times New Roman"/>
              </a:rPr>
              <a:t>applied</a:t>
            </a:r>
            <a:r>
              <a:rPr lang="en-US" sz="2000" b="0" spc="-25" dirty="0">
                <a:latin typeface="Times New Roman"/>
                <a:cs typeface="Times New Roman"/>
              </a:rPr>
              <a:t> </a:t>
            </a:r>
            <a:r>
              <a:rPr lang="en-US" sz="2000" b="0" dirty="0">
                <a:latin typeface="Times New Roman"/>
                <a:cs typeface="Times New Roman"/>
              </a:rPr>
              <a:t>to</a:t>
            </a:r>
            <a:r>
              <a:rPr lang="en-US" sz="2000" b="0" spc="-10" dirty="0">
                <a:latin typeface="Times New Roman"/>
                <a:cs typeface="Times New Roman"/>
              </a:rPr>
              <a:t> </a:t>
            </a:r>
            <a:r>
              <a:rPr lang="en-US" sz="2000" b="0" dirty="0">
                <a:latin typeface="Times New Roman"/>
                <a:cs typeface="Times New Roman"/>
              </a:rPr>
              <a:t>lagged</a:t>
            </a:r>
            <a:r>
              <a:rPr lang="en-US" sz="2000" b="0" spc="-10" dirty="0">
                <a:latin typeface="Times New Roman"/>
                <a:cs typeface="Times New Roman"/>
              </a:rPr>
              <a:t> </a:t>
            </a:r>
            <a:r>
              <a:rPr lang="en-US" sz="2000" b="0" dirty="0">
                <a:latin typeface="Times New Roman"/>
                <a:cs typeface="Times New Roman"/>
              </a:rPr>
              <a:t>observations.</a:t>
            </a:r>
          </a:p>
          <a:p>
            <a:pPr marL="342900" indent="-342900">
              <a:buFont typeface="Arial" panose="020B0604020202020204" pitchFamily="34" charset="0"/>
              <a:buChar char="•"/>
            </a:pPr>
            <a:endParaRPr lang="en-US" sz="2000" b="0" spc="-5" dirty="0">
              <a:solidFill>
                <a:srgbClr val="404040"/>
              </a:solidFill>
              <a:latin typeface="Times New Roman"/>
              <a:cs typeface="Times New Roman"/>
            </a:endParaRPr>
          </a:p>
          <a:p>
            <a:pPr marL="342900" indent="-342900">
              <a:buFont typeface="Arial" panose="020B0604020202020204" pitchFamily="34" charset="0"/>
              <a:buChar char="•"/>
            </a:pPr>
            <a:endParaRPr lang="en-US" sz="2000" b="0" dirty="0">
              <a:latin typeface="Times New Roman"/>
              <a:cs typeface="Times New Roman"/>
            </a:endParaRPr>
          </a:p>
          <a:p>
            <a:pPr marL="342900" indent="-342900">
              <a:buFont typeface="Arial" panose="020B0604020202020204" pitchFamily="34" charset="0"/>
              <a:buChar char="•"/>
            </a:pPr>
            <a:endParaRPr lang="en-IN" b="0" dirty="0"/>
          </a:p>
          <a:p>
            <a:pPr marL="342900" indent="-342900">
              <a:buFont typeface="Arial" panose="020B0604020202020204" pitchFamily="34" charset="0"/>
              <a:buChar char="•"/>
            </a:pPr>
            <a:endParaRPr lang="en-IN" b="0" dirty="0"/>
          </a:p>
        </p:txBody>
      </p:sp>
    </p:spTree>
    <p:extLst>
      <p:ext uri="{BB962C8B-B14F-4D97-AF65-F5344CB8AC3E}">
        <p14:creationId xmlns:p14="http://schemas.microsoft.com/office/powerpoint/2010/main" val="383084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6870" y="1343025"/>
            <a:ext cx="7734402" cy="635000"/>
          </a:xfrm>
          <a:prstGeom prst="rect">
            <a:avLst/>
          </a:prstGeom>
        </p:spPr>
        <p:txBody>
          <a:bodyPr vert="horz" wrap="square" lIns="0" tIns="12065" rIns="0" bIns="0" rtlCol="0">
            <a:spAutoFit/>
          </a:bodyPr>
          <a:lstStyle/>
          <a:p>
            <a:pPr marL="12700">
              <a:lnSpc>
                <a:spcPct val="100000"/>
              </a:lnSpc>
              <a:spcBef>
                <a:spcPts val="95"/>
              </a:spcBef>
            </a:pPr>
            <a:r>
              <a:rPr lang="en-IN" sz="4000" spc="-55" dirty="0">
                <a:solidFill>
                  <a:schemeClr val="tx1"/>
                </a:solidFill>
              </a:rPr>
              <a:t>Training Arima Model</a:t>
            </a:r>
            <a:endParaRPr sz="4000" dirty="0">
              <a:solidFill>
                <a:schemeClr val="tx1"/>
              </a:solidFill>
            </a:endParaRPr>
          </a:p>
        </p:txBody>
      </p:sp>
      <p:sp>
        <p:nvSpPr>
          <p:cNvPr id="6" name="object 6"/>
          <p:cNvSpPr txBox="1"/>
          <p:nvPr/>
        </p:nvSpPr>
        <p:spPr>
          <a:xfrm>
            <a:off x="1026870" y="2486025"/>
            <a:ext cx="8639659" cy="4536498"/>
          </a:xfrm>
          <a:prstGeom prst="rect">
            <a:avLst/>
          </a:prstGeom>
        </p:spPr>
        <p:txBody>
          <a:bodyPr vert="horz" wrap="square" lIns="0" tIns="47625" rIns="0" bIns="0" rtlCol="0">
            <a:spAutoFit/>
          </a:bodyPr>
          <a:lstStyle/>
          <a:p>
            <a:pPr marL="12700" marR="5080">
              <a:spcBef>
                <a:spcPts val="1505"/>
              </a:spcBef>
              <a:tabLst>
                <a:tab pos="987425" algn="l"/>
              </a:tabLst>
            </a:pPr>
            <a:r>
              <a:rPr lang="en-US" sz="2000" b="0" i="0" dirty="0">
                <a:effectLst/>
                <a:latin typeface="-apple-system"/>
              </a:rPr>
              <a:t>The statistical ARIMA model, accepts 3 parameters which are defined below,</a:t>
            </a:r>
            <a:r>
              <a:rPr lang="en-US" sz="2000" b="0" i="0" dirty="0">
                <a:effectLst/>
                <a:latin typeface="Times New Roman" panose="02020603050405020304" pitchFamily="18" charset="0"/>
                <a:cs typeface="Times New Roman" panose="02020603050405020304" pitchFamily="18" charset="0"/>
              </a:rPr>
              <a:t>. </a:t>
            </a:r>
          </a:p>
          <a:p>
            <a:pPr marL="355600" marR="5080" indent="-342900">
              <a:spcBef>
                <a:spcPts val="1505"/>
              </a:spcBef>
              <a:buFont typeface="Arial" panose="020B0604020202020204" pitchFamily="34" charset="0"/>
              <a:buChar char="•"/>
              <a:tabLst>
                <a:tab pos="987425" algn="l"/>
              </a:tabLst>
            </a:pPr>
            <a:r>
              <a:rPr lang="en-US" sz="2000" b="0" dirty="0">
                <a:effectLst/>
                <a:latin typeface="-apple-system"/>
              </a:rPr>
              <a:t>Lag Order (p)- </a:t>
            </a:r>
            <a:r>
              <a:rPr lang="en-US" sz="2000" b="0" i="0" dirty="0">
                <a:effectLst/>
                <a:latin typeface="-apple-system"/>
              </a:rPr>
              <a:t>Number of lag observations included in the model</a:t>
            </a:r>
          </a:p>
          <a:p>
            <a:pPr marL="355600" marR="5080" indent="-342900">
              <a:spcBef>
                <a:spcPts val="1505"/>
              </a:spcBef>
              <a:buFont typeface="Arial" panose="020B0604020202020204" pitchFamily="34" charset="0"/>
              <a:buChar char="•"/>
              <a:tabLst>
                <a:tab pos="987425" algn="l"/>
              </a:tabLst>
            </a:pPr>
            <a:r>
              <a:rPr lang="en-US" sz="2000" b="0" dirty="0">
                <a:effectLst/>
                <a:latin typeface="-apple-system"/>
              </a:rPr>
              <a:t>Degree Of Differencing (d)- </a:t>
            </a:r>
            <a:r>
              <a:rPr lang="en-US" sz="2000" b="0" i="0" dirty="0">
                <a:effectLst/>
                <a:latin typeface="-apple-system"/>
              </a:rPr>
              <a:t>Number of times that the raw observations are differenced</a:t>
            </a:r>
          </a:p>
          <a:p>
            <a:pPr marL="355600" marR="5080" indent="-342900">
              <a:spcBef>
                <a:spcPts val="1505"/>
              </a:spcBef>
              <a:buFont typeface="Arial" panose="020B0604020202020204" pitchFamily="34" charset="0"/>
              <a:buChar char="•"/>
              <a:tabLst>
                <a:tab pos="987425" algn="l"/>
              </a:tabLst>
            </a:pPr>
            <a:r>
              <a:rPr lang="en-US" sz="2000" b="0" dirty="0">
                <a:effectLst/>
                <a:latin typeface="-apple-system"/>
              </a:rPr>
              <a:t>Order Of Moving Average (q)- </a:t>
            </a:r>
            <a:r>
              <a:rPr lang="en-US" sz="2000" b="0" i="0" dirty="0">
                <a:effectLst/>
                <a:latin typeface="-apple-system"/>
              </a:rPr>
              <a:t>Size of the moving average window</a:t>
            </a:r>
          </a:p>
          <a:p>
            <a:pPr marL="12700" marR="5080">
              <a:spcBef>
                <a:spcPts val="1505"/>
              </a:spcBef>
              <a:tabLst>
                <a:tab pos="987425" algn="l"/>
              </a:tabLst>
            </a:pPr>
            <a:r>
              <a:rPr lang="en-US" sz="2000" b="0" i="0" dirty="0">
                <a:effectLst/>
                <a:latin typeface="-apple-system"/>
              </a:rPr>
              <a:t>In order to get the best model for, we will train our model for various values of (</a:t>
            </a:r>
            <a:r>
              <a:rPr lang="en-US" sz="2000" b="0" i="0" dirty="0" err="1">
                <a:effectLst/>
                <a:latin typeface="-apple-system"/>
              </a:rPr>
              <a:t>p,d,q</a:t>
            </a:r>
            <a:r>
              <a:rPr lang="en-US" sz="2000" b="0" i="0" dirty="0">
                <a:effectLst/>
                <a:latin typeface="-apple-system"/>
              </a:rPr>
              <a:t>) and then chosen the model accordingly.</a:t>
            </a:r>
          </a:p>
          <a:p>
            <a:pPr marL="12700" marR="5080">
              <a:lnSpc>
                <a:spcPts val="2160"/>
              </a:lnSpc>
              <a:spcBef>
                <a:spcPts val="1505"/>
              </a:spcBef>
              <a:tabLst>
                <a:tab pos="987425" algn="l"/>
              </a:tabLst>
            </a:pPr>
            <a:endParaRPr lang="en-US" sz="2000" dirty="0">
              <a:latin typeface="Times New Roman" panose="02020603050405020304" pitchFamily="18" charset="0"/>
              <a:cs typeface="Times New Roman" panose="02020603050405020304" pitchFamily="18" charset="0"/>
            </a:endParaRPr>
          </a:p>
          <a:p>
            <a:pPr algn="l"/>
            <a:endParaRPr lang="en-US" sz="2000" b="0" i="0" dirty="0">
              <a:solidFill>
                <a:srgbClr val="24292F"/>
              </a:solidFill>
              <a:effectLst/>
              <a:latin typeface="-apple-system"/>
            </a:endParaRPr>
          </a:p>
          <a:p>
            <a:pPr algn="l"/>
            <a:endParaRPr lang="en-US" sz="2000" b="0" i="0" dirty="0">
              <a:solidFill>
                <a:srgbClr val="24292F"/>
              </a:solidFill>
              <a:effectLst/>
              <a:latin typeface="-apple-system"/>
            </a:endParaRPr>
          </a:p>
          <a:p>
            <a:pPr marL="12700" marR="5080">
              <a:lnSpc>
                <a:spcPts val="2160"/>
              </a:lnSpc>
              <a:spcBef>
                <a:spcPts val="1505"/>
              </a:spcBef>
              <a:tabLst>
                <a:tab pos="987425" algn="l"/>
              </a:tabLst>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31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4921" y="1419225"/>
            <a:ext cx="7734402" cy="635000"/>
          </a:xfrm>
          <a:prstGeom prst="rect">
            <a:avLst/>
          </a:prstGeom>
        </p:spPr>
        <p:txBody>
          <a:bodyPr vert="horz" wrap="square" lIns="0" tIns="12065" rIns="0" bIns="0" rtlCol="0">
            <a:spAutoFit/>
          </a:bodyPr>
          <a:lstStyle/>
          <a:p>
            <a:pPr marL="12700">
              <a:lnSpc>
                <a:spcPct val="100000"/>
              </a:lnSpc>
              <a:spcBef>
                <a:spcPts val="95"/>
              </a:spcBef>
            </a:pPr>
            <a:r>
              <a:rPr lang="en-IN" sz="4000" spc="-55" dirty="0">
                <a:solidFill>
                  <a:schemeClr val="tx1"/>
                </a:solidFill>
              </a:rPr>
              <a:t>Order Selection</a:t>
            </a:r>
            <a:endParaRPr sz="4000" dirty="0">
              <a:solidFill>
                <a:schemeClr val="tx1"/>
              </a:solidFill>
            </a:endParaRPr>
          </a:p>
        </p:txBody>
      </p:sp>
      <p:sp>
        <p:nvSpPr>
          <p:cNvPr id="6" name="object 6"/>
          <p:cNvSpPr txBox="1"/>
          <p:nvPr/>
        </p:nvSpPr>
        <p:spPr>
          <a:xfrm>
            <a:off x="1011957" y="2562225"/>
            <a:ext cx="8639659" cy="4151778"/>
          </a:xfrm>
          <a:prstGeom prst="rect">
            <a:avLst/>
          </a:prstGeom>
        </p:spPr>
        <p:txBody>
          <a:bodyPr vert="horz" wrap="square" lIns="0" tIns="47625" rIns="0" bIns="0" rtlCol="0">
            <a:spAutoFit/>
          </a:bodyPr>
          <a:lstStyle/>
          <a:p>
            <a:pPr marL="355600" marR="5080" indent="-342900" algn="just">
              <a:spcBef>
                <a:spcPts val="1505"/>
              </a:spcBef>
              <a:buFont typeface="Arial" panose="020B0604020202020204" pitchFamily="34" charset="0"/>
              <a:buChar char="•"/>
              <a:tabLst>
                <a:tab pos="987425" algn="l"/>
              </a:tabLst>
            </a:pPr>
            <a:r>
              <a:rPr lang="en-US" sz="2000" dirty="0">
                <a:effectLst/>
                <a:latin typeface="Times New Roman" panose="02020603050405020304" pitchFamily="18" charset="0"/>
                <a:ea typeface="Times New Roman" panose="02020603050405020304" pitchFamily="18" charset="0"/>
              </a:rPr>
              <a:t>Selecting the appropriate order for the ARIMA model is crucial for accurate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forecasting. This can be done by analyzing the Autocorrelation Function (ACF)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Partial Autocorrelation Function (PACF) plots of the time series data. </a:t>
            </a:r>
          </a:p>
          <a:p>
            <a:pPr marL="355600" marR="5080" indent="-342900" algn="just">
              <a:spcBef>
                <a:spcPts val="1505"/>
              </a:spcBef>
              <a:buFont typeface="Arial" panose="020B0604020202020204" pitchFamily="34" charset="0"/>
              <a:buChar char="•"/>
              <a:tabLst>
                <a:tab pos="987425" algn="l"/>
              </a:tabLst>
            </a:pPr>
            <a:r>
              <a:rPr lang="en-US" sz="2000" dirty="0">
                <a:effectLst/>
                <a:latin typeface="Times New Roman" panose="02020603050405020304" pitchFamily="18" charset="0"/>
                <a:ea typeface="Times New Roman" panose="02020603050405020304" pitchFamily="18" charset="0"/>
              </a:rPr>
              <a:t>ACF helps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identify the MA order (q), while PACF helps identify the AR order (p). </a:t>
            </a:r>
          </a:p>
          <a:p>
            <a:pPr marL="355600" marR="5080" indent="-342900" algn="just">
              <a:spcBef>
                <a:spcPts val="1505"/>
              </a:spcBef>
              <a:buFont typeface="Arial" panose="020B0604020202020204" pitchFamily="34" charset="0"/>
              <a:buChar char="•"/>
              <a:tabLst>
                <a:tab pos="987425" algn="l"/>
              </a:tabLst>
            </a:pPr>
            <a:r>
              <a:rPr lang="en-US" sz="2000" dirty="0">
                <a:effectLst/>
                <a:latin typeface="Times New Roman" panose="02020603050405020304" pitchFamily="18" charset="0"/>
                <a:ea typeface="Times New Roman" panose="02020603050405020304" pitchFamily="18" charset="0"/>
              </a:rPr>
              <a:t>The order of</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differencing</a:t>
            </a:r>
            <a:r>
              <a:rPr lang="en-US" sz="2000" spc="1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(d)</a:t>
            </a:r>
            <a:r>
              <a:rPr lang="en-US" sz="2000" spc="2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can</a:t>
            </a:r>
            <a:r>
              <a:rPr lang="en-US" sz="2000" spc="-8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be</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determined</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by</a:t>
            </a:r>
            <a:r>
              <a:rPr lang="en-US" sz="2000" spc="-8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checking</a:t>
            </a:r>
            <a:r>
              <a:rPr lang="en-US" sz="2000" spc="1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if</a:t>
            </a:r>
            <a:r>
              <a:rPr lang="en-US" sz="2000" spc="-10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differenced</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data</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is</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stationary.</a:t>
            </a:r>
            <a:endParaRPr lang="en-IN" sz="2000" dirty="0">
              <a:effectLst/>
              <a:latin typeface="Times New Roman" panose="02020603050405020304" pitchFamily="18" charset="0"/>
              <a:ea typeface="Times New Roman" panose="02020603050405020304" pitchFamily="18" charset="0"/>
            </a:endParaRPr>
          </a:p>
          <a:p>
            <a:pPr marL="12700" marR="5080">
              <a:lnSpc>
                <a:spcPts val="2160"/>
              </a:lnSpc>
              <a:spcBef>
                <a:spcPts val="1505"/>
              </a:spcBef>
              <a:tabLst>
                <a:tab pos="987425" algn="l"/>
              </a:tabLst>
            </a:pPr>
            <a:endParaRPr lang="en-US" sz="2000" dirty="0">
              <a:latin typeface="Times New Roman" panose="02020603050405020304" pitchFamily="18" charset="0"/>
              <a:cs typeface="Times New Roman" panose="02020603050405020304" pitchFamily="18" charset="0"/>
            </a:endParaRPr>
          </a:p>
          <a:p>
            <a:pPr algn="l"/>
            <a:endParaRPr lang="en-US" sz="2000" b="0" i="0" dirty="0">
              <a:solidFill>
                <a:srgbClr val="24292F"/>
              </a:solidFill>
              <a:effectLst/>
              <a:latin typeface="-apple-system"/>
            </a:endParaRPr>
          </a:p>
          <a:p>
            <a:pPr algn="l"/>
            <a:endParaRPr lang="en-US" sz="2000" b="0" i="0" dirty="0">
              <a:solidFill>
                <a:srgbClr val="24292F"/>
              </a:solidFill>
              <a:effectLst/>
              <a:latin typeface="-apple-system"/>
            </a:endParaRPr>
          </a:p>
          <a:p>
            <a:pPr marL="12700" marR="5080">
              <a:lnSpc>
                <a:spcPts val="2160"/>
              </a:lnSpc>
              <a:spcBef>
                <a:spcPts val="1505"/>
              </a:spcBef>
              <a:tabLst>
                <a:tab pos="987425" algn="l"/>
              </a:tabLst>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86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100" y="1266825"/>
            <a:ext cx="3744595" cy="635000"/>
          </a:xfrm>
          <a:prstGeom prst="rect">
            <a:avLst/>
          </a:prstGeom>
        </p:spPr>
        <p:txBody>
          <a:bodyPr vert="horz" wrap="square" lIns="0" tIns="12065" rIns="0" bIns="0" rtlCol="0">
            <a:spAutoFit/>
          </a:bodyPr>
          <a:lstStyle/>
          <a:p>
            <a:pPr marL="12700">
              <a:lnSpc>
                <a:spcPct val="100000"/>
              </a:lnSpc>
              <a:spcBef>
                <a:spcPts val="95"/>
              </a:spcBef>
            </a:pPr>
            <a:r>
              <a:rPr lang="en-IN" sz="4000" spc="-75" dirty="0">
                <a:solidFill>
                  <a:schemeClr val="tx1"/>
                </a:solidFill>
              </a:rPr>
              <a:t>Arima Model</a:t>
            </a:r>
            <a:endParaRPr sz="4000" dirty="0">
              <a:solidFill>
                <a:schemeClr val="tx1"/>
              </a:solidFill>
            </a:endParaRPr>
          </a:p>
        </p:txBody>
      </p:sp>
      <p:pic>
        <p:nvPicPr>
          <p:cNvPr id="3" name="object 3"/>
          <p:cNvPicPr/>
          <p:nvPr/>
        </p:nvPicPr>
        <p:blipFill>
          <a:blip r:embed="rId2" cstate="print"/>
          <a:stretch>
            <a:fillRect/>
          </a:stretch>
        </p:blipFill>
        <p:spPr>
          <a:xfrm>
            <a:off x="1386839" y="2386584"/>
            <a:ext cx="7641335" cy="36880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855637" y="1343025"/>
            <a:ext cx="8978316" cy="4256935"/>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endParaRPr lang="en-IN" sz="2800" b="1" spc="-10" dirty="0">
              <a:latin typeface="Times New Roman"/>
              <a:cs typeface="Times New Roman"/>
            </a:endParaRPr>
          </a:p>
          <a:p>
            <a:pPr marL="12700">
              <a:lnSpc>
                <a:spcPct val="100000"/>
              </a:lnSpc>
              <a:spcBef>
                <a:spcPts val="95"/>
              </a:spcBef>
            </a:pPr>
            <a:endParaRPr lang="en-IN" sz="2800" b="1" spc="-10" dirty="0">
              <a:latin typeface="Times New Roman"/>
              <a:cs typeface="Times New Roman"/>
            </a:endParaRPr>
          </a:p>
          <a:p>
            <a:pPr marL="12700">
              <a:lnSpc>
                <a:spcPct val="100000"/>
              </a:lnSpc>
              <a:spcBef>
                <a:spcPts val="95"/>
              </a:spcBef>
            </a:pPr>
            <a:r>
              <a:rPr lang="en-IN" sz="2800" b="1" spc="-10" dirty="0">
                <a:latin typeface="Times New Roman"/>
                <a:cs typeface="Times New Roman"/>
              </a:rPr>
              <a:t>            </a:t>
            </a:r>
            <a:endParaRPr sz="2800" dirty="0">
              <a:latin typeface="Times New Roman"/>
              <a:cs typeface="Times New Roman"/>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sp>
        <p:nvSpPr>
          <p:cNvPr id="9" name="TextBox 8">
            <a:extLst>
              <a:ext uri="{FF2B5EF4-FFF2-40B4-BE49-F238E27FC236}">
                <a16:creationId xmlns:a16="http://schemas.microsoft.com/office/drawing/2014/main" id="{29EBC4C9-9738-B082-9FDE-04691E9213FF}"/>
              </a:ext>
            </a:extLst>
          </p:cNvPr>
          <p:cNvSpPr txBox="1"/>
          <p:nvPr/>
        </p:nvSpPr>
        <p:spPr>
          <a:xfrm>
            <a:off x="1152143" y="853506"/>
            <a:ext cx="8918957" cy="6309420"/>
          </a:xfrm>
          <a:prstGeom prst="rect">
            <a:avLst/>
          </a:prstGeom>
          <a:noFill/>
        </p:spPr>
        <p:txBody>
          <a:bodyPr wrap="square">
            <a:spAutoFit/>
          </a:bodyPr>
          <a:lstStyle/>
          <a:p>
            <a:endParaRPr lang="en-US" b="0" i="0" dirty="0">
              <a:solidFill>
                <a:srgbClr val="404040"/>
              </a:solidFill>
              <a:effectLst/>
              <a:latin typeface="gt-regular"/>
            </a:endParaRPr>
          </a:p>
          <a:p>
            <a:r>
              <a:rPr lang="en-US" sz="4000" b="1" dirty="0">
                <a:latin typeface="Times New Roman" panose="02020603050405020304" pitchFamily="18" charset="0"/>
                <a:cs typeface="Times New Roman" panose="02020603050405020304" pitchFamily="18" charset="0"/>
              </a:rPr>
              <a:t>Facebook prophet model:</a:t>
            </a:r>
          </a:p>
          <a:p>
            <a:endParaRPr lang="en-US" sz="2800" b="1" i="0" dirty="0">
              <a:effectLst/>
              <a:latin typeface="Times New Roman" panose="02020603050405020304" pitchFamily="18" charset="0"/>
              <a:cs typeface="Times New Roman" panose="02020603050405020304" pitchFamily="18" charset="0"/>
            </a:endParaRPr>
          </a:p>
          <a:p>
            <a:r>
              <a:rPr lang="en-US" sz="2800" b="1" i="0" dirty="0">
                <a:effectLst/>
                <a:latin typeface="Times New Roman" panose="02020603050405020304" pitchFamily="18" charset="0"/>
                <a:cs typeface="Times New Roman" panose="02020603050405020304" pitchFamily="18" charset="0"/>
              </a:rPr>
              <a:t>Introduction:</a:t>
            </a:r>
          </a:p>
          <a:p>
            <a:endParaRPr lang="en-US" sz="2800" b="1"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Facebook Prophet is an open-source time series forecasting model developed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 Facebook that is designed to handle time series data with strong seasonality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multiple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trends.</a:t>
            </a:r>
            <a:r>
              <a:rPr lang="en-US" sz="2000" spc="5" dirty="0">
                <a:effectLst/>
                <a:latin typeface="Times New Roman" panose="02020603050405020304" pitchFamily="18" charset="0"/>
                <a:ea typeface="Times New Roman" panose="02020603050405020304" pitchFamily="18" charset="0"/>
              </a:rPr>
              <a:t> </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powerful tool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forecasting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time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series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including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cryptocurrency</a:t>
            </a:r>
            <a:r>
              <a:rPr lang="en-US" sz="2000" spc="-1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prices</a:t>
            </a:r>
            <a:r>
              <a:rPr lang="en-US" sz="2000" spc="1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Ethereum.</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key strength of Facebook Prophet lies in its ability to handle seasonality, trends, and outliers in the data.</a:t>
            </a:r>
            <a:endParaRPr lang="en-US" sz="200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By utilizing Facebook Prophet for Ethereum price prediction, investors and traders can gain valuable insights into potential price movements, identify trends, and make data-driven decisions.</a:t>
            </a:r>
            <a:endParaRPr lang="en-IN" sz="2000" dirty="0">
              <a:effectLst/>
              <a:latin typeface="Times New Roman" panose="02020603050405020304" pitchFamily="18" charset="0"/>
              <a:ea typeface="Times New Roman" panose="02020603050405020304" pitchFamily="18" charset="0"/>
            </a:endParaRPr>
          </a:p>
          <a:p>
            <a:endParaRPr lang="en-US" sz="2000" b="0" i="0" dirty="0">
              <a:solidFill>
                <a:srgbClr val="40404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b="0" i="0" dirty="0">
              <a:solidFill>
                <a:srgbClr val="404040"/>
              </a:solidFill>
              <a:effectLst/>
              <a:latin typeface="gt-regular"/>
            </a:endParaRPr>
          </a:p>
          <a:p>
            <a:endParaRPr lang="en-IN" dirty="0"/>
          </a:p>
        </p:txBody>
      </p:sp>
    </p:spTree>
    <p:extLst>
      <p:ext uri="{BB962C8B-B14F-4D97-AF65-F5344CB8AC3E}">
        <p14:creationId xmlns:p14="http://schemas.microsoft.com/office/powerpoint/2010/main" val="253024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855637" y="1343025"/>
            <a:ext cx="8978316" cy="4256935"/>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endParaRPr lang="en-IN" sz="2800" b="1" spc="-10" dirty="0">
              <a:latin typeface="Times New Roman"/>
              <a:cs typeface="Times New Roman"/>
            </a:endParaRPr>
          </a:p>
          <a:p>
            <a:pPr marL="12700">
              <a:lnSpc>
                <a:spcPct val="100000"/>
              </a:lnSpc>
              <a:spcBef>
                <a:spcPts val="95"/>
              </a:spcBef>
            </a:pPr>
            <a:endParaRPr lang="en-IN" sz="2800" b="1" spc="-10" dirty="0">
              <a:latin typeface="Times New Roman"/>
              <a:cs typeface="Times New Roman"/>
            </a:endParaRPr>
          </a:p>
          <a:p>
            <a:pPr marL="12700">
              <a:lnSpc>
                <a:spcPct val="100000"/>
              </a:lnSpc>
              <a:spcBef>
                <a:spcPts val="95"/>
              </a:spcBef>
            </a:pPr>
            <a:r>
              <a:rPr lang="en-IN" sz="2800" b="1" spc="-10" dirty="0">
                <a:latin typeface="Times New Roman"/>
                <a:cs typeface="Times New Roman"/>
              </a:rPr>
              <a:t>            </a:t>
            </a:r>
            <a:endParaRPr sz="2800" dirty="0">
              <a:latin typeface="Times New Roman"/>
              <a:cs typeface="Times New Roman"/>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sp>
        <p:nvSpPr>
          <p:cNvPr id="8" name="TextBox 7">
            <a:extLst>
              <a:ext uri="{FF2B5EF4-FFF2-40B4-BE49-F238E27FC236}">
                <a16:creationId xmlns:a16="http://schemas.microsoft.com/office/drawing/2014/main" id="{E14B7BC7-8950-F70D-52AC-5E57BEA6B504}"/>
              </a:ext>
            </a:extLst>
          </p:cNvPr>
          <p:cNvSpPr txBox="1"/>
          <p:nvPr/>
        </p:nvSpPr>
        <p:spPr>
          <a:xfrm>
            <a:off x="1190189" y="1340359"/>
            <a:ext cx="8842757" cy="4247317"/>
          </a:xfrm>
          <a:prstGeom prst="rect">
            <a:avLst/>
          </a:prstGeom>
          <a:noFill/>
        </p:spPr>
        <p:txBody>
          <a:bodyPr wrap="square">
            <a:spAutoFit/>
          </a:bodyPr>
          <a:lstStyle/>
          <a:p>
            <a:pPr>
              <a:lnSpc>
                <a:spcPct val="150000"/>
              </a:lnSpc>
            </a:pPr>
            <a:r>
              <a:rPr lang="en-US" sz="3600" b="1" dirty="0">
                <a:latin typeface="Times New Roman" panose="02020603050405020304" pitchFamily="18" charset="0"/>
                <a:cs typeface="Times New Roman" panose="02020603050405020304" pitchFamily="18" charset="0"/>
              </a:rPr>
              <a:t>Model Components: </a:t>
            </a:r>
          </a:p>
          <a:p>
            <a:pPr>
              <a:lnSpc>
                <a:spcPct val="150000"/>
              </a:lnSpc>
            </a:pPr>
            <a:r>
              <a:rPr lang="en-US" sz="2000" dirty="0">
                <a:latin typeface="Times New Roman" panose="02020603050405020304" pitchFamily="18" charset="0"/>
                <a:cs typeface="Times New Roman" panose="02020603050405020304" pitchFamily="18" charset="0"/>
              </a:rPr>
              <a:t>The Facebook Prophet model consists of several key components: </a:t>
            </a:r>
          </a:p>
          <a:p>
            <a:pPr marL="342900" indent="-342900">
              <a:buAutoNum type="alphaLcPeriod"/>
            </a:pPr>
            <a:r>
              <a:rPr lang="en-US" sz="2400" b="1" dirty="0">
                <a:latin typeface="Times New Roman" panose="02020603050405020304" pitchFamily="18" charset="0"/>
                <a:cs typeface="Times New Roman" panose="02020603050405020304" pitchFamily="18" charset="0"/>
              </a:rPr>
              <a:t>Trend Component: </a:t>
            </a:r>
            <a:r>
              <a:rPr lang="en-US" sz="2000" dirty="0">
                <a:latin typeface="Times New Roman" panose="02020603050405020304" pitchFamily="18" charset="0"/>
                <a:cs typeface="Times New Roman" panose="02020603050405020304" pitchFamily="18" charset="0"/>
              </a:rPr>
              <a:t>It captures the overall direction and pattern of the time series data, including any long-term upward or downward trends. </a:t>
            </a:r>
          </a:p>
          <a:p>
            <a:r>
              <a:rPr lang="en-US" sz="2400" b="1" dirty="0">
                <a:latin typeface="Times New Roman" panose="02020603050405020304" pitchFamily="18" charset="0"/>
                <a:cs typeface="Times New Roman" panose="02020603050405020304" pitchFamily="18" charset="0"/>
              </a:rPr>
              <a:t>b. Seasonality Component: </a:t>
            </a:r>
            <a:r>
              <a:rPr lang="en-US" sz="2000" dirty="0">
                <a:latin typeface="Times New Roman" panose="02020603050405020304" pitchFamily="18" charset="0"/>
                <a:cs typeface="Times New Roman" panose="02020603050405020304" pitchFamily="18" charset="0"/>
              </a:rPr>
              <a:t>It models periodic patterns in the   data, such as daily, weekly, monthly, or yearly seasonality. </a:t>
            </a:r>
          </a:p>
          <a:p>
            <a:r>
              <a:rPr lang="en-US" sz="2400" b="1" dirty="0">
                <a:latin typeface="Times New Roman" panose="02020603050405020304" pitchFamily="18" charset="0"/>
                <a:cs typeface="Times New Roman" panose="02020603050405020304" pitchFamily="18" charset="0"/>
              </a:rPr>
              <a:t>c. Holidays/Events Component: </a:t>
            </a:r>
            <a:r>
              <a:rPr lang="en-US" sz="2000" dirty="0">
                <a:latin typeface="Times New Roman" panose="02020603050405020304" pitchFamily="18" charset="0"/>
                <a:cs typeface="Times New Roman" panose="02020603050405020304" pitchFamily="18" charset="0"/>
              </a:rPr>
              <a:t>It allows the model to incorporate information about known holidays or events that may impact the time series data.</a:t>
            </a:r>
          </a:p>
          <a:p>
            <a:r>
              <a:rPr lang="en-US" sz="2400" b="1" dirty="0">
                <a:latin typeface="Times New Roman" panose="02020603050405020304" pitchFamily="18" charset="0"/>
                <a:cs typeface="Times New Roman" panose="02020603050405020304" pitchFamily="18" charset="0"/>
              </a:rPr>
              <a:t>d. Error Component:</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captures the residuals or errors that are not explained by the trend, seasonality, and holidays/components.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61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855637" y="1333548"/>
            <a:ext cx="8978316" cy="4256935"/>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endParaRPr lang="en-IN" sz="2800" b="1" spc="-10" dirty="0">
              <a:latin typeface="Times New Roman"/>
              <a:cs typeface="Times New Roman"/>
            </a:endParaRPr>
          </a:p>
          <a:p>
            <a:pPr marL="12700">
              <a:lnSpc>
                <a:spcPct val="100000"/>
              </a:lnSpc>
              <a:spcBef>
                <a:spcPts val="95"/>
              </a:spcBef>
            </a:pPr>
            <a:endParaRPr lang="en-IN" sz="2800" b="1" spc="-10" dirty="0">
              <a:latin typeface="Times New Roman"/>
              <a:cs typeface="Times New Roman"/>
            </a:endParaRPr>
          </a:p>
          <a:p>
            <a:pPr marL="12700">
              <a:lnSpc>
                <a:spcPct val="100000"/>
              </a:lnSpc>
              <a:spcBef>
                <a:spcPts val="95"/>
              </a:spcBef>
            </a:pPr>
            <a:r>
              <a:rPr lang="en-IN" sz="2800" b="1" spc="-10" dirty="0">
                <a:latin typeface="Times New Roman"/>
                <a:cs typeface="Times New Roman"/>
              </a:rPr>
              <a:t>            </a:t>
            </a:r>
            <a:endParaRPr sz="2800" dirty="0">
              <a:latin typeface="Times New Roman"/>
              <a:cs typeface="Times New Roman"/>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sp>
        <p:nvSpPr>
          <p:cNvPr id="9" name="TextBox 8">
            <a:extLst>
              <a:ext uri="{FF2B5EF4-FFF2-40B4-BE49-F238E27FC236}">
                <a16:creationId xmlns:a16="http://schemas.microsoft.com/office/drawing/2014/main" id="{8C8AA55B-BAF6-A722-2931-EEDFBE357AEC}"/>
              </a:ext>
            </a:extLst>
          </p:cNvPr>
          <p:cNvSpPr txBox="1"/>
          <p:nvPr/>
        </p:nvSpPr>
        <p:spPr>
          <a:xfrm>
            <a:off x="1231234" y="1190625"/>
            <a:ext cx="8594398" cy="4832092"/>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Model Fitting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use the Facebook Prophet model for Ethereum price prediction, historical price data of Ethereum can be used to train the model.</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should be formatted into a specific structure that includes a timestamp column and a value column.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is then fitted to the data using the Prophet package in Python, specifying the desired parameters, such as seasonality and holidays, and tuning the model accordingly.</a:t>
            </a:r>
          </a:p>
          <a:p>
            <a:pPr>
              <a:lnSpc>
                <a:spcPct val="150000"/>
              </a:lnSpc>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49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855637" y="1343025"/>
            <a:ext cx="8978316" cy="4256935"/>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endParaRPr lang="en-IN" sz="2800" b="1" spc="-10" dirty="0">
              <a:latin typeface="Times New Roman"/>
              <a:cs typeface="Times New Roman"/>
            </a:endParaRPr>
          </a:p>
          <a:p>
            <a:pPr marL="12700">
              <a:lnSpc>
                <a:spcPct val="100000"/>
              </a:lnSpc>
              <a:spcBef>
                <a:spcPts val="95"/>
              </a:spcBef>
            </a:pPr>
            <a:endParaRPr lang="en-IN" sz="2800" b="1" spc="-10" dirty="0">
              <a:latin typeface="Times New Roman"/>
              <a:cs typeface="Times New Roman"/>
            </a:endParaRPr>
          </a:p>
          <a:p>
            <a:pPr marL="12700">
              <a:lnSpc>
                <a:spcPct val="100000"/>
              </a:lnSpc>
              <a:spcBef>
                <a:spcPts val="95"/>
              </a:spcBef>
            </a:pPr>
            <a:r>
              <a:rPr lang="en-IN" sz="2800" b="1" spc="-10" dirty="0">
                <a:latin typeface="Times New Roman"/>
                <a:cs typeface="Times New Roman"/>
              </a:rPr>
              <a:t>            </a:t>
            </a:r>
            <a:endParaRPr sz="2800" dirty="0">
              <a:latin typeface="Times New Roman"/>
              <a:cs typeface="Times New Roman"/>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sp>
        <p:nvSpPr>
          <p:cNvPr id="8" name="TextBox 7">
            <a:extLst>
              <a:ext uri="{FF2B5EF4-FFF2-40B4-BE49-F238E27FC236}">
                <a16:creationId xmlns:a16="http://schemas.microsoft.com/office/drawing/2014/main" id="{9C270C2D-EEFF-CA21-4FE3-12A21A89EFF2}"/>
              </a:ext>
            </a:extLst>
          </p:cNvPr>
          <p:cNvSpPr txBox="1"/>
          <p:nvPr/>
        </p:nvSpPr>
        <p:spPr>
          <a:xfrm>
            <a:off x="1021713" y="1665485"/>
            <a:ext cx="8646163" cy="3083986"/>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Model Forecasting: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Once the model is trained, it can be used to make future price predictions for Ethereum. The forecasts are generated by providing the model with future timestamps and the model will predict the corresponding Ethereum prices.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forecasts can be evaluated for accuracy using metrics such as MSE and visualized to gain insights into potential future price trends.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848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500" y="1190625"/>
            <a:ext cx="4572000" cy="504625"/>
          </a:xfrm>
          <a:prstGeom prst="rect">
            <a:avLst/>
          </a:prstGeom>
        </p:spPr>
        <p:txBody>
          <a:bodyPr vert="horz" wrap="square" lIns="0" tIns="12065" rIns="0" bIns="0" rtlCol="0">
            <a:spAutoFit/>
          </a:bodyPr>
          <a:lstStyle/>
          <a:p>
            <a:pPr marL="12700">
              <a:lnSpc>
                <a:spcPct val="100000"/>
              </a:lnSpc>
              <a:spcBef>
                <a:spcPts val="95"/>
              </a:spcBef>
            </a:pPr>
            <a:r>
              <a:rPr lang="en-IN" sz="3200" spc="-60" dirty="0">
                <a:solidFill>
                  <a:schemeClr val="tx1"/>
                </a:solidFill>
              </a:rPr>
              <a:t>Evaluation Metric</a:t>
            </a:r>
            <a:endParaRPr sz="3200" dirty="0">
              <a:solidFill>
                <a:schemeClr val="tx1"/>
              </a:solidFill>
            </a:endParaRPr>
          </a:p>
        </p:txBody>
      </p:sp>
      <p:sp>
        <p:nvSpPr>
          <p:cNvPr id="3" name="object 3"/>
          <p:cNvSpPr txBox="1"/>
          <p:nvPr/>
        </p:nvSpPr>
        <p:spPr>
          <a:xfrm>
            <a:off x="1102710" y="2181225"/>
            <a:ext cx="8509635" cy="2746265"/>
          </a:xfrm>
          <a:prstGeom prst="rect">
            <a:avLst/>
          </a:prstGeom>
        </p:spPr>
        <p:txBody>
          <a:bodyPr vert="horz" wrap="square" lIns="0" tIns="164465" rIns="0" bIns="0" rtlCol="0">
            <a:spAutoFit/>
          </a:bodyPr>
          <a:lstStyle/>
          <a:p>
            <a:pPr marL="355600" indent="-342900">
              <a:lnSpc>
                <a:spcPct val="150000"/>
              </a:lnSpc>
              <a:spcBef>
                <a:spcPts val="1295"/>
              </a:spcBef>
              <a:buFont typeface="Arial" panose="020B0604020202020204" pitchFamily="34" charset="0"/>
              <a:buChar char="•"/>
              <a:tabLst>
                <a:tab pos="267970" algn="l"/>
              </a:tabLst>
            </a:pPr>
            <a:r>
              <a:rPr lang="en-IN" sz="2000" dirty="0">
                <a:latin typeface="Times New Roman"/>
                <a:cs typeface="Times New Roman"/>
              </a:rPr>
              <a:t>Mean Squared Error</a:t>
            </a:r>
          </a:p>
          <a:p>
            <a:pPr marL="12700" algn="just">
              <a:lnSpc>
                <a:spcPct val="150000"/>
              </a:lnSpc>
              <a:spcBef>
                <a:spcPts val="1295"/>
              </a:spcBef>
              <a:tabLst>
                <a:tab pos="267970" algn="l"/>
              </a:tabLst>
            </a:pPr>
            <a:r>
              <a:rPr lang="en-IN" sz="2400" dirty="0">
                <a:latin typeface="Times New Roman"/>
                <a:cs typeface="Times New Roman"/>
              </a:rPr>
              <a:t>        </a:t>
            </a:r>
            <a:r>
              <a:rPr lang="en-US" sz="2000" dirty="0">
                <a:latin typeface="Times New Roman"/>
                <a:cs typeface="Times New Roman"/>
              </a:rPr>
              <a:t>Mean squared error (MSE) is a common statistical metric used to evaluate the accuracy of a model's predictions by measuring the average squared difference between predicted values and actual values.</a:t>
            </a:r>
            <a:endParaRPr lang="en-IN" sz="2000" dirty="0">
              <a:latin typeface="Times New Roman"/>
              <a:cs typeface="Times New Roman"/>
            </a:endParaRPr>
          </a:p>
          <a:p>
            <a:pPr marL="355600" indent="-342900">
              <a:lnSpc>
                <a:spcPct val="100000"/>
              </a:lnSpc>
              <a:spcBef>
                <a:spcPts val="1295"/>
              </a:spcBef>
              <a:buFont typeface="Arial" panose="020B0604020202020204" pitchFamily="34" charset="0"/>
              <a:buChar char="•"/>
              <a:tabLst>
                <a:tab pos="267970" algn="l"/>
              </a:tabLst>
            </a:pPr>
            <a:endParaRPr sz="20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442" y="1154684"/>
            <a:ext cx="2848458" cy="629018"/>
          </a:xfrm>
          <a:prstGeom prst="rect">
            <a:avLst/>
          </a:prstGeom>
        </p:spPr>
        <p:txBody>
          <a:bodyPr vert="horz" wrap="square" lIns="0" tIns="13335" rIns="0" bIns="0" rtlCol="0">
            <a:spAutoFit/>
          </a:bodyPr>
          <a:lstStyle/>
          <a:p>
            <a:pPr marL="12700">
              <a:lnSpc>
                <a:spcPct val="100000"/>
              </a:lnSpc>
              <a:spcBef>
                <a:spcPts val="105"/>
              </a:spcBef>
            </a:pPr>
            <a:r>
              <a:rPr sz="4000" spc="-55" dirty="0">
                <a:solidFill>
                  <a:schemeClr val="tx1"/>
                </a:solidFill>
              </a:rPr>
              <a:t>Abstract</a:t>
            </a:r>
            <a:endParaRPr sz="4000" dirty="0">
              <a:solidFill>
                <a:schemeClr val="tx1"/>
              </a:solidFill>
            </a:endParaRPr>
          </a:p>
        </p:txBody>
      </p:sp>
      <p:sp>
        <p:nvSpPr>
          <p:cNvPr id="3" name="object 3"/>
          <p:cNvSpPr txBox="1"/>
          <p:nvPr/>
        </p:nvSpPr>
        <p:spPr>
          <a:xfrm>
            <a:off x="1050442" y="2181225"/>
            <a:ext cx="8792058" cy="3788666"/>
          </a:xfrm>
          <a:prstGeom prst="rect">
            <a:avLst/>
          </a:prstGeom>
        </p:spPr>
        <p:txBody>
          <a:bodyPr vert="horz" wrap="square" lIns="0" tIns="47625" rIns="0" bIns="0" rtlCol="0">
            <a:spAutoFit/>
          </a:bodyPr>
          <a:lstStyle/>
          <a:p>
            <a:pPr marL="355600" marR="5080" indent="-342900" algn="just">
              <a:lnSpc>
                <a:spcPct val="150000"/>
              </a:lnSpc>
              <a:spcBef>
                <a:spcPts val="37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Cryptocurrencies have emerged as a popular investment option in recent years, with Ethereum being one of the most prominent ones, accurate price prediction of Ethereum can provide valuable insights to investors and traders for making informed decisions. </a:t>
            </a:r>
          </a:p>
          <a:p>
            <a:pPr marL="355600" marR="5080" indent="-342900" algn="just">
              <a:lnSpc>
                <a:spcPct val="150000"/>
              </a:lnSpc>
              <a:spcBef>
                <a:spcPts val="37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study, we utilized two time series forecasting models, ARIMA and Facebook Prophet, to predict the price of Ethereum.</a:t>
            </a:r>
          </a:p>
          <a:p>
            <a:pPr marL="355600" marR="5080" indent="-342900" algn="just">
              <a:lnSpc>
                <a:spcPct val="150000"/>
              </a:lnSpc>
              <a:spcBef>
                <a:spcPts val="37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evaluation metric used to assess the performance of the models was the Mean Squared Error (MSE).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6" name="object 6"/>
          <p:cNvSpPr txBox="1">
            <a:spLocks noGrp="1"/>
          </p:cNvSpPr>
          <p:nvPr>
            <p:ph type="title"/>
          </p:nvPr>
        </p:nvSpPr>
        <p:spPr>
          <a:xfrm>
            <a:off x="1077595" y="1309093"/>
            <a:ext cx="8534400" cy="443070"/>
          </a:xfrm>
          <a:prstGeom prst="rect">
            <a:avLst/>
          </a:prstGeom>
        </p:spPr>
        <p:txBody>
          <a:bodyPr vert="horz" wrap="square" lIns="0" tIns="12065" rIns="0" bIns="0" rtlCol="0">
            <a:spAutoFit/>
          </a:bodyPr>
          <a:lstStyle/>
          <a:p>
            <a:pPr marL="12700">
              <a:lnSpc>
                <a:spcPct val="100000"/>
              </a:lnSpc>
              <a:spcBef>
                <a:spcPts val="95"/>
              </a:spcBef>
            </a:pPr>
            <a:r>
              <a:rPr lang="en-US" sz="2800" b="1" spc="-5" dirty="0">
                <a:solidFill>
                  <a:schemeClr val="tx1"/>
                </a:solidFill>
                <a:uFill>
                  <a:solidFill>
                    <a:srgbClr val="000000"/>
                  </a:solidFill>
                </a:uFill>
              </a:rPr>
              <a:t>1.1 </a:t>
            </a:r>
            <a:r>
              <a:rPr sz="2800" b="1" spc="-5" dirty="0">
                <a:solidFill>
                  <a:schemeClr val="tx1"/>
                </a:solidFill>
                <a:uFill>
                  <a:solidFill>
                    <a:srgbClr val="000000"/>
                  </a:solidFill>
                </a:uFill>
              </a:rPr>
              <a:t>Purpose</a:t>
            </a:r>
            <a:r>
              <a:rPr sz="2800" b="1" spc="-15" dirty="0">
                <a:solidFill>
                  <a:schemeClr val="tx1"/>
                </a:solidFill>
                <a:uFill>
                  <a:solidFill>
                    <a:srgbClr val="000000"/>
                  </a:solidFill>
                </a:uFill>
              </a:rPr>
              <a:t> </a:t>
            </a:r>
            <a:r>
              <a:rPr sz="2800" b="1" spc="-5" dirty="0">
                <a:solidFill>
                  <a:schemeClr val="tx1"/>
                </a:solidFill>
                <a:uFill>
                  <a:solidFill>
                    <a:srgbClr val="000000"/>
                  </a:solidFill>
                </a:uFill>
              </a:rPr>
              <a:t>of the system:</a:t>
            </a:r>
          </a:p>
        </p:txBody>
      </p:sp>
      <p:sp>
        <p:nvSpPr>
          <p:cNvPr id="7" name="object 7"/>
          <p:cNvSpPr txBox="1"/>
          <p:nvPr/>
        </p:nvSpPr>
        <p:spPr>
          <a:xfrm>
            <a:off x="1151705" y="2090638"/>
            <a:ext cx="9200159" cy="4483920"/>
          </a:xfrm>
          <a:prstGeom prst="rect">
            <a:avLst/>
          </a:prstGeom>
        </p:spPr>
        <p:txBody>
          <a:bodyPr vert="horz" wrap="square" lIns="0" tIns="13335" rIns="0" bIns="0" rtlCol="0">
            <a:spAutoFit/>
          </a:bodyPr>
          <a:lstStyle/>
          <a:p>
            <a:pPr marL="342900" indent="-342900" algn="just">
              <a:spcBef>
                <a:spcPts val="4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purpose of the system in the above project is to utilize machine learning techniques, such as ARIMA and Facebook Prophet, to accurately forecast Ethereum prices. The system aims to capture complex patterns, trends, and seasonality in the historical data, overcome limitations of traditional methods, and provide reliable predictions for informed decision-making in the cryptocurrency market. </a:t>
            </a:r>
          </a:p>
          <a:p>
            <a:pPr>
              <a:spcBef>
                <a:spcPts val="40"/>
              </a:spcBef>
            </a:pPr>
            <a:r>
              <a:rPr lang="en-US" sz="2400" dirty="0">
                <a:latin typeface="Times New Roman" panose="02020603050405020304" pitchFamily="18" charset="0"/>
                <a:cs typeface="Times New Roman" panose="02020603050405020304" pitchFamily="18" charset="0"/>
              </a:rPr>
              <a:t> </a:t>
            </a:r>
          </a:p>
          <a:p>
            <a:pPr>
              <a:spcBef>
                <a:spcPts val="40"/>
              </a:spcBef>
            </a:pPr>
            <a:r>
              <a:rPr lang="en-US" sz="2800" b="1" spc="-5" dirty="0">
                <a:uFill>
                  <a:solidFill>
                    <a:srgbClr val="000000"/>
                  </a:solidFill>
                </a:uFill>
                <a:latin typeface="Times New Roman"/>
                <a:cs typeface="Times New Roman"/>
              </a:rPr>
              <a:t>1.2 </a:t>
            </a:r>
            <a:r>
              <a:rPr sz="2800" b="1" spc="-5" dirty="0">
                <a:uFill>
                  <a:solidFill>
                    <a:srgbClr val="000000"/>
                  </a:solidFill>
                </a:uFill>
                <a:latin typeface="Times New Roman"/>
                <a:cs typeface="Times New Roman"/>
              </a:rPr>
              <a:t>Scope</a:t>
            </a:r>
            <a:r>
              <a:rPr sz="2800" b="1" spc="-20" dirty="0">
                <a:uFill>
                  <a:solidFill>
                    <a:srgbClr val="000000"/>
                  </a:solidFill>
                </a:uFill>
                <a:latin typeface="Times New Roman"/>
                <a:cs typeface="Times New Roman"/>
              </a:rPr>
              <a:t> </a:t>
            </a:r>
            <a:r>
              <a:rPr sz="2800" b="1" spc="-5" dirty="0">
                <a:uFill>
                  <a:solidFill>
                    <a:srgbClr val="000000"/>
                  </a:solidFill>
                </a:uFill>
                <a:latin typeface="Times New Roman"/>
                <a:cs typeface="Times New Roman"/>
              </a:rPr>
              <a:t>of the System</a:t>
            </a:r>
            <a:endParaRPr lang="en-US" sz="2800" b="1" spc="-5" dirty="0">
              <a:uFill>
                <a:solidFill>
                  <a:srgbClr val="000000"/>
                </a:solidFill>
              </a:uFill>
              <a:latin typeface="Times New Roman"/>
              <a:cs typeface="Times New Roman"/>
            </a:endParaRPr>
          </a:p>
          <a:p>
            <a:pPr marL="143510" lvl="1">
              <a:lnSpc>
                <a:spcPct val="100000"/>
              </a:lnSpc>
              <a:buSzPct val="45000"/>
              <a:tabLst>
                <a:tab pos="361315" algn="l"/>
              </a:tabLst>
            </a:pPr>
            <a:endParaRPr lang="en-US" sz="2800" u="sng" dirty="0">
              <a:latin typeface="Times New Roman"/>
              <a:cs typeface="Times New Roman"/>
            </a:endParaRPr>
          </a:p>
          <a:p>
            <a:pPr marL="486410" lvl="1" indent="-342900">
              <a:lnSpc>
                <a:spcPct val="100000"/>
              </a:lnSpc>
              <a:buSzPct val="45000"/>
              <a:buFont typeface="Arial" panose="020B0604020202020204" pitchFamily="34" charset="0"/>
              <a:buChar char="•"/>
              <a:tabLst>
                <a:tab pos="361315" algn="l"/>
              </a:tabLst>
            </a:pPr>
            <a:r>
              <a:rPr lang="en-US" sz="2000" dirty="0">
                <a:latin typeface="Times New Roman" panose="02020603050405020304" pitchFamily="18" charset="0"/>
                <a:cs typeface="Times New Roman" panose="02020603050405020304" pitchFamily="18" charset="0"/>
              </a:rPr>
              <a:t>Data Collection and stationarity check</a:t>
            </a:r>
          </a:p>
          <a:p>
            <a:pPr marL="486410" lvl="1" indent="-342900">
              <a:lnSpc>
                <a:spcPct val="100000"/>
              </a:lnSpc>
              <a:buSzPct val="45000"/>
              <a:buFont typeface="Arial" panose="020B0604020202020204" pitchFamily="34" charset="0"/>
              <a:buChar char="•"/>
              <a:tabLst>
                <a:tab pos="361315" algn="l"/>
              </a:tabLst>
            </a:pPr>
            <a:r>
              <a:rPr lang="en-IN" sz="2000" dirty="0">
                <a:latin typeface="Times New Roman" panose="02020603050405020304" pitchFamily="18" charset="0"/>
                <a:cs typeface="Times New Roman" panose="02020603050405020304" pitchFamily="18" charset="0"/>
              </a:rPr>
              <a:t>Model Implementation</a:t>
            </a:r>
          </a:p>
          <a:p>
            <a:pPr marL="486410" lvl="1" indent="-342900">
              <a:lnSpc>
                <a:spcPct val="100000"/>
              </a:lnSpc>
              <a:buSzPct val="45000"/>
              <a:buFont typeface="Arial" panose="020B0604020202020204" pitchFamily="34" charset="0"/>
              <a:buChar char="•"/>
              <a:tabLst>
                <a:tab pos="361315" algn="l"/>
              </a:tabLst>
            </a:pPr>
            <a:r>
              <a:rPr lang="en-IN" sz="2000" dirty="0">
                <a:latin typeface="Times New Roman" panose="02020603050405020304" pitchFamily="18" charset="0"/>
                <a:cs typeface="Times New Roman" panose="02020603050405020304" pitchFamily="18" charset="0"/>
              </a:rPr>
              <a:t>Performance Evaluation</a:t>
            </a:r>
          </a:p>
          <a:p>
            <a:pPr marL="143510" lvl="1">
              <a:lnSpc>
                <a:spcPct val="100000"/>
              </a:lnSpc>
              <a:buSzPct val="45000"/>
              <a:tabLst>
                <a:tab pos="361315" algn="l"/>
              </a:tabLst>
            </a:pPr>
            <a:endParaRPr lang="en-US" sz="2000" dirty="0">
              <a:latin typeface="Times New Roman"/>
              <a:cs typeface="Times New Roman"/>
            </a:endParaRPr>
          </a:p>
          <a:p>
            <a:pPr>
              <a:lnSpc>
                <a:spcPct val="100000"/>
              </a:lnSpc>
              <a:spcBef>
                <a:spcPts val="10"/>
              </a:spcBef>
            </a:pPr>
            <a:endParaRPr sz="305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6" name="object 6"/>
          <p:cNvSpPr txBox="1">
            <a:spLocks noGrp="1"/>
          </p:cNvSpPr>
          <p:nvPr>
            <p:ph type="title"/>
          </p:nvPr>
        </p:nvSpPr>
        <p:spPr>
          <a:xfrm>
            <a:off x="850900" y="1675261"/>
            <a:ext cx="9354337" cy="1148391"/>
          </a:xfrm>
          <a:prstGeom prst="rect">
            <a:avLst/>
          </a:prstGeom>
        </p:spPr>
        <p:txBody>
          <a:bodyPr vert="horz" wrap="square" lIns="0" tIns="100965" rIns="0" bIns="0" rtlCol="0">
            <a:spAutoFit/>
          </a:bodyPr>
          <a:lstStyle/>
          <a:p>
            <a:pPr marL="203835">
              <a:lnSpc>
                <a:spcPct val="100000"/>
              </a:lnSpc>
              <a:spcBef>
                <a:spcPts val="795"/>
              </a:spcBef>
            </a:pPr>
            <a:r>
              <a:rPr lang="en-US" sz="2800" b="1" dirty="0">
                <a:solidFill>
                  <a:schemeClr val="tx1"/>
                </a:solidFill>
              </a:rPr>
              <a:t>2. Existing</a:t>
            </a:r>
            <a:r>
              <a:rPr lang="en-US" sz="2800" b="1" spc="-55" dirty="0">
                <a:solidFill>
                  <a:schemeClr val="tx1"/>
                </a:solidFill>
              </a:rPr>
              <a:t> </a:t>
            </a:r>
            <a:r>
              <a:rPr lang="en-US" sz="2800" b="1" spc="-5" dirty="0">
                <a:solidFill>
                  <a:schemeClr val="tx1"/>
                </a:solidFill>
              </a:rPr>
              <a:t>System:</a:t>
            </a:r>
            <a:br>
              <a:rPr lang="en-US" sz="2800" b="1" spc="-5" dirty="0">
                <a:solidFill>
                  <a:schemeClr val="tx1"/>
                </a:solidFill>
              </a:rPr>
            </a:br>
            <a:r>
              <a:rPr lang="en-US" sz="2000" b="0" spc="300" dirty="0">
                <a:latin typeface="Times New Roman" panose="02020603050405020304" pitchFamily="18" charset="0"/>
                <a:cs typeface="Times New Roman" panose="02020603050405020304" pitchFamily="18" charset="0"/>
              </a:rPr>
              <a:t>In the</a:t>
            </a:r>
            <a:r>
              <a:rPr lang="en-US" sz="2000" b="0" spc="310" dirty="0">
                <a:latin typeface="Times New Roman" panose="02020603050405020304" pitchFamily="18" charset="0"/>
                <a:cs typeface="Times New Roman" panose="02020603050405020304" pitchFamily="18" charset="0"/>
              </a:rPr>
              <a:t> </a:t>
            </a:r>
            <a:r>
              <a:rPr lang="en-US" sz="2000" b="0" spc="-10" dirty="0">
                <a:latin typeface="Times New Roman" panose="02020603050405020304" pitchFamily="18" charset="0"/>
                <a:cs typeface="Times New Roman" panose="02020603050405020304" pitchFamily="18" charset="0"/>
              </a:rPr>
              <a:t>existing</a:t>
            </a:r>
            <a:r>
              <a:rPr lang="en-US" sz="2000" b="0" spc="31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system</a:t>
            </a:r>
            <a:r>
              <a:rPr lang="en-US" sz="2000" b="0" spc="28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we</a:t>
            </a:r>
            <a:r>
              <a:rPr lang="en-US" sz="2000" b="0" spc="305" dirty="0">
                <a:latin typeface="Times New Roman" panose="02020603050405020304" pitchFamily="18" charset="0"/>
                <a:cs typeface="Times New Roman" panose="02020603050405020304" pitchFamily="18" charset="0"/>
              </a:rPr>
              <a:t> </a:t>
            </a:r>
            <a:r>
              <a:rPr lang="en-US" sz="2000" b="0" spc="-10" dirty="0">
                <a:latin typeface="Times New Roman" panose="02020603050405020304" pitchFamily="18" charset="0"/>
                <a:cs typeface="Times New Roman" panose="02020603050405020304" pitchFamily="18" charset="0"/>
              </a:rPr>
              <a:t>are</a:t>
            </a:r>
            <a:r>
              <a:rPr lang="en-US" sz="2000" b="0" spc="305"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having</a:t>
            </a:r>
            <a:r>
              <a:rPr lang="en-US" sz="2000" b="0" spc="310"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the</a:t>
            </a:r>
            <a:r>
              <a:rPr lang="en-US" sz="2000" b="0" spc="300"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old</a:t>
            </a:r>
            <a:r>
              <a:rPr lang="en-US" sz="2000" b="0" spc="315"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mechanisms</a:t>
            </a:r>
            <a:r>
              <a:rPr lang="en-US" sz="2000" b="0" spc="310"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to</a:t>
            </a:r>
            <a:r>
              <a:rPr lang="en-US" sz="2000" b="0" spc="300"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calculate</a:t>
            </a:r>
            <a:r>
              <a:rPr lang="en-US" sz="2000" b="0" spc="290"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or</a:t>
            </a:r>
            <a:r>
              <a:rPr lang="en-US" sz="2000" b="0" spc="300"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forecast</a:t>
            </a:r>
            <a:r>
              <a:rPr lang="en-US" sz="2000" b="0" spc="290"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price</a:t>
            </a:r>
            <a:r>
              <a:rPr lang="en-US" sz="2000" b="0" spc="305"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,so</a:t>
            </a:r>
            <a:r>
              <a:rPr lang="en-US" sz="2000" b="0" spc="300" dirty="0">
                <a:latin typeface="Times New Roman" panose="02020603050405020304" pitchFamily="18" charset="0"/>
                <a:cs typeface="Times New Roman" panose="02020603050405020304" pitchFamily="18" charset="0"/>
              </a:rPr>
              <a:t> </a:t>
            </a:r>
            <a:r>
              <a:rPr lang="en-US" sz="2000" b="0" spc="-20" dirty="0">
                <a:latin typeface="Times New Roman" panose="02020603050405020304" pitchFamily="18" charset="0"/>
                <a:cs typeface="Times New Roman" panose="02020603050405020304" pitchFamily="18" charset="0"/>
              </a:rPr>
              <a:t>it </a:t>
            </a:r>
            <a:r>
              <a:rPr lang="en-US" sz="2000" b="0" spc="-484"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makes </a:t>
            </a:r>
            <a:r>
              <a:rPr lang="en-US" sz="2000" b="0" spc="5" dirty="0">
                <a:latin typeface="Times New Roman" panose="02020603050405020304" pitchFamily="18" charset="0"/>
                <a:cs typeface="Times New Roman" panose="02020603050405020304" pitchFamily="18" charset="0"/>
              </a:rPr>
              <a:t>not</a:t>
            </a:r>
            <a:r>
              <a:rPr lang="en-US" sz="2000" b="0" spc="-2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accurate</a:t>
            </a:r>
            <a:r>
              <a:rPr lang="en-US" sz="2000" b="0" spc="-2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on</a:t>
            </a:r>
            <a:r>
              <a:rPr lang="en-US" sz="2000" b="0" spc="-1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the</a:t>
            </a:r>
            <a:r>
              <a:rPr lang="en-US" sz="2000" b="0" spc="-10"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outcome</a:t>
            </a:r>
            <a:r>
              <a:rPr lang="en-US" sz="2000" b="0" spc="-2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and </a:t>
            </a:r>
            <a:r>
              <a:rPr lang="en-US" sz="2000" b="0" spc="-10" dirty="0">
                <a:latin typeface="Times New Roman" panose="02020603050405020304" pitchFamily="18" charset="0"/>
                <a:cs typeface="Times New Roman" panose="02020603050405020304" pitchFamily="18" charset="0"/>
              </a:rPr>
              <a:t>may</a:t>
            </a:r>
            <a:r>
              <a:rPr lang="en-US" sz="2000" b="0" spc="1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vary</a:t>
            </a:r>
            <a:r>
              <a:rPr lang="en-US" sz="2000" b="0" spc="-2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price</a:t>
            </a:r>
            <a:r>
              <a:rPr lang="en-US" sz="2000" b="0" spc="-2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from</a:t>
            </a:r>
            <a:r>
              <a:rPr lang="en-US" sz="2000" b="0" spc="-25" dirty="0">
                <a:latin typeface="Times New Roman" panose="02020603050405020304" pitchFamily="18" charset="0"/>
                <a:cs typeface="Times New Roman" panose="02020603050405020304" pitchFamily="18" charset="0"/>
              </a:rPr>
              <a:t> </a:t>
            </a:r>
            <a:r>
              <a:rPr lang="en-US" sz="2000" b="0" spc="-10" dirty="0">
                <a:latin typeface="Times New Roman" panose="02020603050405020304" pitchFamily="18" charset="0"/>
                <a:cs typeface="Times New Roman" panose="02020603050405020304" pitchFamily="18" charset="0"/>
              </a:rPr>
              <a:t>time</a:t>
            </a:r>
            <a:r>
              <a:rPr lang="en-US" sz="2000" b="0" spc="5" dirty="0">
                <a:latin typeface="Times New Roman" panose="02020603050405020304" pitchFamily="18" charset="0"/>
                <a:cs typeface="Times New Roman" panose="02020603050405020304" pitchFamily="18" charset="0"/>
              </a:rPr>
              <a:t> </a:t>
            </a:r>
            <a:r>
              <a:rPr lang="en-US" sz="2000" b="0" spc="-5" dirty="0">
                <a:latin typeface="Times New Roman" panose="02020603050405020304" pitchFamily="18" charset="0"/>
                <a:cs typeface="Times New Roman" panose="02020603050405020304" pitchFamily="18" charset="0"/>
              </a:rPr>
              <a:t>to </a:t>
            </a:r>
            <a:r>
              <a:rPr lang="en-US" sz="2000" b="0" spc="-10" dirty="0">
                <a:latin typeface="Times New Roman" panose="02020603050405020304" pitchFamily="18" charset="0"/>
                <a:cs typeface="Times New Roman" panose="02020603050405020304" pitchFamily="18" charset="0"/>
              </a:rPr>
              <a:t>time.</a:t>
            </a:r>
            <a:endParaRPr sz="20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039621" y="3598230"/>
            <a:ext cx="9241815" cy="2302553"/>
          </a:xfrm>
          <a:prstGeom prst="rect">
            <a:avLst/>
          </a:prstGeom>
        </p:spPr>
        <p:txBody>
          <a:bodyPr vert="horz" wrap="square" lIns="0" tIns="12065" rIns="0" bIns="0" rtlCol="0">
            <a:spAutoFit/>
          </a:bodyPr>
          <a:lstStyle/>
          <a:p>
            <a:pPr marL="12700" algn="just">
              <a:lnSpc>
                <a:spcPct val="100000"/>
              </a:lnSpc>
              <a:spcBef>
                <a:spcPts val="95"/>
              </a:spcBef>
            </a:pPr>
            <a:r>
              <a:rPr lang="en-US" sz="2800" b="1" spc="-10" dirty="0">
                <a:latin typeface="Times New Roman"/>
                <a:cs typeface="Times New Roman"/>
              </a:rPr>
              <a:t>3. </a:t>
            </a:r>
            <a:r>
              <a:rPr sz="2800" b="1" spc="-10" dirty="0">
                <a:latin typeface="Times New Roman"/>
                <a:cs typeface="Times New Roman"/>
              </a:rPr>
              <a:t>Proposed</a:t>
            </a:r>
            <a:r>
              <a:rPr sz="2800" b="1" spc="-30" dirty="0">
                <a:latin typeface="Times New Roman"/>
                <a:cs typeface="Times New Roman"/>
              </a:rPr>
              <a:t> </a:t>
            </a:r>
            <a:r>
              <a:rPr sz="2800" b="1" spc="-5" dirty="0">
                <a:latin typeface="Times New Roman"/>
                <a:cs typeface="Times New Roman"/>
              </a:rPr>
              <a:t>System:</a:t>
            </a:r>
            <a:endParaRPr lang="en-US" sz="2800" b="1" spc="-5" dirty="0">
              <a:latin typeface="Times New Roman"/>
              <a:cs typeface="Times New Roman"/>
            </a:endParaRPr>
          </a:p>
          <a:p>
            <a:pPr marL="12700" algn="just">
              <a:lnSpc>
                <a:spcPct val="100000"/>
              </a:lnSpc>
              <a:spcBef>
                <a:spcPts val="95"/>
              </a:spcBef>
            </a:pPr>
            <a:r>
              <a:rPr lang="en-US" sz="2000" dirty="0">
                <a:latin typeface="Times New Roman" panose="02020603050405020304" pitchFamily="18" charset="0"/>
                <a:cs typeface="Times New Roman" panose="02020603050405020304" pitchFamily="18" charset="0"/>
              </a:rPr>
              <a:t>The proposed system aims to overcome the limitations of the existing methods by incorporating more advanced machine learning techniques, specifically ARIMA and Facebook Prophet, for Ethereum price prediction. ARIMA is a widely used time series model that can capture linear dependencies in the data, while Facebook Prophet is a Cryptocurrency Price Prediction 4 more advanced model that is designed to handle seasonality, trends, and outliers in time series data. </a:t>
            </a:r>
            <a:endParaRPr lang="en-US" sz="2000" b="1" u="sng"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6" name="object 6"/>
          <p:cNvSpPr txBox="1">
            <a:spLocks noGrp="1"/>
          </p:cNvSpPr>
          <p:nvPr>
            <p:ph type="title"/>
          </p:nvPr>
        </p:nvSpPr>
        <p:spPr>
          <a:xfrm>
            <a:off x="1152143" y="1266825"/>
            <a:ext cx="6251957" cy="725007"/>
          </a:xfrm>
          <a:prstGeom prst="rect">
            <a:avLst/>
          </a:prstGeom>
        </p:spPr>
        <p:txBody>
          <a:bodyPr vert="horz" wrap="square" lIns="0" tIns="12065" rIns="0" bIns="0" rtlCol="0">
            <a:spAutoFit/>
          </a:bodyPr>
          <a:lstStyle/>
          <a:p>
            <a:pPr marL="12700">
              <a:lnSpc>
                <a:spcPct val="100000"/>
              </a:lnSpc>
              <a:spcBef>
                <a:spcPts val="95"/>
              </a:spcBef>
            </a:pPr>
            <a:r>
              <a:rPr lang="en-IN" spc="-5" dirty="0"/>
              <a:t> </a:t>
            </a:r>
            <a:r>
              <a:rPr lang="en-IN" sz="3200" b="1" spc="-5" dirty="0">
                <a:solidFill>
                  <a:schemeClr val="tx1"/>
                </a:solidFill>
              </a:rPr>
              <a:t>4. </a:t>
            </a:r>
            <a:r>
              <a:rPr sz="3200" b="1" spc="-5" dirty="0">
                <a:solidFill>
                  <a:schemeClr val="tx1"/>
                </a:solidFill>
              </a:rPr>
              <a:t>Functional</a:t>
            </a:r>
            <a:r>
              <a:rPr sz="3200" b="1" spc="20" dirty="0">
                <a:solidFill>
                  <a:schemeClr val="tx1"/>
                </a:solidFill>
              </a:rPr>
              <a:t> </a:t>
            </a:r>
            <a:r>
              <a:rPr sz="3200" b="1" spc="-10" dirty="0">
                <a:solidFill>
                  <a:schemeClr val="tx1"/>
                </a:solidFill>
              </a:rPr>
              <a:t>Requirements:</a:t>
            </a:r>
          </a:p>
        </p:txBody>
      </p:sp>
      <p:sp>
        <p:nvSpPr>
          <p:cNvPr id="7" name="object 7"/>
          <p:cNvSpPr txBox="1"/>
          <p:nvPr/>
        </p:nvSpPr>
        <p:spPr>
          <a:xfrm>
            <a:off x="1308100" y="2154561"/>
            <a:ext cx="7696200" cy="4836580"/>
          </a:xfrm>
          <a:prstGeom prst="rect">
            <a:avLst/>
          </a:prstGeom>
        </p:spPr>
        <p:txBody>
          <a:bodyPr vert="horz" wrap="square" lIns="0" tIns="12065" rIns="0" bIns="0" rtlCol="0">
            <a:spAutoFit/>
          </a:bodyPr>
          <a:lstStyle/>
          <a:p>
            <a:pPr marL="12700">
              <a:lnSpc>
                <a:spcPct val="100000"/>
              </a:lnSpc>
              <a:spcBef>
                <a:spcPts val="95"/>
              </a:spcBef>
            </a:pPr>
            <a:r>
              <a:rPr lang="en-US" sz="2800" b="1" spc="-10" dirty="0">
                <a:latin typeface="Times New Roman"/>
                <a:cs typeface="Times New Roman"/>
              </a:rPr>
              <a:t>4.1 </a:t>
            </a:r>
            <a:r>
              <a:rPr sz="2800" b="1" spc="-10" dirty="0">
                <a:latin typeface="Times New Roman"/>
                <a:cs typeface="Times New Roman"/>
              </a:rPr>
              <a:t>Software</a:t>
            </a:r>
            <a:r>
              <a:rPr sz="2800" b="1" spc="-5" dirty="0">
                <a:latin typeface="Times New Roman"/>
                <a:cs typeface="Times New Roman"/>
              </a:rPr>
              <a:t> </a:t>
            </a:r>
            <a:r>
              <a:rPr sz="2800" b="1" spc="-10" dirty="0">
                <a:latin typeface="Times New Roman"/>
                <a:cs typeface="Times New Roman"/>
              </a:rPr>
              <a:t>Requirements:</a:t>
            </a:r>
            <a:endParaRPr sz="2800" dirty="0">
              <a:latin typeface="Times New Roman"/>
              <a:cs typeface="Times New Roman"/>
            </a:endParaRPr>
          </a:p>
          <a:p>
            <a:pPr marL="354965" indent="-342900">
              <a:lnSpc>
                <a:spcPct val="100000"/>
              </a:lnSpc>
              <a:spcBef>
                <a:spcPts val="2195"/>
              </a:spcBef>
              <a:buSzPct val="45000"/>
              <a:buFont typeface="Arial" panose="020B0604020202020204" pitchFamily="34" charset="0"/>
              <a:buChar char="•"/>
              <a:tabLst>
                <a:tab pos="229235" algn="l"/>
              </a:tabLst>
            </a:pPr>
            <a:r>
              <a:rPr sz="2000" dirty="0">
                <a:latin typeface="Times New Roman"/>
                <a:cs typeface="Times New Roman"/>
              </a:rPr>
              <a:t>Operating</a:t>
            </a:r>
            <a:r>
              <a:rPr sz="2000" spc="-45" dirty="0">
                <a:latin typeface="Times New Roman"/>
                <a:cs typeface="Times New Roman"/>
              </a:rPr>
              <a:t> </a:t>
            </a:r>
            <a:r>
              <a:rPr sz="2000" spc="-5" dirty="0">
                <a:latin typeface="Times New Roman"/>
                <a:cs typeface="Times New Roman"/>
              </a:rPr>
              <a:t>System: </a:t>
            </a:r>
            <a:r>
              <a:rPr sz="2000" dirty="0">
                <a:latin typeface="Times New Roman"/>
                <a:cs typeface="Times New Roman"/>
              </a:rPr>
              <a:t>-</a:t>
            </a:r>
            <a:r>
              <a:rPr sz="2000" spc="-35" dirty="0">
                <a:latin typeface="Times New Roman"/>
                <a:cs typeface="Times New Roman"/>
              </a:rPr>
              <a:t> </a:t>
            </a:r>
            <a:r>
              <a:rPr sz="2000" spc="-10" dirty="0">
                <a:latin typeface="Times New Roman"/>
                <a:cs typeface="Times New Roman"/>
              </a:rPr>
              <a:t>Windows/Linux/MAC</a:t>
            </a:r>
            <a:r>
              <a:rPr sz="2000" spc="-35" dirty="0">
                <a:latin typeface="Times New Roman"/>
                <a:cs typeface="Times New Roman"/>
              </a:rPr>
              <a:t> </a:t>
            </a:r>
            <a:r>
              <a:rPr sz="2000" spc="5" dirty="0">
                <a:latin typeface="Times New Roman"/>
                <a:cs typeface="Times New Roman"/>
              </a:rPr>
              <a:t>OS</a:t>
            </a:r>
            <a:endParaRPr lang="en-US" sz="2000" spc="5" dirty="0">
              <a:latin typeface="Times New Roman"/>
              <a:cs typeface="Times New Roman"/>
            </a:endParaRPr>
          </a:p>
          <a:p>
            <a:pPr marL="354965" indent="-342900">
              <a:lnSpc>
                <a:spcPct val="100000"/>
              </a:lnSpc>
              <a:spcBef>
                <a:spcPts val="2195"/>
              </a:spcBef>
              <a:buSzPct val="45000"/>
              <a:buFont typeface="Arial" panose="020B0604020202020204" pitchFamily="34" charset="0"/>
              <a:buChar char="•"/>
              <a:tabLst>
                <a:tab pos="229235" algn="l"/>
              </a:tabLst>
            </a:pPr>
            <a:r>
              <a:rPr sz="2000" dirty="0">
                <a:latin typeface="Times New Roman"/>
                <a:cs typeface="Times New Roman"/>
              </a:rPr>
              <a:t>IDE</a:t>
            </a:r>
            <a:r>
              <a:rPr sz="2000" spc="-45" dirty="0">
                <a:latin typeface="Times New Roman"/>
                <a:cs typeface="Times New Roman"/>
              </a:rPr>
              <a:t> </a:t>
            </a:r>
            <a:r>
              <a:rPr sz="2000" dirty="0">
                <a:latin typeface="Times New Roman"/>
                <a:cs typeface="Times New Roman"/>
              </a:rPr>
              <a:t>–</a:t>
            </a:r>
            <a:r>
              <a:rPr sz="2000" spc="-30" dirty="0">
                <a:latin typeface="Times New Roman"/>
                <a:cs typeface="Times New Roman"/>
              </a:rPr>
              <a:t> </a:t>
            </a:r>
            <a:r>
              <a:rPr sz="2000" dirty="0">
                <a:latin typeface="Times New Roman"/>
                <a:cs typeface="Times New Roman"/>
              </a:rPr>
              <a:t>Jupiter</a:t>
            </a:r>
          </a:p>
          <a:p>
            <a:pPr>
              <a:lnSpc>
                <a:spcPct val="100000"/>
              </a:lnSpc>
              <a:spcBef>
                <a:spcPts val="15"/>
              </a:spcBef>
              <a:buFont typeface="Wingdings"/>
              <a:buChar char=""/>
            </a:pPr>
            <a:endParaRPr sz="2750" dirty="0">
              <a:latin typeface="Times New Roman"/>
              <a:cs typeface="Times New Roman"/>
            </a:endParaRPr>
          </a:p>
          <a:p>
            <a:pPr marL="12700">
              <a:lnSpc>
                <a:spcPct val="100000"/>
              </a:lnSpc>
              <a:spcBef>
                <a:spcPts val="5"/>
              </a:spcBef>
            </a:pPr>
            <a:r>
              <a:rPr lang="en-US" sz="2800" b="1" spc="-15" dirty="0">
                <a:latin typeface="Times New Roman"/>
                <a:cs typeface="Times New Roman"/>
              </a:rPr>
              <a:t>4.2</a:t>
            </a:r>
            <a:r>
              <a:rPr sz="2800" b="1" spc="-15" dirty="0">
                <a:latin typeface="Times New Roman"/>
                <a:cs typeface="Times New Roman"/>
              </a:rPr>
              <a:t>Hardware</a:t>
            </a:r>
            <a:r>
              <a:rPr sz="2800" b="1" dirty="0">
                <a:latin typeface="Times New Roman"/>
                <a:cs typeface="Times New Roman"/>
              </a:rPr>
              <a:t> </a:t>
            </a:r>
            <a:r>
              <a:rPr sz="2800" b="1" spc="-10" dirty="0">
                <a:latin typeface="Times New Roman"/>
                <a:cs typeface="Times New Roman"/>
              </a:rPr>
              <a:t>Requirements:</a:t>
            </a:r>
            <a:endParaRPr sz="2800" dirty="0">
              <a:latin typeface="Times New Roman"/>
              <a:cs typeface="Times New Roman"/>
            </a:endParaRPr>
          </a:p>
          <a:p>
            <a:pPr marL="354965" indent="-342900">
              <a:lnSpc>
                <a:spcPct val="100000"/>
              </a:lnSpc>
              <a:spcBef>
                <a:spcPts val="2190"/>
              </a:spcBef>
              <a:buSzPct val="45000"/>
              <a:buFont typeface="Arial" panose="020B0604020202020204" pitchFamily="34" charset="0"/>
              <a:buChar char="•"/>
              <a:tabLst>
                <a:tab pos="229235" algn="l"/>
              </a:tabLst>
            </a:pPr>
            <a:r>
              <a:rPr lang="en-US" sz="2000" dirty="0">
                <a:latin typeface="Times New Roman" panose="02020603050405020304" pitchFamily="18" charset="0"/>
                <a:cs typeface="Times New Roman" panose="02020603050405020304" pitchFamily="18" charset="0"/>
              </a:rPr>
              <a:t>Processor: intel core i5 and above</a:t>
            </a:r>
          </a:p>
          <a:p>
            <a:pPr marL="354965" indent="-342900">
              <a:lnSpc>
                <a:spcPct val="100000"/>
              </a:lnSpc>
              <a:spcBef>
                <a:spcPts val="2190"/>
              </a:spcBef>
              <a:buSzPct val="45000"/>
              <a:buFont typeface="Arial" panose="020B0604020202020204" pitchFamily="34" charset="0"/>
              <a:buChar char="•"/>
              <a:tabLst>
                <a:tab pos="229235" algn="l"/>
              </a:tabLst>
            </a:pPr>
            <a:r>
              <a:rPr lang="en-US" sz="2000" dirty="0">
                <a:latin typeface="Times New Roman" panose="02020603050405020304" pitchFamily="18" charset="0"/>
                <a:cs typeface="Times New Roman" panose="02020603050405020304" pitchFamily="18" charset="0"/>
              </a:rPr>
              <a:t>Graphic Card: </a:t>
            </a:r>
            <a:r>
              <a:rPr lang="en-US" sz="2000" dirty="0" err="1">
                <a:latin typeface="Times New Roman" panose="02020603050405020304" pitchFamily="18" charset="0"/>
                <a:cs typeface="Times New Roman" panose="02020603050405020304" pitchFamily="18" charset="0"/>
              </a:rPr>
              <a:t>Atleast</a:t>
            </a:r>
            <a:r>
              <a:rPr lang="en-US" sz="2000" dirty="0">
                <a:latin typeface="Times New Roman" panose="02020603050405020304" pitchFamily="18" charset="0"/>
                <a:cs typeface="Times New Roman" panose="02020603050405020304" pitchFamily="18" charset="0"/>
              </a:rPr>
              <a:t> of 4GB RAM</a:t>
            </a:r>
          </a:p>
          <a:p>
            <a:pPr marL="354965" indent="-342900">
              <a:lnSpc>
                <a:spcPct val="100000"/>
              </a:lnSpc>
              <a:spcBef>
                <a:spcPts val="2190"/>
              </a:spcBef>
              <a:buSzPct val="45000"/>
              <a:buFont typeface="Arial" panose="020B0604020202020204" pitchFamily="34" charset="0"/>
              <a:buChar char="•"/>
              <a:tabLst>
                <a:tab pos="229235" algn="l"/>
              </a:tabLst>
            </a:pPr>
            <a:r>
              <a:rPr lang="en-US" sz="2000" dirty="0">
                <a:latin typeface="Times New Roman" panose="02020603050405020304" pitchFamily="18" charset="0"/>
                <a:cs typeface="Times New Roman" panose="02020603050405020304" pitchFamily="18" charset="0"/>
              </a:rPr>
              <a:t>Free Space: minimum 2 GB</a:t>
            </a:r>
          </a:p>
          <a:p>
            <a:pPr marL="12065">
              <a:lnSpc>
                <a:spcPct val="100000"/>
              </a:lnSpc>
              <a:spcBef>
                <a:spcPts val="2190"/>
              </a:spcBef>
              <a:buSzPct val="45000"/>
              <a:tabLst>
                <a:tab pos="229235" algn="l"/>
              </a:tabLst>
            </a:pPr>
            <a:endParaRPr sz="2000" dirty="0">
              <a:latin typeface="Times New Roman"/>
              <a:cs typeface="Times New Roman"/>
            </a:endParaRPr>
          </a:p>
        </p:txBody>
      </p:sp>
    </p:spTree>
    <p:extLst>
      <p:ext uri="{BB962C8B-B14F-4D97-AF65-F5344CB8AC3E}">
        <p14:creationId xmlns:p14="http://schemas.microsoft.com/office/powerpoint/2010/main" val="2249095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152143" y="1114425"/>
            <a:ext cx="8978316" cy="8570936"/>
          </a:xfrm>
          <a:prstGeom prst="rect">
            <a:avLst/>
          </a:prstGeom>
        </p:spPr>
        <p:txBody>
          <a:bodyPr vert="horz" wrap="square" lIns="0" tIns="12065" rIns="0" bIns="0" rtlCol="0">
            <a:spAutoFit/>
          </a:bodyPr>
          <a:lstStyle/>
          <a:p>
            <a:pPr marL="12700">
              <a:lnSpc>
                <a:spcPct val="100000"/>
              </a:lnSpc>
              <a:spcBef>
                <a:spcPts val="95"/>
              </a:spcBef>
            </a:pPr>
            <a:r>
              <a:rPr lang="en-IN" sz="2800" b="1" spc="-10" dirty="0">
                <a:latin typeface="Times New Roman"/>
                <a:cs typeface="Times New Roman"/>
              </a:rPr>
              <a:t>Non-Functional Requirements</a:t>
            </a:r>
          </a:p>
          <a:p>
            <a:pPr marL="12700">
              <a:lnSpc>
                <a:spcPct val="100000"/>
              </a:lnSpc>
              <a:spcBef>
                <a:spcPts val="95"/>
              </a:spcBef>
            </a:pPr>
            <a:r>
              <a:rPr lang="en-IN" sz="2800" b="1" spc="-10" dirty="0">
                <a:latin typeface="Times New Roman"/>
                <a:cs typeface="Times New Roman"/>
              </a:rPr>
              <a:t>5.1 Usability</a:t>
            </a:r>
            <a:r>
              <a:rPr sz="2800" b="1" spc="-10" dirty="0">
                <a:latin typeface="Times New Roman"/>
                <a:cs typeface="Times New Roman"/>
              </a:rPr>
              <a:t>:</a:t>
            </a:r>
            <a:endParaRPr sz="2800" dirty="0">
              <a:latin typeface="Times New Roman"/>
              <a:cs typeface="Times New Roman"/>
            </a:endParaRPr>
          </a:p>
          <a:p>
            <a:pPr marL="354965" indent="-342900">
              <a:spcBef>
                <a:spcPts val="2195"/>
              </a:spcBef>
              <a:buSzPct val="45000"/>
              <a:buFont typeface="Arial" panose="020B0604020202020204" pitchFamily="34" charset="0"/>
              <a:buChar char="•"/>
              <a:tabLst>
                <a:tab pos="229235" algn="l"/>
              </a:tabLst>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Simplified data visualization: The system presents the predictions in a clear and easy-to-understand format, such as graphs or charts.</a:t>
            </a:r>
            <a:endParaRPr lang="en-US" sz="2000" dirty="0">
              <a:latin typeface="Times New Roman" panose="02020603050405020304" pitchFamily="18" charset="0"/>
              <a:cs typeface="Times New Roman" panose="02020603050405020304" pitchFamily="18" charset="0"/>
            </a:endParaRPr>
          </a:p>
          <a:p>
            <a:pPr marL="354965" indent="-342900">
              <a:spcBef>
                <a:spcPts val="2195"/>
              </a:spcBef>
              <a:buSzPct val="45000"/>
              <a:buFont typeface="Arial" panose="020B0604020202020204" pitchFamily="34" charset="0"/>
              <a:buChar char="•"/>
              <a:tabLst>
                <a:tab pos="229235" algn="l"/>
              </a:tabLst>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Customization options: The system allows the users to customize the prediction data they view, such as by selecting specific time period.</a:t>
            </a:r>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354965" indent="-342900">
              <a:spcBef>
                <a:spcPts val="2195"/>
              </a:spcBef>
              <a:buSzPct val="45000"/>
              <a:buFont typeface="Arial" panose="020B0604020202020204" pitchFamily="34" charset="0"/>
              <a:buChar char="•"/>
              <a:tabLst>
                <a:tab pos="229235" algn="l"/>
              </a:tabLst>
            </a:pPr>
            <a:r>
              <a:rPr lang="en-US" sz="2000" dirty="0">
                <a:latin typeface="Times New Roman" panose="02020603050405020304" pitchFamily="18" charset="0"/>
                <a:cs typeface="Times New Roman" panose="02020603050405020304" pitchFamily="18" charset="0"/>
              </a:rPr>
              <a:t>Detailed documentation: The system provides detailed documentation on how to use the system and interpret the predictions.</a:t>
            </a:r>
          </a:p>
          <a:p>
            <a:pPr marL="12065">
              <a:spcBef>
                <a:spcPts val="2195"/>
              </a:spcBef>
              <a:buSzPct val="45000"/>
              <a:tabLst>
                <a:tab pos="229235" algn="l"/>
              </a:tabLst>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12700">
              <a:lnSpc>
                <a:spcPct val="100000"/>
              </a:lnSpc>
              <a:spcBef>
                <a:spcPts val="5"/>
              </a:spcBef>
            </a:pPr>
            <a:r>
              <a:rPr lang="en-IN" sz="2800" b="1" spc="-15" dirty="0">
                <a:latin typeface="Times New Roman"/>
                <a:cs typeface="Times New Roman"/>
              </a:rPr>
              <a:t>5.2 Reliability</a:t>
            </a:r>
            <a:r>
              <a:rPr sz="2800" b="1" spc="-10" dirty="0">
                <a:latin typeface="Times New Roman"/>
                <a:cs typeface="Times New Roman"/>
              </a:rPr>
              <a:t>:</a:t>
            </a:r>
            <a:endParaRPr sz="2800" dirty="0">
              <a:latin typeface="Times New Roman"/>
              <a:cs typeface="Times New Roman"/>
            </a:endParaRPr>
          </a:p>
          <a:p>
            <a:pPr marL="354965" indent="-342900">
              <a:spcBef>
                <a:spcPts val="2190"/>
              </a:spcBef>
              <a:buSzPct val="45000"/>
              <a:buFont typeface="Arial" panose="020B0604020202020204" pitchFamily="34" charset="0"/>
              <a:buChar char="•"/>
              <a:tabLst>
                <a:tab pos="22923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system should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be reliable,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with</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minimal downtime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or errors, to</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ensure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consistent</a:t>
            </a:r>
            <a:r>
              <a:rPr lang="en-US" sz="2000" spc="11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and</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dependable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Ethereum</a:t>
            </a:r>
            <a:r>
              <a:rPr lang="en-US" sz="2000" spc="-12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price</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predictions.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12065">
              <a:spcBef>
                <a:spcPts val="2190"/>
              </a:spcBef>
              <a:buSzPct val="45000"/>
              <a:tabLst>
                <a:tab pos="229235" algn="l"/>
              </a:tabLst>
            </a:pPr>
            <a:endParaRPr lang="en-US" sz="2000" b="0" dirty="0">
              <a:effectLst/>
              <a:latin typeface="Times New Roman" panose="02020603050405020304" pitchFamily="18" charset="0"/>
              <a:ea typeface="Times New Roman" panose="02020603050405020304" pitchFamily="18" charset="0"/>
            </a:endParaRPr>
          </a:p>
          <a:p>
            <a:pPr marL="12065">
              <a:spcBef>
                <a:spcPts val="2190"/>
              </a:spcBef>
              <a:buSzPct val="45000"/>
              <a:tabLst>
                <a:tab pos="229235" algn="l"/>
              </a:tabLst>
            </a:pPr>
            <a:endParaRPr lang="en-IN" sz="2000" b="1"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spTree>
    <p:extLst>
      <p:ext uri="{BB962C8B-B14F-4D97-AF65-F5344CB8AC3E}">
        <p14:creationId xmlns:p14="http://schemas.microsoft.com/office/powerpoint/2010/main" val="735953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135940" y="962025"/>
            <a:ext cx="8978316" cy="7265450"/>
          </a:xfrm>
          <a:prstGeom prst="rect">
            <a:avLst/>
          </a:prstGeom>
        </p:spPr>
        <p:txBody>
          <a:bodyPr vert="horz" wrap="square" lIns="0" tIns="12065" rIns="0" bIns="0" rtlCol="0">
            <a:spAutoFit/>
          </a:bodyPr>
          <a:lstStyle/>
          <a:p>
            <a:pPr marL="12065">
              <a:spcBef>
                <a:spcPts val="2195"/>
              </a:spcBef>
              <a:buSzPct val="45000"/>
              <a:tabLst>
                <a:tab pos="229235" algn="l"/>
              </a:tabLst>
            </a:pPr>
            <a:r>
              <a:rPr lang="en-US" sz="2800" b="1" dirty="0">
                <a:latin typeface="Times New Roman" panose="02020603050405020304" pitchFamily="18" charset="0"/>
                <a:cs typeface="Times New Roman" panose="02020603050405020304" pitchFamily="18" charset="0"/>
              </a:rPr>
              <a:t>5.3 Performance:</a:t>
            </a:r>
          </a:p>
          <a:p>
            <a:pPr marL="354965" indent="-342900">
              <a:spcBef>
                <a:spcPts val="2195"/>
              </a:spcBef>
              <a:buSzPct val="45000"/>
              <a:buFont typeface="Arial" panose="020B0604020202020204" pitchFamily="34" charset="0"/>
              <a:buChar char="•"/>
              <a:tabLst>
                <a:tab pos="229235" algn="l"/>
              </a:tabLst>
            </a:pPr>
            <a:r>
              <a:rPr lang="en-US" sz="2000" spc="-1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system</a:t>
            </a:r>
            <a:r>
              <a:rPr lang="en-US" sz="20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able</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predict</a:t>
            </a:r>
            <a:r>
              <a:rPr lang="en-US" sz="2000" spc="11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prices</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with</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high</a:t>
            </a:r>
            <a:r>
              <a:rPr lang="en-US" sz="2000" spc="-10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accuracy.</a:t>
            </a:r>
            <a:endParaRPr lang="en-IN" sz="2000" dirty="0">
              <a:latin typeface="Times New Roman" panose="02020603050405020304" pitchFamily="18" charset="0"/>
              <a:ea typeface="Symbol" panose="05050102010706020507" pitchFamily="18" charset="2"/>
              <a:cs typeface="Symbol" panose="05050102010706020507" pitchFamily="18" charset="2"/>
            </a:endParaRPr>
          </a:p>
          <a:p>
            <a:pPr marL="354965" indent="-342900">
              <a:spcBef>
                <a:spcPts val="2195"/>
              </a:spcBef>
              <a:buSzPct val="45000"/>
              <a:buFont typeface="Arial" panose="020B0604020202020204" pitchFamily="34" charset="0"/>
              <a:buChar char="•"/>
              <a:tabLst>
                <a:tab pos="229235" algn="l"/>
              </a:tabLst>
            </a:pPr>
            <a:r>
              <a:rPr lang="en-US" sz="2000" spc="-1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system</a:t>
            </a:r>
            <a:r>
              <a:rPr lang="en-US" sz="2000" spc="-12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7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able</a:t>
            </a:r>
            <a:r>
              <a:rPr lang="en-US" sz="20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handle</a:t>
            </a:r>
            <a:r>
              <a:rPr lang="en-US" sz="20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a</a:t>
            </a:r>
            <a:r>
              <a:rPr lang="en-US" sz="20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large</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volume</a:t>
            </a:r>
            <a:r>
              <a:rPr lang="en-US" sz="20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of data</a:t>
            </a:r>
            <a:r>
              <a:rPr lang="en-US" sz="2000" spc="-9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and</a:t>
            </a:r>
            <a:r>
              <a:rPr lang="en-US" sz="20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make</a:t>
            </a:r>
            <a:r>
              <a:rPr lang="en-US" sz="20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predictions</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timely</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manner.</a:t>
            </a:r>
          </a:p>
          <a:p>
            <a:pPr marL="354965" indent="-342900">
              <a:spcBef>
                <a:spcPts val="2195"/>
              </a:spcBef>
              <a:buSzPct val="45000"/>
              <a:buFont typeface="Arial" panose="020B0604020202020204" pitchFamily="34" charset="0"/>
              <a:buChar char="•"/>
              <a:tabLst>
                <a:tab pos="229235" algn="l"/>
              </a:tabLst>
            </a:pPr>
            <a:r>
              <a:rPr lang="en-US" sz="2000" spc="-1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system</a:t>
            </a:r>
            <a:r>
              <a:rPr lang="en-US" sz="2000" spc="-10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should</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be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able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handle</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a</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high</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number</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10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concurrent</a:t>
            </a:r>
            <a:r>
              <a:rPr lang="en-US" sz="2000" spc="11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users</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and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requests</a:t>
            </a:r>
            <a:r>
              <a:rPr lang="en-US" sz="1800" dirty="0">
                <a:effectLst/>
                <a:latin typeface="Times New Roman" panose="02020603050405020304" pitchFamily="18" charset="0"/>
                <a:ea typeface="Symbol" panose="05050102010706020507" pitchFamily="18" charset="2"/>
                <a:cs typeface="Symbol" panose="05050102010706020507" pitchFamily="18" charset="2"/>
              </a:rPr>
              <a: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2065">
              <a:spcBef>
                <a:spcPts val="2195"/>
              </a:spcBef>
              <a:buSzPct val="45000"/>
              <a:tabLst>
                <a:tab pos="229235" algn="l"/>
              </a:tabLst>
            </a:pPr>
            <a:r>
              <a:rPr lang="en-US" sz="2800" b="1" dirty="0">
                <a:latin typeface="Times New Roman" panose="02020603050405020304" pitchFamily="18" charset="0"/>
                <a:cs typeface="Times New Roman" panose="02020603050405020304" pitchFamily="18" charset="0"/>
              </a:rPr>
              <a:t>5.4 Physical Environment:</a:t>
            </a:r>
          </a:p>
          <a:p>
            <a:pPr marL="354965" indent="-342900">
              <a:spcBef>
                <a:spcPts val="2195"/>
              </a:spcBef>
              <a:buSzPct val="45000"/>
              <a:buFont typeface="Arial" panose="020B0604020202020204" pitchFamily="34" charset="0"/>
              <a:buChar char="•"/>
              <a:tabLst>
                <a:tab pos="229235" algn="l"/>
              </a:tabLst>
            </a:pPr>
            <a:r>
              <a:rPr lang="en-US" sz="2000" spc="-10" dirty="0">
                <a:effectLst/>
                <a:latin typeface="Times New Roman" panose="02020603050405020304" pitchFamily="18" charset="0"/>
                <a:ea typeface="Times New Roman" panose="02020603050405020304" pitchFamily="18" charset="0"/>
              </a:rPr>
              <a:t>It</a:t>
            </a:r>
            <a:r>
              <a:rPr lang="en-US" sz="2000" spc="6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is</a:t>
            </a:r>
            <a:r>
              <a:rPr lang="en-US" sz="2000" spc="-2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compatible</a:t>
            </a:r>
            <a:r>
              <a:rPr lang="en-US" sz="2000" spc="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with</a:t>
            </a:r>
            <a:r>
              <a:rPr lang="en-US" sz="2000" spc="-8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any</a:t>
            </a:r>
            <a:r>
              <a:rPr lang="en-US" sz="2000" spc="-13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system</a:t>
            </a:r>
            <a:r>
              <a:rPr lang="en-US" sz="2000" spc="-5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like</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laptop</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&amp;</a:t>
            </a:r>
            <a:r>
              <a:rPr lang="en-US" sz="2000" spc="-1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system.</a:t>
            </a:r>
            <a:endParaRPr lang="en-IN" sz="2000" dirty="0">
              <a:effectLst/>
              <a:latin typeface="Times New Roman" panose="02020603050405020304" pitchFamily="18" charset="0"/>
              <a:ea typeface="Times New Roman" panose="02020603050405020304" pitchFamily="18" charset="0"/>
            </a:endParaRPr>
          </a:p>
          <a:p>
            <a:pPr marL="12065">
              <a:spcBef>
                <a:spcPts val="2190"/>
              </a:spcBef>
              <a:buSzPct val="45000"/>
              <a:tabLst>
                <a:tab pos="229235" algn="l"/>
              </a:tabLst>
            </a:pPr>
            <a:r>
              <a:rPr lang="en-US" sz="2800" b="1" dirty="0">
                <a:latin typeface="Times New Roman" panose="02020603050405020304" pitchFamily="18" charset="0"/>
                <a:cs typeface="Times New Roman" panose="02020603050405020304" pitchFamily="18" charset="0"/>
              </a:rPr>
              <a:t>5.5 Resource Requirements:</a:t>
            </a:r>
          </a:p>
          <a:p>
            <a:pPr marL="354965" indent="-342900">
              <a:spcBef>
                <a:spcPts val="2190"/>
              </a:spcBef>
              <a:buSzPct val="45000"/>
              <a:buFont typeface="Arial" panose="020B0604020202020204" pitchFamily="34" charset="0"/>
              <a:buChar char="•"/>
              <a:tabLst>
                <a:tab pos="229235" algn="l"/>
              </a:tabLst>
            </a:pPr>
            <a:r>
              <a:rPr lang="en-US" sz="2000" dirty="0">
                <a:effectLst/>
                <a:latin typeface="Times New Roman" panose="02020603050405020304" pitchFamily="18" charset="0"/>
                <a:ea typeface="Times New Roman" panose="02020603050405020304" pitchFamily="18" charset="0"/>
              </a:rPr>
              <a:t>Required software is to be installed like python idle, </a:t>
            </a:r>
            <a:r>
              <a:rPr lang="en-US" sz="2000" dirty="0" err="1">
                <a:effectLst/>
                <a:latin typeface="Times New Roman" panose="02020603050405020304" pitchFamily="18" charset="0"/>
                <a:ea typeface="Times New Roman" panose="02020603050405020304" pitchFamily="18" charset="0"/>
              </a:rPr>
              <a:t>jupyter</a:t>
            </a:r>
            <a:r>
              <a:rPr lang="en-US" sz="2000" dirty="0">
                <a:effectLst/>
                <a:latin typeface="Times New Roman" panose="02020603050405020304" pitchFamily="18" charset="0"/>
                <a:ea typeface="Times New Roman" panose="02020603050405020304" pitchFamily="18" charset="0"/>
              </a:rPr>
              <a:t> notebook,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respected libraries are to be installed in our system to execute our project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successfully.</a:t>
            </a:r>
            <a:endParaRPr lang="en-IN" sz="2000" dirty="0">
              <a:effectLst/>
              <a:latin typeface="Times New Roman" panose="02020603050405020304" pitchFamily="18" charset="0"/>
              <a:ea typeface="Times New Roman" panose="02020603050405020304" pitchFamily="18" charset="0"/>
            </a:endParaRPr>
          </a:p>
          <a:p>
            <a:pPr marL="354965" indent="-342900">
              <a:lnSpc>
                <a:spcPct val="100000"/>
              </a:lnSpc>
              <a:spcBef>
                <a:spcPts val="2190"/>
              </a:spcBef>
              <a:buSzPct val="45000"/>
              <a:buFont typeface="Arial" panose="020B0604020202020204" pitchFamily="34" charset="0"/>
              <a:buChar char="•"/>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spTree>
    <p:extLst>
      <p:ext uri="{BB962C8B-B14F-4D97-AF65-F5344CB8AC3E}">
        <p14:creationId xmlns:p14="http://schemas.microsoft.com/office/powerpoint/2010/main" val="365610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231900" y="589958"/>
            <a:ext cx="4267200" cy="8247771"/>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r>
              <a:rPr lang="en-IN" sz="3200" b="1" dirty="0">
                <a:latin typeface="Times New Roman" panose="02020603050405020304" pitchFamily="18" charset="0"/>
                <a:cs typeface="Times New Roman" panose="02020603050405020304" pitchFamily="18" charset="0"/>
              </a:rPr>
              <a:t>6. System Architecture</a:t>
            </a:r>
            <a:r>
              <a:rPr sz="3200" b="1" spc="-10" dirty="0">
                <a:latin typeface="Times New Roman" panose="02020603050405020304" pitchFamily="18" charset="0"/>
                <a:cs typeface="Times New Roman" panose="02020603050405020304" pitchFamily="18" charset="0"/>
              </a:rPr>
              <a:t>:</a:t>
            </a:r>
            <a:endParaRPr lang="en-IN" sz="3200" b="1"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3600" b="1" spc="-10" dirty="0">
              <a:latin typeface="Times New Roman" panose="02020603050405020304" pitchFamily="18" charset="0"/>
              <a:cs typeface="Times New Roman" panose="02020603050405020304" pitchFamily="18" charset="0"/>
            </a:endParaRPr>
          </a:p>
          <a:p>
            <a:pPr marL="12700">
              <a:lnSpc>
                <a:spcPct val="100000"/>
              </a:lnSpc>
              <a:spcBef>
                <a:spcPts val="95"/>
              </a:spcBef>
            </a:pPr>
            <a:r>
              <a:rPr lang="en-IN" sz="2800" b="1" spc="-10" dirty="0">
                <a:latin typeface="Times New Roman" panose="02020603050405020304" pitchFamily="18" charset="0"/>
                <a:cs typeface="Times New Roman" panose="02020603050405020304" pitchFamily="18" charset="0"/>
              </a:rPr>
              <a:t>6.1 System Architecture:</a:t>
            </a:r>
          </a:p>
          <a:p>
            <a:pPr marL="12700">
              <a:lnSpc>
                <a:spcPct val="100000"/>
              </a:lnSpc>
              <a:spcBef>
                <a:spcPts val="95"/>
              </a:spcBef>
            </a:pPr>
            <a:endParaRPr lang="en-IN" sz="2800" b="1" u="sng" spc="-10" dirty="0">
              <a:latin typeface="Times New Roman" panose="02020603050405020304" pitchFamily="18" charset="0"/>
              <a:cs typeface="Times New Roman" panose="02020603050405020304" pitchFamily="18" charset="0"/>
            </a:endParaRPr>
          </a:p>
          <a:p>
            <a:pPr marL="355600" indent="-342900" algn="just">
              <a:lnSpc>
                <a:spcPct val="100000"/>
              </a:lnSpc>
              <a:spcBef>
                <a:spcPts val="95"/>
              </a:spcBef>
              <a:buFont typeface="Arial" panose="020B0604020202020204" pitchFamily="34" charset="0"/>
              <a:buChar char="•"/>
            </a:pPr>
            <a:r>
              <a:rPr lang="en-US" sz="2000" spc="-10" dirty="0">
                <a:latin typeface="Times New Roman" panose="02020603050405020304" pitchFamily="18" charset="0"/>
                <a:cs typeface="Times New Roman" panose="02020603050405020304" pitchFamily="18" charset="0"/>
              </a:rPr>
              <a:t>A system architecture, sometimes known as a systems architecture, is a conceptual model that describes a system's </a:t>
            </a:r>
            <a:r>
              <a:rPr lang="en-US" sz="2000" spc="-10" dirty="0" err="1">
                <a:latin typeface="Times New Roman" panose="02020603050405020304" pitchFamily="18" charset="0"/>
                <a:cs typeface="Times New Roman" panose="02020603050405020304" pitchFamily="18" charset="0"/>
              </a:rPr>
              <a:t>behaviour</a:t>
            </a:r>
            <a:r>
              <a:rPr lang="en-US" sz="2000" spc="-10" dirty="0">
                <a:latin typeface="Times New Roman" panose="02020603050405020304" pitchFamily="18" charset="0"/>
                <a:cs typeface="Times New Roman" panose="02020603050405020304" pitchFamily="18" charset="0"/>
              </a:rPr>
              <a:t>, structure, and other aspects. </a:t>
            </a:r>
          </a:p>
          <a:p>
            <a:pPr marL="355600" indent="-342900" algn="just">
              <a:lnSpc>
                <a:spcPct val="100000"/>
              </a:lnSpc>
              <a:spcBef>
                <a:spcPts val="95"/>
              </a:spcBef>
              <a:buFont typeface="Arial" panose="020B0604020202020204" pitchFamily="34" charset="0"/>
              <a:buChar char="•"/>
            </a:pPr>
            <a:r>
              <a:rPr lang="en-US" sz="2000" spc="-10" dirty="0">
                <a:latin typeface="Times New Roman" panose="02020603050405020304" pitchFamily="18" charset="0"/>
                <a:cs typeface="Times New Roman" panose="02020603050405020304" pitchFamily="18" charset="0"/>
              </a:rPr>
              <a:t>A description and representation of a system's architecture that is set up to facilitate analysis of a system's </a:t>
            </a:r>
            <a:r>
              <a:rPr lang="en-US" sz="2000" spc="-10" dirty="0" err="1">
                <a:latin typeface="Times New Roman" panose="02020603050405020304" pitchFamily="18" charset="0"/>
                <a:cs typeface="Times New Roman" panose="02020603050405020304" pitchFamily="18" charset="0"/>
              </a:rPr>
              <a:t>behaviour</a:t>
            </a:r>
            <a:r>
              <a:rPr lang="en-US" sz="2000" spc="-10" dirty="0">
                <a:latin typeface="Times New Roman" panose="02020603050405020304" pitchFamily="18" charset="0"/>
                <a:cs typeface="Times New Roman" panose="02020603050405020304" pitchFamily="18" charset="0"/>
              </a:rPr>
              <a:t> and structure.</a:t>
            </a:r>
            <a:endParaRPr lang="en-IN" sz="2000"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3600" b="1" u="sng" dirty="0">
              <a:latin typeface="Times New Roman" panose="02020603050405020304" pitchFamily="18" charset="0"/>
              <a:cs typeface="Times New Roman" panose="02020603050405020304" pitchFamily="18" charset="0"/>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pic>
        <p:nvPicPr>
          <p:cNvPr id="6" name="image13.jpeg">
            <a:extLst>
              <a:ext uri="{FF2B5EF4-FFF2-40B4-BE49-F238E27FC236}">
                <a16:creationId xmlns:a16="http://schemas.microsoft.com/office/drawing/2014/main" id="{C7373A84-BB2F-2AA1-FD4E-274614682FF8}"/>
              </a:ext>
            </a:extLst>
          </p:cNvPr>
          <p:cNvPicPr>
            <a:picLocks noChangeAspect="1"/>
          </p:cNvPicPr>
          <p:nvPr/>
        </p:nvPicPr>
        <p:blipFill>
          <a:blip r:embed="rId3" cstate="print"/>
          <a:stretch>
            <a:fillRect/>
          </a:stretch>
        </p:blipFill>
        <p:spPr>
          <a:xfrm>
            <a:off x="5727700" y="2943225"/>
            <a:ext cx="4489297" cy="2834204"/>
          </a:xfrm>
          <a:prstGeom prst="rect">
            <a:avLst/>
          </a:prstGeom>
        </p:spPr>
      </p:pic>
    </p:spTree>
    <p:extLst>
      <p:ext uri="{BB962C8B-B14F-4D97-AF65-F5344CB8AC3E}">
        <p14:creationId xmlns:p14="http://schemas.microsoft.com/office/powerpoint/2010/main" val="478172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003300" y="1190625"/>
            <a:ext cx="4971062" cy="7114127"/>
          </a:xfrm>
          <a:prstGeom prst="rect">
            <a:avLst/>
          </a:prstGeom>
        </p:spPr>
        <p:txBody>
          <a:bodyPr vert="horz" wrap="square" lIns="0" tIns="12065" rIns="0" bIns="0" rtlCol="0">
            <a:spAutoFit/>
          </a:bodyPr>
          <a:lstStyle/>
          <a:p>
            <a:pPr marL="12700">
              <a:lnSpc>
                <a:spcPct val="100000"/>
              </a:lnSpc>
              <a:spcBef>
                <a:spcPts val="95"/>
              </a:spcBef>
            </a:pPr>
            <a:r>
              <a:rPr lang="en-IN" sz="2800" b="1" spc="-10" dirty="0">
                <a:latin typeface="Times New Roman"/>
                <a:cs typeface="Times New Roman"/>
              </a:rPr>
              <a:t>6.2 Use case diagram</a:t>
            </a:r>
            <a:r>
              <a:rPr sz="2800" b="1" spc="-10" dirty="0">
                <a:latin typeface="Times New Roman"/>
                <a:cs typeface="Times New Roman"/>
              </a:rPr>
              <a:t>:</a:t>
            </a:r>
            <a:endParaRPr lang="en-IN" sz="2800" b="1" spc="-10" dirty="0">
              <a:latin typeface="Times New Roman"/>
              <a:cs typeface="Times New Roman"/>
            </a:endParaRPr>
          </a:p>
          <a:p>
            <a:pPr marL="12700">
              <a:lnSpc>
                <a:spcPct val="100000"/>
              </a:lnSpc>
              <a:spcBef>
                <a:spcPts val="95"/>
              </a:spcBef>
            </a:pPr>
            <a:endParaRPr lang="en-IN" sz="2800" b="1" spc="-10" dirty="0">
              <a:latin typeface="Times New Roman"/>
              <a:cs typeface="Times New Roman"/>
            </a:endParaRPr>
          </a:p>
          <a:p>
            <a:pPr marL="12700" algn="just">
              <a:lnSpc>
                <a:spcPct val="100000"/>
              </a:lnSpc>
              <a:spcBef>
                <a:spcPts val="95"/>
              </a:spcBef>
            </a:pPr>
            <a:endParaRPr lang="en-US" sz="2000" dirty="0">
              <a:latin typeface="Times New Roman"/>
              <a:cs typeface="Times New Roman"/>
            </a:endParaRPr>
          </a:p>
          <a:p>
            <a:pPr marL="355600" indent="-342900" algn="just">
              <a:lnSpc>
                <a:spcPct val="100000"/>
              </a:lnSpc>
              <a:spcBef>
                <a:spcPts val="95"/>
              </a:spcBef>
              <a:buFont typeface="Arial" panose="020B0604020202020204" pitchFamily="34" charset="0"/>
              <a:buChar char="•"/>
            </a:pPr>
            <a:r>
              <a:rPr lang="en-US" sz="2000" dirty="0">
                <a:latin typeface="Times New Roman"/>
                <a:cs typeface="Times New Roman"/>
              </a:rPr>
              <a:t>The </a:t>
            </a:r>
            <a:r>
              <a:rPr lang="en-US" sz="2000" dirty="0" err="1">
                <a:latin typeface="Times New Roman"/>
                <a:cs typeface="Times New Roman"/>
              </a:rPr>
              <a:t>Usecase</a:t>
            </a:r>
            <a:r>
              <a:rPr lang="en-US" sz="2000" dirty="0">
                <a:latin typeface="Times New Roman"/>
                <a:cs typeface="Times New Roman"/>
              </a:rPr>
              <a:t> diagram is a graphic that is used to define the core elements and processes that make up a system. The key elements are termed as "actors" and the processes are called "actions".</a:t>
            </a:r>
          </a:p>
          <a:p>
            <a:pPr marL="12700" algn="just">
              <a:lnSpc>
                <a:spcPct val="100000"/>
              </a:lnSpc>
              <a:spcBef>
                <a:spcPts val="95"/>
              </a:spcBef>
            </a:pPr>
            <a:endParaRPr lang="en-US" sz="2000" dirty="0">
              <a:latin typeface="Times New Roman"/>
              <a:cs typeface="Times New Roman"/>
            </a:endParaRPr>
          </a:p>
          <a:p>
            <a:pPr marL="355600" indent="-342900" algn="just">
              <a:lnSpc>
                <a:spcPct val="100000"/>
              </a:lnSpc>
              <a:spcBef>
                <a:spcPts val="95"/>
              </a:spcBef>
              <a:buFont typeface="Arial" panose="020B0604020202020204" pitchFamily="34" charset="0"/>
              <a:buChar char="•"/>
            </a:pPr>
            <a:r>
              <a:rPr lang="en-US" sz="2000" dirty="0">
                <a:latin typeface="Times New Roman"/>
                <a:cs typeface="Times New Roman"/>
              </a:rPr>
              <a:t>It shows which actors interact with each </a:t>
            </a:r>
            <a:r>
              <a:rPr lang="en-US" sz="2000" dirty="0" err="1">
                <a:latin typeface="Times New Roman"/>
                <a:cs typeface="Times New Roman"/>
              </a:rPr>
              <a:t>usecase</a:t>
            </a:r>
            <a:r>
              <a:rPr lang="en-US" sz="2000" dirty="0">
                <a:latin typeface="Times New Roman"/>
                <a:cs typeface="Times New Roman"/>
              </a:rPr>
              <a:t>. </a:t>
            </a:r>
            <a:r>
              <a:rPr lang="en-US" sz="2000" dirty="0" err="1">
                <a:latin typeface="Times New Roman"/>
                <a:cs typeface="Times New Roman"/>
              </a:rPr>
              <a:t>Usecase</a:t>
            </a:r>
            <a:r>
              <a:rPr lang="en-US" sz="2000" dirty="0">
                <a:latin typeface="Times New Roman"/>
                <a:cs typeface="Times New Roman"/>
              </a:rPr>
              <a:t> diagrams are created to visualize the relationship between actors and </a:t>
            </a:r>
            <a:r>
              <a:rPr lang="en-US" sz="2000" dirty="0" err="1">
                <a:latin typeface="Times New Roman"/>
                <a:cs typeface="Times New Roman"/>
              </a:rPr>
              <a:t>usecases</a:t>
            </a:r>
            <a:r>
              <a:rPr lang="en-US" sz="2000" dirty="0">
                <a:latin typeface="Times New Roman"/>
                <a:cs typeface="Times New Roman"/>
              </a:rPr>
              <a:t>. A </a:t>
            </a:r>
            <a:r>
              <a:rPr lang="en-US" sz="2000" dirty="0" err="1">
                <a:latin typeface="Times New Roman"/>
                <a:cs typeface="Times New Roman"/>
              </a:rPr>
              <a:t>usecase</a:t>
            </a:r>
            <a:r>
              <a:rPr lang="en-US" sz="2000" dirty="0">
                <a:latin typeface="Times New Roman"/>
                <a:cs typeface="Times New Roman"/>
              </a:rPr>
              <a:t> is a pattern of </a:t>
            </a:r>
            <a:r>
              <a:rPr lang="en-US" sz="2000" dirty="0" err="1">
                <a:latin typeface="Times New Roman"/>
                <a:cs typeface="Times New Roman"/>
              </a:rPr>
              <a:t>behaviour</a:t>
            </a:r>
            <a:r>
              <a:rPr lang="en-US" sz="2000" dirty="0">
                <a:latin typeface="Times New Roman"/>
                <a:cs typeface="Times New Roman"/>
              </a:rPr>
              <a:t> the system exhibits.</a:t>
            </a:r>
            <a:endParaRPr sz="2000" dirty="0">
              <a:latin typeface="Times New Roman"/>
              <a:cs typeface="Times New Roman"/>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pic>
        <p:nvPicPr>
          <p:cNvPr id="9" name="Picture 8">
            <a:extLst>
              <a:ext uri="{FF2B5EF4-FFF2-40B4-BE49-F238E27FC236}">
                <a16:creationId xmlns:a16="http://schemas.microsoft.com/office/drawing/2014/main" id="{2C8057BE-9EF6-544C-3AD9-8F4475B6B3CE}"/>
              </a:ext>
            </a:extLst>
          </p:cNvPr>
          <p:cNvPicPr>
            <a:picLocks noChangeAspect="1"/>
          </p:cNvPicPr>
          <p:nvPr/>
        </p:nvPicPr>
        <p:blipFill>
          <a:blip r:embed="rId3"/>
          <a:stretch>
            <a:fillRect/>
          </a:stretch>
        </p:blipFill>
        <p:spPr>
          <a:xfrm>
            <a:off x="6413174" y="2182622"/>
            <a:ext cx="4028872" cy="3581400"/>
          </a:xfrm>
          <a:prstGeom prst="rect">
            <a:avLst/>
          </a:prstGeom>
        </p:spPr>
      </p:pic>
    </p:spTree>
    <p:extLst>
      <p:ext uri="{BB962C8B-B14F-4D97-AF65-F5344CB8AC3E}">
        <p14:creationId xmlns:p14="http://schemas.microsoft.com/office/powerpoint/2010/main" val="2077686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152143" y="1114425"/>
            <a:ext cx="4580890" cy="4785284"/>
          </a:xfrm>
          <a:prstGeom prst="rect">
            <a:avLst/>
          </a:prstGeom>
        </p:spPr>
        <p:txBody>
          <a:bodyPr vert="horz" wrap="square" lIns="0" tIns="12065" rIns="0" bIns="0" rtlCol="0">
            <a:spAutoFit/>
          </a:bodyPr>
          <a:lstStyle/>
          <a:p>
            <a:pPr marL="12700">
              <a:lnSpc>
                <a:spcPct val="100000"/>
              </a:lnSpc>
              <a:spcBef>
                <a:spcPts val="95"/>
              </a:spcBef>
            </a:pPr>
            <a:r>
              <a:rPr lang="en-IN" sz="2800" b="1" dirty="0">
                <a:latin typeface="Times New Roman" panose="02020603050405020304" pitchFamily="18" charset="0"/>
                <a:cs typeface="Times New Roman" panose="02020603050405020304" pitchFamily="18" charset="0"/>
              </a:rPr>
              <a:t>6.3 Class Diagram</a:t>
            </a:r>
            <a:r>
              <a:rPr sz="2800" b="1" spc="-10" dirty="0">
                <a:latin typeface="Times New Roman" panose="02020603050405020304" pitchFamily="18" charset="0"/>
                <a:cs typeface="Times New Roman" panose="02020603050405020304" pitchFamily="18" charset="0"/>
              </a:rPr>
              <a:t>:</a:t>
            </a:r>
            <a:endParaRPr lang="en-IN" sz="2800" b="1"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sz="2800" b="1" u="sng" dirty="0">
              <a:latin typeface="Times New Roman" panose="02020603050405020304" pitchFamily="18" charset="0"/>
              <a:cs typeface="Times New Roman" panose="02020603050405020304" pitchFamily="18" charset="0"/>
            </a:endParaRPr>
          </a:p>
          <a:p>
            <a:pPr marL="354965" indent="-342900" algn="just">
              <a:lnSpc>
                <a:spcPct val="100000"/>
              </a:lnSpc>
              <a:spcBef>
                <a:spcPts val="2190"/>
              </a:spcBef>
              <a:buSzPct val="45000"/>
              <a:buFont typeface="Arial" panose="020B0604020202020204" pitchFamily="34" charset="0"/>
              <a:buChar char="•"/>
              <a:tabLst>
                <a:tab pos="229235" algn="l"/>
              </a:tabLst>
            </a:pPr>
            <a:r>
              <a:rPr lang="en-US" sz="2000" dirty="0">
                <a:effectLst/>
                <a:latin typeface="Times New Roman" panose="02020603050405020304" pitchFamily="18" charset="0"/>
                <a:ea typeface="Times New Roman" panose="02020603050405020304" pitchFamily="18" charset="0"/>
              </a:rPr>
              <a:t>Class diagrams describe the static structure of a system, or how it is structured rather than how it behaves. </a:t>
            </a:r>
          </a:p>
          <a:p>
            <a:pPr marL="354965" indent="-342900" algn="just">
              <a:lnSpc>
                <a:spcPct val="100000"/>
              </a:lnSpc>
              <a:spcBef>
                <a:spcPts val="2190"/>
              </a:spcBef>
              <a:buSzPct val="45000"/>
              <a:buFont typeface="Arial" panose="020B0604020202020204" pitchFamily="34" charset="0"/>
              <a:buChar char="•"/>
              <a:tabLst>
                <a:tab pos="229235" algn="l"/>
              </a:tabLst>
            </a:pPr>
            <a:r>
              <a:rPr lang="en-US" sz="2000" dirty="0">
                <a:effectLst/>
                <a:latin typeface="Times New Roman" panose="02020603050405020304" pitchFamily="18" charset="0"/>
                <a:ea typeface="Times New Roman" panose="02020603050405020304" pitchFamily="18" charset="0"/>
              </a:rPr>
              <a:t>Class diagram gives an overview of a system by showing its classes and the relationships among them. </a:t>
            </a:r>
          </a:p>
          <a:p>
            <a:pPr marL="354965" indent="-342900" algn="just">
              <a:lnSpc>
                <a:spcPct val="100000"/>
              </a:lnSpc>
              <a:spcBef>
                <a:spcPts val="2190"/>
              </a:spcBef>
              <a:buSzPct val="45000"/>
              <a:buFont typeface="Arial" panose="020B0604020202020204" pitchFamily="34" charset="0"/>
              <a:buChar char="•"/>
              <a:tabLst>
                <a:tab pos="229235" algn="l"/>
              </a:tabLst>
            </a:pPr>
            <a:r>
              <a:rPr lang="en-US" sz="2000" dirty="0">
                <a:effectLst/>
                <a:latin typeface="Times New Roman" panose="02020603050405020304" pitchFamily="18" charset="0"/>
                <a:ea typeface="Times New Roman" panose="02020603050405020304" pitchFamily="18" charset="0"/>
              </a:rPr>
              <a:t>UML class is a rectangle divided into: class name, attributes, and operations.</a:t>
            </a:r>
          </a:p>
          <a:p>
            <a:pPr marL="12065">
              <a:lnSpc>
                <a:spcPct val="100000"/>
              </a:lnSpc>
              <a:spcBef>
                <a:spcPts val="2190"/>
              </a:spcBef>
              <a:buSzPct val="45000"/>
              <a:tabLst>
                <a:tab pos="229235" algn="l"/>
              </a:tabLst>
            </a:pPr>
            <a:endParaRPr sz="2000" dirty="0">
              <a:latin typeface="Times New Roman"/>
              <a:cs typeface="Times New Roman"/>
            </a:endParaRPr>
          </a:p>
        </p:txBody>
      </p:sp>
      <p:pic>
        <p:nvPicPr>
          <p:cNvPr id="8" name="Picture 7">
            <a:extLst>
              <a:ext uri="{FF2B5EF4-FFF2-40B4-BE49-F238E27FC236}">
                <a16:creationId xmlns:a16="http://schemas.microsoft.com/office/drawing/2014/main" id="{684CD255-41E1-0544-A095-A1504E664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6300" y="2105025"/>
            <a:ext cx="4580891" cy="3085678"/>
          </a:xfrm>
          <a:prstGeom prst="rect">
            <a:avLst/>
          </a:prstGeom>
        </p:spPr>
      </p:pic>
    </p:spTree>
    <p:extLst>
      <p:ext uri="{BB962C8B-B14F-4D97-AF65-F5344CB8AC3E}">
        <p14:creationId xmlns:p14="http://schemas.microsoft.com/office/powerpoint/2010/main" val="257751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152143" y="991386"/>
            <a:ext cx="5105400" cy="6313908"/>
          </a:xfrm>
          <a:prstGeom prst="rect">
            <a:avLst/>
          </a:prstGeom>
        </p:spPr>
        <p:txBody>
          <a:bodyPr vert="horz" wrap="square" lIns="0" tIns="12065" rIns="0" bIns="0" rtlCol="0">
            <a:spAutoFit/>
          </a:bodyPr>
          <a:lstStyle/>
          <a:p>
            <a:pPr marL="12700">
              <a:lnSpc>
                <a:spcPct val="100000"/>
              </a:lnSpc>
              <a:spcBef>
                <a:spcPts val="95"/>
              </a:spcBef>
            </a:pPr>
            <a:r>
              <a:rPr lang="en-IN" sz="2800" b="1" dirty="0">
                <a:latin typeface="Times New Roman" panose="02020603050405020304" pitchFamily="18" charset="0"/>
                <a:cs typeface="Times New Roman" panose="02020603050405020304" pitchFamily="18" charset="0"/>
              </a:rPr>
              <a:t>6.3 State Chart Diagram</a:t>
            </a:r>
            <a:r>
              <a:rPr sz="2800" b="1" spc="-10" dirty="0">
                <a:latin typeface="Times New Roman" panose="02020603050405020304" pitchFamily="18" charset="0"/>
                <a:cs typeface="Times New Roman" panose="02020603050405020304" pitchFamily="18" charset="0"/>
              </a:rPr>
              <a:t>:</a:t>
            </a:r>
            <a:endParaRPr lang="en-IN" sz="2800" b="1"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2800" b="1" u="sng"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2800" b="1" u="sng" dirty="0">
              <a:latin typeface="Times New Roman" panose="02020603050405020304" pitchFamily="18" charset="0"/>
              <a:cs typeface="Times New Roman" panose="02020603050405020304" pitchFamily="18" charset="0"/>
            </a:endParaRPr>
          </a:p>
          <a:p>
            <a:pPr marL="355600" indent="-342900" algn="just">
              <a:lnSpc>
                <a:spcPct val="100000"/>
              </a:lnSpc>
              <a:spcBef>
                <a:spcPts val="9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state chart  diagram is basically a flowchart to represent the flow from one state to another state.</a:t>
            </a:r>
          </a:p>
          <a:p>
            <a:pPr marL="355600" indent="-342900" algn="just">
              <a:lnSpc>
                <a:spcPct val="100000"/>
              </a:lnSpc>
              <a:spcBef>
                <a:spcPts val="95"/>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55600" indent="-342900" algn="just">
              <a:lnSpc>
                <a:spcPct val="100000"/>
              </a:lnSpc>
              <a:spcBef>
                <a:spcPts val="9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flow can be sequential, branched, or concurrent. State chart diagrams deal with all type of flow control by using different elements such as  join, etc.</a:t>
            </a:r>
            <a:endParaRPr sz="2000" dirty="0">
              <a:latin typeface="Times New Roman" panose="02020603050405020304" pitchFamily="18" charset="0"/>
              <a:cs typeface="Times New Roman" panose="02020603050405020304" pitchFamily="18" charset="0"/>
            </a:endParaRPr>
          </a:p>
          <a:p>
            <a:pPr marL="12065" algn="just">
              <a:spcBef>
                <a:spcPts val="2195"/>
              </a:spcBef>
              <a:buSzPct val="45000"/>
              <a:tabLst>
                <a:tab pos="229235" algn="l"/>
              </a:tabLst>
            </a:pPr>
            <a:r>
              <a:rPr lang="en-IN" sz="2000"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pic>
        <p:nvPicPr>
          <p:cNvPr id="8" name="Picture 7">
            <a:extLst>
              <a:ext uri="{FF2B5EF4-FFF2-40B4-BE49-F238E27FC236}">
                <a16:creationId xmlns:a16="http://schemas.microsoft.com/office/drawing/2014/main" id="{4CEECD94-DD68-0514-C1E4-5B5A548A7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500" y="1785659"/>
            <a:ext cx="2895600" cy="3991532"/>
          </a:xfrm>
          <a:prstGeom prst="rect">
            <a:avLst/>
          </a:prstGeom>
        </p:spPr>
      </p:pic>
    </p:spTree>
    <p:extLst>
      <p:ext uri="{BB962C8B-B14F-4D97-AF65-F5344CB8AC3E}">
        <p14:creationId xmlns:p14="http://schemas.microsoft.com/office/powerpoint/2010/main" val="2098878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231900" y="589958"/>
            <a:ext cx="4590224" cy="6757619"/>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r>
              <a:rPr lang="en-IN" sz="2800" b="1" dirty="0">
                <a:latin typeface="Times New Roman" panose="02020603050405020304" pitchFamily="18" charset="0"/>
                <a:cs typeface="Times New Roman" panose="02020603050405020304" pitchFamily="18" charset="0"/>
              </a:rPr>
              <a:t>6.4 Sequence diagram</a:t>
            </a:r>
            <a:r>
              <a:rPr lang="en-IN" sz="2800" b="1" spc="-10" dirty="0">
                <a:latin typeface="Times New Roman" panose="02020603050405020304" pitchFamily="18" charset="0"/>
                <a:cs typeface="Times New Roman" panose="02020603050405020304" pitchFamily="18" charset="0"/>
              </a:rPr>
              <a:t>:</a:t>
            </a:r>
          </a:p>
          <a:p>
            <a:pPr marL="12700">
              <a:lnSpc>
                <a:spcPct val="100000"/>
              </a:lnSpc>
              <a:spcBef>
                <a:spcPts val="95"/>
              </a:spcBef>
            </a:pPr>
            <a:endParaRPr lang="en-IN" sz="2800" b="1" u="sng"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2800" b="1" u="sng" spc="-10" dirty="0">
              <a:latin typeface="Times New Roman" panose="02020603050405020304" pitchFamily="18" charset="0"/>
              <a:cs typeface="Times New Roman" panose="02020603050405020304" pitchFamily="18" charset="0"/>
            </a:endParaRPr>
          </a:p>
          <a:p>
            <a:pPr marL="355600" indent="-342900" algn="just">
              <a:lnSpc>
                <a:spcPct val="100000"/>
              </a:lnSpc>
              <a:spcBef>
                <a:spcPts val="9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sequence diagram is a type of interaction diagram because it describes how and in what order a group of objects works together. </a:t>
            </a:r>
          </a:p>
          <a:p>
            <a:pPr marL="12700" algn="just">
              <a:lnSpc>
                <a:spcPct val="100000"/>
              </a:lnSpc>
              <a:spcBef>
                <a:spcPts val="95"/>
              </a:spcBef>
            </a:pPr>
            <a:endParaRPr lang="en-US" sz="2000" dirty="0">
              <a:latin typeface="Times New Roman" panose="02020603050405020304" pitchFamily="18" charset="0"/>
              <a:cs typeface="Times New Roman" panose="02020603050405020304" pitchFamily="18" charset="0"/>
            </a:endParaRPr>
          </a:p>
          <a:p>
            <a:pPr marL="355600" indent="-342900" algn="just">
              <a:lnSpc>
                <a:spcPct val="100000"/>
              </a:lnSpc>
              <a:spcBef>
                <a:spcPts val="9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Sequence Diagrams are graphs of relationships which describe how activities are done.</a:t>
            </a:r>
            <a:endParaRPr lang="en-IN" sz="2000" dirty="0">
              <a:latin typeface="Times New Roman" panose="02020603050405020304" pitchFamily="18" charset="0"/>
              <a:cs typeface="Times New Roman" panose="02020603050405020304" pitchFamily="18" charset="0"/>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IN"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IN"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IN" sz="2000" dirty="0">
              <a:latin typeface="Times New Roman"/>
              <a:cs typeface="Times New Roman"/>
            </a:endParaRPr>
          </a:p>
        </p:txBody>
      </p:sp>
      <p:pic>
        <p:nvPicPr>
          <p:cNvPr id="8" name="Picture 7">
            <a:extLst>
              <a:ext uri="{FF2B5EF4-FFF2-40B4-BE49-F238E27FC236}">
                <a16:creationId xmlns:a16="http://schemas.microsoft.com/office/drawing/2014/main" id="{DEE773A5-DC69-B955-D54F-A69629B50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700" y="2033619"/>
            <a:ext cx="4467849" cy="3505689"/>
          </a:xfrm>
          <a:prstGeom prst="rect">
            <a:avLst/>
          </a:prstGeom>
        </p:spPr>
      </p:pic>
    </p:spTree>
    <p:extLst>
      <p:ext uri="{BB962C8B-B14F-4D97-AF65-F5344CB8AC3E}">
        <p14:creationId xmlns:p14="http://schemas.microsoft.com/office/powerpoint/2010/main" val="20242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75C216-8D38-3956-75FD-FF2D3BC2163C}"/>
              </a:ext>
            </a:extLst>
          </p:cNvPr>
          <p:cNvSpPr txBox="1"/>
          <p:nvPr/>
        </p:nvSpPr>
        <p:spPr>
          <a:xfrm>
            <a:off x="965200" y="2257425"/>
            <a:ext cx="8763000" cy="2171364"/>
          </a:xfrm>
          <a:prstGeom prst="rect">
            <a:avLst/>
          </a:prstGeom>
          <a:noFill/>
        </p:spPr>
        <p:txBody>
          <a:bodyPr wrap="square">
            <a:spAutoFit/>
          </a:bodyPr>
          <a:lstStyle/>
          <a:p>
            <a:pPr marL="355600" marR="5080" indent="-342900" algn="just">
              <a:lnSpc>
                <a:spcPct val="150000"/>
              </a:lnSpc>
              <a:spcBef>
                <a:spcPts val="375"/>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ARIMA and Facebook Prophet models were then implemented on the preprocessed data to generate Ethereum price forecasts. The models were trained using a time period of historical data and validated using a hold-out set of data.</a:t>
            </a:r>
          </a:p>
          <a:p>
            <a:pPr marL="355600" marR="5080" indent="-342900" algn="just">
              <a:lnSpc>
                <a:spcPct val="150000"/>
              </a:lnSpc>
              <a:spcBef>
                <a:spcPts val="375"/>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findings suggest that Facebook Prophet may be a more accurate model compared to ARIMA for Ethereum price prediction, as evidenced by lower MSE values</a:t>
            </a:r>
          </a:p>
        </p:txBody>
      </p:sp>
    </p:spTree>
    <p:extLst>
      <p:ext uri="{BB962C8B-B14F-4D97-AF65-F5344CB8AC3E}">
        <p14:creationId xmlns:p14="http://schemas.microsoft.com/office/powerpoint/2010/main" val="2561213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079500" y="733425"/>
            <a:ext cx="4572000" cy="7680949"/>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r>
              <a:rPr lang="en-IN" sz="2800" b="1" spc="-10" dirty="0">
                <a:latin typeface="Times New Roman" panose="02020603050405020304" pitchFamily="18" charset="0"/>
                <a:cs typeface="Times New Roman" panose="02020603050405020304" pitchFamily="18" charset="0"/>
              </a:rPr>
              <a:t>6.5 Communication diagram</a:t>
            </a:r>
            <a:r>
              <a:rPr sz="2800" b="1" spc="-10" dirty="0">
                <a:latin typeface="Times New Roman" panose="02020603050405020304" pitchFamily="18" charset="0"/>
                <a:cs typeface="Times New Roman" panose="02020603050405020304" pitchFamily="18" charset="0"/>
              </a:rPr>
              <a:t>:</a:t>
            </a:r>
            <a:endParaRPr lang="en-IN" sz="2800" b="1"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2800" b="1" u="sng" spc="-10" dirty="0">
              <a:latin typeface="Times New Roman" panose="02020603050405020304" pitchFamily="18" charset="0"/>
              <a:cs typeface="Times New Roman" panose="02020603050405020304" pitchFamily="18" charset="0"/>
            </a:endParaRPr>
          </a:p>
          <a:p>
            <a:pPr marL="355600" indent="-342900" algn="just">
              <a:spcBef>
                <a:spcPts val="9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communication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diagram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sequence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diagram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similar.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They're</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semantically equivalent, that is, they present the same information, and you can turn 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communication to a sequence diagram and vice versa. </a:t>
            </a:r>
          </a:p>
          <a:p>
            <a:pPr marL="298450" indent="-285750" algn="just">
              <a:spcBef>
                <a:spcPts val="95"/>
              </a:spcBef>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98450" indent="-285750" algn="just">
              <a:spcBef>
                <a:spcPts val="9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main distinction between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them is that the communication diagram arranges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elements according to space,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sequence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diagram is according</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time.</a:t>
            </a:r>
            <a:endParaRPr lang="en-IN" sz="2000" dirty="0">
              <a:effectLst/>
              <a:latin typeface="Times New Roman" panose="02020603050405020304" pitchFamily="18" charset="0"/>
              <a:ea typeface="Times New Roman" panose="02020603050405020304" pitchFamily="18" charset="0"/>
            </a:endParaRPr>
          </a:p>
          <a:p>
            <a:pPr marL="12700">
              <a:lnSpc>
                <a:spcPct val="100000"/>
              </a:lnSpc>
              <a:spcBef>
                <a:spcPts val="95"/>
              </a:spcBef>
            </a:pPr>
            <a:endParaRPr sz="2800" b="1" u="sng" dirty="0">
              <a:latin typeface="Times New Roman" panose="02020603050405020304" pitchFamily="18" charset="0"/>
              <a:cs typeface="Times New Roman" panose="02020603050405020304" pitchFamily="18" charset="0"/>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pic>
        <p:nvPicPr>
          <p:cNvPr id="6" name="Picture 5">
            <a:extLst>
              <a:ext uri="{FF2B5EF4-FFF2-40B4-BE49-F238E27FC236}">
                <a16:creationId xmlns:a16="http://schemas.microsoft.com/office/drawing/2014/main" id="{59A155E0-6409-DDFC-9D9B-3522E9A525B1}"/>
              </a:ext>
            </a:extLst>
          </p:cNvPr>
          <p:cNvPicPr>
            <a:picLocks noChangeAspect="1"/>
          </p:cNvPicPr>
          <p:nvPr/>
        </p:nvPicPr>
        <p:blipFill>
          <a:blip r:embed="rId3"/>
          <a:stretch>
            <a:fillRect/>
          </a:stretch>
        </p:blipFill>
        <p:spPr>
          <a:xfrm>
            <a:off x="6010231" y="2017392"/>
            <a:ext cx="4267200" cy="3452569"/>
          </a:xfrm>
          <a:prstGeom prst="rect">
            <a:avLst/>
          </a:prstGeom>
        </p:spPr>
      </p:pic>
    </p:spTree>
    <p:extLst>
      <p:ext uri="{BB962C8B-B14F-4D97-AF65-F5344CB8AC3E}">
        <p14:creationId xmlns:p14="http://schemas.microsoft.com/office/powerpoint/2010/main" val="2848396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231900" y="589958"/>
            <a:ext cx="8978316" cy="5057154"/>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r>
              <a:rPr lang="en-IN" sz="2800" b="1" spc="-10" dirty="0">
                <a:latin typeface="Times New Roman" panose="02020603050405020304" pitchFamily="18" charset="0"/>
                <a:cs typeface="Times New Roman" panose="02020603050405020304" pitchFamily="18" charset="0"/>
              </a:rPr>
              <a:t>6.6 Component diagram</a:t>
            </a:r>
            <a:r>
              <a:rPr sz="2800" b="1" spc="-10" dirty="0">
                <a:latin typeface="Times New Roman" panose="02020603050405020304" pitchFamily="18" charset="0"/>
                <a:cs typeface="Times New Roman" panose="02020603050405020304" pitchFamily="18" charset="0"/>
              </a:rPr>
              <a:t>:</a:t>
            </a:r>
            <a:endParaRPr lang="en-IN" sz="2800" b="1"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2800" b="1" u="sng" spc="-10" dirty="0">
              <a:latin typeface="Times New Roman" panose="02020603050405020304" pitchFamily="18" charset="0"/>
              <a:cs typeface="Times New Roman" panose="02020603050405020304" pitchFamily="18" charset="0"/>
            </a:endParaRPr>
          </a:p>
          <a:p>
            <a:pPr marL="355600" indent="-342900" algn="just">
              <a:lnSpc>
                <a:spcPct val="100000"/>
              </a:lnSpc>
              <a:spcBef>
                <a:spcPts val="9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Component diagrams are used in modelling the physical aspects of object oriented systems that are used for visualizing, specifying, and documenting component-based systems and also for constructing executable systems through forward and reverse engineering</a:t>
            </a:r>
            <a:endParaRPr sz="2000" dirty="0">
              <a:latin typeface="Times New Roman" panose="02020603050405020304" pitchFamily="18" charset="0"/>
              <a:cs typeface="Times New Roman" panose="02020603050405020304" pitchFamily="18" charset="0"/>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pic>
        <p:nvPicPr>
          <p:cNvPr id="8" name="Picture 7">
            <a:extLst>
              <a:ext uri="{FF2B5EF4-FFF2-40B4-BE49-F238E27FC236}">
                <a16:creationId xmlns:a16="http://schemas.microsoft.com/office/drawing/2014/main" id="{3A119D0B-58C0-F8C7-7C73-663104F00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700" y="3248025"/>
            <a:ext cx="4191000" cy="2754632"/>
          </a:xfrm>
          <a:prstGeom prst="rect">
            <a:avLst/>
          </a:prstGeom>
        </p:spPr>
      </p:pic>
    </p:spTree>
    <p:extLst>
      <p:ext uri="{BB962C8B-B14F-4D97-AF65-F5344CB8AC3E}">
        <p14:creationId xmlns:p14="http://schemas.microsoft.com/office/powerpoint/2010/main" val="2376878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231900" y="589958"/>
            <a:ext cx="8978316" cy="5057154"/>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r>
              <a:rPr lang="en-IN" sz="2800" b="1" spc="-10" dirty="0">
                <a:latin typeface="Times New Roman" panose="02020603050405020304" pitchFamily="18" charset="0"/>
                <a:cs typeface="Times New Roman" panose="02020603050405020304" pitchFamily="18" charset="0"/>
              </a:rPr>
              <a:t>6.7 Deployment diagram</a:t>
            </a:r>
            <a:r>
              <a:rPr sz="2800" b="1" spc="-10" dirty="0">
                <a:latin typeface="Times New Roman" panose="02020603050405020304" pitchFamily="18" charset="0"/>
                <a:cs typeface="Times New Roman" panose="02020603050405020304" pitchFamily="18" charset="0"/>
              </a:rPr>
              <a:t>:</a:t>
            </a:r>
            <a:endParaRPr lang="en-IN" sz="2800" b="1"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2800" b="1" u="sng" spc="-10" dirty="0">
              <a:latin typeface="Times New Roman" panose="02020603050405020304" pitchFamily="18" charset="0"/>
              <a:cs typeface="Times New Roman" panose="02020603050405020304" pitchFamily="18" charset="0"/>
            </a:endParaRPr>
          </a:p>
          <a:p>
            <a:pPr marL="355600" indent="-342900" algn="just">
              <a:lnSpc>
                <a:spcPct val="100000"/>
              </a:lnSpc>
              <a:spcBef>
                <a:spcPts val="9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Deployment diagrams are used to visualize the topology of the physical components of a system, where the software components are deployed. Deployment diagrams are used to describe the static deployment view of a system. Deployment diagrams consist of nodes and their relationship.</a:t>
            </a:r>
            <a:endParaRPr sz="2000" dirty="0">
              <a:latin typeface="Times New Roman" panose="02020603050405020304" pitchFamily="18" charset="0"/>
              <a:cs typeface="Times New Roman" panose="02020603050405020304" pitchFamily="18" charset="0"/>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pic>
        <p:nvPicPr>
          <p:cNvPr id="8" name="Picture 7">
            <a:extLst>
              <a:ext uri="{FF2B5EF4-FFF2-40B4-BE49-F238E27FC236}">
                <a16:creationId xmlns:a16="http://schemas.microsoft.com/office/drawing/2014/main" id="{02E3A2D1-59DC-1CDE-C6E5-2A9BFCB41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900" y="3470908"/>
            <a:ext cx="4953000" cy="2844131"/>
          </a:xfrm>
          <a:prstGeom prst="rect">
            <a:avLst/>
          </a:prstGeom>
        </p:spPr>
      </p:pic>
    </p:spTree>
    <p:extLst>
      <p:ext uri="{BB962C8B-B14F-4D97-AF65-F5344CB8AC3E}">
        <p14:creationId xmlns:p14="http://schemas.microsoft.com/office/powerpoint/2010/main" val="627144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231900" y="589958"/>
            <a:ext cx="8978316" cy="4380045"/>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r>
              <a:rPr lang="en-US" sz="3200" b="1" dirty="0">
                <a:latin typeface="Times New Roman" panose="02020603050405020304" pitchFamily="18" charset="0"/>
                <a:cs typeface="Times New Roman" panose="02020603050405020304" pitchFamily="18" charset="0"/>
              </a:rPr>
              <a:t>RESULTS:</a:t>
            </a:r>
          </a:p>
          <a:p>
            <a:pPr marL="12700">
              <a:lnSpc>
                <a:spcPct val="100000"/>
              </a:lnSpc>
              <a:spcBef>
                <a:spcPts val="95"/>
              </a:spcBef>
            </a:pPr>
            <a:endParaRPr lang="en-US" sz="3200" b="1" u="sng" dirty="0">
              <a:latin typeface="Times New Roman" panose="02020603050405020304" pitchFamily="18" charset="0"/>
              <a:cs typeface="Times New Roman" panose="02020603050405020304" pitchFamily="18" charset="0"/>
            </a:endParaRPr>
          </a:p>
          <a:p>
            <a:pPr marL="12700">
              <a:lnSpc>
                <a:spcPct val="100000"/>
              </a:lnSpc>
              <a:spcBef>
                <a:spcPts val="95"/>
              </a:spcBef>
            </a:pPr>
            <a:r>
              <a:rPr lang="en-US" sz="2800" b="1" dirty="0">
                <a:latin typeface="Times New Roman" panose="02020603050405020304" pitchFamily="18" charset="0"/>
                <a:cs typeface="Times New Roman" panose="02020603050405020304" pitchFamily="18" charset="0"/>
              </a:rPr>
              <a:t>Ethereum Price Prediction using ARIMA</a:t>
            </a:r>
            <a:r>
              <a:rPr sz="2800" b="1" spc="-10" dirty="0">
                <a:latin typeface="Times New Roman" panose="02020603050405020304" pitchFamily="18" charset="0"/>
                <a:cs typeface="Times New Roman" panose="02020603050405020304" pitchFamily="18" charset="0"/>
              </a:rPr>
              <a:t>:</a:t>
            </a:r>
            <a:endParaRPr sz="2800" b="1" dirty="0">
              <a:latin typeface="Times New Roman" panose="02020603050405020304" pitchFamily="18" charset="0"/>
              <a:cs typeface="Times New Roman" panose="02020603050405020304" pitchFamily="18" charset="0"/>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pic>
        <p:nvPicPr>
          <p:cNvPr id="8" name="Picture 7">
            <a:extLst>
              <a:ext uri="{FF2B5EF4-FFF2-40B4-BE49-F238E27FC236}">
                <a16:creationId xmlns:a16="http://schemas.microsoft.com/office/drawing/2014/main" id="{647C4760-943D-3E46-04C5-B71A6AA8E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00" y="2638425"/>
            <a:ext cx="7924800" cy="3812874"/>
          </a:xfrm>
          <a:prstGeom prst="rect">
            <a:avLst/>
          </a:prstGeom>
        </p:spPr>
      </p:pic>
    </p:spTree>
    <p:extLst>
      <p:ext uri="{BB962C8B-B14F-4D97-AF65-F5344CB8AC3E}">
        <p14:creationId xmlns:p14="http://schemas.microsoft.com/office/powerpoint/2010/main" val="3293303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231900" y="589958"/>
            <a:ext cx="8978316" cy="3800399"/>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r>
              <a:rPr lang="en-US" sz="2800" b="1" dirty="0">
                <a:latin typeface="Times New Roman" panose="02020603050405020304" pitchFamily="18" charset="0"/>
                <a:cs typeface="Times New Roman" panose="02020603050405020304" pitchFamily="18" charset="0"/>
              </a:rPr>
              <a:t>Ethereum Price Prediction Using Facebook Prophet Model</a:t>
            </a:r>
            <a:r>
              <a:rPr sz="2800" b="1" spc="-10" dirty="0">
                <a:latin typeface="Times New Roman" panose="02020603050405020304" pitchFamily="18" charset="0"/>
                <a:cs typeface="Times New Roman" panose="02020603050405020304" pitchFamily="18" charset="0"/>
              </a:rPr>
              <a:t>:</a:t>
            </a:r>
            <a:endParaRPr sz="2800" b="1" dirty="0">
              <a:latin typeface="Times New Roman" panose="02020603050405020304" pitchFamily="18" charset="0"/>
              <a:cs typeface="Times New Roman" panose="02020603050405020304" pitchFamily="18" charset="0"/>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sp>
        <p:nvSpPr>
          <p:cNvPr id="6" name="AutoShape 2">
            <a:extLst>
              <a:ext uri="{FF2B5EF4-FFF2-40B4-BE49-F238E27FC236}">
                <a16:creationId xmlns:a16="http://schemas.microsoft.com/office/drawing/2014/main" id="{7F840D8B-23D0-7349-912F-698DAB3D5405}"/>
              </a:ext>
            </a:extLst>
          </p:cNvPr>
          <p:cNvSpPr>
            <a:spLocks noChangeAspect="1" noChangeArrowheads="1"/>
          </p:cNvSpPr>
          <p:nvPr/>
        </p:nvSpPr>
        <p:spPr bwMode="auto">
          <a:xfrm>
            <a:off x="5194300" y="3629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a:extLst>
              <a:ext uri="{FF2B5EF4-FFF2-40B4-BE49-F238E27FC236}">
                <a16:creationId xmlns:a16="http://schemas.microsoft.com/office/drawing/2014/main" id="{A62F7F2B-84B3-B5AC-4F12-051BF2845F59}"/>
              </a:ext>
            </a:extLst>
          </p:cNvPr>
          <p:cNvSpPr>
            <a:spLocks noChangeAspect="1" noChangeArrowheads="1"/>
          </p:cNvSpPr>
          <p:nvPr/>
        </p:nvSpPr>
        <p:spPr bwMode="auto">
          <a:xfrm>
            <a:off x="5346700" y="3781425"/>
            <a:ext cx="304800" cy="1506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E7F1EA5B-6A5B-7CF6-958E-543CE4D24D38}"/>
              </a:ext>
            </a:extLst>
          </p:cNvPr>
          <p:cNvSpPr>
            <a:spLocks noChangeAspect="1" noChangeArrowheads="1"/>
          </p:cNvSpPr>
          <p:nvPr/>
        </p:nvSpPr>
        <p:spPr bwMode="auto">
          <a:xfrm>
            <a:off x="5346700" y="3781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47625B63-1D89-F901-C8A2-5971F6EE5452}"/>
              </a:ext>
            </a:extLst>
          </p:cNvPr>
          <p:cNvPicPr>
            <a:picLocks noChangeAspect="1"/>
          </p:cNvPicPr>
          <p:nvPr/>
        </p:nvPicPr>
        <p:blipFill>
          <a:blip r:embed="rId3"/>
          <a:stretch>
            <a:fillRect/>
          </a:stretch>
        </p:blipFill>
        <p:spPr>
          <a:xfrm>
            <a:off x="1345325" y="2266282"/>
            <a:ext cx="8420976" cy="4248150"/>
          </a:xfrm>
          <a:prstGeom prst="rect">
            <a:avLst/>
          </a:prstGeom>
        </p:spPr>
      </p:pic>
    </p:spTree>
    <p:extLst>
      <p:ext uri="{BB962C8B-B14F-4D97-AF65-F5344CB8AC3E}">
        <p14:creationId xmlns:p14="http://schemas.microsoft.com/office/powerpoint/2010/main" val="3584764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162342" y="733425"/>
            <a:ext cx="8978316" cy="8568371"/>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r>
              <a:rPr lang="en-US" sz="3200" b="1" spc="-10" dirty="0">
                <a:latin typeface="Times New Roman" panose="02020603050405020304" pitchFamily="18" charset="0"/>
                <a:cs typeface="Times New Roman" panose="02020603050405020304" pitchFamily="18" charset="0"/>
              </a:rPr>
              <a:t>Conclusion</a:t>
            </a:r>
            <a:r>
              <a:rPr sz="3200" b="1" spc="-10" dirty="0">
                <a:latin typeface="Times New Roman" panose="02020603050405020304" pitchFamily="18" charset="0"/>
                <a:cs typeface="Times New Roman" panose="02020603050405020304" pitchFamily="18" charset="0"/>
              </a:rPr>
              <a:t>:</a:t>
            </a:r>
            <a:endParaRPr lang="en-IN" sz="3200" b="1"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3200" b="1" u="sng" spc="-10" dirty="0">
              <a:latin typeface="Times New Roman" panose="02020603050405020304" pitchFamily="18" charset="0"/>
              <a:cs typeface="Times New Roman" panose="02020603050405020304" pitchFamily="18" charset="0"/>
            </a:endParaRPr>
          </a:p>
          <a:p>
            <a:pPr marL="355600" indent="-342900" algn="just">
              <a:lnSpc>
                <a:spcPct val="100000"/>
              </a:lnSpc>
              <a:spcBef>
                <a:spcPts val="9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conclusion,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project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"Ethereum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Prediction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ARIMA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Facebook Prophet Models" has utilized two popular time series forecasting methods,</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ARIMA and Facebook Prophet, to predict Ethereum prices. </a:t>
            </a:r>
            <a:r>
              <a:rPr lang="en-US" sz="2000" dirty="0">
                <a:effectLst/>
                <a:latin typeface="Times New Roman" panose="02020603050405020304" pitchFamily="18" charset="0"/>
                <a:ea typeface="Times New Roman" panose="02020603050405020304" pitchFamily="18" charset="0"/>
              </a:rPr>
              <a:t>The evaluation metric used</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project</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 Mean</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Squared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Error</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(MSE).</a:t>
            </a:r>
          </a:p>
          <a:p>
            <a:pPr marL="12700" algn="just">
              <a:lnSpc>
                <a:spcPct val="100000"/>
              </a:lnSpc>
              <a:spcBef>
                <a:spcPts val="95"/>
              </a:spcBef>
            </a:pPr>
            <a:endParaRPr lang="en-IN" sz="2000" dirty="0">
              <a:latin typeface="Times New Roman" panose="02020603050405020304" pitchFamily="18" charset="0"/>
              <a:ea typeface="Times New Roman" panose="02020603050405020304" pitchFamily="18" charset="0"/>
            </a:endParaRPr>
          </a:p>
          <a:p>
            <a:pPr marL="355600" indent="-342900" algn="just">
              <a:lnSpc>
                <a:spcPct val="100000"/>
              </a:lnSpc>
              <a:spcBef>
                <a:spcPts val="95"/>
              </a:spcBef>
              <a:buFont typeface="Arial" panose="020B0604020202020204" pitchFamily="34" charset="0"/>
              <a:buChar char="•"/>
            </a:pPr>
            <a:r>
              <a:rPr lang="en-US" sz="2000" spc="-5" dirty="0">
                <a:effectLst/>
                <a:latin typeface="Times New Roman" panose="02020603050405020304" pitchFamily="18" charset="0"/>
                <a:ea typeface="Times New Roman" panose="02020603050405020304" pitchFamily="18" charset="0"/>
              </a:rPr>
              <a:t>Based</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on</a:t>
            </a:r>
            <a:r>
              <a:rPr lang="en-US" sz="2000" spc="-8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MSE</a:t>
            </a:r>
            <a:r>
              <a:rPr lang="en-US" sz="2000" spc="8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values</a:t>
            </a:r>
            <a:r>
              <a:rPr lang="en-US" sz="200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obtained,</a:t>
            </a:r>
            <a:r>
              <a:rPr lang="en-US" sz="2000" spc="7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ARIMA</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model</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1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yielded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MSE</a:t>
            </a:r>
            <a:r>
              <a:rPr lang="en-US" sz="2000" spc="1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of332.17</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ahead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Ethereum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prediction,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Facebook</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Prophet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model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achieved a lower MSE of 196.280897. The lower MSE value for Facebook Prophet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suggests that it has performed better in terms of accuracy compared to ARIMA for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given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dataset.</a:t>
            </a:r>
            <a:endParaRPr lang="en-IN" sz="2000" dirty="0">
              <a:effectLst/>
              <a:latin typeface="Times New Roman" panose="02020603050405020304" pitchFamily="18" charset="0"/>
              <a:ea typeface="Times New Roman" panose="02020603050405020304" pitchFamily="18" charset="0"/>
            </a:endParaRPr>
          </a:p>
          <a:p>
            <a:pPr marL="12700">
              <a:lnSpc>
                <a:spcPct val="100000"/>
              </a:lnSpc>
              <a:spcBef>
                <a:spcPts val="95"/>
              </a:spcBef>
            </a:pPr>
            <a:endParaRPr lang="en-IN" sz="3200" b="1" u="sng"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lang="en-IN" sz="3200" b="1" u="sng" spc="-10" dirty="0">
              <a:latin typeface="Times New Roman" panose="02020603050405020304" pitchFamily="18" charset="0"/>
              <a:cs typeface="Times New Roman" panose="02020603050405020304" pitchFamily="18" charset="0"/>
            </a:endParaRPr>
          </a:p>
          <a:p>
            <a:pPr marL="12700">
              <a:lnSpc>
                <a:spcPct val="100000"/>
              </a:lnSpc>
              <a:spcBef>
                <a:spcPts val="95"/>
              </a:spcBef>
            </a:pPr>
            <a:endParaRPr sz="3200" b="1" u="sng" dirty="0">
              <a:latin typeface="Times New Roman" panose="02020603050405020304" pitchFamily="18" charset="0"/>
              <a:cs typeface="Times New Roman" panose="02020603050405020304" pitchFamily="18" charset="0"/>
            </a:endParaRPr>
          </a:p>
          <a:p>
            <a:pPr marL="12065">
              <a:spcBef>
                <a:spcPts val="2195"/>
              </a:spcBef>
              <a:buSzPct val="45000"/>
              <a:tabLst>
                <a:tab pos="229235" algn="l"/>
              </a:tabLst>
            </a:pPr>
            <a:r>
              <a:rPr lang="en-IN" sz="2000" b="1" dirty="0">
                <a:effectLst/>
                <a:latin typeface="Times New Roman" panose="02020603050405020304" pitchFamily="18" charset="0"/>
                <a:ea typeface="Times New Roman" panose="02020603050405020304" pitchFamily="18" charset="0"/>
              </a:rPr>
              <a:t>                    </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sp>
        <p:nvSpPr>
          <p:cNvPr id="6" name="AutoShape 2">
            <a:extLst>
              <a:ext uri="{FF2B5EF4-FFF2-40B4-BE49-F238E27FC236}">
                <a16:creationId xmlns:a16="http://schemas.microsoft.com/office/drawing/2014/main" id="{7F840D8B-23D0-7349-912F-698DAB3D5405}"/>
              </a:ext>
            </a:extLst>
          </p:cNvPr>
          <p:cNvSpPr>
            <a:spLocks noChangeAspect="1" noChangeArrowheads="1"/>
          </p:cNvSpPr>
          <p:nvPr/>
        </p:nvSpPr>
        <p:spPr bwMode="auto">
          <a:xfrm>
            <a:off x="5194300" y="3629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a:extLst>
              <a:ext uri="{FF2B5EF4-FFF2-40B4-BE49-F238E27FC236}">
                <a16:creationId xmlns:a16="http://schemas.microsoft.com/office/drawing/2014/main" id="{A62F7F2B-84B3-B5AC-4F12-051BF2845F59}"/>
              </a:ext>
            </a:extLst>
          </p:cNvPr>
          <p:cNvSpPr>
            <a:spLocks noChangeAspect="1" noChangeArrowheads="1"/>
          </p:cNvSpPr>
          <p:nvPr/>
        </p:nvSpPr>
        <p:spPr bwMode="auto">
          <a:xfrm>
            <a:off x="5346700" y="3781425"/>
            <a:ext cx="304800" cy="1506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E7F1EA5B-6A5B-7CF6-958E-543CE4D24D38}"/>
              </a:ext>
            </a:extLst>
          </p:cNvPr>
          <p:cNvSpPr>
            <a:spLocks noChangeAspect="1" noChangeArrowheads="1"/>
          </p:cNvSpPr>
          <p:nvPr/>
        </p:nvSpPr>
        <p:spPr bwMode="auto">
          <a:xfrm>
            <a:off x="5346700" y="3781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30258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2968"/>
            <a:ext cx="10692765" cy="576580"/>
            <a:chOff x="0" y="6982968"/>
            <a:chExt cx="10692765" cy="576580"/>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288036" y="257556"/>
            <a:ext cx="864107" cy="643127"/>
          </a:xfrm>
          <a:prstGeom prst="rect">
            <a:avLst/>
          </a:prstGeom>
        </p:spPr>
      </p:pic>
      <p:sp>
        <p:nvSpPr>
          <p:cNvPr id="7" name="object 7"/>
          <p:cNvSpPr txBox="1"/>
          <p:nvPr/>
        </p:nvSpPr>
        <p:spPr>
          <a:xfrm>
            <a:off x="1231900" y="589958"/>
            <a:ext cx="8978316" cy="7970772"/>
          </a:xfrm>
          <a:prstGeom prst="rect">
            <a:avLst/>
          </a:prstGeom>
        </p:spPr>
        <p:txBody>
          <a:bodyPr vert="horz" wrap="square" lIns="0" tIns="12065" rIns="0" bIns="0" rtlCol="0">
            <a:spAutoFit/>
          </a:bodyPr>
          <a:lstStyle/>
          <a:p>
            <a:pPr marL="12700">
              <a:lnSpc>
                <a:spcPct val="100000"/>
              </a:lnSpc>
              <a:spcBef>
                <a:spcPts val="95"/>
              </a:spcBef>
            </a:pPr>
            <a:endParaRPr lang="en-IN" sz="2800" b="1" u="sng" spc="-10" dirty="0">
              <a:latin typeface="Times New Roman"/>
              <a:cs typeface="Times New Roman"/>
            </a:endParaRPr>
          </a:p>
          <a:p>
            <a:pPr marL="12700">
              <a:lnSpc>
                <a:spcPct val="100000"/>
              </a:lnSpc>
              <a:spcBef>
                <a:spcPts val="95"/>
              </a:spcBef>
            </a:pPr>
            <a:r>
              <a:rPr lang="en-US" sz="3200" b="1" spc="-10" dirty="0">
                <a:latin typeface="Times New Roman" panose="02020603050405020304" pitchFamily="18" charset="0"/>
                <a:cs typeface="Times New Roman" panose="02020603050405020304" pitchFamily="18" charset="0"/>
              </a:rPr>
              <a:t>References</a:t>
            </a:r>
            <a:r>
              <a:rPr sz="3200" b="1" spc="-10" dirty="0">
                <a:latin typeface="Times New Roman" panose="02020603050405020304" pitchFamily="18" charset="0"/>
                <a:cs typeface="Times New Roman" panose="02020603050405020304" pitchFamily="18" charset="0"/>
              </a:rPr>
              <a:t>:</a:t>
            </a:r>
            <a:endParaRPr sz="3200" b="1" dirty="0">
              <a:latin typeface="Times New Roman" panose="02020603050405020304" pitchFamily="18" charset="0"/>
              <a:cs typeface="Times New Roman" panose="02020603050405020304" pitchFamily="18" charset="0"/>
            </a:endParaRPr>
          </a:p>
          <a:p>
            <a:pPr marL="354965" indent="-342900">
              <a:spcBef>
                <a:spcPts val="2195"/>
              </a:spcBef>
              <a:buSzPct val="45000"/>
              <a:buFont typeface="Arial" panose="020B0604020202020204" pitchFamily="34" charset="0"/>
              <a:buChar char="•"/>
              <a:tabLst>
                <a:tab pos="229235" algn="l"/>
              </a:tabLst>
            </a:pPr>
            <a:r>
              <a:rPr lang="en-IN" sz="2000" dirty="0" err="1"/>
              <a:t>Mahir</a:t>
            </a:r>
            <a:r>
              <a:rPr lang="en-IN" sz="2000" dirty="0"/>
              <a:t> Iqbal, Muhammad Shuaib Iqbal, </a:t>
            </a:r>
            <a:r>
              <a:rPr lang="en-IN" sz="2000" dirty="0" err="1"/>
              <a:t>Fawwad</a:t>
            </a:r>
            <a:r>
              <a:rPr lang="en-IN" sz="2000" dirty="0"/>
              <a:t> Hassan </a:t>
            </a:r>
            <a:r>
              <a:rPr lang="en-IN" sz="2000" dirty="0" err="1"/>
              <a:t>Jaskani</a:t>
            </a:r>
            <a:r>
              <a:rPr lang="en-IN" sz="2000" dirty="0"/>
              <a:t>,*, </a:t>
            </a:r>
            <a:r>
              <a:rPr lang="en-IN" sz="2000" dirty="0" err="1"/>
              <a:t>Khurum</a:t>
            </a:r>
            <a:r>
              <a:rPr lang="en-IN" sz="2000" dirty="0"/>
              <a:t> Iqbal and Ali Hassan. </a:t>
            </a:r>
            <a:r>
              <a:rPr lang="en-IN" sz="2000" dirty="0" err="1"/>
              <a:t>TimeSeries</a:t>
            </a:r>
            <a:r>
              <a:rPr lang="en-IN" sz="2000" dirty="0"/>
              <a:t> Prediction of Cryptocurrency Market using Machine Learning Techniques. Published on 07 July 2021 EAI Endorsed Transactions.</a:t>
            </a:r>
          </a:p>
          <a:p>
            <a:pPr marL="354965" indent="-342900">
              <a:spcBef>
                <a:spcPts val="2195"/>
              </a:spcBef>
              <a:buSzPct val="45000"/>
              <a:buFont typeface="Arial" panose="020B0604020202020204" pitchFamily="34" charset="0"/>
              <a:buChar char="•"/>
              <a:tabLst>
                <a:tab pos="229235" algn="l"/>
              </a:tabLst>
            </a:pPr>
            <a:r>
              <a:rPr lang="en-IN" sz="2000" dirty="0" err="1"/>
              <a:t>Xiaolei</a:t>
            </a:r>
            <a:r>
              <a:rPr lang="en-IN" sz="2000" dirty="0"/>
              <a:t> Sun, </a:t>
            </a:r>
            <a:r>
              <a:rPr lang="en-IN" sz="2000" dirty="0" err="1"/>
              <a:t>Mingxi</a:t>
            </a:r>
            <a:r>
              <a:rPr lang="en-IN" sz="2000" dirty="0"/>
              <a:t> Liu, </a:t>
            </a:r>
            <a:r>
              <a:rPr lang="en-IN" sz="2000" dirty="0" err="1"/>
              <a:t>Zeqian</a:t>
            </a:r>
            <a:r>
              <a:rPr lang="en-IN" sz="2000" dirty="0"/>
              <a:t> </a:t>
            </a:r>
            <a:r>
              <a:rPr lang="en-IN" sz="2000" dirty="0" err="1"/>
              <a:t>Sima</a:t>
            </a:r>
            <a:r>
              <a:rPr lang="en-IN" sz="2000" dirty="0"/>
              <a:t>. A Novel Cryptocurrency Price Trend Forecasting Model Based on </a:t>
            </a:r>
            <a:r>
              <a:rPr lang="en-IN" sz="2000" dirty="0" err="1"/>
              <a:t>LightGBM</a:t>
            </a:r>
            <a:r>
              <a:rPr lang="en-IN" sz="2000" dirty="0"/>
              <a:t>. December 2018. Research Gate. </a:t>
            </a:r>
          </a:p>
          <a:p>
            <a:pPr marL="354965" indent="-342900">
              <a:spcBef>
                <a:spcPts val="2195"/>
              </a:spcBef>
              <a:buSzPct val="45000"/>
              <a:buFont typeface="Arial" panose="020B0604020202020204" pitchFamily="34" charset="0"/>
              <a:buChar char="•"/>
              <a:tabLst>
                <a:tab pos="229235" algn="l"/>
              </a:tabLst>
            </a:pPr>
            <a:r>
              <a:rPr lang="en-US" sz="2000" dirty="0"/>
              <a:t>Bhanu PRAKASH </a:t>
            </a:r>
            <a:r>
              <a:rPr lang="en-US" sz="2000" dirty="0" err="1"/>
              <a:t>Kolla</a:t>
            </a:r>
            <a:r>
              <a:rPr lang="en-US" sz="2000" dirty="0"/>
              <a:t>, K L University. Predicting Crypto Currency Prices Using Machine Learning and Deep Learning Techniques. September 2020. Research Gate.</a:t>
            </a:r>
            <a:endParaRPr lang="en-IN" sz="2000" b="1" dirty="0">
              <a:latin typeface="Times New Roman" panose="02020603050405020304" pitchFamily="18" charset="0"/>
            </a:endParaRPr>
          </a:p>
          <a:p>
            <a:pPr marL="354965" indent="-342900">
              <a:spcBef>
                <a:spcPts val="2195"/>
              </a:spcBef>
              <a:buSzPct val="45000"/>
              <a:buFont typeface="Arial" panose="020B0604020202020204" pitchFamily="34" charset="0"/>
              <a:buChar char="•"/>
              <a:tabLst>
                <a:tab pos="229235" algn="l"/>
              </a:tabLst>
            </a:pPr>
            <a:r>
              <a:rPr lang="en-IN" sz="2000" dirty="0"/>
              <a:t>Mohammad J. </a:t>
            </a:r>
            <a:r>
              <a:rPr lang="en-IN" sz="2000" dirty="0" err="1"/>
              <a:t>Hamayel</a:t>
            </a:r>
            <a:r>
              <a:rPr lang="en-IN" sz="2000" dirty="0"/>
              <a:t> and Amani Yousef </a:t>
            </a:r>
            <a:r>
              <a:rPr lang="en-IN" sz="2000" dirty="0" err="1"/>
              <a:t>Owda</a:t>
            </a:r>
            <a:r>
              <a:rPr lang="en-IN" sz="2000" dirty="0"/>
              <a:t>. A Novel Cryptocurrency Price Prediction Model Using GRU, LSTM and bi-LSTM Machine Learning Algorithms. MDPI</a:t>
            </a:r>
          </a:p>
          <a:p>
            <a:pPr marL="12065">
              <a:lnSpc>
                <a:spcPct val="100000"/>
              </a:lnSpc>
              <a:spcBef>
                <a:spcPts val="2190"/>
              </a:spcBef>
              <a:buSzPct val="45000"/>
              <a:tabLst>
                <a:tab pos="229235" algn="l"/>
              </a:tabLst>
            </a:pPr>
            <a:endParaRPr lang="en-US" sz="2000"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lang="en-US" sz="2800" b="1" u="sng" dirty="0">
              <a:effectLst/>
              <a:latin typeface="Times New Roman" panose="02020603050405020304" pitchFamily="18" charset="0"/>
              <a:ea typeface="Times New Roman" panose="02020603050405020304" pitchFamily="18" charset="0"/>
            </a:endParaRPr>
          </a:p>
          <a:p>
            <a:pPr marL="12065">
              <a:lnSpc>
                <a:spcPct val="100000"/>
              </a:lnSpc>
              <a:spcBef>
                <a:spcPts val="2190"/>
              </a:spcBef>
              <a:buSzPct val="45000"/>
              <a:tabLst>
                <a:tab pos="229235" algn="l"/>
              </a:tabLst>
            </a:pPr>
            <a:endParaRPr sz="2000" dirty="0">
              <a:latin typeface="Times New Roman"/>
              <a:cs typeface="Times New Roman"/>
            </a:endParaRPr>
          </a:p>
        </p:txBody>
      </p:sp>
    </p:spTree>
    <p:extLst>
      <p:ext uri="{BB962C8B-B14F-4D97-AF65-F5344CB8AC3E}">
        <p14:creationId xmlns:p14="http://schemas.microsoft.com/office/powerpoint/2010/main" val="4047595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848612"/>
            <a:ext cx="10692765" cy="5710555"/>
            <a:chOff x="0" y="1848612"/>
            <a:chExt cx="10692765" cy="5710555"/>
          </a:xfrm>
        </p:grpSpPr>
        <p:sp>
          <p:nvSpPr>
            <p:cNvPr id="3" name="object 3"/>
            <p:cNvSpPr/>
            <p:nvPr/>
          </p:nvSpPr>
          <p:spPr>
            <a:xfrm>
              <a:off x="3047" y="7056119"/>
              <a:ext cx="10689590" cy="502920"/>
            </a:xfrm>
            <a:custGeom>
              <a:avLst/>
              <a:gdLst/>
              <a:ahLst/>
              <a:cxnLst/>
              <a:rect l="l" t="t" r="r" b="b"/>
              <a:pathLst>
                <a:path w="10689590" h="502920">
                  <a:moveTo>
                    <a:pt x="10689336" y="0"/>
                  </a:moveTo>
                  <a:lnTo>
                    <a:pt x="0" y="0"/>
                  </a:lnTo>
                  <a:lnTo>
                    <a:pt x="0" y="502919"/>
                  </a:lnTo>
                  <a:lnTo>
                    <a:pt x="10689336" y="502919"/>
                  </a:lnTo>
                  <a:lnTo>
                    <a:pt x="10689336" y="0"/>
                  </a:lnTo>
                  <a:close/>
                </a:path>
              </a:pathLst>
            </a:custGeom>
            <a:solidFill>
              <a:srgbClr val="BC572C"/>
            </a:solidFill>
          </p:spPr>
          <p:txBody>
            <a:bodyPr wrap="square" lIns="0" tIns="0" rIns="0" bIns="0" rtlCol="0"/>
            <a:lstStyle/>
            <a:p>
              <a:endParaRPr/>
            </a:p>
          </p:txBody>
        </p:sp>
        <p:sp>
          <p:nvSpPr>
            <p:cNvPr id="4" name="object 4"/>
            <p:cNvSpPr/>
            <p:nvPr/>
          </p:nvSpPr>
          <p:spPr>
            <a:xfrm>
              <a:off x="0" y="6982968"/>
              <a:ext cx="10689590" cy="70485"/>
            </a:xfrm>
            <a:custGeom>
              <a:avLst/>
              <a:gdLst/>
              <a:ahLst/>
              <a:cxnLst/>
              <a:rect l="l" t="t" r="r" b="b"/>
              <a:pathLst>
                <a:path w="10689590" h="70484">
                  <a:moveTo>
                    <a:pt x="10689336" y="0"/>
                  </a:moveTo>
                  <a:lnTo>
                    <a:pt x="0" y="0"/>
                  </a:lnTo>
                  <a:lnTo>
                    <a:pt x="0" y="70104"/>
                  </a:lnTo>
                  <a:lnTo>
                    <a:pt x="10689336" y="70104"/>
                  </a:lnTo>
                  <a:lnTo>
                    <a:pt x="10689336" y="0"/>
                  </a:lnTo>
                  <a:close/>
                </a:path>
              </a:pathLst>
            </a:custGeom>
            <a:solidFill>
              <a:srgbClr val="E38312"/>
            </a:solidFill>
          </p:spPr>
          <p:txBody>
            <a:bodyPr wrap="square" lIns="0" tIns="0" rIns="0" bIns="0" rtlCol="0"/>
            <a:lstStyle/>
            <a:p>
              <a:endParaRPr/>
            </a:p>
          </p:txBody>
        </p:sp>
        <p:pic>
          <p:nvPicPr>
            <p:cNvPr id="5" name="object 5"/>
            <p:cNvPicPr/>
            <p:nvPr/>
          </p:nvPicPr>
          <p:blipFill>
            <a:blip r:embed="rId2" cstate="print"/>
            <a:stretch>
              <a:fillRect/>
            </a:stretch>
          </p:blipFill>
          <p:spPr>
            <a:xfrm>
              <a:off x="2331720" y="1848612"/>
              <a:ext cx="6311646" cy="5708142"/>
            </a:xfrm>
            <a:prstGeom prst="rect">
              <a:avLst/>
            </a:prstGeom>
          </p:spPr>
        </p:pic>
      </p:grpSp>
      <p:sp>
        <p:nvSpPr>
          <p:cNvPr id="6" name="object 6"/>
          <p:cNvSpPr txBox="1">
            <a:spLocks noGrp="1"/>
          </p:cNvSpPr>
          <p:nvPr>
            <p:ph type="title"/>
          </p:nvPr>
        </p:nvSpPr>
        <p:spPr>
          <a:xfrm>
            <a:off x="3690873" y="2996565"/>
            <a:ext cx="3408427" cy="756920"/>
          </a:xfrm>
          <a:prstGeom prst="rect">
            <a:avLst/>
          </a:prstGeom>
        </p:spPr>
        <p:txBody>
          <a:bodyPr vert="horz" wrap="square" lIns="0" tIns="12700" rIns="0" bIns="0" rtlCol="0">
            <a:spAutoFit/>
          </a:bodyPr>
          <a:lstStyle/>
          <a:p>
            <a:pPr marL="12700">
              <a:lnSpc>
                <a:spcPct val="100000"/>
              </a:lnSpc>
              <a:spcBef>
                <a:spcPts val="100"/>
              </a:spcBef>
            </a:pPr>
            <a:r>
              <a:rPr sz="4800" spc="125" dirty="0">
                <a:solidFill>
                  <a:srgbClr val="F8F8F8"/>
                </a:solidFill>
              </a:rPr>
              <a:t>Thank</a:t>
            </a:r>
            <a:r>
              <a:rPr lang="en-IN" sz="4800" spc="125" dirty="0">
                <a:solidFill>
                  <a:srgbClr val="F8F8F8"/>
                </a:solidFill>
              </a:rPr>
              <a:t> </a:t>
            </a:r>
            <a:r>
              <a:rPr sz="4800" spc="125" dirty="0">
                <a:solidFill>
                  <a:srgbClr val="F8F8F8"/>
                </a:solidFill>
              </a:rPr>
              <a:t>you</a:t>
            </a:r>
            <a:endParaRPr sz="4800" dirty="0"/>
          </a:p>
        </p:txBody>
      </p:sp>
      <p:pic>
        <p:nvPicPr>
          <p:cNvPr id="7" name="object 5">
            <a:extLst>
              <a:ext uri="{FF2B5EF4-FFF2-40B4-BE49-F238E27FC236}">
                <a16:creationId xmlns:a16="http://schemas.microsoft.com/office/drawing/2014/main" id="{D69E4AAA-B2EC-9939-DB02-4EE8B182E2C7}"/>
              </a:ext>
            </a:extLst>
          </p:cNvPr>
          <p:cNvPicPr/>
          <p:nvPr/>
        </p:nvPicPr>
        <p:blipFill>
          <a:blip r:embed="rId3" cstate="print"/>
          <a:stretch>
            <a:fillRect/>
          </a:stretch>
        </p:blipFill>
        <p:spPr>
          <a:xfrm>
            <a:off x="288036" y="257556"/>
            <a:ext cx="864107" cy="6431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0757" y="980059"/>
            <a:ext cx="3451543" cy="627736"/>
          </a:xfrm>
          <a:prstGeom prst="rect">
            <a:avLst/>
          </a:prstGeom>
        </p:spPr>
        <p:txBody>
          <a:bodyPr vert="horz" wrap="square" lIns="0" tIns="12065" rIns="0" bIns="0" rtlCol="0">
            <a:spAutoFit/>
          </a:bodyPr>
          <a:lstStyle/>
          <a:p>
            <a:pPr marL="12700">
              <a:lnSpc>
                <a:spcPct val="100000"/>
              </a:lnSpc>
              <a:spcBef>
                <a:spcPts val="95"/>
              </a:spcBef>
            </a:pPr>
            <a:r>
              <a:rPr lang="en-IN" sz="4000" dirty="0">
                <a:solidFill>
                  <a:schemeClr val="tx1"/>
                </a:solidFill>
              </a:rPr>
              <a:t>Introduction </a:t>
            </a:r>
            <a:endParaRPr sz="4000" dirty="0">
              <a:solidFill>
                <a:schemeClr val="tx1"/>
              </a:solidFill>
            </a:endParaRPr>
          </a:p>
        </p:txBody>
      </p:sp>
      <p:sp>
        <p:nvSpPr>
          <p:cNvPr id="3" name="object 3"/>
          <p:cNvSpPr txBox="1"/>
          <p:nvPr/>
        </p:nvSpPr>
        <p:spPr>
          <a:xfrm>
            <a:off x="980757" y="2028825"/>
            <a:ext cx="8731885" cy="4305666"/>
          </a:xfrm>
          <a:prstGeom prst="rect">
            <a:avLst/>
          </a:prstGeom>
        </p:spPr>
        <p:txBody>
          <a:bodyPr vert="horz" wrap="square" lIns="0" tIns="47625" rIns="0" bIns="0" rtlCol="0">
            <a:spAutoFit/>
          </a:bodyPr>
          <a:lstStyle/>
          <a:p>
            <a:pPr marL="355600" marR="431165" indent="-342900" algn="just">
              <a:spcBef>
                <a:spcPts val="375"/>
              </a:spcBef>
              <a:buFont typeface="Arial" panose="020B0604020202020204" pitchFamily="34" charset="0"/>
              <a:buChar char="•"/>
            </a:pPr>
            <a:r>
              <a:rPr sz="2000" dirty="0">
                <a:latin typeface="Times New Roman"/>
                <a:cs typeface="Times New Roman"/>
              </a:rPr>
              <a:t>Cryptocurrencies are digital tokens that can </a:t>
            </a:r>
            <a:r>
              <a:rPr sz="2000" spc="-5" dirty="0">
                <a:latin typeface="Times New Roman"/>
                <a:cs typeface="Times New Roman"/>
              </a:rPr>
              <a:t>easily </a:t>
            </a:r>
            <a:r>
              <a:rPr sz="2000" dirty="0">
                <a:latin typeface="Times New Roman"/>
                <a:cs typeface="Times New Roman"/>
              </a:rPr>
              <a:t>replace </a:t>
            </a:r>
            <a:r>
              <a:rPr sz="2000" spc="-5" dirty="0">
                <a:latin typeface="Times New Roman"/>
                <a:cs typeface="Times New Roman"/>
              </a:rPr>
              <a:t>traditional </a:t>
            </a:r>
            <a:r>
              <a:rPr sz="2000" dirty="0">
                <a:latin typeface="Times New Roman"/>
                <a:cs typeface="Times New Roman"/>
              </a:rPr>
              <a:t>currency in </a:t>
            </a:r>
            <a:r>
              <a:rPr sz="2000" spc="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future.</a:t>
            </a:r>
            <a:r>
              <a:rPr sz="2000" spc="-35" dirty="0">
                <a:latin typeface="Times New Roman"/>
                <a:cs typeface="Times New Roman"/>
              </a:rPr>
              <a:t> </a:t>
            </a:r>
            <a:endParaRPr lang="en-IN" sz="2000" spc="-35" dirty="0">
              <a:latin typeface="Times New Roman"/>
              <a:cs typeface="Times New Roman"/>
            </a:endParaRPr>
          </a:p>
          <a:p>
            <a:pPr marL="355600" marR="431165" indent="-342900" algn="just">
              <a:spcBef>
                <a:spcPts val="375"/>
              </a:spcBef>
              <a:buFont typeface="Arial" panose="020B0604020202020204" pitchFamily="34" charset="0"/>
              <a:buChar char="•"/>
            </a:pPr>
            <a:r>
              <a:rPr sz="2000" dirty="0">
                <a:latin typeface="Times New Roman"/>
                <a:cs typeface="Times New Roman"/>
              </a:rPr>
              <a:t>Easy</a:t>
            </a:r>
            <a:r>
              <a:rPr sz="2000" spc="-5" dirty="0">
                <a:latin typeface="Times New Roman"/>
                <a:cs typeface="Times New Roman"/>
              </a:rPr>
              <a:t> </a:t>
            </a:r>
            <a:r>
              <a:rPr sz="2000" dirty="0">
                <a:latin typeface="Times New Roman"/>
                <a:cs typeface="Times New Roman"/>
              </a:rPr>
              <a:t>access</a:t>
            </a:r>
            <a:r>
              <a:rPr sz="2000" spc="-2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reason</a:t>
            </a:r>
            <a:r>
              <a:rPr sz="2000" spc="-30" dirty="0">
                <a:latin typeface="Times New Roman"/>
                <a:cs typeface="Times New Roman"/>
              </a:rPr>
              <a:t> </a:t>
            </a:r>
            <a:r>
              <a:rPr sz="2000" dirty="0">
                <a:latin typeface="Times New Roman"/>
                <a:cs typeface="Times New Roman"/>
              </a:rPr>
              <a:t>they</a:t>
            </a:r>
            <a:r>
              <a:rPr sz="2000" spc="-10" dirty="0">
                <a:latin typeface="Times New Roman"/>
                <a:cs typeface="Times New Roman"/>
              </a:rPr>
              <a:t> </a:t>
            </a:r>
            <a:r>
              <a:rPr sz="2000" dirty="0">
                <a:latin typeface="Times New Roman"/>
                <a:cs typeface="Times New Roman"/>
              </a:rPr>
              <a:t>are</a:t>
            </a:r>
            <a:r>
              <a:rPr sz="2000" spc="-5" dirty="0">
                <a:latin typeface="Times New Roman"/>
                <a:cs typeface="Times New Roman"/>
              </a:rPr>
              <a:t> becoming</a:t>
            </a:r>
            <a:r>
              <a:rPr sz="2000" spc="-10" dirty="0">
                <a:latin typeface="Times New Roman"/>
                <a:cs typeface="Times New Roman"/>
              </a:rPr>
              <a:t> </a:t>
            </a:r>
            <a:r>
              <a:rPr sz="2000" dirty="0">
                <a:latin typeface="Times New Roman"/>
                <a:cs typeface="Times New Roman"/>
              </a:rPr>
              <a:t>so popular</a:t>
            </a:r>
            <a:r>
              <a:rPr sz="2000" spc="-35" dirty="0">
                <a:latin typeface="Times New Roman"/>
                <a:cs typeface="Times New Roman"/>
              </a:rPr>
              <a:t> </a:t>
            </a:r>
            <a:r>
              <a:rPr sz="2000" dirty="0">
                <a:latin typeface="Times New Roman"/>
                <a:cs typeface="Times New Roman"/>
              </a:rPr>
              <a:t>so</a:t>
            </a:r>
            <a:r>
              <a:rPr sz="2000" spc="-15" dirty="0">
                <a:latin typeface="Times New Roman"/>
                <a:cs typeface="Times New Roman"/>
              </a:rPr>
              <a:t> </a:t>
            </a:r>
            <a:r>
              <a:rPr sz="2000" dirty="0">
                <a:latin typeface="Times New Roman"/>
                <a:cs typeface="Times New Roman"/>
              </a:rPr>
              <a:t>fast.</a:t>
            </a:r>
            <a:r>
              <a:rPr sz="2000" spc="-125" dirty="0">
                <a:latin typeface="Times New Roman"/>
                <a:cs typeface="Times New Roman"/>
              </a:rPr>
              <a:t> </a:t>
            </a:r>
            <a:endParaRPr lang="en-IN" sz="2000" spc="-125" dirty="0">
              <a:latin typeface="Times New Roman"/>
              <a:cs typeface="Times New Roman"/>
            </a:endParaRPr>
          </a:p>
          <a:p>
            <a:pPr marL="355600" marR="431165" indent="-342900" algn="just">
              <a:spcBef>
                <a:spcPts val="375"/>
              </a:spcBef>
              <a:buFont typeface="Arial" panose="020B0604020202020204" pitchFamily="34" charset="0"/>
              <a:buChar char="•"/>
            </a:pPr>
            <a:r>
              <a:rPr sz="2000" spc="-5" dirty="0">
                <a:latin typeface="Times New Roman"/>
                <a:cs typeface="Times New Roman"/>
              </a:rPr>
              <a:t>Almost </a:t>
            </a:r>
            <a:r>
              <a:rPr sz="2000" spc="-484" dirty="0">
                <a:latin typeface="Times New Roman"/>
                <a:cs typeface="Times New Roman"/>
              </a:rPr>
              <a:t> </a:t>
            </a:r>
            <a:r>
              <a:rPr sz="2000" dirty="0">
                <a:latin typeface="Times New Roman"/>
                <a:cs typeface="Times New Roman"/>
              </a:rPr>
              <a:t>anyone can </a:t>
            </a:r>
            <a:r>
              <a:rPr sz="2000" spc="5" dirty="0">
                <a:latin typeface="Times New Roman"/>
                <a:cs typeface="Times New Roman"/>
              </a:rPr>
              <a:t>own </a:t>
            </a:r>
            <a:r>
              <a:rPr sz="2000" dirty="0">
                <a:latin typeface="Times New Roman"/>
                <a:cs typeface="Times New Roman"/>
              </a:rPr>
              <a:t>these coins and are accepted as </a:t>
            </a:r>
            <a:r>
              <a:rPr sz="2000" spc="-5" dirty="0">
                <a:latin typeface="Times New Roman"/>
                <a:cs typeface="Times New Roman"/>
              </a:rPr>
              <a:t>payment </a:t>
            </a:r>
            <a:r>
              <a:rPr sz="2000" dirty="0">
                <a:latin typeface="Times New Roman"/>
                <a:cs typeface="Times New Roman"/>
              </a:rPr>
              <a:t>just </a:t>
            </a:r>
            <a:r>
              <a:rPr sz="2000" spc="-5" dirty="0">
                <a:latin typeface="Times New Roman"/>
                <a:cs typeface="Times New Roman"/>
              </a:rPr>
              <a:t>like traditional </a:t>
            </a:r>
            <a:r>
              <a:rPr sz="2000" dirty="0">
                <a:latin typeface="Times New Roman"/>
                <a:cs typeface="Times New Roman"/>
              </a:rPr>
              <a:t> </a:t>
            </a:r>
            <a:r>
              <a:rPr sz="2000" spc="-15" dirty="0">
                <a:latin typeface="Times New Roman"/>
                <a:cs typeface="Times New Roman"/>
              </a:rPr>
              <a:t>currency.</a:t>
            </a:r>
            <a:endParaRPr lang="en-IN" sz="2000" spc="-15" dirty="0">
              <a:latin typeface="Times New Roman"/>
              <a:cs typeface="Times New Roman"/>
            </a:endParaRPr>
          </a:p>
          <a:p>
            <a:pPr marL="355600" marR="431165" indent="-342900" algn="just">
              <a:spcBef>
                <a:spcPts val="37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rise of cryptocurrencies as a global phenomenon, accurate forecasting of their prices has become a critical task for investors, traders, and researchers. </a:t>
            </a:r>
          </a:p>
          <a:p>
            <a:pPr marL="355600" marR="431165" indent="-342900" algn="just">
              <a:spcBef>
                <a:spcPts val="37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Ethereum, being one of the leading cryptocurrencies, presents unique challenges and opportunities for price prediction due to its complex and volatile nature. </a:t>
            </a:r>
          </a:p>
          <a:p>
            <a:pPr marL="355600" marR="431165" indent="-342900" algn="just">
              <a:spcBef>
                <a:spcPts val="375"/>
              </a:spcBef>
              <a:buFont typeface="Arial" panose="020B0604020202020204" pitchFamily="34" charset="0"/>
              <a:buChar char="•"/>
            </a:pPr>
            <a:r>
              <a:rPr sz="2000" dirty="0">
                <a:latin typeface="Times New Roman"/>
                <a:cs typeface="Times New Roman"/>
              </a:rPr>
              <a:t>This</a:t>
            </a:r>
            <a:r>
              <a:rPr sz="2000" spc="-10" dirty="0">
                <a:latin typeface="Times New Roman"/>
                <a:cs typeface="Times New Roman"/>
              </a:rPr>
              <a:t> </a:t>
            </a:r>
            <a:r>
              <a:rPr sz="2000" dirty="0">
                <a:latin typeface="Times New Roman"/>
                <a:cs typeface="Times New Roman"/>
              </a:rPr>
              <a:t>study</a:t>
            </a:r>
            <a:r>
              <a:rPr sz="2000" spc="-5" dirty="0">
                <a:latin typeface="Times New Roman"/>
                <a:cs typeface="Times New Roman"/>
              </a:rPr>
              <a:t> </a:t>
            </a:r>
            <a:r>
              <a:rPr sz="2000" dirty="0">
                <a:latin typeface="Times New Roman"/>
                <a:cs typeface="Times New Roman"/>
              </a:rPr>
              <a:t>focused</a:t>
            </a:r>
            <a:r>
              <a:rPr sz="2000" spc="-30" dirty="0">
                <a:latin typeface="Times New Roman"/>
                <a:cs typeface="Times New Roman"/>
              </a:rPr>
              <a:t> </a:t>
            </a:r>
            <a:r>
              <a:rPr sz="2000" dirty="0">
                <a:latin typeface="Times New Roman"/>
                <a:cs typeface="Times New Roman"/>
              </a:rPr>
              <a:t>on</a:t>
            </a:r>
            <a:r>
              <a:rPr sz="2000" spc="5" dirty="0">
                <a:latin typeface="Times New Roman"/>
                <a:cs typeface="Times New Roman"/>
              </a:rPr>
              <a:t> one</a:t>
            </a:r>
            <a:r>
              <a:rPr sz="2000" dirty="0">
                <a:latin typeface="Times New Roman"/>
                <a:cs typeface="Times New Roman"/>
              </a:rPr>
              <a:t> of</a:t>
            </a:r>
            <a:r>
              <a:rPr sz="2000" spc="-5" dirty="0">
                <a:latin typeface="Times New Roman"/>
                <a:cs typeface="Times New Roman"/>
              </a:rPr>
              <a:t> </a:t>
            </a:r>
            <a:r>
              <a:rPr sz="2000" dirty="0">
                <a:latin typeface="Times New Roman"/>
                <a:cs typeface="Times New Roman"/>
              </a:rPr>
              <a:t>the three</a:t>
            </a:r>
            <a:r>
              <a:rPr sz="2000" spc="-10" dirty="0">
                <a:latin typeface="Times New Roman"/>
                <a:cs typeface="Times New Roman"/>
              </a:rPr>
              <a:t> </a:t>
            </a:r>
            <a:r>
              <a:rPr sz="2000" spc="-5" dirty="0">
                <a:latin typeface="Times New Roman"/>
                <a:cs typeface="Times New Roman"/>
              </a:rPr>
              <a:t>major cryptocurrencies,</a:t>
            </a:r>
            <a:r>
              <a:rPr sz="2000" spc="-15" dirty="0">
                <a:latin typeface="Times New Roman"/>
                <a:cs typeface="Times New Roman"/>
              </a:rPr>
              <a:t> </a:t>
            </a:r>
            <a:r>
              <a:rPr sz="2000" spc="-5" dirty="0">
                <a:latin typeface="Times New Roman"/>
                <a:cs typeface="Times New Roman"/>
              </a:rPr>
              <a:t>named</a:t>
            </a:r>
            <a:r>
              <a:rPr sz="2000" spc="15" dirty="0">
                <a:latin typeface="Times New Roman"/>
                <a:cs typeface="Times New Roman"/>
              </a:rPr>
              <a:t> </a:t>
            </a:r>
            <a:r>
              <a:rPr sz="2000" spc="-5" dirty="0">
                <a:latin typeface="Times New Roman"/>
                <a:cs typeface="Times New Roman"/>
              </a:rPr>
              <a:t>Ethereum, </a:t>
            </a:r>
            <a:r>
              <a:rPr sz="2000" spc="-484"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represent</a:t>
            </a:r>
            <a:r>
              <a:rPr sz="2000" spc="-45" dirty="0">
                <a:latin typeface="Times New Roman"/>
                <a:cs typeface="Times New Roman"/>
              </a:rPr>
              <a:t> </a:t>
            </a:r>
            <a:r>
              <a:rPr sz="2000" spc="5" dirty="0">
                <a:latin typeface="Times New Roman"/>
                <a:cs typeface="Times New Roman"/>
              </a:rPr>
              <a:t>one</a:t>
            </a:r>
            <a:r>
              <a:rPr sz="2000" spc="-25" dirty="0">
                <a:latin typeface="Times New Roman"/>
                <a:cs typeface="Times New Roman"/>
              </a:rPr>
              <a:t> </a:t>
            </a:r>
            <a:r>
              <a:rPr sz="2000" dirty="0">
                <a:latin typeface="Times New Roman"/>
                <a:cs typeface="Times New Roman"/>
              </a:rPr>
              <a:t>of the</a:t>
            </a:r>
            <a:r>
              <a:rPr sz="2000" spc="-25" dirty="0">
                <a:latin typeface="Times New Roman"/>
                <a:cs typeface="Times New Roman"/>
              </a:rPr>
              <a:t> </a:t>
            </a:r>
            <a:r>
              <a:rPr sz="2000" spc="-5" dirty="0">
                <a:latin typeface="Times New Roman"/>
                <a:cs typeface="Times New Roman"/>
              </a:rPr>
              <a:t>largest</a:t>
            </a:r>
            <a:r>
              <a:rPr sz="2000" spc="-25" dirty="0">
                <a:latin typeface="Times New Roman"/>
                <a:cs typeface="Times New Roman"/>
              </a:rPr>
              <a:t> </a:t>
            </a:r>
            <a:r>
              <a:rPr sz="2000" dirty="0">
                <a:latin typeface="Times New Roman"/>
                <a:cs typeface="Times New Roman"/>
              </a:rPr>
              <a:t>share</a:t>
            </a:r>
            <a:r>
              <a:rPr sz="2000" spc="-30" dirty="0">
                <a:latin typeface="Times New Roman"/>
                <a:cs typeface="Times New Roman"/>
              </a:rPr>
              <a:t> </a:t>
            </a:r>
            <a:r>
              <a:rPr sz="2000" dirty="0">
                <a:latin typeface="Times New Roman"/>
                <a:cs typeface="Times New Roman"/>
              </a:rPr>
              <a:t>of </a:t>
            </a:r>
            <a:r>
              <a:rPr sz="2000" spc="-5" dirty="0">
                <a:latin typeface="Times New Roman"/>
                <a:cs typeface="Times New Roman"/>
              </a:rPr>
              <a:t>market</a:t>
            </a:r>
            <a:r>
              <a:rPr sz="2000" spc="-15" dirty="0">
                <a:latin typeface="Times New Roman"/>
                <a:cs typeface="Times New Roman"/>
              </a:rPr>
              <a:t> </a:t>
            </a:r>
            <a:r>
              <a:rPr sz="2000" spc="-5" dirty="0">
                <a:latin typeface="Times New Roman"/>
                <a:cs typeface="Times New Roman"/>
              </a:rPr>
              <a:t>capitalization.</a:t>
            </a:r>
            <a:endParaRPr sz="2000" dirty="0">
              <a:latin typeface="Times New Roman"/>
              <a:cs typeface="Times New Roman"/>
            </a:endParaRPr>
          </a:p>
        </p:txBody>
      </p:sp>
    </p:spTree>
    <p:extLst>
      <p:ext uri="{BB962C8B-B14F-4D97-AF65-F5344CB8AC3E}">
        <p14:creationId xmlns:p14="http://schemas.microsoft.com/office/powerpoint/2010/main" val="364419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9" y="1032510"/>
            <a:ext cx="4048761"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404040"/>
                </a:solidFill>
              </a:rPr>
              <a:t>  </a:t>
            </a:r>
            <a:endParaRPr sz="4000" dirty="0">
              <a:solidFill>
                <a:schemeClr val="tx1"/>
              </a:solidFill>
            </a:endParaRPr>
          </a:p>
        </p:txBody>
      </p:sp>
      <p:sp>
        <p:nvSpPr>
          <p:cNvPr id="3" name="object 3"/>
          <p:cNvSpPr txBox="1"/>
          <p:nvPr/>
        </p:nvSpPr>
        <p:spPr>
          <a:xfrm>
            <a:off x="1079500" y="2186290"/>
            <a:ext cx="8686800" cy="3659976"/>
          </a:xfrm>
          <a:prstGeom prst="rect">
            <a:avLst/>
          </a:prstGeom>
        </p:spPr>
        <p:txBody>
          <a:bodyPr vert="horz" wrap="square" lIns="0" tIns="30480" rIns="0" bIns="0" rtlCol="0">
            <a:spAutoFit/>
          </a:bodyPr>
          <a:lstStyle/>
          <a:p>
            <a:pPr marL="455930" marR="179070" indent="-342900" algn="just">
              <a:lnSpc>
                <a:spcPts val="2270"/>
              </a:lnSpc>
              <a:spcBef>
                <a:spcPts val="1480"/>
              </a:spcBef>
              <a:buClr>
                <a:schemeClr val="tx1"/>
              </a:buClr>
              <a:buSzPct val="110000"/>
              <a:buFontTx/>
              <a:buChar char="•"/>
              <a:tabLst>
                <a:tab pos="316230" algn="l"/>
              </a:tabLst>
            </a:pPr>
            <a:r>
              <a:rPr lang="en-US" sz="2000" dirty="0">
                <a:latin typeface="Times New Roman" panose="02020603050405020304" pitchFamily="18" charset="0"/>
                <a:cs typeface="Times New Roman" panose="02020603050405020304" pitchFamily="18" charset="0"/>
              </a:rPr>
              <a:t>In this project, we utilized two popular time series forecasting methods - ARIMA    and Facebook Prophet - to forecast the price of Ethereum and compared their performance.</a:t>
            </a:r>
          </a:p>
          <a:p>
            <a:pPr marL="455930" marR="179070" indent="-342900" algn="just">
              <a:lnSpc>
                <a:spcPts val="2270"/>
              </a:lnSpc>
              <a:spcBef>
                <a:spcPts val="1480"/>
              </a:spcBef>
              <a:buClr>
                <a:schemeClr val="tx1"/>
              </a:buClr>
              <a:buSzPct val="110000"/>
              <a:buFontTx/>
              <a:buChar char="•"/>
              <a:tabLst>
                <a:tab pos="316230" algn="l"/>
              </a:tabLst>
            </a:pPr>
            <a:r>
              <a:rPr lang="en-US" sz="2000" dirty="0">
                <a:latin typeface="Times New Roman" panose="02020603050405020304" pitchFamily="18" charset="0"/>
                <a:cs typeface="Times New Roman" panose="02020603050405020304" pitchFamily="18" charset="0"/>
              </a:rPr>
              <a:t>ARIMA, is widely used forecasting method, captures linear dependencies in time series data. On the other hand, Facebook Prophet, is a powerful tool designed specifically for time series data with seasonality, trends, and outliers. </a:t>
            </a:r>
          </a:p>
          <a:p>
            <a:pPr marL="455930" marR="179070" indent="-342900" algn="just">
              <a:lnSpc>
                <a:spcPts val="2270"/>
              </a:lnSpc>
              <a:spcBef>
                <a:spcPts val="1480"/>
              </a:spcBef>
              <a:buClr>
                <a:schemeClr val="tx1"/>
              </a:buClr>
              <a:buSzPct val="110000"/>
              <a:buFontTx/>
              <a:buChar char="•"/>
              <a:tabLst>
                <a:tab pos="316230" algn="l"/>
              </a:tabLst>
            </a:pPr>
            <a:r>
              <a:rPr lang="en-US" sz="2000" spc="-5" dirty="0">
                <a:latin typeface="Times New Roman" panose="02020603050405020304" pitchFamily="18" charset="0"/>
                <a:cs typeface="Times New Roman" panose="02020603050405020304" pitchFamily="18" charset="0"/>
              </a:rPr>
              <a:t>This</a:t>
            </a:r>
            <a:r>
              <a:rPr lang="en-US" sz="2000" spc="-10" dirty="0">
                <a:latin typeface="Times New Roman" panose="02020603050405020304" pitchFamily="18" charset="0"/>
                <a:cs typeface="Times New Roman" panose="02020603050405020304" pitchFamily="18" charset="0"/>
              </a:rPr>
              <a:t> project</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presents</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machine</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learning</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model</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that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be used </a:t>
            </a:r>
            <a:r>
              <a:rPr lang="en-US" sz="2000" spc="-15" dirty="0">
                <a:latin typeface="Times New Roman" panose="02020603050405020304" pitchFamily="18" charset="0"/>
                <a:cs typeface="Times New Roman" panose="02020603050405020304" pitchFamily="18" charset="0"/>
              </a:rPr>
              <a:t>to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estimate</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t>
            </a:r>
            <a:r>
              <a:rPr lang="en-US" sz="2000" spc="-5" dirty="0">
                <a:latin typeface="Times New Roman" panose="02020603050405020304" pitchFamily="18" charset="0"/>
                <a:cs typeface="Times New Roman" panose="02020603050405020304" pitchFamily="18" charset="0"/>
              </a:rPr>
              <a:t>closing</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price</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of</a:t>
            </a:r>
            <a:r>
              <a:rPr lang="en-US" sz="2000" dirty="0">
                <a:latin typeface="Times New Roman" panose="02020603050405020304" pitchFamily="18" charset="0"/>
                <a:cs typeface="Times New Roman" panose="02020603050405020304" pitchFamily="18" charset="0"/>
              </a:rPr>
              <a:t> a</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coin</a:t>
            </a:r>
            <a:r>
              <a:rPr lang="en-US" sz="2000" spc="-1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accurately</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with</a:t>
            </a:r>
            <a:r>
              <a:rPr lang="en-US" sz="2000" spc="1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easy</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to</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follow</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implementation.</a:t>
            </a:r>
          </a:p>
          <a:p>
            <a:pPr marL="355600" indent="-342900">
              <a:lnSpc>
                <a:spcPts val="2280"/>
              </a:lnSpc>
              <a:buClr>
                <a:schemeClr val="tx1"/>
              </a:buClr>
              <a:buFontTx/>
              <a:buChar char="•"/>
            </a:pPr>
            <a:endParaRPr lang="en-US" sz="2000" spc="-10" dirty="0">
              <a:solidFill>
                <a:srgbClr val="404040"/>
              </a:solidFill>
              <a:latin typeface="Calibri"/>
              <a:cs typeface="Calibri"/>
            </a:endParaRPr>
          </a:p>
          <a:p>
            <a:pPr marL="12700">
              <a:lnSpc>
                <a:spcPts val="2280"/>
              </a:lnSpc>
            </a:pPr>
            <a:endParaRPr lang="en-IN" sz="2000" spc="-10" dirty="0">
              <a:solidFill>
                <a:srgbClr val="404040"/>
              </a:solidFill>
              <a:latin typeface="Calibri"/>
              <a:cs typeface="Calibri"/>
            </a:endParaRPr>
          </a:p>
          <a:p>
            <a:pPr marL="12700">
              <a:lnSpc>
                <a:spcPts val="2280"/>
              </a:lnSpc>
            </a:pPr>
            <a:endParaRPr sz="20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298" y="1230325"/>
            <a:ext cx="4991202" cy="627736"/>
          </a:xfrm>
          <a:prstGeom prst="rect">
            <a:avLst/>
          </a:prstGeom>
        </p:spPr>
        <p:txBody>
          <a:bodyPr vert="horz" wrap="square" lIns="0" tIns="12065" rIns="0" bIns="0" rtlCol="0">
            <a:spAutoFit/>
          </a:bodyPr>
          <a:lstStyle/>
          <a:p>
            <a:pPr marL="12700">
              <a:lnSpc>
                <a:spcPct val="100000"/>
              </a:lnSpc>
              <a:spcBef>
                <a:spcPts val="95"/>
              </a:spcBef>
            </a:pPr>
            <a:r>
              <a:rPr sz="4000" spc="-60" dirty="0">
                <a:solidFill>
                  <a:schemeClr val="tx1"/>
                </a:solidFill>
              </a:rPr>
              <a:t>Machine</a:t>
            </a:r>
            <a:r>
              <a:rPr lang="en-IN" sz="4000" spc="-110" dirty="0">
                <a:solidFill>
                  <a:schemeClr val="tx1"/>
                </a:solidFill>
              </a:rPr>
              <a:t> </a:t>
            </a:r>
            <a:r>
              <a:rPr sz="4000" spc="-60" dirty="0">
                <a:solidFill>
                  <a:schemeClr val="tx1"/>
                </a:solidFill>
              </a:rPr>
              <a:t>Learning</a:t>
            </a:r>
            <a:endParaRPr sz="4000" dirty="0">
              <a:solidFill>
                <a:schemeClr val="tx1"/>
              </a:solidFill>
            </a:endParaRPr>
          </a:p>
        </p:txBody>
      </p:sp>
      <p:sp>
        <p:nvSpPr>
          <p:cNvPr id="3" name="object 3"/>
          <p:cNvSpPr txBox="1"/>
          <p:nvPr/>
        </p:nvSpPr>
        <p:spPr>
          <a:xfrm>
            <a:off x="1050442" y="1982851"/>
            <a:ext cx="8944458" cy="4792594"/>
          </a:xfrm>
          <a:prstGeom prst="rect">
            <a:avLst/>
          </a:prstGeom>
        </p:spPr>
        <p:txBody>
          <a:bodyPr vert="horz" wrap="square" lIns="0" tIns="81280" rIns="0" bIns="0" rtlCol="0">
            <a:spAutoFit/>
          </a:bodyPr>
          <a:lstStyle/>
          <a:p>
            <a:pPr marL="12700" marR="1207770" algn="just">
              <a:lnSpc>
                <a:spcPts val="2320"/>
              </a:lnSpc>
              <a:spcBef>
                <a:spcPts val="640"/>
              </a:spcBef>
              <a:buSzPct val="91666"/>
              <a:tabLst>
                <a:tab pos="215900" algn="l"/>
              </a:tabLst>
            </a:pPr>
            <a:r>
              <a:rPr sz="2400" dirty="0">
                <a:latin typeface="Times New Roman"/>
                <a:cs typeface="Times New Roman"/>
              </a:rPr>
              <a:t>Machine learning </a:t>
            </a:r>
            <a:r>
              <a:rPr sz="2400" spc="-5" dirty="0">
                <a:latin typeface="Times New Roman"/>
                <a:cs typeface="Times New Roman"/>
              </a:rPr>
              <a:t>is programming computers </a:t>
            </a:r>
            <a:r>
              <a:rPr sz="2400" dirty="0">
                <a:latin typeface="Times New Roman"/>
                <a:cs typeface="Times New Roman"/>
              </a:rPr>
              <a:t>to </a:t>
            </a:r>
            <a:r>
              <a:rPr sz="2400" spc="-5" dirty="0">
                <a:latin typeface="Times New Roman"/>
                <a:cs typeface="Times New Roman"/>
              </a:rPr>
              <a:t>optimize </a:t>
            </a:r>
            <a:r>
              <a:rPr sz="2400" dirty="0">
                <a:latin typeface="Times New Roman"/>
                <a:cs typeface="Times New Roman"/>
              </a:rPr>
              <a:t>a </a:t>
            </a:r>
            <a:r>
              <a:rPr sz="2400" spc="5" dirty="0">
                <a:latin typeface="Times New Roman"/>
                <a:cs typeface="Times New Roman"/>
              </a:rPr>
              <a:t> </a:t>
            </a:r>
            <a:r>
              <a:rPr sz="2400" spc="-5" dirty="0">
                <a:latin typeface="Times New Roman"/>
                <a:cs typeface="Times New Roman"/>
              </a:rPr>
              <a:t>performance </a:t>
            </a:r>
            <a:r>
              <a:rPr sz="2400" dirty="0">
                <a:latin typeface="Times New Roman"/>
                <a:cs typeface="Times New Roman"/>
              </a:rPr>
              <a:t>criterion</a:t>
            </a:r>
            <a:r>
              <a:rPr sz="2400" spc="-45" dirty="0">
                <a:latin typeface="Times New Roman"/>
                <a:cs typeface="Times New Roman"/>
              </a:rPr>
              <a:t> </a:t>
            </a:r>
            <a:r>
              <a:rPr sz="2400" dirty="0">
                <a:latin typeface="Times New Roman"/>
                <a:cs typeface="Times New Roman"/>
              </a:rPr>
              <a:t>using </a:t>
            </a:r>
            <a:r>
              <a:rPr sz="2400" spc="-5" dirty="0">
                <a:latin typeface="Times New Roman"/>
                <a:cs typeface="Times New Roman"/>
              </a:rPr>
              <a:t>example </a:t>
            </a:r>
            <a:r>
              <a:rPr sz="2400" dirty="0">
                <a:latin typeface="Times New Roman"/>
                <a:cs typeface="Times New Roman"/>
              </a:rPr>
              <a:t>data</a:t>
            </a:r>
            <a:r>
              <a:rPr sz="2400" spc="-20" dirty="0">
                <a:latin typeface="Times New Roman"/>
                <a:cs typeface="Times New Roman"/>
              </a:rPr>
              <a:t> </a:t>
            </a:r>
            <a:r>
              <a:rPr sz="2400" dirty="0">
                <a:latin typeface="Times New Roman"/>
                <a:cs typeface="Times New Roman"/>
              </a:rPr>
              <a:t>or</a:t>
            </a:r>
            <a:r>
              <a:rPr sz="2400" spc="-5" dirty="0">
                <a:latin typeface="Times New Roman"/>
                <a:cs typeface="Times New Roman"/>
              </a:rPr>
              <a:t> past </a:t>
            </a:r>
            <a:r>
              <a:rPr sz="2400" dirty="0">
                <a:latin typeface="Times New Roman"/>
                <a:cs typeface="Times New Roman"/>
              </a:rPr>
              <a:t>experience.</a:t>
            </a:r>
          </a:p>
          <a:p>
            <a:pPr marL="5575300" algn="just">
              <a:lnSpc>
                <a:spcPct val="100000"/>
              </a:lnSpc>
              <a:spcBef>
                <a:spcPts val="940"/>
              </a:spcBef>
            </a:pP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Ethem</a:t>
            </a:r>
            <a:r>
              <a:rPr sz="2400" spc="-150" dirty="0">
                <a:latin typeface="Times New Roman"/>
                <a:cs typeface="Times New Roman"/>
              </a:rPr>
              <a:t> </a:t>
            </a:r>
            <a:r>
              <a:rPr sz="2400" dirty="0">
                <a:latin typeface="Times New Roman"/>
                <a:cs typeface="Times New Roman"/>
              </a:rPr>
              <a:t>Alpaydin</a:t>
            </a:r>
          </a:p>
          <a:p>
            <a:pPr marL="12700" marR="478155" algn="just">
              <a:lnSpc>
                <a:spcPct val="80000"/>
              </a:lnSpc>
              <a:spcBef>
                <a:spcPts val="1500"/>
              </a:spcBef>
              <a:tabLst>
                <a:tab pos="189865" algn="l"/>
              </a:tabLst>
            </a:pPr>
            <a:r>
              <a:rPr sz="2400" dirty="0">
                <a:latin typeface="Times New Roman"/>
                <a:cs typeface="Times New Roman"/>
              </a:rPr>
              <a:t>The goal of </a:t>
            </a:r>
            <a:r>
              <a:rPr sz="2400" spc="-5" dirty="0">
                <a:latin typeface="Times New Roman"/>
                <a:cs typeface="Times New Roman"/>
              </a:rPr>
              <a:t>machine </a:t>
            </a:r>
            <a:r>
              <a:rPr sz="2400" dirty="0">
                <a:latin typeface="Times New Roman"/>
                <a:cs typeface="Times New Roman"/>
              </a:rPr>
              <a:t>learning is </a:t>
            </a:r>
            <a:r>
              <a:rPr sz="2400" spc="5" dirty="0">
                <a:latin typeface="Times New Roman"/>
                <a:cs typeface="Times New Roman"/>
              </a:rPr>
              <a:t>to </a:t>
            </a:r>
            <a:r>
              <a:rPr sz="2400" dirty="0">
                <a:latin typeface="Times New Roman"/>
                <a:cs typeface="Times New Roman"/>
              </a:rPr>
              <a:t>develop </a:t>
            </a:r>
            <a:r>
              <a:rPr sz="2400" spc="-5" dirty="0">
                <a:latin typeface="Times New Roman"/>
                <a:cs typeface="Times New Roman"/>
              </a:rPr>
              <a:t>methods </a:t>
            </a:r>
            <a:r>
              <a:rPr sz="2400" dirty="0">
                <a:latin typeface="Times New Roman"/>
                <a:cs typeface="Times New Roman"/>
              </a:rPr>
              <a:t>that can </a:t>
            </a:r>
            <a:r>
              <a:rPr sz="2400" spc="5" dirty="0">
                <a:latin typeface="Times New Roman"/>
                <a:cs typeface="Times New Roman"/>
              </a:rPr>
              <a:t> </a:t>
            </a:r>
            <a:r>
              <a:rPr sz="2400" spc="-5" dirty="0">
                <a:latin typeface="Times New Roman"/>
                <a:cs typeface="Times New Roman"/>
              </a:rPr>
              <a:t>automatically</a:t>
            </a:r>
            <a:r>
              <a:rPr sz="2400" spc="-45" dirty="0">
                <a:latin typeface="Times New Roman"/>
                <a:cs typeface="Times New Roman"/>
              </a:rPr>
              <a:t> </a:t>
            </a:r>
            <a:r>
              <a:rPr sz="2400" dirty="0">
                <a:latin typeface="Times New Roman"/>
                <a:cs typeface="Times New Roman"/>
              </a:rPr>
              <a:t>detect</a:t>
            </a:r>
            <a:r>
              <a:rPr sz="2400" spc="-30" dirty="0">
                <a:latin typeface="Times New Roman"/>
                <a:cs typeface="Times New Roman"/>
              </a:rPr>
              <a:t> </a:t>
            </a:r>
            <a:r>
              <a:rPr sz="2400" dirty="0">
                <a:latin typeface="Times New Roman"/>
                <a:cs typeface="Times New Roman"/>
              </a:rPr>
              <a:t>patterns</a:t>
            </a:r>
            <a:r>
              <a:rPr sz="2400" spc="-2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data,</a:t>
            </a:r>
            <a:r>
              <a:rPr sz="2400" spc="-25" dirty="0">
                <a:latin typeface="Times New Roman"/>
                <a:cs typeface="Times New Roman"/>
              </a:rPr>
              <a:t> </a:t>
            </a:r>
            <a:r>
              <a:rPr sz="2400" dirty="0">
                <a:latin typeface="Times New Roman"/>
                <a:cs typeface="Times New Roman"/>
              </a:rPr>
              <a:t>and then</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spc="-5" dirty="0">
                <a:latin typeface="Times New Roman"/>
                <a:cs typeface="Times New Roman"/>
              </a:rPr>
              <a:t>use</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uncovered </a:t>
            </a:r>
            <a:r>
              <a:rPr sz="2400" spc="-585" dirty="0">
                <a:latin typeface="Times New Roman"/>
                <a:cs typeface="Times New Roman"/>
              </a:rPr>
              <a:t> </a:t>
            </a:r>
            <a:r>
              <a:rPr sz="2400" dirty="0">
                <a:latin typeface="Times New Roman"/>
                <a:cs typeface="Times New Roman"/>
              </a:rPr>
              <a:t>patterns</a:t>
            </a:r>
            <a:r>
              <a:rPr sz="2400" spc="-4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predict</a:t>
            </a:r>
            <a:r>
              <a:rPr sz="2400" spc="-20" dirty="0">
                <a:latin typeface="Times New Roman"/>
                <a:cs typeface="Times New Roman"/>
              </a:rPr>
              <a:t> </a:t>
            </a:r>
            <a:r>
              <a:rPr sz="2400" dirty="0">
                <a:latin typeface="Times New Roman"/>
                <a:cs typeface="Times New Roman"/>
              </a:rPr>
              <a:t>future</a:t>
            </a:r>
            <a:r>
              <a:rPr sz="2400" spc="-10" dirty="0">
                <a:latin typeface="Times New Roman"/>
                <a:cs typeface="Times New Roman"/>
              </a:rPr>
              <a:t> </a:t>
            </a:r>
            <a:r>
              <a:rPr sz="2400" dirty="0">
                <a:latin typeface="Times New Roman"/>
                <a:cs typeface="Times New Roman"/>
              </a:rPr>
              <a:t>data</a:t>
            </a:r>
            <a:r>
              <a:rPr sz="2400" spc="-25" dirty="0">
                <a:latin typeface="Times New Roman"/>
                <a:cs typeface="Times New Roman"/>
              </a:rPr>
              <a:t> </a:t>
            </a:r>
            <a:r>
              <a:rPr sz="2400" dirty="0">
                <a:latin typeface="Times New Roman"/>
                <a:cs typeface="Times New Roman"/>
              </a:rPr>
              <a:t>or other</a:t>
            </a:r>
            <a:r>
              <a:rPr sz="2400" spc="-25" dirty="0">
                <a:latin typeface="Times New Roman"/>
                <a:cs typeface="Times New Roman"/>
              </a:rPr>
              <a:t> </a:t>
            </a:r>
            <a:r>
              <a:rPr sz="2400" spc="-5" dirty="0">
                <a:latin typeface="Times New Roman"/>
                <a:cs typeface="Times New Roman"/>
              </a:rPr>
              <a:t>outcomes</a:t>
            </a:r>
            <a:r>
              <a:rPr sz="2400" dirty="0">
                <a:latin typeface="Times New Roman"/>
                <a:cs typeface="Times New Roman"/>
              </a:rPr>
              <a:t> of</a:t>
            </a:r>
            <a:r>
              <a:rPr sz="2400" spc="-5" dirty="0">
                <a:latin typeface="Times New Roman"/>
                <a:cs typeface="Times New Roman"/>
              </a:rPr>
              <a:t> </a:t>
            </a:r>
            <a:r>
              <a:rPr sz="2400" dirty="0">
                <a:latin typeface="Times New Roman"/>
                <a:cs typeface="Times New Roman"/>
              </a:rPr>
              <a:t>interest.</a:t>
            </a:r>
          </a:p>
          <a:p>
            <a:pPr marL="5575300" algn="just">
              <a:lnSpc>
                <a:spcPct val="100000"/>
              </a:lnSpc>
              <a:spcBef>
                <a:spcPts val="925"/>
              </a:spcBef>
            </a:pP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Kevin </a:t>
            </a:r>
            <a:r>
              <a:rPr sz="2400" spc="-270" dirty="0">
                <a:latin typeface="Times New Roman"/>
                <a:cs typeface="Times New Roman"/>
              </a:rPr>
              <a:t>P</a:t>
            </a:r>
            <a:r>
              <a:rPr sz="2400" dirty="0">
                <a:latin typeface="Times New Roman"/>
                <a:cs typeface="Times New Roman"/>
              </a:rPr>
              <a:t>. Murphy</a:t>
            </a:r>
          </a:p>
          <a:p>
            <a:pPr marL="12700" marR="703580" algn="just">
              <a:lnSpc>
                <a:spcPts val="2300"/>
              </a:lnSpc>
              <a:spcBef>
                <a:spcPts val="1485"/>
              </a:spcBef>
              <a:tabLst>
                <a:tab pos="189865" algn="l"/>
              </a:tabLst>
            </a:pP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field</a:t>
            </a:r>
            <a:r>
              <a:rPr sz="2400" spc="-2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pattern</a:t>
            </a:r>
            <a:r>
              <a:rPr sz="2400" spc="-40" dirty="0">
                <a:latin typeface="Times New Roman"/>
                <a:cs typeface="Times New Roman"/>
              </a:rPr>
              <a:t> </a:t>
            </a:r>
            <a:r>
              <a:rPr sz="2400" dirty="0">
                <a:latin typeface="Times New Roman"/>
                <a:cs typeface="Times New Roman"/>
              </a:rPr>
              <a:t>recognition</a:t>
            </a:r>
            <a:r>
              <a:rPr sz="2400" spc="-4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concerned</a:t>
            </a:r>
            <a:r>
              <a:rPr sz="2400" spc="-30" dirty="0">
                <a:latin typeface="Times New Roman"/>
                <a:cs typeface="Times New Roman"/>
              </a:rPr>
              <a:t> </a:t>
            </a:r>
            <a:r>
              <a:rPr sz="2400" spc="-5" dirty="0">
                <a:latin typeface="Times New Roman"/>
                <a:cs typeface="Times New Roman"/>
              </a:rPr>
              <a:t>with</a:t>
            </a:r>
            <a:r>
              <a:rPr sz="2400" spc="-15" dirty="0">
                <a:latin typeface="Times New Roman"/>
                <a:cs typeface="Times New Roman"/>
              </a:rPr>
              <a:t> </a:t>
            </a:r>
            <a:r>
              <a:rPr sz="2400" dirty="0">
                <a:latin typeface="Times New Roman"/>
                <a:cs typeface="Times New Roman"/>
              </a:rPr>
              <a:t>the</a:t>
            </a:r>
            <a:r>
              <a:rPr sz="2400" spc="-5" dirty="0">
                <a:latin typeface="Times New Roman"/>
                <a:cs typeface="Times New Roman"/>
              </a:rPr>
              <a:t> automatic </a:t>
            </a:r>
            <a:r>
              <a:rPr sz="2400" spc="-585" dirty="0">
                <a:latin typeface="Times New Roman"/>
                <a:cs typeface="Times New Roman"/>
              </a:rPr>
              <a:t> </a:t>
            </a:r>
            <a:r>
              <a:rPr sz="2400" dirty="0">
                <a:latin typeface="Times New Roman"/>
                <a:cs typeface="Times New Roman"/>
              </a:rPr>
              <a:t>discovery of regularities in data through the </a:t>
            </a:r>
            <a:r>
              <a:rPr sz="2400" spc="-5" dirty="0">
                <a:latin typeface="Times New Roman"/>
                <a:cs typeface="Times New Roman"/>
              </a:rPr>
              <a:t>use </a:t>
            </a:r>
            <a:r>
              <a:rPr sz="2400" dirty="0">
                <a:latin typeface="Times New Roman"/>
                <a:cs typeface="Times New Roman"/>
              </a:rPr>
              <a:t>of </a:t>
            </a:r>
            <a:r>
              <a:rPr sz="2400" spc="-5" dirty="0">
                <a:latin typeface="Times New Roman"/>
                <a:cs typeface="Times New Roman"/>
              </a:rPr>
              <a:t>computer </a:t>
            </a:r>
            <a:r>
              <a:rPr sz="2400" dirty="0">
                <a:latin typeface="Times New Roman"/>
                <a:cs typeface="Times New Roman"/>
              </a:rPr>
              <a:t> </a:t>
            </a:r>
            <a:r>
              <a:rPr sz="2400" spc="-5" dirty="0">
                <a:latin typeface="Times New Roman"/>
                <a:cs typeface="Times New Roman"/>
              </a:rPr>
              <a:t>algorithms</a:t>
            </a:r>
            <a:r>
              <a:rPr sz="2400" spc="-2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spc="-5" dirty="0">
                <a:latin typeface="Times New Roman"/>
                <a:cs typeface="Times New Roman"/>
              </a:rPr>
              <a:t>with</a:t>
            </a:r>
            <a:r>
              <a:rPr sz="2400" spc="-10" dirty="0">
                <a:latin typeface="Times New Roman"/>
                <a:cs typeface="Times New Roman"/>
              </a:rPr>
              <a:t> </a:t>
            </a:r>
            <a:r>
              <a:rPr sz="2400" dirty="0">
                <a:latin typeface="Times New Roman"/>
                <a:cs typeface="Times New Roman"/>
              </a:rPr>
              <a:t>the </a:t>
            </a:r>
            <a:r>
              <a:rPr sz="2400" spc="-5" dirty="0">
                <a:latin typeface="Times New Roman"/>
                <a:cs typeface="Times New Roman"/>
              </a:rPr>
              <a:t>use</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these</a:t>
            </a:r>
            <a:r>
              <a:rPr sz="2400" spc="-20" dirty="0">
                <a:latin typeface="Times New Roman"/>
                <a:cs typeface="Times New Roman"/>
              </a:rPr>
              <a:t> </a:t>
            </a:r>
            <a:r>
              <a:rPr sz="2400" spc="-5" dirty="0">
                <a:latin typeface="Times New Roman"/>
                <a:cs typeface="Times New Roman"/>
              </a:rPr>
              <a:t>regularities</a:t>
            </a:r>
            <a:r>
              <a:rPr sz="2400" spc="-30"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take</a:t>
            </a:r>
            <a:r>
              <a:rPr sz="2400" spc="-20" dirty="0">
                <a:latin typeface="Times New Roman"/>
                <a:cs typeface="Times New Roman"/>
              </a:rPr>
              <a:t> </a:t>
            </a:r>
            <a:r>
              <a:rPr sz="2400" dirty="0">
                <a:latin typeface="Times New Roman"/>
                <a:cs typeface="Times New Roman"/>
              </a:rPr>
              <a:t>actions.</a:t>
            </a:r>
          </a:p>
          <a:p>
            <a:pPr marL="5575300" algn="just">
              <a:lnSpc>
                <a:spcPct val="100000"/>
              </a:lnSpc>
              <a:spcBef>
                <a:spcPts val="955"/>
              </a:spcBef>
            </a:pPr>
            <a:r>
              <a:rPr sz="2400" dirty="0">
                <a:latin typeface="Times New Roman"/>
                <a:cs typeface="Times New Roman"/>
              </a:rPr>
              <a:t>--</a:t>
            </a:r>
            <a:r>
              <a:rPr sz="2400" spc="-40" dirty="0">
                <a:latin typeface="Times New Roman"/>
                <a:cs typeface="Times New Roman"/>
              </a:rPr>
              <a:t> </a:t>
            </a:r>
            <a:r>
              <a:rPr sz="2400" dirty="0">
                <a:latin typeface="Times New Roman"/>
                <a:cs typeface="Times New Roman"/>
              </a:rPr>
              <a:t>Christopher</a:t>
            </a:r>
            <a:r>
              <a:rPr sz="2400" spc="-45" dirty="0">
                <a:latin typeface="Times New Roman"/>
                <a:cs typeface="Times New Roman"/>
              </a:rPr>
              <a:t> </a:t>
            </a:r>
            <a:r>
              <a:rPr sz="2400" spc="-5" dirty="0">
                <a:latin typeface="Times New Roman"/>
                <a:cs typeface="Times New Roman"/>
              </a:rPr>
              <a:t>M.</a:t>
            </a:r>
            <a:r>
              <a:rPr sz="2400" spc="-25" dirty="0">
                <a:latin typeface="Times New Roman"/>
                <a:cs typeface="Times New Roman"/>
              </a:rPr>
              <a:t> </a:t>
            </a:r>
            <a:r>
              <a:rPr sz="2400" dirty="0">
                <a:latin typeface="Times New Roman"/>
                <a:cs typeface="Times New Roman"/>
              </a:rPr>
              <a:t>Bishop</a:t>
            </a:r>
            <a:endParaRPr lang="en-IN" sz="2400" dirty="0">
              <a:latin typeface="Times New Roman"/>
              <a:cs typeface="Times New Roman"/>
            </a:endParaRPr>
          </a:p>
          <a:p>
            <a:pPr marL="5575300">
              <a:lnSpc>
                <a:spcPct val="100000"/>
              </a:lnSpc>
              <a:spcBef>
                <a:spcPts val="955"/>
              </a:spcBef>
            </a:pPr>
            <a:endParaRPr sz="2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0900" y="1126904"/>
            <a:ext cx="9601200" cy="1243289"/>
          </a:xfrm>
          <a:prstGeom prst="rect">
            <a:avLst/>
          </a:prstGeom>
        </p:spPr>
        <p:txBody>
          <a:bodyPr vert="horz" wrap="square" lIns="0" tIns="12065" rIns="0" bIns="0" rtlCol="0">
            <a:spAutoFit/>
          </a:bodyPr>
          <a:lstStyle/>
          <a:p>
            <a:pPr marL="12700">
              <a:lnSpc>
                <a:spcPct val="100000"/>
              </a:lnSpc>
              <a:spcBef>
                <a:spcPts val="95"/>
              </a:spcBef>
            </a:pPr>
            <a:r>
              <a:rPr lang="en-US" sz="4000" spc="-60" dirty="0">
                <a:solidFill>
                  <a:schemeClr val="tx1"/>
                </a:solidFill>
              </a:rPr>
              <a:t>Steps in cryptocurrency price </a:t>
            </a:r>
            <a:br>
              <a:rPr lang="en-US" sz="4000" spc="-60" dirty="0">
                <a:solidFill>
                  <a:schemeClr val="tx1"/>
                </a:solidFill>
              </a:rPr>
            </a:br>
            <a:r>
              <a:rPr lang="en-US" sz="4000" spc="-60" dirty="0">
                <a:solidFill>
                  <a:schemeClr val="tx1"/>
                </a:solidFill>
              </a:rPr>
              <a:t>prediction</a:t>
            </a:r>
            <a:endParaRPr sz="4000" dirty="0">
              <a:solidFill>
                <a:schemeClr val="tx1"/>
              </a:solidFill>
            </a:endParaRPr>
          </a:p>
        </p:txBody>
      </p:sp>
      <p:sp>
        <p:nvSpPr>
          <p:cNvPr id="3" name="object 3"/>
          <p:cNvSpPr txBox="1"/>
          <p:nvPr/>
        </p:nvSpPr>
        <p:spPr>
          <a:xfrm>
            <a:off x="1003300" y="2409825"/>
            <a:ext cx="8801202" cy="3314241"/>
          </a:xfrm>
          <a:prstGeom prst="rect">
            <a:avLst/>
          </a:prstGeom>
        </p:spPr>
        <p:txBody>
          <a:bodyPr vert="horz" wrap="square" lIns="0" tIns="81280" rIns="0" bIns="0" rtlCol="0">
            <a:spAutoFit/>
          </a:bodyPr>
          <a:lstStyle/>
          <a:p>
            <a:pPr marL="12700" marR="478155">
              <a:lnSpc>
                <a:spcPct val="80000"/>
              </a:lnSpc>
              <a:spcBef>
                <a:spcPts val="1500"/>
              </a:spcBef>
              <a:tabLst>
                <a:tab pos="189865" algn="l"/>
              </a:tabLst>
            </a:pPr>
            <a:endParaRPr lang="en-US" sz="2400" dirty="0">
              <a:solidFill>
                <a:srgbClr val="404040"/>
              </a:solidFill>
              <a:latin typeface="Times New Roman"/>
              <a:cs typeface="Times New Roman"/>
            </a:endParaRPr>
          </a:p>
          <a:p>
            <a:pPr marL="12700" marR="478155">
              <a:lnSpc>
                <a:spcPct val="80000"/>
              </a:lnSpc>
              <a:spcBef>
                <a:spcPts val="1500"/>
              </a:spcBef>
              <a:tabLst>
                <a:tab pos="189865" algn="l"/>
              </a:tabLst>
            </a:pPr>
            <a:r>
              <a:rPr lang="en-US" sz="2400" dirty="0">
                <a:latin typeface="Times New Roman"/>
                <a:cs typeface="Times New Roman"/>
              </a:rPr>
              <a:t>1. Collecting Dataset</a:t>
            </a:r>
          </a:p>
          <a:p>
            <a:pPr marL="12700" marR="478155">
              <a:lnSpc>
                <a:spcPct val="80000"/>
              </a:lnSpc>
              <a:spcBef>
                <a:spcPts val="1500"/>
              </a:spcBef>
              <a:tabLst>
                <a:tab pos="189865" algn="l"/>
              </a:tabLst>
            </a:pPr>
            <a:r>
              <a:rPr lang="en-US" sz="2400" i="0" dirty="0">
                <a:effectLst/>
                <a:latin typeface="Times New Roman" panose="02020603050405020304" pitchFamily="18" charset="0"/>
                <a:cs typeface="Times New Roman" panose="02020603050405020304" pitchFamily="18" charset="0"/>
              </a:rPr>
              <a:t>2.</a:t>
            </a:r>
            <a:r>
              <a:rPr lang="en-IN" sz="2400" i="0" dirty="0">
                <a:effectLst/>
                <a:latin typeface="Times New Roman" panose="02020603050405020304" pitchFamily="18" charset="0"/>
                <a:cs typeface="Times New Roman" panose="02020603050405020304" pitchFamily="18" charset="0"/>
              </a:rPr>
              <a:t> </a:t>
            </a:r>
            <a:r>
              <a:rPr lang="en-IN" sz="2400" i="0" dirty="0" err="1">
                <a:effectLst/>
                <a:latin typeface="Times New Roman" panose="02020603050405020304" pitchFamily="18" charset="0"/>
                <a:cs typeface="Times New Roman" panose="02020603050405020304" pitchFamily="18" charset="0"/>
              </a:rPr>
              <a:t>Stationarizing</a:t>
            </a:r>
            <a:r>
              <a:rPr lang="en-IN" sz="2400" i="0" dirty="0">
                <a:effectLst/>
                <a:latin typeface="Times New Roman" panose="02020603050405020304" pitchFamily="18" charset="0"/>
                <a:cs typeface="Times New Roman" panose="02020603050405020304" pitchFamily="18" charset="0"/>
              </a:rPr>
              <a:t> the Dataset</a:t>
            </a:r>
          </a:p>
          <a:p>
            <a:pPr marL="12700" marR="478155">
              <a:lnSpc>
                <a:spcPct val="80000"/>
              </a:lnSpc>
              <a:spcBef>
                <a:spcPts val="1500"/>
              </a:spcBef>
              <a:tabLst>
                <a:tab pos="189865" algn="l"/>
              </a:tabLst>
            </a:pPr>
            <a:r>
              <a:rPr lang="en-IN" sz="2400" i="0" dirty="0">
                <a:effectLst/>
                <a:latin typeface="Times New Roman" panose="02020603050405020304" pitchFamily="18" charset="0"/>
                <a:cs typeface="Times New Roman" panose="02020603050405020304" pitchFamily="18" charset="0"/>
              </a:rPr>
              <a:t>3. Implementing ARIMA model</a:t>
            </a:r>
          </a:p>
          <a:p>
            <a:pPr marL="12700" marR="478155">
              <a:lnSpc>
                <a:spcPct val="80000"/>
              </a:lnSpc>
              <a:spcBef>
                <a:spcPts val="1500"/>
              </a:spcBef>
              <a:tabLst>
                <a:tab pos="189865" algn="l"/>
              </a:tabLst>
            </a:pPr>
            <a:r>
              <a:rPr lang="en-IN" sz="2400" dirty="0">
                <a:latin typeface="Times New Roman" panose="02020603050405020304" pitchFamily="18" charset="0"/>
                <a:cs typeface="Times New Roman" panose="02020603050405020304" pitchFamily="18" charset="0"/>
              </a:rPr>
              <a:t>4</a:t>
            </a:r>
            <a:r>
              <a:rPr lang="en-IN" sz="2400" i="0" dirty="0">
                <a:effectLst/>
                <a:latin typeface="Times New Roman" panose="02020603050405020304" pitchFamily="18" charset="0"/>
                <a:cs typeface="Times New Roman" panose="02020603050405020304" pitchFamily="18" charset="0"/>
              </a:rPr>
              <a:t>. Implementing </a:t>
            </a:r>
            <a:r>
              <a:rPr lang="en-IN" sz="2400" dirty="0">
                <a:latin typeface="Times New Roman" panose="02020603050405020304" pitchFamily="18" charset="0"/>
                <a:cs typeface="Times New Roman" panose="02020603050405020304" pitchFamily="18" charset="0"/>
              </a:rPr>
              <a:t>Facebook Prophet model</a:t>
            </a:r>
          </a:p>
          <a:p>
            <a:pPr marL="12700" marR="478155">
              <a:lnSpc>
                <a:spcPct val="80000"/>
              </a:lnSpc>
              <a:spcBef>
                <a:spcPts val="1500"/>
              </a:spcBef>
              <a:tabLst>
                <a:tab pos="189865" algn="l"/>
              </a:tabLst>
            </a:pPr>
            <a:r>
              <a:rPr lang="en-IN" sz="2400" i="0" dirty="0">
                <a:effectLst/>
                <a:latin typeface="Times New Roman" panose="02020603050405020304" pitchFamily="18" charset="0"/>
                <a:cs typeface="Times New Roman" panose="02020603050405020304" pitchFamily="18" charset="0"/>
              </a:rPr>
              <a:t>5. </a:t>
            </a:r>
            <a:r>
              <a:rPr lang="en-IN" sz="2400" dirty="0">
                <a:latin typeface="Times New Roman" panose="02020603050405020304" pitchFamily="18" charset="0"/>
                <a:cs typeface="Times New Roman" panose="02020603050405020304" pitchFamily="18" charset="0"/>
              </a:rPr>
              <a:t>Model Evaluation</a:t>
            </a:r>
            <a:endParaRPr sz="2400" dirty="0">
              <a:latin typeface="Times New Roman"/>
              <a:cs typeface="Times New Roman"/>
            </a:endParaRPr>
          </a:p>
          <a:p>
            <a:pPr marL="5575300">
              <a:lnSpc>
                <a:spcPct val="100000"/>
              </a:lnSpc>
              <a:spcBef>
                <a:spcPts val="955"/>
              </a:spcBef>
            </a:pPr>
            <a:endParaRPr sz="2400" dirty="0">
              <a:latin typeface="Times New Roman"/>
              <a:cs typeface="Times New Roman"/>
            </a:endParaRPr>
          </a:p>
        </p:txBody>
      </p:sp>
    </p:spTree>
    <p:extLst>
      <p:ext uri="{BB962C8B-B14F-4D97-AF65-F5344CB8AC3E}">
        <p14:creationId xmlns:p14="http://schemas.microsoft.com/office/powerpoint/2010/main" val="161391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298" y="1230325"/>
            <a:ext cx="2171802" cy="635000"/>
          </a:xfrm>
          <a:prstGeom prst="rect">
            <a:avLst/>
          </a:prstGeom>
        </p:spPr>
        <p:txBody>
          <a:bodyPr vert="horz" wrap="square" lIns="0" tIns="12065" rIns="0" bIns="0" rtlCol="0">
            <a:spAutoFit/>
          </a:bodyPr>
          <a:lstStyle/>
          <a:p>
            <a:pPr marL="12700">
              <a:lnSpc>
                <a:spcPct val="100000"/>
              </a:lnSpc>
              <a:spcBef>
                <a:spcPts val="95"/>
              </a:spcBef>
            </a:pPr>
            <a:r>
              <a:rPr sz="4000" spc="-75" dirty="0">
                <a:solidFill>
                  <a:schemeClr val="tx1"/>
                </a:solidFill>
              </a:rPr>
              <a:t>D</a:t>
            </a:r>
            <a:r>
              <a:rPr sz="4000" spc="-65" dirty="0">
                <a:solidFill>
                  <a:schemeClr val="tx1"/>
                </a:solidFill>
              </a:rPr>
              <a:t>atase</a:t>
            </a:r>
            <a:r>
              <a:rPr sz="4000" spc="-5" dirty="0">
                <a:solidFill>
                  <a:schemeClr val="tx1"/>
                </a:solidFill>
              </a:rPr>
              <a:t>t</a:t>
            </a:r>
            <a:endParaRPr sz="4000" dirty="0">
              <a:solidFill>
                <a:schemeClr val="tx1"/>
              </a:solidFill>
            </a:endParaRPr>
          </a:p>
        </p:txBody>
      </p:sp>
      <p:pic>
        <p:nvPicPr>
          <p:cNvPr id="3" name="object 3"/>
          <p:cNvPicPr/>
          <p:nvPr/>
        </p:nvPicPr>
        <p:blipFill>
          <a:blip r:embed="rId2" cstate="print"/>
          <a:stretch>
            <a:fillRect/>
          </a:stretch>
        </p:blipFill>
        <p:spPr>
          <a:xfrm>
            <a:off x="1621651" y="2196051"/>
            <a:ext cx="7408220" cy="42262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298" y="1230325"/>
            <a:ext cx="7734402" cy="635000"/>
          </a:xfrm>
          <a:prstGeom prst="rect">
            <a:avLst/>
          </a:prstGeom>
        </p:spPr>
        <p:txBody>
          <a:bodyPr vert="horz" wrap="square" lIns="0" tIns="12065" rIns="0" bIns="0" rtlCol="0">
            <a:spAutoFit/>
          </a:bodyPr>
          <a:lstStyle/>
          <a:p>
            <a:pPr marL="12700">
              <a:lnSpc>
                <a:spcPct val="100000"/>
              </a:lnSpc>
              <a:spcBef>
                <a:spcPts val="95"/>
              </a:spcBef>
            </a:pPr>
            <a:r>
              <a:rPr sz="4000" spc="-55" dirty="0">
                <a:solidFill>
                  <a:schemeClr val="tx1"/>
                </a:solidFill>
              </a:rPr>
              <a:t>Dataset</a:t>
            </a:r>
            <a:r>
              <a:rPr sz="4000" spc="-80" dirty="0">
                <a:solidFill>
                  <a:schemeClr val="tx1"/>
                </a:solidFill>
              </a:rPr>
              <a:t> </a:t>
            </a:r>
            <a:r>
              <a:rPr sz="4000" spc="-70" dirty="0">
                <a:solidFill>
                  <a:schemeClr val="tx1"/>
                </a:solidFill>
              </a:rPr>
              <a:t>Feature</a:t>
            </a:r>
            <a:r>
              <a:rPr sz="4000" spc="-95" dirty="0">
                <a:solidFill>
                  <a:schemeClr val="tx1"/>
                </a:solidFill>
              </a:rPr>
              <a:t> </a:t>
            </a:r>
            <a:r>
              <a:rPr sz="4000" spc="-60" dirty="0">
                <a:solidFill>
                  <a:schemeClr val="tx1"/>
                </a:solidFill>
              </a:rPr>
              <a:t>Explanation</a:t>
            </a:r>
            <a:endParaRPr sz="4000" dirty="0">
              <a:solidFill>
                <a:schemeClr val="tx1"/>
              </a:solidFill>
            </a:endParaRPr>
          </a:p>
        </p:txBody>
      </p:sp>
      <p:sp>
        <p:nvSpPr>
          <p:cNvPr id="3" name="object 3"/>
          <p:cNvSpPr txBox="1"/>
          <p:nvPr/>
        </p:nvSpPr>
        <p:spPr>
          <a:xfrm>
            <a:off x="1876424" y="1869160"/>
            <a:ext cx="7966075" cy="955040"/>
          </a:xfrm>
          <a:prstGeom prst="rect">
            <a:avLst/>
          </a:prstGeom>
        </p:spPr>
        <p:txBody>
          <a:bodyPr vert="horz" wrap="square" lIns="0" tIns="172720" rIns="0" bIns="0" rtlCol="0">
            <a:spAutoFit/>
          </a:bodyPr>
          <a:lstStyle/>
          <a:p>
            <a:pPr marL="155575" indent="-143510">
              <a:lnSpc>
                <a:spcPct val="100000"/>
              </a:lnSpc>
              <a:spcBef>
                <a:spcPts val="1360"/>
              </a:spcBef>
              <a:buChar char="-"/>
              <a:tabLst>
                <a:tab pos="156210" algn="l"/>
              </a:tabLst>
            </a:pPr>
            <a:r>
              <a:rPr sz="2000" dirty="0">
                <a:latin typeface="Times New Roman"/>
                <a:cs typeface="Times New Roman"/>
              </a:rPr>
              <a:t>The opening</a:t>
            </a:r>
            <a:r>
              <a:rPr sz="2000" spc="-35" dirty="0">
                <a:latin typeface="Times New Roman"/>
                <a:cs typeface="Times New Roman"/>
              </a:rPr>
              <a:t> </a:t>
            </a:r>
            <a:r>
              <a:rPr sz="2000" dirty="0">
                <a:latin typeface="Times New Roman"/>
                <a:cs typeface="Times New Roman"/>
              </a:rPr>
              <a:t>price</a:t>
            </a:r>
            <a:r>
              <a:rPr sz="2000" spc="-2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price</a:t>
            </a:r>
            <a:r>
              <a:rPr sz="2000" spc="-25" dirty="0">
                <a:latin typeface="Times New Roman"/>
                <a:cs typeface="Times New Roman"/>
              </a:rPr>
              <a:t> </a:t>
            </a:r>
            <a:r>
              <a:rPr sz="2000" dirty="0">
                <a:latin typeface="Times New Roman"/>
                <a:cs typeface="Times New Roman"/>
              </a:rPr>
              <a:t>from</a:t>
            </a:r>
            <a:r>
              <a:rPr sz="2000" spc="-3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first</a:t>
            </a:r>
            <a:r>
              <a:rPr sz="2000" spc="-25" dirty="0">
                <a:latin typeface="Times New Roman"/>
                <a:cs typeface="Times New Roman"/>
              </a:rPr>
              <a:t> </a:t>
            </a:r>
            <a:r>
              <a:rPr sz="2000" dirty="0">
                <a:latin typeface="Times New Roman"/>
                <a:cs typeface="Times New Roman"/>
              </a:rPr>
              <a:t>transaction</a:t>
            </a:r>
            <a:r>
              <a:rPr sz="2000" spc="-3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business</a:t>
            </a:r>
            <a:r>
              <a:rPr sz="2000" spc="-35" dirty="0">
                <a:latin typeface="Times New Roman"/>
                <a:cs typeface="Times New Roman"/>
              </a:rPr>
              <a:t> day.</a:t>
            </a:r>
            <a:endParaRPr sz="2000" dirty="0">
              <a:latin typeface="Times New Roman"/>
              <a:cs typeface="Times New Roman"/>
            </a:endParaRPr>
          </a:p>
          <a:p>
            <a:pPr marL="172720" indent="-132715">
              <a:lnSpc>
                <a:spcPct val="100000"/>
              </a:lnSpc>
              <a:spcBef>
                <a:spcPts val="1260"/>
              </a:spcBef>
              <a:buChar char="-"/>
              <a:tabLst>
                <a:tab pos="172720" algn="l"/>
              </a:tabLst>
            </a:pPr>
            <a:r>
              <a:rPr sz="2000" spc="-5" dirty="0">
                <a:latin typeface="Times New Roman"/>
                <a:cs typeface="Times New Roman"/>
              </a:rPr>
              <a:t>An</a:t>
            </a:r>
            <a:r>
              <a:rPr sz="2000" dirty="0">
                <a:latin typeface="Times New Roman"/>
                <a:cs typeface="Times New Roman"/>
              </a:rPr>
              <a:t> </a:t>
            </a:r>
            <a:r>
              <a:rPr sz="2000" spc="-15" dirty="0">
                <a:latin typeface="Times New Roman"/>
                <a:cs typeface="Times New Roman"/>
              </a:rPr>
              <a:t>asset’s</a:t>
            </a:r>
            <a:r>
              <a:rPr sz="2000" spc="-20" dirty="0">
                <a:latin typeface="Times New Roman"/>
                <a:cs typeface="Times New Roman"/>
              </a:rPr>
              <a:t> </a:t>
            </a:r>
            <a:r>
              <a:rPr sz="2000" dirty="0">
                <a:latin typeface="Times New Roman"/>
                <a:cs typeface="Times New Roman"/>
              </a:rPr>
              <a:t>closing</a:t>
            </a:r>
            <a:r>
              <a:rPr sz="2000" spc="-40" dirty="0">
                <a:latin typeface="Times New Roman"/>
                <a:cs typeface="Times New Roman"/>
              </a:rPr>
              <a:t> </a:t>
            </a:r>
            <a:r>
              <a:rPr sz="2000" dirty="0">
                <a:latin typeface="Times New Roman"/>
                <a:cs typeface="Times New Roman"/>
              </a:rPr>
              <a:t>price</a:t>
            </a:r>
            <a:r>
              <a:rPr sz="2000" spc="-2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last</a:t>
            </a:r>
            <a:r>
              <a:rPr sz="2000" spc="-15" dirty="0">
                <a:latin typeface="Times New Roman"/>
                <a:cs typeface="Times New Roman"/>
              </a:rPr>
              <a:t> </a:t>
            </a:r>
            <a:r>
              <a:rPr sz="2000" dirty="0">
                <a:latin typeface="Times New Roman"/>
                <a:cs typeface="Times New Roman"/>
              </a:rPr>
              <a:t>price</a:t>
            </a:r>
            <a:r>
              <a:rPr sz="2000" spc="-25" dirty="0">
                <a:latin typeface="Times New Roman"/>
                <a:cs typeface="Times New Roman"/>
              </a:rPr>
              <a:t> </a:t>
            </a:r>
            <a:r>
              <a:rPr sz="2000" dirty="0">
                <a:latin typeface="Times New Roman"/>
                <a:cs typeface="Times New Roman"/>
              </a:rPr>
              <a:t>at</a:t>
            </a:r>
            <a:r>
              <a:rPr sz="2000" spc="-5" dirty="0">
                <a:latin typeface="Times New Roman"/>
                <a:cs typeface="Times New Roman"/>
              </a:rPr>
              <a:t> </a:t>
            </a:r>
            <a:r>
              <a:rPr sz="2000" dirty="0">
                <a:latin typeface="Times New Roman"/>
                <a:cs typeface="Times New Roman"/>
              </a:rPr>
              <a:t>which</a:t>
            </a:r>
            <a:r>
              <a:rPr sz="2000" spc="-30" dirty="0">
                <a:latin typeface="Times New Roman"/>
                <a:cs typeface="Times New Roman"/>
              </a:rPr>
              <a:t> </a:t>
            </a:r>
            <a:r>
              <a:rPr sz="2000" dirty="0">
                <a:latin typeface="Times New Roman"/>
                <a:cs typeface="Times New Roman"/>
              </a:rPr>
              <a:t>it</a:t>
            </a:r>
            <a:r>
              <a:rPr sz="2000" spc="-10" dirty="0">
                <a:latin typeface="Times New Roman"/>
                <a:cs typeface="Times New Roman"/>
              </a:rPr>
              <a:t> </a:t>
            </a:r>
            <a:r>
              <a:rPr sz="2000" dirty="0">
                <a:latin typeface="Times New Roman"/>
                <a:cs typeface="Times New Roman"/>
              </a:rPr>
              <a:t>was</a:t>
            </a:r>
            <a:r>
              <a:rPr sz="2000" spc="-10" dirty="0">
                <a:latin typeface="Times New Roman"/>
                <a:cs typeface="Times New Roman"/>
              </a:rPr>
              <a:t> </a:t>
            </a:r>
            <a:r>
              <a:rPr sz="2000" dirty="0">
                <a:latin typeface="Times New Roman"/>
                <a:cs typeface="Times New Roman"/>
              </a:rPr>
              <a:t>traded</a:t>
            </a:r>
            <a:r>
              <a:rPr sz="2000" spc="-25" dirty="0">
                <a:latin typeface="Times New Roman"/>
                <a:cs typeface="Times New Roman"/>
              </a:rPr>
              <a:t> </a:t>
            </a:r>
            <a:r>
              <a:rPr sz="2000" dirty="0">
                <a:latin typeface="Times New Roman"/>
                <a:cs typeface="Times New Roman"/>
              </a:rPr>
              <a:t>on</a:t>
            </a:r>
            <a:r>
              <a:rPr sz="2000" spc="-10" dirty="0">
                <a:latin typeface="Times New Roman"/>
                <a:cs typeface="Times New Roman"/>
              </a:rPr>
              <a:t> </a:t>
            </a:r>
            <a:r>
              <a:rPr sz="2000" dirty="0">
                <a:latin typeface="Times New Roman"/>
                <a:cs typeface="Times New Roman"/>
              </a:rPr>
              <a:t>any given</a:t>
            </a:r>
          </a:p>
        </p:txBody>
      </p:sp>
      <p:sp>
        <p:nvSpPr>
          <p:cNvPr id="4" name="object 4"/>
          <p:cNvSpPr txBox="1"/>
          <p:nvPr/>
        </p:nvSpPr>
        <p:spPr>
          <a:xfrm>
            <a:off x="1050442" y="1869160"/>
            <a:ext cx="604520" cy="2159635"/>
          </a:xfrm>
          <a:prstGeom prst="rect">
            <a:avLst/>
          </a:prstGeom>
        </p:spPr>
        <p:txBody>
          <a:bodyPr vert="horz" wrap="square" lIns="0" tIns="172720" rIns="0" bIns="0" rtlCol="0">
            <a:spAutoFit/>
          </a:bodyPr>
          <a:lstStyle/>
          <a:p>
            <a:pPr marL="12700">
              <a:lnSpc>
                <a:spcPct val="100000"/>
              </a:lnSpc>
              <a:spcBef>
                <a:spcPts val="1360"/>
              </a:spcBef>
            </a:pPr>
            <a:r>
              <a:rPr sz="2000" dirty="0">
                <a:latin typeface="Times New Roman"/>
                <a:cs typeface="Times New Roman"/>
              </a:rPr>
              <a:t>Open</a:t>
            </a:r>
          </a:p>
          <a:p>
            <a:pPr marL="12700" marR="5080">
              <a:lnSpc>
                <a:spcPts val="2160"/>
              </a:lnSpc>
              <a:spcBef>
                <a:spcPts val="1530"/>
              </a:spcBef>
            </a:pPr>
            <a:r>
              <a:rPr sz="2000" dirty="0">
                <a:latin typeface="Times New Roman"/>
                <a:cs typeface="Times New Roman"/>
              </a:rPr>
              <a:t>C</a:t>
            </a:r>
            <a:r>
              <a:rPr sz="2000" spc="-10" dirty="0">
                <a:latin typeface="Times New Roman"/>
                <a:cs typeface="Times New Roman"/>
              </a:rPr>
              <a:t>l</a:t>
            </a:r>
            <a:r>
              <a:rPr sz="2000" dirty="0">
                <a:latin typeface="Times New Roman"/>
                <a:cs typeface="Times New Roman"/>
              </a:rPr>
              <a:t>ose  </a:t>
            </a:r>
            <a:r>
              <a:rPr sz="2000" spc="-35" dirty="0">
                <a:latin typeface="Times New Roman"/>
                <a:cs typeface="Times New Roman"/>
              </a:rPr>
              <a:t>day.</a:t>
            </a:r>
            <a:endParaRPr sz="2000" dirty="0">
              <a:latin typeface="Times New Roman"/>
              <a:cs typeface="Times New Roman"/>
            </a:endParaRPr>
          </a:p>
          <a:p>
            <a:pPr marL="12700" marR="74930">
              <a:lnSpc>
                <a:spcPts val="3660"/>
              </a:lnSpc>
              <a:spcBef>
                <a:spcPts val="100"/>
              </a:spcBef>
            </a:pPr>
            <a:r>
              <a:rPr sz="2000" dirty="0">
                <a:latin typeface="Times New Roman"/>
                <a:cs typeface="Times New Roman"/>
              </a:rPr>
              <a:t>High  Low</a:t>
            </a:r>
          </a:p>
        </p:txBody>
      </p:sp>
      <p:sp>
        <p:nvSpPr>
          <p:cNvPr id="5" name="object 5"/>
          <p:cNvSpPr txBox="1"/>
          <p:nvPr/>
        </p:nvSpPr>
        <p:spPr>
          <a:xfrm>
            <a:off x="1876425" y="3073375"/>
            <a:ext cx="7361555" cy="955040"/>
          </a:xfrm>
          <a:prstGeom prst="rect">
            <a:avLst/>
          </a:prstGeom>
        </p:spPr>
        <p:txBody>
          <a:bodyPr vert="horz" wrap="square" lIns="0" tIns="172720" rIns="0" bIns="0" rtlCol="0">
            <a:spAutoFit/>
          </a:bodyPr>
          <a:lstStyle/>
          <a:p>
            <a:pPr marL="155575" indent="-143510">
              <a:lnSpc>
                <a:spcPct val="100000"/>
              </a:lnSpc>
              <a:spcBef>
                <a:spcPts val="1360"/>
              </a:spcBef>
              <a:buChar char="-"/>
              <a:tabLst>
                <a:tab pos="156210" algn="l"/>
              </a:tabLst>
            </a:pPr>
            <a:r>
              <a:rPr sz="2000" dirty="0">
                <a:latin typeface="Times New Roman"/>
                <a:cs typeface="Times New Roman"/>
              </a:rPr>
              <a:t>The high</a:t>
            </a:r>
            <a:r>
              <a:rPr sz="2000" spc="-3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highest</a:t>
            </a:r>
            <a:r>
              <a:rPr sz="2000" spc="-35" dirty="0">
                <a:latin typeface="Times New Roman"/>
                <a:cs typeface="Times New Roman"/>
              </a:rPr>
              <a:t> </a:t>
            </a:r>
            <a:r>
              <a:rPr sz="2000" dirty="0">
                <a:latin typeface="Times New Roman"/>
                <a:cs typeface="Times New Roman"/>
              </a:rPr>
              <a:t>price</a:t>
            </a:r>
            <a:r>
              <a:rPr sz="2000" spc="-20" dirty="0">
                <a:latin typeface="Times New Roman"/>
                <a:cs typeface="Times New Roman"/>
              </a:rPr>
              <a:t> </a:t>
            </a:r>
            <a:r>
              <a:rPr sz="2000" dirty="0">
                <a:latin typeface="Times New Roman"/>
                <a:cs typeface="Times New Roman"/>
              </a:rPr>
              <a:t>at</a:t>
            </a:r>
            <a:r>
              <a:rPr sz="2000" spc="-15"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a stock</a:t>
            </a:r>
            <a:r>
              <a:rPr sz="2000" spc="-15"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traded</a:t>
            </a:r>
            <a:r>
              <a:rPr sz="2000" spc="-25" dirty="0">
                <a:latin typeface="Times New Roman"/>
                <a:cs typeface="Times New Roman"/>
              </a:rPr>
              <a:t> </a:t>
            </a:r>
            <a:r>
              <a:rPr sz="2000" dirty="0">
                <a:latin typeface="Times New Roman"/>
                <a:cs typeface="Times New Roman"/>
              </a:rPr>
              <a:t>during</a:t>
            </a:r>
            <a:r>
              <a:rPr sz="2000" spc="-35" dirty="0">
                <a:latin typeface="Times New Roman"/>
                <a:cs typeface="Times New Roman"/>
              </a:rPr>
              <a:t> </a:t>
            </a:r>
            <a:r>
              <a:rPr sz="2000" dirty="0">
                <a:latin typeface="Times New Roman"/>
                <a:cs typeface="Times New Roman"/>
              </a:rPr>
              <a:t>a period.</a:t>
            </a:r>
          </a:p>
          <a:p>
            <a:pPr marL="177165" indent="-144145">
              <a:lnSpc>
                <a:spcPct val="100000"/>
              </a:lnSpc>
              <a:spcBef>
                <a:spcPts val="1260"/>
              </a:spcBef>
              <a:buChar char="-"/>
              <a:tabLst>
                <a:tab pos="177800" algn="l"/>
              </a:tabLst>
            </a:pPr>
            <a:r>
              <a:rPr sz="2000" dirty="0">
                <a:latin typeface="Times New Roman"/>
                <a:cs typeface="Times New Roman"/>
              </a:rPr>
              <a:t>The</a:t>
            </a:r>
            <a:r>
              <a:rPr sz="2000" spc="-5" dirty="0">
                <a:latin typeface="Times New Roman"/>
                <a:cs typeface="Times New Roman"/>
              </a:rPr>
              <a:t> low </a:t>
            </a:r>
            <a:r>
              <a:rPr sz="2000" dirty="0">
                <a:latin typeface="Times New Roman"/>
                <a:cs typeface="Times New Roman"/>
              </a:rPr>
              <a:t>is</a:t>
            </a:r>
            <a:r>
              <a:rPr sz="2000" spc="-2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lowest</a:t>
            </a:r>
            <a:r>
              <a:rPr sz="2000" spc="-30" dirty="0">
                <a:latin typeface="Times New Roman"/>
                <a:cs typeface="Times New Roman"/>
              </a:rPr>
              <a:t> </a:t>
            </a:r>
            <a:r>
              <a:rPr sz="2000" dirty="0">
                <a:latin typeface="Times New Roman"/>
                <a:cs typeface="Times New Roman"/>
              </a:rPr>
              <a:t>price</a:t>
            </a:r>
            <a:r>
              <a:rPr sz="2000" spc="-25"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period.</a:t>
            </a:r>
          </a:p>
        </p:txBody>
      </p:sp>
      <p:sp>
        <p:nvSpPr>
          <p:cNvPr id="6" name="object 6"/>
          <p:cNvSpPr txBox="1"/>
          <p:nvPr/>
        </p:nvSpPr>
        <p:spPr>
          <a:xfrm>
            <a:off x="1050441" y="4162425"/>
            <a:ext cx="8639659" cy="1843453"/>
          </a:xfrm>
          <a:prstGeom prst="rect">
            <a:avLst/>
          </a:prstGeom>
        </p:spPr>
        <p:txBody>
          <a:bodyPr vert="horz" wrap="square" lIns="0" tIns="47625" rIns="0" bIns="0" rtlCol="0">
            <a:spAutoFit/>
          </a:bodyPr>
          <a:lstStyle/>
          <a:p>
            <a:pPr marL="12700" marR="133350">
              <a:lnSpc>
                <a:spcPts val="2160"/>
              </a:lnSpc>
              <a:spcBef>
                <a:spcPts val="375"/>
              </a:spcBef>
            </a:pPr>
            <a:r>
              <a:rPr sz="2000" spc="5" dirty="0">
                <a:latin typeface="Times New Roman"/>
                <a:cs typeface="Times New Roman"/>
              </a:rPr>
              <a:t>Adj</a:t>
            </a:r>
            <a:r>
              <a:rPr sz="2000" spc="-10" dirty="0">
                <a:latin typeface="Times New Roman"/>
                <a:cs typeface="Times New Roman"/>
              </a:rPr>
              <a:t> </a:t>
            </a:r>
            <a:r>
              <a:rPr sz="2000" spc="-5" dirty="0">
                <a:latin typeface="Times New Roman"/>
                <a:cs typeface="Times New Roman"/>
              </a:rPr>
              <a:t>Close</a:t>
            </a:r>
            <a:r>
              <a:rPr sz="2000" spc="-15" dirty="0">
                <a:latin typeface="Times New Roman"/>
                <a:cs typeface="Times New Roman"/>
              </a:rPr>
              <a:t> </a:t>
            </a:r>
            <a:r>
              <a:rPr sz="2000" dirty="0">
                <a:latin typeface="Times New Roman"/>
                <a:cs typeface="Times New Roman"/>
              </a:rPr>
              <a:t>–</a:t>
            </a:r>
            <a:r>
              <a:rPr sz="2000" spc="-110" dirty="0">
                <a:latin typeface="Times New Roman"/>
                <a:cs typeface="Times New Roman"/>
              </a:rPr>
              <a:t> </a:t>
            </a:r>
            <a:r>
              <a:rPr sz="2000" dirty="0">
                <a:latin typeface="Times New Roman"/>
                <a:cs typeface="Times New Roman"/>
              </a:rPr>
              <a:t>Adjusted</a:t>
            </a:r>
            <a:r>
              <a:rPr sz="2000" spc="-35" dirty="0">
                <a:latin typeface="Times New Roman"/>
                <a:cs typeface="Times New Roman"/>
              </a:rPr>
              <a:t> </a:t>
            </a:r>
            <a:r>
              <a:rPr sz="2000" spc="-5" dirty="0">
                <a:latin typeface="Times New Roman"/>
                <a:cs typeface="Times New Roman"/>
              </a:rPr>
              <a:t>Close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the closing</a:t>
            </a:r>
            <a:r>
              <a:rPr sz="2000" spc="-25" dirty="0">
                <a:latin typeface="Times New Roman"/>
                <a:cs typeface="Times New Roman"/>
              </a:rPr>
              <a:t> </a:t>
            </a:r>
            <a:r>
              <a:rPr sz="2000" dirty="0">
                <a:latin typeface="Times New Roman"/>
                <a:cs typeface="Times New Roman"/>
              </a:rPr>
              <a:t>price</a:t>
            </a:r>
            <a:r>
              <a:rPr sz="2000" spc="-20" dirty="0">
                <a:latin typeface="Times New Roman"/>
                <a:cs typeface="Times New Roman"/>
              </a:rPr>
              <a:t> </a:t>
            </a:r>
            <a:r>
              <a:rPr sz="2000" dirty="0">
                <a:latin typeface="Times New Roman"/>
                <a:cs typeface="Times New Roman"/>
              </a:rPr>
              <a:t>after</a:t>
            </a:r>
            <a:r>
              <a:rPr sz="2000" spc="-30" dirty="0">
                <a:latin typeface="Times New Roman"/>
                <a:cs typeface="Times New Roman"/>
              </a:rPr>
              <a:t> </a:t>
            </a:r>
            <a:r>
              <a:rPr sz="2000" spc="-5" dirty="0">
                <a:latin typeface="Times New Roman"/>
                <a:cs typeface="Times New Roman"/>
              </a:rPr>
              <a:t>adjustments</a:t>
            </a:r>
            <a:r>
              <a:rPr sz="2000" spc="-30" dirty="0">
                <a:latin typeface="Times New Roman"/>
                <a:cs typeface="Times New Roman"/>
              </a:rPr>
              <a:t> </a:t>
            </a:r>
            <a:r>
              <a:rPr sz="2000" dirty="0">
                <a:latin typeface="Times New Roman"/>
                <a:cs typeface="Times New Roman"/>
              </a:rPr>
              <a:t>for</a:t>
            </a:r>
            <a:r>
              <a:rPr sz="2000" spc="-25" dirty="0">
                <a:latin typeface="Times New Roman"/>
                <a:cs typeface="Times New Roman"/>
              </a:rPr>
              <a:t> </a:t>
            </a:r>
            <a:r>
              <a:rPr sz="2000" spc="-5" dirty="0">
                <a:latin typeface="Times New Roman"/>
                <a:cs typeface="Times New Roman"/>
              </a:rPr>
              <a:t>all</a:t>
            </a:r>
            <a:r>
              <a:rPr sz="2000" spc="5" dirty="0">
                <a:latin typeface="Times New Roman"/>
                <a:cs typeface="Times New Roman"/>
              </a:rPr>
              <a:t> </a:t>
            </a:r>
            <a:r>
              <a:rPr sz="2000" dirty="0">
                <a:latin typeface="Times New Roman"/>
                <a:cs typeface="Times New Roman"/>
              </a:rPr>
              <a:t>applicable </a:t>
            </a:r>
            <a:r>
              <a:rPr sz="2000" spc="-484" dirty="0">
                <a:latin typeface="Times New Roman"/>
                <a:cs typeface="Times New Roman"/>
              </a:rPr>
              <a:t> </a:t>
            </a:r>
            <a:r>
              <a:rPr sz="2000" spc="-5" dirty="0">
                <a:latin typeface="Times New Roman"/>
                <a:cs typeface="Times New Roman"/>
              </a:rPr>
              <a:t>splits</a:t>
            </a:r>
            <a:r>
              <a:rPr sz="2000" spc="-2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dividend</a:t>
            </a:r>
            <a:r>
              <a:rPr sz="2000" spc="-35" dirty="0">
                <a:latin typeface="Times New Roman"/>
                <a:cs typeface="Times New Roman"/>
              </a:rPr>
              <a:t> </a:t>
            </a:r>
            <a:r>
              <a:rPr sz="2000" spc="-5" dirty="0">
                <a:latin typeface="Times New Roman"/>
                <a:cs typeface="Times New Roman"/>
              </a:rPr>
              <a:t>distributions.</a:t>
            </a:r>
            <a:endParaRPr sz="2000" dirty="0">
              <a:latin typeface="Times New Roman"/>
              <a:cs typeface="Times New Roman"/>
            </a:endParaRPr>
          </a:p>
          <a:p>
            <a:pPr marL="12700" marR="5080">
              <a:lnSpc>
                <a:spcPts val="2160"/>
              </a:lnSpc>
              <a:spcBef>
                <a:spcPts val="1505"/>
              </a:spcBef>
              <a:tabLst>
                <a:tab pos="987425" algn="l"/>
              </a:tabLst>
            </a:pPr>
            <a:r>
              <a:rPr sz="2000" spc="-45" dirty="0">
                <a:latin typeface="Times New Roman"/>
                <a:cs typeface="Times New Roman"/>
              </a:rPr>
              <a:t>Volume	</a:t>
            </a:r>
            <a:r>
              <a:rPr sz="2000" dirty="0">
                <a:latin typeface="Times New Roman"/>
                <a:cs typeface="Times New Roman"/>
              </a:rPr>
              <a:t>-</a:t>
            </a:r>
            <a:r>
              <a:rPr sz="2000" spc="-40" dirty="0">
                <a:latin typeface="Times New Roman"/>
                <a:cs typeface="Times New Roman"/>
              </a:rPr>
              <a:t> </a:t>
            </a:r>
            <a:r>
              <a:rPr sz="2000" spc="-30" dirty="0">
                <a:latin typeface="Times New Roman"/>
                <a:cs typeface="Times New Roman"/>
              </a:rPr>
              <a:t>Total</a:t>
            </a:r>
            <a:r>
              <a:rPr sz="2000" spc="-15" dirty="0">
                <a:latin typeface="Times New Roman"/>
                <a:cs typeface="Times New Roman"/>
              </a:rPr>
              <a:t> </a:t>
            </a:r>
            <a:r>
              <a:rPr sz="2000" spc="-5" dirty="0">
                <a:latin typeface="Times New Roman"/>
                <a:cs typeface="Times New Roman"/>
              </a:rPr>
              <a:t>number</a:t>
            </a:r>
            <a:r>
              <a:rPr sz="2000" spc="-1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shares</a:t>
            </a:r>
            <a:r>
              <a:rPr sz="2000" spc="-35" dirty="0">
                <a:latin typeface="Times New Roman"/>
                <a:cs typeface="Times New Roman"/>
              </a:rPr>
              <a:t> </a:t>
            </a:r>
            <a:r>
              <a:rPr sz="2000" dirty="0">
                <a:latin typeface="Times New Roman"/>
                <a:cs typeface="Times New Roman"/>
              </a:rPr>
              <a:t>that</a:t>
            </a:r>
            <a:r>
              <a:rPr sz="2000" spc="-10" dirty="0">
                <a:latin typeface="Times New Roman"/>
                <a:cs typeface="Times New Roman"/>
              </a:rPr>
              <a:t> </a:t>
            </a:r>
            <a:r>
              <a:rPr sz="2000" dirty="0">
                <a:latin typeface="Times New Roman"/>
                <a:cs typeface="Times New Roman"/>
              </a:rPr>
              <a:t>have</a:t>
            </a:r>
            <a:r>
              <a:rPr sz="2000" spc="-25" dirty="0">
                <a:latin typeface="Times New Roman"/>
                <a:cs typeface="Times New Roman"/>
              </a:rPr>
              <a:t> </a:t>
            </a:r>
            <a:r>
              <a:rPr sz="2000" dirty="0">
                <a:latin typeface="Times New Roman"/>
                <a:cs typeface="Times New Roman"/>
              </a:rPr>
              <a:t>been</a:t>
            </a:r>
            <a:r>
              <a:rPr sz="2000" spc="-5" dirty="0">
                <a:latin typeface="Times New Roman"/>
                <a:cs typeface="Times New Roman"/>
              </a:rPr>
              <a:t> </a:t>
            </a:r>
            <a:r>
              <a:rPr sz="2000" spc="5" dirty="0">
                <a:latin typeface="Times New Roman"/>
                <a:cs typeface="Times New Roman"/>
              </a:rPr>
              <a:t>bought</a:t>
            </a:r>
            <a:r>
              <a:rPr sz="2000" spc="-4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sold</a:t>
            </a:r>
            <a:r>
              <a:rPr sz="2000" spc="-15"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specific</a:t>
            </a:r>
            <a:r>
              <a:rPr sz="2000" spc="-40" dirty="0">
                <a:latin typeface="Times New Roman"/>
                <a:cs typeface="Times New Roman"/>
              </a:rPr>
              <a:t> </a:t>
            </a:r>
            <a:r>
              <a:rPr sz="2000" dirty="0">
                <a:latin typeface="Times New Roman"/>
                <a:cs typeface="Times New Roman"/>
              </a:rPr>
              <a:t>period </a:t>
            </a:r>
            <a:r>
              <a:rPr sz="2000" spc="-484"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10" dirty="0">
                <a:latin typeface="Times New Roman"/>
                <a:cs typeface="Times New Roman"/>
              </a:rPr>
              <a:t>time</a:t>
            </a:r>
            <a:r>
              <a:rPr sz="2000" spc="10"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during</a:t>
            </a:r>
            <a:r>
              <a:rPr sz="2000" spc="-3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trading</a:t>
            </a:r>
            <a:r>
              <a:rPr sz="2000" spc="-35" dirty="0">
                <a:latin typeface="Times New Roman"/>
                <a:cs typeface="Times New Roman"/>
              </a:rPr>
              <a:t> day.</a:t>
            </a:r>
            <a:endParaRPr lang="en-IN" sz="2000" spc="-35" dirty="0">
              <a:latin typeface="Times New Roman"/>
              <a:cs typeface="Times New Roman"/>
            </a:endParaRPr>
          </a:p>
          <a:p>
            <a:pPr marL="12700" marR="5080">
              <a:lnSpc>
                <a:spcPts val="2160"/>
              </a:lnSpc>
              <a:spcBef>
                <a:spcPts val="1505"/>
              </a:spcBef>
              <a:tabLst>
                <a:tab pos="987425" algn="l"/>
              </a:tabLst>
            </a:pPr>
            <a:endParaRPr sz="2000" dirty="0">
              <a:latin typeface="Times New Roman"/>
              <a:cs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781</TotalTime>
  <Words>2655</Words>
  <Application>Microsoft Office PowerPoint</Application>
  <PresentationFormat>Custom</PresentationFormat>
  <Paragraphs>266</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-apple-system</vt:lpstr>
      <vt:lpstr>Arial</vt:lpstr>
      <vt:lpstr>Calibri</vt:lpstr>
      <vt:lpstr>Century Gothic</vt:lpstr>
      <vt:lpstr>gt-regular</vt:lpstr>
      <vt:lpstr>Times New Roman</vt:lpstr>
      <vt:lpstr>Wingdings</vt:lpstr>
      <vt:lpstr>Wingdings 3</vt:lpstr>
      <vt:lpstr>Ion</vt:lpstr>
      <vt:lpstr>CRYPTOCURRENCY PRICE PREDICTION</vt:lpstr>
      <vt:lpstr>Abstract</vt:lpstr>
      <vt:lpstr>PowerPoint Presentation</vt:lpstr>
      <vt:lpstr>Introduction </vt:lpstr>
      <vt:lpstr>  </vt:lpstr>
      <vt:lpstr>Machine Learning</vt:lpstr>
      <vt:lpstr>Steps in cryptocurrency price  prediction</vt:lpstr>
      <vt:lpstr>Dataset</vt:lpstr>
      <vt:lpstr>Dataset Feature Explanation</vt:lpstr>
      <vt:lpstr>Stationarizing the Dataset</vt:lpstr>
      <vt:lpstr>Algorithm</vt:lpstr>
      <vt:lpstr>Training Arima Model</vt:lpstr>
      <vt:lpstr>Order Selection</vt:lpstr>
      <vt:lpstr>Arima Model</vt:lpstr>
      <vt:lpstr>PowerPoint Presentation</vt:lpstr>
      <vt:lpstr>PowerPoint Presentation</vt:lpstr>
      <vt:lpstr>PowerPoint Presentation</vt:lpstr>
      <vt:lpstr>PowerPoint Presentation</vt:lpstr>
      <vt:lpstr>Evaluation Metric</vt:lpstr>
      <vt:lpstr>1.1 Purpose of the system:</vt:lpstr>
      <vt:lpstr>2. Existing System: In the existing system we are having the old mechanisms to calculate or forecast price ,so it  makes not accurate on the outcome and may vary price from time to time.</vt:lpstr>
      <vt:lpstr> 4. Functional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Chowdary</dc:creator>
  <cp:lastModifiedBy>Madhu Latha Sapireddy</cp:lastModifiedBy>
  <cp:revision>17</cp:revision>
  <dcterms:created xsi:type="dcterms:W3CDTF">2022-11-10T11:52:19Z</dcterms:created>
  <dcterms:modified xsi:type="dcterms:W3CDTF">2023-04-17T07:36:56Z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2022-10-21T00:00:00Z</vt:filetime>
  </property>
  <property fmtid="{D5CDD505-2E9C-101B-9397-08002B2CF9AE}" pid="3" name="Creator">
    <vt:lpwstr>Microsoft® PowerPoint® 2019</vt:lpwstr>
  </property>
  <property fmtid="{D5CDD505-2E9C-101B-9397-08002B2CF9AE}" pid="4" name="LastSaved">
    <vt:filetime>2022-11-10T00:00:00Z</vt:filetime>
  </property>
</Properties>
</file>