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1" r:id="rId3"/>
    <p:sldId id="257" r:id="rId4"/>
    <p:sldId id="259" r:id="rId5"/>
    <p:sldId id="258" r:id="rId6"/>
    <p:sldId id="269" r:id="rId7"/>
    <p:sldId id="284" r:id="rId8"/>
    <p:sldId id="260"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9"/>
    <p:restoredTop sz="81549" autoAdjust="0"/>
  </p:normalViewPr>
  <p:slideViewPr>
    <p:cSldViewPr snapToGrid="0" snapToObjects="1">
      <p:cViewPr varScale="1">
        <p:scale>
          <a:sx n="99" d="100"/>
          <a:sy n="99" d="100"/>
        </p:scale>
        <p:origin x="9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91B27F-A0A9-9448-845D-2606B0F230B2}" type="datetimeFigureOut">
              <a:rPr lang="en-US" smtClean="0"/>
              <a:t>11/3/21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5FEE0-67CF-7B40-BC47-1A9EFC213E60}" type="slidenum">
              <a:rPr lang="en-US" smtClean="0"/>
              <a:t>‹#›</a:t>
            </a:fld>
            <a:endParaRPr lang="en-US"/>
          </a:p>
        </p:txBody>
      </p:sp>
    </p:spTree>
    <p:extLst>
      <p:ext uri="{BB962C8B-B14F-4D97-AF65-F5344CB8AC3E}">
        <p14:creationId xmlns:p14="http://schemas.microsoft.com/office/powerpoint/2010/main" val="1337770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5"/>
          </p:nvPr>
        </p:nvSpPr>
        <p:spPr/>
        <p:txBody>
          <a:bodyPr/>
          <a:lstStyle/>
          <a:p>
            <a:fld id="{15C5FEE0-67CF-7B40-BC47-1A9EFC213E60}" type="slidenum">
              <a:rPr lang="en-US" smtClean="0"/>
              <a:t>2</a:t>
            </a:fld>
            <a:endParaRPr lang="en-US"/>
          </a:p>
        </p:txBody>
      </p:sp>
    </p:spTree>
    <p:extLst>
      <p:ext uri="{BB962C8B-B14F-4D97-AF65-F5344CB8AC3E}">
        <p14:creationId xmlns:p14="http://schemas.microsoft.com/office/powerpoint/2010/main" val="4073631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5"/>
          </p:nvPr>
        </p:nvSpPr>
        <p:spPr/>
        <p:txBody>
          <a:bodyPr/>
          <a:lstStyle/>
          <a:p>
            <a:fld id="{15C5FEE0-67CF-7B40-BC47-1A9EFC213E60}" type="slidenum">
              <a:rPr lang="en-US" smtClean="0"/>
              <a:t>3</a:t>
            </a:fld>
            <a:endParaRPr lang="en-US"/>
          </a:p>
        </p:txBody>
      </p:sp>
    </p:spTree>
    <p:extLst>
      <p:ext uri="{BB962C8B-B14F-4D97-AF65-F5344CB8AC3E}">
        <p14:creationId xmlns:p14="http://schemas.microsoft.com/office/powerpoint/2010/main" val="1095352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5"/>
          </p:nvPr>
        </p:nvSpPr>
        <p:spPr/>
        <p:txBody>
          <a:bodyPr/>
          <a:lstStyle/>
          <a:p>
            <a:fld id="{15C5FEE0-67CF-7B40-BC47-1A9EFC213E60}" type="slidenum">
              <a:rPr lang="en-US" smtClean="0"/>
              <a:t>4</a:t>
            </a:fld>
            <a:endParaRPr lang="en-US"/>
          </a:p>
        </p:txBody>
      </p:sp>
    </p:spTree>
    <p:extLst>
      <p:ext uri="{BB962C8B-B14F-4D97-AF65-F5344CB8AC3E}">
        <p14:creationId xmlns:p14="http://schemas.microsoft.com/office/powerpoint/2010/main" val="2334437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5"/>
          </p:nvPr>
        </p:nvSpPr>
        <p:spPr/>
        <p:txBody>
          <a:bodyPr/>
          <a:lstStyle/>
          <a:p>
            <a:fld id="{15C5FEE0-67CF-7B40-BC47-1A9EFC213E60}" type="slidenum">
              <a:rPr lang="en-US" smtClean="0"/>
              <a:t>5</a:t>
            </a:fld>
            <a:endParaRPr lang="en-US"/>
          </a:p>
        </p:txBody>
      </p:sp>
    </p:spTree>
    <p:extLst>
      <p:ext uri="{BB962C8B-B14F-4D97-AF65-F5344CB8AC3E}">
        <p14:creationId xmlns:p14="http://schemas.microsoft.com/office/powerpoint/2010/main" val="3805681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15C5FEE0-67CF-7B40-BC47-1A9EFC213E60}" type="slidenum">
              <a:rPr lang="en-US" smtClean="0"/>
              <a:t>6</a:t>
            </a:fld>
            <a:endParaRPr lang="en-US"/>
          </a:p>
        </p:txBody>
      </p:sp>
    </p:spTree>
    <p:extLst>
      <p:ext uri="{BB962C8B-B14F-4D97-AF65-F5344CB8AC3E}">
        <p14:creationId xmlns:p14="http://schemas.microsoft.com/office/powerpoint/2010/main" val="3079783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IL" dirty="0"/>
          </a:p>
        </p:txBody>
      </p:sp>
      <p:sp>
        <p:nvSpPr>
          <p:cNvPr id="4" name="Slide Number Placeholder 3"/>
          <p:cNvSpPr>
            <a:spLocks noGrp="1"/>
          </p:cNvSpPr>
          <p:nvPr>
            <p:ph type="sldNum" sz="quarter" idx="5"/>
          </p:nvPr>
        </p:nvSpPr>
        <p:spPr/>
        <p:txBody>
          <a:bodyPr/>
          <a:lstStyle/>
          <a:p>
            <a:fld id="{15C5FEE0-67CF-7B40-BC47-1A9EFC213E60}" type="slidenum">
              <a:rPr lang="en-US" smtClean="0"/>
              <a:t>7</a:t>
            </a:fld>
            <a:endParaRPr lang="en-US"/>
          </a:p>
        </p:txBody>
      </p:sp>
    </p:spTree>
    <p:extLst>
      <p:ext uri="{BB962C8B-B14F-4D97-AF65-F5344CB8AC3E}">
        <p14:creationId xmlns:p14="http://schemas.microsoft.com/office/powerpoint/2010/main" val="3908962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5"/>
          </p:nvPr>
        </p:nvSpPr>
        <p:spPr/>
        <p:txBody>
          <a:bodyPr/>
          <a:lstStyle/>
          <a:p>
            <a:fld id="{15C5FEE0-67CF-7B40-BC47-1A9EFC213E60}" type="slidenum">
              <a:rPr lang="en-US" smtClean="0"/>
              <a:t>8</a:t>
            </a:fld>
            <a:endParaRPr lang="en-US"/>
          </a:p>
        </p:txBody>
      </p:sp>
    </p:spTree>
    <p:extLst>
      <p:ext uri="{BB962C8B-B14F-4D97-AF65-F5344CB8AC3E}">
        <p14:creationId xmlns:p14="http://schemas.microsoft.com/office/powerpoint/2010/main" val="1536649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5"/>
          </p:nvPr>
        </p:nvSpPr>
        <p:spPr/>
        <p:txBody>
          <a:bodyPr/>
          <a:lstStyle/>
          <a:p>
            <a:fld id="{15C5FEE0-67CF-7B40-BC47-1A9EFC213E60}" type="slidenum">
              <a:rPr lang="en-US" smtClean="0"/>
              <a:t>9</a:t>
            </a:fld>
            <a:endParaRPr lang="en-US"/>
          </a:p>
        </p:txBody>
      </p:sp>
    </p:spTree>
    <p:extLst>
      <p:ext uri="{BB962C8B-B14F-4D97-AF65-F5344CB8AC3E}">
        <p14:creationId xmlns:p14="http://schemas.microsoft.com/office/powerpoint/2010/main" val="3215469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11/3/21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11/3/21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11/3/21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11/3/21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317500" indent="-317500" algn="l" defTabSz="914400" rtl="0" eaLnBrk="1" latinLnBrk="0" hangingPunct="1">
        <a:lnSpc>
          <a:spcPct val="90000"/>
        </a:lnSpc>
        <a:spcBef>
          <a:spcPts val="1200"/>
        </a:spcBef>
        <a:spcAft>
          <a:spcPts val="200"/>
        </a:spcAft>
        <a:buClr>
          <a:schemeClr val="accent1"/>
        </a:buClr>
        <a:buSzPct val="100000"/>
        <a:buFont typeface="Wingdings" charset="2"/>
        <a:buChar char="q"/>
        <a:tabLst/>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tiff"/><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tiff"/><Relationship Id="rId4" Type="http://schemas.openxmlformats.org/officeDocument/2006/relationships/image" Target="../media/image3.tif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defTabSz="914400" rtl="1" eaLnBrk="1" latinLnBrk="0" hangingPunct="1">
              <a:lnSpc>
                <a:spcPct val="85000"/>
              </a:lnSpc>
              <a:spcBef>
                <a:spcPct val="0"/>
              </a:spcBef>
              <a:buNone/>
            </a:pPr>
            <a:r>
              <a:rPr lang="en-US" dirty="0"/>
              <a:t>Quality Engineering</a:t>
            </a:r>
          </a:p>
        </p:txBody>
      </p:sp>
      <p:sp>
        <p:nvSpPr>
          <p:cNvPr id="3" name="Subtitle 2"/>
          <p:cNvSpPr>
            <a:spLocks noGrp="1"/>
          </p:cNvSpPr>
          <p:nvPr>
            <p:ph type="subTitle" idx="1"/>
          </p:nvPr>
        </p:nvSpPr>
        <p:spPr/>
        <p:txBody>
          <a:bodyPr/>
          <a:lstStyle/>
          <a:p>
            <a:r>
              <a:rPr lang="en-US" dirty="0"/>
              <a:t>Statistical Process Control </a:t>
            </a:r>
            <a:r>
              <a:rPr lang="mr-IN" dirty="0"/>
              <a:t>–</a:t>
            </a:r>
            <a:r>
              <a:rPr lang="en-US" dirty="0"/>
              <a:t> part ii</a:t>
            </a:r>
          </a:p>
        </p:txBody>
      </p:sp>
    </p:spTree>
    <p:extLst>
      <p:ext uri="{BB962C8B-B14F-4D97-AF65-F5344CB8AC3E}">
        <p14:creationId xmlns:p14="http://schemas.microsoft.com/office/powerpoint/2010/main" val="990886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81EC0D-A192-4DB9-B0EA-09E360A4812D}"/>
              </a:ext>
            </a:extLst>
          </p:cNvPr>
          <p:cNvPicPr>
            <a:picLocks noGrp="1" noChangeAspect="1"/>
          </p:cNvPicPr>
          <p:nvPr>
            <p:ph idx="1"/>
          </p:nvPr>
        </p:nvPicPr>
        <p:blipFill>
          <a:blip r:embed="rId2"/>
          <a:stretch>
            <a:fillRect/>
          </a:stretch>
        </p:blipFill>
        <p:spPr>
          <a:xfrm>
            <a:off x="2529973" y="3295572"/>
            <a:ext cx="7192379" cy="1124107"/>
          </a:xfrm>
        </p:spPr>
      </p:pic>
    </p:spTree>
    <p:extLst>
      <p:ext uri="{BB962C8B-B14F-4D97-AF65-F5344CB8AC3E}">
        <p14:creationId xmlns:p14="http://schemas.microsoft.com/office/powerpoint/2010/main" val="4294892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X-bar charts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79" y="1845734"/>
                <a:ext cx="10392355" cy="4581570"/>
              </a:xfrm>
            </p:spPr>
            <p:txBody>
              <a:bodyPr>
                <a:normAutofit lnSpcReduction="10000"/>
              </a:bodyPr>
              <a:lstStyle/>
              <a:p>
                <a:pPr algn="l"/>
                <a:r>
                  <a:rPr lang="en-US" dirty="0"/>
                  <a:t>A.k.a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𝑥</m:t>
                        </m:r>
                      </m:e>
                    </m:acc>
                  </m:oMath>
                </a14:m>
                <a:r>
                  <a:rPr lang="en-US" dirty="0"/>
                  <a:t> charts</a:t>
                </a:r>
              </a:p>
              <a:p>
                <a:pPr algn="l"/>
                <a:endParaRPr lang="en-US" dirty="0"/>
              </a:p>
              <a:p>
                <a:r>
                  <a:rPr lang="en-US" dirty="0"/>
                  <a:t>In each acquisition </a:t>
                </a:r>
                <a:r>
                  <a:rPr lang="mr-IN" dirty="0"/>
                  <a:t>–</a:t>
                </a:r>
                <a:r>
                  <a:rPr lang="en-US" dirty="0"/>
                  <a:t> </a:t>
                </a:r>
                <a:r>
                  <a:rPr lang="en-US" b="1" dirty="0"/>
                  <a:t>n</a:t>
                </a:r>
                <a:r>
                  <a:rPr lang="en-US" dirty="0"/>
                  <a:t> observations.</a:t>
                </a:r>
              </a:p>
              <a:p>
                <a:r>
                  <a:rPr lang="en-US" dirty="0"/>
                  <a:t>Each data point in the plot in the average of acquisition </a:t>
                </a:r>
                <a:r>
                  <a:rPr lang="mr-IN" dirty="0"/>
                  <a:t>–</a:t>
                </a:r>
                <a:r>
                  <a:rPr lang="en-US" dirty="0"/>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rPr>
                              <m:t>𝑥</m:t>
                            </m:r>
                          </m:e>
                        </m:acc>
                      </m:e>
                      <m:sub>
                        <m:r>
                          <a:rPr lang="en-US" i="1">
                            <a:latin typeface="Cambria Math" charset="0"/>
                          </a:rPr>
                          <m:t>𝑡</m:t>
                        </m:r>
                      </m:sub>
                    </m:sSub>
                    <m:r>
                      <a:rPr lang="en-US" i="1">
                        <a:latin typeface="Cambria Math" charset="0"/>
                      </a:rPr>
                      <m:t>=</m:t>
                    </m:r>
                    <m:f>
                      <m:fPr>
                        <m:ctrlPr>
                          <a:rPr lang="en-US" i="1">
                            <a:latin typeface="Cambria Math" panose="02040503050406030204" pitchFamily="18" charset="0"/>
                          </a:rPr>
                        </m:ctrlPr>
                      </m:fPr>
                      <m:num>
                        <m:r>
                          <a:rPr lang="en-US" i="1">
                            <a:latin typeface="Cambria Math" charset="0"/>
                          </a:rPr>
                          <m:t>1</m:t>
                        </m:r>
                      </m:num>
                      <m:den>
                        <m:r>
                          <a:rPr lang="en-US" i="1">
                            <a:latin typeface="Cambria Math" charset="0"/>
                          </a:rPr>
                          <m:t>𝑛</m:t>
                        </m:r>
                      </m:den>
                    </m:f>
                    <m:nary>
                      <m:naryPr>
                        <m:chr m:val="∑"/>
                        <m:limLoc m:val="subSup"/>
                        <m:supHide m:val="on"/>
                        <m:ctrlPr>
                          <a:rPr lang="en-US" i="1">
                            <a:latin typeface="Cambria Math" panose="02040503050406030204" pitchFamily="18" charset="0"/>
                          </a:rPr>
                        </m:ctrlPr>
                      </m:naryPr>
                      <m:sub>
                        <m:r>
                          <m:rPr>
                            <m:brk m:alnAt="9"/>
                          </m:rPr>
                          <a:rPr lang="en-US" i="1">
                            <a:latin typeface="Cambria Math" charset="0"/>
                          </a:rPr>
                          <m:t>𝑛</m:t>
                        </m:r>
                      </m:sub>
                      <m:sup/>
                      <m:e>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𝑖</m:t>
                            </m:r>
                          </m:sub>
                        </m:sSub>
                      </m:e>
                    </m:nary>
                  </m:oMath>
                </a14:m>
                <a:endParaRPr lang="en-US" dirty="0"/>
              </a:p>
              <a:p>
                <a:r>
                  <a:rPr lang="en-US" dirty="0"/>
                  <a:t>CL </a:t>
                </a:r>
                <a:r>
                  <a:rPr lang="mr-IN" dirty="0"/>
                  <a:t>–</a:t>
                </a:r>
                <a:r>
                  <a:rPr lang="en-US" dirty="0"/>
                  <a:t> the center line, average of data points </a:t>
                </a:r>
                <a:r>
                  <a:rPr lang="mr-IN" dirty="0"/>
                  <a:t>–</a:t>
                </a:r>
                <a:r>
                  <a:rPr lang="en-US" dirty="0"/>
                  <a:t> </a:t>
                </a:r>
                <a14:m>
                  <m:oMath xmlns:m="http://schemas.openxmlformats.org/officeDocument/2006/math">
                    <m:r>
                      <a:rPr lang="en-US" i="1">
                        <a:latin typeface="Cambria Math" charset="0"/>
                      </a:rPr>
                      <m:t>𝐶𝐿</m:t>
                    </m:r>
                    <m:r>
                      <a:rPr lang="en-US" i="1">
                        <a:latin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𝜇</m:t>
                        </m:r>
                      </m:e>
                      <m:sub>
                        <m:r>
                          <a:rPr lang="en-US" i="1">
                            <a:latin typeface="Cambria Math" charset="0"/>
                            <a:ea typeface="Cambria Math" charset="0"/>
                            <a:cs typeface="Cambria Math" charset="0"/>
                          </a:rPr>
                          <m:t>0</m:t>
                        </m:r>
                      </m:sub>
                    </m:sSub>
                    <m:r>
                      <a:rPr lang="en-US" i="1">
                        <a:latin typeface="Cambria Math" charset="0"/>
                        <a:ea typeface="Cambria Math" charset="0"/>
                        <a:cs typeface="Cambria Math" charset="0"/>
                      </a:rPr>
                      <m:t>=</m:t>
                    </m:r>
                    <m:f>
                      <m:fPr>
                        <m:ctrlPr>
                          <a:rPr lang="en-US" i="1">
                            <a:latin typeface="Cambria Math" panose="02040503050406030204" pitchFamily="18" charset="0"/>
                            <a:ea typeface="Cambria Math" charset="0"/>
                            <a:cs typeface="Cambria Math" charset="0"/>
                          </a:rPr>
                        </m:ctrlPr>
                      </m:fPr>
                      <m:num>
                        <m:r>
                          <a:rPr lang="en-US" i="1">
                            <a:latin typeface="Cambria Math" charset="0"/>
                            <a:ea typeface="Cambria Math" charset="0"/>
                            <a:cs typeface="Cambria Math" charset="0"/>
                          </a:rPr>
                          <m:t>1</m:t>
                        </m:r>
                      </m:num>
                      <m:den>
                        <m:r>
                          <a:rPr lang="en-US" i="1">
                            <a:latin typeface="Cambria Math" charset="0"/>
                            <a:ea typeface="Cambria Math" charset="0"/>
                            <a:cs typeface="Cambria Math" charset="0"/>
                          </a:rPr>
                          <m:t>𝜏</m:t>
                        </m:r>
                      </m:den>
                    </m:f>
                    <m:nary>
                      <m:naryPr>
                        <m:chr m:val="∑"/>
                        <m:limLoc m:val="subSup"/>
                        <m:supHide m:val="on"/>
                        <m:ctrlPr>
                          <a:rPr lang="en-US" i="1">
                            <a:latin typeface="Cambria Math" panose="02040503050406030204" pitchFamily="18" charset="0"/>
                            <a:ea typeface="Cambria Math" charset="0"/>
                            <a:cs typeface="Cambria Math" charset="0"/>
                          </a:rPr>
                        </m:ctrlPr>
                      </m:naryPr>
                      <m:sub>
                        <m:r>
                          <m:rPr>
                            <m:brk m:alnAt="9"/>
                          </m:rPr>
                          <a:rPr lang="en-US" i="1">
                            <a:latin typeface="Cambria Math" charset="0"/>
                            <a:ea typeface="Cambria Math" charset="0"/>
                            <a:cs typeface="Cambria Math" charset="0"/>
                          </a:rPr>
                          <m:t>𝜏</m:t>
                        </m:r>
                      </m:sub>
                      <m:sup/>
                      <m:e>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𝑥</m:t>
                                </m:r>
                              </m:e>
                            </m:acc>
                          </m:e>
                          <m:sub>
                            <m:r>
                              <a:rPr lang="en-US" i="1">
                                <a:latin typeface="Cambria Math" charset="0"/>
                              </a:rPr>
                              <m:t>𝑡</m:t>
                            </m:r>
                          </m:sub>
                        </m:sSub>
                      </m:e>
                    </m:nary>
                  </m:oMath>
                </a14:m>
                <a:endParaRPr lang="he-IL" dirty="0"/>
              </a:p>
              <a:p>
                <a14:m>
                  <m:oMath xmlns:m="http://schemas.openxmlformats.org/officeDocument/2006/math">
                    <m:sSub>
                      <m:sSubPr>
                        <m:ctrlPr>
                          <a:rPr lang="en-US" i="1" dirty="0">
                            <a:latin typeface="Cambria Math" panose="02040503050406030204" pitchFamily="18" charset="0"/>
                            <a:ea typeface="Cambria Math" charset="0"/>
                            <a:cs typeface="Cambria Math" charset="0"/>
                          </a:rPr>
                        </m:ctrlPr>
                      </m:sSubPr>
                      <m:e>
                        <m:r>
                          <a:rPr lang="en-US" i="1" dirty="0">
                            <a:latin typeface="Cambria Math" charset="0"/>
                            <a:ea typeface="Cambria Math" charset="0"/>
                            <a:cs typeface="Cambria Math" charset="0"/>
                          </a:rPr>
                          <m:t>𝜎</m:t>
                        </m:r>
                      </m:e>
                      <m:sub>
                        <m:acc>
                          <m:accPr>
                            <m:chr m:val="̅"/>
                            <m:ctrlPr>
                              <a:rPr lang="en-US" i="1" dirty="0">
                                <a:latin typeface="Cambria Math" panose="02040503050406030204" pitchFamily="18" charset="0"/>
                                <a:ea typeface="Cambria Math" charset="0"/>
                                <a:cs typeface="Cambria Math" charset="0"/>
                              </a:rPr>
                            </m:ctrlPr>
                          </m:accPr>
                          <m:e>
                            <m:r>
                              <a:rPr lang="en-US" i="1" dirty="0">
                                <a:latin typeface="Cambria Math" charset="0"/>
                                <a:ea typeface="Cambria Math" charset="0"/>
                                <a:cs typeface="Cambria Math" charset="0"/>
                              </a:rPr>
                              <m:t>𝑥</m:t>
                            </m:r>
                          </m:e>
                        </m:acc>
                      </m:sub>
                    </m:sSub>
                  </m:oMath>
                </a14:m>
                <a:r>
                  <a:rPr lang="en-US" dirty="0"/>
                  <a:t> can be derived from known </a:t>
                </a:r>
                <a14:m>
                  <m:oMath xmlns:m="http://schemas.openxmlformats.org/officeDocument/2006/math">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𝜎</m:t>
                        </m:r>
                      </m:e>
                      <m:sub>
                        <m:r>
                          <a:rPr lang="en-US" i="1">
                            <a:latin typeface="Cambria Math" charset="0"/>
                            <a:ea typeface="Cambria Math" charset="0"/>
                            <a:cs typeface="Cambria Math" charset="0"/>
                          </a:rPr>
                          <m:t>𝑥</m:t>
                        </m:r>
                      </m:sub>
                    </m:sSub>
                  </m:oMath>
                </a14:m>
                <a:r>
                  <a:rPr lang="en-US" dirty="0"/>
                  <a:t> (</a:t>
                </a:r>
                <a14:m>
                  <m:oMath xmlns:m="http://schemas.openxmlformats.org/officeDocument/2006/math">
                    <m:sSub>
                      <m:sSubPr>
                        <m:ctrlPr>
                          <a:rPr lang="en-US" i="1" dirty="0">
                            <a:latin typeface="Cambria Math" panose="02040503050406030204" pitchFamily="18" charset="0"/>
                            <a:ea typeface="Cambria Math" charset="0"/>
                            <a:cs typeface="Cambria Math" charset="0"/>
                          </a:rPr>
                        </m:ctrlPr>
                      </m:sSubPr>
                      <m:e>
                        <m:r>
                          <a:rPr lang="en-US" i="1" dirty="0">
                            <a:latin typeface="Cambria Math" charset="0"/>
                            <a:ea typeface="Cambria Math" charset="0"/>
                            <a:cs typeface="Cambria Math" charset="0"/>
                          </a:rPr>
                          <m:t>𝜎</m:t>
                        </m:r>
                      </m:e>
                      <m:sub>
                        <m:acc>
                          <m:accPr>
                            <m:chr m:val="̅"/>
                            <m:ctrlPr>
                              <a:rPr lang="en-US" i="1" dirty="0">
                                <a:latin typeface="Cambria Math" panose="02040503050406030204" pitchFamily="18" charset="0"/>
                                <a:ea typeface="Cambria Math" charset="0"/>
                                <a:cs typeface="Cambria Math" charset="0"/>
                              </a:rPr>
                            </m:ctrlPr>
                          </m:accPr>
                          <m:e>
                            <m:r>
                              <a:rPr lang="en-US" i="1" dirty="0">
                                <a:latin typeface="Cambria Math" charset="0"/>
                                <a:ea typeface="Cambria Math" charset="0"/>
                                <a:cs typeface="Cambria Math" charset="0"/>
                              </a:rPr>
                              <m:t>𝑥</m:t>
                            </m:r>
                          </m:e>
                        </m:acc>
                      </m:sub>
                    </m:sSub>
                    <m:r>
                      <a:rPr lang="en-US" b="0" i="1" dirty="0" smtClean="0">
                        <a:latin typeface="Cambria Math" charset="0"/>
                        <a:ea typeface="Cambria Math" charset="0"/>
                        <a:cs typeface="Cambria Math" charset="0"/>
                      </a:rPr>
                      <m:t>=</m:t>
                    </m:r>
                    <m:f>
                      <m:fPr>
                        <m:ctrlPr>
                          <a:rPr lang="en-US" b="0" i="1" smtClean="0">
                            <a:latin typeface="Cambria Math" panose="02040503050406030204" pitchFamily="18" charset="0"/>
                            <a:ea typeface="Cambria Math" charset="0"/>
                            <a:cs typeface="Cambria Math" charset="0"/>
                          </a:rPr>
                        </m:ctrlPr>
                      </m:fPr>
                      <m:num>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𝜎</m:t>
                            </m:r>
                          </m:e>
                          <m:sub>
                            <m:r>
                              <a:rPr lang="en-US" i="1">
                                <a:latin typeface="Cambria Math" charset="0"/>
                                <a:ea typeface="Cambria Math" charset="0"/>
                                <a:cs typeface="Cambria Math" charset="0"/>
                              </a:rPr>
                              <m:t>𝑥</m:t>
                            </m:r>
                          </m:sub>
                        </m:sSub>
                      </m:num>
                      <m:den>
                        <m:rad>
                          <m:radPr>
                            <m:degHide m:val="on"/>
                            <m:ctrlPr>
                              <a:rPr lang="en-US" b="0" i="1" smtClean="0">
                                <a:latin typeface="Cambria Math" panose="02040503050406030204" pitchFamily="18" charset="0"/>
                                <a:ea typeface="Cambria Math" charset="0"/>
                                <a:cs typeface="Cambria Math" charset="0"/>
                              </a:rPr>
                            </m:ctrlPr>
                          </m:radPr>
                          <m:deg/>
                          <m:e>
                            <m:r>
                              <a:rPr lang="en-US" b="0" i="1" smtClean="0">
                                <a:latin typeface="Cambria Math" charset="0"/>
                                <a:ea typeface="Cambria Math" charset="0"/>
                                <a:cs typeface="Cambria Math" charset="0"/>
                              </a:rPr>
                              <m:t>𝑛</m:t>
                            </m:r>
                          </m:e>
                        </m:rad>
                      </m:den>
                    </m:f>
                  </m:oMath>
                </a14:m>
                <a:r>
                  <a:rPr lang="en-US" dirty="0"/>
                  <a:t>) or estimated (</a:t>
                </a:r>
                <a14:m>
                  <m:oMath xmlns:m="http://schemas.openxmlformats.org/officeDocument/2006/math">
                    <m:acc>
                      <m:accPr>
                        <m:chr m:val="̂"/>
                        <m:ctrlPr>
                          <a:rPr lang="en-US" i="1" smtClean="0">
                            <a:latin typeface="Cambria Math" panose="02040503050406030204" pitchFamily="18" charset="0"/>
                          </a:rPr>
                        </m:ctrlPr>
                      </m:accPr>
                      <m:e>
                        <m:sSubSup>
                          <m:sSubSupPr>
                            <m:ctrlPr>
                              <a:rPr lang="en-US" b="0" i="1" smtClean="0">
                                <a:latin typeface="Cambria Math" panose="02040503050406030204" pitchFamily="18" charset="0"/>
                                <a:ea typeface="Cambria Math" charset="0"/>
                                <a:cs typeface="Cambria Math" charset="0"/>
                              </a:rPr>
                            </m:ctrlPr>
                          </m:sSubSupPr>
                          <m:e>
                            <m:r>
                              <a:rPr lang="en-US" i="1" smtClean="0">
                                <a:latin typeface="Cambria Math" charset="0"/>
                                <a:ea typeface="Cambria Math" charset="0"/>
                                <a:cs typeface="Cambria Math" charset="0"/>
                              </a:rPr>
                              <m:t>𝜎</m:t>
                            </m:r>
                          </m:e>
                          <m:sub>
                            <m:acc>
                              <m:accPr>
                                <m:chr m:val="̅"/>
                                <m:ctrlPr>
                                  <a:rPr lang="en-US" b="0" i="1" smtClean="0">
                                    <a:latin typeface="Cambria Math" panose="02040503050406030204" pitchFamily="18" charset="0"/>
                                    <a:ea typeface="Cambria Math" charset="0"/>
                                    <a:cs typeface="Cambria Math" charset="0"/>
                                  </a:rPr>
                                </m:ctrlPr>
                              </m:accPr>
                              <m:e>
                                <m:r>
                                  <a:rPr lang="en-US" b="0" i="1" smtClean="0">
                                    <a:latin typeface="Cambria Math" charset="0"/>
                                    <a:ea typeface="Cambria Math" charset="0"/>
                                    <a:cs typeface="Cambria Math" charset="0"/>
                                  </a:rPr>
                                  <m:t>𝑥</m:t>
                                </m:r>
                              </m:e>
                            </m:acc>
                          </m:sub>
                          <m:sup>
                            <m:r>
                              <a:rPr lang="en-US" b="0" i="1" smtClean="0">
                                <a:latin typeface="Cambria Math" charset="0"/>
                                <a:ea typeface="Cambria Math" charset="0"/>
                                <a:cs typeface="Cambria Math" charset="0"/>
                              </a:rPr>
                              <m:t>2</m:t>
                            </m:r>
                          </m:sup>
                        </m:sSubSup>
                      </m:e>
                    </m:acc>
                    <m:r>
                      <a:rPr lang="en-US" b="0" i="1" smtClean="0">
                        <a:latin typeface="Cambria Math" charset="0"/>
                      </a:rPr>
                      <m:t>=</m:t>
                    </m:r>
                    <m:f>
                      <m:fPr>
                        <m:ctrlPr>
                          <a:rPr lang="en-US" b="0" i="1" smtClean="0">
                            <a:latin typeface="Cambria Math" panose="02040503050406030204" pitchFamily="18" charset="0"/>
                          </a:rPr>
                        </m:ctrlPr>
                      </m:fPr>
                      <m:num>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charset="0"/>
                                <a:ea typeface="Cambria Math" charset="0"/>
                                <a:cs typeface="Cambria Math" charset="0"/>
                              </a:rPr>
                              <m:t>𝜏</m:t>
                            </m:r>
                          </m:sub>
                          <m:sup/>
                          <m:e>
                            <m:sSup>
                              <m:sSupPr>
                                <m:ctrlPr>
                                  <a:rPr lang="en-US" b="0" i="1" smtClean="0">
                                    <a:latin typeface="Cambria Math" panose="02040503050406030204" pitchFamily="18" charset="0"/>
                                    <a:ea typeface="Cambria Math" charset="0"/>
                                    <a:cs typeface="Cambria Math"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charset="0"/>
                                              </a:rPr>
                                              <m:t>𝑥</m:t>
                                            </m:r>
                                          </m:e>
                                        </m:acc>
                                      </m:e>
                                      <m:sub>
                                        <m:r>
                                          <a:rPr lang="en-US" b="0" i="1" smtClean="0">
                                            <a:latin typeface="Cambria Math" charset="0"/>
                                          </a:rPr>
                                          <m:t>𝑡</m:t>
                                        </m:r>
                                      </m:sub>
                                    </m:sSub>
                                    <m:r>
                                      <a:rPr lang="en-US" b="0" i="1" smtClean="0">
                                        <a:latin typeface="Cambria Math" charset="0"/>
                                      </a:rPr>
                                      <m:t>−</m:t>
                                    </m:r>
                                    <m:sSub>
                                      <m:sSubPr>
                                        <m:ctrlPr>
                                          <a:rPr lang="en-US" b="0" i="1" smtClean="0">
                                            <a:latin typeface="Cambria Math" panose="02040503050406030204" pitchFamily="18" charset="0"/>
                                            <a:ea typeface="Cambria Math" charset="0"/>
                                            <a:cs typeface="Cambria Math" charset="0"/>
                                          </a:rPr>
                                        </m:ctrlPr>
                                      </m:sSubPr>
                                      <m:e>
                                        <m:r>
                                          <a:rPr lang="en-US" b="0" i="1" smtClean="0">
                                            <a:latin typeface="Cambria Math" charset="0"/>
                                            <a:ea typeface="Cambria Math" charset="0"/>
                                            <a:cs typeface="Cambria Math" charset="0"/>
                                          </a:rPr>
                                          <m:t>𝜇</m:t>
                                        </m:r>
                                      </m:e>
                                      <m:sub>
                                        <m:r>
                                          <a:rPr lang="en-US" b="0" i="1" smtClean="0">
                                            <a:latin typeface="Cambria Math" charset="0"/>
                                            <a:ea typeface="Cambria Math" charset="0"/>
                                            <a:cs typeface="Cambria Math" charset="0"/>
                                          </a:rPr>
                                          <m:t>0</m:t>
                                        </m:r>
                                      </m:sub>
                                    </m:sSub>
                                  </m:e>
                                </m:d>
                              </m:e>
                              <m:sup>
                                <m:r>
                                  <a:rPr lang="en-US" b="0" i="1" smtClean="0">
                                    <a:latin typeface="Cambria Math" charset="0"/>
                                    <a:ea typeface="Cambria Math" charset="0"/>
                                    <a:cs typeface="Cambria Math" charset="0"/>
                                  </a:rPr>
                                  <m:t>2</m:t>
                                </m:r>
                              </m:sup>
                            </m:sSup>
                          </m:e>
                        </m:nary>
                      </m:num>
                      <m:den>
                        <m:r>
                          <a:rPr lang="en-US" b="0" i="1" smtClean="0">
                            <a:latin typeface="Cambria Math" charset="0"/>
                            <a:ea typeface="Cambria Math" charset="0"/>
                            <a:cs typeface="Cambria Math" charset="0"/>
                          </a:rPr>
                          <m:t>𝜏</m:t>
                        </m:r>
                        <m:r>
                          <a:rPr lang="en-US" b="0" i="1" smtClean="0">
                            <a:latin typeface="Cambria Math" charset="0"/>
                            <a:ea typeface="Cambria Math" charset="0"/>
                            <a:cs typeface="Cambria Math" charset="0"/>
                          </a:rPr>
                          <m:t>−1</m:t>
                        </m:r>
                      </m:den>
                    </m:f>
                  </m:oMath>
                </a14:m>
                <a:r>
                  <a:rPr lang="en-US" dirty="0"/>
                  <a:t> or </a:t>
                </a:r>
                <a14:m>
                  <m:oMath xmlns:m="http://schemas.openxmlformats.org/officeDocument/2006/math">
                    <m:r>
                      <a:rPr lang="en-US" i="1" dirty="0" smtClean="0">
                        <a:latin typeface="Cambria Math" charset="0"/>
                      </a:rPr>
                      <m:t>𝑆</m:t>
                    </m:r>
                  </m:oMath>
                </a14:m>
                <a:r>
                  <a:rPr lang="en-US" dirty="0"/>
                  <a:t>)</a:t>
                </a:r>
              </a:p>
              <a:p>
                <a:r>
                  <a:rPr lang="en-US" dirty="0"/>
                  <a:t>Control limits </a:t>
                </a:r>
                <a:r>
                  <a:rPr lang="mr-IN" dirty="0"/>
                  <a:t>–</a:t>
                </a:r>
                <a:r>
                  <a:rPr lang="en-US" dirty="0"/>
                  <a:t> </a:t>
                </a:r>
                <a14:m>
                  <m:oMath xmlns:m="http://schemas.openxmlformats.org/officeDocument/2006/math">
                    <m:r>
                      <m:rPr>
                        <m:sty m:val="p"/>
                      </m:rPr>
                      <a:rPr lang="en-US" b="0" i="0" dirty="0" smtClean="0">
                        <a:latin typeface="Cambria Math" charset="0"/>
                      </a:rPr>
                      <m:t>U</m:t>
                    </m:r>
                    <m:r>
                      <a:rPr lang="en-US" b="0" i="0" dirty="0" smtClean="0">
                        <a:latin typeface="Cambria Math" charset="0"/>
                      </a:rPr>
                      <m:t>/</m:t>
                    </m:r>
                    <m:r>
                      <m:rPr>
                        <m:sty m:val="p"/>
                      </m:rPr>
                      <a:rPr lang="en-US" b="0" i="0" dirty="0" smtClean="0">
                        <a:latin typeface="Cambria Math" charset="0"/>
                      </a:rPr>
                      <m:t>LCL</m:t>
                    </m:r>
                    <m:r>
                      <a:rPr lang="en-US" i="1" dirty="0" smtClean="0">
                        <a:latin typeface="Cambria Math" charset="0"/>
                      </a:rPr>
                      <m:t>=</m:t>
                    </m:r>
                    <m:r>
                      <a:rPr lang="en-US" i="1" dirty="0" smtClean="0">
                        <a:latin typeface="Cambria Math" charset="0"/>
                      </a:rPr>
                      <m:t>𝐶𝐿</m:t>
                    </m:r>
                    <m:r>
                      <a:rPr lang="en-US" i="1" dirty="0" smtClean="0">
                        <a:latin typeface="Cambria Math" charset="0"/>
                        <a:ea typeface="Cambria Math" charset="0"/>
                        <a:cs typeface="Cambria Math" charset="0"/>
                      </a:rPr>
                      <m:t>±</m:t>
                    </m:r>
                    <m:r>
                      <a:rPr lang="en-US" b="0" i="1" dirty="0" smtClean="0">
                        <a:latin typeface="Cambria Math" charset="0"/>
                        <a:ea typeface="Cambria Math" charset="0"/>
                        <a:cs typeface="Cambria Math" charset="0"/>
                      </a:rPr>
                      <m:t>𝐿</m:t>
                    </m:r>
                    <m:r>
                      <a:rPr lang="en-US" b="0" i="1" dirty="0" smtClean="0">
                        <a:latin typeface="Cambria Math" charset="0"/>
                        <a:ea typeface="Cambria Math" charset="0"/>
                        <a:cs typeface="Cambria Math" charset="0"/>
                      </a:rPr>
                      <m:t>∙</m:t>
                    </m:r>
                    <m:sSub>
                      <m:sSubPr>
                        <m:ctrlPr>
                          <a:rPr lang="en-US" b="0" i="1" dirty="0" smtClean="0">
                            <a:latin typeface="Cambria Math" panose="02040503050406030204" pitchFamily="18" charset="0"/>
                            <a:ea typeface="Cambria Math" charset="0"/>
                            <a:cs typeface="Cambria Math" charset="0"/>
                          </a:rPr>
                        </m:ctrlPr>
                      </m:sSubPr>
                      <m:e>
                        <m:r>
                          <a:rPr lang="en-US" b="0" i="1" dirty="0" smtClean="0">
                            <a:latin typeface="Cambria Math" charset="0"/>
                            <a:ea typeface="Cambria Math" charset="0"/>
                            <a:cs typeface="Cambria Math" charset="0"/>
                          </a:rPr>
                          <m:t>𝜎</m:t>
                        </m:r>
                      </m:e>
                      <m:sub>
                        <m:acc>
                          <m:accPr>
                            <m:chr m:val="̅"/>
                            <m:ctrlPr>
                              <a:rPr lang="en-US" b="0" i="1" dirty="0" smtClean="0">
                                <a:latin typeface="Cambria Math" panose="02040503050406030204" pitchFamily="18" charset="0"/>
                                <a:ea typeface="Cambria Math" charset="0"/>
                                <a:cs typeface="Cambria Math" charset="0"/>
                              </a:rPr>
                            </m:ctrlPr>
                          </m:accPr>
                          <m:e>
                            <m:r>
                              <a:rPr lang="en-US" b="0" i="1" dirty="0" smtClean="0">
                                <a:latin typeface="Cambria Math" charset="0"/>
                                <a:ea typeface="Cambria Math" charset="0"/>
                                <a:cs typeface="Cambria Math" charset="0"/>
                              </a:rPr>
                              <m:t>𝑥</m:t>
                            </m:r>
                          </m:e>
                        </m:acc>
                      </m:sub>
                    </m:sSub>
                    <m:r>
                      <a:rPr lang="en-US" b="0" i="1" dirty="0" smtClean="0">
                        <a:latin typeface="Cambria Math" charset="0"/>
                        <a:ea typeface="Cambria Math" charset="0"/>
                        <a:cs typeface="Cambria Math" charset="0"/>
                      </a:rPr>
                      <m:t>=</m:t>
                    </m:r>
                    <m:f>
                      <m:fPr>
                        <m:ctrlPr>
                          <a:rPr lang="en-US" i="1">
                            <a:latin typeface="Cambria Math" panose="02040503050406030204" pitchFamily="18" charset="0"/>
                            <a:ea typeface="Cambria Math" charset="0"/>
                            <a:cs typeface="Cambria Math" charset="0"/>
                          </a:rPr>
                        </m:ctrlPr>
                      </m:fPr>
                      <m:num>
                        <m:r>
                          <a:rPr lang="en-US" i="1">
                            <a:latin typeface="Cambria Math" charset="0"/>
                            <a:ea typeface="Cambria Math" charset="0"/>
                            <a:cs typeface="Cambria Math" charset="0"/>
                          </a:rPr>
                          <m:t>1</m:t>
                        </m:r>
                      </m:num>
                      <m:den>
                        <m:r>
                          <a:rPr lang="en-US" i="1">
                            <a:latin typeface="Cambria Math" charset="0"/>
                            <a:ea typeface="Cambria Math" charset="0"/>
                            <a:cs typeface="Cambria Math" charset="0"/>
                          </a:rPr>
                          <m:t>𝜏</m:t>
                        </m:r>
                      </m:den>
                    </m:f>
                    <m:nary>
                      <m:naryPr>
                        <m:chr m:val="∑"/>
                        <m:limLoc m:val="subSup"/>
                        <m:supHide m:val="on"/>
                        <m:ctrlPr>
                          <a:rPr lang="en-US" i="1">
                            <a:latin typeface="Cambria Math" panose="02040503050406030204" pitchFamily="18" charset="0"/>
                            <a:ea typeface="Cambria Math" charset="0"/>
                            <a:cs typeface="Cambria Math" charset="0"/>
                          </a:rPr>
                        </m:ctrlPr>
                      </m:naryPr>
                      <m:sub>
                        <m:r>
                          <m:rPr>
                            <m:brk m:alnAt="9"/>
                          </m:rPr>
                          <a:rPr lang="en-US" i="1">
                            <a:latin typeface="Cambria Math" charset="0"/>
                            <a:ea typeface="Cambria Math" charset="0"/>
                            <a:cs typeface="Cambria Math" charset="0"/>
                          </a:rPr>
                          <m:t>𝜏</m:t>
                        </m:r>
                      </m:sub>
                      <m:sup/>
                      <m:e>
                        <m:sSub>
                          <m:sSubPr>
                            <m:ctrlPr>
                              <a:rPr lang="en-US" i="1">
                                <a:latin typeface="Cambria Math" panose="02040503050406030204" pitchFamily="18" charset="0"/>
                                <a:ea typeface="Cambria Math" charset="0"/>
                                <a:cs typeface="Cambria Math" charset="0"/>
                              </a:rPr>
                            </m:ctrlPr>
                          </m:sSubPr>
                          <m:e>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𝑥</m:t>
                                </m:r>
                              </m:e>
                            </m:acc>
                          </m:e>
                          <m:sub>
                            <m:r>
                              <a:rPr lang="en-US" i="1">
                                <a:latin typeface="Cambria Math" charset="0"/>
                              </a:rPr>
                              <m:t>𝑡</m:t>
                            </m:r>
                          </m:sub>
                        </m:sSub>
                      </m:e>
                    </m:nary>
                    <m:r>
                      <a:rPr lang="en-US" i="1" smtClean="0">
                        <a:latin typeface="Cambria Math" charset="0"/>
                        <a:ea typeface="Cambria Math" charset="0"/>
                        <a:cs typeface="Cambria Math" charset="0"/>
                      </a:rPr>
                      <m:t>±</m:t>
                    </m:r>
                    <m:r>
                      <a:rPr lang="en-US" b="0" i="1" smtClean="0">
                        <a:latin typeface="Cambria Math" charset="0"/>
                        <a:ea typeface="Cambria Math" charset="0"/>
                        <a:cs typeface="Cambria Math" charset="0"/>
                      </a:rPr>
                      <m:t>𝐿</m:t>
                    </m:r>
                    <m:r>
                      <a:rPr lang="en-US" b="0" i="1" smtClean="0">
                        <a:latin typeface="Cambria Math" charset="0"/>
                        <a:ea typeface="Cambria Math" charset="0"/>
                        <a:cs typeface="Cambria Math" charset="0"/>
                      </a:rPr>
                      <m:t>∙</m:t>
                    </m:r>
                    <m:f>
                      <m:fPr>
                        <m:ctrlPr>
                          <a:rPr lang="en-US" b="0" i="1" smtClean="0">
                            <a:latin typeface="Cambria Math" panose="02040503050406030204" pitchFamily="18" charset="0"/>
                            <a:ea typeface="Cambria Math" charset="0"/>
                            <a:cs typeface="Cambria Math" charset="0"/>
                          </a:rPr>
                        </m:ctrlPr>
                      </m:fPr>
                      <m:num>
                        <m:sSub>
                          <m:sSubPr>
                            <m:ctrlPr>
                              <a:rPr lang="en-US" b="0" i="1" smtClean="0">
                                <a:latin typeface="Cambria Math" panose="02040503050406030204" pitchFamily="18" charset="0"/>
                                <a:ea typeface="Cambria Math" charset="0"/>
                                <a:cs typeface="Cambria Math" charset="0"/>
                              </a:rPr>
                            </m:ctrlPr>
                          </m:sSubPr>
                          <m:e>
                            <m:r>
                              <a:rPr lang="en-US" b="0" i="1" smtClean="0">
                                <a:latin typeface="Cambria Math" charset="0"/>
                                <a:ea typeface="Cambria Math" charset="0"/>
                                <a:cs typeface="Cambria Math" charset="0"/>
                              </a:rPr>
                              <m:t>𝜎</m:t>
                            </m:r>
                          </m:e>
                          <m:sub>
                            <m:r>
                              <a:rPr lang="en-US" b="0" i="1" smtClean="0">
                                <a:latin typeface="Cambria Math" charset="0"/>
                                <a:ea typeface="Cambria Math" charset="0"/>
                                <a:cs typeface="Cambria Math" charset="0"/>
                              </a:rPr>
                              <m:t>𝑥</m:t>
                            </m:r>
                          </m:sub>
                        </m:sSub>
                      </m:num>
                      <m:den>
                        <m:rad>
                          <m:radPr>
                            <m:degHide m:val="on"/>
                            <m:ctrlPr>
                              <a:rPr lang="en-US" b="0" i="1" smtClean="0">
                                <a:latin typeface="Cambria Math" panose="02040503050406030204" pitchFamily="18" charset="0"/>
                                <a:ea typeface="Cambria Math" charset="0"/>
                                <a:cs typeface="Cambria Math" charset="0"/>
                              </a:rPr>
                            </m:ctrlPr>
                          </m:radPr>
                          <m:deg/>
                          <m:e>
                            <m:r>
                              <a:rPr lang="en-US" b="0" i="1" smtClean="0">
                                <a:latin typeface="Cambria Math" charset="0"/>
                                <a:ea typeface="Cambria Math" charset="0"/>
                                <a:cs typeface="Cambria Math" charset="0"/>
                              </a:rPr>
                              <m:t>𝑛</m:t>
                            </m:r>
                          </m:e>
                        </m:rad>
                      </m:den>
                    </m:f>
                  </m:oMath>
                </a14:m>
                <a:endParaRPr lang="en-US" dirty="0"/>
              </a:p>
              <a:p>
                <a:pPr marL="0" indent="0">
                  <a:buNone/>
                </a:pPr>
                <a:r>
                  <a:rPr lang="en-US" b="1" dirty="0">
                    <a:solidFill>
                      <a:srgbClr val="0053FF"/>
                    </a:solidFill>
                  </a:rPr>
                  <a:t>	</a:t>
                </a:r>
                <a:r>
                  <a:rPr lang="en-US" sz="500" b="1" dirty="0">
                    <a:solidFill>
                      <a:srgbClr val="0053FF"/>
                    </a:solidFill>
                  </a:rPr>
                  <a:t> </a:t>
                </a:r>
              </a:p>
              <a:p>
                <a:pPr marL="0" indent="0">
                  <a:buNone/>
                </a:pPr>
                <a:r>
                  <a:rPr lang="en-US" b="1" dirty="0">
                    <a:solidFill>
                      <a:srgbClr val="0053FF"/>
                    </a:solidFill>
                  </a:rPr>
                  <a:t>	</a:t>
                </a:r>
                <a:r>
                  <a:rPr lang="en-US" b="1" dirty="0" err="1">
                    <a:solidFill>
                      <a:srgbClr val="0053FF"/>
                    </a:solidFill>
                  </a:rPr>
                  <a:t>obj</a:t>
                </a:r>
                <a:r>
                  <a:rPr lang="en-US" dirty="0"/>
                  <a:t> </a:t>
                </a:r>
                <a:r>
                  <a:rPr lang="en-US" b="1" dirty="0">
                    <a:solidFill>
                      <a:srgbClr val="006699"/>
                    </a:solidFill>
                  </a:rPr>
                  <a:t>&lt;-</a:t>
                </a:r>
                <a:r>
                  <a:rPr lang="en-US" dirty="0"/>
                  <a:t> </a:t>
                </a:r>
                <a:r>
                  <a:rPr lang="en-US" dirty="0" err="1"/>
                  <a:t>qcc</a:t>
                </a:r>
                <a:r>
                  <a:rPr lang="en-US" dirty="0"/>
                  <a:t>(</a:t>
                </a:r>
                <a:r>
                  <a:rPr lang="en-US" b="1" dirty="0" err="1">
                    <a:solidFill>
                      <a:srgbClr val="0053FF"/>
                    </a:solidFill>
                  </a:rPr>
                  <a:t>my_data_group</a:t>
                </a:r>
                <a:r>
                  <a:rPr lang="en-US" dirty="0"/>
                  <a:t>[</a:t>
                </a:r>
                <a:r>
                  <a:rPr lang="en-US" dirty="0">
                    <a:solidFill>
                      <a:srgbClr val="A8017E"/>
                    </a:solidFill>
                  </a:rPr>
                  <a:t>1</a:t>
                </a:r>
                <a:r>
                  <a:rPr lang="en-US" b="1" dirty="0">
                    <a:solidFill>
                      <a:srgbClr val="006699"/>
                    </a:solidFill>
                  </a:rPr>
                  <a:t>:</a:t>
                </a:r>
                <a:r>
                  <a:rPr lang="en-US" dirty="0">
                    <a:solidFill>
                      <a:srgbClr val="A8017E"/>
                    </a:solidFill>
                  </a:rPr>
                  <a:t>100</a:t>
                </a:r>
                <a:r>
                  <a:rPr lang="en-US" dirty="0"/>
                  <a:t>,], </a:t>
                </a:r>
                <a:r>
                  <a:rPr lang="en-US" b="1" dirty="0">
                    <a:solidFill>
                      <a:srgbClr val="0053FF"/>
                    </a:solidFill>
                  </a:rPr>
                  <a:t>type</a:t>
                </a:r>
                <a:r>
                  <a:rPr lang="en-US" dirty="0"/>
                  <a:t>=</a:t>
                </a:r>
                <a:r>
                  <a:rPr lang="en-US" dirty="0">
                    <a:solidFill>
                      <a:srgbClr val="666666"/>
                    </a:solidFill>
                  </a:rPr>
                  <a:t>"</a:t>
                </a:r>
                <a:r>
                  <a:rPr lang="en-US" dirty="0" err="1">
                    <a:solidFill>
                      <a:srgbClr val="666666"/>
                    </a:solidFill>
                  </a:rPr>
                  <a:t>xbar</a:t>
                </a:r>
                <a:r>
                  <a:rPr lang="en-US" dirty="0">
                    <a:solidFill>
                      <a:srgbClr val="666666"/>
                    </a:solidFill>
                  </a:rPr>
                  <a:t>"</a:t>
                </a:r>
                <a:r>
                  <a:rPr lang="en-US" dirty="0"/>
                  <a:t>) </a:t>
                </a:r>
                <a:br>
                  <a:rPr lang="en-US" dirty="0"/>
                </a:br>
                <a:r>
                  <a:rPr lang="en-US" dirty="0"/>
                  <a:t>	summary(</a:t>
                </a:r>
                <a:r>
                  <a:rPr lang="en-US" b="1" dirty="0" err="1">
                    <a:solidFill>
                      <a:srgbClr val="0053FF"/>
                    </a:solidFill>
                  </a:rPr>
                  <a:t>obj</a:t>
                </a:r>
                <a:r>
                  <a:rPr lang="en-US" dirty="0"/>
                  <a:t>)</a:t>
                </a:r>
                <a:endParaRPr lang="he-IL"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79" y="1845734"/>
                <a:ext cx="10392355" cy="4581570"/>
              </a:xfrm>
              <a:blipFill rotWithShape="0">
                <a:blip r:embed="rId3"/>
                <a:stretch>
                  <a:fillRect l="-1408" t="-1997"/>
                </a:stretch>
              </a:blipFill>
            </p:spPr>
            <p:txBody>
              <a:bodyPr/>
              <a:lstStyle/>
              <a:p>
                <a:r>
                  <a:rPr lang="en-US">
                    <a:noFill/>
                  </a:rPr>
                  <a:t> </a:t>
                </a:r>
              </a:p>
            </p:txBody>
          </p:sp>
        </mc:Fallback>
      </mc:AlternateContent>
    </p:spTree>
    <p:extLst>
      <p:ext uri="{BB962C8B-B14F-4D97-AF65-F5344CB8AC3E}">
        <p14:creationId xmlns:p14="http://schemas.microsoft.com/office/powerpoint/2010/main" val="1153358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lgn="l" defTabSz="914400" rtl="1" eaLnBrk="1" latinLnBrk="0" hangingPunct="1">
              <a:lnSpc>
                <a:spcPct val="85000"/>
              </a:lnSpc>
              <a:spcBef>
                <a:spcPct val="0"/>
              </a:spcBef>
              <a:buNone/>
            </a:pPr>
            <a:r>
              <a:rPr lang="en-US" dirty="0"/>
              <a:t>S Charts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419142"/>
              </a:xfrm>
            </p:spPr>
            <p:txBody>
              <a:bodyPr/>
              <a:lstStyle/>
              <a:p>
                <a:r>
                  <a:rPr lang="en-US" dirty="0"/>
                  <a:t>In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𝑥</m:t>
                        </m:r>
                      </m:e>
                    </m:acc>
                  </m:oMath>
                </a14:m>
                <a:r>
                  <a:rPr lang="en-US" dirty="0"/>
                  <a:t> charts we assume stationary variance, and monitor the average.</a:t>
                </a:r>
              </a:p>
              <a:p>
                <a:r>
                  <a:rPr lang="en-US" dirty="0"/>
                  <a:t>In reality, the stationarity of the variance should be monitored as well.</a:t>
                </a:r>
              </a:p>
              <a:p>
                <a:endParaRPr lang="en-US" dirty="0"/>
              </a:p>
              <a:p>
                <a14:m>
                  <m:oMath xmlns:m="http://schemas.openxmlformats.org/officeDocument/2006/math">
                    <m:r>
                      <a:rPr lang="en-US" b="0" i="1" smtClean="0">
                        <a:latin typeface="Cambria Math" charset="0"/>
                      </a:rPr>
                      <m:t>𝐶𝐿</m:t>
                    </m:r>
                    <m:r>
                      <a:rPr lang="en-US" b="0" i="1" smtClean="0">
                        <a:latin typeface="Cambria Math" charset="0"/>
                      </a:rPr>
                      <m:t>=</m:t>
                    </m:r>
                    <m:acc>
                      <m:accPr>
                        <m:chr m:val="̅"/>
                        <m:ctrlPr>
                          <a:rPr lang="en-US" b="0" i="1" smtClean="0">
                            <a:latin typeface="Cambria Math" panose="02040503050406030204" pitchFamily="18" charset="0"/>
                          </a:rPr>
                        </m:ctrlPr>
                      </m:accPr>
                      <m:e>
                        <m:r>
                          <a:rPr lang="en-US" b="0" i="1" smtClean="0">
                            <a:latin typeface="Cambria Math" charset="0"/>
                          </a:rPr>
                          <m:t>𝑆</m:t>
                        </m:r>
                      </m:e>
                    </m:acc>
                    <m:r>
                      <a:rPr lang="en-US" b="0" i="1" smtClean="0">
                        <a:latin typeface="Cambria Math" charset="0"/>
                      </a:rPr>
                      <m:t>=</m:t>
                    </m:r>
                    <m:f>
                      <m:fPr>
                        <m:ctrlPr>
                          <a:rPr lang="en-US" b="0" i="1" smtClean="0">
                            <a:latin typeface="Cambria Math" panose="02040503050406030204" pitchFamily="18" charset="0"/>
                          </a:rPr>
                        </m:ctrlPr>
                      </m:fPr>
                      <m:num>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charset="0"/>
                                <a:ea typeface="Cambria Math" charset="0"/>
                                <a:cs typeface="Cambria Math" charset="0"/>
                              </a:rPr>
                              <m:t>𝜏</m:t>
                            </m:r>
                          </m:sub>
                          <m:sup/>
                          <m:e>
                            <m:sSub>
                              <m:sSubPr>
                                <m:ctrlPr>
                                  <a:rPr lang="en-US" b="0" i="1" smtClean="0">
                                    <a:latin typeface="Cambria Math" panose="02040503050406030204" pitchFamily="18" charset="0"/>
                                  </a:rPr>
                                </m:ctrlPr>
                              </m:sSubPr>
                              <m:e>
                                <m:r>
                                  <a:rPr lang="en-US" b="0" i="1" smtClean="0">
                                    <a:latin typeface="Cambria Math" charset="0"/>
                                  </a:rPr>
                                  <m:t>𝑆</m:t>
                                </m:r>
                              </m:e>
                              <m:sub>
                                <m:r>
                                  <a:rPr lang="en-US" b="0" i="1" smtClean="0">
                                    <a:latin typeface="Cambria Math" charset="0"/>
                                  </a:rPr>
                                  <m:t>𝑖</m:t>
                                </m:r>
                              </m:sub>
                            </m:sSub>
                          </m:e>
                        </m:nary>
                      </m:num>
                      <m:den>
                        <m:r>
                          <a:rPr lang="en-US" b="0" i="1" smtClean="0">
                            <a:latin typeface="Cambria Math" charset="0"/>
                            <a:ea typeface="Cambria Math" charset="0"/>
                            <a:cs typeface="Cambria Math" charset="0"/>
                          </a:rPr>
                          <m:t>𝜏</m:t>
                        </m:r>
                      </m:den>
                    </m:f>
                    <m:r>
                      <a:rPr lang="en-US" b="0" i="1" smtClean="0">
                        <a:latin typeface="Cambria Math" charset="0"/>
                        <a:ea typeface="Cambria Math" charset="0"/>
                        <a:cs typeface="Cambria Math" charset="0"/>
                      </a:rPr>
                      <m:t>=</m:t>
                    </m:r>
                    <m:f>
                      <m:fPr>
                        <m:ctrlPr>
                          <a:rPr lang="en-US" b="0" i="1" smtClean="0">
                            <a:latin typeface="Cambria Math" panose="02040503050406030204" pitchFamily="18" charset="0"/>
                            <a:ea typeface="Cambria Math" charset="0"/>
                            <a:cs typeface="Cambria Math" charset="0"/>
                          </a:rPr>
                        </m:ctrlPr>
                      </m:fPr>
                      <m:num>
                        <m:nary>
                          <m:naryPr>
                            <m:chr m:val="∑"/>
                            <m:limLoc m:val="subSup"/>
                            <m:ctrlPr>
                              <a:rPr lang="is-IS" b="0" i="1" smtClean="0">
                                <a:latin typeface="Cambria Math" panose="02040503050406030204" pitchFamily="18" charset="0"/>
                                <a:ea typeface="Cambria Math" charset="0"/>
                                <a:cs typeface="Cambria Math" charset="0"/>
                              </a:rPr>
                            </m:ctrlPr>
                          </m:naryPr>
                          <m:sub>
                            <m:r>
                              <m:rPr>
                                <m:brk m:alnAt="25"/>
                              </m:rPr>
                              <a:rPr lang="en-US" b="0" i="1" smtClean="0">
                                <a:latin typeface="Cambria Math" charset="0"/>
                                <a:ea typeface="Cambria Math" charset="0"/>
                                <a:cs typeface="Cambria Math" charset="0"/>
                              </a:rPr>
                              <m:t>𝑗</m:t>
                            </m:r>
                            <m:r>
                              <a:rPr lang="en-US" b="0" i="1" smtClean="0">
                                <a:latin typeface="Cambria Math" charset="0"/>
                                <a:ea typeface="Cambria Math" charset="0"/>
                                <a:cs typeface="Cambria Math" charset="0"/>
                              </a:rPr>
                              <m:t>=</m:t>
                            </m:r>
                            <m:r>
                              <m:rPr>
                                <m:brk m:alnAt="25"/>
                              </m:rPr>
                              <a:rPr lang="en-US" b="0" i="1" smtClean="0">
                                <a:latin typeface="Cambria Math" charset="0"/>
                                <a:ea typeface="Cambria Math" charset="0"/>
                                <a:cs typeface="Cambria Math" charset="0"/>
                              </a:rPr>
                              <m:t>1</m:t>
                            </m:r>
                          </m:sub>
                          <m:sup>
                            <m:r>
                              <a:rPr lang="is-IS" b="0" i="1" smtClean="0">
                                <a:latin typeface="Cambria Math" charset="0"/>
                                <a:ea typeface="Cambria Math" charset="0"/>
                                <a:cs typeface="Cambria Math" charset="0"/>
                              </a:rPr>
                              <m:t>𝜏</m:t>
                            </m:r>
                          </m:sup>
                          <m:e>
                            <m:rad>
                              <m:radPr>
                                <m:degHide m:val="on"/>
                                <m:ctrlPr>
                                  <a:rPr lang="is-IS" b="0" i="1" smtClean="0">
                                    <a:latin typeface="Cambria Math" panose="02040503050406030204" pitchFamily="18" charset="0"/>
                                    <a:ea typeface="Cambria Math" charset="0"/>
                                    <a:cs typeface="Cambria Math" charset="0"/>
                                  </a:rPr>
                                </m:ctrlPr>
                              </m:radPr>
                              <m:deg/>
                              <m:e>
                                <m:nary>
                                  <m:naryPr>
                                    <m:chr m:val="∑"/>
                                    <m:limLoc m:val="subSup"/>
                                    <m:ctrlPr>
                                      <a:rPr lang="is-IS" b="0" i="1" smtClean="0">
                                        <a:latin typeface="Cambria Math" panose="02040503050406030204" pitchFamily="18" charset="0"/>
                                        <a:ea typeface="Cambria Math" charset="0"/>
                                        <a:cs typeface="Cambria Math" charset="0"/>
                                      </a:rPr>
                                    </m:ctrlPr>
                                  </m:naryPr>
                                  <m:sub>
                                    <m:r>
                                      <m:rPr>
                                        <m:brk m:alnAt="25"/>
                                      </m:rPr>
                                      <a:rPr lang="en-US" b="0" i="1" smtClean="0">
                                        <a:latin typeface="Cambria Math" charset="0"/>
                                        <a:ea typeface="Cambria Math" charset="0"/>
                                        <a:cs typeface="Cambria Math" charset="0"/>
                                      </a:rPr>
                                      <m:t>𝑖</m:t>
                                    </m:r>
                                    <m:r>
                                      <a:rPr lang="en-US" b="0" i="1" smtClean="0">
                                        <a:latin typeface="Cambria Math" charset="0"/>
                                        <a:ea typeface="Cambria Math" charset="0"/>
                                        <a:cs typeface="Cambria Math" charset="0"/>
                                      </a:rPr>
                                      <m:t>=</m:t>
                                    </m:r>
                                    <m:r>
                                      <m:rPr>
                                        <m:brk m:alnAt="25"/>
                                      </m:rPr>
                                      <a:rPr lang="en-US" b="0" i="1" smtClean="0">
                                        <a:latin typeface="Cambria Math" charset="0"/>
                                        <a:ea typeface="Cambria Math" charset="0"/>
                                        <a:cs typeface="Cambria Math" charset="0"/>
                                      </a:rPr>
                                      <m:t>1</m:t>
                                    </m:r>
                                  </m:sub>
                                  <m:sup>
                                    <m:r>
                                      <a:rPr lang="en-US" b="0" i="1" smtClean="0">
                                        <a:latin typeface="Cambria Math" charset="0"/>
                                        <a:ea typeface="Cambria Math" charset="0"/>
                                        <a:cs typeface="Cambria Math" charset="0"/>
                                      </a:rPr>
                                      <m:t>𝑛</m:t>
                                    </m:r>
                                  </m:sup>
                                  <m:e>
                                    <m:f>
                                      <m:fPr>
                                        <m:ctrlPr>
                                          <a:rPr lang="en-US" b="0" i="1" smtClean="0">
                                            <a:latin typeface="Cambria Math" panose="02040503050406030204" pitchFamily="18" charset="0"/>
                                            <a:ea typeface="Cambria Math" charset="0"/>
                                            <a:cs typeface="Cambria Math" charset="0"/>
                                          </a:rPr>
                                        </m:ctrlPr>
                                      </m:fPr>
                                      <m:num>
                                        <m:sSup>
                                          <m:sSupPr>
                                            <m:ctrlPr>
                                              <a:rPr lang="en-US" b="0" i="1" smtClean="0">
                                                <a:latin typeface="Cambria Math" panose="02040503050406030204" pitchFamily="18" charset="0"/>
                                                <a:ea typeface="Cambria Math" charset="0"/>
                                                <a:cs typeface="Cambria Math" charset="0"/>
                                              </a:rPr>
                                            </m:ctrlPr>
                                          </m:sSupPr>
                                          <m:e>
                                            <m:d>
                                              <m:dPr>
                                                <m:ctrlPr>
                                                  <a:rPr lang="en-US" b="0" i="1" smtClean="0">
                                                    <a:latin typeface="Cambria Math" panose="02040503050406030204" pitchFamily="18" charset="0"/>
                                                    <a:ea typeface="Cambria Math" charset="0"/>
                                                    <a:cs typeface="Cambria Math" charset="0"/>
                                                  </a:rPr>
                                                </m:ctrlPr>
                                              </m:dPr>
                                              <m:e>
                                                <m:sSub>
                                                  <m:sSubPr>
                                                    <m:ctrlPr>
                                                      <a:rPr lang="en-US" b="0" i="1" smtClean="0">
                                                        <a:latin typeface="Cambria Math" panose="02040503050406030204" pitchFamily="18" charset="0"/>
                                                        <a:ea typeface="Cambria Math" charset="0"/>
                                                        <a:cs typeface="Cambria Math" charset="0"/>
                                                      </a:rPr>
                                                    </m:ctrlPr>
                                                  </m:sSubPr>
                                                  <m:e>
                                                    <m:r>
                                                      <a:rPr lang="en-US" b="0" i="1" smtClean="0">
                                                        <a:latin typeface="Cambria Math" charset="0"/>
                                                        <a:ea typeface="Cambria Math" charset="0"/>
                                                        <a:cs typeface="Cambria Math" charset="0"/>
                                                      </a:rPr>
                                                      <m:t>𝑥</m:t>
                                                    </m:r>
                                                  </m:e>
                                                  <m:sub>
                                                    <m:r>
                                                      <a:rPr lang="en-US" b="0" i="1" smtClean="0">
                                                        <a:latin typeface="Cambria Math" charset="0"/>
                                                        <a:ea typeface="Cambria Math" charset="0"/>
                                                        <a:cs typeface="Cambria Math" charset="0"/>
                                                      </a:rPr>
                                                      <m:t>𝑖𝑗</m:t>
                                                    </m:r>
                                                  </m:sub>
                                                </m:sSub>
                                                <m:r>
                                                  <a:rPr lang="en-US" b="0" i="1" smtClean="0">
                                                    <a:latin typeface="Cambria Math" charset="0"/>
                                                    <a:ea typeface="Cambria Math" charset="0"/>
                                                    <a:cs typeface="Cambria Math" charset="0"/>
                                                  </a:rPr>
                                                  <m:t>−</m:t>
                                                </m:r>
                                                <m:sSub>
                                                  <m:sSubPr>
                                                    <m:ctrlPr>
                                                      <a:rPr lang="en-US" b="0" i="1" smtClean="0">
                                                        <a:latin typeface="Cambria Math" panose="02040503050406030204" pitchFamily="18" charset="0"/>
                                                        <a:ea typeface="Cambria Math" charset="0"/>
                                                        <a:cs typeface="Cambria Math" charset="0"/>
                                                      </a:rPr>
                                                    </m:ctrlPr>
                                                  </m:sSubPr>
                                                  <m:e>
                                                    <m:acc>
                                                      <m:accPr>
                                                        <m:chr m:val="̅"/>
                                                        <m:ctrlPr>
                                                          <a:rPr lang="en-US" b="0" i="1" smtClean="0">
                                                            <a:latin typeface="Cambria Math" panose="02040503050406030204" pitchFamily="18" charset="0"/>
                                                            <a:ea typeface="Cambria Math" charset="0"/>
                                                            <a:cs typeface="Cambria Math" charset="0"/>
                                                          </a:rPr>
                                                        </m:ctrlPr>
                                                      </m:accPr>
                                                      <m:e>
                                                        <m:r>
                                                          <a:rPr lang="en-US" b="0" i="1" smtClean="0">
                                                            <a:latin typeface="Cambria Math" charset="0"/>
                                                            <a:ea typeface="Cambria Math" charset="0"/>
                                                            <a:cs typeface="Cambria Math" charset="0"/>
                                                          </a:rPr>
                                                          <m:t>𝑥</m:t>
                                                        </m:r>
                                                      </m:e>
                                                    </m:acc>
                                                  </m:e>
                                                  <m:sub>
                                                    <m:r>
                                                      <a:rPr lang="en-US" b="0" i="1" smtClean="0">
                                                        <a:latin typeface="Cambria Math" charset="0"/>
                                                      </a:rPr>
                                                      <m:t>𝑗</m:t>
                                                    </m:r>
                                                  </m:sub>
                                                </m:sSub>
                                              </m:e>
                                            </m:d>
                                          </m:e>
                                          <m:sup>
                                            <m:r>
                                              <a:rPr lang="en-US" b="0" i="1" smtClean="0">
                                                <a:latin typeface="Cambria Math" charset="0"/>
                                              </a:rPr>
                                              <m:t>2</m:t>
                                            </m:r>
                                          </m:sup>
                                        </m:sSup>
                                      </m:num>
                                      <m:den>
                                        <m:r>
                                          <a:rPr lang="en-US" b="0" i="1" smtClean="0">
                                            <a:latin typeface="Cambria Math" charset="0"/>
                                          </a:rPr>
                                          <m:t>𝑛</m:t>
                                        </m:r>
                                        <m:r>
                                          <a:rPr lang="en-US" b="0" i="1" smtClean="0">
                                            <a:latin typeface="Cambria Math" charset="0"/>
                                          </a:rPr>
                                          <m:t>−1</m:t>
                                        </m:r>
                                      </m:den>
                                    </m:f>
                                  </m:e>
                                </m:nary>
                              </m:e>
                            </m:rad>
                          </m:e>
                        </m:nary>
                      </m:num>
                      <m:den>
                        <m:r>
                          <a:rPr lang="en-US" b="0" i="1" smtClean="0">
                            <a:latin typeface="Cambria Math" charset="0"/>
                            <a:ea typeface="Cambria Math" charset="0"/>
                            <a:cs typeface="Cambria Math" charset="0"/>
                          </a:rPr>
                          <m:t>𝜏</m:t>
                        </m:r>
                      </m:den>
                    </m:f>
                  </m:oMath>
                </a14:m>
                <a:endParaRPr lang="en-US" dirty="0"/>
              </a:p>
              <a:p>
                <a:r>
                  <a:rPr lang="en-US" dirty="0"/>
                  <a:t>Due to the bias of the std., the control limits have to be adjusted:</a:t>
                </a:r>
              </a:p>
              <a:p>
                <a:pPr lvl="1"/>
                <a14:m>
                  <m:oMath xmlns:m="http://schemas.openxmlformats.org/officeDocument/2006/math">
                    <m:r>
                      <a:rPr lang="en-US" b="0" i="1" smtClean="0">
                        <a:latin typeface="Cambria Math" charset="0"/>
                      </a:rPr>
                      <m:t>𝑈𝐶𝐿</m:t>
                    </m:r>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𝐵</m:t>
                        </m:r>
                      </m:e>
                      <m:sub>
                        <m:r>
                          <a:rPr lang="en-US" b="0" i="1" smtClean="0">
                            <a:latin typeface="Cambria Math" charset="0"/>
                          </a:rPr>
                          <m:t>4</m:t>
                        </m:r>
                      </m:sub>
                    </m:sSub>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𝐶𝐿</m:t>
                    </m:r>
                  </m:oMath>
                </a14:m>
                <a:endParaRPr lang="en-US" dirty="0"/>
              </a:p>
              <a:p>
                <a:pPr lvl="1"/>
                <a14:m>
                  <m:oMath xmlns:m="http://schemas.openxmlformats.org/officeDocument/2006/math">
                    <m:r>
                      <a:rPr lang="en-US" b="0" i="1" smtClean="0">
                        <a:latin typeface="Cambria Math" charset="0"/>
                      </a:rPr>
                      <m:t>𝐿𝐶𝐿</m:t>
                    </m:r>
                    <m:r>
                      <a:rPr lang="en-US" b="0" i="1" smtClean="0">
                        <a:latin typeface="Cambria Math" charset="0"/>
                      </a:rPr>
                      <m:t>=</m:t>
                    </m:r>
                    <m:sSub>
                      <m:sSubPr>
                        <m:ctrlPr>
                          <a:rPr lang="en-US" i="1">
                            <a:latin typeface="Cambria Math" panose="02040503050406030204" pitchFamily="18" charset="0"/>
                          </a:rPr>
                        </m:ctrlPr>
                      </m:sSubPr>
                      <m:e>
                        <m:r>
                          <a:rPr lang="en-US" i="1">
                            <a:latin typeface="Cambria Math" charset="0"/>
                          </a:rPr>
                          <m:t>𝐵</m:t>
                        </m:r>
                      </m:e>
                      <m:sub>
                        <m:r>
                          <a:rPr lang="en-US" i="1">
                            <a:latin typeface="Cambria Math" charset="0"/>
                          </a:rPr>
                          <m:t>3</m:t>
                        </m:r>
                      </m:sub>
                    </m:sSub>
                    <m:r>
                      <a:rPr lang="en-US" i="1">
                        <a:latin typeface="Cambria Math" charset="0"/>
                        <a:ea typeface="Cambria Math" charset="0"/>
                        <a:cs typeface="Cambria Math" charset="0"/>
                      </a:rPr>
                      <m:t>∙</m:t>
                    </m:r>
                    <m:r>
                      <a:rPr lang="en-US" i="1">
                        <a:latin typeface="Cambria Math" charset="0"/>
                        <a:ea typeface="Cambria Math" charset="0"/>
                        <a:cs typeface="Cambria Math" charset="0"/>
                      </a:rPr>
                      <m:t>𝐶𝐿</m:t>
                    </m:r>
                  </m:oMath>
                </a14:m>
                <a:endParaRPr lang="en-US" dirty="0"/>
              </a:p>
              <a:p>
                <a:pPr lvl="1"/>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𝐵</m:t>
                        </m:r>
                      </m:e>
                      <m:sub>
                        <m:r>
                          <a:rPr lang="en-US" b="0" i="1" smtClean="0">
                            <a:latin typeface="Cambria Math" charset="0"/>
                          </a:rPr>
                          <m:t>4</m:t>
                        </m:r>
                      </m:sub>
                    </m:sSub>
                    <m:r>
                      <a:rPr lang="en-US" b="0" i="1" smtClean="0">
                        <a:latin typeface="Cambria Math" charset="0"/>
                      </a:rPr>
                      <m:t>=1+</m:t>
                    </m:r>
                    <m:r>
                      <a:rPr lang="en-US" b="0" i="1" smtClean="0">
                        <a:latin typeface="Cambria Math" charset="0"/>
                      </a:rPr>
                      <m:t>𝐿</m:t>
                    </m:r>
                    <m:r>
                      <a:rPr lang="en-US" b="0" i="1" smtClean="0">
                        <a:latin typeface="Cambria Math" charset="0"/>
                        <a:ea typeface="Cambria Math" charset="0"/>
                        <a:cs typeface="Cambria Math" charset="0"/>
                      </a:rPr>
                      <m:t>∙</m:t>
                    </m:r>
                    <m:f>
                      <m:fPr>
                        <m:ctrlPr>
                          <a:rPr lang="en-US" b="0" i="1" smtClean="0">
                            <a:latin typeface="Cambria Math" panose="02040503050406030204" pitchFamily="18" charset="0"/>
                            <a:ea typeface="Cambria Math" charset="0"/>
                            <a:cs typeface="Cambria Math" charset="0"/>
                          </a:rPr>
                        </m:ctrlPr>
                      </m:fPr>
                      <m:num>
                        <m:rad>
                          <m:radPr>
                            <m:degHide m:val="on"/>
                            <m:ctrlPr>
                              <a:rPr lang="en-US" b="0" i="1" smtClean="0">
                                <a:latin typeface="Cambria Math" panose="02040503050406030204" pitchFamily="18" charset="0"/>
                                <a:ea typeface="Cambria Math" charset="0"/>
                                <a:cs typeface="Cambria Math" charset="0"/>
                              </a:rPr>
                            </m:ctrlPr>
                          </m:radPr>
                          <m:deg/>
                          <m:e>
                            <m:r>
                              <a:rPr lang="en-US" b="0" i="1" smtClean="0">
                                <a:latin typeface="Cambria Math" charset="0"/>
                                <a:ea typeface="Cambria Math" charset="0"/>
                                <a:cs typeface="Cambria Math" charset="0"/>
                              </a:rPr>
                              <m:t>1−</m:t>
                            </m:r>
                            <m:sSubSup>
                              <m:sSubSupPr>
                                <m:ctrlPr>
                                  <a:rPr lang="en-US" b="0" i="1" smtClean="0">
                                    <a:latin typeface="Cambria Math" panose="02040503050406030204" pitchFamily="18" charset="0"/>
                                    <a:ea typeface="Cambria Math" charset="0"/>
                                    <a:cs typeface="Cambria Math" charset="0"/>
                                  </a:rPr>
                                </m:ctrlPr>
                              </m:sSubSupPr>
                              <m:e>
                                <m:r>
                                  <a:rPr lang="en-US" b="0" i="1" smtClean="0">
                                    <a:latin typeface="Cambria Math" charset="0"/>
                                    <a:ea typeface="Cambria Math" charset="0"/>
                                    <a:cs typeface="Cambria Math" charset="0"/>
                                  </a:rPr>
                                  <m:t>𝑐</m:t>
                                </m:r>
                              </m:e>
                              <m:sub>
                                <m:r>
                                  <a:rPr lang="en-US" b="0" i="1" smtClean="0">
                                    <a:latin typeface="Cambria Math" charset="0"/>
                                    <a:ea typeface="Cambria Math" charset="0"/>
                                    <a:cs typeface="Cambria Math" charset="0"/>
                                  </a:rPr>
                                  <m:t>4</m:t>
                                </m:r>
                              </m:sub>
                              <m:sup>
                                <m:r>
                                  <a:rPr lang="en-US" b="0" i="1" smtClean="0">
                                    <a:latin typeface="Cambria Math" charset="0"/>
                                    <a:ea typeface="Cambria Math" charset="0"/>
                                    <a:cs typeface="Cambria Math" charset="0"/>
                                  </a:rPr>
                                  <m:t>2</m:t>
                                </m:r>
                              </m:sup>
                            </m:sSubSup>
                            <m:d>
                              <m:dPr>
                                <m:ctrlPr>
                                  <a:rPr lang="en-US" b="0" i="1" smtClean="0">
                                    <a:latin typeface="Cambria Math" panose="02040503050406030204" pitchFamily="18" charset="0"/>
                                    <a:ea typeface="Cambria Math" charset="0"/>
                                    <a:cs typeface="Cambria Math" charset="0"/>
                                  </a:rPr>
                                </m:ctrlPr>
                              </m:dPr>
                              <m:e>
                                <m:r>
                                  <a:rPr lang="en-US" b="0" i="1" smtClean="0">
                                    <a:latin typeface="Cambria Math" charset="0"/>
                                    <a:ea typeface="Cambria Math" charset="0"/>
                                    <a:cs typeface="Cambria Math" charset="0"/>
                                  </a:rPr>
                                  <m:t>𝑛</m:t>
                                </m:r>
                              </m:e>
                            </m:d>
                          </m:e>
                        </m:rad>
                      </m:num>
                      <m:den>
                        <m:sSub>
                          <m:sSubPr>
                            <m:ctrlPr>
                              <a:rPr lang="en-US" b="0" i="1" smtClean="0">
                                <a:latin typeface="Cambria Math" panose="02040503050406030204" pitchFamily="18" charset="0"/>
                              </a:rPr>
                            </m:ctrlPr>
                          </m:sSubPr>
                          <m:e>
                            <m:r>
                              <a:rPr lang="en-US" b="0" i="1" smtClean="0">
                                <a:latin typeface="Cambria Math" charset="0"/>
                              </a:rPr>
                              <m:t>𝑐</m:t>
                            </m:r>
                          </m:e>
                          <m:sub>
                            <m:r>
                              <a:rPr lang="en-US" b="0" i="1" smtClean="0">
                                <a:latin typeface="Cambria Math" charset="0"/>
                              </a:rPr>
                              <m:t>4</m:t>
                            </m:r>
                          </m:sub>
                        </m:sSub>
                        <m:d>
                          <m:dPr>
                            <m:ctrlPr>
                              <a:rPr lang="en-US" b="0" i="1" smtClean="0">
                                <a:latin typeface="Cambria Math" panose="02040503050406030204" pitchFamily="18" charset="0"/>
                              </a:rPr>
                            </m:ctrlPr>
                          </m:dPr>
                          <m:e>
                            <m:r>
                              <a:rPr lang="en-US" b="0" i="1" smtClean="0">
                                <a:latin typeface="Cambria Math" charset="0"/>
                              </a:rPr>
                              <m:t>𝑛</m:t>
                            </m:r>
                          </m:e>
                        </m:d>
                      </m:den>
                    </m:f>
                  </m:oMath>
                </a14:m>
                <a:r>
                  <a:rPr lang="en-US" dirty="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𝐵</m:t>
                        </m:r>
                      </m:e>
                      <m:sub>
                        <m:r>
                          <a:rPr lang="en-US" b="0" i="1" smtClean="0">
                            <a:latin typeface="Cambria Math" charset="0"/>
                          </a:rPr>
                          <m:t>3</m:t>
                        </m:r>
                      </m:sub>
                    </m:sSub>
                    <m:r>
                      <a:rPr lang="en-US" b="0" i="1" smtClean="0">
                        <a:latin typeface="Cambria Math" charset="0"/>
                      </a:rPr>
                      <m:t>=</m:t>
                    </m:r>
                    <m:r>
                      <m:rPr>
                        <m:sty m:val="p"/>
                      </m:rPr>
                      <a:rPr lang="en-US" b="0" i="0" smtClean="0">
                        <a:latin typeface="Cambria Math" charset="0"/>
                      </a:rPr>
                      <m:t>max</m:t>
                    </m:r>
                    <m:r>
                      <a:rPr lang="en-US" b="0" i="0" smtClean="0">
                        <a:latin typeface="Cambria Math" charset="0"/>
                      </a:rPr>
                      <m:t>{0,1−</m:t>
                    </m:r>
                    <m:r>
                      <m:rPr>
                        <m:sty m:val="p"/>
                      </m:rPr>
                      <a:rPr lang="en-US" b="0" i="0" smtClean="0">
                        <a:latin typeface="Cambria Math" charset="0"/>
                      </a:rPr>
                      <m:t>L</m:t>
                    </m:r>
                    <m:r>
                      <a:rPr lang="en-US" b="0" i="1" smtClean="0">
                        <a:latin typeface="Cambria Math" charset="0"/>
                        <a:ea typeface="Cambria Math" charset="0"/>
                        <a:cs typeface="Cambria Math" charset="0"/>
                      </a:rPr>
                      <m:t>∙</m:t>
                    </m:r>
                    <m:f>
                      <m:fPr>
                        <m:ctrlPr>
                          <a:rPr lang="en-US" i="1">
                            <a:latin typeface="Cambria Math" panose="02040503050406030204" pitchFamily="18" charset="0"/>
                            <a:ea typeface="Cambria Math" charset="0"/>
                            <a:cs typeface="Cambria Math" charset="0"/>
                          </a:rPr>
                        </m:ctrlPr>
                      </m:fPr>
                      <m:num>
                        <m:rad>
                          <m:radPr>
                            <m:degHide m:val="on"/>
                            <m:ctrlPr>
                              <a:rPr lang="en-US" i="1">
                                <a:latin typeface="Cambria Math" panose="02040503050406030204" pitchFamily="18" charset="0"/>
                                <a:ea typeface="Cambria Math" charset="0"/>
                                <a:cs typeface="Cambria Math" charset="0"/>
                              </a:rPr>
                            </m:ctrlPr>
                          </m:radPr>
                          <m:deg/>
                          <m:e>
                            <m:r>
                              <a:rPr lang="en-US" i="1">
                                <a:latin typeface="Cambria Math" charset="0"/>
                                <a:ea typeface="Cambria Math" charset="0"/>
                                <a:cs typeface="Cambria Math" charset="0"/>
                              </a:rPr>
                              <m:t>1−</m:t>
                            </m:r>
                            <m:sSubSup>
                              <m:sSubSupPr>
                                <m:ctrlPr>
                                  <a:rPr lang="en-US" i="1">
                                    <a:latin typeface="Cambria Math" panose="02040503050406030204" pitchFamily="18" charset="0"/>
                                    <a:ea typeface="Cambria Math" charset="0"/>
                                    <a:cs typeface="Cambria Math" charset="0"/>
                                  </a:rPr>
                                </m:ctrlPr>
                              </m:sSubSupPr>
                              <m:e>
                                <m:r>
                                  <a:rPr lang="en-US" i="1">
                                    <a:latin typeface="Cambria Math" charset="0"/>
                                    <a:ea typeface="Cambria Math" charset="0"/>
                                    <a:cs typeface="Cambria Math" charset="0"/>
                                  </a:rPr>
                                  <m:t>𝑐</m:t>
                                </m:r>
                              </m:e>
                              <m:sub>
                                <m:r>
                                  <a:rPr lang="en-US" i="1">
                                    <a:latin typeface="Cambria Math" charset="0"/>
                                    <a:ea typeface="Cambria Math" charset="0"/>
                                    <a:cs typeface="Cambria Math" charset="0"/>
                                  </a:rPr>
                                  <m:t>4</m:t>
                                </m:r>
                              </m:sub>
                              <m:sup>
                                <m:r>
                                  <a:rPr lang="en-US" i="1">
                                    <a:latin typeface="Cambria Math" charset="0"/>
                                    <a:ea typeface="Cambria Math" charset="0"/>
                                    <a:cs typeface="Cambria Math" charset="0"/>
                                  </a:rPr>
                                  <m:t>2</m:t>
                                </m:r>
                              </m:sup>
                            </m:sSubSup>
                            <m:d>
                              <m:dPr>
                                <m:ctrlPr>
                                  <a:rPr lang="en-US" i="1">
                                    <a:latin typeface="Cambria Math" panose="02040503050406030204" pitchFamily="18" charset="0"/>
                                    <a:ea typeface="Cambria Math" charset="0"/>
                                    <a:cs typeface="Cambria Math" charset="0"/>
                                  </a:rPr>
                                </m:ctrlPr>
                              </m:dPr>
                              <m:e>
                                <m:r>
                                  <a:rPr lang="en-US" i="1">
                                    <a:latin typeface="Cambria Math" charset="0"/>
                                    <a:ea typeface="Cambria Math" charset="0"/>
                                    <a:cs typeface="Cambria Math" charset="0"/>
                                  </a:rPr>
                                  <m:t>𝑛</m:t>
                                </m:r>
                              </m:e>
                            </m:d>
                          </m:e>
                        </m:rad>
                      </m:num>
                      <m:den>
                        <m:sSub>
                          <m:sSubPr>
                            <m:ctrlPr>
                              <a:rPr lang="en-US" i="1">
                                <a:latin typeface="Cambria Math" panose="02040503050406030204" pitchFamily="18" charset="0"/>
                              </a:rPr>
                            </m:ctrlPr>
                          </m:sSubPr>
                          <m:e>
                            <m:r>
                              <a:rPr lang="en-US" i="1">
                                <a:latin typeface="Cambria Math" charset="0"/>
                              </a:rPr>
                              <m:t>𝑐</m:t>
                            </m:r>
                          </m:e>
                          <m:sub>
                            <m:r>
                              <a:rPr lang="en-US" i="1">
                                <a:latin typeface="Cambria Math" charset="0"/>
                              </a:rPr>
                              <m:t>4</m:t>
                            </m:r>
                          </m:sub>
                        </m:sSub>
                        <m:d>
                          <m:dPr>
                            <m:ctrlPr>
                              <a:rPr lang="en-US" i="1">
                                <a:latin typeface="Cambria Math" panose="02040503050406030204" pitchFamily="18" charset="0"/>
                              </a:rPr>
                            </m:ctrlPr>
                          </m:dPr>
                          <m:e>
                            <m:r>
                              <a:rPr lang="en-US" i="1">
                                <a:latin typeface="Cambria Math" charset="0"/>
                              </a:rPr>
                              <m:t>𝑛</m:t>
                            </m:r>
                          </m:e>
                        </m:d>
                      </m:den>
                    </m:f>
                    <m:r>
                      <a:rPr lang="en-US" b="0" i="1" smtClean="0">
                        <a:latin typeface="Cambria Math" charset="0"/>
                      </a:rPr>
                      <m:t>}</m:t>
                    </m:r>
                  </m:oMath>
                </a14:m>
                <a:endParaRPr lang="en-US" dirty="0"/>
              </a:p>
              <a:p>
                <a:pPr lvl="1"/>
                <a:r>
                  <a:rPr lang="en-US" dirty="0"/>
                  <a:t>If </a:t>
                </a:r>
                <a14:m>
                  <m:oMath xmlns:m="http://schemas.openxmlformats.org/officeDocument/2006/math">
                    <m:r>
                      <a:rPr lang="en-US" i="1" dirty="0" smtClean="0">
                        <a:latin typeface="Cambria Math" charset="0"/>
                      </a:rPr>
                      <m:t>𝐿</m:t>
                    </m:r>
                    <m:r>
                      <a:rPr lang="en-US" i="1" dirty="0" smtClean="0">
                        <a:latin typeface="Cambria Math" charset="0"/>
                      </a:rPr>
                      <m:t>=3</m:t>
                    </m:r>
                  </m:oMath>
                </a14:m>
                <a:r>
                  <a:rPr lang="en-US" dirty="0"/>
                  <a:t>, then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charset="0"/>
                          </a:rPr>
                          <m:t>𝐵</m:t>
                        </m:r>
                      </m:e>
                      <m:sub>
                        <m:r>
                          <a:rPr lang="en-US" i="1" dirty="0" smtClean="0">
                            <a:latin typeface="Cambria Math" charset="0"/>
                          </a:rPr>
                          <m:t>3</m:t>
                        </m:r>
                      </m:sub>
                    </m:sSub>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charset="0"/>
                          </a:rPr>
                          <m:t>𝐵</m:t>
                        </m:r>
                      </m:e>
                      <m:sub>
                        <m:r>
                          <a:rPr lang="en-US" i="1" dirty="0" smtClean="0">
                            <a:latin typeface="Cambria Math" charset="0"/>
                          </a:rPr>
                          <m:t>4</m:t>
                        </m:r>
                      </m:sub>
                    </m:sSub>
                  </m:oMath>
                </a14:m>
                <a:r>
                  <a:rPr lang="en-US" dirty="0"/>
                  <a:t> can be obtained from a constants table or the library IQCC in 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419142"/>
              </a:xfrm>
              <a:blipFill rotWithShape="0">
                <a:blip r:embed="rId3"/>
                <a:stretch>
                  <a:fillRect l="-1455" t="-1517"/>
                </a:stretch>
              </a:blipFill>
            </p:spPr>
            <p:txBody>
              <a:bodyPr/>
              <a:lstStyle/>
              <a:p>
                <a:r>
                  <a:rPr lang="en-US">
                    <a:noFill/>
                  </a:rPr>
                  <a:t> </a:t>
                </a:r>
              </a:p>
            </p:txBody>
          </p:sp>
        </mc:Fallback>
      </mc:AlternateContent>
    </p:spTree>
    <p:extLst>
      <p:ext uri="{BB962C8B-B14F-4D97-AF65-F5344CB8AC3E}">
        <p14:creationId xmlns:p14="http://schemas.microsoft.com/office/powerpoint/2010/main" val="1707810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Charts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579780"/>
              </a:xfrm>
            </p:spPr>
            <p:txBody>
              <a:bodyPr>
                <a:normAutofit/>
              </a:bodyPr>
              <a:lstStyle/>
              <a:p>
                <a:r>
                  <a:rPr lang="en-US" dirty="0"/>
                  <a:t>Another control charts of the variance / disperse, using the range.</a:t>
                </a:r>
              </a:p>
              <a:p>
                <a:endParaRPr lang="en-US" dirty="0"/>
              </a:p>
              <a:p>
                <a14:m>
                  <m:oMath xmlns:m="http://schemas.openxmlformats.org/officeDocument/2006/math">
                    <m:r>
                      <a:rPr lang="en-US" b="0" i="1" smtClean="0">
                        <a:latin typeface="Cambria Math" charset="0"/>
                      </a:rPr>
                      <m:t>𝐶𝐿</m:t>
                    </m:r>
                    <m:r>
                      <a:rPr lang="en-US" b="0" i="1" smtClean="0">
                        <a:latin typeface="Cambria Math" charset="0"/>
                      </a:rPr>
                      <m:t>=</m:t>
                    </m:r>
                    <m:acc>
                      <m:accPr>
                        <m:chr m:val="̅"/>
                        <m:ctrlPr>
                          <a:rPr lang="en-US" b="0" i="1" smtClean="0">
                            <a:latin typeface="Cambria Math" panose="02040503050406030204" pitchFamily="18" charset="0"/>
                          </a:rPr>
                        </m:ctrlPr>
                      </m:accPr>
                      <m:e>
                        <m:r>
                          <a:rPr lang="en-US" b="0" i="1" smtClean="0">
                            <a:latin typeface="Cambria Math" charset="0"/>
                          </a:rPr>
                          <m:t>𝑅</m:t>
                        </m:r>
                      </m:e>
                    </m:acc>
                    <m:r>
                      <a:rPr lang="en-US" b="0" i="1" smtClean="0">
                        <a:latin typeface="Cambria Math" charset="0"/>
                      </a:rPr>
                      <m:t>=</m:t>
                    </m:r>
                    <m:f>
                      <m:fPr>
                        <m:ctrlPr>
                          <a:rPr lang="en-US" b="0" i="1" smtClean="0">
                            <a:latin typeface="Cambria Math" panose="02040503050406030204" pitchFamily="18" charset="0"/>
                          </a:rPr>
                        </m:ctrlPr>
                      </m:fPr>
                      <m:num>
                        <m:nary>
                          <m:naryPr>
                            <m:chr m:val="∑"/>
                            <m:limLoc m:val="subSup"/>
                            <m:ctrlPr>
                              <a:rPr lang="is-IS" b="0" i="1" smtClean="0">
                                <a:latin typeface="Cambria Math" panose="02040503050406030204" pitchFamily="18" charset="0"/>
                              </a:rPr>
                            </m:ctrlPr>
                          </m:naryPr>
                          <m:sub>
                            <m:r>
                              <m:rPr>
                                <m:brk m:alnAt="25"/>
                              </m:rPr>
                              <a:rPr lang="en-US" b="0" i="1" smtClean="0">
                                <a:latin typeface="Cambria Math" charset="0"/>
                              </a:rPr>
                              <m:t>𝑡</m:t>
                            </m:r>
                            <m:r>
                              <a:rPr lang="en-US" b="0" i="1" smtClean="0">
                                <a:latin typeface="Cambria Math" charset="0"/>
                              </a:rPr>
                              <m:t>=</m:t>
                            </m:r>
                            <m:r>
                              <m:rPr>
                                <m:brk m:alnAt="25"/>
                              </m:rPr>
                              <a:rPr lang="en-US" b="0" i="1" smtClean="0">
                                <a:latin typeface="Cambria Math" charset="0"/>
                              </a:rPr>
                              <m:t>1</m:t>
                            </m:r>
                          </m:sub>
                          <m:sup>
                            <m:r>
                              <a:rPr lang="is-IS" b="0" i="1" smtClean="0">
                                <a:latin typeface="Cambria Math" charset="0"/>
                                <a:ea typeface="Cambria Math" charset="0"/>
                                <a:cs typeface="Cambria Math" charset="0"/>
                              </a:rPr>
                              <m:t>𝜏</m:t>
                            </m:r>
                          </m:sup>
                          <m:e>
                            <m:func>
                              <m:funcPr>
                                <m:ctrlPr>
                                  <a:rPr lang="en-US" b="0" i="1" smtClean="0">
                                    <a:latin typeface="Cambria Math" panose="02040503050406030204" pitchFamily="18" charset="0"/>
                                  </a:rPr>
                                </m:ctrlPr>
                              </m:funcPr>
                              <m:fName>
                                <m:r>
                                  <m:rPr>
                                    <m:sty m:val="p"/>
                                  </m:rPr>
                                  <a:rPr lang="en-US" b="0" i="0" smtClean="0">
                                    <a:latin typeface="Cambria Math" charset="0"/>
                                  </a:rPr>
                                  <m:t>max</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𝑖𝑡</m:t>
                                        </m:r>
                                      </m:sub>
                                    </m:sSub>
                                  </m:e>
                                </m:d>
                              </m:e>
                            </m:func>
                            <m:r>
                              <a:rPr lang="en-US" b="0" i="1" smtClean="0">
                                <a:latin typeface="Cambria Math" charset="0"/>
                              </a:rPr>
                              <m:t>−</m:t>
                            </m:r>
                            <m:func>
                              <m:funcPr>
                                <m:ctrlPr>
                                  <a:rPr lang="en-US" b="0" i="1" smtClean="0">
                                    <a:latin typeface="Cambria Math" panose="02040503050406030204" pitchFamily="18" charset="0"/>
                                  </a:rPr>
                                </m:ctrlPr>
                              </m:funcPr>
                              <m:fName>
                                <m:r>
                                  <m:rPr>
                                    <m:sty m:val="p"/>
                                  </m:rPr>
                                  <a:rPr lang="en-US" b="0" i="0" smtClean="0">
                                    <a:latin typeface="Cambria Math" charset="0"/>
                                  </a:rPr>
                                  <m:t>min</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𝑖𝑡</m:t>
                                        </m:r>
                                      </m:sub>
                                    </m:sSub>
                                  </m:e>
                                </m:d>
                              </m:e>
                            </m:func>
                          </m:e>
                        </m:nary>
                      </m:num>
                      <m:den>
                        <m:r>
                          <a:rPr lang="en-US" b="0" i="1" smtClean="0">
                            <a:latin typeface="Cambria Math" charset="0"/>
                            <a:ea typeface="Cambria Math" charset="0"/>
                            <a:cs typeface="Cambria Math" charset="0"/>
                          </a:rPr>
                          <m:t>𝜏</m:t>
                        </m:r>
                      </m:den>
                    </m:f>
                  </m:oMath>
                </a14:m>
                <a:endParaRPr lang="en-US" b="0" dirty="0">
                  <a:ea typeface="Cambria Math" charset="0"/>
                  <a:cs typeface="Cambria Math" charset="0"/>
                </a:endParaRPr>
              </a:p>
              <a:p>
                <a14:m>
                  <m:oMath xmlns:m="http://schemas.openxmlformats.org/officeDocument/2006/math">
                    <m:sSub>
                      <m:sSubPr>
                        <m:ctrlPr>
                          <a:rPr lang="en-US" b="0" i="1" smtClean="0">
                            <a:latin typeface="Cambria Math" panose="02040503050406030204" pitchFamily="18" charset="0"/>
                            <a:ea typeface="Cambria Math" charset="0"/>
                            <a:cs typeface="Cambria Math" charset="0"/>
                          </a:rPr>
                        </m:ctrlPr>
                      </m:sSubPr>
                      <m:e>
                        <m:r>
                          <a:rPr lang="en-US" b="0" i="1" smtClean="0">
                            <a:latin typeface="Cambria Math" charset="0"/>
                            <a:ea typeface="Cambria Math" charset="0"/>
                            <a:cs typeface="Cambria Math" charset="0"/>
                          </a:rPr>
                          <m:t>𝑅</m:t>
                        </m:r>
                      </m:e>
                      <m:sub>
                        <m:r>
                          <a:rPr lang="en-US" b="0" i="1" smtClean="0">
                            <a:latin typeface="Cambria Math" charset="0"/>
                            <a:ea typeface="Cambria Math" charset="0"/>
                            <a:cs typeface="Cambria Math" charset="0"/>
                          </a:rPr>
                          <m:t>𝑖</m:t>
                        </m:r>
                      </m:sub>
                    </m:sSub>
                    <m:r>
                      <a:rPr lang="en-US" b="0" i="1" smtClean="0">
                        <a:latin typeface="Cambria Math" charset="0"/>
                        <a:ea typeface="Cambria Math" charset="0"/>
                        <a:cs typeface="Cambria Math" charset="0"/>
                      </a:rPr>
                      <m:t>=</m:t>
                    </m:r>
                    <m:func>
                      <m:funcPr>
                        <m:ctrlPr>
                          <a:rPr lang="en-US" b="0" i="1" smtClean="0">
                            <a:latin typeface="Cambria Math" panose="02040503050406030204" pitchFamily="18" charset="0"/>
                            <a:ea typeface="Cambria Math" charset="0"/>
                            <a:cs typeface="Cambria Math" charset="0"/>
                          </a:rPr>
                        </m:ctrlPr>
                      </m:funcPr>
                      <m:fName>
                        <m:r>
                          <m:rPr>
                            <m:sty m:val="p"/>
                          </m:rPr>
                          <a:rPr lang="en-US" b="0" i="0" smtClean="0">
                            <a:latin typeface="Cambria Math" charset="0"/>
                            <a:ea typeface="Cambria Math" charset="0"/>
                            <a:cs typeface="Cambria Math" charset="0"/>
                          </a:rPr>
                          <m:t>max</m:t>
                        </m:r>
                      </m:fName>
                      <m:e>
                        <m:d>
                          <m:dPr>
                            <m:ctrlPr>
                              <a:rPr lang="en-US" b="0" i="1" smtClean="0">
                                <a:latin typeface="Cambria Math" panose="02040503050406030204" pitchFamily="18" charset="0"/>
                                <a:ea typeface="Cambria Math" charset="0"/>
                                <a:cs typeface="Cambria Math" charset="0"/>
                              </a:rPr>
                            </m:ctrlPr>
                          </m:dPr>
                          <m:e>
                            <m:sSub>
                              <m:sSubPr>
                                <m:ctrlPr>
                                  <a:rPr lang="en-US" b="0" i="1" smtClean="0">
                                    <a:latin typeface="Cambria Math" panose="02040503050406030204" pitchFamily="18" charset="0"/>
                                    <a:ea typeface="Cambria Math" charset="0"/>
                                    <a:cs typeface="Cambria Math" charset="0"/>
                                  </a:rPr>
                                </m:ctrlPr>
                              </m:sSubPr>
                              <m:e>
                                <m:r>
                                  <a:rPr lang="en-US" b="0" i="1" smtClean="0">
                                    <a:latin typeface="Cambria Math" charset="0"/>
                                    <a:ea typeface="Cambria Math" charset="0"/>
                                    <a:cs typeface="Cambria Math" charset="0"/>
                                  </a:rPr>
                                  <m:t>𝑥</m:t>
                                </m:r>
                              </m:e>
                              <m:sub>
                                <m:r>
                                  <a:rPr lang="en-US" b="0" i="1" smtClean="0">
                                    <a:latin typeface="Cambria Math" charset="0"/>
                                    <a:ea typeface="Cambria Math" charset="0"/>
                                    <a:cs typeface="Cambria Math" charset="0"/>
                                  </a:rPr>
                                  <m:t>𝑖</m:t>
                                </m:r>
                              </m:sub>
                            </m:sSub>
                          </m:e>
                        </m:d>
                      </m:e>
                    </m:func>
                    <m:r>
                      <a:rPr lang="en-US" b="0" i="1" smtClean="0">
                        <a:latin typeface="Cambria Math" charset="0"/>
                        <a:ea typeface="Cambria Math" charset="0"/>
                        <a:cs typeface="Cambria Math" charset="0"/>
                      </a:rPr>
                      <m:t>−</m:t>
                    </m:r>
                    <m:func>
                      <m:funcPr>
                        <m:ctrlPr>
                          <a:rPr lang="en-US" b="0" i="1" smtClean="0">
                            <a:latin typeface="Cambria Math" panose="02040503050406030204" pitchFamily="18" charset="0"/>
                            <a:ea typeface="Cambria Math" charset="0"/>
                            <a:cs typeface="Cambria Math" charset="0"/>
                          </a:rPr>
                        </m:ctrlPr>
                      </m:funcPr>
                      <m:fName>
                        <m:r>
                          <m:rPr>
                            <m:sty m:val="p"/>
                          </m:rPr>
                          <a:rPr lang="en-US" b="0" i="0" smtClean="0">
                            <a:latin typeface="Cambria Math" charset="0"/>
                            <a:ea typeface="Cambria Math" charset="0"/>
                            <a:cs typeface="Cambria Math" charset="0"/>
                          </a:rPr>
                          <m:t>min</m:t>
                        </m:r>
                      </m:fName>
                      <m:e>
                        <m:d>
                          <m:dPr>
                            <m:ctrlPr>
                              <a:rPr lang="en-US" b="0" i="1" smtClean="0">
                                <a:latin typeface="Cambria Math" panose="02040503050406030204" pitchFamily="18" charset="0"/>
                                <a:ea typeface="Cambria Math" charset="0"/>
                                <a:cs typeface="Cambria Math" charset="0"/>
                              </a:rPr>
                            </m:ctrlPr>
                          </m:dPr>
                          <m:e>
                            <m:sSub>
                              <m:sSubPr>
                                <m:ctrlPr>
                                  <a:rPr lang="en-US" b="0" i="1" smtClean="0">
                                    <a:latin typeface="Cambria Math" panose="02040503050406030204" pitchFamily="18" charset="0"/>
                                    <a:ea typeface="Cambria Math" charset="0"/>
                                    <a:cs typeface="Cambria Math" charset="0"/>
                                  </a:rPr>
                                </m:ctrlPr>
                              </m:sSubPr>
                              <m:e>
                                <m:r>
                                  <a:rPr lang="en-US" b="0" i="1" smtClean="0">
                                    <a:latin typeface="Cambria Math" charset="0"/>
                                    <a:ea typeface="Cambria Math" charset="0"/>
                                    <a:cs typeface="Cambria Math" charset="0"/>
                                  </a:rPr>
                                  <m:t>𝑥</m:t>
                                </m:r>
                              </m:e>
                              <m:sub>
                                <m:r>
                                  <a:rPr lang="en-US" b="0" i="1" smtClean="0">
                                    <a:latin typeface="Cambria Math" charset="0"/>
                                    <a:ea typeface="Cambria Math" charset="0"/>
                                    <a:cs typeface="Cambria Math" charset="0"/>
                                  </a:rPr>
                                  <m:t>𝑖</m:t>
                                </m:r>
                              </m:sub>
                            </m:sSub>
                          </m:e>
                        </m:d>
                      </m:e>
                    </m:func>
                  </m:oMath>
                </a14:m>
                <a:endParaRPr lang="en-US" b="0" dirty="0">
                  <a:ea typeface="Cambria Math" charset="0"/>
                  <a:cs typeface="Cambria Math" charset="0"/>
                </a:endParaRPr>
              </a:p>
              <a:p>
                <a14:m>
                  <m:oMath xmlns:m="http://schemas.openxmlformats.org/officeDocument/2006/math">
                    <m:r>
                      <a:rPr lang="en-US" b="0" i="1" smtClean="0">
                        <a:latin typeface="Cambria Math" charset="0"/>
                        <a:ea typeface="Cambria Math" charset="0"/>
                        <a:cs typeface="Cambria Math" charset="0"/>
                      </a:rPr>
                      <m:t>𝑈𝐶𝐿</m:t>
                    </m:r>
                    <m:r>
                      <a:rPr lang="en-US" b="0" i="1" smtClean="0">
                        <a:latin typeface="Cambria Math" charset="0"/>
                        <a:ea typeface="Cambria Math" charset="0"/>
                        <a:cs typeface="Cambria Math" charset="0"/>
                      </a:rPr>
                      <m:t>=</m:t>
                    </m:r>
                    <m:sSub>
                      <m:sSubPr>
                        <m:ctrlPr>
                          <a:rPr lang="en-US" b="0" i="1" smtClean="0">
                            <a:latin typeface="Cambria Math" panose="02040503050406030204" pitchFamily="18" charset="0"/>
                            <a:ea typeface="Cambria Math" charset="0"/>
                            <a:cs typeface="Cambria Math" charset="0"/>
                          </a:rPr>
                        </m:ctrlPr>
                      </m:sSubPr>
                      <m:e>
                        <m:r>
                          <a:rPr lang="en-US" b="0" i="1" smtClean="0">
                            <a:latin typeface="Cambria Math" charset="0"/>
                            <a:ea typeface="Cambria Math" charset="0"/>
                            <a:cs typeface="Cambria Math" charset="0"/>
                          </a:rPr>
                          <m:t>𝐷</m:t>
                        </m:r>
                      </m:e>
                      <m:sub>
                        <m:r>
                          <a:rPr lang="en-US" b="0" i="1" smtClean="0">
                            <a:latin typeface="Cambria Math" charset="0"/>
                            <a:ea typeface="Cambria Math" charset="0"/>
                            <a:cs typeface="Cambria Math" charset="0"/>
                          </a:rPr>
                          <m:t>4</m:t>
                        </m:r>
                      </m:sub>
                    </m:sSub>
                    <m:r>
                      <a:rPr lang="en-US" b="0" i="1" smtClean="0">
                        <a:latin typeface="Cambria Math" charset="0"/>
                        <a:ea typeface="Cambria Math" charset="0"/>
                        <a:cs typeface="Cambria Math" charset="0"/>
                      </a:rPr>
                      <m:t>∙</m:t>
                    </m:r>
                    <m:acc>
                      <m:accPr>
                        <m:chr m:val="̅"/>
                        <m:ctrlPr>
                          <a:rPr lang="en-US" b="0" i="1" smtClean="0">
                            <a:latin typeface="Cambria Math" panose="02040503050406030204" pitchFamily="18" charset="0"/>
                            <a:ea typeface="Cambria Math" charset="0"/>
                            <a:cs typeface="Cambria Math" charset="0"/>
                          </a:rPr>
                        </m:ctrlPr>
                      </m:accPr>
                      <m:e>
                        <m:r>
                          <a:rPr lang="en-US" b="0" i="1" smtClean="0">
                            <a:latin typeface="Cambria Math" charset="0"/>
                            <a:ea typeface="Cambria Math" charset="0"/>
                            <a:cs typeface="Cambria Math" charset="0"/>
                          </a:rPr>
                          <m:t>𝑅</m:t>
                        </m:r>
                      </m:e>
                    </m:acc>
                  </m:oMath>
                </a14:m>
                <a:endParaRPr lang="en-US" b="0" dirty="0">
                  <a:ea typeface="Cambria Math" charset="0"/>
                  <a:cs typeface="Cambria Math" charset="0"/>
                </a:endParaRPr>
              </a:p>
              <a:p>
                <a14:m>
                  <m:oMath xmlns:m="http://schemas.openxmlformats.org/officeDocument/2006/math">
                    <m:r>
                      <a:rPr lang="en-US" b="0" i="1" smtClean="0">
                        <a:latin typeface="Cambria Math" charset="0"/>
                        <a:ea typeface="Cambria Math" charset="0"/>
                        <a:cs typeface="Cambria Math" charset="0"/>
                      </a:rPr>
                      <m:t>𝐿𝐶𝐿</m:t>
                    </m:r>
                    <m:r>
                      <a:rPr lang="en-US" b="0" i="1" smtClean="0">
                        <a:latin typeface="Cambria Math" charset="0"/>
                        <a:ea typeface="Cambria Math" charset="0"/>
                        <a:cs typeface="Cambria Math" charset="0"/>
                      </a:rPr>
                      <m:t>=</m:t>
                    </m:r>
                    <m:sSub>
                      <m:sSubPr>
                        <m:ctrlPr>
                          <a:rPr lang="en-US" b="0" i="1" smtClean="0">
                            <a:latin typeface="Cambria Math" panose="02040503050406030204" pitchFamily="18" charset="0"/>
                            <a:ea typeface="Cambria Math" charset="0"/>
                            <a:cs typeface="Cambria Math" charset="0"/>
                          </a:rPr>
                        </m:ctrlPr>
                      </m:sSubPr>
                      <m:e>
                        <m:r>
                          <a:rPr lang="en-US" b="0" i="1" smtClean="0">
                            <a:latin typeface="Cambria Math" charset="0"/>
                            <a:ea typeface="Cambria Math" charset="0"/>
                            <a:cs typeface="Cambria Math" charset="0"/>
                          </a:rPr>
                          <m:t>𝐷</m:t>
                        </m:r>
                      </m:e>
                      <m:sub>
                        <m:r>
                          <a:rPr lang="en-US" b="0" i="1" smtClean="0">
                            <a:latin typeface="Cambria Math" charset="0"/>
                            <a:ea typeface="Cambria Math" charset="0"/>
                            <a:cs typeface="Cambria Math" charset="0"/>
                          </a:rPr>
                          <m:t>3</m:t>
                        </m:r>
                      </m:sub>
                    </m:sSub>
                    <m:r>
                      <a:rPr lang="en-US" b="0" i="1" smtClean="0">
                        <a:latin typeface="Cambria Math" charset="0"/>
                        <a:ea typeface="Cambria Math" charset="0"/>
                        <a:cs typeface="Cambria Math" charset="0"/>
                      </a:rPr>
                      <m:t>∙</m:t>
                    </m:r>
                    <m:acc>
                      <m:accPr>
                        <m:chr m:val="̅"/>
                        <m:ctrlPr>
                          <a:rPr lang="en-US" b="0" i="1" smtClean="0">
                            <a:latin typeface="Cambria Math" panose="02040503050406030204" pitchFamily="18" charset="0"/>
                            <a:ea typeface="Cambria Math" charset="0"/>
                            <a:cs typeface="Cambria Math" charset="0"/>
                          </a:rPr>
                        </m:ctrlPr>
                      </m:accPr>
                      <m:e>
                        <m:r>
                          <a:rPr lang="en-US" b="0" i="1" smtClean="0">
                            <a:latin typeface="Cambria Math" charset="0"/>
                            <a:ea typeface="Cambria Math" charset="0"/>
                            <a:cs typeface="Cambria Math" charset="0"/>
                          </a:rPr>
                          <m:t>𝑅</m:t>
                        </m:r>
                      </m:e>
                    </m:acc>
                  </m:oMath>
                </a14:m>
                <a:endParaRPr lang="en-US" b="0" dirty="0">
                  <a:ea typeface="Cambria Math" charset="0"/>
                  <a:cs typeface="Cambria Math" charset="0"/>
                </a:endParaRPr>
              </a:p>
              <a:p>
                <a:pPr lvl="1"/>
                <a:r>
                  <a:rPr lang="en-US" dirty="0"/>
                  <a:t>Where:</a:t>
                </a:r>
              </a:p>
              <a:p>
                <a:pPr lvl="2"/>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charset="0"/>
                          </a:rPr>
                          <m:t>𝐷</m:t>
                        </m:r>
                      </m:e>
                      <m:sub>
                        <m:r>
                          <a:rPr lang="en-US" i="1" dirty="0" smtClean="0">
                            <a:latin typeface="Cambria Math" charset="0"/>
                          </a:rPr>
                          <m:t>3</m:t>
                        </m:r>
                      </m:sub>
                    </m:sSub>
                    <m:r>
                      <a:rPr lang="en-US" i="1" dirty="0" smtClean="0">
                        <a:latin typeface="Cambria Math" charset="0"/>
                      </a:rPr>
                      <m:t>=</m:t>
                    </m:r>
                    <m:func>
                      <m:funcPr>
                        <m:ctrlPr>
                          <a:rPr lang="en-US" i="1" dirty="0" smtClean="0">
                            <a:latin typeface="Cambria Math" panose="02040503050406030204" pitchFamily="18" charset="0"/>
                          </a:rPr>
                        </m:ctrlPr>
                      </m:funcPr>
                      <m:fName>
                        <m:r>
                          <m:rPr>
                            <m:sty m:val="p"/>
                          </m:rPr>
                          <a:rPr lang="en-US" i="0" dirty="0" smtClean="0">
                            <a:latin typeface="Cambria Math" charset="0"/>
                          </a:rPr>
                          <m:t>max</m:t>
                        </m:r>
                      </m:fName>
                      <m:e>
                        <m:d>
                          <m:dPr>
                            <m:begChr m:val="{"/>
                            <m:endChr m:val="}"/>
                            <m:ctrlPr>
                              <a:rPr lang="en-US" i="1" dirty="0" smtClean="0">
                                <a:latin typeface="Cambria Math" panose="02040503050406030204" pitchFamily="18" charset="0"/>
                              </a:rPr>
                            </m:ctrlPr>
                          </m:dPr>
                          <m:e>
                            <m:r>
                              <a:rPr lang="en-US" i="1" dirty="0" smtClean="0">
                                <a:latin typeface="Cambria Math" charset="0"/>
                              </a:rPr>
                              <m:t>0,1−</m:t>
                            </m:r>
                            <m:r>
                              <a:rPr lang="en-US" i="1" dirty="0" smtClean="0">
                                <a:latin typeface="Cambria Math" charset="0"/>
                              </a:rPr>
                              <m:t>𝐿</m:t>
                            </m:r>
                            <m:r>
                              <a:rPr lang="en-US" i="1" dirty="0" smtClean="0">
                                <a:latin typeface="Cambria Math" charset="0"/>
                                <a:ea typeface="Cambria Math" charset="0"/>
                                <a:cs typeface="Cambria Math" charset="0"/>
                              </a:rPr>
                              <m:t>∙</m:t>
                            </m:r>
                            <m:f>
                              <m:fPr>
                                <m:ctrlPr>
                                  <a:rPr lang="en-US" i="1" dirty="0" smtClean="0">
                                    <a:latin typeface="Cambria Math" panose="02040503050406030204" pitchFamily="18" charset="0"/>
                                  </a:rPr>
                                </m:ctrlPr>
                              </m:fPr>
                              <m:num>
                                <m:sSub>
                                  <m:sSubPr>
                                    <m:ctrlPr>
                                      <a:rPr lang="en-US" i="1" dirty="0" smtClean="0">
                                        <a:latin typeface="Cambria Math" panose="02040503050406030204" pitchFamily="18" charset="0"/>
                                      </a:rPr>
                                    </m:ctrlPr>
                                  </m:sSubPr>
                                  <m:e>
                                    <m:r>
                                      <a:rPr lang="en-US" i="1" dirty="0" smtClean="0">
                                        <a:latin typeface="Cambria Math" charset="0"/>
                                      </a:rPr>
                                      <m:t>𝑑</m:t>
                                    </m:r>
                                  </m:e>
                                  <m:sub>
                                    <m:r>
                                      <a:rPr lang="en-US" i="1" dirty="0" smtClean="0">
                                        <a:latin typeface="Cambria Math" charset="0"/>
                                      </a:rPr>
                                      <m:t>3</m:t>
                                    </m:r>
                                  </m:sub>
                                </m:sSub>
                                <m:d>
                                  <m:dPr>
                                    <m:ctrlPr>
                                      <a:rPr lang="en-US" i="1" dirty="0" smtClean="0">
                                        <a:latin typeface="Cambria Math" panose="02040503050406030204" pitchFamily="18" charset="0"/>
                                      </a:rPr>
                                    </m:ctrlPr>
                                  </m:dPr>
                                  <m:e>
                                    <m:r>
                                      <a:rPr lang="en-US" i="1" dirty="0" smtClean="0">
                                        <a:latin typeface="Cambria Math" charset="0"/>
                                      </a:rPr>
                                      <m:t>𝑛</m:t>
                                    </m:r>
                                  </m:e>
                                </m:d>
                              </m:num>
                              <m:den>
                                <m:sSub>
                                  <m:sSubPr>
                                    <m:ctrlPr>
                                      <a:rPr lang="en-US" i="1" dirty="0" smtClean="0">
                                        <a:latin typeface="Cambria Math" panose="02040503050406030204" pitchFamily="18" charset="0"/>
                                      </a:rPr>
                                    </m:ctrlPr>
                                  </m:sSubPr>
                                  <m:e>
                                    <m:r>
                                      <a:rPr lang="en-US" i="1" dirty="0" smtClean="0">
                                        <a:latin typeface="Cambria Math" charset="0"/>
                                      </a:rPr>
                                      <m:t>𝑑</m:t>
                                    </m:r>
                                  </m:e>
                                  <m:sub>
                                    <m:r>
                                      <a:rPr lang="en-US" i="1" dirty="0" smtClean="0">
                                        <a:latin typeface="Cambria Math" charset="0"/>
                                      </a:rPr>
                                      <m:t>2</m:t>
                                    </m:r>
                                  </m:sub>
                                </m:sSub>
                                <m:d>
                                  <m:dPr>
                                    <m:ctrlPr>
                                      <a:rPr lang="en-US" i="1" dirty="0" smtClean="0">
                                        <a:latin typeface="Cambria Math" panose="02040503050406030204" pitchFamily="18" charset="0"/>
                                      </a:rPr>
                                    </m:ctrlPr>
                                  </m:dPr>
                                  <m:e>
                                    <m:r>
                                      <a:rPr lang="en-US" i="1" dirty="0" smtClean="0">
                                        <a:latin typeface="Cambria Math" charset="0"/>
                                      </a:rPr>
                                      <m:t>𝑛</m:t>
                                    </m:r>
                                  </m:e>
                                </m:d>
                              </m:den>
                            </m:f>
                          </m:e>
                        </m:d>
                      </m:e>
                    </m:func>
                  </m:oMath>
                </a14:m>
                <a:endParaRPr lang="en-US" dirty="0"/>
              </a:p>
              <a:p>
                <a:pPr lvl="2"/>
                <a14:m>
                  <m:oMath xmlns:m="http://schemas.openxmlformats.org/officeDocument/2006/math">
                    <m:sSub>
                      <m:sSubPr>
                        <m:ctrlPr>
                          <a:rPr lang="en-US" i="1" dirty="0">
                            <a:latin typeface="Cambria Math" panose="02040503050406030204" pitchFamily="18" charset="0"/>
                          </a:rPr>
                        </m:ctrlPr>
                      </m:sSubPr>
                      <m:e>
                        <m:r>
                          <a:rPr lang="en-US" i="1" dirty="0">
                            <a:latin typeface="Cambria Math" charset="0"/>
                          </a:rPr>
                          <m:t>𝐷</m:t>
                        </m:r>
                      </m:e>
                      <m:sub>
                        <m:r>
                          <a:rPr lang="en-US" b="0" i="1" dirty="0" smtClean="0">
                            <a:latin typeface="Cambria Math" charset="0"/>
                          </a:rPr>
                          <m:t>4</m:t>
                        </m:r>
                      </m:sub>
                    </m:sSub>
                    <m:r>
                      <a:rPr lang="en-US" i="1" dirty="0">
                        <a:latin typeface="Cambria Math" charset="0"/>
                      </a:rPr>
                      <m:t>=1</m:t>
                    </m:r>
                    <m:r>
                      <a:rPr lang="en-US" b="0" i="1" dirty="0" smtClean="0">
                        <a:latin typeface="Cambria Math" charset="0"/>
                      </a:rPr>
                      <m:t>+</m:t>
                    </m:r>
                    <m:r>
                      <a:rPr lang="en-US" i="1" dirty="0">
                        <a:latin typeface="Cambria Math" charset="0"/>
                      </a:rPr>
                      <m:t>𝐿</m:t>
                    </m:r>
                    <m:r>
                      <a:rPr lang="en-US" i="1" dirty="0">
                        <a:latin typeface="Cambria Math" charset="0"/>
                        <a:ea typeface="Cambria Math" charset="0"/>
                        <a:cs typeface="Cambria Math" charset="0"/>
                      </a:rPr>
                      <m:t>∙</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charset="0"/>
                              </a:rPr>
                              <m:t>𝑑</m:t>
                            </m:r>
                          </m:e>
                          <m:sub>
                            <m:r>
                              <a:rPr lang="en-US" i="1" dirty="0">
                                <a:latin typeface="Cambria Math" charset="0"/>
                              </a:rPr>
                              <m:t>3</m:t>
                            </m:r>
                          </m:sub>
                        </m:sSub>
                        <m:d>
                          <m:dPr>
                            <m:ctrlPr>
                              <a:rPr lang="en-US" i="1" dirty="0">
                                <a:latin typeface="Cambria Math" panose="02040503050406030204" pitchFamily="18" charset="0"/>
                              </a:rPr>
                            </m:ctrlPr>
                          </m:dPr>
                          <m:e>
                            <m:r>
                              <a:rPr lang="en-US" i="1" dirty="0">
                                <a:latin typeface="Cambria Math" charset="0"/>
                              </a:rPr>
                              <m:t>𝑛</m:t>
                            </m:r>
                          </m:e>
                        </m:d>
                      </m:num>
                      <m:den>
                        <m:sSub>
                          <m:sSubPr>
                            <m:ctrlPr>
                              <a:rPr lang="en-US" i="1" dirty="0">
                                <a:latin typeface="Cambria Math" panose="02040503050406030204" pitchFamily="18" charset="0"/>
                              </a:rPr>
                            </m:ctrlPr>
                          </m:sSubPr>
                          <m:e>
                            <m:r>
                              <a:rPr lang="en-US" i="1" dirty="0">
                                <a:latin typeface="Cambria Math" charset="0"/>
                              </a:rPr>
                              <m:t>𝑑</m:t>
                            </m:r>
                          </m:e>
                          <m:sub>
                            <m:r>
                              <a:rPr lang="en-US" i="1" dirty="0">
                                <a:latin typeface="Cambria Math" charset="0"/>
                              </a:rPr>
                              <m:t>2</m:t>
                            </m:r>
                          </m:sub>
                        </m:sSub>
                        <m:d>
                          <m:dPr>
                            <m:ctrlPr>
                              <a:rPr lang="en-US" i="1" dirty="0">
                                <a:latin typeface="Cambria Math" panose="02040503050406030204" pitchFamily="18" charset="0"/>
                              </a:rPr>
                            </m:ctrlPr>
                          </m:dPr>
                          <m:e>
                            <m:r>
                              <a:rPr lang="en-US" i="1" dirty="0">
                                <a:latin typeface="Cambria Math" charset="0"/>
                              </a:rPr>
                              <m:t>𝑛</m:t>
                            </m:r>
                          </m:e>
                        </m:d>
                      </m:den>
                    </m:f>
                  </m:oMath>
                </a14:m>
                <a:endParaRPr lang="en-US" dirty="0"/>
              </a:p>
              <a:p>
                <a:pPr lvl="1"/>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charset="0"/>
                          </a:rPr>
                          <m:t>𝑑</m:t>
                        </m:r>
                      </m:e>
                      <m:sub>
                        <m:r>
                          <a:rPr lang="en-US" i="1" dirty="0" smtClean="0">
                            <a:latin typeface="Cambria Math" charset="0"/>
                          </a:rPr>
                          <m:t>3</m:t>
                        </m:r>
                      </m:sub>
                    </m:sSub>
                    <m:d>
                      <m:dPr>
                        <m:ctrlPr>
                          <a:rPr lang="en-US" i="1" dirty="0" smtClean="0">
                            <a:latin typeface="Cambria Math" panose="02040503050406030204" pitchFamily="18" charset="0"/>
                          </a:rPr>
                        </m:ctrlPr>
                      </m:dPr>
                      <m:e>
                        <m:r>
                          <a:rPr lang="en-US" i="1" dirty="0" smtClean="0">
                            <a:latin typeface="Cambria Math" charset="0"/>
                          </a:rPr>
                          <m:t>𝑛</m:t>
                        </m:r>
                      </m:e>
                    </m:d>
                  </m:oMath>
                </a14:m>
                <a:r>
                  <a:rPr lang="en-US" dirty="0"/>
                  <a:t> can be obtained from R’s IQCC library.</a:t>
                </a:r>
              </a:p>
              <a:p>
                <a:pPr lvl="1"/>
                <a:r>
                  <a:rPr lang="en-US" dirty="0"/>
                  <a:t>If </a:t>
                </a:r>
                <a14:m>
                  <m:oMath xmlns:m="http://schemas.openxmlformats.org/officeDocument/2006/math">
                    <m:r>
                      <a:rPr lang="en-US" i="1" dirty="0" smtClean="0">
                        <a:latin typeface="Cambria Math" charset="0"/>
                      </a:rPr>
                      <m:t>𝐿</m:t>
                    </m:r>
                    <m:r>
                      <a:rPr lang="en-US" i="1" dirty="0" smtClean="0">
                        <a:latin typeface="Cambria Math" charset="0"/>
                      </a:rPr>
                      <m:t>=3</m:t>
                    </m:r>
                  </m:oMath>
                </a14:m>
                <a:r>
                  <a:rPr lang="en-US" dirty="0"/>
                  <a:t>, then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charset="0"/>
                          </a:rPr>
                          <m:t>𝐷</m:t>
                        </m:r>
                      </m:e>
                      <m:sub>
                        <m:r>
                          <a:rPr lang="en-US" i="1" dirty="0" smtClean="0">
                            <a:latin typeface="Cambria Math" charset="0"/>
                          </a:rPr>
                          <m:t>3</m:t>
                        </m:r>
                      </m:sub>
                    </m:sSub>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charset="0"/>
                          </a:rPr>
                          <m:t>𝐷</m:t>
                        </m:r>
                      </m:e>
                      <m:sub>
                        <m:r>
                          <a:rPr lang="en-US" i="1" dirty="0" smtClean="0">
                            <a:latin typeface="Cambria Math" charset="0"/>
                          </a:rPr>
                          <m:t>4</m:t>
                        </m:r>
                      </m:sub>
                    </m:sSub>
                  </m:oMath>
                </a14:m>
                <a:r>
                  <a:rPr lang="en-US" dirty="0"/>
                  <a:t> can be obtained from a constants table.</a:t>
                </a:r>
              </a:p>
              <a:p>
                <a:pPr lvl="2"/>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579780"/>
              </a:xfrm>
              <a:blipFill rotWithShape="0">
                <a:blip r:embed="rId3"/>
                <a:stretch>
                  <a:fillRect l="-1455" t="-1465" b="-266"/>
                </a:stretch>
              </a:blipFill>
            </p:spPr>
            <p:txBody>
              <a:bodyPr/>
              <a:lstStyle/>
              <a:p>
                <a:r>
                  <a:rPr lang="en-US">
                    <a:noFill/>
                  </a:rPr>
                  <a:t> </a:t>
                </a:r>
              </a:p>
            </p:txBody>
          </p:sp>
        </mc:Fallback>
      </mc:AlternateContent>
    </p:spTree>
    <p:extLst>
      <p:ext uri="{BB962C8B-B14F-4D97-AF65-F5344CB8AC3E}">
        <p14:creationId xmlns:p14="http://schemas.microsoft.com/office/powerpoint/2010/main" val="55940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𝑥</m:t>
                        </m:r>
                      </m:e>
                    </m:acc>
                  </m:oMath>
                </a14:m>
                <a:r>
                  <a:rPr lang="en-US" dirty="0"/>
                  <a:t>,S and </a:t>
                </a:r>
                <a14:m>
                  <m:oMath xmlns:m="http://schemas.openxmlformats.org/officeDocument/2006/math">
                    <m:acc>
                      <m:accPr>
                        <m:chr m:val="̅"/>
                        <m:ctrlPr>
                          <a:rPr lang="en-US" i="1">
                            <a:latin typeface="Cambria Math" panose="02040503050406030204" pitchFamily="18" charset="0"/>
                          </a:rPr>
                        </m:ctrlPr>
                      </m:accPr>
                      <m:e>
                        <m:r>
                          <a:rPr lang="en-US" i="1">
                            <a:latin typeface="Cambria Math" charset="0"/>
                          </a:rPr>
                          <m:t>𝑥</m:t>
                        </m:r>
                      </m:e>
                    </m:acc>
                  </m:oMath>
                </a14:m>
                <a:r>
                  <a:rPr lang="en-US" dirty="0"/>
                  <a:t>,R Charts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b="-226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Monitors the disperse/variation and mean simultaneously.</a:t>
                </a:r>
              </a:p>
              <a:p>
                <a:r>
                  <a:rPr lang="en-US" dirty="0"/>
                  <a:t>Phase I:</a:t>
                </a:r>
              </a:p>
              <a:p>
                <a:pPr lvl="1"/>
                <a:r>
                  <a:rPr lang="en-US" dirty="0"/>
                  <a:t>Build a disperse chart (S chart to R chart), until stable.</a:t>
                </a:r>
              </a:p>
              <a:p>
                <a:pPr lvl="1"/>
                <a:r>
                  <a:rPr lang="en-US" dirty="0"/>
                  <a:t>Build a </a:t>
                </a:r>
                <a14:m>
                  <m:oMath xmlns:m="http://schemas.openxmlformats.org/officeDocument/2006/math">
                    <m:acc>
                      <m:accPr>
                        <m:chr m:val="̅"/>
                        <m:ctrlPr>
                          <a:rPr lang="en-US" i="1">
                            <a:latin typeface="Cambria Math" panose="02040503050406030204" pitchFamily="18" charset="0"/>
                          </a:rPr>
                        </m:ctrlPr>
                      </m:accPr>
                      <m:e>
                        <m:r>
                          <a:rPr lang="en-US" i="1">
                            <a:latin typeface="Cambria Math" charset="0"/>
                          </a:rPr>
                          <m:t>𝑥</m:t>
                        </m:r>
                      </m:e>
                    </m:acc>
                  </m:oMath>
                </a14:m>
                <a:r>
                  <a:rPr lang="en-US" dirty="0"/>
                  <a:t> chart until stable.</a:t>
                </a:r>
              </a:p>
              <a:p>
                <a:pPr lvl="2"/>
                <a:r>
                  <a:rPr lang="en-US" dirty="0"/>
                  <a:t>If data was removed in the disperse chart, do not use that data for </a:t>
                </a:r>
                <a14:m>
                  <m:oMath xmlns:m="http://schemas.openxmlformats.org/officeDocument/2006/math">
                    <m:acc>
                      <m:accPr>
                        <m:chr m:val="̅"/>
                        <m:ctrlPr>
                          <a:rPr lang="en-US" i="1">
                            <a:latin typeface="Cambria Math" panose="02040503050406030204" pitchFamily="18" charset="0"/>
                          </a:rPr>
                        </m:ctrlPr>
                      </m:accPr>
                      <m:e>
                        <m:r>
                          <a:rPr lang="en-US" i="1">
                            <a:latin typeface="Cambria Math" charset="0"/>
                          </a:rPr>
                          <m:t>𝑥</m:t>
                        </m:r>
                      </m:e>
                    </m:acc>
                  </m:oMath>
                </a14:m>
                <a:r>
                  <a:rPr lang="en-US" dirty="0"/>
                  <a:t> chart.</a:t>
                </a:r>
              </a:p>
              <a:p>
                <a:r>
                  <a:rPr lang="en-US" dirty="0"/>
                  <a:t>Phase II:</a:t>
                </a:r>
              </a:p>
              <a:p>
                <a:pPr lvl="1"/>
                <a:r>
                  <a:rPr lang="en-US" dirty="0"/>
                  <a:t>Calculate the statistic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charset="0"/>
                          </a:rPr>
                          <m:t>𝑆</m:t>
                        </m:r>
                      </m:e>
                      <m:sub>
                        <m:r>
                          <a:rPr lang="en-US" i="1" dirty="0" smtClean="0">
                            <a:latin typeface="Cambria Math" charset="0"/>
                          </a:rPr>
                          <m:t>𝑖</m:t>
                        </m:r>
                      </m:sub>
                    </m:sSub>
                  </m:oMath>
                </a14:m>
                <a:r>
                  <a:rPr lang="en-US" dirty="0"/>
                  <a:t> or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charset="0"/>
                          </a:rPr>
                          <m:t>𝑅</m:t>
                        </m:r>
                      </m:e>
                      <m:sub>
                        <m:r>
                          <a:rPr lang="en-US" i="1" dirty="0" smtClean="0">
                            <a:latin typeface="Cambria Math" charset="0"/>
                          </a:rPr>
                          <m:t>𝑖</m:t>
                        </m:r>
                      </m:sub>
                    </m:sSub>
                  </m:oMath>
                </a14:m>
                <a:r>
                  <a:rPr lang="en-US" dirty="0"/>
                  <a:t>, add to chart. If stable, continue. If not, return to Phase I </a:t>
                </a:r>
                <a:r>
                  <a:rPr lang="en-US" b="1" dirty="0"/>
                  <a:t>for all charts</a:t>
                </a:r>
                <a:r>
                  <a:rPr lang="en-US" dirty="0"/>
                  <a:t>.</a:t>
                </a:r>
              </a:p>
              <a:p>
                <a:pPr lvl="1"/>
                <a:r>
                  <a:rPr lang="en-US" dirty="0"/>
                  <a:t>Calculate the statistic </a:t>
                </a:r>
                <a14:m>
                  <m:oMath xmlns:m="http://schemas.openxmlformats.org/officeDocument/2006/math">
                    <m:sSub>
                      <m:sSubPr>
                        <m:ctrlPr>
                          <a:rPr lang="en-US" b="0"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charset="0"/>
                              </a:rPr>
                              <m:t>𝑥</m:t>
                            </m:r>
                          </m:e>
                        </m:acc>
                      </m:e>
                      <m:sub>
                        <m:r>
                          <a:rPr lang="en-US" b="0" i="1" smtClean="0">
                            <a:latin typeface="Cambria Math" charset="0"/>
                          </a:rPr>
                          <m:t>𝑖</m:t>
                        </m:r>
                      </m:sub>
                    </m:sSub>
                  </m:oMath>
                </a14:m>
                <a:r>
                  <a:rPr lang="en-US" dirty="0"/>
                  <a:t>. If stable, continue. If not, return to Phase I </a:t>
                </a:r>
                <a:r>
                  <a:rPr lang="en-US" b="1" dirty="0"/>
                  <a:t>for </a:t>
                </a:r>
                <a14:m>
                  <m:oMath xmlns:m="http://schemas.openxmlformats.org/officeDocument/2006/math">
                    <m:acc>
                      <m:accPr>
                        <m:chr m:val="̅"/>
                        <m:ctrlPr>
                          <a:rPr lang="en-US" b="1" i="1">
                            <a:latin typeface="Cambria Math" panose="02040503050406030204" pitchFamily="18" charset="0"/>
                          </a:rPr>
                        </m:ctrlPr>
                      </m:accPr>
                      <m:e>
                        <m:r>
                          <a:rPr lang="en-US" b="1" i="1">
                            <a:latin typeface="Cambria Math" charset="0"/>
                          </a:rPr>
                          <m:t>𝒙</m:t>
                        </m:r>
                      </m:e>
                    </m:acc>
                  </m:oMath>
                </a14:m>
                <a:r>
                  <a:rPr lang="en-US" b="1" dirty="0"/>
                  <a:t> chart only</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455" t="-1667"/>
                </a:stretch>
              </a:blipFill>
            </p:spPr>
            <p:txBody>
              <a:bodyPr/>
              <a:lstStyle/>
              <a:p>
                <a:r>
                  <a:rPr lang="he-IL">
                    <a:noFill/>
                  </a:rPr>
                  <a:t> </a:t>
                </a:r>
              </a:p>
            </p:txBody>
          </p:sp>
        </mc:Fallback>
      </mc:AlternateContent>
    </p:spTree>
    <p:extLst>
      <p:ext uri="{BB962C8B-B14F-4D97-AF65-F5344CB8AC3E}">
        <p14:creationId xmlns:p14="http://schemas.microsoft.com/office/powerpoint/2010/main" val="1635575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8A5F25F-D555-0A47-9814-3BB88D957D8C}"/>
              </a:ext>
            </a:extLst>
          </p:cNvPr>
          <p:cNvGrpSpPr/>
          <p:nvPr/>
        </p:nvGrpSpPr>
        <p:grpSpPr>
          <a:xfrm>
            <a:off x="921024" y="1958010"/>
            <a:ext cx="9827812" cy="3124938"/>
            <a:chOff x="0" y="1895056"/>
            <a:chExt cx="12252960" cy="4148283"/>
          </a:xfrm>
        </p:grpSpPr>
        <p:pic>
          <p:nvPicPr>
            <p:cNvPr id="6" name="Picture 5">
              <a:extLst>
                <a:ext uri="{FF2B5EF4-FFF2-40B4-BE49-F238E27FC236}">
                  <a16:creationId xmlns:a16="http://schemas.microsoft.com/office/drawing/2014/main" id="{387E6F27-0E30-D347-BA68-E21DB73FADD0}"/>
                </a:ext>
              </a:extLst>
            </p:cNvPr>
            <p:cNvPicPr>
              <a:picLocks noChangeAspect="1"/>
            </p:cNvPicPr>
            <p:nvPr/>
          </p:nvPicPr>
          <p:blipFill>
            <a:blip r:embed="rId3"/>
            <a:stretch>
              <a:fillRect/>
            </a:stretch>
          </p:blipFill>
          <p:spPr>
            <a:xfrm>
              <a:off x="0" y="1895058"/>
              <a:ext cx="4289076" cy="3771717"/>
            </a:xfrm>
            <a:prstGeom prst="rect">
              <a:avLst/>
            </a:prstGeom>
          </p:spPr>
        </p:pic>
        <p:pic>
          <p:nvPicPr>
            <p:cNvPr id="7" name="Picture 6">
              <a:extLst>
                <a:ext uri="{FF2B5EF4-FFF2-40B4-BE49-F238E27FC236}">
                  <a16:creationId xmlns:a16="http://schemas.microsoft.com/office/drawing/2014/main" id="{86BA4406-622A-D64C-9C38-BFDD84834B12}"/>
                </a:ext>
              </a:extLst>
            </p:cNvPr>
            <p:cNvPicPr>
              <a:picLocks noChangeAspect="1"/>
            </p:cNvPicPr>
            <p:nvPr/>
          </p:nvPicPr>
          <p:blipFill>
            <a:blip r:embed="rId4"/>
            <a:stretch>
              <a:fillRect/>
            </a:stretch>
          </p:blipFill>
          <p:spPr>
            <a:xfrm>
              <a:off x="3979260" y="1895056"/>
              <a:ext cx="4294440" cy="3776433"/>
            </a:xfrm>
            <a:prstGeom prst="rect">
              <a:avLst/>
            </a:prstGeom>
          </p:spPr>
        </p:pic>
        <p:pic>
          <p:nvPicPr>
            <p:cNvPr id="8" name="Picture 7">
              <a:extLst>
                <a:ext uri="{FF2B5EF4-FFF2-40B4-BE49-F238E27FC236}">
                  <a16:creationId xmlns:a16="http://schemas.microsoft.com/office/drawing/2014/main" id="{E47646DD-2F9F-3645-8783-30FC1D9456CC}"/>
                </a:ext>
              </a:extLst>
            </p:cNvPr>
            <p:cNvPicPr>
              <a:picLocks noChangeAspect="1"/>
            </p:cNvPicPr>
            <p:nvPr/>
          </p:nvPicPr>
          <p:blipFill>
            <a:blip r:embed="rId5"/>
            <a:stretch>
              <a:fillRect/>
            </a:stretch>
          </p:blipFill>
          <p:spPr>
            <a:xfrm>
              <a:off x="7963882" y="1895056"/>
              <a:ext cx="4289078" cy="3771719"/>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F7F63B2-7537-4641-97F8-2ABE8AC7EC63}"/>
                    </a:ext>
                  </a:extLst>
                </p:cNvPr>
                <p:cNvSpPr txBox="1"/>
                <p:nvPr/>
              </p:nvSpPr>
              <p:spPr>
                <a:xfrm>
                  <a:off x="636104" y="5666775"/>
                  <a:ext cx="31010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𝑋</m:t>
                        </m:r>
                        <m:r>
                          <a:rPr lang="en-US" b="0" i="1" smtClean="0">
                            <a:latin typeface="Cambria Math" charset="0"/>
                          </a:rPr>
                          <m:t>~</m:t>
                        </m:r>
                        <m:r>
                          <a:rPr lang="en-US" b="0" i="1" smtClean="0">
                            <a:latin typeface="Cambria Math" charset="0"/>
                          </a:rPr>
                          <m:t>𝑁</m:t>
                        </m:r>
                        <m:r>
                          <a:rPr lang="en-US" b="0" i="1" smtClean="0">
                            <a:latin typeface="Cambria Math" charset="0"/>
                          </a:rPr>
                          <m:t>(</m:t>
                        </m:r>
                        <m:r>
                          <a:rPr lang="en-US" b="0" i="1" smtClean="0">
                            <a:latin typeface="Cambria Math" charset="0"/>
                            <a:ea typeface="Cambria Math" charset="0"/>
                            <a:cs typeface="Cambria Math" charset="0"/>
                          </a:rPr>
                          <m:t>𝜇</m:t>
                        </m:r>
                        <m:r>
                          <a:rPr lang="en-US" b="0" i="1" smtClean="0">
                            <a:latin typeface="Cambria Math" charset="0"/>
                            <a:ea typeface="Cambria Math" charset="0"/>
                            <a:cs typeface="Cambria Math" charset="0"/>
                          </a:rPr>
                          <m:t>,</m:t>
                        </m:r>
                        <m:sSup>
                          <m:sSupPr>
                            <m:ctrlPr>
                              <a:rPr lang="en-US" b="0" i="1" smtClean="0">
                                <a:latin typeface="Cambria Math" panose="02040503050406030204" pitchFamily="18" charset="0"/>
                                <a:ea typeface="Cambria Math" charset="0"/>
                                <a:cs typeface="Cambria Math" charset="0"/>
                              </a:rPr>
                            </m:ctrlPr>
                          </m:sSupPr>
                          <m:e>
                            <m:r>
                              <a:rPr lang="en-US" b="0" i="1" smtClean="0">
                                <a:latin typeface="Cambria Math" charset="0"/>
                                <a:ea typeface="Cambria Math" charset="0"/>
                                <a:cs typeface="Cambria Math" charset="0"/>
                              </a:rPr>
                              <m:t>𝜎</m:t>
                            </m:r>
                          </m:e>
                          <m:sup>
                            <m:r>
                              <a:rPr lang="en-US" b="0" i="1" smtClean="0">
                                <a:latin typeface="Cambria Math" charset="0"/>
                                <a:ea typeface="Cambria Math" charset="0"/>
                                <a:cs typeface="Cambria Math" charset="0"/>
                              </a:rPr>
                              <m:t>2</m:t>
                            </m:r>
                          </m:sup>
                        </m:sSup>
                        <m:r>
                          <a:rPr lang="en-US" b="0" i="1" smtClean="0">
                            <a:latin typeface="Cambria Math" charset="0"/>
                            <a:ea typeface="Cambria Math" charset="0"/>
                            <a:cs typeface="Cambria Math" charset="0"/>
                          </a:rPr>
                          <m:t>)</m:t>
                        </m:r>
                      </m:oMath>
                    </m:oMathPara>
                  </a14:m>
                  <a:endParaRPr lang="en-US" dirty="0"/>
                </a:p>
              </p:txBody>
            </p:sp>
          </mc:Choice>
          <mc:Fallback xmlns="">
            <p:sp>
              <p:nvSpPr>
                <p:cNvPr id="9" name="TextBox 8">
                  <a:extLst>
                    <a:ext uri="{FF2B5EF4-FFF2-40B4-BE49-F238E27FC236}">
                      <a16:creationId xmlns:a16="http://schemas.microsoft.com/office/drawing/2014/main" id="{CF7F63B2-7537-4641-97F8-2ABE8AC7EC63}"/>
                    </a:ext>
                  </a:extLst>
                </p:cNvPr>
                <p:cNvSpPr txBox="1">
                  <a:spLocks noRot="1" noChangeAspect="1" noMove="1" noResize="1" noEditPoints="1" noAdjustHandles="1" noChangeArrowheads="1" noChangeShapeType="1" noTextEdit="1"/>
                </p:cNvSpPr>
                <p:nvPr/>
              </p:nvSpPr>
              <p:spPr>
                <a:xfrm>
                  <a:off x="636104" y="5666775"/>
                  <a:ext cx="3101009" cy="369332"/>
                </a:xfrm>
                <a:prstGeom prst="rect">
                  <a:avLst/>
                </a:prstGeom>
                <a:blipFill>
                  <a:blip r:embed="rId6"/>
                  <a:stretch>
                    <a:fillRect b="-52174"/>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217E52C-49A3-AA43-911A-C601E0131C47}"/>
                    </a:ext>
                  </a:extLst>
                </p:cNvPr>
                <p:cNvSpPr txBox="1"/>
                <p:nvPr/>
              </p:nvSpPr>
              <p:spPr>
                <a:xfrm>
                  <a:off x="8560598" y="5674007"/>
                  <a:ext cx="31010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𝑋</m:t>
                            </m:r>
                          </m:e>
                          <m:sub>
                            <m:r>
                              <a:rPr lang="en-US" b="0" i="1" smtClean="0">
                                <a:latin typeface="Cambria Math" charset="0"/>
                              </a:rPr>
                              <m:t>2</m:t>
                            </m:r>
                          </m:sub>
                        </m:sSub>
                        <m:r>
                          <a:rPr lang="en-US" b="0" i="1" smtClean="0">
                            <a:latin typeface="Cambria Math" charset="0"/>
                          </a:rPr>
                          <m:t>=</m:t>
                        </m:r>
                        <m:sSup>
                          <m:sSupPr>
                            <m:ctrlPr>
                              <a:rPr lang="en-US" b="0" i="1" smtClean="0">
                                <a:latin typeface="Cambria Math" panose="02040503050406030204" pitchFamily="18" charset="0"/>
                              </a:rPr>
                            </m:ctrlPr>
                          </m:sSupPr>
                          <m:e>
                            <m:r>
                              <a:rPr lang="en-US" b="0" i="1" smtClean="0">
                                <a:latin typeface="Cambria Math" charset="0"/>
                              </a:rPr>
                              <m:t>𝑋</m:t>
                            </m:r>
                          </m:e>
                          <m:sup>
                            <m:r>
                              <a:rPr lang="en-US" b="0" i="1" smtClean="0">
                                <a:latin typeface="Cambria Math" charset="0"/>
                              </a:rPr>
                              <m:t>2</m:t>
                            </m:r>
                          </m:sup>
                        </m:sSup>
                      </m:oMath>
                    </m:oMathPara>
                  </a14:m>
                  <a:endParaRPr lang="en-US" dirty="0"/>
                </a:p>
              </p:txBody>
            </p:sp>
          </mc:Choice>
          <mc:Fallback xmlns="">
            <p:sp>
              <p:nvSpPr>
                <p:cNvPr id="10" name="TextBox 9">
                  <a:extLst>
                    <a:ext uri="{FF2B5EF4-FFF2-40B4-BE49-F238E27FC236}">
                      <a16:creationId xmlns:a16="http://schemas.microsoft.com/office/drawing/2014/main" id="{D217E52C-49A3-AA43-911A-C601E0131C47}"/>
                    </a:ext>
                  </a:extLst>
                </p:cNvPr>
                <p:cNvSpPr txBox="1">
                  <a:spLocks noRot="1" noChangeAspect="1" noMove="1" noResize="1" noEditPoints="1" noAdjustHandles="1" noChangeArrowheads="1" noChangeShapeType="1" noTextEdit="1"/>
                </p:cNvSpPr>
                <p:nvPr/>
              </p:nvSpPr>
              <p:spPr>
                <a:xfrm>
                  <a:off x="8560598" y="5674007"/>
                  <a:ext cx="3101009" cy="369332"/>
                </a:xfrm>
                <a:prstGeom prst="rect">
                  <a:avLst/>
                </a:prstGeom>
                <a:blipFill>
                  <a:blip r:embed="rId7"/>
                  <a:stretch>
                    <a:fillRect b="-30435"/>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169556E-1284-2A4D-99F0-4E04B87D2E1F}"/>
                    </a:ext>
                  </a:extLst>
                </p:cNvPr>
                <p:cNvSpPr txBox="1"/>
                <p:nvPr/>
              </p:nvSpPr>
              <p:spPr>
                <a:xfrm>
                  <a:off x="4575974" y="5666775"/>
                  <a:ext cx="31010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𝑋</m:t>
                            </m:r>
                          </m:e>
                          <m:sub>
                            <m:r>
                              <a:rPr lang="en-US" b="0" i="1" smtClean="0">
                                <a:latin typeface="Cambria Math" charset="0"/>
                              </a:rPr>
                              <m:t>1</m:t>
                            </m:r>
                          </m:sub>
                        </m:sSub>
                        <m:r>
                          <a:rPr lang="en-US" b="0" i="1" smtClean="0">
                            <a:latin typeface="Cambria Math" charset="0"/>
                          </a:rPr>
                          <m:t>=</m:t>
                        </m:r>
                        <m:sSup>
                          <m:sSupPr>
                            <m:ctrlPr>
                              <a:rPr lang="en-US" b="0" i="1" smtClean="0">
                                <a:latin typeface="Cambria Math" panose="02040503050406030204" pitchFamily="18" charset="0"/>
                              </a:rPr>
                            </m:ctrlPr>
                          </m:sSupPr>
                          <m:e>
                            <m:r>
                              <a:rPr lang="en-US" b="0" i="1" smtClean="0">
                                <a:latin typeface="Cambria Math" charset="0"/>
                              </a:rPr>
                              <m:t>𝑒</m:t>
                            </m:r>
                          </m:e>
                          <m:sup>
                            <m:r>
                              <a:rPr lang="en-US" b="0" i="1" smtClean="0">
                                <a:latin typeface="Cambria Math" charset="0"/>
                              </a:rPr>
                              <m:t>𝑋</m:t>
                            </m:r>
                          </m:sup>
                        </m:sSup>
                      </m:oMath>
                    </m:oMathPara>
                  </a14:m>
                  <a:endParaRPr lang="en-US" dirty="0"/>
                </a:p>
              </p:txBody>
            </p:sp>
          </mc:Choice>
          <mc:Fallback xmlns="">
            <p:sp>
              <p:nvSpPr>
                <p:cNvPr id="11" name="TextBox 10">
                  <a:extLst>
                    <a:ext uri="{FF2B5EF4-FFF2-40B4-BE49-F238E27FC236}">
                      <a16:creationId xmlns:a16="http://schemas.microsoft.com/office/drawing/2014/main" id="{2169556E-1284-2A4D-99F0-4E04B87D2E1F}"/>
                    </a:ext>
                  </a:extLst>
                </p:cNvPr>
                <p:cNvSpPr txBox="1">
                  <a:spLocks noRot="1" noChangeAspect="1" noMove="1" noResize="1" noEditPoints="1" noAdjustHandles="1" noChangeArrowheads="1" noChangeShapeType="1" noTextEdit="1"/>
                </p:cNvSpPr>
                <p:nvPr/>
              </p:nvSpPr>
              <p:spPr>
                <a:xfrm>
                  <a:off x="4575974" y="5666775"/>
                  <a:ext cx="3101009" cy="369332"/>
                </a:xfrm>
                <a:prstGeom prst="rect">
                  <a:avLst/>
                </a:prstGeom>
                <a:blipFill>
                  <a:blip r:embed="rId8"/>
                  <a:stretch>
                    <a:fillRect b="-30435"/>
                  </a:stretch>
                </a:blipFill>
              </p:spPr>
              <p:txBody>
                <a:bodyPr/>
                <a:lstStyle/>
                <a:p>
                  <a:r>
                    <a:rPr lang="en-IL">
                      <a:noFill/>
                    </a:rPr>
                    <a:t> </a:t>
                  </a:r>
                </a:p>
              </p:txBody>
            </p:sp>
          </mc:Fallback>
        </mc:AlternateContent>
      </p:grpSp>
      <p:sp>
        <p:nvSpPr>
          <p:cNvPr id="2" name="Title 1">
            <a:extLst>
              <a:ext uri="{FF2B5EF4-FFF2-40B4-BE49-F238E27FC236}">
                <a16:creationId xmlns:a16="http://schemas.microsoft.com/office/drawing/2014/main" id="{1160D5B6-BC8B-0945-97EE-BB2102DBA3EF}"/>
              </a:ext>
            </a:extLst>
          </p:cNvPr>
          <p:cNvSpPr>
            <a:spLocks noGrp="1"/>
          </p:cNvSpPr>
          <p:nvPr>
            <p:ph type="title"/>
          </p:nvPr>
        </p:nvSpPr>
        <p:spPr/>
        <p:txBody>
          <a:bodyPr/>
          <a:lstStyle/>
          <a:p>
            <a:r>
              <a:rPr lang="en-US" dirty="0"/>
              <a:t>I</a:t>
            </a:r>
            <a:r>
              <a:rPr lang="en-IL" dirty="0"/>
              <a:t>ndividual Chart – Moving Ranges</a:t>
            </a:r>
          </a:p>
        </p:txBody>
      </p:sp>
      <p:sp>
        <p:nvSpPr>
          <p:cNvPr id="3" name="Content Placeholder 2">
            <a:extLst>
              <a:ext uri="{FF2B5EF4-FFF2-40B4-BE49-F238E27FC236}">
                <a16:creationId xmlns:a16="http://schemas.microsoft.com/office/drawing/2014/main" id="{DDBC0CF8-D14E-5346-85FC-69FB71A1C011}"/>
              </a:ext>
            </a:extLst>
          </p:cNvPr>
          <p:cNvSpPr>
            <a:spLocks noGrp="1"/>
          </p:cNvSpPr>
          <p:nvPr>
            <p:ph idx="1"/>
          </p:nvPr>
        </p:nvSpPr>
        <p:spPr>
          <a:xfrm>
            <a:off x="921024" y="1737360"/>
            <a:ext cx="10058400" cy="4023360"/>
          </a:xfrm>
        </p:spPr>
        <p:txBody>
          <a:bodyPr/>
          <a:lstStyle/>
          <a:p>
            <a:r>
              <a:rPr lang="en-US" dirty="0"/>
              <a:t>To build an individuals chart we first need to check for normality</a:t>
            </a:r>
          </a:p>
          <a:p>
            <a:endParaRPr lang="en-US" dirty="0"/>
          </a:p>
          <a:p>
            <a:endParaRPr lang="en-US" dirty="0"/>
          </a:p>
          <a:p>
            <a:endParaRPr lang="en-US" dirty="0"/>
          </a:p>
          <a:p>
            <a:endParaRPr lang="en-US" dirty="0"/>
          </a:p>
          <a:p>
            <a:endParaRPr lang="en-US" dirty="0"/>
          </a:p>
          <a:p>
            <a:endParaRPr lang="en-US" dirty="0"/>
          </a:p>
          <a:p>
            <a:endParaRPr lang="en-US" dirty="0"/>
          </a:p>
          <a:p>
            <a:r>
              <a:rPr lang="en-US" dirty="0"/>
              <a:t>If the samples are not normal distributed, we need to go for transformations.</a:t>
            </a:r>
          </a:p>
          <a:p>
            <a:pPr marL="0" indent="0">
              <a:buNone/>
            </a:pPr>
            <a:endParaRPr lang="en-IL" dirty="0"/>
          </a:p>
        </p:txBody>
      </p:sp>
    </p:spTree>
    <p:extLst>
      <p:ext uri="{BB962C8B-B14F-4D97-AF65-F5344CB8AC3E}">
        <p14:creationId xmlns:p14="http://schemas.microsoft.com/office/powerpoint/2010/main" val="3169726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D5B6-BC8B-0945-97EE-BB2102DBA3EF}"/>
              </a:ext>
            </a:extLst>
          </p:cNvPr>
          <p:cNvSpPr>
            <a:spLocks noGrp="1"/>
          </p:cNvSpPr>
          <p:nvPr>
            <p:ph type="title"/>
          </p:nvPr>
        </p:nvSpPr>
        <p:spPr/>
        <p:txBody>
          <a:bodyPr/>
          <a:lstStyle/>
          <a:p>
            <a:r>
              <a:rPr lang="en-US" dirty="0"/>
              <a:t>I</a:t>
            </a:r>
            <a:r>
              <a:rPr lang="en-IL" dirty="0"/>
              <a:t>ndividual Chart – Moving Ranges</a:t>
            </a:r>
          </a:p>
        </p:txBody>
      </p:sp>
      <p:pic>
        <p:nvPicPr>
          <p:cNvPr id="4" name="Picture 3">
            <a:extLst>
              <a:ext uri="{FF2B5EF4-FFF2-40B4-BE49-F238E27FC236}">
                <a16:creationId xmlns:a16="http://schemas.microsoft.com/office/drawing/2014/main" id="{B60F4FEA-0217-2944-8F0C-B27ED80A2DCF}"/>
              </a:ext>
            </a:extLst>
          </p:cNvPr>
          <p:cNvPicPr>
            <a:picLocks noChangeAspect="1"/>
          </p:cNvPicPr>
          <p:nvPr/>
        </p:nvPicPr>
        <p:blipFill rotWithShape="1">
          <a:blip r:embed="rId3"/>
          <a:srcRect l="7224" t="9161" r="2835" b="9251"/>
          <a:stretch/>
        </p:blipFill>
        <p:spPr>
          <a:xfrm>
            <a:off x="1908313" y="1947407"/>
            <a:ext cx="7205870" cy="3969631"/>
          </a:xfrm>
          <a:prstGeom prst="rect">
            <a:avLst/>
          </a:prstGeom>
        </p:spPr>
      </p:pic>
    </p:spTree>
    <p:extLst>
      <p:ext uri="{BB962C8B-B14F-4D97-AF65-F5344CB8AC3E}">
        <p14:creationId xmlns:p14="http://schemas.microsoft.com/office/powerpoint/2010/main" val="2081369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lgn="r" defTabSz="914400" rtl="1" eaLnBrk="1" latinLnBrk="0" hangingPunct="1">
              <a:lnSpc>
                <a:spcPct val="85000"/>
              </a:lnSpc>
              <a:spcBef>
                <a:spcPct val="0"/>
              </a:spcBef>
              <a:buNone/>
            </a:pPr>
            <a:r>
              <a:rPr lang="he-IL" dirty="0"/>
              <a:t>שאלה 1</a:t>
            </a:r>
            <a:endParaRPr lang="en-US" dirty="0"/>
          </a:p>
        </p:txBody>
      </p:sp>
      <p:sp>
        <p:nvSpPr>
          <p:cNvPr id="3" name="Content Placeholder 2"/>
          <p:cNvSpPr>
            <a:spLocks noGrp="1"/>
          </p:cNvSpPr>
          <p:nvPr>
            <p:ph idx="1"/>
          </p:nvPr>
        </p:nvSpPr>
        <p:spPr/>
        <p:txBody>
          <a:bodyPr>
            <a:normAutofit/>
          </a:bodyPr>
          <a:lstStyle/>
          <a:p>
            <a:pPr algn="r" rtl="1"/>
            <a:r>
              <a:rPr lang="he-IL" dirty="0"/>
              <a:t>במהלך ייצור של חומר מעכב בעירה, דוגמים כל שעה מהחומר, מורחים אותו על חומר בעירה (כדוגמת עץ) ובודקים כמה זמן חומר הבעירה מחזיק עד הידלקות. תוחלת הזמן עד לבעירה היא 10 דק'. נדגמו הזמנים הבאים (4 דגימות ב-6 נקודות זמן):</a:t>
            </a:r>
            <a:endParaRPr lang="en-US" dirty="0"/>
          </a:p>
          <a:p>
            <a:pPr marL="317500" indent="-317500" algn="r" defTabSz="914400" rtl="1" eaLnBrk="1" latinLnBrk="0" hangingPunct="1">
              <a:lnSpc>
                <a:spcPct val="90000"/>
              </a:lnSpc>
              <a:spcBef>
                <a:spcPts val="1200"/>
              </a:spcBef>
              <a:spcAft>
                <a:spcPts val="200"/>
              </a:spcAft>
              <a:buClr>
                <a:schemeClr val="accent1"/>
              </a:buClr>
              <a:buSzPct val="100000"/>
              <a:buFont typeface="Wingdings" charset="2"/>
              <a:buChar char="q"/>
              <a:tabLst/>
            </a:pPr>
            <a:endParaRPr lang="he-IL" dirty="0"/>
          </a:p>
          <a:p>
            <a:pPr marL="317500" indent="-317500" algn="r" defTabSz="914400" rtl="1" eaLnBrk="1" latinLnBrk="0" hangingPunct="1">
              <a:lnSpc>
                <a:spcPct val="90000"/>
              </a:lnSpc>
              <a:spcBef>
                <a:spcPts val="1200"/>
              </a:spcBef>
              <a:spcAft>
                <a:spcPts val="200"/>
              </a:spcAft>
              <a:buClr>
                <a:schemeClr val="accent1"/>
              </a:buClr>
              <a:buSzPct val="100000"/>
              <a:buFont typeface="Wingdings" charset="2"/>
              <a:buChar char="q"/>
              <a:tabLst/>
            </a:pPr>
            <a:endParaRPr lang="he-IL" dirty="0"/>
          </a:p>
          <a:p>
            <a:pPr marL="457200" lvl="0" indent="-457200" algn="r" rtl="1">
              <a:buFont typeface="+mj-lt"/>
              <a:buAutoNum type="arabicPeriod"/>
            </a:pPr>
            <a:r>
              <a:rPr lang="he-IL" dirty="0"/>
              <a:t>בנו תרשים בקרה לסטיית התקן.</a:t>
            </a:r>
            <a:endParaRPr lang="en-US" dirty="0"/>
          </a:p>
          <a:p>
            <a:pPr marL="457200" lvl="0" indent="-457200" algn="r" rtl="1">
              <a:buFont typeface="+mj-lt"/>
              <a:buAutoNum type="arabicPeriod"/>
            </a:pPr>
            <a:r>
              <a:rPr lang="he-IL" dirty="0"/>
              <a:t>בנו תרשים בקרה לממוצע.</a:t>
            </a:r>
            <a:endParaRPr lang="en-US" dirty="0"/>
          </a:p>
          <a:p>
            <a:pPr marL="457200" lvl="0" indent="-457200" algn="r" rtl="1">
              <a:buFont typeface="+mj-lt"/>
              <a:buAutoNum type="arabicPeriod"/>
            </a:pPr>
            <a:r>
              <a:rPr lang="he-IL" dirty="0"/>
              <a:t>בדקו את הנחת הנורמליות של הנתונים. </a:t>
            </a:r>
            <a:endParaRPr lang="en-US" dirty="0"/>
          </a:p>
          <a:p>
            <a:pPr marL="457200" lvl="0" indent="-457200" algn="r" rtl="1">
              <a:buFont typeface="+mj-lt"/>
              <a:buAutoNum type="arabicPeriod"/>
            </a:pPr>
            <a:r>
              <a:rPr lang="he-IL" dirty="0"/>
              <a:t>בנו תרשים בקרה לממוצע, כך שישקף את התפלגות הנתונים.</a:t>
            </a:r>
            <a:endParaRPr lang="en-US" dirty="0"/>
          </a:p>
        </p:txBody>
      </p:sp>
      <p:graphicFrame>
        <p:nvGraphicFramePr>
          <p:cNvPr id="6" name="Table 5"/>
          <p:cNvGraphicFramePr>
            <a:graphicFrameLocks noGrp="1"/>
          </p:cNvGraphicFramePr>
          <p:nvPr/>
        </p:nvGraphicFramePr>
        <p:xfrm>
          <a:off x="1265992" y="2723481"/>
          <a:ext cx="4739393" cy="1165608"/>
        </p:xfrm>
        <a:graphic>
          <a:graphicData uri="http://schemas.openxmlformats.org/drawingml/2006/table">
            <a:tbl>
              <a:tblPr firstRow="1" firstCol="1" bandRow="1">
                <a:tableStyleId>{2D5ABB26-0587-4C30-8999-92F81FD0307C}</a:tableStyleId>
              </a:tblPr>
              <a:tblGrid>
                <a:gridCol w="943295">
                  <a:extLst>
                    <a:ext uri="{9D8B030D-6E8A-4147-A177-3AD203B41FA5}">
                      <a16:colId xmlns:a16="http://schemas.microsoft.com/office/drawing/2014/main" val="20000"/>
                    </a:ext>
                  </a:extLst>
                </a:gridCol>
                <a:gridCol w="767621">
                  <a:extLst>
                    <a:ext uri="{9D8B030D-6E8A-4147-A177-3AD203B41FA5}">
                      <a16:colId xmlns:a16="http://schemas.microsoft.com/office/drawing/2014/main" val="20001"/>
                    </a:ext>
                  </a:extLst>
                </a:gridCol>
                <a:gridCol w="765075">
                  <a:extLst>
                    <a:ext uri="{9D8B030D-6E8A-4147-A177-3AD203B41FA5}">
                      <a16:colId xmlns:a16="http://schemas.microsoft.com/office/drawing/2014/main" val="20002"/>
                    </a:ext>
                  </a:extLst>
                </a:gridCol>
                <a:gridCol w="762530">
                  <a:extLst>
                    <a:ext uri="{9D8B030D-6E8A-4147-A177-3AD203B41FA5}">
                      <a16:colId xmlns:a16="http://schemas.microsoft.com/office/drawing/2014/main" val="20003"/>
                    </a:ext>
                  </a:extLst>
                </a:gridCol>
                <a:gridCol w="750436">
                  <a:extLst>
                    <a:ext uri="{9D8B030D-6E8A-4147-A177-3AD203B41FA5}">
                      <a16:colId xmlns:a16="http://schemas.microsoft.com/office/drawing/2014/main" val="20004"/>
                    </a:ext>
                  </a:extLst>
                </a:gridCol>
                <a:gridCol w="750436">
                  <a:extLst>
                    <a:ext uri="{9D8B030D-6E8A-4147-A177-3AD203B41FA5}">
                      <a16:colId xmlns:a16="http://schemas.microsoft.com/office/drawing/2014/main" val="20005"/>
                    </a:ext>
                  </a:extLst>
                </a:gridCol>
              </a:tblGrid>
              <a:tr h="219075">
                <a:tc>
                  <a:txBody>
                    <a:bodyPr/>
                    <a:lstStyle/>
                    <a:p>
                      <a:pPr algn="ctr" rtl="0">
                        <a:lnSpc>
                          <a:spcPct val="150000"/>
                        </a:lnSpc>
                        <a:spcAft>
                          <a:spcPts val="2700"/>
                        </a:spcAft>
                      </a:pPr>
                      <a:r>
                        <a:rPr lang="en-US" sz="1050">
                          <a:effectLst/>
                        </a:rPr>
                        <a:t>8.26373579</a:t>
                      </a:r>
                      <a:endParaRPr lang="en-US" sz="1600">
                        <a:effectLst/>
                        <a:latin typeface="Calibri" charset="0"/>
                        <a:ea typeface="Times New Roman" charset="0"/>
                        <a:cs typeface="Times New Roman" charset="0"/>
                      </a:endParaRPr>
                    </a:p>
                  </a:txBody>
                  <a:tcPr marL="47625" marR="4762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lnSpc>
                          <a:spcPct val="150000"/>
                        </a:lnSpc>
                        <a:spcAft>
                          <a:spcPts val="2700"/>
                        </a:spcAft>
                      </a:pPr>
                      <a:r>
                        <a:rPr lang="en-US" sz="1050">
                          <a:effectLst/>
                        </a:rPr>
                        <a:t>18.15071745</a:t>
                      </a:r>
                      <a:endParaRPr lang="en-US" sz="1600">
                        <a:effectLst/>
                        <a:latin typeface="Calibri" charset="0"/>
                        <a:ea typeface="Times New Roman" charset="0"/>
                        <a:cs typeface="Times New Roman"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lnSpc>
                          <a:spcPct val="150000"/>
                        </a:lnSpc>
                        <a:spcAft>
                          <a:spcPts val="2700"/>
                        </a:spcAft>
                      </a:pPr>
                      <a:r>
                        <a:rPr lang="en-US" sz="1050">
                          <a:effectLst/>
                        </a:rPr>
                        <a:t>21.12439951</a:t>
                      </a:r>
                      <a:endParaRPr lang="en-US" sz="1600">
                        <a:effectLst/>
                        <a:latin typeface="Calibri" charset="0"/>
                        <a:ea typeface="Times New Roman" charset="0"/>
                        <a:cs typeface="Times New Roman"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lnSpc>
                          <a:spcPct val="150000"/>
                        </a:lnSpc>
                        <a:spcAft>
                          <a:spcPts val="2700"/>
                        </a:spcAft>
                      </a:pPr>
                      <a:r>
                        <a:rPr lang="en-US" sz="1050">
                          <a:effectLst/>
                        </a:rPr>
                        <a:t>24.89298689</a:t>
                      </a:r>
                      <a:endParaRPr lang="en-US" sz="1600">
                        <a:effectLst/>
                        <a:latin typeface="Calibri" charset="0"/>
                        <a:ea typeface="Times New Roman" charset="0"/>
                        <a:cs typeface="Times New Roman"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lnSpc>
                          <a:spcPct val="150000"/>
                        </a:lnSpc>
                        <a:spcAft>
                          <a:spcPts val="2700"/>
                        </a:spcAft>
                      </a:pPr>
                      <a:r>
                        <a:rPr lang="en-US" sz="1050">
                          <a:effectLst/>
                        </a:rPr>
                        <a:t>24.89298689</a:t>
                      </a:r>
                      <a:endParaRPr lang="en-US" sz="1600">
                        <a:effectLst/>
                        <a:latin typeface="Calibri" charset="0"/>
                        <a:ea typeface="Times New Roman" charset="0"/>
                        <a:cs typeface="Times New Roman"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lnSpc>
                          <a:spcPct val="150000"/>
                        </a:lnSpc>
                        <a:spcAft>
                          <a:spcPts val="2700"/>
                        </a:spcAft>
                      </a:pPr>
                      <a:r>
                        <a:rPr lang="en-US" sz="1050">
                          <a:effectLst/>
                        </a:rPr>
                        <a:t>25.29607421</a:t>
                      </a:r>
                      <a:endParaRPr lang="en-US" sz="1600">
                        <a:effectLst/>
                        <a:latin typeface="Calibri" charset="0"/>
                        <a:ea typeface="Times New Roman" charset="0"/>
                        <a:cs typeface="Times New Roman"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19075">
                <a:tc>
                  <a:txBody>
                    <a:bodyPr/>
                    <a:lstStyle/>
                    <a:p>
                      <a:pPr algn="ctr" rtl="0">
                        <a:lnSpc>
                          <a:spcPct val="150000"/>
                        </a:lnSpc>
                        <a:spcAft>
                          <a:spcPts val="2700"/>
                        </a:spcAft>
                      </a:pPr>
                      <a:r>
                        <a:rPr lang="en-US" sz="1050">
                          <a:effectLst/>
                        </a:rPr>
                        <a:t>1.28096652</a:t>
                      </a:r>
                      <a:endParaRPr lang="en-US" sz="1600">
                        <a:effectLst/>
                        <a:latin typeface="Calibri" charset="0"/>
                        <a:ea typeface="Times New Roman" charset="0"/>
                        <a:cs typeface="Times New Roman" charset="0"/>
                      </a:endParaRPr>
                    </a:p>
                  </a:txBody>
                  <a:tcPr marL="47625" marR="4762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lnSpc>
                          <a:spcPct val="150000"/>
                        </a:lnSpc>
                        <a:spcAft>
                          <a:spcPts val="2700"/>
                        </a:spcAft>
                      </a:pPr>
                      <a:r>
                        <a:rPr lang="en-US" sz="1050">
                          <a:effectLst/>
                        </a:rPr>
                        <a:t>0.04340779</a:t>
                      </a:r>
                      <a:endParaRPr lang="en-US" sz="1600">
                        <a:effectLst/>
                        <a:latin typeface="Calibri" charset="0"/>
                        <a:ea typeface="Times New Roman" charset="0"/>
                        <a:cs typeface="Times New Roman"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lnSpc>
                          <a:spcPct val="150000"/>
                        </a:lnSpc>
                        <a:spcAft>
                          <a:spcPts val="2700"/>
                        </a:spcAft>
                      </a:pPr>
                      <a:r>
                        <a:rPr lang="en-US" sz="1050">
                          <a:effectLst/>
                        </a:rPr>
                        <a:t>0.27293864</a:t>
                      </a:r>
                      <a:endParaRPr lang="en-US" sz="1600">
                        <a:effectLst/>
                        <a:latin typeface="Calibri" charset="0"/>
                        <a:ea typeface="Times New Roman" charset="0"/>
                        <a:cs typeface="Times New Roman"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lnSpc>
                          <a:spcPct val="150000"/>
                        </a:lnSpc>
                        <a:spcAft>
                          <a:spcPts val="2700"/>
                        </a:spcAft>
                      </a:pPr>
                      <a:r>
                        <a:rPr lang="en-US" sz="1050">
                          <a:effectLst/>
                        </a:rPr>
                        <a:t>23.31539897</a:t>
                      </a:r>
                      <a:endParaRPr lang="en-US" sz="1600">
                        <a:effectLst/>
                        <a:latin typeface="Calibri" charset="0"/>
                        <a:ea typeface="Times New Roman" charset="0"/>
                        <a:cs typeface="Times New Roman"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lnSpc>
                          <a:spcPct val="150000"/>
                        </a:lnSpc>
                        <a:spcAft>
                          <a:spcPts val="2700"/>
                        </a:spcAft>
                      </a:pPr>
                      <a:r>
                        <a:rPr lang="en-US" sz="1050">
                          <a:effectLst/>
                        </a:rPr>
                        <a:t>23.31539897</a:t>
                      </a:r>
                      <a:endParaRPr lang="en-US" sz="1600">
                        <a:effectLst/>
                        <a:latin typeface="Calibri" charset="0"/>
                        <a:ea typeface="Times New Roman" charset="0"/>
                        <a:cs typeface="Times New Roman"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lnSpc>
                          <a:spcPct val="150000"/>
                        </a:lnSpc>
                        <a:spcAft>
                          <a:spcPts val="2700"/>
                        </a:spcAft>
                      </a:pPr>
                      <a:r>
                        <a:rPr lang="en-US" sz="1050">
                          <a:effectLst/>
                        </a:rPr>
                        <a:t>7.31644981</a:t>
                      </a:r>
                      <a:endParaRPr lang="en-US" sz="1600">
                        <a:effectLst/>
                        <a:latin typeface="Calibri" charset="0"/>
                        <a:ea typeface="Times New Roman" charset="0"/>
                        <a:cs typeface="Times New Roman"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19075">
                <a:tc>
                  <a:txBody>
                    <a:bodyPr/>
                    <a:lstStyle/>
                    <a:p>
                      <a:pPr algn="ctr" rtl="0">
                        <a:lnSpc>
                          <a:spcPct val="150000"/>
                        </a:lnSpc>
                        <a:spcAft>
                          <a:spcPts val="2700"/>
                        </a:spcAft>
                      </a:pPr>
                      <a:r>
                        <a:rPr lang="en-US" sz="1050">
                          <a:effectLst/>
                        </a:rPr>
                        <a:t>8.58563952</a:t>
                      </a:r>
                      <a:endParaRPr lang="en-US" sz="1600">
                        <a:effectLst/>
                        <a:latin typeface="Calibri" charset="0"/>
                        <a:ea typeface="Times New Roman" charset="0"/>
                        <a:cs typeface="Times New Roman" charset="0"/>
                      </a:endParaRPr>
                    </a:p>
                  </a:txBody>
                  <a:tcPr marL="47625" marR="4762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lnSpc>
                          <a:spcPct val="150000"/>
                        </a:lnSpc>
                        <a:spcAft>
                          <a:spcPts val="2700"/>
                        </a:spcAft>
                      </a:pPr>
                      <a:r>
                        <a:rPr lang="en-US" sz="1050">
                          <a:effectLst/>
                        </a:rPr>
                        <a:t>31.81376554</a:t>
                      </a:r>
                      <a:endParaRPr lang="en-US" sz="1600">
                        <a:effectLst/>
                        <a:latin typeface="Calibri" charset="0"/>
                        <a:ea typeface="Times New Roman" charset="0"/>
                        <a:cs typeface="Times New Roman"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lnSpc>
                          <a:spcPct val="150000"/>
                        </a:lnSpc>
                        <a:spcAft>
                          <a:spcPts val="2700"/>
                        </a:spcAft>
                      </a:pPr>
                      <a:r>
                        <a:rPr lang="en-US" sz="1050">
                          <a:effectLst/>
                        </a:rPr>
                        <a:t>7.01482348</a:t>
                      </a:r>
                      <a:endParaRPr lang="en-US" sz="1600">
                        <a:effectLst/>
                        <a:latin typeface="Calibri" charset="0"/>
                        <a:ea typeface="Times New Roman" charset="0"/>
                        <a:cs typeface="Times New Roman"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lnSpc>
                          <a:spcPct val="150000"/>
                        </a:lnSpc>
                        <a:spcAft>
                          <a:spcPts val="2700"/>
                        </a:spcAft>
                      </a:pPr>
                      <a:r>
                        <a:rPr lang="en-US" sz="1050">
                          <a:effectLst/>
                        </a:rPr>
                        <a:t>5.15777326</a:t>
                      </a:r>
                      <a:endParaRPr lang="en-US" sz="1600">
                        <a:effectLst/>
                        <a:latin typeface="Calibri" charset="0"/>
                        <a:ea typeface="Times New Roman" charset="0"/>
                        <a:cs typeface="Times New Roman"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lnSpc>
                          <a:spcPct val="150000"/>
                        </a:lnSpc>
                        <a:spcAft>
                          <a:spcPts val="2700"/>
                        </a:spcAft>
                      </a:pPr>
                      <a:r>
                        <a:rPr lang="en-US" sz="1050">
                          <a:effectLst/>
                        </a:rPr>
                        <a:t>5.15777326</a:t>
                      </a:r>
                      <a:endParaRPr lang="en-US" sz="1600">
                        <a:effectLst/>
                        <a:latin typeface="Calibri" charset="0"/>
                        <a:ea typeface="Times New Roman" charset="0"/>
                        <a:cs typeface="Times New Roman"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lnSpc>
                          <a:spcPct val="150000"/>
                        </a:lnSpc>
                        <a:spcAft>
                          <a:spcPts val="2700"/>
                        </a:spcAft>
                      </a:pPr>
                      <a:r>
                        <a:rPr lang="en-US" sz="1050">
                          <a:effectLst/>
                        </a:rPr>
                        <a:t>23.31539897</a:t>
                      </a:r>
                      <a:endParaRPr lang="en-US" sz="1600">
                        <a:effectLst/>
                        <a:latin typeface="Calibri" charset="0"/>
                        <a:ea typeface="Times New Roman" charset="0"/>
                        <a:cs typeface="Times New Roman"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19075">
                <a:tc>
                  <a:txBody>
                    <a:bodyPr/>
                    <a:lstStyle/>
                    <a:p>
                      <a:pPr algn="ctr" rtl="0">
                        <a:lnSpc>
                          <a:spcPct val="150000"/>
                        </a:lnSpc>
                        <a:spcAft>
                          <a:spcPts val="2700"/>
                        </a:spcAft>
                      </a:pPr>
                      <a:r>
                        <a:rPr lang="en-US" sz="1050">
                          <a:effectLst/>
                        </a:rPr>
                        <a:t>3.93682626</a:t>
                      </a:r>
                      <a:endParaRPr lang="en-US" sz="1600">
                        <a:effectLst/>
                        <a:latin typeface="Calibri" charset="0"/>
                        <a:ea typeface="Times New Roman" charset="0"/>
                        <a:cs typeface="Times New Roman" charset="0"/>
                      </a:endParaRPr>
                    </a:p>
                  </a:txBody>
                  <a:tcPr marL="47625" marR="47625"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lnSpc>
                          <a:spcPct val="150000"/>
                        </a:lnSpc>
                        <a:spcAft>
                          <a:spcPts val="2700"/>
                        </a:spcAft>
                      </a:pPr>
                      <a:r>
                        <a:rPr lang="en-US" sz="1050">
                          <a:effectLst/>
                        </a:rPr>
                        <a:t>13.86400285</a:t>
                      </a:r>
                      <a:endParaRPr lang="en-US" sz="1600">
                        <a:effectLst/>
                        <a:latin typeface="Calibri" charset="0"/>
                        <a:ea typeface="Times New Roman" charset="0"/>
                        <a:cs typeface="Times New Roman"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lnSpc>
                          <a:spcPct val="150000"/>
                        </a:lnSpc>
                        <a:spcAft>
                          <a:spcPts val="2700"/>
                        </a:spcAft>
                      </a:pPr>
                      <a:r>
                        <a:rPr lang="en-US" sz="1050">
                          <a:effectLst/>
                        </a:rPr>
                        <a:t>3.10611014</a:t>
                      </a:r>
                      <a:endParaRPr lang="en-US" sz="1600">
                        <a:effectLst/>
                        <a:latin typeface="Calibri" charset="0"/>
                        <a:ea typeface="Times New Roman" charset="0"/>
                        <a:cs typeface="Times New Roman"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lnSpc>
                          <a:spcPct val="150000"/>
                        </a:lnSpc>
                        <a:spcAft>
                          <a:spcPts val="2700"/>
                        </a:spcAft>
                      </a:pPr>
                      <a:r>
                        <a:rPr lang="en-US" sz="1050">
                          <a:effectLst/>
                        </a:rPr>
                        <a:t>24.89298689</a:t>
                      </a:r>
                      <a:endParaRPr lang="en-US" sz="1600">
                        <a:effectLst/>
                        <a:latin typeface="Calibri" charset="0"/>
                        <a:ea typeface="Times New Roman" charset="0"/>
                        <a:cs typeface="Times New Roman"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lnSpc>
                          <a:spcPct val="150000"/>
                        </a:lnSpc>
                        <a:spcAft>
                          <a:spcPts val="2700"/>
                        </a:spcAft>
                      </a:pPr>
                      <a:r>
                        <a:rPr lang="en-US" sz="1050">
                          <a:effectLst/>
                        </a:rPr>
                        <a:t>1.09217968</a:t>
                      </a:r>
                      <a:endParaRPr lang="en-US" sz="1600">
                        <a:effectLst/>
                        <a:latin typeface="Calibri" charset="0"/>
                        <a:ea typeface="Times New Roman" charset="0"/>
                        <a:cs typeface="Times New Roman"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lnSpc>
                          <a:spcPct val="150000"/>
                        </a:lnSpc>
                        <a:spcAft>
                          <a:spcPts val="2700"/>
                        </a:spcAft>
                      </a:pPr>
                      <a:r>
                        <a:rPr lang="en-US" sz="1100" dirty="0">
                          <a:effectLst/>
                        </a:rPr>
                        <a:t>1.28746</a:t>
                      </a:r>
                      <a:endParaRPr lang="en-US" sz="1600" dirty="0">
                        <a:effectLst/>
                        <a:latin typeface="Calibri" charset="0"/>
                        <a:ea typeface="Times New Roman" charset="0"/>
                        <a:cs typeface="Times New Roman"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4755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lgn="r" defTabSz="914400" rtl="1" eaLnBrk="1" latinLnBrk="0" hangingPunct="1">
              <a:lnSpc>
                <a:spcPct val="85000"/>
              </a:lnSpc>
              <a:spcBef>
                <a:spcPct val="0"/>
              </a:spcBef>
              <a:buNone/>
            </a:pPr>
            <a:r>
              <a:rPr lang="he-IL" dirty="0"/>
              <a:t>שאלה 2</a:t>
            </a:r>
            <a:endParaRPr lang="en-US" dirty="0"/>
          </a:p>
        </p:txBody>
      </p:sp>
      <p:sp>
        <p:nvSpPr>
          <p:cNvPr id="3" name="Content Placeholder 2"/>
          <p:cNvSpPr>
            <a:spLocks noGrp="1"/>
          </p:cNvSpPr>
          <p:nvPr>
            <p:ph idx="1"/>
          </p:nvPr>
        </p:nvSpPr>
        <p:spPr/>
        <p:txBody>
          <a:bodyPr>
            <a:normAutofit fontScale="77500" lnSpcReduction="20000"/>
          </a:bodyPr>
          <a:lstStyle/>
          <a:p>
            <a:pPr algn="r" rtl="1"/>
            <a:r>
              <a:rPr lang="he-IL" dirty="0"/>
              <a:t>במפעל הממתקים "</a:t>
            </a:r>
            <a:r>
              <a:rPr lang="he-IL" dirty="0" err="1"/>
              <a:t>שוקולוטה</a:t>
            </a:r>
            <a:r>
              <a:rPr lang="he-IL" dirty="0"/>
              <a:t>" החליטו להגדיל את כמויות הייצור של מטבעות השוקולד. שוקי, מהנדס האיכות של החברה, הציע להשתמש בתהליכי בקרה סטטיסטית על מנת לעקוב אחר תהליך הייצור. על פי תקנים בינלאומיים, על מנת שמטבע שוקולד יהיה טעים במיוחד הוא צריך להיות בקוטר של 18 מ"מ. עזרו לשוקי בתהליך הבקרה והניטור של מטבעות השוקולד- דיגמו מטבע כל חצי שעה (במהלך משמרת של 8 שעות) במשך 50 ימים, כאשר ידוע שכרגע המפעל מייצר מטבעות בקוטר של 17.3 מ"מ וס"ת של 1.6 מ"מ. הניחו </a:t>
            </a:r>
            <a:r>
              <a:rPr lang="he-IL" b="1" dirty="0"/>
              <a:t>נורמליות</a:t>
            </a:r>
            <a:r>
              <a:rPr lang="he-IL" dirty="0"/>
              <a:t>.</a:t>
            </a:r>
            <a:endParaRPr lang="en-US" dirty="0"/>
          </a:p>
          <a:p>
            <a:pPr marL="457200" lvl="0" indent="-457200" algn="r" rtl="1">
              <a:buFont typeface="+mj-lt"/>
              <a:buAutoNum type="arabicPeriod"/>
            </a:pPr>
            <a:r>
              <a:rPr lang="he-IL" dirty="0"/>
              <a:t>בנו תרשים בקרה לממוצע, כך שהזמן הממוצע עד לגילוי חריגה של ס. תקן אחת לא יעלה על שעה.</a:t>
            </a:r>
            <a:endParaRPr lang="en-US" dirty="0"/>
          </a:p>
          <a:p>
            <a:pPr marL="457200" lvl="0" indent="-457200" algn="r" rtl="1">
              <a:buFont typeface="+mj-lt"/>
              <a:buAutoNum type="arabicPeriod"/>
            </a:pPr>
            <a:r>
              <a:rPr lang="he-IL" dirty="0"/>
              <a:t>הטכנאים מתלוננים שהם עובדים עבודה כפולה בגלל התראות שווא. בנו תרשים בקרה לממוצע, כך שבממוצע לא תהיה יותר מהתראה אחת כזו במשמרת.</a:t>
            </a:r>
            <a:endParaRPr lang="en-US" dirty="0"/>
          </a:p>
          <a:p>
            <a:pPr marL="457200" lvl="0" indent="-457200" algn="r" rtl="1">
              <a:buFont typeface="+mj-lt"/>
              <a:buAutoNum type="arabicPeriod"/>
            </a:pPr>
            <a:r>
              <a:rPr lang="he-IL" dirty="0"/>
              <a:t>המפעל זכה במכרז לייצור מטבעות שוקולד והפצתם למזרח אסיה, וכחלק מתנאי החוזה המפעל התחייב למטבעות הטעימים ביותר- ב99 מתוך 100 פעמים. לאחר מחקר של המפעל, התברר שמרווח הטעות בקוטר המטבע שאינו משפיע על טעמו הוא ±0.5 מ"מ. מה הסיכוי של ממוצע תהליך הייצור של המפעל לעמוד ביעד?</a:t>
            </a:r>
            <a:endParaRPr lang="en-US" dirty="0"/>
          </a:p>
          <a:p>
            <a:pPr marL="457200" lvl="0" indent="-457200" algn="r" rtl="1">
              <a:buFont typeface="+mj-lt"/>
              <a:buAutoNum type="arabicPeriod"/>
            </a:pPr>
            <a:r>
              <a:rPr lang="he-IL" dirty="0"/>
              <a:t>שוקי מבין שצריך לכוון את התהליך מחדש ולמרכזו סביב תוחלת קוטר של 18 מ"מ. לאחר עבודה מרובה מצליחים במפעל להגיע לתהליך עם תוחלת של 17.9 מ"מ </a:t>
            </a:r>
            <a:r>
              <a:rPr lang="he-IL" dirty="0" err="1"/>
              <a:t>וס</a:t>
            </a:r>
            <a:r>
              <a:rPr lang="he-IL" dirty="0"/>
              <a:t>. תקן של 1 מ"מ. דיגמו מטבע כל רבע שעה במהלך משמרת, ובנו תרשים </a:t>
            </a:r>
            <a:r>
              <a:rPr lang="en-US" dirty="0"/>
              <a:t>X</a:t>
            </a:r>
            <a:r>
              <a:rPr lang="he-IL" dirty="0"/>
              <a:t> עבור 60 ימים ברמת 2700 </a:t>
            </a:r>
            <a:r>
              <a:rPr lang="en-US" dirty="0"/>
              <a:t>ppm</a:t>
            </a:r>
            <a:r>
              <a:rPr lang="he-IL" dirty="0"/>
              <a:t>. האם המפעל עומד בתנאי החוזה?</a:t>
            </a:r>
            <a:endParaRPr lang="en-US" dirty="0"/>
          </a:p>
          <a:p>
            <a:pPr marL="457200" lvl="0" indent="-457200" algn="r" rtl="1">
              <a:buFont typeface="+mj-lt"/>
              <a:buAutoNum type="arabicPeriod"/>
            </a:pPr>
            <a:r>
              <a:rPr lang="he-IL" dirty="0"/>
              <a:t>שוקי רוצה להחמיר עוד יותר בבקרה. הוסיפו שני כללי עצירה לתרשים הבקרה. </a:t>
            </a:r>
            <a:endParaRPr lang="en-US" dirty="0"/>
          </a:p>
          <a:p>
            <a:pPr marL="457200" lvl="0" indent="-457200" algn="r" rtl="1">
              <a:buFont typeface="+mj-lt"/>
              <a:buAutoNum type="arabicPeriod"/>
            </a:pPr>
            <a:r>
              <a:rPr lang="he-IL" dirty="0"/>
              <a:t>מה ה-α בכל בדיקה על מנת להגיע להתחייבויות החוזה על פי תרשימי הבקרה?</a:t>
            </a:r>
            <a:endParaRPr lang="en-US" dirty="0"/>
          </a:p>
        </p:txBody>
      </p:sp>
    </p:spTree>
    <p:extLst>
      <p:ext uri="{BB962C8B-B14F-4D97-AF65-F5344CB8AC3E}">
        <p14:creationId xmlns:p14="http://schemas.microsoft.com/office/powerpoint/2010/main" val="96069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10453</TotalTime>
  <Words>858</Words>
  <Application>Microsoft Macintosh PowerPoint</Application>
  <PresentationFormat>Widescreen</PresentationFormat>
  <Paragraphs>105</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Calibri Light</vt:lpstr>
      <vt:lpstr>Cambria Math</vt:lpstr>
      <vt:lpstr>Wingdings</vt:lpstr>
      <vt:lpstr>Retrospect</vt:lpstr>
      <vt:lpstr>Quality Engineering</vt:lpstr>
      <vt:lpstr>X-bar charts</vt:lpstr>
      <vt:lpstr>S Charts</vt:lpstr>
      <vt:lpstr>R Charts</vt:lpstr>
      <vt:lpstr>x ̅,S and x ̅,R Charts</vt:lpstr>
      <vt:lpstr>Individual Chart – Moving Ranges</vt:lpstr>
      <vt:lpstr>Individual Chart – Moving Ranges</vt:lpstr>
      <vt:lpstr>שאלה 1</vt:lpstr>
      <vt:lpstr>שאלה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Engineering</dc:title>
  <dc:creator>Yuval Zak</dc:creator>
  <cp:lastModifiedBy>dor zazon</cp:lastModifiedBy>
  <cp:revision>110</cp:revision>
  <dcterms:created xsi:type="dcterms:W3CDTF">2017-03-14T08:24:46Z</dcterms:created>
  <dcterms:modified xsi:type="dcterms:W3CDTF">2021-11-03T07:06:31Z</dcterms:modified>
</cp:coreProperties>
</file>