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89" r:id="rId5"/>
    <p:sldId id="269" r:id="rId6"/>
    <p:sldId id="278" r:id="rId7"/>
    <p:sldId id="279" r:id="rId8"/>
    <p:sldId id="290" r:id="rId9"/>
    <p:sldId id="281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9"/>
  </p:normalViewPr>
  <p:slideViewPr>
    <p:cSldViewPr snapToGrid="0" snapToObjects="1">
      <p:cViewPr varScale="1">
        <p:scale>
          <a:sx n="147" d="100"/>
          <a:sy n="147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2852-31E5-EE48-8B39-684333B23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DFD23-4666-4C42-ADD2-9612D7FA2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3E74C-97E3-C147-8296-53EE2DF6C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4325-56B9-D542-8471-919C8DBFA565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831BE-D038-0946-B91E-999F2E2F6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93883-EE44-2E49-BFAD-834AE06B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20EE-0B83-8541-9549-321197F6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5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621E-49D8-0740-9BC2-C151CB50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AB197-0C03-3D46-B2CD-6F4529604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5A5F1-7180-B040-ABF8-85EBFD72F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4325-56B9-D542-8471-919C8DBFA565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D1BE-3688-374D-AE8D-FC087C2B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9E771-8274-9442-80F8-80B2ACE4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20EE-0B83-8541-9549-321197F6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1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F3465-BABE-4D41-9595-210653D75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61EEA-16C2-4E49-AD09-31CE75F4F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20A5B-89F4-AD44-B2DA-EEB933DA1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4325-56B9-D542-8471-919C8DBFA565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D0000-77C6-074A-A311-B0D6E63E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037DA-1FD6-EA40-BEE2-FCC864A5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20EE-0B83-8541-9549-321197F6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D5CE-B62D-144C-8BB4-ED0A2968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3690D-55D5-3E48-8B98-4ECCFECED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7D906-B9E0-8E46-8C49-3C39A293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4325-56B9-D542-8471-919C8DBFA565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1F57D-1905-DF4C-BCF6-D02B278A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FF24B-C872-C84F-AB61-C5EE5CB76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20EE-0B83-8541-9549-321197F6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7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AAF1-303D-4240-B96F-3FCE93AF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632A1-8F5E-B94F-98C1-2A7F8445C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FD655-1367-9E47-8083-4F735906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4325-56B9-D542-8471-919C8DBFA565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DF15A-6898-8F44-88E8-51FF7158A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1A764-B646-D440-9849-92272DB5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20EE-0B83-8541-9549-321197F6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5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6D1D1-3787-504E-9245-47CEA642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7DCB5-6158-524C-9B71-C9097374D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A2699-849D-394B-AC83-65D32B296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7194B-4B58-8340-A729-7F516BD2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4325-56B9-D542-8471-919C8DBFA565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5AB9F-C145-3344-ABFE-13EAE7FF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94BD5-1D39-4642-9702-3CC4A6D5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20EE-0B83-8541-9549-321197F6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8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93AE-8BB8-7E44-B099-F8AA1A20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4DA4A-4505-144C-A9DA-F4B90DEE9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B77F7-928A-894A-8755-EE455432D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5AEDF-EC45-6D4D-8BF0-EB5AD4978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13EB04-3F70-D542-8DF0-56F8F98DE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4A4F0-2F3A-1D43-891D-8991CBCC5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4325-56B9-D542-8471-919C8DBFA565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1D50FD-6DB1-044A-A3A1-63E7974F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1451B9-F212-014F-84DA-C8CB89E1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20EE-0B83-8541-9549-321197F6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6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6C25-BA83-8B4D-A554-0776F4ED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F25ED-7B32-8A46-B196-4F8AB8DC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4325-56B9-D542-8471-919C8DBFA565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3AB7B-C6EB-EA40-9404-277C3487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9FA90-EE1F-384F-A721-E7D619F38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20EE-0B83-8541-9549-321197F6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89F7D-4D3D-D548-A9DA-13DB7E75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4325-56B9-D542-8471-919C8DBFA565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F962DB-2ABF-4946-BA2B-16B62CAF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23B85-5263-4C44-8624-B440D99B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20EE-0B83-8541-9549-321197F6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8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70C3-5A23-BF4A-93A6-88D211689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10F3-62BF-A641-A072-385CCE06F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01510-4DC7-EB40-90C5-5AFA6E1A1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DEFBB-6E75-3640-A68E-E76FFB4D2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4325-56B9-D542-8471-919C8DBFA565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CCAF2-561F-2248-9191-38B94AC1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821C3-5797-A844-ABA8-E0BAE55C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20EE-0B83-8541-9549-321197F6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9DA46-20E7-5F4C-93D9-C1A7CDAD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5B8ED4-3184-3749-8CE2-A7BE90A59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67C31-04AC-4B43-B519-866ABA6A1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7C2D9-5D11-0A4E-89AC-3A175FD8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4325-56B9-D542-8471-919C8DBFA565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27CF0-0AC6-AD4B-9065-991150CC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96707-CFE4-E544-92E0-5FFE2902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20EE-0B83-8541-9549-321197F6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9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C487B-BE40-9247-A1F9-FCA085F3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E8F87-84C9-E142-A449-1A727AECD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C88D-4051-9842-AED7-7A2493DEB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E4325-56B9-D542-8471-919C8DBFA565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8A76A-5116-2F4E-A8CA-5D3CC0C2D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2FC51-D160-C04C-AEB3-4ACA31285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520EE-0B83-8541-9549-321197F6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5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0CD0E-2E0B-9A45-974F-95A3B6E35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Preliminary Pressure Capsule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3DA6E-0C98-0A47-A9DA-A504132A6B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SS316H LAROMANCE material model,</a:t>
            </a:r>
          </a:p>
          <a:p>
            <a:r>
              <a:rPr lang="en-US" dirty="0"/>
              <a:t>Loading conditions constrained to SS316H model limits</a:t>
            </a:r>
          </a:p>
        </p:txBody>
      </p:sp>
    </p:spTree>
    <p:extLst>
      <p:ext uri="{BB962C8B-B14F-4D97-AF65-F5344CB8AC3E}">
        <p14:creationId xmlns:p14="http://schemas.microsoft.com/office/powerpoint/2010/main" val="2435431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462C4-DD6F-1849-9C73-7F17304A6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0324" cy="1325563"/>
          </a:xfrm>
        </p:spPr>
        <p:txBody>
          <a:bodyPr/>
          <a:lstStyle/>
          <a:p>
            <a:r>
              <a:rPr lang="en-US" dirty="0"/>
              <a:t>Displacement Rate 1.64e-7 m/s, 1MPa Pressure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353E52-B558-C140-96F5-BF72802A3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723702" y="1027906"/>
            <a:ext cx="9099319" cy="5495333"/>
          </a:xfrm>
        </p:spPr>
      </p:pic>
    </p:spTree>
    <p:extLst>
      <p:ext uri="{BB962C8B-B14F-4D97-AF65-F5344CB8AC3E}">
        <p14:creationId xmlns:p14="http://schemas.microsoft.com/office/powerpoint/2010/main" val="93205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3FE4-0675-D54D-A989-FEE032AF7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Assumptions and Model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5D10F-7B46-854E-9170-CF37EA959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conditions set by application range of the SS316H ROM</a:t>
            </a:r>
          </a:p>
          <a:p>
            <a:pPr lvl="1"/>
            <a:r>
              <a:rPr lang="en-US" dirty="0"/>
              <a:t>Note: SS316H ROM was not developed for this application, but is used as an intermediate step to demonstrate the concepts</a:t>
            </a:r>
          </a:p>
          <a:p>
            <a:r>
              <a:rPr lang="en-US" dirty="0"/>
              <a:t>Assumed a constant temperature of 801</a:t>
            </a:r>
            <a:r>
              <a:rPr lang="en-US" baseline="30000" dirty="0"/>
              <a:t>o</a:t>
            </a:r>
            <a:r>
              <a:rPr lang="en-US" dirty="0"/>
              <a:t>C</a:t>
            </a:r>
          </a:p>
          <a:p>
            <a:r>
              <a:rPr lang="en-US" dirty="0"/>
              <a:t>Assumed initial dislocation densities in range middle:</a:t>
            </a:r>
          </a:p>
          <a:p>
            <a:pPr lvl="1"/>
            <a:r>
              <a:rPr lang="en-US" dirty="0"/>
              <a:t>8.0e12 1/m</a:t>
            </a:r>
            <a:r>
              <a:rPr lang="en-US" baseline="30000" dirty="0"/>
              <a:t>2</a:t>
            </a:r>
            <a:r>
              <a:rPr lang="en-US" dirty="0"/>
              <a:t> mobile dislocation density</a:t>
            </a:r>
          </a:p>
          <a:p>
            <a:pPr lvl="1"/>
            <a:r>
              <a:rPr lang="en-US" dirty="0"/>
              <a:t>7.0e11 1/m</a:t>
            </a:r>
            <a:r>
              <a:rPr lang="en-US" baseline="30000" dirty="0"/>
              <a:t>2</a:t>
            </a:r>
            <a:r>
              <a:rPr lang="en-US" dirty="0"/>
              <a:t> immobile dislocation density</a:t>
            </a:r>
          </a:p>
          <a:p>
            <a:r>
              <a:rPr lang="en-US" dirty="0"/>
              <a:t>Selected combinations of internal pressure and uniaxial tension to ensure the </a:t>
            </a:r>
            <a:r>
              <a:rPr lang="en-US" dirty="0" err="1"/>
              <a:t>vonMises</a:t>
            </a:r>
            <a:r>
              <a:rPr lang="en-US" dirty="0"/>
              <a:t> Stress remained between 2 – 50 MPa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8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2625-DA5D-FE44-921F-7ACE78EF0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Prolonged Internal Pressure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6F13E5A-66FD-5847-A084-089C74FDD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7778322" y="1690688"/>
            <a:ext cx="3779567" cy="4351338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FF755C5-A7B4-0241-90C8-E93C1F682A48}"/>
              </a:ext>
            </a:extLst>
          </p:cNvPr>
          <p:cNvSpPr txBox="1">
            <a:spLocks/>
          </p:cNvSpPr>
          <p:nvPr/>
        </p:nvSpPr>
        <p:spPr>
          <a:xfrm>
            <a:off x="838199" y="1825624"/>
            <a:ext cx="6708229" cy="44490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1/8 symmetry pressure vessel model</a:t>
            </a:r>
          </a:p>
          <a:p>
            <a:pPr lvl="1"/>
            <a:r>
              <a:rPr lang="en-US" dirty="0"/>
              <a:t>5cm cylinder height</a:t>
            </a:r>
          </a:p>
          <a:p>
            <a:pPr lvl="1"/>
            <a:r>
              <a:rPr lang="en-US" dirty="0"/>
              <a:t>2cm cylinder radius</a:t>
            </a:r>
          </a:p>
          <a:p>
            <a:pPr lvl="1"/>
            <a:r>
              <a:rPr lang="en-US" dirty="0"/>
              <a:t>0.2cm wall thickness</a:t>
            </a:r>
          </a:p>
          <a:p>
            <a:r>
              <a:rPr lang="en-US" dirty="0"/>
              <a:t>Varied the internal pressure</a:t>
            </a:r>
          </a:p>
          <a:p>
            <a:pPr lvl="1"/>
            <a:r>
              <a:rPr lang="en-US" dirty="0"/>
              <a:t>Applied to interior of the 1/8 symmetry pressure capsule (shown in orange)</a:t>
            </a:r>
          </a:p>
          <a:p>
            <a:pPr lvl="1"/>
            <a:r>
              <a:rPr lang="en-US" dirty="0"/>
              <a:t>9 different cases: 0.5, 1.0, 1.5, 2.0, 2.5, 3.0, 3.5, 4.0, and 4.5 MPa</a:t>
            </a:r>
          </a:p>
          <a:p>
            <a:r>
              <a:rPr lang="en-US" dirty="0"/>
              <a:t>All simulations run for 500s with a constant internal pressure</a:t>
            </a:r>
          </a:p>
        </p:txBody>
      </p:sp>
    </p:spTree>
    <p:extLst>
      <p:ext uri="{BB962C8B-B14F-4D97-AF65-F5344CB8AC3E}">
        <p14:creationId xmlns:p14="http://schemas.microsoft.com/office/powerpoint/2010/main" val="334854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A31A-E40C-9C42-BB8C-1B958E2F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Simulation Results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C059D-E29A-F146-BBC8-6401F0B01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3179" cy="4351338"/>
          </a:xfrm>
        </p:spPr>
        <p:txBody>
          <a:bodyPr/>
          <a:lstStyle/>
          <a:p>
            <a:r>
              <a:rPr lang="en-US" dirty="0"/>
              <a:t>Consistent pattern in stresses, strains, and dislocations across the different internal pressure cases</a:t>
            </a:r>
          </a:p>
          <a:p>
            <a:r>
              <a:rPr lang="en-US" dirty="0"/>
              <a:t>As expected for this high temperature model, we see the higher pressures produce lower dislocation densities</a:t>
            </a:r>
          </a:p>
          <a:p>
            <a:r>
              <a:rPr lang="en-US" dirty="0"/>
              <a:t>Hoop stress is just a bit larger than von Mises stress in this configuration, so the ranges allowed by the SS316H ROM limited the range to a max hoop stress of 47 MPa</a:t>
            </a:r>
          </a:p>
          <a:p>
            <a:pPr lvl="1"/>
            <a:r>
              <a:rPr lang="en-US" dirty="0"/>
              <a:t>Highlights the importance of working with a ROM designed for the application</a:t>
            </a:r>
          </a:p>
          <a:p>
            <a:pPr algn="thaiDist"/>
            <a:r>
              <a:rPr lang="en-US" dirty="0"/>
              <a:t>Example simulation results for 4.5MPa case shown</a:t>
            </a:r>
          </a:p>
        </p:txBody>
      </p:sp>
    </p:spTree>
    <p:extLst>
      <p:ext uri="{BB962C8B-B14F-4D97-AF65-F5344CB8AC3E}">
        <p14:creationId xmlns:p14="http://schemas.microsoft.com/office/powerpoint/2010/main" val="313755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AEE6-C675-3245-B4A1-631AC01B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Constant Internal Pressure of 4.5MPa, held for 500s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2772FF-4EEE-1048-8659-BF5802F70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915298" y="1488787"/>
            <a:ext cx="8326582" cy="5004086"/>
          </a:xfrm>
        </p:spPr>
      </p:pic>
    </p:spTree>
    <p:extLst>
      <p:ext uri="{BB962C8B-B14F-4D97-AF65-F5344CB8AC3E}">
        <p14:creationId xmlns:p14="http://schemas.microsoft.com/office/powerpoint/2010/main" val="120799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AEE6-C675-3245-B4A1-631AC01B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Constant Internal Pressure of 4.5MPa, held for 500s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2772FF-4EEE-1048-8659-BF5802F70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935640" y="1488787"/>
            <a:ext cx="8285898" cy="5004086"/>
          </a:xfrm>
        </p:spPr>
      </p:pic>
    </p:spTree>
    <p:extLst>
      <p:ext uri="{BB962C8B-B14F-4D97-AF65-F5344CB8AC3E}">
        <p14:creationId xmlns:p14="http://schemas.microsoft.com/office/powerpoint/2010/main" val="2007343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96D7-C811-5A4C-8E58-03CFD2D09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Uniaxial Tension and Pressure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8B6B7-4A83-C642-945A-8E53E8201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1418"/>
            <a:ext cx="7296807" cy="47332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Varied the displacement rate</a:t>
            </a:r>
          </a:p>
          <a:p>
            <a:pPr lvl="1"/>
            <a:r>
              <a:rPr lang="en-US" dirty="0"/>
              <a:t>Applied along the y-axis</a:t>
            </a:r>
          </a:p>
          <a:p>
            <a:pPr lvl="1"/>
            <a:r>
              <a:rPr lang="en-US" dirty="0"/>
              <a:t>Uniform rate to entire end cap outer surface (shown on right in orange)</a:t>
            </a:r>
          </a:p>
          <a:p>
            <a:pPr lvl="1"/>
            <a:r>
              <a:rPr lang="en-US" dirty="0"/>
              <a:t>Rates of 1.64e-5m/s (for 0.372s), 1.64e-6 m/s (for 3.72s), 1.64e-7m/s (for 37.2s), 1.0e-7m/s (for 40s), and 1.64e-8 m/s (for 372s)</a:t>
            </a:r>
          </a:p>
          <a:p>
            <a:r>
              <a:rPr lang="en-US" dirty="0"/>
              <a:t>Internal pressure value of 1.0 MPa</a:t>
            </a:r>
          </a:p>
          <a:p>
            <a:r>
              <a:rPr lang="en-US" dirty="0"/>
              <a:t>Simulation time length set to create a final displacement value of 6.5e-6m</a:t>
            </a:r>
          </a:p>
          <a:p>
            <a:pPr lvl="1"/>
            <a:r>
              <a:rPr lang="en-US" dirty="0"/>
              <a:t>Corresponds roughly to a 0.01% strain at mid cap</a:t>
            </a:r>
          </a:p>
          <a:p>
            <a:pPr lvl="1"/>
            <a:r>
              <a:rPr lang="en-US" dirty="0"/>
              <a:t>Excepting the 1.0e-7 m/</a:t>
            </a:r>
            <a:r>
              <a:rPr lang="en-US"/>
              <a:t>s case</a:t>
            </a:r>
            <a:endParaRPr lang="en-US" dirty="0"/>
          </a:p>
        </p:txBody>
      </p:sp>
      <p:pic>
        <p:nvPicPr>
          <p:cNvPr id="4" name="Content Placeholder 11" descr="A picture containing building&#10;&#10;Description automatically generated">
            <a:extLst>
              <a:ext uri="{FF2B5EF4-FFF2-40B4-BE49-F238E27FC236}">
                <a16:creationId xmlns:a16="http://schemas.microsoft.com/office/drawing/2014/main" id="{A8F77287-7FA6-E443-8F4C-846E7D0670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48" b="-1"/>
          <a:stretch/>
        </p:blipFill>
        <p:spPr>
          <a:xfrm>
            <a:off x="8284218" y="1825625"/>
            <a:ext cx="2726491" cy="417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33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A31A-E40C-9C42-BB8C-1B958E2F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Observations: Uniaxial Tension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C059D-E29A-F146-BBC8-6401F0B01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3179" cy="4505506"/>
          </a:xfrm>
        </p:spPr>
        <p:txBody>
          <a:bodyPr>
            <a:normAutofit/>
          </a:bodyPr>
          <a:lstStyle/>
          <a:p>
            <a:r>
              <a:rPr lang="en-US" dirty="0"/>
              <a:t>Consistent pattern and respective values of hoop stress (max 19 MPa) and von Mises stress (max 37 MPa) across all cases</a:t>
            </a:r>
          </a:p>
          <a:p>
            <a:pPr lvl="1"/>
            <a:r>
              <a:rPr lang="en-US" dirty="0"/>
              <a:t>Because the von Mises stress is much higher than the hoop stress, limited in ability to currently model desired hoop stress range</a:t>
            </a:r>
          </a:p>
          <a:p>
            <a:r>
              <a:rPr lang="en-US" dirty="0"/>
              <a:t>The evolution of the inelastic hoop strain and dislocation densities is strongly dependent on the displacement rate used</a:t>
            </a:r>
          </a:p>
          <a:p>
            <a:pPr lvl="1"/>
            <a:r>
              <a:rPr lang="en-US" dirty="0"/>
              <a:t>Hypothesize that the evolution differences is due more to the simulation length (input parameter for total time) than the applied displacement rate</a:t>
            </a:r>
          </a:p>
          <a:p>
            <a:pPr lvl="1"/>
            <a:r>
              <a:rPr lang="en-US" dirty="0"/>
              <a:t>Will run simulations with an applied displacement rate, followed by a hold period at constant pressure and displacement to test this hypothesis</a:t>
            </a:r>
          </a:p>
        </p:txBody>
      </p:sp>
    </p:spTree>
    <p:extLst>
      <p:ext uri="{BB962C8B-B14F-4D97-AF65-F5344CB8AC3E}">
        <p14:creationId xmlns:p14="http://schemas.microsoft.com/office/powerpoint/2010/main" val="757108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462C4-DD6F-1849-9C73-7F17304A6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0324" cy="1325563"/>
          </a:xfrm>
        </p:spPr>
        <p:txBody>
          <a:bodyPr/>
          <a:lstStyle/>
          <a:p>
            <a:r>
              <a:rPr lang="en-US" dirty="0"/>
              <a:t>Displacement Rate 1.64e-7 m/s, 1MPa Pressure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353E52-B558-C140-96F5-BF72802A3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835333" y="1362666"/>
            <a:ext cx="9143997" cy="5495334"/>
          </a:xfrm>
        </p:spPr>
      </p:pic>
    </p:spTree>
    <p:extLst>
      <p:ext uri="{BB962C8B-B14F-4D97-AF65-F5344CB8AC3E}">
        <p14:creationId xmlns:p14="http://schemas.microsoft.com/office/powerpoint/2010/main" val="3497250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6190</TotalTime>
  <Words>516</Words>
  <Application>Microsoft Macintosh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Preliminary Pressure Capsule Results</vt:lpstr>
      <vt:lpstr>General Assumptions and Model Ranges</vt:lpstr>
      <vt:lpstr>Prolonged Internal Pressure</vt:lpstr>
      <vt:lpstr>General Simulation Results Observations</vt:lpstr>
      <vt:lpstr>Constant Internal Pressure of 4.5MPa, held for 500s</vt:lpstr>
      <vt:lpstr>Constant Internal Pressure of 4.5MPa, held for 500s</vt:lpstr>
      <vt:lpstr>Uniaxial Tension and Pressure Cases</vt:lpstr>
      <vt:lpstr>General Observations: Uniaxial Tension Cases</vt:lpstr>
      <vt:lpstr>Displacement Rate 1.64e-7 m/s, 1MPa Pressure</vt:lpstr>
      <vt:lpstr>Displacement Rate 1.64e-7 m/s, 1MPa Pressure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 Pressure Capsule Results</dc:title>
  <dc:creator>Stephanie A. Pitts</dc:creator>
  <cp:lastModifiedBy>Stephanie A. Pitts</cp:lastModifiedBy>
  <cp:revision>26</cp:revision>
  <dcterms:created xsi:type="dcterms:W3CDTF">2019-11-14T01:02:56Z</dcterms:created>
  <dcterms:modified xsi:type="dcterms:W3CDTF">2019-11-20T00:40:32Z</dcterms:modified>
</cp:coreProperties>
</file>