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3457" r:id="rId3"/>
    <p:sldId id="3422" r:id="rId4"/>
    <p:sldId id="3423" r:id="rId5"/>
    <p:sldId id="285" r:id="rId6"/>
    <p:sldId id="274" r:id="rId7"/>
    <p:sldId id="275" r:id="rId8"/>
    <p:sldId id="3393" r:id="rId9"/>
    <p:sldId id="33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D34E0-2AB6-4612-941B-43B3CA04A29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EDB62-2A42-4F16-A384-23491296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9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E86F-1303-465E-B214-51251D64978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54C7-DFCF-4BA9-ACF0-BE2B09BB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65C8-BC5E-0F96-A5CB-59B0B44E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4" y="0"/>
            <a:ext cx="10404909" cy="1328286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dirty="0"/>
              <a:t>Fertilizer </a:t>
            </a:r>
            <a:r>
              <a:rPr lang="en-US" sz="4000" dirty="0" err="1"/>
              <a:t>Recommendations:Identified</a:t>
            </a:r>
            <a:r>
              <a:rPr lang="en-US" sz="4000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EA5B-B1FE-D721-FDD3-20C6431A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57" y="1253330"/>
            <a:ext cx="10951003" cy="459883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Within Terai: four domains</a:t>
            </a:r>
          </a:p>
          <a:p>
            <a:pPr lvl="1"/>
            <a:r>
              <a:rPr lang="en-US" dirty="0"/>
              <a:t>Eastern Terai (</a:t>
            </a:r>
            <a:r>
              <a:rPr lang="en-US" dirty="0" err="1"/>
              <a:t>Jhapa</a:t>
            </a:r>
            <a:r>
              <a:rPr lang="en-US" dirty="0"/>
              <a:t>, Morang and </a:t>
            </a:r>
            <a:r>
              <a:rPr lang="en-US" dirty="0" err="1"/>
              <a:t>Sunsari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Central Terai (</a:t>
            </a:r>
            <a:r>
              <a:rPr lang="en-US" dirty="0" err="1"/>
              <a:t>Parsa</a:t>
            </a:r>
            <a:r>
              <a:rPr lang="en-US" dirty="0"/>
              <a:t> to </a:t>
            </a:r>
            <a:r>
              <a:rPr lang="en-US" dirty="0" err="1"/>
              <a:t>Saptari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Western Terai (</a:t>
            </a:r>
            <a:r>
              <a:rPr lang="en-US" dirty="0" err="1"/>
              <a:t>Rupandehi</a:t>
            </a:r>
            <a:r>
              <a:rPr lang="en-US" dirty="0"/>
              <a:t>, </a:t>
            </a:r>
            <a:r>
              <a:rPr lang="en-US" dirty="0" err="1"/>
              <a:t>parasi</a:t>
            </a:r>
            <a:r>
              <a:rPr lang="en-US" dirty="0"/>
              <a:t>, </a:t>
            </a:r>
            <a:r>
              <a:rPr lang="en-US" dirty="0" err="1"/>
              <a:t>kapilvastu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Far western (</a:t>
            </a:r>
            <a:r>
              <a:rPr lang="en-US" dirty="0" err="1"/>
              <a:t>Banke</a:t>
            </a:r>
            <a:r>
              <a:rPr lang="en-US" dirty="0"/>
              <a:t> to </a:t>
            </a:r>
            <a:r>
              <a:rPr lang="en-US" dirty="0" err="1"/>
              <a:t>Kanchanpur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Inner terai: </a:t>
            </a:r>
            <a:r>
              <a:rPr lang="en-US" dirty="0" err="1"/>
              <a:t>Nawalpur</a:t>
            </a:r>
            <a:r>
              <a:rPr lang="en-US" dirty="0"/>
              <a:t>, Chitwan (Rampur), </a:t>
            </a:r>
            <a:r>
              <a:rPr lang="en-US" dirty="0" err="1"/>
              <a:t>Makawanpur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Single domain for hills</a:t>
            </a:r>
          </a:p>
          <a:p>
            <a:pPr marL="457189" lvl="1" indent="0">
              <a:buNone/>
            </a:pPr>
            <a:endParaRPr lang="en-US" dirty="0"/>
          </a:p>
        </p:txBody>
      </p:sp>
      <p:pic>
        <p:nvPicPr>
          <p:cNvPr id="4" name="Picture 2" descr="Image result for GON logo">
            <a:extLst>
              <a:ext uri="{FF2B5EF4-FFF2-40B4-BE49-F238E27FC236}">
                <a16:creationId xmlns:a16="http://schemas.microsoft.com/office/drawing/2014/main" id="{11F8FCCB-AF4C-2FEC-F94E-543D2C77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92"/>
            <a:ext cx="887538" cy="8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FDFD1-54E3-42AE-5847-34B22150B9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53" y="-44450"/>
            <a:ext cx="764147" cy="857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339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7E74-4405-14C8-FF76-79B01772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51" y="18255"/>
            <a:ext cx="10121078" cy="956435"/>
          </a:xfrm>
          <a:solidFill>
            <a:srgbClr val="00B0F0"/>
          </a:solidFill>
        </p:spPr>
        <p:txBody>
          <a:bodyPr/>
          <a:lstStyle/>
          <a:p>
            <a:r>
              <a:rPr lang="en-US" dirty="0"/>
              <a:t>Fertilizer recommendation for Rice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282A32-D157-DF47-9F3C-9D0B51F5C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97740"/>
              </p:ext>
            </p:extLst>
          </p:nvPr>
        </p:nvGraphicFramePr>
        <p:xfrm>
          <a:off x="206829" y="1049154"/>
          <a:ext cx="10121078" cy="556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93">
                  <a:extLst>
                    <a:ext uri="{9D8B030D-6E8A-4147-A177-3AD203B41FA5}">
                      <a16:colId xmlns:a16="http://schemas.microsoft.com/office/drawing/2014/main" val="1288179937"/>
                    </a:ext>
                  </a:extLst>
                </a:gridCol>
                <a:gridCol w="4567985">
                  <a:extLst>
                    <a:ext uri="{9D8B030D-6E8A-4147-A177-3AD203B41FA5}">
                      <a16:colId xmlns:a16="http://schemas.microsoft.com/office/drawing/2014/main" val="151584410"/>
                    </a:ext>
                  </a:extLst>
                </a:gridCol>
                <a:gridCol w="2179400">
                  <a:extLst>
                    <a:ext uri="{9D8B030D-6E8A-4147-A177-3AD203B41FA5}">
                      <a16:colId xmlns:a16="http://schemas.microsoft.com/office/drawing/2014/main" val="354815382"/>
                    </a:ext>
                  </a:extLst>
                </a:gridCol>
              </a:tblGrid>
              <a:tr h="627597">
                <a:tc>
                  <a:txBody>
                    <a:bodyPr/>
                    <a:lstStyle/>
                    <a:p>
                      <a:r>
                        <a:rPr lang="en-US" sz="2000" dirty="0"/>
                        <a:t>Domain/Site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Hybrid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99918"/>
                  </a:ext>
                </a:extLst>
              </a:tr>
              <a:tr h="867980">
                <a:tc>
                  <a:txBody>
                    <a:bodyPr/>
                    <a:lstStyle/>
                    <a:p>
                      <a:r>
                        <a:rPr lang="en-US" sz="2000" dirty="0"/>
                        <a:t>Far western (</a:t>
                      </a:r>
                      <a:r>
                        <a:rPr lang="en-US" sz="2000" dirty="0" err="1"/>
                        <a:t>Banke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Bardiya</a:t>
                      </a:r>
                      <a:r>
                        <a:rPr lang="en-US" sz="2000" dirty="0"/>
                        <a:t>, Kailali, </a:t>
                      </a:r>
                      <a:r>
                        <a:rPr lang="en-US" sz="2000" dirty="0" err="1"/>
                        <a:t>Kanchanpur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100:30:30 kg N P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</a:t>
                      </a:r>
                      <a:r>
                        <a:rPr lang="en-US" sz="2000" baseline="-25000" dirty="0"/>
                        <a:t>5</a:t>
                      </a:r>
                      <a:r>
                        <a:rPr lang="en-US" sz="2000" dirty="0"/>
                        <a:t> and K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O/ha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2 kg Zn and 1 kg B/ha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150:50:60 kg N P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</a:t>
                      </a:r>
                      <a:r>
                        <a:rPr lang="en-US" sz="2000" baseline="-25000" dirty="0"/>
                        <a:t>5</a:t>
                      </a:r>
                      <a:r>
                        <a:rPr lang="en-US" sz="2000" dirty="0"/>
                        <a:t> and K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O/ha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2 kg Zn and 1 kg B/ha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03410"/>
                  </a:ext>
                </a:extLst>
              </a:tr>
              <a:tr h="77720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Western (Kapilvastu, </a:t>
                      </a:r>
                      <a:r>
                        <a:rPr lang="en-US" sz="2000" dirty="0" err="1"/>
                        <a:t>Rupandehi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Nawalparasi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130:40:50 kg N P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</a:t>
                      </a:r>
                      <a:r>
                        <a:rPr lang="en-US" sz="2000" baseline="-25000" dirty="0"/>
                        <a:t>5</a:t>
                      </a:r>
                      <a:r>
                        <a:rPr lang="en-US" sz="2000" dirty="0"/>
                        <a:t> and K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O/ha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3 kg Zn and 1 kg B/ha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72134"/>
                  </a:ext>
                </a:extLst>
              </a:tr>
              <a:tr h="6998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Central (</a:t>
                      </a:r>
                      <a:r>
                        <a:rPr lang="en-US" sz="2000" dirty="0" err="1"/>
                        <a:t>Parsa</a:t>
                      </a:r>
                      <a:r>
                        <a:rPr lang="en-US" sz="2000" dirty="0"/>
                        <a:t> to </a:t>
                      </a:r>
                      <a:r>
                        <a:rPr lang="en-US" sz="2000" dirty="0" err="1"/>
                        <a:t>Dhanusha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120:40:40 kg N P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</a:t>
                      </a:r>
                      <a:r>
                        <a:rPr lang="en-US" sz="2000" baseline="-25000" dirty="0"/>
                        <a:t>5</a:t>
                      </a:r>
                      <a:r>
                        <a:rPr lang="en-US" sz="2000" dirty="0"/>
                        <a:t> and K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O/ha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3 kg Zn and 1 kg B/ha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19828"/>
                  </a:ext>
                </a:extLst>
              </a:tr>
              <a:tr h="77720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Eastern (</a:t>
                      </a:r>
                      <a:r>
                        <a:rPr lang="en-US" sz="2000" dirty="0" err="1"/>
                        <a:t>Jhapa</a:t>
                      </a:r>
                      <a:r>
                        <a:rPr lang="en-US" sz="2000" dirty="0"/>
                        <a:t>, Morang, </a:t>
                      </a:r>
                      <a:r>
                        <a:rPr lang="en-US" sz="2000" dirty="0" err="1"/>
                        <a:t>Sunsari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120:40:50 kg N P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</a:t>
                      </a:r>
                      <a:r>
                        <a:rPr lang="en-US" sz="2000" baseline="-25000" dirty="0"/>
                        <a:t>5</a:t>
                      </a:r>
                      <a:r>
                        <a:rPr lang="en-US" sz="2000" dirty="0"/>
                        <a:t> and K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O/ha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3 kg Zn and 1 kg B/ha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87814"/>
                  </a:ext>
                </a:extLst>
              </a:tr>
              <a:tr h="1110293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Inner terai (Dang, </a:t>
                      </a:r>
                      <a:r>
                        <a:rPr lang="en-US" sz="2000" dirty="0" err="1"/>
                        <a:t>Surkhet</a:t>
                      </a:r>
                      <a:r>
                        <a:rPr lang="en-US" sz="2000" dirty="0"/>
                        <a:t>, Chitwan, </a:t>
                      </a:r>
                      <a:r>
                        <a:rPr lang="en-US" sz="2000" dirty="0" err="1"/>
                        <a:t>Nawalpur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Makawanpur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125:40:40 kg N P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</a:t>
                      </a:r>
                      <a:r>
                        <a:rPr lang="en-US" sz="2000" baseline="-25000" dirty="0"/>
                        <a:t>5</a:t>
                      </a:r>
                      <a:r>
                        <a:rPr lang="en-US" sz="2000" dirty="0"/>
                        <a:t> and K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O/ha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2 kg Zn and 1 kg B/ha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25821"/>
                  </a:ext>
                </a:extLst>
              </a:tr>
              <a:tr h="699828">
                <a:tc>
                  <a:txBody>
                    <a:bodyPr/>
                    <a:lstStyle/>
                    <a:p>
                      <a:r>
                        <a:rPr lang="en-US" sz="2000" dirty="0"/>
                        <a:t>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100:30:30 kg N P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</a:t>
                      </a:r>
                      <a:r>
                        <a:rPr lang="en-US" sz="2000" baseline="-25000" dirty="0"/>
                        <a:t>5</a:t>
                      </a:r>
                      <a:r>
                        <a:rPr lang="en-US" sz="2000" dirty="0"/>
                        <a:t> and K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O/ha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2 kg Zn/ha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394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8E39D1-DF59-77B7-34F8-5DA2DFD5B562}"/>
              </a:ext>
            </a:extLst>
          </p:cNvPr>
          <p:cNvSpPr txBox="1"/>
          <p:nvPr/>
        </p:nvSpPr>
        <p:spPr>
          <a:xfrm>
            <a:off x="10222029" y="2924055"/>
            <a:ext cx="176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Organic inputs: 6MT/ha</a:t>
            </a:r>
          </a:p>
        </p:txBody>
      </p:sp>
      <p:pic>
        <p:nvPicPr>
          <p:cNvPr id="3" name="Picture 2" descr="Image result for GON logo">
            <a:extLst>
              <a:ext uri="{FF2B5EF4-FFF2-40B4-BE49-F238E27FC236}">
                <a16:creationId xmlns:a16="http://schemas.microsoft.com/office/drawing/2014/main" id="{E7F2EBA2-D5B2-EB19-6B94-D04A26CF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75"/>
            <a:ext cx="887538" cy="8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FB932-9BA1-F93B-DA31-B73DED3CBA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53" y="32550"/>
            <a:ext cx="764147" cy="857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5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7E74-4405-14C8-FF76-79B01772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34" y="0"/>
            <a:ext cx="10542219" cy="1282146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dirty="0"/>
              <a:t>Fertilizer recommendation for Maize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282A32-D157-DF47-9F3C-9D0B51F5C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83785"/>
              </p:ext>
            </p:extLst>
          </p:nvPr>
        </p:nvGraphicFramePr>
        <p:xfrm>
          <a:off x="385011" y="1309035"/>
          <a:ext cx="8674321" cy="5410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987">
                  <a:extLst>
                    <a:ext uri="{9D8B030D-6E8A-4147-A177-3AD203B41FA5}">
                      <a16:colId xmlns:a16="http://schemas.microsoft.com/office/drawing/2014/main" val="1288179937"/>
                    </a:ext>
                  </a:extLst>
                </a:gridCol>
                <a:gridCol w="2184935">
                  <a:extLst>
                    <a:ext uri="{9D8B030D-6E8A-4147-A177-3AD203B41FA5}">
                      <a16:colId xmlns:a16="http://schemas.microsoft.com/office/drawing/2014/main" val="151584410"/>
                    </a:ext>
                  </a:extLst>
                </a:gridCol>
                <a:gridCol w="2379399">
                  <a:extLst>
                    <a:ext uri="{9D8B030D-6E8A-4147-A177-3AD203B41FA5}">
                      <a16:colId xmlns:a16="http://schemas.microsoft.com/office/drawing/2014/main" val="354815382"/>
                    </a:ext>
                  </a:extLst>
                </a:gridCol>
              </a:tblGrid>
              <a:tr h="639209">
                <a:tc>
                  <a:txBody>
                    <a:bodyPr/>
                    <a:lstStyle/>
                    <a:p>
                      <a:r>
                        <a:rPr lang="en-US" sz="2400" dirty="0"/>
                        <a:t>Domain/Site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Hybrid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99918"/>
                  </a:ext>
                </a:extLst>
              </a:tr>
              <a:tr h="949102">
                <a:tc>
                  <a:txBody>
                    <a:bodyPr/>
                    <a:lstStyle/>
                    <a:p>
                      <a:r>
                        <a:rPr lang="en-US" sz="2400" dirty="0"/>
                        <a:t>Far western (</a:t>
                      </a:r>
                      <a:r>
                        <a:rPr lang="en-US" sz="2400" dirty="0" err="1"/>
                        <a:t>Banke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Bardiya</a:t>
                      </a:r>
                      <a:r>
                        <a:rPr lang="en-US" sz="2400" dirty="0"/>
                        <a:t>, Kailali, </a:t>
                      </a:r>
                      <a:r>
                        <a:rPr lang="en-US" sz="2400" dirty="0" err="1"/>
                        <a:t>Kanchanpur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03410"/>
                  </a:ext>
                </a:extLst>
              </a:tr>
              <a:tr h="8099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Western (Kapilvastu, </a:t>
                      </a:r>
                      <a:r>
                        <a:rPr lang="en-US" sz="2400" dirty="0" err="1"/>
                        <a:t>Rupandehi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Nawalparasi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72134"/>
                  </a:ext>
                </a:extLst>
              </a:tr>
              <a:tr h="52511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Central (</a:t>
                      </a:r>
                      <a:r>
                        <a:rPr lang="en-US" sz="2400" dirty="0" err="1"/>
                        <a:t>Parsa</a:t>
                      </a:r>
                      <a:r>
                        <a:rPr lang="en-US" sz="2400" dirty="0"/>
                        <a:t> to </a:t>
                      </a:r>
                      <a:r>
                        <a:rPr lang="en-US" sz="2400" dirty="0" err="1"/>
                        <a:t>Dhanusha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19828"/>
                  </a:ext>
                </a:extLst>
              </a:tr>
              <a:tr h="8099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Eastern (</a:t>
                      </a:r>
                      <a:r>
                        <a:rPr lang="en-US" sz="2400" dirty="0" err="1"/>
                        <a:t>Jhapa</a:t>
                      </a:r>
                      <a:r>
                        <a:rPr lang="en-US" sz="2400" dirty="0"/>
                        <a:t>, Morang, </a:t>
                      </a:r>
                      <a:r>
                        <a:rPr lang="en-US" sz="2400" dirty="0" err="1"/>
                        <a:t>Sunsari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87814"/>
                  </a:ext>
                </a:extLst>
              </a:tr>
              <a:tr h="1157035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Inner terai (Dang, </a:t>
                      </a:r>
                      <a:r>
                        <a:rPr lang="en-US" sz="2400" dirty="0" err="1"/>
                        <a:t>Surkhet</a:t>
                      </a:r>
                      <a:r>
                        <a:rPr lang="en-US" sz="2400" dirty="0"/>
                        <a:t>, Chitwan, </a:t>
                      </a:r>
                      <a:r>
                        <a:rPr lang="en-US" sz="2400" dirty="0" err="1"/>
                        <a:t>Nawalpur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Makawanpur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130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180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25821"/>
                  </a:ext>
                </a:extLst>
              </a:tr>
              <a:tr h="462815">
                <a:tc>
                  <a:txBody>
                    <a:bodyPr/>
                    <a:lstStyle/>
                    <a:p>
                      <a:r>
                        <a:rPr lang="en-US" sz="2400" dirty="0"/>
                        <a:t>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394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8E39D1-DF59-77B7-34F8-5DA2DFD5B562}"/>
              </a:ext>
            </a:extLst>
          </p:cNvPr>
          <p:cNvSpPr txBox="1"/>
          <p:nvPr/>
        </p:nvSpPr>
        <p:spPr>
          <a:xfrm>
            <a:off x="9059333" y="1605394"/>
            <a:ext cx="2925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O5 and K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  <a:p>
            <a:r>
              <a:rPr lang="en-US" dirty="0"/>
              <a:t>OPV: 60 and 40 kg/ha</a:t>
            </a:r>
          </a:p>
          <a:p>
            <a:r>
              <a:rPr lang="en-US" dirty="0"/>
              <a:t>Hybrid: 60 and 60 Kg/ha</a:t>
            </a:r>
          </a:p>
          <a:p>
            <a:r>
              <a:rPr lang="en-US" dirty="0"/>
              <a:t>Boron: 1.5 kg/ha</a:t>
            </a:r>
          </a:p>
          <a:p>
            <a:r>
              <a:rPr lang="en-US" dirty="0"/>
              <a:t>Zinc: 2kg/ha</a:t>
            </a:r>
          </a:p>
          <a:p>
            <a:r>
              <a:rPr lang="en-US" dirty="0"/>
              <a:t>Organic inputs: 10MT/ha</a:t>
            </a:r>
          </a:p>
        </p:txBody>
      </p:sp>
      <p:pic>
        <p:nvPicPr>
          <p:cNvPr id="3" name="Picture 2" descr="Image result for GON logo">
            <a:extLst>
              <a:ext uri="{FF2B5EF4-FFF2-40B4-BE49-F238E27FC236}">
                <a16:creationId xmlns:a16="http://schemas.microsoft.com/office/drawing/2014/main" id="{52D5A199-A66B-311A-A75B-E7C49A323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92"/>
            <a:ext cx="887538" cy="8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8FE93-15B7-4FC0-757A-A1D391C25A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53" y="-44450"/>
            <a:ext cx="764147" cy="857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27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7E74-4405-14C8-FF76-79B01772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6" y="18255"/>
            <a:ext cx="9905232" cy="956435"/>
          </a:xfrm>
          <a:solidFill>
            <a:srgbClr val="00B0F0"/>
          </a:solidFill>
        </p:spPr>
        <p:txBody>
          <a:bodyPr/>
          <a:lstStyle/>
          <a:p>
            <a:r>
              <a:rPr lang="en-US" dirty="0"/>
              <a:t>Fertilizer recommendation for Wheat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282A32-D157-DF47-9F3C-9D0B51F5C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61814"/>
              </p:ext>
            </p:extLst>
          </p:nvPr>
        </p:nvGraphicFramePr>
        <p:xfrm>
          <a:off x="99391" y="1123123"/>
          <a:ext cx="9372600" cy="525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5906">
                  <a:extLst>
                    <a:ext uri="{9D8B030D-6E8A-4147-A177-3AD203B41FA5}">
                      <a16:colId xmlns:a16="http://schemas.microsoft.com/office/drawing/2014/main" val="1288179937"/>
                    </a:ext>
                  </a:extLst>
                </a:gridCol>
                <a:gridCol w="3186694">
                  <a:extLst>
                    <a:ext uri="{9D8B030D-6E8A-4147-A177-3AD203B41FA5}">
                      <a16:colId xmlns:a16="http://schemas.microsoft.com/office/drawing/2014/main" val="151584410"/>
                    </a:ext>
                  </a:extLst>
                </a:gridCol>
              </a:tblGrid>
              <a:tr h="484510">
                <a:tc>
                  <a:txBody>
                    <a:bodyPr/>
                    <a:lstStyle/>
                    <a:p>
                      <a:r>
                        <a:rPr lang="en-US" sz="2400" dirty="0"/>
                        <a:t>Domain/Site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OPV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99918"/>
                  </a:ext>
                </a:extLst>
              </a:tr>
              <a:tr h="893867">
                <a:tc>
                  <a:txBody>
                    <a:bodyPr/>
                    <a:lstStyle/>
                    <a:p>
                      <a:r>
                        <a:rPr lang="en-US" sz="2400" dirty="0"/>
                        <a:t>Far western (</a:t>
                      </a:r>
                      <a:r>
                        <a:rPr lang="en-US" sz="2400" dirty="0" err="1"/>
                        <a:t>Banke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Bardiya</a:t>
                      </a:r>
                      <a:r>
                        <a:rPr lang="en-US" sz="2400" dirty="0"/>
                        <a:t>, Kailali, </a:t>
                      </a:r>
                      <a:r>
                        <a:rPr lang="en-US" sz="2400" dirty="0" err="1"/>
                        <a:t>Kanchanpur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03410"/>
                  </a:ext>
                </a:extLst>
              </a:tr>
              <a:tr h="872119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Western (Kapilvastu, </a:t>
                      </a:r>
                      <a:r>
                        <a:rPr lang="en-US" sz="2400" dirty="0" err="1"/>
                        <a:t>Rupandehi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Nawalparasi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72134"/>
                  </a:ext>
                </a:extLst>
              </a:tr>
              <a:tr h="518931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Central (</a:t>
                      </a:r>
                      <a:r>
                        <a:rPr lang="en-US" sz="2400" dirty="0" err="1"/>
                        <a:t>Parsa</a:t>
                      </a:r>
                      <a:r>
                        <a:rPr lang="en-US" sz="2400" dirty="0"/>
                        <a:t> to </a:t>
                      </a:r>
                      <a:r>
                        <a:rPr lang="en-US" sz="2400" dirty="0" err="1"/>
                        <a:t>Dhanusha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19828"/>
                  </a:ext>
                </a:extLst>
              </a:tr>
              <a:tr h="64081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Eastern (</a:t>
                      </a:r>
                      <a:r>
                        <a:rPr lang="en-US" sz="2400" dirty="0" err="1"/>
                        <a:t>Jhapa</a:t>
                      </a:r>
                      <a:r>
                        <a:rPr lang="en-US" sz="2400" dirty="0"/>
                        <a:t>, Morang, </a:t>
                      </a:r>
                      <a:r>
                        <a:rPr lang="en-US" sz="2400" dirty="0" err="1"/>
                        <a:t>Sunsari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87814"/>
                  </a:ext>
                </a:extLst>
              </a:tr>
              <a:tr h="872119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Inner terai (Dang, </a:t>
                      </a:r>
                      <a:r>
                        <a:rPr lang="en-US" sz="2400" dirty="0" err="1"/>
                        <a:t>Surkhet</a:t>
                      </a:r>
                      <a:r>
                        <a:rPr lang="en-US" sz="2400" dirty="0"/>
                        <a:t>, Chitwan)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120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25821"/>
                  </a:ext>
                </a:extLst>
              </a:tr>
              <a:tr h="484510">
                <a:tc>
                  <a:txBody>
                    <a:bodyPr/>
                    <a:lstStyle/>
                    <a:p>
                      <a:r>
                        <a:rPr lang="en-US" sz="2400" dirty="0"/>
                        <a:t>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39476"/>
                  </a:ext>
                </a:extLst>
              </a:tr>
              <a:tr h="4845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979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8E39D1-DF59-77B7-34F8-5DA2DFD5B562}"/>
              </a:ext>
            </a:extLst>
          </p:cNvPr>
          <p:cNvSpPr txBox="1"/>
          <p:nvPr/>
        </p:nvSpPr>
        <p:spPr>
          <a:xfrm>
            <a:off x="9650894" y="1659835"/>
            <a:ext cx="2534479" cy="119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P2O5: 50 kg</a:t>
            </a:r>
          </a:p>
          <a:p>
            <a:r>
              <a:rPr lang="en-US" dirty="0"/>
              <a:t>K2O: 50</a:t>
            </a:r>
          </a:p>
          <a:p>
            <a:r>
              <a:rPr lang="en-US" dirty="0"/>
              <a:t>Boron: 1.5 kg/ha</a:t>
            </a:r>
          </a:p>
          <a:p>
            <a:r>
              <a:rPr lang="en-US" dirty="0"/>
              <a:t>Organic input: 6 mt/ha</a:t>
            </a:r>
          </a:p>
        </p:txBody>
      </p:sp>
      <p:pic>
        <p:nvPicPr>
          <p:cNvPr id="3" name="Picture 2" descr="Image result for GON logo">
            <a:extLst>
              <a:ext uri="{FF2B5EF4-FFF2-40B4-BE49-F238E27FC236}">
                <a16:creationId xmlns:a16="http://schemas.microsoft.com/office/drawing/2014/main" id="{BCD1B780-F381-3B17-57A1-FCD6B937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67"/>
            <a:ext cx="887538" cy="8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50C39-DB57-2FE8-B5D3-018FC82E505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53" y="-44450"/>
            <a:ext cx="764147" cy="857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467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8893189C-6613-4DBD-A603-FF8FE8993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7390" y="3"/>
            <a:ext cx="10243418" cy="90423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008000"/>
                </a:solidFill>
              </a:rPr>
              <a:t>Basis of Fertilizer Recommendation based on soil test values</a:t>
            </a:r>
          </a:p>
        </p:txBody>
      </p:sp>
      <p:graphicFrame>
        <p:nvGraphicFramePr>
          <p:cNvPr id="32839" name="Group 71">
            <a:extLst>
              <a:ext uri="{FF2B5EF4-FFF2-40B4-BE49-F238E27FC236}">
                <a16:creationId xmlns:a16="http://schemas.microsoft.com/office/drawing/2014/main" id="{84831380-92C9-48AE-A334-2D48D6B9F53A}"/>
              </a:ext>
            </a:extLst>
          </p:cNvPr>
          <p:cNvGraphicFramePr>
            <a:graphicFrameLocks noGrp="1"/>
          </p:cNvGraphicFramePr>
          <p:nvPr/>
        </p:nvGraphicFramePr>
        <p:xfrm>
          <a:off x="365760" y="904241"/>
          <a:ext cx="11511280" cy="5928175"/>
        </p:xfrm>
        <a:graphic>
          <a:graphicData uri="http://schemas.openxmlformats.org/drawingml/2006/table">
            <a:tbl>
              <a:tblPr/>
              <a:tblGrid>
                <a:gridCol w="273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3277028903"/>
                    </a:ext>
                  </a:extLst>
                </a:gridCol>
                <a:gridCol w="617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112"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Nutrient Status/Category</a:t>
                      </a:r>
                    </a:p>
                  </a:txBody>
                  <a:tcPr marL="85719" marR="85719" marT="42856" marB="428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Soil types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Fertilizer Dose Recommended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246"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low</a:t>
                      </a:r>
                    </a:p>
                  </a:txBody>
                  <a:tcPr marL="85719" marR="85719" marT="42856" marB="428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125 % of N, 125% of P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125 % of K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943"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 and Medium</a:t>
                      </a:r>
                    </a:p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5719" marR="85719" marT="42856" marB="428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100 % of N, 100% of P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100% of K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28"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85719" marR="85719" marT="42856" marB="428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Light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80 % of N, 70% of P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70% of K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228"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85719" marR="85719" marT="42856" marB="428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Heavy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75 % of N, 60% of P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60% of K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43240"/>
                  </a:ext>
                </a:extLst>
              </a:tr>
              <a:tr h="790395"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High</a:t>
                      </a:r>
                    </a:p>
                  </a:txBody>
                  <a:tcPr marL="85719" marR="85719" marT="42856" marB="428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25 % of N, 25% of P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25% of K</a:t>
                      </a:r>
                      <a:r>
                        <a:rPr kumimoji="0" lang="en-US" sz="23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789258"/>
                  </a:ext>
                </a:extLst>
              </a:tr>
              <a:tr h="790395"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Rainfed condition</a:t>
                      </a:r>
                    </a:p>
                  </a:txBody>
                  <a:tcPr marL="85719" marR="85719" marT="42856" marB="428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Rainfed condition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80 % of calculated nutrients </a:t>
                      </a:r>
                    </a:p>
                  </a:txBody>
                  <a:tcPr marL="85719" marR="85719" marT="42856" marB="42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46472"/>
                  </a:ext>
                </a:extLst>
              </a:tr>
            </a:tbl>
          </a:graphicData>
        </a:graphic>
      </p:graphicFrame>
      <p:pic>
        <p:nvPicPr>
          <p:cNvPr id="2" name="Picture 2" descr="Image result for GON logo">
            <a:extLst>
              <a:ext uri="{FF2B5EF4-FFF2-40B4-BE49-F238E27FC236}">
                <a16:creationId xmlns:a16="http://schemas.microsoft.com/office/drawing/2014/main" id="{BE7D1E19-DAB1-30F4-3EA7-487A17631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92"/>
            <a:ext cx="887538" cy="8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729AC-B046-7925-A708-62143AA60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53" y="-44450"/>
            <a:ext cx="764147" cy="857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48F3-4D1B-4202-A781-1FD49059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1544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Nutrient rating (Terai)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573F11-F1E7-4AE2-A34A-24EABA76F7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6251" y="1771650"/>
          <a:ext cx="11239501" cy="4912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6276">
                  <a:extLst>
                    <a:ext uri="{9D8B030D-6E8A-4147-A177-3AD203B41FA5}">
                      <a16:colId xmlns:a16="http://schemas.microsoft.com/office/drawing/2014/main" val="2229630687"/>
                    </a:ext>
                  </a:extLst>
                </a:gridCol>
                <a:gridCol w="1675545">
                  <a:extLst>
                    <a:ext uri="{9D8B030D-6E8A-4147-A177-3AD203B41FA5}">
                      <a16:colId xmlns:a16="http://schemas.microsoft.com/office/drawing/2014/main" val="1971387822"/>
                    </a:ext>
                  </a:extLst>
                </a:gridCol>
                <a:gridCol w="1675545">
                  <a:extLst>
                    <a:ext uri="{9D8B030D-6E8A-4147-A177-3AD203B41FA5}">
                      <a16:colId xmlns:a16="http://schemas.microsoft.com/office/drawing/2014/main" val="1180747173"/>
                    </a:ext>
                  </a:extLst>
                </a:gridCol>
                <a:gridCol w="1774399">
                  <a:extLst>
                    <a:ext uri="{9D8B030D-6E8A-4147-A177-3AD203B41FA5}">
                      <a16:colId xmlns:a16="http://schemas.microsoft.com/office/drawing/2014/main" val="3241378182"/>
                    </a:ext>
                  </a:extLst>
                </a:gridCol>
                <a:gridCol w="1906613">
                  <a:extLst>
                    <a:ext uri="{9D8B030D-6E8A-4147-A177-3AD203B41FA5}">
                      <a16:colId xmlns:a16="http://schemas.microsoft.com/office/drawing/2014/main" val="2880649822"/>
                    </a:ext>
                  </a:extLst>
                </a:gridCol>
                <a:gridCol w="1841123">
                  <a:extLst>
                    <a:ext uri="{9D8B030D-6E8A-4147-A177-3AD203B41FA5}">
                      <a16:colId xmlns:a16="http://schemas.microsoft.com/office/drawing/2014/main" val="249211426"/>
                    </a:ext>
                  </a:extLst>
                </a:gridCol>
              </a:tblGrid>
              <a:tr h="943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Nutrients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Very low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Low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Medium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High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Very High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2868"/>
                  </a:ext>
                </a:extLst>
              </a:tr>
              <a:tr h="104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OM 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0.75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0.75-1.50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1.50-3.00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3.00-5.00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&gt; 5.00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90577"/>
                  </a:ext>
                </a:extLst>
              </a:tr>
              <a:tr h="104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N 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&lt; 0.03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0.03-0.07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0.07-0.15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0.15-0.25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&gt; 0.25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4634"/>
                  </a:ext>
                </a:extLst>
              </a:tr>
              <a:tr h="943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P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O</a:t>
                      </a:r>
                      <a:r>
                        <a:rPr lang="en-US" sz="2800" baseline="-25000" dirty="0">
                          <a:effectLst/>
                        </a:rPr>
                        <a:t>5 </a:t>
                      </a:r>
                      <a:r>
                        <a:rPr lang="en-US" sz="2800" dirty="0">
                          <a:effectLst/>
                        </a:rPr>
                        <a:t>kg ha</a:t>
                      </a:r>
                      <a:r>
                        <a:rPr lang="en-US" sz="2800" baseline="30000" dirty="0">
                          <a:effectLst/>
                        </a:rPr>
                        <a:t>-1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&lt; 11.2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11-28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28-56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56-112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&gt; 112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63463"/>
                  </a:ext>
                </a:extLst>
              </a:tr>
              <a:tr h="943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K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O kg ha</a:t>
                      </a:r>
                      <a:r>
                        <a:rPr lang="en-US" sz="2800" baseline="30000" dirty="0">
                          <a:effectLst/>
                        </a:rPr>
                        <a:t>-1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800" dirty="0">
                          <a:effectLst/>
                        </a:rPr>
                        <a:t>&lt;55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55-110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110-280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280-500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&gt; 500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94869"/>
                  </a:ext>
                </a:extLst>
              </a:tr>
            </a:tbl>
          </a:graphicData>
        </a:graphic>
      </p:graphicFrame>
      <p:pic>
        <p:nvPicPr>
          <p:cNvPr id="3" name="Picture 2" descr="Image result for GON logo">
            <a:extLst>
              <a:ext uri="{FF2B5EF4-FFF2-40B4-BE49-F238E27FC236}">
                <a16:creationId xmlns:a16="http://schemas.microsoft.com/office/drawing/2014/main" id="{FBCF8B06-986F-04D7-58F2-67C9E7EE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92"/>
            <a:ext cx="887538" cy="8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FF627-7B42-54C8-6FD3-35A16B033E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53" y="-44450"/>
            <a:ext cx="764147" cy="857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11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A742-D11E-417F-86B7-4E30A3E6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484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Hills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FA4CBD-AA1E-44FB-BFFB-62C7E6BD4E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351" y="1428750"/>
          <a:ext cx="11334749" cy="4962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631">
                  <a:extLst>
                    <a:ext uri="{9D8B030D-6E8A-4147-A177-3AD203B41FA5}">
                      <a16:colId xmlns:a16="http://schemas.microsoft.com/office/drawing/2014/main" val="2083105968"/>
                    </a:ext>
                  </a:extLst>
                </a:gridCol>
                <a:gridCol w="1759869">
                  <a:extLst>
                    <a:ext uri="{9D8B030D-6E8A-4147-A177-3AD203B41FA5}">
                      <a16:colId xmlns:a16="http://schemas.microsoft.com/office/drawing/2014/main" val="2463648311"/>
                    </a:ext>
                  </a:extLst>
                </a:gridCol>
                <a:gridCol w="1921212">
                  <a:extLst>
                    <a:ext uri="{9D8B030D-6E8A-4147-A177-3AD203B41FA5}">
                      <a16:colId xmlns:a16="http://schemas.microsoft.com/office/drawing/2014/main" val="122281362"/>
                    </a:ext>
                  </a:extLst>
                </a:gridCol>
                <a:gridCol w="1937483">
                  <a:extLst>
                    <a:ext uri="{9D8B030D-6E8A-4147-A177-3AD203B41FA5}">
                      <a16:colId xmlns:a16="http://schemas.microsoft.com/office/drawing/2014/main" val="2984887328"/>
                    </a:ext>
                  </a:extLst>
                </a:gridCol>
                <a:gridCol w="1647335">
                  <a:extLst>
                    <a:ext uri="{9D8B030D-6E8A-4147-A177-3AD203B41FA5}">
                      <a16:colId xmlns:a16="http://schemas.microsoft.com/office/drawing/2014/main" val="3723912853"/>
                    </a:ext>
                  </a:extLst>
                </a:gridCol>
                <a:gridCol w="1841219">
                  <a:extLst>
                    <a:ext uri="{9D8B030D-6E8A-4147-A177-3AD203B41FA5}">
                      <a16:colId xmlns:a16="http://schemas.microsoft.com/office/drawing/2014/main" val="2716858862"/>
                    </a:ext>
                  </a:extLst>
                </a:gridCol>
              </a:tblGrid>
              <a:tr h="9768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Nutrients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Very low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Low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Medium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High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Very High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15951"/>
                  </a:ext>
                </a:extLst>
              </a:tr>
              <a:tr h="980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OM 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&lt; 1.0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1- 2.5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2.5 - 5.0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5 - 10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&gt; 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38071"/>
                  </a:ext>
                </a:extLst>
              </a:tr>
              <a:tr h="9768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N 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&lt; 0.05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0.05 - 0.1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0.1- 0.2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0.2- 0.4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&gt; 0.4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55554"/>
                  </a:ext>
                </a:extLst>
              </a:tr>
              <a:tr h="9786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P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O</a:t>
                      </a:r>
                      <a:r>
                        <a:rPr lang="en-US" sz="2800" baseline="-25000">
                          <a:effectLst/>
                        </a:rPr>
                        <a:t>5 </a:t>
                      </a:r>
                      <a:r>
                        <a:rPr lang="en-US" sz="2800">
                          <a:effectLst/>
                        </a:rPr>
                        <a:t>kg ha</a:t>
                      </a:r>
                      <a:r>
                        <a:rPr lang="en-US" sz="2800" baseline="30000">
                          <a:effectLst/>
                        </a:rPr>
                        <a:t>-1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&lt; 10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10 - 30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30 - 55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55 -110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&gt; 110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53709"/>
                  </a:ext>
                </a:extLst>
              </a:tr>
              <a:tr h="10496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K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O kg ha</a:t>
                      </a:r>
                      <a:r>
                        <a:rPr lang="en-US" sz="2800" baseline="30000">
                          <a:effectLst/>
                        </a:rPr>
                        <a:t>-1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&gt; 56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56 - 112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120 - 280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280 - 504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&gt; 504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77486"/>
                  </a:ext>
                </a:extLst>
              </a:tr>
            </a:tbl>
          </a:graphicData>
        </a:graphic>
      </p:graphicFrame>
      <p:pic>
        <p:nvPicPr>
          <p:cNvPr id="3" name="Picture 2" descr="Image result for GON logo">
            <a:extLst>
              <a:ext uri="{FF2B5EF4-FFF2-40B4-BE49-F238E27FC236}">
                <a16:creationId xmlns:a16="http://schemas.microsoft.com/office/drawing/2014/main" id="{1BF041DC-0051-3948-972D-8F49B9BBB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92"/>
            <a:ext cx="887538" cy="8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5A82A4-70BF-70AD-AE1E-C4A9F34BBD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53" y="-44450"/>
            <a:ext cx="764147" cy="857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162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30FF-7727-1CEB-9D94-2B21C075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For Secondary Nutrients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EBBF156-2509-2092-A54B-24D6BE8A0788}"/>
              </a:ext>
            </a:extLst>
          </p:cNvPr>
          <p:cNvGraphicFramePr>
            <a:graphicFrameLocks/>
          </p:cNvGraphicFramePr>
          <p:nvPr/>
        </p:nvGraphicFramePr>
        <p:xfrm>
          <a:off x="523875" y="1590676"/>
          <a:ext cx="11458572" cy="4085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1966">
                  <a:extLst>
                    <a:ext uri="{9D8B030D-6E8A-4147-A177-3AD203B41FA5}">
                      <a16:colId xmlns:a16="http://schemas.microsoft.com/office/drawing/2014/main" val="2083105968"/>
                    </a:ext>
                  </a:extLst>
                </a:gridCol>
                <a:gridCol w="1779094">
                  <a:extLst>
                    <a:ext uri="{9D8B030D-6E8A-4147-A177-3AD203B41FA5}">
                      <a16:colId xmlns:a16="http://schemas.microsoft.com/office/drawing/2014/main" val="2463648311"/>
                    </a:ext>
                  </a:extLst>
                </a:gridCol>
                <a:gridCol w="1942200">
                  <a:extLst>
                    <a:ext uri="{9D8B030D-6E8A-4147-A177-3AD203B41FA5}">
                      <a16:colId xmlns:a16="http://schemas.microsoft.com/office/drawing/2014/main" val="122281362"/>
                    </a:ext>
                  </a:extLst>
                </a:gridCol>
                <a:gridCol w="1958650">
                  <a:extLst>
                    <a:ext uri="{9D8B030D-6E8A-4147-A177-3AD203B41FA5}">
                      <a16:colId xmlns:a16="http://schemas.microsoft.com/office/drawing/2014/main" val="2984887328"/>
                    </a:ext>
                  </a:extLst>
                </a:gridCol>
                <a:gridCol w="1665330">
                  <a:extLst>
                    <a:ext uri="{9D8B030D-6E8A-4147-A177-3AD203B41FA5}">
                      <a16:colId xmlns:a16="http://schemas.microsoft.com/office/drawing/2014/main" val="3723912853"/>
                    </a:ext>
                  </a:extLst>
                </a:gridCol>
                <a:gridCol w="1861332">
                  <a:extLst>
                    <a:ext uri="{9D8B030D-6E8A-4147-A177-3AD203B41FA5}">
                      <a16:colId xmlns:a16="http://schemas.microsoft.com/office/drawing/2014/main" val="2716858862"/>
                    </a:ext>
                  </a:extLst>
                </a:gridCol>
              </a:tblGrid>
              <a:tr h="985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Nutrients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Very low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Low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Medium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High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Very High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15951"/>
                  </a:ext>
                </a:extLst>
              </a:tr>
              <a:tr h="10563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Calcium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&lt; 500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500-1000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1000 - 2000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2000-3000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&gt;3000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38071"/>
                  </a:ext>
                </a:extLst>
              </a:tr>
              <a:tr h="10563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Magnesium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&lt; 30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30 - 60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60-180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180-360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&gt;360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55554"/>
                  </a:ext>
                </a:extLst>
              </a:tr>
              <a:tr h="98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Sulphur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&lt; 3 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3 - 7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7 - 12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12 -17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&gt; 17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53709"/>
                  </a:ext>
                </a:extLst>
              </a:tr>
            </a:tbl>
          </a:graphicData>
        </a:graphic>
      </p:graphicFrame>
      <p:pic>
        <p:nvPicPr>
          <p:cNvPr id="3" name="Picture 2" descr="Image result for GON logo">
            <a:extLst>
              <a:ext uri="{FF2B5EF4-FFF2-40B4-BE49-F238E27FC236}">
                <a16:creationId xmlns:a16="http://schemas.microsoft.com/office/drawing/2014/main" id="{4E88A768-4B74-D905-5D70-A75C2EB5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92"/>
            <a:ext cx="887538" cy="8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D71125-4EB2-C28D-9473-6E0CF5F1F1E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53" y="-44450"/>
            <a:ext cx="764147" cy="857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846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C901-57D1-6F35-94FD-C6F947D3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For Micronutrients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0E518-8E08-DEF5-30B3-428D262D3B8C}"/>
              </a:ext>
            </a:extLst>
          </p:cNvPr>
          <p:cNvGraphicFramePr>
            <a:graphicFrameLocks/>
          </p:cNvGraphicFramePr>
          <p:nvPr/>
        </p:nvGraphicFramePr>
        <p:xfrm>
          <a:off x="314325" y="1257300"/>
          <a:ext cx="11668122" cy="548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149">
                  <a:extLst>
                    <a:ext uri="{9D8B030D-6E8A-4147-A177-3AD203B41FA5}">
                      <a16:colId xmlns:a16="http://schemas.microsoft.com/office/drawing/2014/main" val="2083105968"/>
                    </a:ext>
                  </a:extLst>
                </a:gridCol>
                <a:gridCol w="1811630">
                  <a:extLst>
                    <a:ext uri="{9D8B030D-6E8A-4147-A177-3AD203B41FA5}">
                      <a16:colId xmlns:a16="http://schemas.microsoft.com/office/drawing/2014/main" val="2463648311"/>
                    </a:ext>
                  </a:extLst>
                </a:gridCol>
                <a:gridCol w="1977718">
                  <a:extLst>
                    <a:ext uri="{9D8B030D-6E8A-4147-A177-3AD203B41FA5}">
                      <a16:colId xmlns:a16="http://schemas.microsoft.com/office/drawing/2014/main" val="122281362"/>
                    </a:ext>
                  </a:extLst>
                </a:gridCol>
                <a:gridCol w="1994469">
                  <a:extLst>
                    <a:ext uri="{9D8B030D-6E8A-4147-A177-3AD203B41FA5}">
                      <a16:colId xmlns:a16="http://schemas.microsoft.com/office/drawing/2014/main" val="2984887328"/>
                    </a:ext>
                  </a:extLst>
                </a:gridCol>
                <a:gridCol w="1695785">
                  <a:extLst>
                    <a:ext uri="{9D8B030D-6E8A-4147-A177-3AD203B41FA5}">
                      <a16:colId xmlns:a16="http://schemas.microsoft.com/office/drawing/2014/main" val="3723912853"/>
                    </a:ext>
                  </a:extLst>
                </a:gridCol>
                <a:gridCol w="1895371">
                  <a:extLst>
                    <a:ext uri="{9D8B030D-6E8A-4147-A177-3AD203B41FA5}">
                      <a16:colId xmlns:a16="http://schemas.microsoft.com/office/drawing/2014/main" val="2716858862"/>
                    </a:ext>
                  </a:extLst>
                </a:gridCol>
              </a:tblGrid>
              <a:tr h="8610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Nutrients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Very low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Low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Medium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High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Very High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15951"/>
                  </a:ext>
                </a:extLst>
              </a:tr>
              <a:tr h="922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Boron(ppm)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&lt; 0.4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0.4- 0.7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0.7 – 1.2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1.2 –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&gt;2.0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38071"/>
                  </a:ext>
                </a:extLst>
              </a:tr>
              <a:tr h="922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Iron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&lt; 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5 - 10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10-16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16-25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&gt;25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55554"/>
                  </a:ext>
                </a:extLst>
              </a:tr>
              <a:tr h="862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Zinc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&lt; 0.5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0.5 - 1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1 - 3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3 - 6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800" dirty="0">
                          <a:effectLst/>
                        </a:rPr>
                        <a:t>&gt;6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53709"/>
                  </a:ext>
                </a:extLst>
              </a:tr>
              <a:tr h="8626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Copper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&lt;0.3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0.3-0.8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0.8-1.2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1.2-2.5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&gt;2.5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83"/>
                  </a:ext>
                </a:extLst>
              </a:tr>
              <a:tr h="10550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Manganese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&lt;4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12-30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&gt;30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93307"/>
                  </a:ext>
                </a:extLst>
              </a:tr>
            </a:tbl>
          </a:graphicData>
        </a:graphic>
      </p:graphicFrame>
      <p:pic>
        <p:nvPicPr>
          <p:cNvPr id="3" name="Picture 2" descr="Image result for GON logo">
            <a:extLst>
              <a:ext uri="{FF2B5EF4-FFF2-40B4-BE49-F238E27FC236}">
                <a16:creationId xmlns:a16="http://schemas.microsoft.com/office/drawing/2014/main" id="{1FEA17BE-2E74-CDE6-0B6C-89B4BB7E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92"/>
            <a:ext cx="887538" cy="8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8606E-B60A-94C9-0782-07910154F4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53" y="-44450"/>
            <a:ext cx="764147" cy="857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467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769</Words>
  <Application>Microsoft Office PowerPoint</Application>
  <PresentationFormat>Widescreen</PresentationFormat>
  <Paragraphs>229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Fertilizer Recommendations:Identified Domain</vt:lpstr>
      <vt:lpstr>Fertilizer recommendation for Rice</vt:lpstr>
      <vt:lpstr>Fertilizer recommendation for Maize</vt:lpstr>
      <vt:lpstr>Fertilizer recommendation for Wheat</vt:lpstr>
      <vt:lpstr>Basis of Fertilizer Recommendation based on soil test values</vt:lpstr>
      <vt:lpstr>Nutrient rating (Terai)</vt:lpstr>
      <vt:lpstr>Hills</vt:lpstr>
      <vt:lpstr>For Secondary Nutrients </vt:lpstr>
      <vt:lpstr>For Micronutrients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outline</dc:title>
  <dc:creator>Dell</dc:creator>
  <cp:lastModifiedBy>spvista002@gmail.com</cp:lastModifiedBy>
  <cp:revision>75</cp:revision>
  <dcterms:created xsi:type="dcterms:W3CDTF">2022-06-09T06:50:04Z</dcterms:created>
  <dcterms:modified xsi:type="dcterms:W3CDTF">2023-03-10T06:41:07Z</dcterms:modified>
</cp:coreProperties>
</file>