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0" r:id="rId5"/>
    <p:sldId id="271" r:id="rId6"/>
    <p:sldId id="272" r:id="rId7"/>
    <p:sldId id="273" r:id="rId8"/>
    <p:sldId id="269" r:id="rId9"/>
    <p:sldId id="268" r:id="rId10"/>
    <p:sldId id="275" r:id="rId11"/>
    <p:sldId id="274" r:id="rId12"/>
    <p:sldId id="266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FF14-350F-374C-9889-C70D9EFB01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732C-9AB6-E04D-B3D9-3B08CEC6F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FF14-350F-374C-9889-C70D9EFB01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732C-9AB6-E04D-B3D9-3B08CEC6F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8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FF14-350F-374C-9889-C70D9EFB01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732C-9AB6-E04D-B3D9-3B08CEC6F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3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FF14-350F-374C-9889-C70D9EFB01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732C-9AB6-E04D-B3D9-3B08CEC6F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FF14-350F-374C-9889-C70D9EFB01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732C-9AB6-E04D-B3D9-3B08CEC6F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9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FF14-350F-374C-9889-C70D9EFB01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732C-9AB6-E04D-B3D9-3B08CEC6F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0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FF14-350F-374C-9889-C70D9EFB01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732C-9AB6-E04D-B3D9-3B08CEC6F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7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FF14-350F-374C-9889-C70D9EFB01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732C-9AB6-E04D-B3D9-3B08CEC6F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3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FF14-350F-374C-9889-C70D9EFB01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732C-9AB6-E04D-B3D9-3B08CEC6F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FF14-350F-374C-9889-C70D9EFB01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732C-9AB6-E04D-B3D9-3B08CEC6F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2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FF14-350F-374C-9889-C70D9EFB01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732C-9AB6-E04D-B3D9-3B08CEC6F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9FF14-350F-374C-9889-C70D9EFB01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A732C-9AB6-E04D-B3D9-3B08CEC6F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4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4247"/>
            <a:ext cx="7772400" cy="2656203"/>
          </a:xfrm>
        </p:spPr>
        <p:txBody>
          <a:bodyPr>
            <a:normAutofit/>
          </a:bodyPr>
          <a:lstStyle/>
          <a:p>
            <a:r>
              <a:rPr lang="en-US" b="1" dirty="0"/>
              <a:t>Towards a Functional </a:t>
            </a:r>
            <a:r>
              <a:rPr lang="en-US" b="1" dirty="0" err="1"/>
              <a:t>Neuroanatomy</a:t>
            </a:r>
            <a:r>
              <a:rPr lang="en-US" b="1" dirty="0"/>
              <a:t> of Speech Perception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/>
          <a:p>
            <a:r>
              <a:rPr lang="en-US" dirty="0"/>
              <a:t>Authors: Gregory Hickok and David </a:t>
            </a:r>
            <a:r>
              <a:rPr lang="en-US" dirty="0" err="1"/>
              <a:t>Poeppel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Presenter: Sarah </a:t>
            </a:r>
            <a:r>
              <a:rPr lang="en-US" dirty="0" err="1"/>
              <a:t>Phuntsok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0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Differing Contributions to Speech Perception by Left and Right Temporal Lobe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and Right systems make </a:t>
            </a:r>
            <a:r>
              <a:rPr lang="en-US" u="sng" dirty="0"/>
              <a:t>different contributions</a:t>
            </a:r>
            <a:r>
              <a:rPr lang="en-US" dirty="0"/>
              <a:t> to perceptual analysis</a:t>
            </a:r>
          </a:p>
          <a:p>
            <a:r>
              <a:rPr lang="en-US" dirty="0"/>
              <a:t>In split brain patients, noise adversely affected right hemisphere performance </a:t>
            </a:r>
            <a:r>
              <a:rPr lang="en-US"/>
              <a:t>than left</a:t>
            </a:r>
            <a:endParaRPr lang="en-US" dirty="0"/>
          </a:p>
          <a:p>
            <a:r>
              <a:rPr lang="en-US" dirty="0"/>
              <a:t>Functional imaging techniques (PET, MEG) show response differences in the 2 hemispheres.</a:t>
            </a:r>
          </a:p>
        </p:txBody>
      </p:sp>
    </p:spTree>
    <p:extLst>
      <p:ext uri="{BB962C8B-B14F-4D97-AF65-F5344CB8AC3E}">
        <p14:creationId xmlns:p14="http://schemas.microsoft.com/office/powerpoint/2010/main" val="288843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Speech Perception in Tasks Requiring Explicit Attention to Phonetic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Fronto</a:t>
            </a:r>
            <a:r>
              <a:rPr lang="en-US" dirty="0"/>
              <a:t>-parietal network predominantly in the left hemisphere, functions to interface auditory and articulatory representations of speech. </a:t>
            </a:r>
          </a:p>
          <a:p>
            <a:r>
              <a:rPr lang="en-US" dirty="0"/>
              <a:t>Activation in </a:t>
            </a:r>
            <a:r>
              <a:rPr lang="en-US" dirty="0" err="1"/>
              <a:t>fronto-parital</a:t>
            </a:r>
            <a:r>
              <a:rPr lang="en-US" dirty="0"/>
              <a:t> lobes during sub-lexical tasks (i.e. phoneme monitoring)</a:t>
            </a:r>
          </a:p>
          <a:p>
            <a:r>
              <a:rPr lang="en-US" dirty="0"/>
              <a:t>Ability to repeat </a:t>
            </a:r>
            <a:r>
              <a:rPr lang="en-US" dirty="0" err="1"/>
              <a:t>pseudowords</a:t>
            </a:r>
            <a:r>
              <a:rPr lang="en-US" dirty="0"/>
              <a:t> (where semantic mediation is impossible) = evidence for auditory-motor interface system</a:t>
            </a:r>
          </a:p>
        </p:txBody>
      </p:sp>
    </p:spTree>
    <p:extLst>
      <p:ext uri="{BB962C8B-B14F-4D97-AF65-F5344CB8AC3E}">
        <p14:creationId xmlns:p14="http://schemas.microsoft.com/office/powerpoint/2010/main" val="168305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role for left auditory cortex in speech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0071"/>
          </a:xfrm>
        </p:spPr>
        <p:txBody>
          <a:bodyPr/>
          <a:lstStyle/>
          <a:p>
            <a:r>
              <a:rPr lang="en-US" dirty="0"/>
              <a:t>Left auditory cortex (</a:t>
            </a:r>
            <a:r>
              <a:rPr lang="en-US" dirty="0" err="1"/>
              <a:t>pSTP</a:t>
            </a:r>
            <a:r>
              <a:rPr lang="en-US" dirty="0"/>
              <a:t>/</a:t>
            </a:r>
            <a:r>
              <a:rPr lang="en-US" dirty="0" err="1"/>
              <a:t>pSTG</a:t>
            </a:r>
            <a:r>
              <a:rPr lang="en-US" dirty="0"/>
              <a:t>) activated not only in speech perception but also during speech production!</a:t>
            </a:r>
          </a:p>
          <a:p>
            <a:r>
              <a:rPr lang="en-US" dirty="0"/>
              <a:t>PET, MEG, fMRI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9-09-22 at 11.50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0"/>
            <a:ext cx="9144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87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posterior-superior temporal lobe, bilaterally, constitutes the primary substrate for the construction of sound-based representations of speech.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both hemispheres participate, they make different contributions to speech perception.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Left hemisphere frontal and parietal regions, may be understood in terms of a system that supports auditory-motor interaction (similar to visual-motor interaction)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Auditory cortex in the left </a:t>
            </a:r>
            <a:r>
              <a:rPr lang="en-US" dirty="0" err="1"/>
              <a:t>pSTP</a:t>
            </a:r>
            <a:r>
              <a:rPr lang="en-US" dirty="0"/>
              <a:t>/</a:t>
            </a:r>
            <a:r>
              <a:rPr lang="en-US" dirty="0" err="1"/>
              <a:t>pSTG</a:t>
            </a:r>
            <a:r>
              <a:rPr lang="en-US" dirty="0"/>
              <a:t> participates in aspects of speech production. </a:t>
            </a:r>
          </a:p>
        </p:txBody>
      </p:sp>
    </p:spTree>
    <p:extLst>
      <p:ext uri="{BB962C8B-B14F-4D97-AF65-F5344CB8AC3E}">
        <p14:creationId xmlns:p14="http://schemas.microsoft.com/office/powerpoint/2010/main" val="151584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Cortical fields in the </a:t>
            </a:r>
            <a:r>
              <a:rPr lang="en-US" b="1" dirty="0"/>
              <a:t>posterior-superior temporal lobe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bilaterally</a:t>
            </a:r>
            <a:r>
              <a:rPr lang="en-US" dirty="0"/>
              <a:t>, constitute the primary substrate for constructing sound-based representations of speech</a:t>
            </a:r>
          </a:p>
          <a:p>
            <a:r>
              <a:rPr lang="en-US" dirty="0"/>
              <a:t>At least 2 distinct pathways that participate in speech perception in a task-dependent manner, with strong lateralization to the left hemisphere</a:t>
            </a:r>
          </a:p>
        </p:txBody>
      </p:sp>
    </p:spTree>
    <p:extLst>
      <p:ext uri="{BB962C8B-B14F-4D97-AF65-F5344CB8AC3E}">
        <p14:creationId xmlns:p14="http://schemas.microsoft.com/office/powerpoint/2010/main" val="293947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Pathways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sym typeface="Wingdings"/>
              </a:rPr>
              <a:t>Left temporal-parietal-occipital junction (auditory-to-meaning) access mental lexicon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ym typeface="Wingdings"/>
              </a:rPr>
              <a:t>Left frontal and parietal lobes (auditory-motor)  Access explicit speech segments 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" name="Content Placeholder 4" descr="Screen Shot 2019-09-22 at 11.13.0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226" b="-3622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4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creen Shot 2019-09-22 at 10.45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18789" cy="3551768"/>
          </a:xfrm>
          <a:prstGeom prst="rect">
            <a:avLst/>
          </a:prstGeom>
        </p:spPr>
      </p:pic>
      <p:pic>
        <p:nvPicPr>
          <p:cNvPr id="7" name="Picture 6" descr="Screen Shot 2019-09-23 at 8.11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430" y="3063218"/>
            <a:ext cx="5673570" cy="3794781"/>
          </a:xfrm>
          <a:prstGeom prst="rect">
            <a:avLst/>
          </a:prstGeom>
        </p:spPr>
      </p:pic>
      <p:sp>
        <p:nvSpPr>
          <p:cNvPr id="8" name="Frame 7"/>
          <p:cNvSpPr/>
          <p:nvPr/>
        </p:nvSpPr>
        <p:spPr>
          <a:xfrm>
            <a:off x="3470430" y="5827588"/>
            <a:ext cx="2106850" cy="98032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36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Aphasia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Transcortical</a:t>
            </a:r>
            <a:r>
              <a:rPr lang="en-US" dirty="0"/>
              <a:t> Sensory Aphasia (TSA) - Fluent</a:t>
            </a:r>
          </a:p>
          <a:p>
            <a:pPr lvl="1"/>
            <a:r>
              <a:rPr lang="en-US" dirty="0"/>
              <a:t>Associated with damage to TPO junction with most of </a:t>
            </a:r>
            <a:r>
              <a:rPr lang="en-US" dirty="0" err="1"/>
              <a:t>pSTP</a:t>
            </a:r>
            <a:r>
              <a:rPr lang="en-US" dirty="0"/>
              <a:t>/STG spared</a:t>
            </a:r>
          </a:p>
          <a:p>
            <a:pPr lvl="1"/>
            <a:r>
              <a:rPr lang="en-US" dirty="0"/>
              <a:t>Speech perception ability not affected b/c patients were able to repeat the heard speech</a:t>
            </a:r>
          </a:p>
          <a:p>
            <a:r>
              <a:rPr lang="en-US" dirty="0"/>
              <a:t>Wernicke’s Aphasia - Fluent</a:t>
            </a:r>
          </a:p>
          <a:p>
            <a:pPr lvl="1"/>
            <a:r>
              <a:rPr lang="en-US" dirty="0"/>
              <a:t>Associated with damage to the </a:t>
            </a:r>
            <a:r>
              <a:rPr lang="en-US" dirty="0" err="1"/>
              <a:t>pSTP</a:t>
            </a:r>
            <a:r>
              <a:rPr lang="en-US" dirty="0"/>
              <a:t>/STG, with extension either into MTG or TPO junction or both</a:t>
            </a:r>
          </a:p>
          <a:p>
            <a:pPr lvl="1"/>
            <a:r>
              <a:rPr lang="en-US" dirty="0"/>
              <a:t>Speech perception ability slightly affected/not severe.</a:t>
            </a:r>
          </a:p>
          <a:p>
            <a:pPr lvl="1"/>
            <a:r>
              <a:rPr lang="en-US" dirty="0"/>
              <a:t>Preserved speech perception is due to the right hemisphere’s speech perception ability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0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Deafness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of auditory </a:t>
            </a:r>
            <a:r>
              <a:rPr lang="en-US" dirty="0" err="1"/>
              <a:t>agnosia</a:t>
            </a:r>
            <a:r>
              <a:rPr lang="en-US" dirty="0"/>
              <a:t> </a:t>
            </a:r>
          </a:p>
          <a:p>
            <a:r>
              <a:rPr lang="en-US" dirty="0"/>
              <a:t>They still have the ability to hear but speech perception is impaired. </a:t>
            </a:r>
          </a:p>
          <a:p>
            <a:r>
              <a:rPr lang="en-US" dirty="0"/>
              <a:t>Bilateral lesion in the superior temporal lobe </a:t>
            </a:r>
          </a:p>
        </p:txBody>
      </p:sp>
    </p:spTree>
    <p:extLst>
      <p:ext uri="{BB962C8B-B14F-4D97-AF65-F5344CB8AC3E}">
        <p14:creationId xmlns:p14="http://schemas.microsoft.com/office/powerpoint/2010/main" val="158489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Isolated Right Hemisphere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brain </a:t>
            </a:r>
            <a:r>
              <a:rPr lang="en-US" dirty="0" err="1"/>
              <a:t>patiens</a:t>
            </a:r>
            <a:r>
              <a:rPr lang="en-US" dirty="0"/>
              <a:t> and </a:t>
            </a:r>
            <a:r>
              <a:rPr lang="en-US" dirty="0" err="1"/>
              <a:t>amobarbital</a:t>
            </a:r>
            <a:r>
              <a:rPr lang="en-US" dirty="0"/>
              <a:t> injection studies both indicate that is some cases, the isolated right hemisphere has the ability to understand simple speech</a:t>
            </a:r>
          </a:p>
          <a:p>
            <a:r>
              <a:rPr lang="en-US" dirty="0"/>
              <a:t>There is also evidence of the right hemisphere performing speech discrimination tasks</a:t>
            </a:r>
          </a:p>
        </p:txBody>
      </p:sp>
    </p:spTree>
    <p:extLst>
      <p:ext uri="{BB962C8B-B14F-4D97-AF65-F5344CB8AC3E}">
        <p14:creationId xmlns:p14="http://schemas.microsoft.com/office/powerpoint/2010/main" val="358360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Electrical interference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ym typeface="Wingdings"/>
              </a:rPr>
              <a:t>Boatman et al. proved involvement of the posterior superior temporal lobe.</a:t>
            </a:r>
          </a:p>
          <a:p>
            <a:r>
              <a:rPr lang="en-US" dirty="0"/>
              <a:t>Used </a:t>
            </a:r>
            <a:r>
              <a:rPr lang="en-US" b="1" dirty="0"/>
              <a:t>electrical interference </a:t>
            </a:r>
            <a:r>
              <a:rPr lang="en-US" dirty="0"/>
              <a:t>to study the functional anatomy of speech perception in a series of 3 patients undergoing clinical evaluation for surgical treatment of epilepsy.</a:t>
            </a:r>
          </a:p>
          <a:p>
            <a:r>
              <a:rPr lang="en-US" dirty="0"/>
              <a:t>Found stimulation sites along the </a:t>
            </a:r>
            <a:r>
              <a:rPr lang="en-US" b="1" dirty="0">
                <a:solidFill>
                  <a:srgbClr val="FF0000"/>
                </a:solidFill>
              </a:rPr>
              <a:t>left </a:t>
            </a:r>
            <a:r>
              <a:rPr lang="en-US" b="1" dirty="0" err="1">
                <a:solidFill>
                  <a:srgbClr val="FF0000"/>
                </a:solidFill>
              </a:rPr>
              <a:t>pSTG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consistently compromised performance on speech perception tasks (i.e. syllable discrimination/identification and/or auditory comprehension)</a:t>
            </a:r>
          </a:p>
        </p:txBody>
      </p:sp>
    </p:spTree>
    <p:extLst>
      <p:ext uri="{BB962C8B-B14F-4D97-AF65-F5344CB8AC3E}">
        <p14:creationId xmlns:p14="http://schemas.microsoft.com/office/powerpoint/2010/main" val="126676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Physiological Evidence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fMRI, PET, MEG </a:t>
            </a:r>
            <a:r>
              <a:rPr lang="en-US" dirty="0">
                <a:sym typeface="Wingdings"/>
              </a:rPr>
              <a:t> all show </a:t>
            </a:r>
            <a:r>
              <a:rPr lang="en-US" b="1" dirty="0">
                <a:sym typeface="Wingdings"/>
              </a:rPr>
              <a:t>bilateral</a:t>
            </a:r>
            <a:r>
              <a:rPr lang="en-US" dirty="0">
                <a:sym typeface="Wingdings"/>
              </a:rPr>
              <a:t> activation in the </a:t>
            </a:r>
            <a:r>
              <a:rPr lang="en-US" b="1" dirty="0">
                <a:sym typeface="Wingdings"/>
              </a:rPr>
              <a:t>Superior Temporal Lobe</a:t>
            </a:r>
          </a:p>
          <a:p>
            <a:r>
              <a:rPr lang="en-US" dirty="0">
                <a:sym typeface="Wingdings"/>
              </a:rPr>
              <a:t>Intraoperative recordings for epilepsy treatment surgery show majority of speech-responsive cells in the </a:t>
            </a:r>
            <a:r>
              <a:rPr lang="en-US" b="1" dirty="0">
                <a:sym typeface="Wingdings"/>
              </a:rPr>
              <a:t>STG</a:t>
            </a:r>
            <a:r>
              <a:rPr lang="en-US" dirty="0">
                <a:sym typeface="Wingding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5355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559</Words>
  <Application>Microsoft Macintosh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Towards a Functional Neuroanatomy of Speech Perception</vt:lpstr>
      <vt:lpstr>Argument </vt:lpstr>
      <vt:lpstr>2 Pathways</vt:lpstr>
      <vt:lpstr>PowerPoint Presentation</vt:lpstr>
      <vt:lpstr>Aphasia</vt:lpstr>
      <vt:lpstr>Word Deafness</vt:lpstr>
      <vt:lpstr>The Isolated Right Hemisphere</vt:lpstr>
      <vt:lpstr>Electrical interference evidence</vt:lpstr>
      <vt:lpstr>Physiological Evidence</vt:lpstr>
      <vt:lpstr>Differing Contributions to Speech Perception by Left and Right Temporal Lobe </vt:lpstr>
      <vt:lpstr>Speech Perception in Tasks Requiring Explicit Attention to Phonetic Structure</vt:lpstr>
      <vt:lpstr>A role for left auditory cortex in speech production</vt:lpstr>
      <vt:lpstr>Take Home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 Functional Neuroanatomy of Speech Perception</dc:title>
  <dc:creator>Sarah S Choe</dc:creator>
  <cp:lastModifiedBy>Chandan R. Narayan</cp:lastModifiedBy>
  <cp:revision>30</cp:revision>
  <dcterms:created xsi:type="dcterms:W3CDTF">2019-09-23T00:24:01Z</dcterms:created>
  <dcterms:modified xsi:type="dcterms:W3CDTF">2024-09-15T22:42:03Z</dcterms:modified>
</cp:coreProperties>
</file>