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2D0518-1DFD-4F31-BFE2-906D88BFA3EB}" v="165" dt="2024-07-15T08:26:20.6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777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861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40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9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28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240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7/15/2024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92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78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18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5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7/15/2024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709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7/15/2024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2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150153" y="927552"/>
            <a:ext cx="4193699" cy="453842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b="1" i="0" dirty="0">
                <a:latin typeface="Cambria"/>
                <a:ea typeface="Verdana"/>
              </a:rPr>
              <a:t>Title:</a:t>
            </a:r>
            <a:r>
              <a:rPr lang="en-US" sz="2400" i="0" dirty="0">
                <a:latin typeface="Cambria"/>
                <a:ea typeface="Verdana"/>
              </a:rPr>
              <a:t> </a:t>
            </a:r>
            <a:br>
              <a:rPr lang="en-US" sz="2400" i="0" dirty="0">
                <a:latin typeface="Cambria"/>
                <a:ea typeface="Verdana"/>
              </a:rPr>
            </a:br>
            <a:br>
              <a:rPr lang="en-US" sz="2400" i="0" dirty="0">
                <a:latin typeface="Cambria"/>
                <a:ea typeface="Verdana"/>
              </a:rPr>
            </a:br>
            <a:r>
              <a:rPr lang="en-US" sz="2000" i="0" dirty="0">
                <a:latin typeface="Cambria"/>
                <a:ea typeface="Verdana"/>
              </a:rPr>
              <a:t>Feature Extraction and Price Prediction for Mobile Phones</a:t>
            </a:r>
            <a:endParaRPr lang="en-US" sz="2000">
              <a:latin typeface="Cambria"/>
              <a:ea typeface="Cambria"/>
            </a:endParaRPr>
          </a:p>
          <a:p>
            <a:br>
              <a:rPr lang="en-US" sz="2000" b="1" i="0" dirty="0">
                <a:latin typeface="Cambria"/>
                <a:ea typeface="Verdana"/>
              </a:rPr>
            </a:br>
            <a:r>
              <a:rPr lang="en-US" sz="2400" b="1" i="0" dirty="0">
                <a:latin typeface="Cambria"/>
                <a:ea typeface="Verdana"/>
              </a:rPr>
              <a:t>Subtitle</a:t>
            </a:r>
            <a:r>
              <a:rPr lang="en-US" sz="2000" b="1" i="0" dirty="0">
                <a:latin typeface="Cambria"/>
                <a:ea typeface="Verdana"/>
              </a:rPr>
              <a:t>:</a:t>
            </a:r>
            <a:br>
              <a:rPr lang="en-US" sz="2400" b="1" i="0" dirty="0">
                <a:latin typeface="Cambria"/>
                <a:ea typeface="Verdana"/>
              </a:rPr>
            </a:br>
            <a:br>
              <a:rPr lang="en-US" sz="2400" b="1" i="0" dirty="0">
                <a:latin typeface="Cambria"/>
                <a:ea typeface="Verdana"/>
              </a:rPr>
            </a:br>
            <a:r>
              <a:rPr lang="en-US" sz="2400" i="0" dirty="0">
                <a:latin typeface="Cambria"/>
                <a:ea typeface="Verdana"/>
              </a:rPr>
              <a:t> </a:t>
            </a:r>
            <a:r>
              <a:rPr lang="en-US" sz="2000" i="0" dirty="0">
                <a:latin typeface="Cambria"/>
                <a:ea typeface="Verdana"/>
              </a:rPr>
              <a:t>A Machine Learning Approach</a:t>
            </a:r>
          </a:p>
          <a:p>
            <a:br>
              <a:rPr lang="en-US" sz="2400" b="1" i="0" dirty="0">
                <a:latin typeface="Cambria"/>
                <a:ea typeface="Verdana"/>
              </a:rPr>
            </a:br>
            <a:r>
              <a:rPr lang="en-US" sz="2400" b="1" i="0" dirty="0">
                <a:latin typeface="Cambria"/>
                <a:ea typeface="Verdana"/>
              </a:rPr>
              <a:t> </a:t>
            </a:r>
            <a:br>
              <a:rPr lang="en-US" sz="2400" b="1" i="0" dirty="0">
                <a:latin typeface="Cambria"/>
                <a:ea typeface="Verdana"/>
              </a:rPr>
            </a:br>
            <a:r>
              <a:rPr lang="en-US" sz="2400" b="1" i="0" dirty="0">
                <a:latin typeface="Cambria"/>
                <a:ea typeface="Verdana"/>
              </a:rPr>
              <a:t>Name:  Sapna </a:t>
            </a:r>
            <a:r>
              <a:rPr lang="en-US" sz="2400" b="1" i="0" err="1">
                <a:latin typeface="Cambria"/>
                <a:ea typeface="Verdana"/>
              </a:rPr>
              <a:t>Kharche</a:t>
            </a:r>
            <a:endParaRPr lang="en-US" sz="2400" i="0" err="1">
              <a:latin typeface="Cambria"/>
              <a:ea typeface="Verdana"/>
            </a:endParaRPr>
          </a:p>
          <a:p>
            <a:endParaRPr lang="en-US"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2DD0B-B71F-3319-6012-22F09DF57E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20" r="12449" b="-1"/>
          <a:stretch/>
        </p:blipFill>
        <p:spPr>
          <a:xfrm>
            <a:off x="20" y="10"/>
            <a:ext cx="6284500" cy="6857990"/>
          </a:xfrm>
          <a:prstGeom prst="rect">
            <a:avLst/>
          </a:prstGeom>
        </p:spPr>
      </p:pic>
      <p:sp>
        <p:nvSpPr>
          <p:cNvPr id="29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4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77532" y="1287372"/>
            <a:ext cx="5324349" cy="1292325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Cambria"/>
                <a:ea typeface="Cambria"/>
              </a:rPr>
              <a:t>Project Overview</a:t>
            </a:r>
          </a:p>
        </p:txBody>
      </p:sp>
      <p:pic>
        <p:nvPicPr>
          <p:cNvPr id="6" name="Picture 5" descr="Graph">
            <a:extLst>
              <a:ext uri="{FF2B5EF4-FFF2-40B4-BE49-F238E27FC236}">
                <a16:creationId xmlns:a16="http://schemas.microsoft.com/office/drawing/2014/main" id="{59DE74DF-155D-94A1-B279-A301A5DF3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81" r="27494" b="4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77532" y="3539392"/>
            <a:ext cx="5324349" cy="29084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z="2400" b="1" i="1" dirty="0">
                <a:latin typeface="Cambria"/>
                <a:ea typeface="Cambria"/>
              </a:rPr>
              <a:t>Objectives</a:t>
            </a:r>
            <a:endParaRPr lang="en-US" sz="2400" b="1" i="1">
              <a:latin typeface="Cambria"/>
              <a:ea typeface="Cambria"/>
            </a:endParaRPr>
          </a:p>
          <a:p>
            <a:pPr lvl="1"/>
            <a:r>
              <a:rPr lang="en-US" sz="2000" i="0" dirty="0">
                <a:latin typeface="Cambria"/>
                <a:ea typeface="Cambria"/>
              </a:rPr>
              <a:t>Extract features from mobile phone data</a:t>
            </a:r>
          </a:p>
          <a:p>
            <a:pPr lvl="1"/>
            <a:r>
              <a:rPr lang="en-US" sz="2000" i="0" dirty="0">
                <a:latin typeface="Cambria"/>
                <a:ea typeface="Cambria"/>
              </a:rPr>
              <a:t>Predict prices using machine learning</a:t>
            </a:r>
          </a:p>
          <a:p>
            <a:pPr lvl="0"/>
            <a:r>
              <a:rPr lang="en-US" sz="2400" b="1" i="1" dirty="0">
                <a:latin typeface="Cambria"/>
                <a:ea typeface="Cambria"/>
              </a:rPr>
              <a:t>Importance</a:t>
            </a:r>
            <a:endParaRPr lang="en-US" sz="2400" b="1" i="1">
              <a:latin typeface="Cambria"/>
              <a:ea typeface="Cambria"/>
            </a:endParaRPr>
          </a:p>
          <a:p>
            <a:pPr lvl="1"/>
            <a:r>
              <a:rPr lang="en-US" sz="2000" i="0" dirty="0">
                <a:latin typeface="Cambria"/>
                <a:ea typeface="Cambria"/>
              </a:rPr>
              <a:t>Helps in market analysis</a:t>
            </a:r>
          </a:p>
          <a:p>
            <a:pPr lvl="1"/>
            <a:r>
              <a:rPr lang="en-US" sz="2000" i="0" dirty="0">
                <a:latin typeface="Cambria"/>
                <a:ea typeface="Cambria"/>
              </a:rPr>
              <a:t>Informs decision making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1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77532" y="1583349"/>
            <a:ext cx="5324349" cy="1093110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Cambria"/>
                <a:ea typeface="Cambria"/>
              </a:rPr>
              <a:t>Problem Statement</a:t>
            </a:r>
          </a:p>
        </p:txBody>
      </p:sp>
      <p:pic>
        <p:nvPicPr>
          <p:cNvPr id="6" name="Picture 5" descr="Question mark on green pastel background">
            <a:extLst>
              <a:ext uri="{FF2B5EF4-FFF2-40B4-BE49-F238E27FC236}">
                <a16:creationId xmlns:a16="http://schemas.microsoft.com/office/drawing/2014/main" id="{C1454B31-D6BB-C080-CC87-49C042F540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663" r="1306" b="4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77532" y="3793391"/>
            <a:ext cx="5324349" cy="20013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>
                <a:latin typeface="Cambria"/>
                <a:ea typeface="Cambria"/>
              </a:rPr>
              <a:t>Handling missing data</a:t>
            </a:r>
          </a:p>
          <a:p>
            <a:pPr lvl="0"/>
            <a:r>
              <a:rPr lang="en-US" dirty="0">
                <a:latin typeface="Cambria"/>
                <a:ea typeface="Cambria"/>
              </a:rPr>
              <a:t>Dealing with outliers</a:t>
            </a:r>
          </a:p>
          <a:p>
            <a:pPr lvl="0"/>
            <a:r>
              <a:rPr lang="en-US" dirty="0">
                <a:latin typeface="Cambria"/>
                <a:ea typeface="Cambria"/>
              </a:rPr>
              <a:t>Feature encoding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55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77532" y="1438207"/>
            <a:ext cx="5324349" cy="1431775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"/>
                <a:ea typeface="Cambria"/>
              </a:rPr>
              <a:t>Solution</a:t>
            </a:r>
          </a:p>
        </p:txBody>
      </p:sp>
      <p:pic>
        <p:nvPicPr>
          <p:cNvPr id="6" name="Picture 5" descr="School supplies on a table">
            <a:extLst>
              <a:ext uri="{FF2B5EF4-FFF2-40B4-BE49-F238E27FC236}">
                <a16:creationId xmlns:a16="http://schemas.microsoft.com/office/drawing/2014/main" id="{A11FB4D3-9509-B503-B4BB-5EC013C930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78" r="32967" b="4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77532" y="3309582"/>
            <a:ext cx="5324349" cy="3138298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/>
            <a:r>
              <a:rPr lang="en-US" b="1" i="1" dirty="0">
                <a:latin typeface="Cambria"/>
                <a:ea typeface="Cambria"/>
              </a:rPr>
              <a:t>Describe the solution</a:t>
            </a:r>
          </a:p>
          <a:p>
            <a:pPr lvl="1"/>
            <a:r>
              <a:rPr lang="en-US" sz="2000" i="0" dirty="0">
                <a:latin typeface="Cambria"/>
                <a:ea typeface="Cambria"/>
              </a:rPr>
              <a:t>Using machine learning model for price prediction</a:t>
            </a:r>
          </a:p>
          <a:p>
            <a:pPr lvl="0"/>
            <a:r>
              <a:rPr lang="en-US" b="1" i="1" dirty="0">
                <a:latin typeface="Cambria"/>
                <a:ea typeface="Cambria"/>
              </a:rPr>
              <a:t>Key steps</a:t>
            </a:r>
          </a:p>
          <a:p>
            <a:pPr lvl="1"/>
            <a:r>
              <a:rPr lang="en-US" sz="2000" i="0" dirty="0">
                <a:latin typeface="Cambria"/>
                <a:ea typeface="Cambria"/>
              </a:rPr>
              <a:t>Data preprocessing</a:t>
            </a:r>
          </a:p>
          <a:p>
            <a:pPr lvl="1"/>
            <a:r>
              <a:rPr lang="en-US" sz="2000" i="0" dirty="0">
                <a:latin typeface="Cambria"/>
                <a:ea typeface="Cambria"/>
              </a:rPr>
              <a:t>Feature extraction</a:t>
            </a:r>
          </a:p>
          <a:p>
            <a:pPr lvl="1"/>
            <a:r>
              <a:rPr lang="en-US" sz="2000" i="0" dirty="0">
                <a:latin typeface="Cambria"/>
                <a:ea typeface="Cambria"/>
              </a:rPr>
              <a:t>Model training and evaluation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3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77532" y="1063255"/>
            <a:ext cx="5324349" cy="1431775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"/>
                <a:ea typeface="Cambria"/>
              </a:rPr>
              <a:t>Methodology</a:t>
            </a:r>
          </a:p>
        </p:txBody>
      </p:sp>
      <p:pic>
        <p:nvPicPr>
          <p:cNvPr id="6" name="Picture 5" descr="Magnifying glass showing decling performance">
            <a:extLst>
              <a:ext uri="{FF2B5EF4-FFF2-40B4-BE49-F238E27FC236}">
                <a16:creationId xmlns:a16="http://schemas.microsoft.com/office/drawing/2014/main" id="{0DF40497-A456-5FD4-BCF3-527F843CEF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27" r="22688" b="-3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77532" y="3309582"/>
            <a:ext cx="5324349" cy="3295537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b="1" dirty="0">
                <a:latin typeface="Cambria"/>
                <a:ea typeface="Cambria"/>
              </a:rPr>
              <a:t>Data Preprocessing</a:t>
            </a:r>
          </a:p>
          <a:p>
            <a:pPr lvl="1">
              <a:lnSpc>
                <a:spcPct val="100000"/>
              </a:lnSpc>
            </a:pPr>
            <a:r>
              <a:rPr lang="en-US" sz="2000" i="0" dirty="0">
                <a:latin typeface="Cambria"/>
                <a:ea typeface="Cambria"/>
              </a:rPr>
              <a:t>Handling missing values</a:t>
            </a:r>
          </a:p>
          <a:p>
            <a:pPr lvl="1">
              <a:lnSpc>
                <a:spcPct val="100000"/>
              </a:lnSpc>
            </a:pPr>
            <a:r>
              <a:rPr lang="en-US" sz="2000" i="0" dirty="0">
                <a:latin typeface="Cambria"/>
                <a:ea typeface="Cambria"/>
              </a:rPr>
              <a:t>Outlier removal</a:t>
            </a:r>
          </a:p>
          <a:p>
            <a:pPr lvl="1">
              <a:lnSpc>
                <a:spcPct val="100000"/>
              </a:lnSpc>
            </a:pPr>
            <a:r>
              <a:rPr lang="en-US" sz="2000" i="0" dirty="0">
                <a:latin typeface="Cambria"/>
                <a:ea typeface="Cambria"/>
              </a:rPr>
              <a:t>Feature encoding</a:t>
            </a:r>
          </a:p>
          <a:p>
            <a:pPr lvl="0">
              <a:lnSpc>
                <a:spcPct val="100000"/>
              </a:lnSpc>
            </a:pPr>
            <a:r>
              <a:rPr lang="en-US" b="1" dirty="0">
                <a:latin typeface="Cambria"/>
                <a:ea typeface="Cambria"/>
              </a:rPr>
              <a:t>Model Training and Evaluation</a:t>
            </a:r>
          </a:p>
          <a:p>
            <a:pPr lvl="1">
              <a:lnSpc>
                <a:spcPct val="100000"/>
              </a:lnSpc>
            </a:pPr>
            <a:r>
              <a:rPr lang="en-US" sz="2000" i="0" dirty="0">
                <a:latin typeface="Cambria"/>
                <a:ea typeface="Cambria"/>
              </a:rPr>
              <a:t>Splitting data into training and testing sets</a:t>
            </a:r>
          </a:p>
          <a:p>
            <a:pPr lvl="1">
              <a:lnSpc>
                <a:spcPct val="100000"/>
              </a:lnSpc>
            </a:pPr>
            <a:r>
              <a:rPr lang="en-US" sz="2000" i="0" dirty="0">
                <a:latin typeface="Cambria"/>
                <a:ea typeface="Cambria"/>
              </a:rPr>
              <a:t>Training models</a:t>
            </a:r>
          </a:p>
          <a:p>
            <a:pPr lvl="1">
              <a:lnSpc>
                <a:spcPct val="100000"/>
              </a:lnSpc>
            </a:pPr>
            <a:r>
              <a:rPr lang="en-US" sz="2000" i="0" dirty="0">
                <a:latin typeface="Cambria"/>
                <a:ea typeface="Cambria"/>
              </a:rPr>
              <a:t>Evaluating model performance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6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"/>
                <a:ea typeface="Cambria"/>
              </a:rPr>
              <a:t>Key Features</a:t>
            </a:r>
          </a:p>
        </p:txBody>
      </p:sp>
      <p:pic>
        <p:nvPicPr>
          <p:cNvPr id="6" name="Picture 5" descr="Closeup of a keyboard">
            <a:extLst>
              <a:ext uri="{FF2B5EF4-FFF2-40B4-BE49-F238E27FC236}">
                <a16:creationId xmlns:a16="http://schemas.microsoft.com/office/drawing/2014/main" id="{C86F2F89-BD28-7420-B5C5-232FC83DA2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40" r="31326" b="1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77532" y="3309582"/>
            <a:ext cx="5324349" cy="315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>
                <a:latin typeface="Cambria"/>
                <a:ea typeface="Cambria"/>
              </a:rPr>
              <a:t>List of key features extracted from the data</a:t>
            </a:r>
          </a:p>
          <a:p>
            <a:pPr lvl="1"/>
            <a:r>
              <a:rPr lang="en-US" sz="2000" i="0" dirty="0">
                <a:latin typeface="Cambria"/>
                <a:ea typeface="Cambria"/>
              </a:rPr>
              <a:t>Brand</a:t>
            </a:r>
          </a:p>
          <a:p>
            <a:pPr lvl="1"/>
            <a:r>
              <a:rPr lang="en-US" sz="2000" i="0" dirty="0">
                <a:latin typeface="Cambria"/>
                <a:ea typeface="Cambria"/>
              </a:rPr>
              <a:t>Model</a:t>
            </a:r>
          </a:p>
          <a:p>
            <a:pPr lvl="1"/>
            <a:r>
              <a:rPr lang="en-US" sz="2000" i="0" dirty="0">
                <a:latin typeface="Cambria"/>
                <a:ea typeface="Cambria"/>
              </a:rPr>
              <a:t>Specifications</a:t>
            </a:r>
          </a:p>
          <a:p>
            <a:pPr lvl="1"/>
            <a:r>
              <a:rPr lang="en-US" sz="2000" i="0" dirty="0">
                <a:latin typeface="Cambria"/>
                <a:ea typeface="Cambria"/>
              </a:rPr>
              <a:t>Operating System</a:t>
            </a:r>
          </a:p>
          <a:p>
            <a:pPr lvl="1"/>
            <a:r>
              <a:rPr lang="en-US" sz="2000" i="0" dirty="0">
                <a:latin typeface="Cambria"/>
                <a:ea typeface="Cambria"/>
              </a:rPr>
              <a:t>Battery Capacity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1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160430" y="1085523"/>
            <a:ext cx="6632425" cy="1372145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latin typeface="Cambria"/>
                <a:ea typeface="Cambria"/>
              </a:rPr>
              <a:t>Results and Achievements</a:t>
            </a:r>
          </a:p>
        </p:txBody>
      </p:sp>
      <p:pic>
        <p:nvPicPr>
          <p:cNvPr id="6" name="Picture 5" descr="Vibrant multicolour checkered floor design">
            <a:extLst>
              <a:ext uri="{FF2B5EF4-FFF2-40B4-BE49-F238E27FC236}">
                <a16:creationId xmlns:a16="http://schemas.microsoft.com/office/drawing/2014/main" id="{9F537534-9C11-B5F2-081F-1606565D60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32" r="28379" b="-4"/>
          <a:stretch/>
        </p:blipFill>
        <p:spPr>
          <a:xfrm>
            <a:off x="20" y="10"/>
            <a:ext cx="4595888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F96FA98-52E5-4AA7-98B9-BE6200CF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181601" y="2933080"/>
            <a:ext cx="624839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160303" y="3161680"/>
            <a:ext cx="6281663" cy="34428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b="1" dirty="0">
                <a:latin typeface="Cambria"/>
                <a:ea typeface="Cambria"/>
              </a:rPr>
              <a:t>Summary of model performance</a:t>
            </a:r>
          </a:p>
          <a:p>
            <a:pPr lvl="1">
              <a:lnSpc>
                <a:spcPct val="100000"/>
              </a:lnSpc>
            </a:pPr>
            <a:r>
              <a:rPr lang="en-US" sz="2000" i="0" dirty="0">
                <a:latin typeface="Cambria"/>
                <a:ea typeface="Cambria"/>
              </a:rPr>
              <a:t>Accuracy</a:t>
            </a:r>
          </a:p>
          <a:p>
            <a:pPr lvl="1">
              <a:lnSpc>
                <a:spcPct val="100000"/>
              </a:lnSpc>
            </a:pPr>
            <a:r>
              <a:rPr lang="en-US" sz="2000" i="0" dirty="0">
                <a:latin typeface="Cambria"/>
                <a:ea typeface="Cambria"/>
              </a:rPr>
              <a:t>Mean Squared Error</a:t>
            </a:r>
          </a:p>
          <a:p>
            <a:pPr lvl="1">
              <a:lnSpc>
                <a:spcPct val="100000"/>
              </a:lnSpc>
            </a:pPr>
            <a:r>
              <a:rPr lang="en-US" sz="2000" i="0" dirty="0">
                <a:latin typeface="Cambria"/>
                <a:ea typeface="Cambria"/>
              </a:rPr>
              <a:t>R-squared value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Cambria"/>
              <a:ea typeface="Cambria"/>
            </a:endParaRPr>
          </a:p>
          <a:p>
            <a:pPr lvl="0">
              <a:lnSpc>
                <a:spcPct val="100000"/>
              </a:lnSpc>
            </a:pPr>
            <a:r>
              <a:rPr lang="en-US" b="1" dirty="0">
                <a:latin typeface="Cambria"/>
                <a:ea typeface="Cambria"/>
              </a:rPr>
              <a:t>Key achievements</a:t>
            </a:r>
          </a:p>
          <a:p>
            <a:pPr lvl="1">
              <a:lnSpc>
                <a:spcPct val="100000"/>
              </a:lnSpc>
            </a:pPr>
            <a:r>
              <a:rPr lang="en-US" sz="2000" i="0" dirty="0">
                <a:latin typeface="Cambria"/>
                <a:ea typeface="Cambria"/>
              </a:rPr>
              <a:t>Successful feature extraction</a:t>
            </a:r>
          </a:p>
          <a:p>
            <a:pPr lvl="1">
              <a:lnSpc>
                <a:spcPct val="100000"/>
              </a:lnSpc>
            </a:pPr>
            <a:r>
              <a:rPr lang="en-US" sz="2000" i="0" dirty="0">
                <a:latin typeface="Cambria"/>
                <a:ea typeface="Cambria"/>
              </a:rPr>
              <a:t>Accurate price prediction model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76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77532" y="1547064"/>
            <a:ext cx="5324349" cy="1322918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Cambria"/>
                <a:ea typeface="Cambria"/>
              </a:rPr>
              <a:t>Challenges Faced</a:t>
            </a:r>
          </a:p>
        </p:txBody>
      </p:sp>
      <p:pic>
        <p:nvPicPr>
          <p:cNvPr id="6" name="Picture 5" descr="White puzzle with one red piece">
            <a:extLst>
              <a:ext uri="{FF2B5EF4-FFF2-40B4-BE49-F238E27FC236}">
                <a16:creationId xmlns:a16="http://schemas.microsoft.com/office/drawing/2014/main" id="{81116B84-010F-8CE5-CB98-CAC25443D8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36" r="27789" b="-2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5877532" y="3309582"/>
            <a:ext cx="5324349" cy="33076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b="1" dirty="0">
                <a:latin typeface="Cambria"/>
                <a:ea typeface="Cambria"/>
              </a:rPr>
              <a:t>Data-related challenges</a:t>
            </a:r>
          </a:p>
          <a:p>
            <a:pPr lvl="1">
              <a:lnSpc>
                <a:spcPct val="100000"/>
              </a:lnSpc>
            </a:pPr>
            <a:r>
              <a:rPr lang="en-US" sz="2000" i="0" dirty="0">
                <a:latin typeface="Cambria"/>
                <a:ea typeface="Cambria"/>
              </a:rPr>
              <a:t>Missing values</a:t>
            </a:r>
          </a:p>
          <a:p>
            <a:pPr lvl="1">
              <a:lnSpc>
                <a:spcPct val="100000"/>
              </a:lnSpc>
            </a:pPr>
            <a:r>
              <a:rPr lang="en-US" sz="2000" i="0" dirty="0">
                <a:latin typeface="Cambria"/>
                <a:ea typeface="Cambria"/>
              </a:rPr>
              <a:t>Outliers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Cambria"/>
              <a:ea typeface="Cambria"/>
            </a:endParaRPr>
          </a:p>
          <a:p>
            <a:pPr lvl="0">
              <a:lnSpc>
                <a:spcPct val="100000"/>
              </a:lnSpc>
            </a:pPr>
            <a:r>
              <a:rPr lang="en-US" b="1" dirty="0">
                <a:latin typeface="Cambria"/>
                <a:ea typeface="Cambria"/>
              </a:rPr>
              <a:t>Model-related challenges</a:t>
            </a:r>
          </a:p>
          <a:p>
            <a:pPr lvl="1">
              <a:lnSpc>
                <a:spcPct val="100000"/>
              </a:lnSpc>
            </a:pPr>
            <a:r>
              <a:rPr lang="en-US" sz="2000" i="0" dirty="0">
                <a:latin typeface="Cambria"/>
                <a:ea typeface="Cambria"/>
              </a:rPr>
              <a:t>Overfitting</a:t>
            </a:r>
          </a:p>
          <a:p>
            <a:pPr lvl="1">
              <a:lnSpc>
                <a:spcPct val="100000"/>
              </a:lnSpc>
            </a:pPr>
            <a:r>
              <a:rPr lang="en-US" sz="2000" i="0" dirty="0">
                <a:latin typeface="Cambria"/>
                <a:ea typeface="Cambria"/>
              </a:rPr>
              <a:t>Feature selection</a:t>
            </a:r>
          </a:p>
          <a:p>
            <a:pPr lvl="1">
              <a:lnSpc>
                <a:spcPct val="100000"/>
              </a:lnSpc>
            </a:pPr>
            <a:r>
              <a:rPr lang="en-US" sz="2000" i="0" dirty="0">
                <a:latin typeface="Cambria"/>
                <a:ea typeface="Cambria"/>
              </a:rPr>
              <a:t>Model tuning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9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998484" y="1063255"/>
            <a:ext cx="5203397" cy="1806727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"/>
                <a:ea typeface="Cambria"/>
              </a:rPr>
              <a:t>Conclusion</a:t>
            </a:r>
          </a:p>
        </p:txBody>
      </p:sp>
      <p:pic>
        <p:nvPicPr>
          <p:cNvPr id="6" name="Picture 5" descr="Light bulb on yellow background with sketched light beams and cord">
            <a:extLst>
              <a:ext uri="{FF2B5EF4-FFF2-40B4-BE49-F238E27FC236}">
                <a16:creationId xmlns:a16="http://schemas.microsoft.com/office/drawing/2014/main" id="{7CEDF2A8-6610-91AA-3214-F8E727DD3F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71" r="4262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19436" y="3309582"/>
            <a:ext cx="5082445" cy="248515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latin typeface="Cambria"/>
              <a:ea typeface="Cambria"/>
            </a:endParaRPr>
          </a:p>
          <a:p>
            <a:pPr lvl="0"/>
            <a:r>
              <a:rPr lang="en-US" dirty="0">
                <a:latin typeface="Cambria"/>
                <a:ea typeface="Cambria"/>
              </a:rPr>
              <a:t>Effective feature extraction</a:t>
            </a:r>
          </a:p>
          <a:p>
            <a:endParaRPr lang="en-US" dirty="0">
              <a:latin typeface="Cambria"/>
              <a:ea typeface="Cambria"/>
            </a:endParaRPr>
          </a:p>
          <a:p>
            <a:pPr lvl="0"/>
            <a:r>
              <a:rPr lang="en-US" dirty="0">
                <a:latin typeface="Cambria"/>
                <a:ea typeface="Cambria"/>
              </a:rPr>
              <a:t>Accurate price prediction</a:t>
            </a:r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62933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Cambria</vt:lpstr>
      <vt:lpstr>Sitka Banner</vt:lpstr>
      <vt:lpstr>HeadlinesVTI</vt:lpstr>
      <vt:lpstr>Title:   Feature Extraction and Price Prediction for Mobile Phones  Subtitle:   A Machine Learning Approach    Name:  Sapna Kharche </vt:lpstr>
      <vt:lpstr>Project Overview</vt:lpstr>
      <vt:lpstr>Problem Statement</vt:lpstr>
      <vt:lpstr>Solution</vt:lpstr>
      <vt:lpstr>Methodology</vt:lpstr>
      <vt:lpstr>Key Features</vt:lpstr>
      <vt:lpstr>Results and Achievements</vt:lpstr>
      <vt:lpstr>Challenges Faced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sapna k</cp:lastModifiedBy>
  <cp:revision>143</cp:revision>
  <dcterms:created xsi:type="dcterms:W3CDTF">2024-07-15T08:03:52Z</dcterms:created>
  <dcterms:modified xsi:type="dcterms:W3CDTF">2024-07-15T08:27:15Z</dcterms:modified>
</cp:coreProperties>
</file>