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8" r:id="rId6"/>
    <p:sldId id="269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752A80-6C93-4223-B146-A0E64869A68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82BF2F-361C-4ADC-B85F-AD70D19150FD}">
      <dgm:prSet custT="1"/>
      <dgm:spPr>
        <a:pattFill prst="pct25">
          <a:fgClr>
            <a:schemeClr val="accent1"/>
          </a:fgClr>
          <a:bgClr>
            <a:schemeClr val="bg1"/>
          </a:bgClr>
        </a:pattFill>
      </dgm:spPr>
      <dgm:t>
        <a:bodyPr/>
        <a:lstStyle/>
        <a:p>
          <a:pPr algn="l"/>
          <a:endParaRPr lang="en-IN" sz="1800" b="0" kern="1200" dirty="0">
            <a:solidFill>
              <a:schemeClr val="tx2"/>
            </a:solidFill>
            <a:latin typeface="Cambria" panose="02040503050406030204" pitchFamily="18" charset="0"/>
            <a:ea typeface="Cambria" panose="02040503050406030204" pitchFamily="18" charset="0"/>
          </a:endParaRPr>
        </a:p>
        <a:p>
          <a:pPr algn="l">
            <a:buSzPts val="1000"/>
            <a:buFont typeface="Courier New" panose="02070309020205020404" pitchFamily="49" charset="0"/>
            <a:buChar char="o"/>
          </a:pPr>
          <a:r>
            <a:rPr lang="en-IN" sz="1800" b="0" kern="1200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rPr>
            <a:t>  </a:t>
          </a:r>
        </a:p>
        <a:p>
          <a:pPr algn="l">
            <a:buSzPts val="1000"/>
            <a:buFont typeface="Courier New" panose="02070309020205020404" pitchFamily="49" charset="0"/>
            <a:buChar char="o"/>
          </a:pPr>
          <a:endParaRPr lang="en-IN" sz="1800" b="0" kern="12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  <a:p>
          <a:pPr algn="l">
            <a:buSzPts val="1000"/>
            <a:buFont typeface="Courier New" panose="02070309020205020404" pitchFamily="49" charset="0"/>
            <a:buChar char="o"/>
          </a:pPr>
          <a:r>
            <a:rPr lang="en-IN" sz="1800" kern="1200" dirty="0">
              <a:solidFill>
                <a:schemeClr val="tx1"/>
              </a:solidFill>
              <a:latin typeface="Cambria"/>
              <a:ea typeface="Cambria"/>
              <a:cs typeface="+mj-cs"/>
            </a:rPr>
            <a:t>Build a scalable machine learning model to classify tweets in real-time.</a:t>
          </a:r>
        </a:p>
        <a:p>
          <a:pPr algn="l">
            <a:buSzPts val="1000"/>
            <a:buFont typeface="Courier New" panose="02070309020205020404" pitchFamily="49" charset="0"/>
            <a:buChar char="o"/>
          </a:pPr>
          <a:endParaRPr lang="en-IN" sz="1800" kern="1200" dirty="0">
            <a:solidFill>
              <a:schemeClr val="tx1"/>
            </a:solidFill>
            <a:latin typeface="Cambria"/>
            <a:ea typeface="Cambria"/>
            <a:cs typeface="+mj-cs"/>
          </a:endParaRPr>
        </a:p>
        <a:p>
          <a:pPr algn="l">
            <a:buSzPts val="1000"/>
            <a:buFont typeface="Courier New" panose="02070309020205020404" pitchFamily="49" charset="0"/>
            <a:buChar char="o"/>
          </a:pPr>
          <a:r>
            <a:rPr lang="en-IN" sz="1800" kern="1200" dirty="0">
              <a:solidFill>
                <a:schemeClr val="tx1"/>
              </a:solidFill>
              <a:latin typeface="Cambria"/>
              <a:ea typeface="Cambria"/>
              <a:cs typeface="+mj-cs"/>
            </a:rPr>
            <a:t>Use NLP techniques to preprocess and analyze text data.</a:t>
          </a:r>
        </a:p>
        <a:p>
          <a:pPr algn="l">
            <a:buSzPts val="1000"/>
            <a:buFont typeface="Courier New" panose="02070309020205020404" pitchFamily="49" charset="0"/>
            <a:buChar char="o"/>
          </a:pPr>
          <a:endParaRPr lang="en-IN" sz="1800" kern="1200" dirty="0">
            <a:solidFill>
              <a:schemeClr val="tx1"/>
            </a:solidFill>
            <a:latin typeface="Cambria"/>
            <a:ea typeface="Cambria"/>
            <a:cs typeface="+mj-cs"/>
          </a:endParaRPr>
        </a:p>
        <a:p>
          <a:pPr algn="l">
            <a:buSzPts val="1000"/>
            <a:buFont typeface="Courier New" panose="02070309020205020404" pitchFamily="49" charset="0"/>
            <a:buChar char="o"/>
          </a:pPr>
          <a:r>
            <a:rPr lang="en-IN" sz="1800" kern="1200" dirty="0">
              <a:solidFill>
                <a:schemeClr val="tx1"/>
              </a:solidFill>
              <a:latin typeface="Cambria"/>
              <a:ea typeface="Cambria"/>
              <a:cs typeface="+mj-cs"/>
            </a:rPr>
            <a:t>Deploy the model as a user-friendly web   application for real-time predictions.</a:t>
          </a:r>
        </a:p>
      </dgm:t>
    </dgm:pt>
    <dgm:pt modelId="{1426DFB3-875C-4636-9C8C-22E3BF7C8F09}" type="parTrans" cxnId="{624F3769-8A89-4E4D-8511-E952E6540B74}">
      <dgm:prSet/>
      <dgm:spPr/>
      <dgm:t>
        <a:bodyPr/>
        <a:lstStyle/>
        <a:p>
          <a:endParaRPr lang="en-IN"/>
        </a:p>
      </dgm:t>
    </dgm:pt>
    <dgm:pt modelId="{A2F4FB85-906A-4F16-B430-CC00346F0708}" type="sibTrans" cxnId="{624F3769-8A89-4E4D-8511-E952E6540B74}">
      <dgm:prSet/>
      <dgm:spPr/>
      <dgm:t>
        <a:bodyPr/>
        <a:lstStyle/>
        <a:p>
          <a:endParaRPr lang="en-IN"/>
        </a:p>
      </dgm:t>
    </dgm:pt>
    <dgm:pt modelId="{B161E5BF-AFCD-481C-BF74-506CDF97BACD}" type="pres">
      <dgm:prSet presAssocID="{4C752A80-6C93-4223-B146-A0E64869A68B}" presName="vert0" presStyleCnt="0">
        <dgm:presLayoutVars>
          <dgm:dir/>
          <dgm:animOne val="branch"/>
          <dgm:animLvl val="lvl"/>
        </dgm:presLayoutVars>
      </dgm:prSet>
      <dgm:spPr/>
    </dgm:pt>
    <dgm:pt modelId="{1816D7A3-7B59-4D94-A3D7-A361C08A9F26}" type="pres">
      <dgm:prSet presAssocID="{6782BF2F-361C-4ADC-B85F-AD70D19150FD}" presName="thickLine" presStyleLbl="alignNode1" presStyleIdx="0" presStyleCnt="1" custLinFactNeighborX="-11413" custLinFactNeighborY="1751"/>
      <dgm:spPr/>
    </dgm:pt>
    <dgm:pt modelId="{70351D93-EE84-4650-9501-154CF5213457}" type="pres">
      <dgm:prSet presAssocID="{6782BF2F-361C-4ADC-B85F-AD70D19150FD}" presName="horz1" presStyleCnt="0"/>
      <dgm:spPr/>
    </dgm:pt>
    <dgm:pt modelId="{E063FEDD-27B5-4552-A94E-CEF7754FC0F9}" type="pres">
      <dgm:prSet presAssocID="{6782BF2F-361C-4ADC-B85F-AD70D19150FD}" presName="tx1" presStyleLbl="revTx" presStyleIdx="0" presStyleCnt="1" custLinFactNeighborX="-11413" custLinFactNeighborY="1751"/>
      <dgm:spPr/>
    </dgm:pt>
    <dgm:pt modelId="{52E90916-55FB-4F9E-89A7-E278AA696DD1}" type="pres">
      <dgm:prSet presAssocID="{6782BF2F-361C-4ADC-B85F-AD70D19150FD}" presName="vert1" presStyleCnt="0"/>
      <dgm:spPr/>
    </dgm:pt>
  </dgm:ptLst>
  <dgm:cxnLst>
    <dgm:cxn modelId="{DAC2D420-1D65-4D0D-8884-3318E40E534C}" type="presOf" srcId="{4C752A80-6C93-4223-B146-A0E64869A68B}" destId="{B161E5BF-AFCD-481C-BF74-506CDF97BACD}" srcOrd="0" destOrd="0" presId="urn:microsoft.com/office/officeart/2008/layout/LinedList"/>
    <dgm:cxn modelId="{29FFD247-5A1C-4A4B-B621-9522EFF6AF4C}" type="presOf" srcId="{6782BF2F-361C-4ADC-B85F-AD70D19150FD}" destId="{E063FEDD-27B5-4552-A94E-CEF7754FC0F9}" srcOrd="0" destOrd="0" presId="urn:microsoft.com/office/officeart/2008/layout/LinedList"/>
    <dgm:cxn modelId="{624F3769-8A89-4E4D-8511-E952E6540B74}" srcId="{4C752A80-6C93-4223-B146-A0E64869A68B}" destId="{6782BF2F-361C-4ADC-B85F-AD70D19150FD}" srcOrd="0" destOrd="0" parTransId="{1426DFB3-875C-4636-9C8C-22E3BF7C8F09}" sibTransId="{A2F4FB85-906A-4F16-B430-CC00346F0708}"/>
    <dgm:cxn modelId="{9DC52A99-3ECF-4523-926F-209286BFDF53}" type="presParOf" srcId="{B161E5BF-AFCD-481C-BF74-506CDF97BACD}" destId="{1816D7A3-7B59-4D94-A3D7-A361C08A9F26}" srcOrd="0" destOrd="0" presId="urn:microsoft.com/office/officeart/2008/layout/LinedList"/>
    <dgm:cxn modelId="{9AE32279-8240-47EE-ADE3-C24CADD2F2AA}" type="presParOf" srcId="{B161E5BF-AFCD-481C-BF74-506CDF97BACD}" destId="{70351D93-EE84-4650-9501-154CF5213457}" srcOrd="1" destOrd="0" presId="urn:microsoft.com/office/officeart/2008/layout/LinedList"/>
    <dgm:cxn modelId="{198FD3DE-96B7-4838-A3BE-0C6545F94D3A}" type="presParOf" srcId="{70351D93-EE84-4650-9501-154CF5213457}" destId="{E063FEDD-27B5-4552-A94E-CEF7754FC0F9}" srcOrd="0" destOrd="0" presId="urn:microsoft.com/office/officeart/2008/layout/LinedList"/>
    <dgm:cxn modelId="{E30B3782-F8C9-4D4C-B28D-37DB52637198}" type="presParOf" srcId="{70351D93-EE84-4650-9501-154CF5213457}" destId="{52E90916-55FB-4F9E-89A7-E278AA696D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E4A092-A292-4BD5-B95C-88978C08F72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89E874-47F7-46E6-A2D8-762D46B32A1D}">
      <dgm:prSet custT="1"/>
      <dgm:spPr/>
      <dgm:t>
        <a:bodyPr/>
        <a:lstStyle/>
        <a:p>
          <a:pPr>
            <a:lnSpc>
              <a:spcPct val="100000"/>
            </a:lnSpc>
            <a:buSzPts val="1000"/>
            <a:buFont typeface="Courier New" panose="02070309020205020404" pitchFamily="49" charset="0"/>
            <a:buChar char="o"/>
          </a:pPr>
          <a:r>
            <a:rPr lang="en-IN" sz="2000" dirty="0">
              <a:latin typeface="Cambria" panose="02040503050406030204" pitchFamily="18" charset="0"/>
              <a:ea typeface="Cambria" panose="02040503050406030204" pitchFamily="18" charset="0"/>
            </a:rPr>
            <a:t>Achieved an accuracy of 79% and an AUC score of 0.85.</a:t>
          </a:r>
          <a:endParaRPr lang="en-US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8ECD0C2-F28A-41F3-A3EE-46F1C9D7C692}" type="parTrans" cxnId="{C9AFFF3D-1A90-4A81-83B5-0F38E5EF50DF}">
      <dgm:prSet/>
      <dgm:spPr/>
      <dgm:t>
        <a:bodyPr/>
        <a:lstStyle/>
        <a:p>
          <a:endParaRPr lang="en-US"/>
        </a:p>
      </dgm:t>
    </dgm:pt>
    <dgm:pt modelId="{50F177BA-2951-46DD-BFAA-22E6937BF844}" type="sibTrans" cxnId="{C9AFFF3D-1A90-4A81-83B5-0F38E5EF50D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499CE9E-6047-4054-A5EE-1EA5B42BA7A2}">
      <dgm:prSet custT="1"/>
      <dgm:spPr/>
      <dgm:t>
        <a:bodyPr/>
        <a:lstStyle/>
        <a:p>
          <a:pPr>
            <a:lnSpc>
              <a:spcPct val="100000"/>
            </a:lnSpc>
            <a:buSzPts val="1000"/>
            <a:buFont typeface="Courier New" panose="02070309020205020404" pitchFamily="49" charset="0"/>
            <a:buChar char="o"/>
          </a:pPr>
          <a:r>
            <a:rPr lang="en-IN" sz="1800" dirty="0">
              <a:latin typeface="Cambria" panose="02040503050406030204" pitchFamily="18" charset="0"/>
              <a:ea typeface="Cambria" panose="02040503050406030204" pitchFamily="18" charset="0"/>
            </a:rPr>
            <a:t>Confusion matrix showed minimal false negatives, ensuring disaster tweets are not missed.</a:t>
          </a:r>
          <a:endParaRPr lang="en-US" sz="18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C2C4966-3A23-419C-9B7D-4D440CF11E2D}" type="parTrans" cxnId="{10F72C6C-E3F1-4B42-B732-63E0255D92A9}">
      <dgm:prSet/>
      <dgm:spPr/>
      <dgm:t>
        <a:bodyPr/>
        <a:lstStyle/>
        <a:p>
          <a:endParaRPr lang="en-US"/>
        </a:p>
      </dgm:t>
    </dgm:pt>
    <dgm:pt modelId="{DEAD6136-8434-40C0-AA4E-1318A20AFEAB}" type="sibTrans" cxnId="{10F72C6C-E3F1-4B42-B732-63E0255D92A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A1FC28-1038-4E73-8F48-7159432F46E3}" type="pres">
      <dgm:prSet presAssocID="{BBE4A092-A292-4BD5-B95C-88978C08F724}" presName="root" presStyleCnt="0">
        <dgm:presLayoutVars>
          <dgm:dir/>
          <dgm:resizeHandles val="exact"/>
        </dgm:presLayoutVars>
      </dgm:prSet>
      <dgm:spPr/>
    </dgm:pt>
    <dgm:pt modelId="{2D464318-FE4D-4B0F-8DD1-60888BFE645D}" type="pres">
      <dgm:prSet presAssocID="{BBE4A092-A292-4BD5-B95C-88978C08F724}" presName="container" presStyleCnt="0">
        <dgm:presLayoutVars>
          <dgm:dir/>
          <dgm:resizeHandles val="exact"/>
        </dgm:presLayoutVars>
      </dgm:prSet>
      <dgm:spPr/>
    </dgm:pt>
    <dgm:pt modelId="{DE8416D2-D163-434F-B4A5-4370827D16DA}" type="pres">
      <dgm:prSet presAssocID="{9289E874-47F7-46E6-A2D8-762D46B32A1D}" presName="compNode" presStyleCnt="0"/>
      <dgm:spPr/>
    </dgm:pt>
    <dgm:pt modelId="{519E7150-C0AE-445C-9BD6-89FF36F7D0B8}" type="pres">
      <dgm:prSet presAssocID="{9289E874-47F7-46E6-A2D8-762D46B32A1D}" presName="iconBgRect" presStyleLbl="bgShp" presStyleIdx="0" presStyleCnt="2"/>
      <dgm:spPr/>
    </dgm:pt>
    <dgm:pt modelId="{E34077B7-69F2-4B14-86C6-78296DF30E49}" type="pres">
      <dgm:prSet presAssocID="{9289E874-47F7-46E6-A2D8-762D46B32A1D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FA33E198-7E3F-4F05-8DB0-4916C776F250}" type="pres">
      <dgm:prSet presAssocID="{9289E874-47F7-46E6-A2D8-762D46B32A1D}" presName="spaceRect" presStyleCnt="0"/>
      <dgm:spPr/>
    </dgm:pt>
    <dgm:pt modelId="{82221EFE-F957-4CCD-A7F6-BF206BE53683}" type="pres">
      <dgm:prSet presAssocID="{9289E874-47F7-46E6-A2D8-762D46B32A1D}" presName="textRect" presStyleLbl="revTx" presStyleIdx="0" presStyleCnt="2">
        <dgm:presLayoutVars>
          <dgm:chMax val="1"/>
          <dgm:chPref val="1"/>
        </dgm:presLayoutVars>
      </dgm:prSet>
      <dgm:spPr/>
    </dgm:pt>
    <dgm:pt modelId="{1AF21929-78A1-4FF7-AFE0-1B2AF7D29F6C}" type="pres">
      <dgm:prSet presAssocID="{50F177BA-2951-46DD-BFAA-22E6937BF844}" presName="sibTrans" presStyleLbl="sibTrans2D1" presStyleIdx="0" presStyleCnt="0"/>
      <dgm:spPr/>
    </dgm:pt>
    <dgm:pt modelId="{D4EF2980-2849-4A0F-9062-183D40ADB66F}" type="pres">
      <dgm:prSet presAssocID="{7499CE9E-6047-4054-A5EE-1EA5B42BA7A2}" presName="compNode" presStyleCnt="0"/>
      <dgm:spPr/>
    </dgm:pt>
    <dgm:pt modelId="{790DED31-9D0B-40EE-A093-2ACC7A680B92}" type="pres">
      <dgm:prSet presAssocID="{7499CE9E-6047-4054-A5EE-1EA5B42BA7A2}" presName="iconBgRect" presStyleLbl="bgShp" presStyleIdx="1" presStyleCnt="2"/>
      <dgm:spPr/>
    </dgm:pt>
    <dgm:pt modelId="{BAB9AE80-C48F-43E7-9D5D-32BDF96C964D}" type="pres">
      <dgm:prSet presAssocID="{7499CE9E-6047-4054-A5EE-1EA5B42BA7A2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F54964B-22EF-4DC5-976F-53BD31C62BDA}" type="pres">
      <dgm:prSet presAssocID="{7499CE9E-6047-4054-A5EE-1EA5B42BA7A2}" presName="spaceRect" presStyleCnt="0"/>
      <dgm:spPr/>
    </dgm:pt>
    <dgm:pt modelId="{39561C5F-FACA-49DC-954F-F4E8403A4E3E}" type="pres">
      <dgm:prSet presAssocID="{7499CE9E-6047-4054-A5EE-1EA5B42BA7A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8864313-7C7F-4782-9685-ACA8F191F44B}" type="presOf" srcId="{9289E874-47F7-46E6-A2D8-762D46B32A1D}" destId="{82221EFE-F957-4CCD-A7F6-BF206BE53683}" srcOrd="0" destOrd="0" presId="urn:microsoft.com/office/officeart/2018/2/layout/IconCircleList"/>
    <dgm:cxn modelId="{2B050439-1BF8-48B1-8125-D6B83EAF762D}" type="presOf" srcId="{7499CE9E-6047-4054-A5EE-1EA5B42BA7A2}" destId="{39561C5F-FACA-49DC-954F-F4E8403A4E3E}" srcOrd="0" destOrd="0" presId="urn:microsoft.com/office/officeart/2018/2/layout/IconCircleList"/>
    <dgm:cxn modelId="{C9AFFF3D-1A90-4A81-83B5-0F38E5EF50DF}" srcId="{BBE4A092-A292-4BD5-B95C-88978C08F724}" destId="{9289E874-47F7-46E6-A2D8-762D46B32A1D}" srcOrd="0" destOrd="0" parTransId="{38ECD0C2-F28A-41F3-A3EE-46F1C9D7C692}" sibTransId="{50F177BA-2951-46DD-BFAA-22E6937BF844}"/>
    <dgm:cxn modelId="{10F72C6C-E3F1-4B42-B732-63E0255D92A9}" srcId="{BBE4A092-A292-4BD5-B95C-88978C08F724}" destId="{7499CE9E-6047-4054-A5EE-1EA5B42BA7A2}" srcOrd="1" destOrd="0" parTransId="{BC2C4966-3A23-419C-9B7D-4D440CF11E2D}" sibTransId="{DEAD6136-8434-40C0-AA4E-1318A20AFEAB}"/>
    <dgm:cxn modelId="{60201996-87B9-4986-B65C-B02CE87749A2}" type="presOf" srcId="{50F177BA-2951-46DD-BFAA-22E6937BF844}" destId="{1AF21929-78A1-4FF7-AFE0-1B2AF7D29F6C}" srcOrd="0" destOrd="0" presId="urn:microsoft.com/office/officeart/2018/2/layout/IconCircleList"/>
    <dgm:cxn modelId="{23618AB7-B78A-4480-B2B5-1EF0F8B1E7F8}" type="presOf" srcId="{BBE4A092-A292-4BD5-B95C-88978C08F724}" destId="{D2A1FC28-1038-4E73-8F48-7159432F46E3}" srcOrd="0" destOrd="0" presId="urn:microsoft.com/office/officeart/2018/2/layout/IconCircleList"/>
    <dgm:cxn modelId="{61B27C29-2BC3-43F4-8154-2D2177266C15}" type="presParOf" srcId="{D2A1FC28-1038-4E73-8F48-7159432F46E3}" destId="{2D464318-FE4D-4B0F-8DD1-60888BFE645D}" srcOrd="0" destOrd="0" presId="urn:microsoft.com/office/officeart/2018/2/layout/IconCircleList"/>
    <dgm:cxn modelId="{B1DA3864-44E3-4F13-B235-15BD94E2A4E7}" type="presParOf" srcId="{2D464318-FE4D-4B0F-8DD1-60888BFE645D}" destId="{DE8416D2-D163-434F-B4A5-4370827D16DA}" srcOrd="0" destOrd="0" presId="urn:microsoft.com/office/officeart/2018/2/layout/IconCircleList"/>
    <dgm:cxn modelId="{30A3D49E-C96B-47C7-AD00-29BDD85C5828}" type="presParOf" srcId="{DE8416D2-D163-434F-B4A5-4370827D16DA}" destId="{519E7150-C0AE-445C-9BD6-89FF36F7D0B8}" srcOrd="0" destOrd="0" presId="urn:microsoft.com/office/officeart/2018/2/layout/IconCircleList"/>
    <dgm:cxn modelId="{BF90974F-7C50-48D0-A236-1D904FEC74C0}" type="presParOf" srcId="{DE8416D2-D163-434F-B4A5-4370827D16DA}" destId="{E34077B7-69F2-4B14-86C6-78296DF30E49}" srcOrd="1" destOrd="0" presId="urn:microsoft.com/office/officeart/2018/2/layout/IconCircleList"/>
    <dgm:cxn modelId="{737343E5-5942-4624-81DB-21148BF2E76B}" type="presParOf" srcId="{DE8416D2-D163-434F-B4A5-4370827D16DA}" destId="{FA33E198-7E3F-4F05-8DB0-4916C776F250}" srcOrd="2" destOrd="0" presId="urn:microsoft.com/office/officeart/2018/2/layout/IconCircleList"/>
    <dgm:cxn modelId="{96631D77-B37E-418D-9142-FBBF3588903A}" type="presParOf" srcId="{DE8416D2-D163-434F-B4A5-4370827D16DA}" destId="{82221EFE-F957-4CCD-A7F6-BF206BE53683}" srcOrd="3" destOrd="0" presId="urn:microsoft.com/office/officeart/2018/2/layout/IconCircleList"/>
    <dgm:cxn modelId="{1A81F43B-DDAE-4D90-BE3A-FF70EF58F895}" type="presParOf" srcId="{2D464318-FE4D-4B0F-8DD1-60888BFE645D}" destId="{1AF21929-78A1-4FF7-AFE0-1B2AF7D29F6C}" srcOrd="1" destOrd="0" presId="urn:microsoft.com/office/officeart/2018/2/layout/IconCircleList"/>
    <dgm:cxn modelId="{BD990AAE-03BE-45D1-A620-55D3C3723702}" type="presParOf" srcId="{2D464318-FE4D-4B0F-8DD1-60888BFE645D}" destId="{D4EF2980-2849-4A0F-9062-183D40ADB66F}" srcOrd="2" destOrd="0" presId="urn:microsoft.com/office/officeart/2018/2/layout/IconCircleList"/>
    <dgm:cxn modelId="{06BC60EB-303B-40F2-A1D5-8FEA6F6FA02E}" type="presParOf" srcId="{D4EF2980-2849-4A0F-9062-183D40ADB66F}" destId="{790DED31-9D0B-40EE-A093-2ACC7A680B92}" srcOrd="0" destOrd="0" presId="urn:microsoft.com/office/officeart/2018/2/layout/IconCircleList"/>
    <dgm:cxn modelId="{CB55C0F4-2376-4743-A39F-1EF91887A52D}" type="presParOf" srcId="{D4EF2980-2849-4A0F-9062-183D40ADB66F}" destId="{BAB9AE80-C48F-43E7-9D5D-32BDF96C964D}" srcOrd="1" destOrd="0" presId="urn:microsoft.com/office/officeart/2018/2/layout/IconCircleList"/>
    <dgm:cxn modelId="{DE41ED85-CA52-4721-A082-DF9657A91592}" type="presParOf" srcId="{D4EF2980-2849-4A0F-9062-183D40ADB66F}" destId="{6F54964B-22EF-4DC5-976F-53BD31C62BDA}" srcOrd="2" destOrd="0" presId="urn:microsoft.com/office/officeart/2018/2/layout/IconCircleList"/>
    <dgm:cxn modelId="{4340E27F-11DA-4B78-94DD-E1E45846C707}" type="presParOf" srcId="{D4EF2980-2849-4A0F-9062-183D40ADB66F}" destId="{39561C5F-FACA-49DC-954F-F4E8403A4E3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6D7A3-7B59-4D94-A3D7-A361C08A9F26}">
      <dsp:nvSpPr>
        <dsp:cNvPr id="0" name=""/>
        <dsp:cNvSpPr/>
      </dsp:nvSpPr>
      <dsp:spPr>
        <a:xfrm>
          <a:off x="0" y="76191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3FEDD-27B5-4552-A94E-CEF7754FC0F9}">
      <dsp:nvSpPr>
        <dsp:cNvPr id="0" name=""/>
        <dsp:cNvSpPr/>
      </dsp:nvSpPr>
      <dsp:spPr>
        <a:xfrm>
          <a:off x="0" y="0"/>
          <a:ext cx="5181600" cy="4351338"/>
        </a:xfrm>
        <a:prstGeom prst="rect">
          <a:avLst/>
        </a:prstGeom>
        <a:pattFill prst="pct25">
          <a:fgClr>
            <a:schemeClr val="accent1"/>
          </a:fgClr>
          <a:bgClr>
            <a:schemeClr val="bg1"/>
          </a:bgClr>
        </a:patt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0" kern="1200" dirty="0">
            <a:solidFill>
              <a:schemeClr val="tx2"/>
            </a:solidFill>
            <a:latin typeface="Cambria" panose="02040503050406030204" pitchFamily="18" charset="0"/>
            <a:ea typeface="Cambria" panose="02040503050406030204" pitchFamily="18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IN" sz="1800" b="0" kern="1200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rPr>
            <a:t> 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endParaRPr lang="en-IN" sz="1800" b="0" kern="12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IN" sz="1800" kern="1200" dirty="0">
              <a:solidFill>
                <a:schemeClr val="tx1"/>
              </a:solidFill>
              <a:latin typeface="Cambria"/>
              <a:ea typeface="Cambria"/>
              <a:cs typeface="+mj-cs"/>
            </a:rPr>
            <a:t>Build a scalable machine learning model to classify tweets in real-time.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endParaRPr lang="en-IN" sz="1800" kern="1200" dirty="0">
            <a:solidFill>
              <a:schemeClr val="tx1"/>
            </a:solidFill>
            <a:latin typeface="Cambria"/>
            <a:ea typeface="Cambria"/>
            <a:cs typeface="+mj-cs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IN" sz="1800" kern="1200" dirty="0">
              <a:solidFill>
                <a:schemeClr val="tx1"/>
              </a:solidFill>
              <a:latin typeface="Cambria"/>
              <a:ea typeface="Cambria"/>
              <a:cs typeface="+mj-cs"/>
            </a:rPr>
            <a:t>Use NLP techniques to preprocess and analyze text data.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endParaRPr lang="en-IN" sz="1800" kern="1200" dirty="0">
            <a:solidFill>
              <a:schemeClr val="tx1"/>
            </a:solidFill>
            <a:latin typeface="Cambria"/>
            <a:ea typeface="Cambria"/>
            <a:cs typeface="+mj-cs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IN" sz="1800" kern="1200" dirty="0">
              <a:solidFill>
                <a:schemeClr val="tx1"/>
              </a:solidFill>
              <a:latin typeface="Cambria"/>
              <a:ea typeface="Cambria"/>
              <a:cs typeface="+mj-cs"/>
            </a:rPr>
            <a:t>Deploy the model as a user-friendly web   application for real-time predictions.</a:t>
          </a:r>
        </a:p>
      </dsp:txBody>
      <dsp:txXfrm>
        <a:off x="0" y="0"/>
        <a:ext cx="5181600" cy="4351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E7150-C0AE-445C-9BD6-89FF36F7D0B8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077B7-69F2-4B14-86C6-78296DF30E49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21EFE-F957-4CCD-A7F6-BF206BE53683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IN" sz="2000" kern="1200" dirty="0">
              <a:latin typeface="Cambria" panose="02040503050406030204" pitchFamily="18" charset="0"/>
              <a:ea typeface="Cambria" panose="02040503050406030204" pitchFamily="18" charset="0"/>
            </a:rPr>
            <a:t>Achieved an accuracy of 79% and an AUC score of 0.85.</a:t>
          </a:r>
          <a:endParaRPr lang="en-US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834517" y="1507711"/>
        <a:ext cx="3148942" cy="1335915"/>
      </dsp:txXfrm>
    </dsp:sp>
    <dsp:sp modelId="{790DED31-9D0B-40EE-A093-2ACC7A680B92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9AE80-C48F-43E7-9D5D-32BDF96C964D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61C5F-FACA-49DC-954F-F4E8403A4E3E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IN" sz="1800" kern="1200" dirty="0">
              <a:latin typeface="Cambria" panose="02040503050406030204" pitchFamily="18" charset="0"/>
              <a:ea typeface="Cambria" panose="02040503050406030204" pitchFamily="18" charset="0"/>
            </a:rPr>
            <a:t>Confusion matrix showed minimal false negatives, ensuring disaster tweets are not missed.</a:t>
          </a:r>
          <a:endParaRPr lang="en-US" sz="18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7154322" y="150771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9EEE-16ED-4176-B32B-5AB272ABC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40F01-B648-46AB-9E5B-18067C2E0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118A-983C-4BAB-A2F5-F241AF81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13612-C528-4317-81AF-FF4A8727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E5F64-03B8-4684-BD50-660EC9D3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0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275A-987F-4EB6-A02A-0F0B8350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ABF2B-AEBA-4F1F-BD9C-1FAC356C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A9D9E-F4D3-4F95-A71F-9FA31CBA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0BFFA-6385-42DE-BC39-BADAE395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FC63-CD2A-43FC-849B-2384A09A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3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982B9-263E-4D5E-B6F5-C8C6D7DBD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915C8-B3EF-48AE-92A3-4F945016D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4A600-AEDA-4D25-AA64-549A1B2D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1FE4-F416-4606-A61E-0E45A90A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BFB76-0582-4C73-8D0D-370BEE62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1F78-E800-43B6-A288-9CBD21FF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E8258-7259-466A-B848-0A7BDF69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2AE53-1AE6-4515-9E7C-4DF37039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55D63-C6EE-4D5C-B7A9-95A1E6D1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63A6C-0F5A-4140-86D7-CEA5DA9D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7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452A-1AAC-41B7-9698-E4A53671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0F0C6-2ABB-45B6-AE72-F4B46AEA5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6BF74-B5B0-48C9-8830-CBA5FA0AB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8EC25-05AD-42BA-9E6F-CB332307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12A1E-D315-4BA7-ABB2-E712C20C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485FA-A2AC-49CA-9A83-C92CE36B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9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8BFD-420B-47B1-A399-28337F7F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09AA-FB5C-43B5-B943-D56018E7A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D0E27-DA14-405A-9146-FD721CFD9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33A21-3231-4570-9504-DEB8F0198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927E2-FB38-41BF-B8D6-2EF618DE3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0403D-0D2B-4F1F-9759-5D2C6F2E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5D7F8-7B2A-42B7-9364-8B44FD6A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3F565-160A-49C2-AAC3-B286AF28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7B34-953F-46E2-9212-9C7904F3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FD579-8E3D-4694-B59F-C72342EC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71574-27F1-4B7A-BAE3-2B6FCEC9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8E433-95CB-4471-BE93-57D289ED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81F0-4DBF-48CB-B4EB-04051F47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5B585-6DE1-4A09-91B3-11A8D113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2F36D-2A84-4C8A-A101-3B1447C1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1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10F9-CB47-4046-B486-183E7B04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C747-7154-4E65-B288-C0F5444B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75969-9787-45FF-B02B-BD60FEF51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74412-3327-4562-A9B1-E3CD3596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53315-3633-4ECA-B2A4-A1F648A3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8B3A6-1D67-450F-91D0-7BE4DC5E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0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7C49-0AF4-4BCA-BD58-5CF270B4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34198-316F-4B5C-A8F3-7DA172AC0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99583-D413-498F-8CDE-5451E602F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C6A98-151E-46AB-88EA-1F904395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FD373-EEFF-4D93-BEDB-FAB39809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684BC-6EA4-40C1-BAC2-53CBBBBA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8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06709-0A5C-4421-BC1B-068DA5C4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C4133-F497-49A1-A726-5A366B7E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13B9-C0F7-45D3-BD6C-98FC6F2D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4534-9969-4CB2-9ABD-C21CB6C0DCA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9C1C-9F3E-47F1-B393-DFDEC0F47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B7061-2E1E-4D31-A140-9F1497C08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3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webp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mesh-background-triangles-polygon-1430107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Cambria"/>
                <a:ea typeface="Cambria"/>
                <a:cs typeface="Calibri Light"/>
              </a:rPr>
              <a:t> 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381749" y="-10142"/>
            <a:ext cx="5810249" cy="687828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Title </a:t>
            </a: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</a:t>
            </a:r>
            <a:r>
              <a:rPr lang="en-IN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Disaster Tweet Classification Using NLP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Subtitle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IN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Enhancing Disaster Management with Machine Learning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Name of presenter</a:t>
            </a: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–  </a:t>
            </a:r>
            <a:r>
              <a:rPr lang="en-IN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Mrs. Sapna Kharche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86D66-355F-72D8-224F-EFB7B7693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7" y="0"/>
            <a:ext cx="6381759" cy="68681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6943F-97C6-2863-A490-D9D3EEB4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616" y="2954847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kern="1200" dirty="0">
                <a:solidFill>
                  <a:schemeClr val="tx2"/>
                </a:solidFill>
                <a:latin typeface="Cambria"/>
                <a:ea typeface="Cambria"/>
              </a:rPr>
              <a:t>THANK YOU</a:t>
            </a:r>
            <a:endParaRPr lang="en-US">
              <a:solidFill>
                <a:schemeClr val="tx2"/>
              </a:solidFill>
              <a:cs typeface="Calibri Light" panose="020F0302020204030204"/>
            </a:endParaRPr>
          </a:p>
          <a:p>
            <a:endParaRPr lang="en-US" sz="40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E220FA0-3426-7451-D585-ECE4A0EA0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227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7000">
              <a:schemeClr val="accent2">
                <a:lumMod val="40000"/>
                <a:lumOff val="6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2">
                <a:lumMod val="40000"/>
                <a:lumOff val="6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gradFill>
            <a:gsLst>
              <a:gs pos="74000">
                <a:schemeClr val="accent1">
                  <a:lumMod val="45000"/>
                  <a:lumOff val="5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Cambria"/>
                <a:ea typeface="Cambria"/>
              </a:rPr>
              <a:t>Project Overview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sz="half" idx="1"/>
          </p:nvPr>
        </p:nvSpPr>
        <p:spPr>
          <a:gradFill>
            <a:gsLst>
              <a:gs pos="99000">
                <a:srgbClr val="DDD7DB"/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algn="ctr" rotWithShape="0">
              <a:schemeClr val="accent2">
                <a:lumMod val="20000"/>
                <a:lumOff val="80000"/>
                <a:alpha val="88000"/>
              </a:scheme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 sz="4000" dirty="0">
              <a:solidFill>
                <a:schemeClr val="accent1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Twitter is a critical platform for sharing real-time information during emergencies.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challenge lies in distinguishing genuine disaster tweets.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project uses Natural Language Processing (NLP) and machine learning to classify tweets as disaster-related or non-disaster-related.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application aims to support disaster relief agencies in efficient detection and response.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IN" sz="3200" dirty="0">
              <a:solidFill>
                <a:schemeClr val="accent1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0A6DF2-9C49-A08A-5EA0-614042E0AC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435133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032418" y="656887"/>
            <a:ext cx="6596245" cy="101951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Cambria"/>
                <a:ea typeface="Cambria"/>
              </a:rPr>
              <a:t>Problem Statement</a:t>
            </a:r>
            <a:endParaRPr lang="en-US" sz="4000" dirty="0">
              <a:latin typeface="Cambria"/>
              <a:ea typeface="Cambria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0" y="2200276"/>
            <a:ext cx="12382500" cy="4657724"/>
          </a:xfrm>
          <a:blipFill>
            <a:blip r:embed="rId2"/>
            <a:tile tx="0" ty="0" sx="100000" sy="100000" flip="none" algn="tl"/>
          </a:blipFill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During emergencies, timely identification of disaster-related information on social media can save lives.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Distinguishing relevant tweets is challenging due to: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1371600" algn="l"/>
              </a:tabLst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 of metaphors and slang.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1371600" algn="l"/>
              </a:tabLst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Overlap in vocabulary between genuine and unrelated tweets.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Manual classification is impractical for large-scale data streams.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/>
                <a:ea typeface="Cambria"/>
              </a:rPr>
              <a:t>Solution</a:t>
            </a:r>
            <a:endParaRPr lang="en-US" sz="4000" dirty="0">
              <a:latin typeface="Cambria"/>
              <a:ea typeface="Cambria"/>
              <a:cs typeface="Calibri Light" panose="020F0302020204030204"/>
            </a:endParaRPr>
          </a:p>
        </p:txBody>
      </p:sp>
      <p:graphicFrame>
        <p:nvGraphicFramePr>
          <p:cNvPr id="32" name="Content Placeholder">
            <a:extLst>
              <a:ext uri="{FF2B5EF4-FFF2-40B4-BE49-F238E27FC236}">
                <a16:creationId xmlns:a16="http://schemas.microsoft.com/office/drawing/2014/main" id="{4789A372-693E-2D82-8D58-98BAAF41F41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6920210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72F061-A476-E12D-6382-A8BD545D71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1825625"/>
            <a:ext cx="5181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D489-1D92-0572-C90D-CA9E454F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3650"/>
          </a:xfrm>
          <a:noFill/>
        </p:spPr>
        <p:txBody>
          <a:bodyPr>
            <a:normAutofit fontScale="90000"/>
          </a:bodyPr>
          <a:lstStyle/>
          <a:p>
            <a:pPr algn="ctr"/>
            <a:b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IN" sz="49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Methodology</a:t>
            </a:r>
            <a:br>
              <a:rPr lang="en-IN" sz="4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ED866-DC5A-FB71-65D0-3645365FFA85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 sz="400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Exploration and Preparation:</a:t>
            </a:r>
            <a:endParaRPr lang="en-IN" sz="160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1371600" algn="l"/>
              </a:tabLst>
            </a:pPr>
            <a:r>
              <a:rPr lang="en-IN" sz="16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Load and clean a dataset of 10,000 labelled tweets.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1371600" algn="l"/>
              </a:tabLst>
            </a:pPr>
            <a:r>
              <a:rPr lang="en-IN" sz="16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Tokenize and preprocess text (remove URLs, hashtags, etc.).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Feature Engineering:</a:t>
            </a:r>
            <a:endParaRPr lang="en-IN" sz="160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1371600" algn="l"/>
              </a:tabLst>
            </a:pPr>
            <a:r>
              <a:rPr lang="en-IN" sz="16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 TF-IDF for text vectorization.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1371600" algn="l"/>
              </a:tabLst>
            </a:pPr>
            <a:r>
              <a:rPr lang="en-IN" sz="16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Explore features like tweet length and sentiment.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Model Selection and Training:</a:t>
            </a:r>
            <a:endParaRPr lang="en-IN" sz="160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1371600" algn="l"/>
              </a:tabLst>
            </a:pPr>
            <a:r>
              <a:rPr lang="en-IN" sz="16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Train Logistic Regression and evaluate using cross-validation.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110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04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82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58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3592-2B6E-F3F0-F5ED-0145B08D7EB3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8882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5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pPr algn="ctr"/>
            <a:br>
              <a:rPr lang="en-IN" sz="4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Features</a:t>
            </a:r>
            <a:br>
              <a:rPr lang="en-IN" sz="4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DADE9-19E6-4B8C-5999-FF658F883D08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8882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5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Handles noisy, unstructured Twitter data effectively.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Incorporates advanced NLP techniques (e.g., TF-IDF vectorization).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Provides real-time predictions through a web-based interface.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Supports scalability for monitoring large-scale tweet streams.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mbria"/>
                <a:ea typeface="Cambria"/>
              </a:rPr>
              <a:t>Results and Achievements</a:t>
            </a:r>
          </a:p>
        </p:txBody>
      </p:sp>
      <p:graphicFrame>
        <p:nvGraphicFramePr>
          <p:cNvPr id="8" name="Content Placeholder">
            <a:extLst>
              <a:ext uri="{FF2B5EF4-FFF2-40B4-BE49-F238E27FC236}">
                <a16:creationId xmlns:a16="http://schemas.microsoft.com/office/drawing/2014/main" id="{27420CF7-4A3B-FF38-B34C-CC6660669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6543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1720D-0C54-E5E5-05DD-51FE20AF2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574020"/>
            <a:ext cx="3111628" cy="3333750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Challenges Faced</a:t>
            </a:r>
            <a:endParaRPr lang="en-IN" sz="400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C0401B-6E23-8A8E-6C04-AFC85194B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376" y="1574019"/>
            <a:ext cx="6950202" cy="3333750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Dealing with noisy and ambiguous tweet data.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Handling variations in language, including abbreviations and slang.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Balancing model precision to minimize false alarms while ensuring true positives.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03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8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-1528" y="0"/>
            <a:ext cx="6218159" cy="6858000"/>
          </a:xfrm>
          <a:gradFill>
            <a:gsLst>
              <a:gs pos="8882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5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latin typeface="Cambria"/>
                <a:ea typeface="Cambria"/>
              </a:rPr>
              <a:t>Conclusion</a:t>
            </a:r>
            <a:endParaRPr lang="en-US" b="1" dirty="0"/>
          </a:p>
        </p:txBody>
      </p:sp>
      <p:sp useBgFill="1">
        <p:nvSpPr>
          <p:cNvPr id="4" name="Content Placeholder 3">
            <a:extLst>
              <a:ext uri="{FF2B5EF4-FFF2-40B4-BE49-F238E27FC236}">
                <a16:creationId xmlns:a16="http://schemas.microsoft.com/office/drawing/2014/main" id="{789B0FDB-673F-3097-8B84-160C7C697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631" y="0"/>
            <a:ext cx="5999963" cy="6858000"/>
          </a:xfrm>
        </p:spPr>
        <p:txBody>
          <a:bodyPr/>
          <a:lstStyle/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project demonstrates the potential of NLP in disaster management.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developed model efficiently classifies tweets, providing valuable support to relief organizations.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Future scope includes extending the application to other languages and improving handling of sarcasm and metaphor.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12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377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Courier New</vt:lpstr>
      <vt:lpstr>Symbol</vt:lpstr>
      <vt:lpstr>Times New Roman</vt:lpstr>
      <vt:lpstr>Wingdings</vt:lpstr>
      <vt:lpstr>Office Theme</vt:lpstr>
      <vt:lpstr> </vt:lpstr>
      <vt:lpstr>Project Overview</vt:lpstr>
      <vt:lpstr>Problem Statement</vt:lpstr>
      <vt:lpstr>Solution</vt:lpstr>
      <vt:lpstr>   Methodology </vt:lpstr>
      <vt:lpstr> Key Features </vt:lpstr>
      <vt:lpstr>Results and Achievements</vt:lpstr>
      <vt:lpstr>Challenges Faced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sapna k</cp:lastModifiedBy>
  <cp:revision>253</cp:revision>
  <dcterms:created xsi:type="dcterms:W3CDTF">2024-03-14T18:11:26Z</dcterms:created>
  <dcterms:modified xsi:type="dcterms:W3CDTF">2024-12-09T09:57:56Z</dcterms:modified>
</cp:coreProperties>
</file>