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52A80-6C93-4223-B146-A0E64869A6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2BF2F-361C-4ADC-B85F-AD70D19150FD}">
      <dgm:prSet custT="1"/>
      <dgm:spPr>
        <a:pattFill prst="pct5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pPr algn="ctr"/>
          <a:endParaRPr lang="en-IN" sz="24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algn="ctr"/>
          <a:endParaRPr lang="en-IN" sz="24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algn="ctr"/>
          <a:endParaRPr lang="en-IN" sz="24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algn="ctr"/>
          <a:endParaRPr lang="en-IN" sz="24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algn="ctr"/>
          <a:r>
            <a:rPr lang="en-IN" sz="2400" dirty="0">
              <a:latin typeface="Cambria" panose="02040503050406030204" pitchFamily="18" charset="0"/>
              <a:ea typeface="Cambria" panose="02040503050406030204" pitchFamily="18" charset="0"/>
            </a:rPr>
            <a:t>Implementing EDA techniques to explore the dataset. Creating visualizations to uncover patterns and relationships.</a:t>
          </a:r>
        </a:p>
      </dgm:t>
    </dgm:pt>
    <dgm:pt modelId="{1426DFB3-875C-4636-9C8C-22E3BF7C8F09}" type="parTrans" cxnId="{624F3769-8A89-4E4D-8511-E952E6540B74}">
      <dgm:prSet/>
      <dgm:spPr/>
      <dgm:t>
        <a:bodyPr/>
        <a:lstStyle/>
        <a:p>
          <a:endParaRPr lang="en-IN"/>
        </a:p>
      </dgm:t>
    </dgm:pt>
    <dgm:pt modelId="{A2F4FB85-906A-4F16-B430-CC00346F0708}" type="sibTrans" cxnId="{624F3769-8A89-4E4D-8511-E952E6540B74}">
      <dgm:prSet/>
      <dgm:spPr/>
      <dgm:t>
        <a:bodyPr/>
        <a:lstStyle/>
        <a:p>
          <a:endParaRPr lang="en-IN"/>
        </a:p>
      </dgm:t>
    </dgm:pt>
    <dgm:pt modelId="{B161E5BF-AFCD-481C-BF74-506CDF97BACD}" type="pres">
      <dgm:prSet presAssocID="{4C752A80-6C93-4223-B146-A0E64869A68B}" presName="vert0" presStyleCnt="0">
        <dgm:presLayoutVars>
          <dgm:dir/>
          <dgm:animOne val="branch"/>
          <dgm:animLvl val="lvl"/>
        </dgm:presLayoutVars>
      </dgm:prSet>
      <dgm:spPr/>
    </dgm:pt>
    <dgm:pt modelId="{1816D7A3-7B59-4D94-A3D7-A361C08A9F26}" type="pres">
      <dgm:prSet presAssocID="{6782BF2F-361C-4ADC-B85F-AD70D19150FD}" presName="thickLine" presStyleLbl="alignNode1" presStyleIdx="0" presStyleCnt="1"/>
      <dgm:spPr/>
    </dgm:pt>
    <dgm:pt modelId="{70351D93-EE84-4650-9501-154CF5213457}" type="pres">
      <dgm:prSet presAssocID="{6782BF2F-361C-4ADC-B85F-AD70D19150FD}" presName="horz1" presStyleCnt="0"/>
      <dgm:spPr/>
    </dgm:pt>
    <dgm:pt modelId="{E063FEDD-27B5-4552-A94E-CEF7754FC0F9}" type="pres">
      <dgm:prSet presAssocID="{6782BF2F-361C-4ADC-B85F-AD70D19150FD}" presName="tx1" presStyleLbl="revTx" presStyleIdx="0" presStyleCnt="1"/>
      <dgm:spPr/>
    </dgm:pt>
    <dgm:pt modelId="{52E90916-55FB-4F9E-89A7-E278AA696DD1}" type="pres">
      <dgm:prSet presAssocID="{6782BF2F-361C-4ADC-B85F-AD70D19150FD}" presName="vert1" presStyleCnt="0"/>
      <dgm:spPr/>
    </dgm:pt>
  </dgm:ptLst>
  <dgm:cxnLst>
    <dgm:cxn modelId="{DAC2D420-1D65-4D0D-8884-3318E40E534C}" type="presOf" srcId="{4C752A80-6C93-4223-B146-A0E64869A68B}" destId="{B161E5BF-AFCD-481C-BF74-506CDF97BACD}" srcOrd="0" destOrd="0" presId="urn:microsoft.com/office/officeart/2008/layout/LinedList"/>
    <dgm:cxn modelId="{29FFD247-5A1C-4A4B-B621-9522EFF6AF4C}" type="presOf" srcId="{6782BF2F-361C-4ADC-B85F-AD70D19150FD}" destId="{E063FEDD-27B5-4552-A94E-CEF7754FC0F9}" srcOrd="0" destOrd="0" presId="urn:microsoft.com/office/officeart/2008/layout/LinedList"/>
    <dgm:cxn modelId="{624F3769-8A89-4E4D-8511-E952E6540B74}" srcId="{4C752A80-6C93-4223-B146-A0E64869A68B}" destId="{6782BF2F-361C-4ADC-B85F-AD70D19150FD}" srcOrd="0" destOrd="0" parTransId="{1426DFB3-875C-4636-9C8C-22E3BF7C8F09}" sibTransId="{A2F4FB85-906A-4F16-B430-CC00346F0708}"/>
    <dgm:cxn modelId="{9DC52A99-3ECF-4523-926F-209286BFDF53}" type="presParOf" srcId="{B161E5BF-AFCD-481C-BF74-506CDF97BACD}" destId="{1816D7A3-7B59-4D94-A3D7-A361C08A9F26}" srcOrd="0" destOrd="0" presId="urn:microsoft.com/office/officeart/2008/layout/LinedList"/>
    <dgm:cxn modelId="{9AE32279-8240-47EE-ADE3-C24CADD2F2AA}" type="presParOf" srcId="{B161E5BF-AFCD-481C-BF74-506CDF97BACD}" destId="{70351D93-EE84-4650-9501-154CF5213457}" srcOrd="1" destOrd="0" presId="urn:microsoft.com/office/officeart/2008/layout/LinedList"/>
    <dgm:cxn modelId="{198FD3DE-96B7-4838-A3BE-0C6545F94D3A}" type="presParOf" srcId="{70351D93-EE84-4650-9501-154CF5213457}" destId="{E063FEDD-27B5-4552-A94E-CEF7754FC0F9}" srcOrd="0" destOrd="0" presId="urn:microsoft.com/office/officeart/2008/layout/LinedList"/>
    <dgm:cxn modelId="{E30B3782-F8C9-4D4C-B28D-37DB52637198}" type="presParOf" srcId="{70351D93-EE84-4650-9501-154CF5213457}" destId="{52E90916-55FB-4F9E-89A7-E278AA696D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4A092-A292-4BD5-B95C-88978C08F7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9E874-47F7-46E6-A2D8-762D46B32A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Cambria" panose="02040503050406030204" pitchFamily="18" charset="0"/>
              <a:ea typeface="Cambria" panose="02040503050406030204" pitchFamily="18" charset="0"/>
            </a:rPr>
            <a:t>Identified significant factors affecting house prices. 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8ECD0C2-F28A-41F3-A3EE-46F1C9D7C692}" type="parTrans" cxnId="{C9AFFF3D-1A90-4A81-83B5-0F38E5EF50DF}">
      <dgm:prSet/>
      <dgm:spPr/>
      <dgm:t>
        <a:bodyPr/>
        <a:lstStyle/>
        <a:p>
          <a:endParaRPr lang="en-US"/>
        </a:p>
      </dgm:t>
    </dgm:pt>
    <dgm:pt modelId="{50F177BA-2951-46DD-BFAA-22E6937BF844}" type="sibTrans" cxnId="{C9AFFF3D-1A90-4A81-83B5-0F38E5EF50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99CE9E-6047-4054-A5EE-1EA5B42BA7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Cambria" panose="02040503050406030204" pitchFamily="18" charset="0"/>
              <a:ea typeface="Cambria" panose="02040503050406030204" pitchFamily="18" charset="0"/>
            </a:rPr>
            <a:t>Developed regression models for accurate price prediction.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C2C4966-3A23-419C-9B7D-4D440CF11E2D}" type="parTrans" cxnId="{10F72C6C-E3F1-4B42-B732-63E0255D92A9}">
      <dgm:prSet/>
      <dgm:spPr/>
      <dgm:t>
        <a:bodyPr/>
        <a:lstStyle/>
        <a:p>
          <a:endParaRPr lang="en-US"/>
        </a:p>
      </dgm:t>
    </dgm:pt>
    <dgm:pt modelId="{DEAD6136-8434-40C0-AA4E-1318A20AFEAB}" type="sibTrans" cxnId="{10F72C6C-E3F1-4B42-B732-63E0255D92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1FC28-1038-4E73-8F48-7159432F46E3}" type="pres">
      <dgm:prSet presAssocID="{BBE4A092-A292-4BD5-B95C-88978C08F724}" presName="root" presStyleCnt="0">
        <dgm:presLayoutVars>
          <dgm:dir/>
          <dgm:resizeHandles val="exact"/>
        </dgm:presLayoutVars>
      </dgm:prSet>
      <dgm:spPr/>
    </dgm:pt>
    <dgm:pt modelId="{2D464318-FE4D-4B0F-8DD1-60888BFE645D}" type="pres">
      <dgm:prSet presAssocID="{BBE4A092-A292-4BD5-B95C-88978C08F724}" presName="container" presStyleCnt="0">
        <dgm:presLayoutVars>
          <dgm:dir/>
          <dgm:resizeHandles val="exact"/>
        </dgm:presLayoutVars>
      </dgm:prSet>
      <dgm:spPr/>
    </dgm:pt>
    <dgm:pt modelId="{DE8416D2-D163-434F-B4A5-4370827D16DA}" type="pres">
      <dgm:prSet presAssocID="{9289E874-47F7-46E6-A2D8-762D46B32A1D}" presName="compNode" presStyleCnt="0"/>
      <dgm:spPr/>
    </dgm:pt>
    <dgm:pt modelId="{519E7150-C0AE-445C-9BD6-89FF36F7D0B8}" type="pres">
      <dgm:prSet presAssocID="{9289E874-47F7-46E6-A2D8-762D46B32A1D}" presName="iconBgRect" presStyleLbl="bgShp" presStyleIdx="0" presStyleCnt="2"/>
      <dgm:spPr/>
    </dgm:pt>
    <dgm:pt modelId="{E34077B7-69F2-4B14-86C6-78296DF30E49}" type="pres">
      <dgm:prSet presAssocID="{9289E874-47F7-46E6-A2D8-762D46B32A1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A33E198-7E3F-4F05-8DB0-4916C776F250}" type="pres">
      <dgm:prSet presAssocID="{9289E874-47F7-46E6-A2D8-762D46B32A1D}" presName="spaceRect" presStyleCnt="0"/>
      <dgm:spPr/>
    </dgm:pt>
    <dgm:pt modelId="{82221EFE-F957-4CCD-A7F6-BF206BE53683}" type="pres">
      <dgm:prSet presAssocID="{9289E874-47F7-46E6-A2D8-762D46B32A1D}" presName="textRect" presStyleLbl="revTx" presStyleIdx="0" presStyleCnt="2">
        <dgm:presLayoutVars>
          <dgm:chMax val="1"/>
          <dgm:chPref val="1"/>
        </dgm:presLayoutVars>
      </dgm:prSet>
      <dgm:spPr/>
    </dgm:pt>
    <dgm:pt modelId="{1AF21929-78A1-4FF7-AFE0-1B2AF7D29F6C}" type="pres">
      <dgm:prSet presAssocID="{50F177BA-2951-46DD-BFAA-22E6937BF844}" presName="sibTrans" presStyleLbl="sibTrans2D1" presStyleIdx="0" presStyleCnt="0"/>
      <dgm:spPr/>
    </dgm:pt>
    <dgm:pt modelId="{D4EF2980-2849-4A0F-9062-183D40ADB66F}" type="pres">
      <dgm:prSet presAssocID="{7499CE9E-6047-4054-A5EE-1EA5B42BA7A2}" presName="compNode" presStyleCnt="0"/>
      <dgm:spPr/>
    </dgm:pt>
    <dgm:pt modelId="{790DED31-9D0B-40EE-A093-2ACC7A680B92}" type="pres">
      <dgm:prSet presAssocID="{7499CE9E-6047-4054-A5EE-1EA5B42BA7A2}" presName="iconBgRect" presStyleLbl="bgShp" presStyleIdx="1" presStyleCnt="2"/>
      <dgm:spPr/>
    </dgm:pt>
    <dgm:pt modelId="{BAB9AE80-C48F-43E7-9D5D-32BDF96C964D}" type="pres">
      <dgm:prSet presAssocID="{7499CE9E-6047-4054-A5EE-1EA5B42BA7A2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54964B-22EF-4DC5-976F-53BD31C62BDA}" type="pres">
      <dgm:prSet presAssocID="{7499CE9E-6047-4054-A5EE-1EA5B42BA7A2}" presName="spaceRect" presStyleCnt="0"/>
      <dgm:spPr/>
    </dgm:pt>
    <dgm:pt modelId="{39561C5F-FACA-49DC-954F-F4E8403A4E3E}" type="pres">
      <dgm:prSet presAssocID="{7499CE9E-6047-4054-A5EE-1EA5B42BA7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8864313-7C7F-4782-9685-ACA8F191F44B}" type="presOf" srcId="{9289E874-47F7-46E6-A2D8-762D46B32A1D}" destId="{82221EFE-F957-4CCD-A7F6-BF206BE53683}" srcOrd="0" destOrd="0" presId="urn:microsoft.com/office/officeart/2018/2/layout/IconCircleList"/>
    <dgm:cxn modelId="{2B050439-1BF8-48B1-8125-D6B83EAF762D}" type="presOf" srcId="{7499CE9E-6047-4054-A5EE-1EA5B42BA7A2}" destId="{39561C5F-FACA-49DC-954F-F4E8403A4E3E}" srcOrd="0" destOrd="0" presId="urn:microsoft.com/office/officeart/2018/2/layout/IconCircleList"/>
    <dgm:cxn modelId="{C9AFFF3D-1A90-4A81-83B5-0F38E5EF50DF}" srcId="{BBE4A092-A292-4BD5-B95C-88978C08F724}" destId="{9289E874-47F7-46E6-A2D8-762D46B32A1D}" srcOrd="0" destOrd="0" parTransId="{38ECD0C2-F28A-41F3-A3EE-46F1C9D7C692}" sibTransId="{50F177BA-2951-46DD-BFAA-22E6937BF844}"/>
    <dgm:cxn modelId="{10F72C6C-E3F1-4B42-B732-63E0255D92A9}" srcId="{BBE4A092-A292-4BD5-B95C-88978C08F724}" destId="{7499CE9E-6047-4054-A5EE-1EA5B42BA7A2}" srcOrd="1" destOrd="0" parTransId="{BC2C4966-3A23-419C-9B7D-4D440CF11E2D}" sibTransId="{DEAD6136-8434-40C0-AA4E-1318A20AFEAB}"/>
    <dgm:cxn modelId="{60201996-87B9-4986-B65C-B02CE87749A2}" type="presOf" srcId="{50F177BA-2951-46DD-BFAA-22E6937BF844}" destId="{1AF21929-78A1-4FF7-AFE0-1B2AF7D29F6C}" srcOrd="0" destOrd="0" presId="urn:microsoft.com/office/officeart/2018/2/layout/IconCircleList"/>
    <dgm:cxn modelId="{23618AB7-B78A-4480-B2B5-1EF0F8B1E7F8}" type="presOf" srcId="{BBE4A092-A292-4BD5-B95C-88978C08F724}" destId="{D2A1FC28-1038-4E73-8F48-7159432F46E3}" srcOrd="0" destOrd="0" presId="urn:microsoft.com/office/officeart/2018/2/layout/IconCircleList"/>
    <dgm:cxn modelId="{61B27C29-2BC3-43F4-8154-2D2177266C15}" type="presParOf" srcId="{D2A1FC28-1038-4E73-8F48-7159432F46E3}" destId="{2D464318-FE4D-4B0F-8DD1-60888BFE645D}" srcOrd="0" destOrd="0" presId="urn:microsoft.com/office/officeart/2018/2/layout/IconCircleList"/>
    <dgm:cxn modelId="{B1DA3864-44E3-4F13-B235-15BD94E2A4E7}" type="presParOf" srcId="{2D464318-FE4D-4B0F-8DD1-60888BFE645D}" destId="{DE8416D2-D163-434F-B4A5-4370827D16DA}" srcOrd="0" destOrd="0" presId="urn:microsoft.com/office/officeart/2018/2/layout/IconCircleList"/>
    <dgm:cxn modelId="{30A3D49E-C96B-47C7-AD00-29BDD85C5828}" type="presParOf" srcId="{DE8416D2-D163-434F-B4A5-4370827D16DA}" destId="{519E7150-C0AE-445C-9BD6-89FF36F7D0B8}" srcOrd="0" destOrd="0" presId="urn:microsoft.com/office/officeart/2018/2/layout/IconCircleList"/>
    <dgm:cxn modelId="{BF90974F-7C50-48D0-A236-1D904FEC74C0}" type="presParOf" srcId="{DE8416D2-D163-434F-B4A5-4370827D16DA}" destId="{E34077B7-69F2-4B14-86C6-78296DF30E49}" srcOrd="1" destOrd="0" presId="urn:microsoft.com/office/officeart/2018/2/layout/IconCircleList"/>
    <dgm:cxn modelId="{737343E5-5942-4624-81DB-21148BF2E76B}" type="presParOf" srcId="{DE8416D2-D163-434F-B4A5-4370827D16DA}" destId="{FA33E198-7E3F-4F05-8DB0-4916C776F250}" srcOrd="2" destOrd="0" presId="urn:microsoft.com/office/officeart/2018/2/layout/IconCircleList"/>
    <dgm:cxn modelId="{96631D77-B37E-418D-9142-FBBF3588903A}" type="presParOf" srcId="{DE8416D2-D163-434F-B4A5-4370827D16DA}" destId="{82221EFE-F957-4CCD-A7F6-BF206BE53683}" srcOrd="3" destOrd="0" presId="urn:microsoft.com/office/officeart/2018/2/layout/IconCircleList"/>
    <dgm:cxn modelId="{1A81F43B-DDAE-4D90-BE3A-FF70EF58F895}" type="presParOf" srcId="{2D464318-FE4D-4B0F-8DD1-60888BFE645D}" destId="{1AF21929-78A1-4FF7-AFE0-1B2AF7D29F6C}" srcOrd="1" destOrd="0" presId="urn:microsoft.com/office/officeart/2018/2/layout/IconCircleList"/>
    <dgm:cxn modelId="{BD990AAE-03BE-45D1-A620-55D3C3723702}" type="presParOf" srcId="{2D464318-FE4D-4B0F-8DD1-60888BFE645D}" destId="{D4EF2980-2849-4A0F-9062-183D40ADB66F}" srcOrd="2" destOrd="0" presId="urn:microsoft.com/office/officeart/2018/2/layout/IconCircleList"/>
    <dgm:cxn modelId="{06BC60EB-303B-40F2-A1D5-8FEA6F6FA02E}" type="presParOf" srcId="{D4EF2980-2849-4A0F-9062-183D40ADB66F}" destId="{790DED31-9D0B-40EE-A093-2ACC7A680B92}" srcOrd="0" destOrd="0" presId="urn:microsoft.com/office/officeart/2018/2/layout/IconCircleList"/>
    <dgm:cxn modelId="{CB55C0F4-2376-4743-A39F-1EF91887A52D}" type="presParOf" srcId="{D4EF2980-2849-4A0F-9062-183D40ADB66F}" destId="{BAB9AE80-C48F-43E7-9D5D-32BDF96C964D}" srcOrd="1" destOrd="0" presId="urn:microsoft.com/office/officeart/2018/2/layout/IconCircleList"/>
    <dgm:cxn modelId="{DE41ED85-CA52-4721-A082-DF9657A91592}" type="presParOf" srcId="{D4EF2980-2849-4A0F-9062-183D40ADB66F}" destId="{6F54964B-22EF-4DC5-976F-53BD31C62BDA}" srcOrd="2" destOrd="0" presId="urn:microsoft.com/office/officeart/2018/2/layout/IconCircleList"/>
    <dgm:cxn modelId="{4340E27F-11DA-4B78-94DD-E1E45846C707}" type="presParOf" srcId="{D4EF2980-2849-4A0F-9062-183D40ADB66F}" destId="{39561C5F-FACA-49DC-954F-F4E8403A4E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6D7A3-7B59-4D94-A3D7-A361C08A9F2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3FEDD-27B5-4552-A94E-CEF7754FC0F9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  <a:ea typeface="Cambria" panose="02040503050406030204" pitchFamily="18" charset="0"/>
            </a:rPr>
            <a:t>Implementing EDA techniques to explore the dataset. Creating visualizations to uncover patterns and relationships.</a:t>
          </a:r>
        </a:p>
      </dsp:txBody>
      <dsp:txXfrm>
        <a:off x="0" y="0"/>
        <a:ext cx="10515600" cy="435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7150-C0AE-445C-9BD6-89FF36F7D0B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077B7-69F2-4B14-86C6-78296DF30E49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21EFE-F957-4CCD-A7F6-BF206BE5368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mbria" panose="02040503050406030204" pitchFamily="18" charset="0"/>
              <a:ea typeface="Cambria" panose="02040503050406030204" pitchFamily="18" charset="0"/>
            </a:rPr>
            <a:t>Identified significant factors affecting house prices. 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34517" y="1507711"/>
        <a:ext cx="3148942" cy="1335915"/>
      </dsp:txXfrm>
    </dsp:sp>
    <dsp:sp modelId="{790DED31-9D0B-40EE-A093-2ACC7A680B92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9AE80-C48F-43E7-9D5D-32BDF96C964D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61C5F-FACA-49DC-954F-F4E8403A4E3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mbria" panose="02040503050406030204" pitchFamily="18" charset="0"/>
              <a:ea typeface="Cambria" panose="02040503050406030204" pitchFamily="18" charset="0"/>
            </a:rPr>
            <a:t>Developed regression models for accurate price prediction.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sh-background-triangles-polygon-143010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Title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037826" y="-10142"/>
            <a:ext cx="8154173" cy="687828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Housing Data Analysis Project   -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Exploratory Data Analysis and Insights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ambria"/>
              <a:ea typeface="Cambria"/>
            </a:endParaRPr>
          </a:p>
          <a:p>
            <a:pPr lvl="0"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mbria"/>
                <a:ea typeface="Cambria"/>
              </a:rPr>
              <a:t>Presenter's Name – Sapna Kharche</a:t>
            </a:r>
          </a:p>
          <a:p>
            <a:pPr marL="0" indent="0" algn="ctr">
              <a:buNone/>
            </a:pPr>
            <a:endParaRPr lang="en-US" sz="2000" dirty="0">
              <a:latin typeface="Cambria"/>
              <a:ea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6943F-97C6-2863-A490-D9D3EEB4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616" y="295484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Cambria"/>
                <a:ea typeface="Cambria"/>
              </a:rPr>
              <a:t>THANK YOU</a:t>
            </a:r>
            <a:endParaRPr lang="en-US">
              <a:solidFill>
                <a:schemeClr val="tx2"/>
              </a:solidFill>
              <a:cs typeface="Calibri Light" panose="020F0302020204030204"/>
            </a:endParaRPr>
          </a:p>
          <a:p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220FA0-3426-7451-D585-ECE4A0EA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2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7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ambria"/>
                <a:ea typeface="Cambria"/>
              </a:rPr>
              <a:t>Project 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3" y="1597432"/>
            <a:ext cx="12192003" cy="5851118"/>
          </a:xfr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accent2">
                <a:lumMod val="20000"/>
                <a:lumOff val="80000"/>
                <a:alpha val="88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factors influencing house prices using a comprehensive housing dataset.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Utilize statistical techniques and visualizations for in-depth analysis.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32418" y="656887"/>
            <a:ext cx="6596245" cy="10195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Cambria"/>
                <a:ea typeface="Cambria"/>
              </a:rPr>
              <a:t>Problem Statement</a:t>
            </a:r>
            <a:endParaRPr lang="en-US" sz="4000" dirty="0">
              <a:latin typeface="Cambria"/>
              <a:ea typeface="Cambri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0" y="2200276"/>
            <a:ext cx="12382500" cy="4657724"/>
          </a:xfr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the key factors that impact house prices. Addressing missing data and outliers to ensure robust analysis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/>
                <a:ea typeface="Cambria"/>
              </a:rPr>
              <a:t>Solution</a:t>
            </a:r>
            <a:endParaRPr lang="en-US" sz="4000" dirty="0">
              <a:latin typeface="Cambria"/>
              <a:ea typeface="Cambria"/>
              <a:cs typeface="Calibri Light" panose="020F0302020204030204"/>
            </a:endParaRPr>
          </a:p>
        </p:txBody>
      </p:sp>
      <p:graphicFrame>
        <p:nvGraphicFramePr>
          <p:cNvPr id="32" name="Content Placeholder">
            <a:extLst>
              <a:ext uri="{FF2B5EF4-FFF2-40B4-BE49-F238E27FC236}">
                <a16:creationId xmlns:a16="http://schemas.microsoft.com/office/drawing/2014/main" id="{4789A372-693E-2D82-8D58-98BAAF41F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83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489-1D92-0572-C90D-CA9E454F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365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49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D866-DC5A-FB71-65D0-3645365FFA85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457200" lvl="1" indent="0" algn="ctr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IN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cleaning, feature engineering, and visual analysis. Employing statistical methods to handle missing values .</a:t>
            </a:r>
          </a:p>
        </p:txBody>
      </p:sp>
    </p:spTree>
    <p:extLst>
      <p:ext uri="{BB962C8B-B14F-4D97-AF65-F5344CB8AC3E}">
        <p14:creationId xmlns:p14="http://schemas.microsoft.com/office/powerpoint/2010/main" val="24390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82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592-2B6E-F3F0-F5ED-0145B08D7E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br>
              <a:rPr lang="en-IN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Features</a:t>
            </a:r>
            <a:br>
              <a:rPr lang="en-IN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ADE9-19E6-4B8C-5999-FF658F88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includes Sale price,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Ground </a:t>
            </a: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living area, Bedrooms. </a:t>
            </a:r>
          </a:p>
          <a:p>
            <a:pPr algn="ctr"/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Examines the impact of amenities like Air condition, Pool Area, Wood Desk.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8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/>
                <a:ea typeface="Cambria"/>
              </a:rPr>
              <a:t>Results and Achievements</a:t>
            </a:r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27420CF7-4A3B-FF38-B34C-CC666066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31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1720D-0C54-E5E5-05DD-51FE20A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574020"/>
            <a:ext cx="3111628" cy="3333750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Faced</a:t>
            </a:r>
            <a:endParaRPr lang="en-IN" sz="4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0401B-6E23-8A8E-6C04-AFC85194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6" y="1574019"/>
            <a:ext cx="6950202" cy="333375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missing values in the dataset. Ensuring data types were correctly assigned for each attribute.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0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528" y="0"/>
            <a:ext cx="6218159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/>
                <a:ea typeface="Cambria"/>
              </a:rPr>
              <a:t>Conclusion</a:t>
            </a:r>
            <a:endParaRPr lang="en-US" dirty="0"/>
          </a:p>
        </p:txBody>
      </p:sp>
      <p:sp useBgFill="1">
        <p:nvSpPr>
          <p:cNvPr id="4" name="Content Placeholder 3">
            <a:extLst>
              <a:ext uri="{FF2B5EF4-FFF2-40B4-BE49-F238E27FC236}">
                <a16:creationId xmlns:a16="http://schemas.microsoft.com/office/drawing/2014/main" id="{789B0FDB-673F-3097-8B84-160C7C69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631" y="0"/>
            <a:ext cx="5999963" cy="6858000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Summarized key insights from the analysis. Highlighted areas for further research and potential improvements.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2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Office Theme</vt:lpstr>
      <vt:lpstr>Title </vt:lpstr>
      <vt:lpstr>Project Overview</vt:lpstr>
      <vt:lpstr>Problem Statement</vt:lpstr>
      <vt:lpstr>Solution</vt:lpstr>
      <vt:lpstr>   Methodology </vt:lpstr>
      <vt:lpstr> Key Features </vt:lpstr>
      <vt:lpstr>Results and Achievements</vt:lpstr>
      <vt:lpstr>Challenges Faced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sapna k</cp:lastModifiedBy>
  <cp:revision>243</cp:revision>
  <dcterms:created xsi:type="dcterms:W3CDTF">2024-03-14T18:11:26Z</dcterms:created>
  <dcterms:modified xsi:type="dcterms:W3CDTF">2024-06-10T11:53:40Z</dcterms:modified>
</cp:coreProperties>
</file>