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9" r:id="rId3"/>
    <p:sldId id="258" r:id="rId4"/>
    <p:sldId id="260" r:id="rId5"/>
    <p:sldId id="267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567E4E-D133-4281-9254-671B8417093E}">
          <p14:sldIdLst>
            <p14:sldId id="256"/>
            <p14:sldId id="259"/>
            <p14:sldId id="258"/>
            <p14:sldId id="260"/>
            <p14:sldId id="267"/>
            <p14:sldId id="262"/>
            <p14:sldId id="263"/>
            <p14:sldId id="264"/>
            <p14:sldId id="265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C5FC8A-FC8E-44FF-9263-48C70774451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B4C836-530D-46A9-B3E7-532F56F3B4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Added a Custom Column in Power Query using an M query formula to convert the text into a recognizable duration format.</a:t>
          </a:r>
        </a:p>
      </dgm:t>
    </dgm:pt>
    <dgm:pt modelId="{ADB4434A-A3B2-4A8C-9108-13D0DF7762FE}" type="parTrans" cxnId="{C8E30052-2587-4207-A5C1-254BB2D942E1}">
      <dgm:prSet/>
      <dgm:spPr/>
      <dgm:t>
        <a:bodyPr/>
        <a:lstStyle/>
        <a:p>
          <a:endParaRPr lang="en-US"/>
        </a:p>
      </dgm:t>
    </dgm:pt>
    <dgm:pt modelId="{379FF272-B23A-4586-8585-07F9B348CD60}" type="sibTrans" cxnId="{C8E30052-2587-4207-A5C1-254BB2D942E1}">
      <dgm:prSet/>
      <dgm:spPr/>
      <dgm:t>
        <a:bodyPr/>
        <a:lstStyle/>
        <a:p>
          <a:endParaRPr lang="en-US"/>
        </a:p>
      </dgm:t>
    </dgm:pt>
    <dgm:pt modelId="{5453FED2-DDFE-4C2C-B2F2-B1DDE89F63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After conversion, used the "Extract Range" option to retrieve the time in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hh:mm:ss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format, allowing proper time calculations, filtering, and visualizations. </a:t>
          </a:r>
        </a:p>
      </dgm:t>
    </dgm:pt>
    <dgm:pt modelId="{6A5FEAD4-8001-4DE4-BB9B-D0506780C5A7}" type="parTrans" cxnId="{4CCC64F4-58A6-4512-9CCB-4F3517E2229B}">
      <dgm:prSet/>
      <dgm:spPr/>
      <dgm:t>
        <a:bodyPr/>
        <a:lstStyle/>
        <a:p>
          <a:endParaRPr lang="en-US"/>
        </a:p>
      </dgm:t>
    </dgm:pt>
    <dgm:pt modelId="{7EABA166-D7EB-4ABD-B426-8101DBE4128F}" type="sibTrans" cxnId="{4CCC64F4-58A6-4512-9CCB-4F3517E2229B}">
      <dgm:prSet/>
      <dgm:spPr/>
      <dgm:t>
        <a:bodyPr/>
        <a:lstStyle/>
        <a:p>
          <a:endParaRPr lang="en-US"/>
        </a:p>
      </dgm:t>
    </dgm:pt>
    <dgm:pt modelId="{0109587D-7DD9-484F-9ECA-116FD6173F8E}" type="pres">
      <dgm:prSet presAssocID="{C9C5FC8A-FC8E-44FF-9263-48C707744518}" presName="root" presStyleCnt="0">
        <dgm:presLayoutVars>
          <dgm:dir/>
          <dgm:resizeHandles val="exact"/>
        </dgm:presLayoutVars>
      </dgm:prSet>
      <dgm:spPr/>
    </dgm:pt>
    <dgm:pt modelId="{A6B977CF-B9D8-4401-AFD7-A58E02020C93}" type="pres">
      <dgm:prSet presAssocID="{03B4C836-530D-46A9-B3E7-532F56F3B4BF}" presName="compNode" presStyleCnt="0"/>
      <dgm:spPr/>
    </dgm:pt>
    <dgm:pt modelId="{6E7BA770-7F78-480E-8A64-05DB31AE7F02}" type="pres">
      <dgm:prSet presAssocID="{03B4C836-530D-46A9-B3E7-532F56F3B4BF}" presName="bgRect" presStyleLbl="bgShp" presStyleIdx="0" presStyleCnt="2" custScaleY="98857" custLinFactNeighborY="-12051"/>
      <dgm:spPr/>
    </dgm:pt>
    <dgm:pt modelId="{6FD5834D-D676-4366-AD1E-DC0469C8DC79}" type="pres">
      <dgm:prSet presAssocID="{03B4C836-530D-46A9-B3E7-532F56F3B4BF}" presName="iconRect" presStyleLbl="node1" presStyleIdx="0" presStyleCnt="2" custLinFactNeighborX="-7952" custLinFactNeighborY="-2316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B89876D-F73F-4B16-8C08-A39EFE204CBB}" type="pres">
      <dgm:prSet presAssocID="{03B4C836-530D-46A9-B3E7-532F56F3B4BF}" presName="spaceRect" presStyleCnt="0"/>
      <dgm:spPr/>
    </dgm:pt>
    <dgm:pt modelId="{31B61B56-16B5-4DFB-BBB7-CE7FE63E6D7B}" type="pres">
      <dgm:prSet presAssocID="{03B4C836-530D-46A9-B3E7-532F56F3B4BF}" presName="parTx" presStyleLbl="revTx" presStyleIdx="0" presStyleCnt="2" custLinFactNeighborX="-34" custLinFactNeighborY="32154">
        <dgm:presLayoutVars>
          <dgm:chMax val="0"/>
          <dgm:chPref val="0"/>
        </dgm:presLayoutVars>
      </dgm:prSet>
      <dgm:spPr/>
    </dgm:pt>
    <dgm:pt modelId="{FE7A705F-EE74-4F3B-A475-E49B528A03A5}" type="pres">
      <dgm:prSet presAssocID="{379FF272-B23A-4586-8585-07F9B348CD60}" presName="sibTrans" presStyleCnt="0"/>
      <dgm:spPr/>
    </dgm:pt>
    <dgm:pt modelId="{315AAF8D-F7C6-43A3-9D61-F56ACBA9C943}" type="pres">
      <dgm:prSet presAssocID="{5453FED2-DDFE-4C2C-B2F2-B1DDE89F6337}" presName="compNode" presStyleCnt="0"/>
      <dgm:spPr/>
    </dgm:pt>
    <dgm:pt modelId="{B2F19913-1C5C-4CD8-8017-05AC8169B5E5}" type="pres">
      <dgm:prSet presAssocID="{5453FED2-DDFE-4C2C-B2F2-B1DDE89F6337}" presName="bgRect" presStyleLbl="bgShp" presStyleIdx="1" presStyleCnt="2" custLinFactNeighborY="-21437"/>
      <dgm:spPr/>
    </dgm:pt>
    <dgm:pt modelId="{03B4A80B-31FA-4ECE-AAEB-BB25EA183D96}" type="pres">
      <dgm:prSet presAssocID="{5453FED2-DDFE-4C2C-B2F2-B1DDE89F6337}" presName="iconRect" presStyleLbl="node1" presStyleIdx="1" presStyleCnt="2" custLinFactNeighborX="14888" custLinFactNeighborY="-5296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56187069-4B25-43A3-B7A0-59D6DC228F42}" type="pres">
      <dgm:prSet presAssocID="{5453FED2-DDFE-4C2C-B2F2-B1DDE89F6337}" presName="spaceRect" presStyleCnt="0"/>
      <dgm:spPr/>
    </dgm:pt>
    <dgm:pt modelId="{EDEC73D3-6F57-4B3F-BF23-0F4D8C3284A8}" type="pres">
      <dgm:prSet presAssocID="{5453FED2-DDFE-4C2C-B2F2-B1DDE89F6337}" presName="parTx" presStyleLbl="revTx" presStyleIdx="1" presStyleCnt="2" custScaleY="69594" custLinFactNeighborX="212" custLinFactNeighborY="45900">
        <dgm:presLayoutVars>
          <dgm:chMax val="0"/>
          <dgm:chPref val="0"/>
        </dgm:presLayoutVars>
      </dgm:prSet>
      <dgm:spPr/>
    </dgm:pt>
  </dgm:ptLst>
  <dgm:cxnLst>
    <dgm:cxn modelId="{C8E30052-2587-4207-A5C1-254BB2D942E1}" srcId="{C9C5FC8A-FC8E-44FF-9263-48C707744518}" destId="{03B4C836-530D-46A9-B3E7-532F56F3B4BF}" srcOrd="0" destOrd="0" parTransId="{ADB4434A-A3B2-4A8C-9108-13D0DF7762FE}" sibTransId="{379FF272-B23A-4586-8585-07F9B348CD60}"/>
    <dgm:cxn modelId="{13979C98-9031-4E00-B032-160D643B2630}" type="presOf" srcId="{C9C5FC8A-FC8E-44FF-9263-48C707744518}" destId="{0109587D-7DD9-484F-9ECA-116FD6173F8E}" srcOrd="0" destOrd="0" presId="urn:microsoft.com/office/officeart/2018/2/layout/IconVerticalSolidList"/>
    <dgm:cxn modelId="{68D5B3EE-2ECE-4655-A25F-15123096EF14}" type="presOf" srcId="{03B4C836-530D-46A9-B3E7-532F56F3B4BF}" destId="{31B61B56-16B5-4DFB-BBB7-CE7FE63E6D7B}" srcOrd="0" destOrd="0" presId="urn:microsoft.com/office/officeart/2018/2/layout/IconVerticalSolidList"/>
    <dgm:cxn modelId="{4CCC64F4-58A6-4512-9CCB-4F3517E2229B}" srcId="{C9C5FC8A-FC8E-44FF-9263-48C707744518}" destId="{5453FED2-DDFE-4C2C-B2F2-B1DDE89F6337}" srcOrd="1" destOrd="0" parTransId="{6A5FEAD4-8001-4DE4-BB9B-D0506780C5A7}" sibTransId="{7EABA166-D7EB-4ABD-B426-8101DBE4128F}"/>
    <dgm:cxn modelId="{DD226AF8-C100-4E8A-A49D-73BC44ABB47D}" type="presOf" srcId="{5453FED2-DDFE-4C2C-B2F2-B1DDE89F6337}" destId="{EDEC73D3-6F57-4B3F-BF23-0F4D8C3284A8}" srcOrd="0" destOrd="0" presId="urn:microsoft.com/office/officeart/2018/2/layout/IconVerticalSolidList"/>
    <dgm:cxn modelId="{8DAFC277-132B-4912-B5F4-F716347F7CEC}" type="presParOf" srcId="{0109587D-7DD9-484F-9ECA-116FD6173F8E}" destId="{A6B977CF-B9D8-4401-AFD7-A58E02020C93}" srcOrd="0" destOrd="0" presId="urn:microsoft.com/office/officeart/2018/2/layout/IconVerticalSolidList"/>
    <dgm:cxn modelId="{FCD69D2D-C346-4015-96C6-626FDB439F8D}" type="presParOf" srcId="{A6B977CF-B9D8-4401-AFD7-A58E02020C93}" destId="{6E7BA770-7F78-480E-8A64-05DB31AE7F02}" srcOrd="0" destOrd="0" presId="urn:microsoft.com/office/officeart/2018/2/layout/IconVerticalSolidList"/>
    <dgm:cxn modelId="{27CDD86C-4A85-450A-AC40-896A4F8A06CE}" type="presParOf" srcId="{A6B977CF-B9D8-4401-AFD7-A58E02020C93}" destId="{6FD5834D-D676-4366-AD1E-DC0469C8DC79}" srcOrd="1" destOrd="0" presId="urn:microsoft.com/office/officeart/2018/2/layout/IconVerticalSolidList"/>
    <dgm:cxn modelId="{40A9DB86-F62B-4F4E-8EBE-D0D5E1C49852}" type="presParOf" srcId="{A6B977CF-B9D8-4401-AFD7-A58E02020C93}" destId="{4B89876D-F73F-4B16-8C08-A39EFE204CBB}" srcOrd="2" destOrd="0" presId="urn:microsoft.com/office/officeart/2018/2/layout/IconVerticalSolidList"/>
    <dgm:cxn modelId="{618DBBB2-DAF3-41B3-A30E-5D813A326713}" type="presParOf" srcId="{A6B977CF-B9D8-4401-AFD7-A58E02020C93}" destId="{31B61B56-16B5-4DFB-BBB7-CE7FE63E6D7B}" srcOrd="3" destOrd="0" presId="urn:microsoft.com/office/officeart/2018/2/layout/IconVerticalSolidList"/>
    <dgm:cxn modelId="{72DC35F0-4185-49D3-9719-E9DE7F6A7741}" type="presParOf" srcId="{0109587D-7DD9-484F-9ECA-116FD6173F8E}" destId="{FE7A705F-EE74-4F3B-A475-E49B528A03A5}" srcOrd="1" destOrd="0" presId="urn:microsoft.com/office/officeart/2018/2/layout/IconVerticalSolidList"/>
    <dgm:cxn modelId="{321DCAE4-A27F-4096-9BB3-E08817BECEC6}" type="presParOf" srcId="{0109587D-7DD9-484F-9ECA-116FD6173F8E}" destId="{315AAF8D-F7C6-43A3-9D61-F56ACBA9C943}" srcOrd="2" destOrd="0" presId="urn:microsoft.com/office/officeart/2018/2/layout/IconVerticalSolidList"/>
    <dgm:cxn modelId="{353ED7ED-58EA-4D14-A4FB-18B47BAA2F88}" type="presParOf" srcId="{315AAF8D-F7C6-43A3-9D61-F56ACBA9C943}" destId="{B2F19913-1C5C-4CD8-8017-05AC8169B5E5}" srcOrd="0" destOrd="0" presId="urn:microsoft.com/office/officeart/2018/2/layout/IconVerticalSolidList"/>
    <dgm:cxn modelId="{D378C6D0-C544-4A40-9980-B5EC5A3933BD}" type="presParOf" srcId="{315AAF8D-F7C6-43A3-9D61-F56ACBA9C943}" destId="{03B4A80B-31FA-4ECE-AAEB-BB25EA183D96}" srcOrd="1" destOrd="0" presId="urn:microsoft.com/office/officeart/2018/2/layout/IconVerticalSolidList"/>
    <dgm:cxn modelId="{06DBBAE1-78AF-4B72-8792-8FABE13507E7}" type="presParOf" srcId="{315AAF8D-F7C6-43A3-9D61-F56ACBA9C943}" destId="{56187069-4B25-43A3-B7A0-59D6DC228F42}" srcOrd="2" destOrd="0" presId="urn:microsoft.com/office/officeart/2018/2/layout/IconVerticalSolidList"/>
    <dgm:cxn modelId="{20FCB93E-83B3-4306-89FC-4B55CF37A601}" type="presParOf" srcId="{315AAF8D-F7C6-43A3-9D61-F56ACBA9C943}" destId="{EDEC73D3-6F57-4B3F-BF23-0F4D8C3284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BA770-7F78-480E-8A64-05DB31AE7F02}">
      <dsp:nvSpPr>
        <dsp:cNvPr id="0" name=""/>
        <dsp:cNvSpPr/>
      </dsp:nvSpPr>
      <dsp:spPr>
        <a:xfrm>
          <a:off x="0" y="325649"/>
          <a:ext cx="6909501" cy="7174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5834D-D676-4366-AD1E-DC0469C8DC79}">
      <dsp:nvSpPr>
        <dsp:cNvPr id="0" name=""/>
        <dsp:cNvSpPr/>
      </dsp:nvSpPr>
      <dsp:spPr>
        <a:xfrm>
          <a:off x="194200" y="469834"/>
          <a:ext cx="412770" cy="412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61B56-16B5-4DFB-BBB7-CE7FE63E6D7B}">
      <dsp:nvSpPr>
        <dsp:cNvPr id="0" name=""/>
        <dsp:cNvSpPr/>
      </dsp:nvSpPr>
      <dsp:spPr>
        <a:xfrm>
          <a:off x="864768" y="492925"/>
          <a:ext cx="6028507" cy="261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36" tIns="27636" rIns="27636" bIns="2763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Added a Custom Column in Power Query using an M query formula to convert the text into a recognizable duration format.</a:t>
          </a:r>
        </a:p>
      </dsp:txBody>
      <dsp:txXfrm>
        <a:off x="864768" y="492925"/>
        <a:ext cx="6028507" cy="261125"/>
      </dsp:txXfrm>
    </dsp:sp>
    <dsp:sp modelId="{B2F19913-1C5C-4CD8-8017-05AC8169B5E5}">
      <dsp:nvSpPr>
        <dsp:cNvPr id="0" name=""/>
        <dsp:cNvSpPr/>
      </dsp:nvSpPr>
      <dsp:spPr>
        <a:xfrm>
          <a:off x="0" y="1189697"/>
          <a:ext cx="6909501" cy="7341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4A80B-31FA-4ECE-AAEB-BB25EA183D96}">
      <dsp:nvSpPr>
        <dsp:cNvPr id="0" name=""/>
        <dsp:cNvSpPr/>
      </dsp:nvSpPr>
      <dsp:spPr>
        <a:xfrm>
          <a:off x="288476" y="1289143"/>
          <a:ext cx="412770" cy="412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C73D3-6F57-4B3F-BF23-0F4D8C3284A8}">
      <dsp:nvSpPr>
        <dsp:cNvPr id="0" name=""/>
        <dsp:cNvSpPr/>
      </dsp:nvSpPr>
      <dsp:spPr>
        <a:xfrm>
          <a:off x="879598" y="1506633"/>
          <a:ext cx="6028507" cy="18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36" tIns="27636" rIns="27636" bIns="2763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After conversion, used the "Extract Range" option to retrieve the time in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hh:mm:ss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format, allowing proper time calculations, filtering, and visualizations. </a:t>
          </a:r>
        </a:p>
      </dsp:txBody>
      <dsp:txXfrm>
        <a:off x="879598" y="1506633"/>
        <a:ext cx="6028507" cy="18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Sunday, August 3, 2025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5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Sunday, August 3,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Sunday, August 3,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Sunday, August 3, 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Sunday, August 3, 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1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Sunday, August 3, 2025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9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Sunday, August 3, 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3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Sunday, August 3, 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4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Sunday, August 3,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7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Sunday, August 3, 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Sunday, August 3, 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Sunday, August 3,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hyperlink" Target="https://www.linkedin.com/in/sapna-bhambhwani" TargetMode="Externa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hyperlink" Target="https://www.linkedin.com/in/sapna-bhambhwan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pna-bhambhwani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sapna-bhambhwani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pna-bhambhwani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https://www.linkedin.com/in/sapna-bhambhwani" TargetMode="Externa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sapna-bhambhwani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sapna-bhambhwani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www.linkedin.com/in/sapna-bhambhwani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www.linkedin.com/in/sapna-bhambhwani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8" name="Rectangle 1087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Audible UK : Get access to over 300,000 Audiobooks">
            <a:extLst>
              <a:ext uri="{FF2B5EF4-FFF2-40B4-BE49-F238E27FC236}">
                <a16:creationId xmlns:a16="http://schemas.microsoft.com/office/drawing/2014/main" id="{FFA096C0-EB61-EC77-CB3A-0D938C62B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89" b="1"/>
          <a:stretch>
            <a:fillRect/>
          </a:stretch>
        </p:blipFill>
        <p:spPr bwMode="auto">
          <a:xfrm>
            <a:off x="15498" y="-5610"/>
            <a:ext cx="121889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0" name="Rectangle 1089">
            <a:extLst>
              <a:ext uri="{FF2B5EF4-FFF2-40B4-BE49-F238E27FC236}">
                <a16:creationId xmlns:a16="http://schemas.microsoft.com/office/drawing/2014/main" id="{353E47F1-23BD-4D2B-B2D2-9087A6BE4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4077417"/>
            <a:ext cx="12188952" cy="2780581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EDA33-47D5-6347-9C10-D4CB0BCED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6051" y="388249"/>
            <a:ext cx="5278995" cy="15586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Audible Case Study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1F2991-9D4D-826C-A6BF-E1C90FD7B04B}"/>
              </a:ext>
            </a:extLst>
          </p:cNvPr>
          <p:cNvSpPr txBox="1">
            <a:spLocks/>
          </p:cNvSpPr>
          <p:nvPr/>
        </p:nvSpPr>
        <p:spPr>
          <a:xfrm>
            <a:off x="7637944" y="6177811"/>
            <a:ext cx="4700133" cy="555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Presented by:  Sapna </a:t>
            </a:r>
            <a:r>
              <a:rPr lang="en-US" sz="2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Bhambhwani</a:t>
            </a:r>
            <a:endParaRPr lang="en-US" sz="2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DF44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DF44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BE2180C0-2928-FE57-7433-8F578D86EDB1}"/>
              </a:ext>
            </a:extLst>
          </p:cNvPr>
          <p:cNvSpPr txBox="1">
            <a:spLocks/>
          </p:cNvSpPr>
          <p:nvPr/>
        </p:nvSpPr>
        <p:spPr>
          <a:xfrm>
            <a:off x="8214408" y="5982347"/>
            <a:ext cx="3962094" cy="750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424A13-F9AB-95BF-0C2C-C732A760FBA1}"/>
              </a:ext>
            </a:extLst>
          </p:cNvPr>
          <p:cNvSpPr txBox="1">
            <a:spLocks/>
          </p:cNvSpPr>
          <p:nvPr/>
        </p:nvSpPr>
        <p:spPr>
          <a:xfrm>
            <a:off x="7637944" y="5174360"/>
            <a:ext cx="4700133" cy="15586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Presented by:  Sapna </a:t>
            </a:r>
            <a:r>
              <a:rPr lang="en-US" sz="2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Bhambhwani</a:t>
            </a:r>
            <a:endParaRPr lang="en-US" sz="2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23F855-69D8-F607-0E12-B4549B00F778}"/>
              </a:ext>
            </a:extLst>
          </p:cNvPr>
          <p:cNvSpPr txBox="1">
            <a:spLocks/>
          </p:cNvSpPr>
          <p:nvPr/>
        </p:nvSpPr>
        <p:spPr>
          <a:xfrm>
            <a:off x="6796051" y="4736360"/>
            <a:ext cx="4700133" cy="1120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ts val="32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Mentor: Ayushi Jain</a:t>
            </a:r>
          </a:p>
        </p:txBody>
      </p:sp>
    </p:spTree>
    <p:extLst>
      <p:ext uri="{BB962C8B-B14F-4D97-AF65-F5344CB8AC3E}">
        <p14:creationId xmlns:p14="http://schemas.microsoft.com/office/powerpoint/2010/main" val="141133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4" grpId="0"/>
      <p:bldP spid="3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D525-0024-6164-FC6A-AD4664DF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all currency values in the price column are formatted consistently with two decimal places.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7802-2E88-71B2-3713-70BA4C10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5675376" cy="19814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the data type to Currency, then used the 'Round' option from the Transform tab to round the values to 2 decimal places for consistency in financial data representation.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6F7FFD-2B08-938B-ED0A-515354D8E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862" y="2090371"/>
            <a:ext cx="4767340" cy="1530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6F35DA-0970-1A9A-88AC-32A8B4E6D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390" y="3942039"/>
            <a:ext cx="8963219" cy="1981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BFB82-683E-5F70-FEB3-623B4DBF4599}"/>
              </a:ext>
            </a:extLst>
          </p:cNvPr>
          <p:cNvSpPr txBox="1"/>
          <p:nvPr/>
        </p:nvSpPr>
        <p:spPr>
          <a:xfrm>
            <a:off x="8046214" y="6265016"/>
            <a:ext cx="49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n-IN" b="1" dirty="0" err="1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sapna-bhambhwani</a:t>
            </a:r>
            <a:endParaRPr lang="en-IN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45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BB78-3F7A-7209-20B5-1968A343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026" y="882104"/>
            <a:ext cx="5828376" cy="18020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Conclusion</a:t>
            </a:r>
            <a:br>
              <a:rPr lang="en-US" sz="4800" dirty="0">
                <a:solidFill>
                  <a:schemeClr val="tx1"/>
                </a:solidFill>
              </a:rPr>
            </a:br>
            <a:br>
              <a:rPr lang="en-US" sz="4800" dirty="0">
                <a:solidFill>
                  <a:schemeClr val="tx1"/>
                </a:solidFill>
              </a:rPr>
            </a:b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8" name="Picture 7" descr="Pen placed on top of a signature line">
            <a:extLst>
              <a:ext uri="{FF2B5EF4-FFF2-40B4-BE49-F238E27FC236}">
                <a16:creationId xmlns:a16="http://schemas.microsoft.com/office/drawing/2014/main" id="{35CBB228-E6C6-44C1-FA24-CC960B4DE5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162" r="272" b="-2"/>
          <a:stretch>
            <a:fillRect/>
          </a:stretch>
        </p:blipFill>
        <p:spPr>
          <a:xfrm>
            <a:off x="413003" y="685800"/>
            <a:ext cx="4073933" cy="548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86F5CF-9F45-7B6A-7629-A19C24628604}"/>
              </a:ext>
            </a:extLst>
          </p:cNvPr>
          <p:cNvSpPr txBox="1"/>
          <p:nvPr/>
        </p:nvSpPr>
        <p:spPr>
          <a:xfrm>
            <a:off x="5132026" y="1783128"/>
            <a:ext cx="5828376" cy="19494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Power Query in Excel, the Audible dataset was cleaned and standardized by formatting text, splitting and merging columns, converting data types, and ensuring consistency across fields. The result is a structured, analysis-ready dataset suitable for reporting and insights.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4C7A2-36A3-621F-39AA-AC701BC813D6}"/>
              </a:ext>
            </a:extLst>
          </p:cNvPr>
          <p:cNvSpPr txBox="1"/>
          <p:nvPr/>
        </p:nvSpPr>
        <p:spPr>
          <a:xfrm>
            <a:off x="8046214" y="6265016"/>
            <a:ext cx="49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n-IN" b="1" dirty="0" err="1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sapna-bhambhwani</a:t>
            </a:r>
            <a:endParaRPr lang="en-IN" sz="12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FBE8C-BB9C-B0E8-C831-5D65CFDCF9BC}"/>
              </a:ext>
            </a:extLst>
          </p:cNvPr>
          <p:cNvSpPr txBox="1"/>
          <p:nvPr/>
        </p:nvSpPr>
        <p:spPr>
          <a:xfrm>
            <a:off x="5254446" y="4173850"/>
            <a:ext cx="5828376" cy="1360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</a:pP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</a:pP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Thanks</a:t>
            </a:r>
          </a:p>
        </p:txBody>
      </p:sp>
    </p:spTree>
    <p:extLst>
      <p:ext uri="{BB962C8B-B14F-4D97-AF65-F5344CB8AC3E}">
        <p14:creationId xmlns:p14="http://schemas.microsoft.com/office/powerpoint/2010/main" val="1559344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Colored organizers on shelves">
            <a:extLst>
              <a:ext uri="{FF2B5EF4-FFF2-40B4-BE49-F238E27FC236}">
                <a16:creationId xmlns:a16="http://schemas.microsoft.com/office/drawing/2014/main" id="{DD86D619-6637-891F-F602-469198F583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21" b="9446"/>
          <a:stretch>
            <a:fillRect/>
          </a:stretch>
        </p:blipFill>
        <p:spPr>
          <a:xfrm>
            <a:off x="20" y="10"/>
            <a:ext cx="639911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1B6235-FA3D-4887-A978-D884AA0DF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70810" y="536812"/>
            <a:ext cx="6858000" cy="5784375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0E9E4-6461-A296-1687-DA77FE01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313" y="576263"/>
            <a:ext cx="4834378" cy="18071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b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 the name column to ensure consistent title casing.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E093-5082-CC29-8875-CD3004BB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312" y="2557200"/>
            <a:ext cx="4834379" cy="2440480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has been reviewed and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in title case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consistent formatting across all entries. No further transformation is required.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DEA85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DEA85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72F802B-12B4-170D-FCE2-4438A91606DB}"/>
              </a:ext>
            </a:extLst>
          </p:cNvPr>
          <p:cNvSpPr txBox="1"/>
          <p:nvPr/>
        </p:nvSpPr>
        <p:spPr>
          <a:xfrm>
            <a:off x="8046214" y="6265016"/>
            <a:ext cx="49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n-IN" b="1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sapna-bhambhwani</a:t>
            </a:r>
            <a:endParaRPr lang="en-IN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66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734EE068-D08E-4CD7-A561-C5FB216F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F03D89D4-D254-4A55-8EEA-779800F7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141100C1-7086-4814-8A3C-8AE74536E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59B06-4737-188B-19D9-DF16E541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40167"/>
            <a:ext cx="5409241" cy="21358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3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combined names in the author column if there are multiple authors.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0363A-3B94-25FE-A46E-2C2DC856BA4F}"/>
              </a:ext>
            </a:extLst>
          </p:cNvPr>
          <p:cNvSpPr txBox="1"/>
          <p:nvPr/>
        </p:nvSpPr>
        <p:spPr>
          <a:xfrm>
            <a:off x="422899" y="2880452"/>
            <a:ext cx="5409241" cy="3095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"Split Column by Delimiter"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transformation in Power Query to divide combined author names into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columns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ensures each author is treated as an individual entity for accurate analysis, filtering, and reporting.</a:t>
            </a: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376BBC35-475E-46CD-9C24-E5D41107A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292115" y="1881363"/>
            <a:ext cx="3095448" cy="704319"/>
          </a:xfrm>
          <a:prstGeom prst="rect">
            <a:avLst/>
          </a:prstGeom>
          <a:solidFill>
            <a:srgbClr val="FFCF8D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5287C1-508E-0551-CEFB-2E4DF76B25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33" b="4"/>
          <a:stretch>
            <a:fillRect/>
          </a:stretch>
        </p:blipFill>
        <p:spPr>
          <a:xfrm>
            <a:off x="6779813" y="685800"/>
            <a:ext cx="4724864" cy="3095445"/>
          </a:xfrm>
          <a:prstGeom prst="rect">
            <a:avLst/>
          </a:prstGeom>
        </p:spPr>
      </p:pic>
      <p:pic>
        <p:nvPicPr>
          <p:cNvPr id="1026" name="Picture 2" descr="Split - Free arrows icons">
            <a:extLst>
              <a:ext uri="{FF2B5EF4-FFF2-40B4-BE49-F238E27FC236}">
                <a16:creationId xmlns:a16="http://schemas.microsoft.com/office/drawing/2014/main" id="{45E9D574-621B-A554-F9E5-73E17741C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r="-1" b="-1"/>
          <a:stretch>
            <a:fillRect/>
          </a:stretch>
        </p:blipFill>
        <p:spPr bwMode="auto">
          <a:xfrm>
            <a:off x="6779823" y="3867912"/>
            <a:ext cx="2304464" cy="230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2478F99-2D38-BAB6-C904-37D4FFE7D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28633" r="28613" b="-3"/>
          <a:stretch>
            <a:fillRect/>
          </a:stretch>
        </p:blipFill>
        <p:spPr>
          <a:xfrm>
            <a:off x="9200223" y="3867912"/>
            <a:ext cx="2304464" cy="2304288"/>
          </a:xfrm>
          <a:prstGeom prst="rect">
            <a:avLst/>
          </a:prstGeom>
        </p:spPr>
      </p:pic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8F20C27B-B4CB-49AA-B752-CCC4D1DD5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FCF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9E190E47-6F75-4FFC-9B67-C7BCB51EB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FCF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2B11AEA-0AB1-9790-A3C2-0FD197E339AA}"/>
              </a:ext>
            </a:extLst>
          </p:cNvPr>
          <p:cNvSpPr txBox="1"/>
          <p:nvPr/>
        </p:nvSpPr>
        <p:spPr>
          <a:xfrm>
            <a:off x="8046214" y="6265016"/>
            <a:ext cx="49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n-IN" b="1" dirty="0" err="1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sapna-bhambhwani</a:t>
            </a:r>
            <a:endParaRPr lang="en-IN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00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16CEA-7378-1C76-9E0D-EA13AC76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3854831"/>
            <a:ext cx="5278995" cy="215658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all entries in the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releasedate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follow a consistent date format (DD-MM-YYYY).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2A3C-A30F-7B2F-8118-26D78DD4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182" y="3854830"/>
            <a:ext cx="4700133" cy="21565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ReleaseDate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has been reviewed and all entries are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standardized to the DD-MM-YYYY format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consistency across the dataset. No further transformation is required.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" name="Picture 7" descr="A page in a planner">
            <a:extLst>
              <a:ext uri="{FF2B5EF4-FFF2-40B4-BE49-F238E27FC236}">
                <a16:creationId xmlns:a16="http://schemas.microsoft.com/office/drawing/2014/main" id="{D672CAE4-BCAC-B057-8D87-F9A668C117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527" r="-1" b="30821"/>
          <a:stretch>
            <a:fillRect/>
          </a:stretch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138A90-6962-85F8-9A90-D6543E05C523}"/>
              </a:ext>
            </a:extLst>
          </p:cNvPr>
          <p:cNvSpPr txBox="1"/>
          <p:nvPr/>
        </p:nvSpPr>
        <p:spPr>
          <a:xfrm>
            <a:off x="8061204" y="6309986"/>
            <a:ext cx="49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n-IN" b="1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sapna-bhambhwani</a:t>
            </a:r>
            <a:endParaRPr lang="en-IN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2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7756-3D46-5798-92B0-029D1DA1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time column from text format to a duration format that Excel recognizes.</a:t>
            </a:r>
            <a:endParaRPr lang="en-IN" sz="3000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20E7D34-B9FF-B676-7CD7-964550ECE3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163800"/>
              </p:ext>
            </p:extLst>
          </p:nvPr>
        </p:nvGraphicFramePr>
        <p:xfrm>
          <a:off x="420624" y="1867988"/>
          <a:ext cx="6909501" cy="2506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159760C-32C4-D150-9E44-4062F5345F4E}"/>
              </a:ext>
            </a:extLst>
          </p:cNvPr>
          <p:cNvSpPr txBox="1"/>
          <p:nvPr/>
        </p:nvSpPr>
        <p:spPr>
          <a:xfrm>
            <a:off x="420624" y="1709586"/>
            <a:ext cx="194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7B1EC2-6B95-08C4-8D14-1A9D398C9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4108" y="1421602"/>
            <a:ext cx="3546417" cy="1314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8FCC41-5E21-9B32-8590-8161CBB58E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8773" y="2856214"/>
            <a:ext cx="3521753" cy="16966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736440-DD5A-1D52-2D4F-D8A90A8F70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1296" y="4694294"/>
            <a:ext cx="3436705" cy="14251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65E391-35C3-E21B-7C4B-95F5BD5F37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97" y="4552861"/>
            <a:ext cx="4181039" cy="1425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9D6B37-F855-351A-7028-86BFD4BE2141}"/>
              </a:ext>
            </a:extLst>
          </p:cNvPr>
          <p:cNvSpPr txBox="1"/>
          <p:nvPr/>
        </p:nvSpPr>
        <p:spPr>
          <a:xfrm>
            <a:off x="8046214" y="6308209"/>
            <a:ext cx="49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n-IN" b="1" dirty="0" err="1">
                <a:solidFill>
                  <a:srgbClr val="0070C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sapna-bhambhwani</a:t>
            </a:r>
            <a:endParaRPr lang="en-IN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4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BA39-C493-E688-9F32-0F883620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price column is in a numeric format and identify any non-numeric values.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16F6F-3635-348B-2628-240A24B15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 is already in numeric format; however, it was generating errors. To ensure smooth calculations, all error values were replaced with 0."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121E6-2AC5-D6C5-E56F-3EC36F0C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06" y="3064768"/>
            <a:ext cx="1533739" cy="24673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AA8D94-C2B2-EEC0-CB19-FD1CA878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24" y="2982875"/>
            <a:ext cx="3362794" cy="30491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75413D-8875-E076-4F6E-9738E2BB7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995" y="4549596"/>
            <a:ext cx="4655278" cy="1451861"/>
          </a:xfrm>
          <a:prstGeom prst="rect">
            <a:avLst/>
          </a:prstGeom>
        </p:spPr>
      </p:pic>
      <p:pic>
        <p:nvPicPr>
          <p:cNvPr id="3074" name="Picture 2" descr="IconExperience » V-Collection » Element Replace Icon">
            <a:extLst>
              <a:ext uri="{FF2B5EF4-FFF2-40B4-BE49-F238E27FC236}">
                <a16:creationId xmlns:a16="http://schemas.microsoft.com/office/drawing/2014/main" id="{1E8BC0C8-01DB-B7ED-62AD-A9B6E78A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797" y="2846566"/>
            <a:ext cx="2151308" cy="145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933249-E38D-B94A-43E8-170870AD94B1}"/>
              </a:ext>
            </a:extLst>
          </p:cNvPr>
          <p:cNvSpPr txBox="1"/>
          <p:nvPr/>
        </p:nvSpPr>
        <p:spPr>
          <a:xfrm>
            <a:off x="8061204" y="6308209"/>
            <a:ext cx="49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n-IN" b="1" dirty="0" err="1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sapna-bhambhwani</a:t>
            </a:r>
            <a:endParaRPr lang="en-IN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86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BD94-D9B3-23A1-3494-55D19958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6"/>
            <a:ext cx="10515600" cy="93544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text ratings in the star's column to numeric values.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14B3-CD10-1C27-60CB-B9F43DEF5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486485"/>
            <a:ext cx="7823966" cy="454552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new custom column using the M query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= try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Number.FromText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Text.Start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([stars], 1)) otherwise null.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changed the data type to Number and renamed the column to Ratings for clarity and consistency.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A21B3C-8B68-20A0-D1F0-D83DAD911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023" y="3571076"/>
            <a:ext cx="4072259" cy="25538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904074-6EAD-08CE-E1FE-918D0B7C5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485" y="1395989"/>
            <a:ext cx="1533739" cy="441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CF6D4A-EE50-3E5E-7D70-D5ADB4B3B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95" y="3759246"/>
            <a:ext cx="3238952" cy="1314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1C373-9A26-F124-F2C1-07C238FD18CA}"/>
              </a:ext>
            </a:extLst>
          </p:cNvPr>
          <p:cNvSpPr txBox="1"/>
          <p:nvPr/>
        </p:nvSpPr>
        <p:spPr>
          <a:xfrm>
            <a:off x="8008399" y="6308208"/>
            <a:ext cx="49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n-IN" b="1" dirty="0" err="1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sapna-bhambhwani</a:t>
            </a:r>
            <a:endParaRPr lang="en-IN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2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6269-27D9-7F71-EF4E-A471C969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narratedby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into multiple columns if multiple narrators are listed.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D789-EFA7-FEB5-A62F-8539CAA52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'Split Column by Delimiter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option in Power Query to separate the combined values into individual fields for easier analysis and data handling.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0F18EF-34C8-9921-FF8D-6B1D20B20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" y="3429000"/>
            <a:ext cx="6163088" cy="2049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E98549-0C08-DB7F-79C6-497019A01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292" y="3346495"/>
            <a:ext cx="4184125" cy="2685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0EBBCC-3D58-3639-6FFB-8C15BCAD66B5}"/>
              </a:ext>
            </a:extLst>
          </p:cNvPr>
          <p:cNvSpPr txBox="1"/>
          <p:nvPr/>
        </p:nvSpPr>
        <p:spPr>
          <a:xfrm>
            <a:off x="8031223" y="6308209"/>
            <a:ext cx="49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n-IN" b="1" dirty="0" err="1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sapna-bhambhwani</a:t>
            </a:r>
            <a:endParaRPr lang="en-IN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556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1F56-A518-112D-26AA-19748327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the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releasedate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language columns into a single new column named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releaseinfo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format "DD-MM-YYYY, Language."</a:t>
            </a: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794C-D31B-64F7-748F-3927372C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6"/>
            <a:ext cx="7988858" cy="20318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Added a custom column using the following M query:</a:t>
            </a:r>
          </a:p>
          <a:p>
            <a:pPr marL="0" indent="0">
              <a:buNone/>
            </a:pPr>
            <a:r>
              <a:rPr lang="en-US" dirty="0" err="1"/>
              <a:t>ReleaseInfo</a:t>
            </a:r>
            <a:r>
              <a:rPr lang="en-US" dirty="0"/>
              <a:t> = </a:t>
            </a:r>
            <a:r>
              <a:rPr lang="en-US" dirty="0" err="1"/>
              <a:t>Text.From</a:t>
            </a:r>
            <a:r>
              <a:rPr lang="en-US" dirty="0"/>
              <a:t>(</a:t>
            </a:r>
            <a:r>
              <a:rPr lang="en-US" dirty="0" err="1"/>
              <a:t>Date.ToText</a:t>
            </a:r>
            <a:r>
              <a:rPr lang="en-US" dirty="0"/>
              <a:t>([</a:t>
            </a:r>
            <a:r>
              <a:rPr lang="en-US" dirty="0" err="1"/>
              <a:t>releasedate</a:t>
            </a:r>
            <a:r>
              <a:rPr lang="en-US" dirty="0"/>
              <a:t>], "dd-MM-</a:t>
            </a:r>
            <a:r>
              <a:rPr lang="en-US" dirty="0" err="1"/>
              <a:t>yyyy</a:t>
            </a:r>
            <a:r>
              <a:rPr lang="en-US" dirty="0"/>
              <a:t>")) &amp; ", " &amp; [language]. </a:t>
            </a:r>
          </a:p>
          <a:p>
            <a:pPr marL="0" indent="0">
              <a:buNone/>
            </a:pPr>
            <a:r>
              <a:rPr lang="en-US" dirty="0"/>
              <a:t>The resulting column was then renamed to </a:t>
            </a:r>
            <a:r>
              <a:rPr lang="en-US" dirty="0" err="1"/>
              <a:t>ReleaseInfo</a:t>
            </a:r>
            <a:r>
              <a:rPr lang="en-US" dirty="0"/>
              <a:t> to combine the release date and language into a single, readable format.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B96FF7-8146-859F-DC53-724D3D881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05" y="4201506"/>
            <a:ext cx="3238952" cy="1314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D508EA-4396-9EEA-3608-C16EF62CA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602" y="3857458"/>
            <a:ext cx="3942881" cy="2225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5FA20D-2433-4141-367E-F3D2EEF8F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4138" y="2038662"/>
            <a:ext cx="2002086" cy="3937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AA3C4A-CFA0-95C8-15AC-9DD4E382FE1B}"/>
              </a:ext>
            </a:extLst>
          </p:cNvPr>
          <p:cNvSpPr txBox="1"/>
          <p:nvPr/>
        </p:nvSpPr>
        <p:spPr>
          <a:xfrm>
            <a:off x="8031224" y="6324219"/>
            <a:ext cx="49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n-IN" b="1" dirty="0" err="1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sapna-bhambhwani</a:t>
            </a:r>
            <a:endParaRPr lang="en-IN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29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setVTI">
  <a:themeElements>
    <a:clrScheme name="Vanilla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Override1.xml><?xml version="1.0" encoding="utf-8"?>
<a:themeOverride xmlns:a="http://schemas.openxmlformats.org/drawingml/2006/main">
  <a:clrScheme name="Vanilla">
    <a:dk1>
      <a:srgbClr val="000000"/>
    </a:dk1>
    <a:lt1>
      <a:srgbClr val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2.xml><?xml version="1.0" encoding="utf-8"?>
<a:themeOverride xmlns:a="http://schemas.openxmlformats.org/drawingml/2006/main">
  <a:clrScheme name="Vanilla">
    <a:dk1>
      <a:srgbClr val="000000"/>
    </a:dk1>
    <a:lt1>
      <a:srgbClr val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3.xml><?xml version="1.0" encoding="utf-8"?>
<a:themeOverride xmlns:a="http://schemas.openxmlformats.org/drawingml/2006/main">
  <a:clrScheme name="Vanilla">
    <a:dk1>
      <a:srgbClr val="000000"/>
    </a:dk1>
    <a:lt1>
      <a:srgbClr val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4.xml><?xml version="1.0" encoding="utf-8"?>
<a:themeOverride xmlns:a="http://schemas.openxmlformats.org/drawingml/2006/main">
  <a:clrScheme name="Vanilla">
    <a:dk1>
      <a:srgbClr val="000000"/>
    </a:dk1>
    <a:lt1>
      <a:srgbClr val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663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Dante</vt:lpstr>
      <vt:lpstr>Dante (Headings)2</vt:lpstr>
      <vt:lpstr>Helvetica Neue Medium</vt:lpstr>
      <vt:lpstr>Times New Roman</vt:lpstr>
      <vt:lpstr>Wingdings 2</vt:lpstr>
      <vt:lpstr>OffsetVTI</vt:lpstr>
      <vt:lpstr>Audible Case Study</vt:lpstr>
      <vt:lpstr>Problem:  Standardize the name column to ensure consistent title casing.</vt:lpstr>
      <vt:lpstr>Problem: Separate combined names in the author column if there are multiple authors.</vt:lpstr>
      <vt:lpstr>Problem: Ensure all entries in the releasedate column follow a consistent date format (DD-MM-YYYY). </vt:lpstr>
      <vt:lpstr>Problem: Convert the time column from text format to a duration format that Excel recognizes.</vt:lpstr>
      <vt:lpstr>Problem: Ensure the price column is in a numeric format and identify any non-numeric values.</vt:lpstr>
      <vt:lpstr>Problem:  Convert text ratings in the star's column to numeric values.</vt:lpstr>
      <vt:lpstr>Problem: Split the narratedby column into multiple columns if multiple narrators are listed.</vt:lpstr>
      <vt:lpstr>Problem: Merge the releasedate and language columns into a single new column named releaseinfo with the format "DD-MM-YYYY, Language."</vt:lpstr>
      <vt:lpstr>Problem: Ensure all currency values in the price column are formatted consistently with two decimal places.</vt:lpstr>
      <vt:lpstr>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Priyanka Awasthi</dc:creator>
  <cp:lastModifiedBy>Priyanka Awasthi</cp:lastModifiedBy>
  <cp:revision>66</cp:revision>
  <dcterms:created xsi:type="dcterms:W3CDTF">2025-07-26T15:55:12Z</dcterms:created>
  <dcterms:modified xsi:type="dcterms:W3CDTF">2025-08-03T08:38:50Z</dcterms:modified>
</cp:coreProperties>
</file>