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6" r:id="rId9"/>
    <p:sldId id="263" r:id="rId10"/>
    <p:sldId id="262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2009-7EC7-4904-8EED-426452E88F2C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2CD7-29EE-49E7-BC6D-EAFFA98FD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7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2009-7EC7-4904-8EED-426452E88F2C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2CD7-29EE-49E7-BC6D-EAFFA98FD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72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2009-7EC7-4904-8EED-426452E88F2C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2CD7-29EE-49E7-BC6D-EAFFA98FD7EF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8389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2009-7EC7-4904-8EED-426452E88F2C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2CD7-29EE-49E7-BC6D-EAFFA98FD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521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2009-7EC7-4904-8EED-426452E88F2C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2CD7-29EE-49E7-BC6D-EAFFA98FD7EF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9584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2009-7EC7-4904-8EED-426452E88F2C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2CD7-29EE-49E7-BC6D-EAFFA98FD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70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2009-7EC7-4904-8EED-426452E88F2C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2CD7-29EE-49E7-BC6D-EAFFA98FD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793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2009-7EC7-4904-8EED-426452E88F2C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2CD7-29EE-49E7-BC6D-EAFFA98FD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55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2009-7EC7-4904-8EED-426452E88F2C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2CD7-29EE-49E7-BC6D-EAFFA98FD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63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2009-7EC7-4904-8EED-426452E88F2C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2CD7-29EE-49E7-BC6D-EAFFA98FD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11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2009-7EC7-4904-8EED-426452E88F2C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2CD7-29EE-49E7-BC6D-EAFFA98FD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29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2009-7EC7-4904-8EED-426452E88F2C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2CD7-29EE-49E7-BC6D-EAFFA98FD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78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2009-7EC7-4904-8EED-426452E88F2C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2CD7-29EE-49E7-BC6D-EAFFA98FD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73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2009-7EC7-4904-8EED-426452E88F2C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2CD7-29EE-49E7-BC6D-EAFFA98FD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2009-7EC7-4904-8EED-426452E88F2C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2CD7-29EE-49E7-BC6D-EAFFA98FD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6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2009-7EC7-4904-8EED-426452E88F2C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2CD7-29EE-49E7-BC6D-EAFFA98FD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57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52009-7EC7-4904-8EED-426452E88F2C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B92CD7-29EE-49E7-BC6D-EAFFA98FD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87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Ir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0351-C8A2-461B-B806-1A2749551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631" y="2132856"/>
            <a:ext cx="6048673" cy="2088232"/>
          </a:xfrm>
        </p:spPr>
        <p:txBody>
          <a:bodyPr>
            <a:normAutofit/>
          </a:bodyPr>
          <a:lstStyle/>
          <a:p>
            <a:r>
              <a:rPr lang="en-US" dirty="0"/>
              <a:t>  Machine Learning    </a:t>
            </a:r>
            <a:br>
              <a:rPr lang="en-US" dirty="0"/>
            </a:br>
            <a:r>
              <a:rPr lang="en-US" dirty="0"/>
              <a:t>        Mini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22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marL="368046" indent="-285750"/>
            <a:r>
              <a:rPr lang="en-GB" dirty="0"/>
              <a:t>In this Mini Project we review two machine learning methods and their applicability to the problem of classification of iris plant.</a:t>
            </a:r>
          </a:p>
          <a:p>
            <a:endParaRPr lang="en-GB" dirty="0"/>
          </a:p>
          <a:p>
            <a:pPr marL="368046" indent="-285750"/>
            <a:r>
              <a:rPr lang="en-GB" dirty="0"/>
              <a:t>Therefore optimal solution i.e. optimal classification algorithm is K-Nearest Neighbor(KNN) Algorithm which gives more accuracy and less time as compared to Support vector machine(SVM) Algorithm.</a:t>
            </a:r>
          </a:p>
          <a:p>
            <a:pPr marL="82296" indent="0">
              <a:buNone/>
            </a:pP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8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0" y="2348880"/>
            <a:ext cx="2952328" cy="1584176"/>
          </a:xfrm>
        </p:spPr>
        <p:txBody>
          <a:bodyPr>
            <a:normAutofit fontScale="47500" lnSpcReduction="2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82296" indent="0">
              <a:buNone/>
            </a:pPr>
            <a:r>
              <a:rPr lang="en-GB" dirty="0"/>
              <a:t>          </a:t>
            </a:r>
            <a:r>
              <a:rPr lang="en-GB" sz="6000" b="1" i="1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35637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548680"/>
            <a:ext cx="7632848" cy="504056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1"/>
                </a:solidFill>
              </a:rPr>
              <a:t> </a:t>
            </a:r>
          </a:p>
          <a:p>
            <a:r>
              <a:rPr lang="en-GB" sz="3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B4D6E-C513-4B81-BF31-577AB4EDD026}"/>
              </a:ext>
            </a:extLst>
          </p:cNvPr>
          <p:cNvSpPr txBox="1"/>
          <p:nvPr/>
        </p:nvSpPr>
        <p:spPr>
          <a:xfrm>
            <a:off x="755576" y="1413063"/>
            <a:ext cx="66967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Name</a:t>
            </a:r>
            <a:r>
              <a:rPr lang="en-US" sz="3200" dirty="0"/>
              <a:t>:  </a:t>
            </a:r>
          </a:p>
          <a:p>
            <a:r>
              <a:rPr lang="en-US" sz="3200" dirty="0"/>
              <a:t>      Sapna Sunil Rokade(311)</a:t>
            </a:r>
          </a:p>
          <a:p>
            <a:r>
              <a:rPr lang="en-US" sz="3200" dirty="0"/>
              <a:t>       Reshma Suresh </a:t>
            </a:r>
            <a:r>
              <a:rPr lang="en-US" sz="3200" dirty="0" err="1"/>
              <a:t>Nikam</a:t>
            </a:r>
            <a:r>
              <a:rPr lang="en-US" sz="3200" dirty="0"/>
              <a:t>(326)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FF0000"/>
                </a:solidFill>
              </a:rPr>
              <a:t>Pair No</a:t>
            </a:r>
            <a:r>
              <a:rPr lang="en-US" sz="3200" dirty="0"/>
              <a:t>.:16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FF0000"/>
                </a:solidFill>
              </a:rPr>
              <a:t>Project Name </a:t>
            </a:r>
            <a:r>
              <a:rPr lang="en-US" sz="3200" dirty="0"/>
              <a:t>:</a:t>
            </a:r>
          </a:p>
          <a:p>
            <a:r>
              <a:rPr lang="en-US" sz="3200" dirty="0"/>
              <a:t>       Classification of Iris plant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8316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30400"/>
            <a:ext cx="7488832" cy="358683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Classification is one of the most important approach of machine learning. Main task of machine learning is data analysis. classification and regression algorithms. </a:t>
            </a:r>
          </a:p>
          <a:p>
            <a:endParaRPr lang="en-GB" dirty="0"/>
          </a:p>
          <a:p>
            <a:r>
              <a:rPr lang="en-GB" dirty="0"/>
              <a:t>In this paper two methods are explained in detail. Implementation is done using iris dataset</a:t>
            </a:r>
          </a:p>
          <a:p>
            <a:pPr marL="0" indent="0">
              <a:buNone/>
            </a:pPr>
            <a:r>
              <a:rPr lang="en-GB" dirty="0"/>
              <a:t>                  1.Support Vector Machine(SVM)</a:t>
            </a:r>
          </a:p>
          <a:p>
            <a:pPr marL="0" indent="0">
              <a:buNone/>
            </a:pPr>
            <a:r>
              <a:rPr lang="en-GB" dirty="0"/>
              <a:t>                  2. K-Nearest </a:t>
            </a:r>
            <a:r>
              <a:rPr lang="en-GB" dirty="0" err="1"/>
              <a:t>Neighbor</a:t>
            </a:r>
            <a:r>
              <a:rPr lang="en-GB" dirty="0"/>
              <a:t>(KNN) </a:t>
            </a:r>
            <a:endParaRPr lang="en-IN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We have found that SVM classifier gives best accuracy compared to KNN.</a:t>
            </a:r>
          </a:p>
          <a:p>
            <a:pPr marL="0" indent="0">
              <a:buNone/>
            </a:pPr>
            <a:endParaRPr lang="en-GB" dirty="0"/>
          </a:p>
          <a:p>
            <a:pPr marL="82296" indent="0">
              <a:buNone/>
            </a:pPr>
            <a:endParaRPr lang="en-GB" dirty="0"/>
          </a:p>
          <a:p>
            <a:pPr marL="82296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88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44824"/>
            <a:ext cx="6347714" cy="4196539"/>
          </a:xfrm>
        </p:spPr>
        <p:txBody>
          <a:bodyPr>
            <a:normAutofit/>
          </a:bodyPr>
          <a:lstStyle/>
          <a:p>
            <a:r>
              <a:rPr lang="en-GB" dirty="0"/>
              <a:t>The dataset for this project originates from the </a:t>
            </a:r>
            <a:r>
              <a:rPr lang="en-GB" dirty="0">
                <a:hlinkClick r:id="rId2"/>
              </a:rPr>
              <a:t>UCI Machine Learning Repository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The aim is to </a:t>
            </a:r>
            <a:r>
              <a:rPr lang="en-GB" b="1" dirty="0"/>
              <a:t>classify iris</a:t>
            </a:r>
            <a:r>
              <a:rPr lang="en-GB" dirty="0"/>
              <a:t> flowers among three species (</a:t>
            </a:r>
            <a:r>
              <a:rPr lang="en-GB" dirty="0" err="1"/>
              <a:t>setosa</a:t>
            </a:r>
            <a:r>
              <a:rPr lang="en-GB" dirty="0"/>
              <a:t>, versicolor, or virginica) from measurements of sepals and petals' length and width.</a:t>
            </a:r>
          </a:p>
          <a:p>
            <a:endParaRPr lang="en-GB" dirty="0"/>
          </a:p>
          <a:p>
            <a:r>
              <a:rPr lang="en-GB" dirty="0"/>
              <a:t>The </a:t>
            </a:r>
            <a:r>
              <a:rPr lang="en-GB" b="1" dirty="0"/>
              <a:t>iris</a:t>
            </a:r>
            <a:r>
              <a:rPr lang="en-GB" dirty="0"/>
              <a:t> data set contains 3 classes of 50 instances each, where each class refers to a type of </a:t>
            </a:r>
            <a:r>
              <a:rPr lang="en-GB" b="1" dirty="0"/>
              <a:t>iris plant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 The objective of this project is to predict the species given the four features of an iris flower.</a:t>
            </a:r>
          </a:p>
        </p:txBody>
      </p:sp>
    </p:spTree>
    <p:extLst>
      <p:ext uri="{BB962C8B-B14F-4D97-AF65-F5344CB8AC3E}">
        <p14:creationId xmlns:p14="http://schemas.microsoft.com/office/powerpoint/2010/main" val="1141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effectLst/>
              </a:rPr>
              <a:t>K-Nearest Neighbor(KNN) Algorithm :</a:t>
            </a: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simplest Machine Learning algorithms based on Supervised Learning technique.</a:t>
            </a:r>
          </a:p>
          <a:p>
            <a:pPr marL="82296" indent="0">
              <a:buNone/>
            </a:pPr>
            <a:endParaRPr lang="en-GB" dirty="0"/>
          </a:p>
          <a:p>
            <a:r>
              <a:rPr lang="en-GB" dirty="0"/>
              <a:t>K-NN algorithm assumes the similarity between the new case/data and available cases and put the new case into the category that is most similar to the available categories.</a:t>
            </a:r>
          </a:p>
          <a:p>
            <a:endParaRPr lang="en-GB" dirty="0"/>
          </a:p>
          <a:p>
            <a:r>
              <a:rPr lang="en-GB" dirty="0"/>
              <a:t>K-NN algorithm can be used for Regression as well as for Classification but mostly it is used for the Classification problems.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200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476672"/>
            <a:ext cx="8060253" cy="6275784"/>
          </a:xfrm>
        </p:spPr>
        <p:txBody>
          <a:bodyPr/>
          <a:lstStyle/>
          <a:p>
            <a:pPr marL="0" indent="0">
              <a:buNone/>
            </a:pPr>
            <a:r>
              <a:rPr lang="en-GB" sz="4800" dirty="0">
                <a:solidFill>
                  <a:schemeClr val="accent1">
                    <a:lumMod val="75000"/>
                  </a:schemeClr>
                </a:solidFill>
              </a:rPr>
              <a:t>KNN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7" name="Picture 3" descr="C:\Users\ReshmaNikam\Desktop\k-nearest-neighbor-algorithm-for-machine-learni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19" y="1484784"/>
            <a:ext cx="640406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47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889206"/>
            <a:ext cx="7128792" cy="5636138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GB" sz="3600" dirty="0" err="1">
                <a:solidFill>
                  <a:schemeClr val="bg1"/>
                </a:solidFill>
              </a:rPr>
              <a:t>pport</a:t>
            </a:r>
            <a:r>
              <a:rPr lang="en-GB" sz="3600" dirty="0">
                <a:solidFill>
                  <a:schemeClr val="bg1"/>
                </a:solidFill>
              </a:rPr>
              <a:t> vector machine(SVM) : </a:t>
            </a:r>
          </a:p>
          <a:p>
            <a:pPr marL="82296" indent="0">
              <a:buNone/>
            </a:pPr>
            <a:r>
              <a:rPr lang="en-GB" sz="2800" dirty="0"/>
              <a:t>           </a:t>
            </a:r>
          </a:p>
          <a:p>
            <a:endParaRPr lang="en-GB" sz="2800" dirty="0"/>
          </a:p>
          <a:p>
            <a:r>
              <a:rPr lang="en-US" sz="2800" dirty="0">
                <a:solidFill>
                  <a:schemeClr val="tx1"/>
                </a:solidFill>
              </a:rPr>
              <a:t>Support Vector Machine(SVM) is a popular classification technique.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Support vector machine(SVM) is a supervised machine learning algorithm .</a:t>
            </a:r>
          </a:p>
          <a:p>
            <a:endParaRPr lang="en-GB" sz="2800" dirty="0"/>
          </a:p>
          <a:p>
            <a:r>
              <a:rPr lang="en-GB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Its high generalization ability makes it to be used in many fields of classification successfully.</a:t>
            </a:r>
            <a:endParaRPr lang="en-GB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42844B-06AB-4F40-8770-FFAD530324BD}"/>
              </a:ext>
            </a:extLst>
          </p:cNvPr>
          <p:cNvSpPr txBox="1"/>
          <p:nvPr/>
        </p:nvSpPr>
        <p:spPr>
          <a:xfrm>
            <a:off x="539552" y="980728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Support Vector Machine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83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0967-D989-4656-865F-63EADEA1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42" y="428466"/>
            <a:ext cx="6347713" cy="702984"/>
          </a:xfrm>
        </p:spPr>
        <p:txBody>
          <a:bodyPr/>
          <a:lstStyle/>
          <a:p>
            <a:r>
              <a:rPr lang="en-US" dirty="0"/>
              <a:t>SVM</a:t>
            </a:r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090B11-7F38-4241-BFD2-177C5859DFFE}"/>
              </a:ext>
            </a:extLst>
          </p:cNvPr>
          <p:cNvCxnSpPr>
            <a:cxnSpLocks/>
          </p:cNvCxnSpPr>
          <p:nvPr/>
        </p:nvCxnSpPr>
        <p:spPr>
          <a:xfrm flipH="1" flipV="1">
            <a:off x="2476758" y="1932715"/>
            <a:ext cx="41457" cy="315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413B75-BB1C-4DC8-8DA0-8D0BEFBB87D4}"/>
              </a:ext>
            </a:extLst>
          </p:cNvPr>
          <p:cNvCxnSpPr/>
          <p:nvPr/>
        </p:nvCxnSpPr>
        <p:spPr>
          <a:xfrm>
            <a:off x="2519297" y="5079705"/>
            <a:ext cx="3195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1FF27FE-8064-4A33-AC04-388F8B979D1F}"/>
              </a:ext>
            </a:extLst>
          </p:cNvPr>
          <p:cNvSpPr/>
          <p:nvPr/>
        </p:nvSpPr>
        <p:spPr>
          <a:xfrm>
            <a:off x="2699792" y="3552746"/>
            <a:ext cx="177534" cy="186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C38A40-E9E6-4AF8-8814-27AAF871AA43}"/>
              </a:ext>
            </a:extLst>
          </p:cNvPr>
          <p:cNvSpPr/>
          <p:nvPr/>
        </p:nvSpPr>
        <p:spPr>
          <a:xfrm>
            <a:off x="2795976" y="3031914"/>
            <a:ext cx="177534" cy="186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61AA3B5-C8BA-4F87-BCAA-D657A9FA7152}"/>
              </a:ext>
            </a:extLst>
          </p:cNvPr>
          <p:cNvSpPr/>
          <p:nvPr/>
        </p:nvSpPr>
        <p:spPr>
          <a:xfrm>
            <a:off x="3179205" y="3630419"/>
            <a:ext cx="177534" cy="186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0B6E54-9C34-4397-9191-5F9529974117}"/>
              </a:ext>
            </a:extLst>
          </p:cNvPr>
          <p:cNvSpPr/>
          <p:nvPr/>
        </p:nvSpPr>
        <p:spPr>
          <a:xfrm>
            <a:off x="2877326" y="4179740"/>
            <a:ext cx="177534" cy="186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AE14C4-0094-4FE5-8D89-211A690EF1DF}"/>
              </a:ext>
            </a:extLst>
          </p:cNvPr>
          <p:cNvSpPr/>
          <p:nvPr/>
        </p:nvSpPr>
        <p:spPr>
          <a:xfrm>
            <a:off x="3433565" y="4179740"/>
            <a:ext cx="177534" cy="186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068518-F4DA-4169-A053-D999AB7E3590}"/>
              </a:ext>
            </a:extLst>
          </p:cNvPr>
          <p:cNvSpPr/>
          <p:nvPr/>
        </p:nvSpPr>
        <p:spPr>
          <a:xfrm>
            <a:off x="3256031" y="4768986"/>
            <a:ext cx="177534" cy="186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469435-8014-46F1-9835-F7841BBD2935}"/>
              </a:ext>
            </a:extLst>
          </p:cNvPr>
          <p:cNvSpPr/>
          <p:nvPr/>
        </p:nvSpPr>
        <p:spPr>
          <a:xfrm>
            <a:off x="3850977" y="4686873"/>
            <a:ext cx="177534" cy="186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4938D1-74E5-4F74-BEFF-DBAA4E02AF8D}"/>
              </a:ext>
            </a:extLst>
          </p:cNvPr>
          <p:cNvCxnSpPr/>
          <p:nvPr/>
        </p:nvCxnSpPr>
        <p:spPr>
          <a:xfrm>
            <a:off x="2744118" y="2418045"/>
            <a:ext cx="1639438" cy="233925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97EC623-6E20-4BC6-B026-AFD4A68224B7}"/>
              </a:ext>
            </a:extLst>
          </p:cNvPr>
          <p:cNvSpPr/>
          <p:nvPr/>
        </p:nvSpPr>
        <p:spPr>
          <a:xfrm>
            <a:off x="3179205" y="2363138"/>
            <a:ext cx="177534" cy="19280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D18124-854C-47C2-BCE4-78EAEA81B335}"/>
              </a:ext>
            </a:extLst>
          </p:cNvPr>
          <p:cNvSpPr/>
          <p:nvPr/>
        </p:nvSpPr>
        <p:spPr>
          <a:xfrm>
            <a:off x="3368604" y="2847975"/>
            <a:ext cx="177534" cy="19280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A430C5-F2F7-4135-8F0B-F8A66B22C94A}"/>
              </a:ext>
            </a:extLst>
          </p:cNvPr>
          <p:cNvSpPr/>
          <p:nvPr/>
        </p:nvSpPr>
        <p:spPr>
          <a:xfrm>
            <a:off x="3927880" y="2522936"/>
            <a:ext cx="177534" cy="19280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3AF9D8-B9D2-4B36-B526-47B4732BDCB2}"/>
              </a:ext>
            </a:extLst>
          </p:cNvPr>
          <p:cNvSpPr/>
          <p:nvPr/>
        </p:nvSpPr>
        <p:spPr>
          <a:xfrm>
            <a:off x="3771070" y="3412100"/>
            <a:ext cx="177534" cy="19280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34C89A-95A9-434A-9C16-38D6555FA03A}"/>
              </a:ext>
            </a:extLst>
          </p:cNvPr>
          <p:cNvSpPr/>
          <p:nvPr/>
        </p:nvSpPr>
        <p:spPr>
          <a:xfrm>
            <a:off x="4185280" y="3096553"/>
            <a:ext cx="177534" cy="19280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03D651C-D8D9-4ECB-BFF9-0297CA29EBA0}"/>
              </a:ext>
            </a:extLst>
          </p:cNvPr>
          <p:cNvSpPr/>
          <p:nvPr/>
        </p:nvSpPr>
        <p:spPr>
          <a:xfrm>
            <a:off x="4117145" y="3572404"/>
            <a:ext cx="177534" cy="19280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FD3741-BAC4-456E-900E-3BEF0F3060F4}"/>
              </a:ext>
            </a:extLst>
          </p:cNvPr>
          <p:cNvSpPr/>
          <p:nvPr/>
        </p:nvSpPr>
        <p:spPr>
          <a:xfrm>
            <a:off x="4297610" y="4193540"/>
            <a:ext cx="177534" cy="19280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853718-4F4D-4B5C-A709-6BEC80DF3D25}"/>
              </a:ext>
            </a:extLst>
          </p:cNvPr>
          <p:cNvSpPr/>
          <p:nvPr/>
        </p:nvSpPr>
        <p:spPr>
          <a:xfrm>
            <a:off x="3091818" y="3352813"/>
            <a:ext cx="177534" cy="19280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2351EE-DB4A-4417-9C78-E18089AB62D2}"/>
              </a:ext>
            </a:extLst>
          </p:cNvPr>
          <p:cNvSpPr/>
          <p:nvPr/>
        </p:nvSpPr>
        <p:spPr>
          <a:xfrm>
            <a:off x="3731067" y="2978615"/>
            <a:ext cx="177534" cy="192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59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OPTIMAL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59494"/>
            <a:ext cx="6984776" cy="1152128"/>
          </a:xfrm>
        </p:spPr>
        <p:txBody>
          <a:bodyPr/>
          <a:lstStyle/>
          <a:p>
            <a:r>
              <a:rPr lang="en-GB" dirty="0"/>
              <a:t>To get optimal solution  for classification  of iris plant we used two algorithm and performed experiment, after that we compared them by using Accuracy criteria.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2117"/>
              </p:ext>
            </p:extLst>
          </p:nvPr>
        </p:nvGraphicFramePr>
        <p:xfrm>
          <a:off x="419937" y="3429000"/>
          <a:ext cx="7128792" cy="1925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36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1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     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</a:t>
                      </a:r>
                      <a:r>
                        <a:rPr lang="en-GB" dirty="0">
                          <a:effectLst/>
                        </a:rPr>
                        <a:t>K-Nearest Neighbor(KNN) </a:t>
                      </a:r>
                      <a:br>
                        <a:rPr lang="en-GB" dirty="0">
                          <a:effectLst/>
                        </a:rPr>
                      </a:b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98.83%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 </a:t>
                      </a:r>
                      <a:r>
                        <a:rPr lang="en-GB" sz="1800" dirty="0"/>
                        <a:t>Support vector</a:t>
                      </a:r>
                      <a:r>
                        <a:rPr lang="en-GB" sz="1800" baseline="0" dirty="0"/>
                        <a:t> </a:t>
                      </a:r>
                      <a:r>
                        <a:rPr lang="en-GB" sz="1800" dirty="0"/>
                        <a:t>machine(SVM) 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96.66%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26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361</TotalTime>
  <Words>438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  Machine Learning             Mini Project</vt:lpstr>
      <vt:lpstr>PowerPoint Presentation</vt:lpstr>
      <vt:lpstr>ABSTRACT</vt:lpstr>
      <vt:lpstr>INTRODUCTION</vt:lpstr>
      <vt:lpstr>K-Nearest Neighbor(KNN) Algorithm : </vt:lpstr>
      <vt:lpstr>PowerPoint Presentation</vt:lpstr>
      <vt:lpstr>PowerPoint Presentation</vt:lpstr>
      <vt:lpstr>SVM</vt:lpstr>
      <vt:lpstr>OPTIMAL SOLUTION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Reshma</dc:creator>
  <cp:lastModifiedBy>Sapna Rokade</cp:lastModifiedBy>
  <cp:revision>31</cp:revision>
  <dcterms:created xsi:type="dcterms:W3CDTF">2021-05-19T13:42:54Z</dcterms:created>
  <dcterms:modified xsi:type="dcterms:W3CDTF">2021-05-21T08:53:49Z</dcterms:modified>
</cp:coreProperties>
</file>