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21"/>
  </p:notesMasterIdLst>
  <p:sldIdLst>
    <p:sldId id="256" r:id="rId2"/>
    <p:sldId id="261" r:id="rId3"/>
    <p:sldId id="273" r:id="rId4"/>
    <p:sldId id="260" r:id="rId5"/>
    <p:sldId id="276" r:id="rId6"/>
    <p:sldId id="265" r:id="rId7"/>
    <p:sldId id="259" r:id="rId8"/>
    <p:sldId id="257" r:id="rId9"/>
    <p:sldId id="262" r:id="rId10"/>
    <p:sldId id="263" r:id="rId11"/>
    <p:sldId id="264" r:id="rId12"/>
    <p:sldId id="266" r:id="rId13"/>
    <p:sldId id="267" r:id="rId14"/>
    <p:sldId id="275" r:id="rId15"/>
    <p:sldId id="269" r:id="rId16"/>
    <p:sldId id="270" r:id="rId17"/>
    <p:sldId id="271" r:id="rId18"/>
    <p:sldId id="274" r:id="rId19"/>
    <p:sldId id="272" r:id="rId20"/>
  </p:sldIdLst>
  <p:sldSz cx="12192000" cy="6858000"/>
  <p:notesSz cx="7077075" cy="90281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54"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24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438" y="0"/>
            <a:ext cx="3067050" cy="452438"/>
          </a:xfrm>
          <a:prstGeom prst="rect">
            <a:avLst/>
          </a:prstGeom>
        </p:spPr>
        <p:txBody>
          <a:bodyPr vert="horz" lIns="91440" tIns="45720" rIns="91440" bIns="45720" rtlCol="0"/>
          <a:lstStyle>
            <a:lvl1pPr algn="r">
              <a:defRPr sz="1200"/>
            </a:lvl1pPr>
          </a:lstStyle>
          <a:p>
            <a:fld id="{ABADE6C7-BEB5-4B99-9400-F9F8DAF1F0F1}" type="datetimeFigureOut">
              <a:rPr lang="en-US" smtClean="0"/>
              <a:t>8/14/2016</a:t>
            </a:fld>
            <a:endParaRPr lang="en-US"/>
          </a:p>
        </p:txBody>
      </p:sp>
      <p:sp>
        <p:nvSpPr>
          <p:cNvPr id="4" name="Slide Image Placeholder 3"/>
          <p:cNvSpPr>
            <a:spLocks noGrp="1" noRot="1" noChangeAspect="1"/>
          </p:cNvSpPr>
          <p:nvPr>
            <p:ph type="sldImg" idx="2"/>
          </p:nvPr>
        </p:nvSpPr>
        <p:spPr>
          <a:xfrm>
            <a:off x="830263" y="1128713"/>
            <a:ext cx="5416550" cy="30464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344988"/>
            <a:ext cx="5661025" cy="3554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75675"/>
            <a:ext cx="3067050" cy="4524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575675"/>
            <a:ext cx="3067050" cy="452438"/>
          </a:xfrm>
          <a:prstGeom prst="rect">
            <a:avLst/>
          </a:prstGeom>
        </p:spPr>
        <p:txBody>
          <a:bodyPr vert="horz" lIns="91440" tIns="45720" rIns="91440" bIns="45720" rtlCol="0" anchor="b"/>
          <a:lstStyle>
            <a:lvl1pPr algn="r">
              <a:defRPr sz="1200"/>
            </a:lvl1pPr>
          </a:lstStyle>
          <a:p>
            <a:fld id="{4AC77601-BC89-4AFB-BAE1-F6668EAFFD77}" type="slidenum">
              <a:rPr lang="en-US" smtClean="0"/>
              <a:t>‹#›</a:t>
            </a:fld>
            <a:endParaRPr lang="en-US"/>
          </a:p>
        </p:txBody>
      </p:sp>
    </p:spTree>
    <p:extLst>
      <p:ext uri="{BB962C8B-B14F-4D97-AF65-F5344CB8AC3E}">
        <p14:creationId xmlns:p14="http://schemas.microsoft.com/office/powerpoint/2010/main" val="275171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Decision trees produced by CART are strictly</a:t>
            </a:r>
            <a:r>
              <a:rPr lang="en-US" baseline="0" dirty="0"/>
              <a:t> binary containing exactly two branches for each decision node. CART recursively partitions the records in the training data set into subset of records with similar values for the target attribute. The CART algorithm grows the tree by conducting for each decision node, an exhaustive search of all available variable and all splitting values selecting the optimal split.</a:t>
            </a:r>
            <a:endParaRPr lang="en-US" dirty="0"/>
          </a:p>
          <a:p>
            <a:endParaRPr lang="en-US" dirty="0"/>
          </a:p>
        </p:txBody>
      </p:sp>
      <p:sp>
        <p:nvSpPr>
          <p:cNvPr id="4" name="Slide Number Placeholder 3"/>
          <p:cNvSpPr>
            <a:spLocks noGrp="1"/>
          </p:cNvSpPr>
          <p:nvPr>
            <p:ph type="sldNum" sz="quarter" idx="10"/>
          </p:nvPr>
        </p:nvSpPr>
        <p:spPr/>
        <p:txBody>
          <a:bodyPr/>
          <a:lstStyle/>
          <a:p>
            <a:fld id="{4AC77601-BC89-4AFB-BAE1-F6668EAFFD77}" type="slidenum">
              <a:rPr lang="en-US" smtClean="0"/>
              <a:t>12</a:t>
            </a:fld>
            <a:endParaRPr lang="en-US"/>
          </a:p>
        </p:txBody>
      </p:sp>
    </p:spTree>
    <p:extLst>
      <p:ext uri="{BB962C8B-B14F-4D97-AF65-F5344CB8AC3E}">
        <p14:creationId xmlns:p14="http://schemas.microsoft.com/office/powerpoint/2010/main" val="48452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77601-BC89-4AFB-BAE1-F6668EAFFD77}" type="slidenum">
              <a:rPr lang="en-US" smtClean="0"/>
              <a:t>13</a:t>
            </a:fld>
            <a:endParaRPr lang="en-US"/>
          </a:p>
        </p:txBody>
      </p:sp>
    </p:spTree>
    <p:extLst>
      <p:ext uri="{BB962C8B-B14F-4D97-AF65-F5344CB8AC3E}">
        <p14:creationId xmlns:p14="http://schemas.microsoft.com/office/powerpoint/2010/main" val="282426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cap="none" dirty="0">
                <a:latin typeface="Times New Roman" panose="02020603050405020304" pitchFamily="18" charset="0"/>
                <a:cs typeface="Times New Roman" panose="02020603050405020304" pitchFamily="18" charset="0"/>
              </a:rPr>
              <a:t>C5.0 – C5.0’</a:t>
            </a:r>
            <a:r>
              <a:rPr lang="en-US" cap="none" baseline="0"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predicts a target value of </a:t>
            </a:r>
            <a:r>
              <a:rPr lang="en-US" cap="none" dirty="0" err="1">
                <a:latin typeface="Times New Roman" panose="02020603050405020304" pitchFamily="18" charset="0"/>
                <a:cs typeface="Times New Roman" panose="02020603050405020304" pitchFamily="18" charset="0"/>
              </a:rPr>
              <a:t>is_booking</a:t>
            </a:r>
            <a:r>
              <a:rPr lang="en-US" cap="none" dirty="0">
                <a:latin typeface="Times New Roman" panose="02020603050405020304" pitchFamily="18" charset="0"/>
                <a:cs typeface="Times New Roman" panose="02020603050405020304" pitchFamily="18" charset="0"/>
              </a:rPr>
              <a:t> from the values of the attributes. C5.0 does this by constructing a classifier that makes this prediction. The classifiers are expressed as decision trees .</a:t>
            </a:r>
          </a:p>
          <a:p>
            <a:endParaRPr lang="en-US" dirty="0"/>
          </a:p>
        </p:txBody>
      </p:sp>
      <p:sp>
        <p:nvSpPr>
          <p:cNvPr id="4" name="Slide Number Placeholder 3"/>
          <p:cNvSpPr>
            <a:spLocks noGrp="1"/>
          </p:cNvSpPr>
          <p:nvPr>
            <p:ph type="sldNum" sz="quarter" idx="10"/>
          </p:nvPr>
        </p:nvSpPr>
        <p:spPr/>
        <p:txBody>
          <a:bodyPr/>
          <a:lstStyle/>
          <a:p>
            <a:fld id="{4AC77601-BC89-4AFB-BAE1-F6668EAFFD77}" type="slidenum">
              <a:rPr lang="en-US" smtClean="0"/>
              <a:t>15</a:t>
            </a:fld>
            <a:endParaRPr lang="en-US"/>
          </a:p>
        </p:txBody>
      </p:sp>
    </p:spTree>
    <p:extLst>
      <p:ext uri="{BB962C8B-B14F-4D97-AF65-F5344CB8AC3E}">
        <p14:creationId xmlns:p14="http://schemas.microsoft.com/office/powerpoint/2010/main" val="103135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665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50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386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925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9763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706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7137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44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989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088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369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18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29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469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93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285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8/14/2016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18838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4793" y="641910"/>
            <a:ext cx="8458914" cy="2279560"/>
          </a:xfrm>
        </p:spPr>
        <p:txBody>
          <a:bodyPr>
            <a:normAutofit/>
          </a:bodyPr>
          <a:lstStyle/>
          <a:p>
            <a:pPr algn="ctr"/>
            <a:r>
              <a:rPr lang="en-US" sz="5400" b="1" dirty="0">
                <a:solidFill>
                  <a:schemeClr val="tx1"/>
                </a:solidFill>
                <a:latin typeface="Arial" panose="020B0604020202020204" pitchFamily="34" charset="0"/>
                <a:cs typeface="Arial" panose="020B0604020202020204" pitchFamily="34" charset="0"/>
              </a:rPr>
              <a:t>Expedia Hotel Booking Predictions</a:t>
            </a:r>
          </a:p>
        </p:txBody>
      </p:sp>
      <p:sp>
        <p:nvSpPr>
          <p:cNvPr id="3" name="Subtitle 2"/>
          <p:cNvSpPr>
            <a:spLocks noGrp="1"/>
          </p:cNvSpPr>
          <p:nvPr>
            <p:ph type="subTitle" idx="1"/>
          </p:nvPr>
        </p:nvSpPr>
        <p:spPr/>
        <p:txBody>
          <a:bodyPr>
            <a:normAutofit fontScale="85000" lnSpcReduction="20000"/>
          </a:bodyPr>
          <a:lstStyle/>
          <a:p>
            <a:endParaRPr lang="en-US" sz="24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Prabha Bhat			Sapna Bhat</a:t>
            </a:r>
          </a:p>
          <a:p>
            <a:r>
              <a:rPr lang="en-US" sz="2400" b="1" dirty="0">
                <a:solidFill>
                  <a:schemeClr val="tx1"/>
                </a:solidFill>
                <a:latin typeface="Arial" panose="020B0604020202020204" pitchFamily="34" charset="0"/>
                <a:cs typeface="Arial" panose="020B0604020202020204" pitchFamily="34" charset="0"/>
              </a:rPr>
              <a:t>			</a:t>
            </a:r>
            <a:r>
              <a:rPr lang="en-US" sz="2400" b="1">
                <a:solidFill>
                  <a:schemeClr val="tx1"/>
                </a:solidFill>
                <a:latin typeface="Arial" panose="020B0604020202020204" pitchFamily="34" charset="0"/>
                <a:cs typeface="Arial" panose="020B0604020202020204" pitchFamily="34" charset="0"/>
              </a:rPr>
              <a:t>	</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950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1153175"/>
          </a:xfrm>
        </p:spPr>
        <p:txBody>
          <a:bodyPr/>
          <a:lstStyle/>
          <a:p>
            <a:r>
              <a:rPr lang="en-US" b="1" dirty="0">
                <a:latin typeface="Arial" panose="020B0604020202020204" pitchFamily="34" charset="0"/>
                <a:cs typeface="Arial" panose="020B0604020202020204" pitchFamily="34" charset="0"/>
              </a:rPr>
              <a:t>KNN Intermediate Conclusions</a:t>
            </a:r>
            <a:r>
              <a:rPr lang="en-US" dirty="0"/>
              <a:t>	</a:t>
            </a:r>
          </a:p>
        </p:txBody>
      </p:sp>
      <p:sp>
        <p:nvSpPr>
          <p:cNvPr id="6" name="Text Placeholder 5"/>
          <p:cNvSpPr>
            <a:spLocks noGrp="1"/>
          </p:cNvSpPr>
          <p:nvPr>
            <p:ph type="body" idx="1"/>
          </p:nvPr>
        </p:nvSpPr>
        <p:spPr>
          <a:xfrm>
            <a:off x="3056035" y="1572552"/>
            <a:ext cx="3992732" cy="783376"/>
          </a:xfrm>
        </p:spPr>
        <p:txBody>
          <a:bodyPr/>
          <a:lstStyle/>
          <a:p>
            <a:r>
              <a:rPr lang="en-US" sz="1600" b="1" dirty="0" err="1">
                <a:latin typeface="Arial" panose="020B0604020202020204" pitchFamily="34" charset="0"/>
                <a:cs typeface="Arial" panose="020B0604020202020204" pitchFamily="34" charset="0"/>
              </a:rPr>
              <a:t>is_booking</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vs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origin_destination_distance</a:t>
            </a:r>
            <a:endParaRPr lang="en-US" sz="1600" b="1"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sz="half" idx="2"/>
          </p:nvPr>
        </p:nvPicPr>
        <p:blipFill>
          <a:blip r:embed="rId2"/>
          <a:stretch>
            <a:fillRect/>
          </a:stretch>
        </p:blipFill>
        <p:spPr>
          <a:xfrm>
            <a:off x="2939373" y="2364390"/>
            <a:ext cx="3695430" cy="3534759"/>
          </a:xfrm>
          <a:prstGeom prst="rect">
            <a:avLst/>
          </a:prstGeom>
        </p:spPr>
      </p:pic>
      <p:sp>
        <p:nvSpPr>
          <p:cNvPr id="8" name="Text Placeholder 7"/>
          <p:cNvSpPr>
            <a:spLocks noGrp="1"/>
          </p:cNvSpPr>
          <p:nvPr>
            <p:ph type="body" sz="quarter" idx="3"/>
          </p:nvPr>
        </p:nvSpPr>
        <p:spPr>
          <a:xfrm>
            <a:off x="7336793" y="1572552"/>
            <a:ext cx="3999001" cy="783376"/>
          </a:xfrm>
        </p:spPr>
        <p:txBody>
          <a:bodyPr/>
          <a:lstStyle/>
          <a:p>
            <a:r>
              <a:rPr lang="en-US" sz="1600" b="1" dirty="0" err="1">
                <a:latin typeface="Arial" panose="020B0604020202020204" pitchFamily="34" charset="0"/>
                <a:cs typeface="Arial" panose="020B0604020202020204" pitchFamily="34" charset="0"/>
              </a:rPr>
              <a:t>is_booking</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vs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hotel_continent</a:t>
            </a:r>
            <a:endParaRPr lang="en-US" sz="1600" b="1" dirty="0">
              <a:latin typeface="Arial" panose="020B0604020202020204" pitchFamily="34" charset="0"/>
              <a:cs typeface="Arial" panose="020B0604020202020204" pitchFamily="34" charset="0"/>
            </a:endParaRPr>
          </a:p>
        </p:txBody>
      </p:sp>
      <p:pic>
        <p:nvPicPr>
          <p:cNvPr id="10" name="Content Placeholder 9"/>
          <p:cNvPicPr>
            <a:picLocks noGrp="1" noChangeAspect="1"/>
          </p:cNvPicPr>
          <p:nvPr>
            <p:ph sz="quarter" idx="4"/>
          </p:nvPr>
        </p:nvPicPr>
        <p:blipFill>
          <a:blip r:embed="rId3"/>
          <a:stretch>
            <a:fillRect/>
          </a:stretch>
        </p:blipFill>
        <p:spPr>
          <a:xfrm>
            <a:off x="7573017" y="2546350"/>
            <a:ext cx="3527728" cy="3352800"/>
          </a:xfrm>
          <a:prstGeom prst="rect">
            <a:avLst/>
          </a:prstGeom>
        </p:spPr>
      </p:pic>
    </p:spTree>
    <p:extLst>
      <p:ext uri="{BB962C8B-B14F-4D97-AF65-F5344CB8AC3E}">
        <p14:creationId xmlns:p14="http://schemas.microsoft.com/office/powerpoint/2010/main" val="11159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KNN Conclusion and Error Rate</a:t>
            </a:r>
          </a:p>
        </p:txBody>
      </p:sp>
      <p:sp>
        <p:nvSpPr>
          <p:cNvPr id="5" name="Text Placeholder 4"/>
          <p:cNvSpPr>
            <a:spLocks noGrp="1"/>
          </p:cNvSpPr>
          <p:nvPr>
            <p:ph type="body" sz="half" idx="2"/>
          </p:nvPr>
        </p:nvSpPr>
        <p:spPr>
          <a:xfrm>
            <a:off x="2589212" y="1983345"/>
            <a:ext cx="3505199" cy="3877703"/>
          </a:xfrm>
        </p:spPr>
        <p:txBody>
          <a:bodyPr>
            <a:normAutofit fontScale="92500" lnSpcReduction="10000"/>
          </a:bodyPr>
          <a:lstStyle/>
          <a:p>
            <a:pPr marL="311150" lvl="0" indent="-285750">
              <a:lnSpc>
                <a:spcPct val="90000"/>
              </a:lnSpc>
              <a:spcBef>
                <a:spcPts val="0"/>
              </a:spcBef>
              <a:buSzPct val="100000"/>
              <a:buFont typeface="Arial" panose="020B0604020202020204" pitchFamily="34" charset="0"/>
              <a:buChar char="•"/>
            </a:pPr>
            <a:r>
              <a:rPr lang="en" sz="2000" dirty="0">
                <a:latin typeface="Arial" panose="020B0604020202020204" pitchFamily="34" charset="0"/>
                <a:ea typeface="Questrial"/>
                <a:cs typeface="Arial" panose="020B0604020202020204" pitchFamily="34" charset="0"/>
                <a:sym typeface="Questrial"/>
              </a:rPr>
              <a:t>The error rate changes every time since the Training and Test dataset are not static</a:t>
            </a:r>
          </a:p>
          <a:p>
            <a:pPr marL="311150" lvl="0" indent="-285750">
              <a:lnSpc>
                <a:spcPct val="90000"/>
              </a:lnSpc>
              <a:buSzPct val="100000"/>
              <a:buFont typeface="Arial" panose="020B0604020202020204" pitchFamily="34" charset="0"/>
              <a:buChar char="•"/>
            </a:pPr>
            <a:r>
              <a:rPr lang="en" sz="2000" dirty="0">
                <a:latin typeface="Arial" panose="020B0604020202020204" pitchFamily="34" charset="0"/>
                <a:ea typeface="Questrial"/>
                <a:cs typeface="Arial" panose="020B0604020202020204" pitchFamily="34" charset="0"/>
                <a:sym typeface="Questrial"/>
              </a:rPr>
              <a:t>The average success rate achieved is</a:t>
            </a:r>
            <a:r>
              <a:rPr lang="en" sz="2000" b="1" dirty="0">
                <a:latin typeface="Arial" panose="020B0604020202020204" pitchFamily="34" charset="0"/>
                <a:ea typeface="Questrial"/>
                <a:cs typeface="Arial" panose="020B0604020202020204" pitchFamily="34" charset="0"/>
                <a:sym typeface="Questrial"/>
              </a:rPr>
              <a:t> 89.75% </a:t>
            </a:r>
          </a:p>
          <a:p>
            <a:pPr marL="311150" lvl="0" indent="-285750">
              <a:lnSpc>
                <a:spcPct val="90000"/>
              </a:lnSpc>
              <a:buSzPct val="100000"/>
              <a:buFont typeface="Arial" panose="020B0604020202020204" pitchFamily="34" charset="0"/>
              <a:buChar char="•"/>
            </a:pPr>
            <a:r>
              <a:rPr lang="en" sz="2000" dirty="0">
                <a:latin typeface="Arial" panose="020B0604020202020204" pitchFamily="34" charset="0"/>
                <a:ea typeface="Questrial"/>
                <a:cs typeface="Arial" panose="020B0604020202020204" pitchFamily="34" charset="0"/>
                <a:sym typeface="Questrial"/>
              </a:rPr>
              <a:t>Hotel Bookings were found to be higher when distance between user and destination was less than 4000 miles</a:t>
            </a:r>
          </a:p>
          <a:p>
            <a:pPr marL="311150" lvl="0" indent="-285750">
              <a:lnSpc>
                <a:spcPct val="90000"/>
              </a:lnSpc>
              <a:buSzPct val="100000"/>
              <a:buFont typeface="Arial" panose="020B0604020202020204" pitchFamily="34" charset="0"/>
              <a:buChar char="•"/>
            </a:pPr>
            <a:r>
              <a:rPr lang="en" sz="2000" dirty="0">
                <a:latin typeface="Arial" panose="020B0604020202020204" pitchFamily="34" charset="0"/>
                <a:ea typeface="Questrial"/>
                <a:cs typeface="Arial" panose="020B0604020202020204" pitchFamily="34" charset="0"/>
                <a:sym typeface="Questrial"/>
              </a:rPr>
              <a:t>Hotel Bookings were found to be only in continent 2 and 6</a:t>
            </a:r>
          </a:p>
          <a:p>
            <a:pPr marL="311150" lvl="0" indent="-285750">
              <a:lnSpc>
                <a:spcPct val="90000"/>
              </a:lnSpc>
              <a:buSzPct val="100000"/>
              <a:buFont typeface="Arial" panose="020B0604020202020204" pitchFamily="34" charset="0"/>
              <a:buChar char="•"/>
            </a:pPr>
            <a:endParaRPr lang="en" sz="1600" dirty="0">
              <a:latin typeface="Questrial"/>
              <a:ea typeface="Questrial"/>
              <a:cs typeface="Questrial"/>
              <a:sym typeface="Questrial"/>
            </a:endParaRPr>
          </a:p>
          <a:p>
            <a:pPr marL="311150" lvl="0" indent="-285750">
              <a:lnSpc>
                <a:spcPct val="90000"/>
              </a:lnSpc>
              <a:buSzPct val="100000"/>
              <a:buFont typeface="Arial" panose="020B0604020202020204" pitchFamily="34" charset="0"/>
              <a:buChar char="•"/>
            </a:pPr>
            <a:endParaRPr lang="en" dirty="0">
              <a:latin typeface="Questrial"/>
              <a:ea typeface="Questrial"/>
              <a:cs typeface="Questrial"/>
              <a:sym typeface="Questrial"/>
            </a:endParaRPr>
          </a:p>
          <a:p>
            <a:pPr marL="311150" lvl="0" indent="-285750">
              <a:lnSpc>
                <a:spcPct val="90000"/>
              </a:lnSpc>
              <a:buSzPct val="100000"/>
              <a:buFont typeface="Arial" panose="020B0604020202020204" pitchFamily="34" charset="0"/>
              <a:buChar char="•"/>
            </a:pPr>
            <a:endParaRPr lang="en" dirty="0">
              <a:latin typeface="Questrial"/>
              <a:ea typeface="Questrial"/>
              <a:cs typeface="Questrial"/>
              <a:sym typeface="Questrial"/>
            </a:endParaRPr>
          </a:p>
        </p:txBody>
      </p:sp>
      <p:pic>
        <p:nvPicPr>
          <p:cNvPr id="7" name="Content Placeholder 6"/>
          <p:cNvPicPr>
            <a:picLocks noGrp="1" noChangeAspect="1"/>
          </p:cNvPicPr>
          <p:nvPr>
            <p:ph idx="1"/>
          </p:nvPr>
        </p:nvPicPr>
        <p:blipFill>
          <a:blip r:embed="rId2"/>
          <a:stretch>
            <a:fillRect/>
          </a:stretch>
        </p:blipFill>
        <p:spPr>
          <a:xfrm>
            <a:off x="6627813" y="1422399"/>
            <a:ext cx="4572000" cy="4656429"/>
          </a:xfrm>
          <a:prstGeom prst="rect">
            <a:avLst/>
          </a:prstGeom>
        </p:spPr>
      </p:pic>
    </p:spTree>
    <p:extLst>
      <p:ext uri="{BB962C8B-B14F-4D97-AF65-F5344CB8AC3E}">
        <p14:creationId xmlns:p14="http://schemas.microsoft.com/office/powerpoint/2010/main" val="339041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9" y="694942"/>
            <a:ext cx="9414457" cy="741051"/>
          </a:xfrm>
        </p:spPr>
        <p:txBody>
          <a:bodyPr/>
          <a:lstStyle/>
          <a:p>
            <a:r>
              <a:rPr lang="en-US" b="1" dirty="0">
                <a:latin typeface="Arial" panose="020B0604020202020204" pitchFamily="34" charset="0"/>
                <a:cs typeface="Arial" panose="020B0604020202020204" pitchFamily="34" charset="0"/>
              </a:rPr>
              <a:t>CART- Variables used</a:t>
            </a:r>
          </a:p>
        </p:txBody>
      </p:sp>
      <p:sp>
        <p:nvSpPr>
          <p:cNvPr id="3" name="Content Placeholder 2"/>
          <p:cNvSpPr>
            <a:spLocks noGrp="1"/>
          </p:cNvSpPr>
          <p:nvPr>
            <p:ph idx="1"/>
          </p:nvPr>
        </p:nvSpPr>
        <p:spPr>
          <a:xfrm>
            <a:off x="1841679" y="1751527"/>
            <a:ext cx="9662933" cy="4555259"/>
          </a:xfrm>
        </p:spPr>
        <p:txBody>
          <a:bodyPr/>
          <a:lstStyle/>
          <a:p>
            <a:r>
              <a:rPr lang="en-US" dirty="0">
                <a:latin typeface="Arial" panose="020B0604020202020204" pitchFamily="34" charset="0"/>
                <a:cs typeface="Arial" panose="020B0604020202020204" pitchFamily="34" charset="0"/>
              </a:rPr>
              <a:t>We created categorical variables for applying CART as listed below:</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7377816"/>
              </p:ext>
            </p:extLst>
          </p:nvPr>
        </p:nvGraphicFramePr>
        <p:xfrm>
          <a:off x="2292439" y="2318196"/>
          <a:ext cx="7611415" cy="3988590"/>
        </p:xfrm>
        <a:graphic>
          <a:graphicData uri="http://schemas.openxmlformats.org/drawingml/2006/table">
            <a:tbl>
              <a:tblPr firstRow="1" bandRow="1">
                <a:tableStyleId>{5C22544A-7EE6-4342-B048-85BDC9FD1C3A}</a:tableStyleId>
              </a:tblPr>
              <a:tblGrid>
                <a:gridCol w="2135916">
                  <a:extLst>
                    <a:ext uri="{9D8B030D-6E8A-4147-A177-3AD203B41FA5}">
                      <a16:colId xmlns:a16="http://schemas.microsoft.com/office/drawing/2014/main" xmlns="" val="20000"/>
                    </a:ext>
                  </a:extLst>
                </a:gridCol>
                <a:gridCol w="5475499">
                  <a:extLst>
                    <a:ext uri="{9D8B030D-6E8A-4147-A177-3AD203B41FA5}">
                      <a16:colId xmlns:a16="http://schemas.microsoft.com/office/drawing/2014/main" xmlns="" val="20001"/>
                    </a:ext>
                  </a:extLst>
                </a:gridCol>
              </a:tblGrid>
              <a:tr h="655971">
                <a:tc>
                  <a:txBody>
                    <a:bodyPr/>
                    <a:lstStyle/>
                    <a:p>
                      <a:r>
                        <a:rPr lang="en-US" dirty="0">
                          <a:latin typeface="Arial" panose="020B0604020202020204" pitchFamily="34" charset="0"/>
                          <a:cs typeface="Arial" panose="020B0604020202020204" pitchFamily="34" charset="0"/>
                        </a:rPr>
                        <a:t>VARIABLE</a:t>
                      </a:r>
                      <a:r>
                        <a:rPr lang="en-US" baseline="0" dirty="0">
                          <a:latin typeface="Arial" panose="020B0604020202020204" pitchFamily="34" charset="0"/>
                          <a:cs typeface="Arial" panose="020B0604020202020204" pitchFamily="34" charset="0"/>
                        </a:rPr>
                        <a:t> NAME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 CATEGORY</a:t>
                      </a:r>
                    </a:p>
                  </a:txBody>
                  <a:tcPr/>
                </a:tc>
                <a:extLst>
                  <a:ext uri="{0D108BD9-81ED-4DB2-BD59-A6C34878D82A}">
                    <a16:rowId xmlns:a16="http://schemas.microsoft.com/office/drawing/2014/main" xmlns="" val="10000"/>
                  </a:ext>
                </a:extLst>
              </a:tr>
              <a:tr h="655971">
                <a:tc>
                  <a:txBody>
                    <a:bodyPr/>
                    <a:lstStyle/>
                    <a:p>
                      <a:r>
                        <a:rPr lang="en-US" dirty="0">
                          <a:latin typeface="Arial" panose="020B0604020202020204" pitchFamily="34" charset="0"/>
                          <a:cs typeface="Arial" panose="020B0604020202020204" pitchFamily="34" charset="0"/>
                        </a:rPr>
                        <a:t>Date</a:t>
                      </a:r>
                    </a:p>
                  </a:txBody>
                  <a:tcPr/>
                </a:tc>
                <a:tc>
                  <a:txBody>
                    <a:bodyPr/>
                    <a:lstStyle/>
                    <a:p>
                      <a:r>
                        <a:rPr lang="en-US" dirty="0">
                          <a:latin typeface="Arial" panose="020B0604020202020204" pitchFamily="34" charset="0"/>
                          <a:cs typeface="Arial" panose="020B0604020202020204" pitchFamily="34" charset="0"/>
                        </a:rPr>
                        <a:t>Spring, Summer,</a:t>
                      </a:r>
                      <a:r>
                        <a:rPr lang="en-US" baseline="0" dirty="0">
                          <a:latin typeface="Arial" panose="020B0604020202020204" pitchFamily="34" charset="0"/>
                          <a:cs typeface="Arial" panose="020B0604020202020204" pitchFamily="34" charset="0"/>
                        </a:rPr>
                        <a:t> Fall, Winter</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708735">
                <a:tc>
                  <a:txBody>
                    <a:bodyPr/>
                    <a:lstStyle/>
                    <a:p>
                      <a:r>
                        <a:rPr lang="en-US" dirty="0">
                          <a:latin typeface="Arial" panose="020B0604020202020204" pitchFamily="34" charset="0"/>
                          <a:cs typeface="Arial" panose="020B0604020202020204" pitchFamily="34" charset="0"/>
                        </a:rPr>
                        <a:t>Destination Distance</a:t>
                      </a:r>
                    </a:p>
                  </a:txBody>
                  <a:tcPr/>
                </a:tc>
                <a:tc>
                  <a:txBody>
                    <a:bodyPr/>
                    <a:lstStyle/>
                    <a:p>
                      <a:r>
                        <a:rPr lang="en-US" dirty="0">
                          <a:latin typeface="Arial" panose="020B0604020202020204" pitchFamily="34" charset="0"/>
                          <a:cs typeface="Arial" panose="020B0604020202020204" pitchFamily="34" charset="0"/>
                        </a:rPr>
                        <a:t>0-5000,</a:t>
                      </a:r>
                      <a:r>
                        <a:rPr lang="en-US" baseline="0" dirty="0">
                          <a:latin typeface="Arial" panose="020B0604020202020204" pitchFamily="34" charset="0"/>
                          <a:cs typeface="Arial" panose="020B0604020202020204" pitchFamily="34" charset="0"/>
                        </a:rPr>
                        <a:t> 5000-10000, &gt;10000, &gt;12000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655971">
                <a:tc>
                  <a:txBody>
                    <a:bodyPr/>
                    <a:lstStyle/>
                    <a:p>
                      <a:r>
                        <a:rPr lang="en-US" dirty="0" err="1">
                          <a:latin typeface="Arial" panose="020B0604020202020204" pitchFamily="34" charset="0"/>
                          <a:cs typeface="Arial" panose="020B0604020202020204" pitchFamily="34" charset="0"/>
                        </a:rPr>
                        <a:t>is_mobile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‘YES’,</a:t>
                      </a:r>
                      <a:r>
                        <a:rPr lang="en-US" baseline="0" dirty="0">
                          <a:latin typeface="Arial" panose="020B0604020202020204" pitchFamily="34" charset="0"/>
                          <a:cs typeface="Arial" panose="020B0604020202020204" pitchFamily="34" charset="0"/>
                        </a:rPr>
                        <a:t> ‘NO’</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r h="655971">
                <a:tc>
                  <a:txBody>
                    <a:bodyPr/>
                    <a:lstStyle/>
                    <a:p>
                      <a:r>
                        <a:rPr lang="en-US" dirty="0" err="1">
                          <a:latin typeface="Arial" panose="020B0604020202020204" pitchFamily="34" charset="0"/>
                          <a:cs typeface="Arial" panose="020B0604020202020204" pitchFamily="34" charset="0"/>
                        </a:rPr>
                        <a:t>is_booking</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‘YES’,</a:t>
                      </a:r>
                      <a:r>
                        <a:rPr lang="en-US" baseline="0" dirty="0">
                          <a:latin typeface="Arial" panose="020B0604020202020204" pitchFamily="34" charset="0"/>
                          <a:cs typeface="Arial" panose="020B0604020202020204" pitchFamily="34" charset="0"/>
                        </a:rPr>
                        <a:t> ‘NO’</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r h="655971">
                <a:tc>
                  <a:txBody>
                    <a:bodyPr/>
                    <a:lstStyle/>
                    <a:p>
                      <a:r>
                        <a:rPr lang="en-US" dirty="0" err="1">
                          <a:latin typeface="Arial" panose="020B0604020202020204" pitchFamily="34" charset="0"/>
                          <a:cs typeface="Arial" panose="020B0604020202020204" pitchFamily="34" charset="0"/>
                        </a:rPr>
                        <a:t>hotel_cluster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2 Star, 3 Star,</a:t>
                      </a:r>
                      <a:r>
                        <a:rPr lang="en-US" baseline="0" dirty="0">
                          <a:latin typeface="Arial" panose="020B0604020202020204" pitchFamily="34" charset="0"/>
                          <a:cs typeface="Arial" panose="020B0604020202020204" pitchFamily="34" charset="0"/>
                        </a:rPr>
                        <a:t> 4 Star, 5 Star, 6 Star</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961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6" y="721217"/>
            <a:ext cx="2804431" cy="1056067"/>
          </a:xfrm>
        </p:spPr>
        <p:txBody>
          <a:bodyPr>
            <a:noAutofit/>
          </a:bodyPr>
          <a:lstStyle/>
          <a:p>
            <a:r>
              <a:rPr lang="en-US" sz="2800" b="1" dirty="0">
                <a:latin typeface="Arial" panose="020B0604020202020204" pitchFamily="34" charset="0"/>
                <a:cs typeface="Arial" panose="020B0604020202020204" pitchFamily="34" charset="0"/>
              </a:rPr>
              <a:t>CART: Optimal Tree</a:t>
            </a:r>
          </a:p>
        </p:txBody>
      </p:sp>
      <p:pic>
        <p:nvPicPr>
          <p:cNvPr id="6" name="Content Placeholder 5"/>
          <p:cNvPicPr>
            <a:picLocks noGrp="1" noChangeAspect="1"/>
          </p:cNvPicPr>
          <p:nvPr>
            <p:ph idx="1"/>
          </p:nvPr>
        </p:nvPicPr>
        <p:blipFill>
          <a:blip r:embed="rId3"/>
          <a:stretch>
            <a:fillRect/>
          </a:stretch>
        </p:blipFill>
        <p:spPr>
          <a:xfrm>
            <a:off x="4555958" y="721218"/>
            <a:ext cx="6948655" cy="5139832"/>
          </a:xfrm>
          <a:prstGeom prst="rect">
            <a:avLst/>
          </a:prstGeom>
        </p:spPr>
      </p:pic>
      <p:sp>
        <p:nvSpPr>
          <p:cNvPr id="7" name="Text Placeholder 6"/>
          <p:cNvSpPr>
            <a:spLocks noGrp="1"/>
          </p:cNvSpPr>
          <p:nvPr>
            <p:ph type="body" sz="half" idx="2"/>
          </p:nvPr>
        </p:nvSpPr>
        <p:spPr>
          <a:xfrm>
            <a:off x="1751526" y="2189408"/>
            <a:ext cx="2627969" cy="3671641"/>
          </a:xfrm>
        </p:spPr>
        <p:txBody>
          <a:bodyPr>
            <a:normAutofit/>
          </a:bodyPr>
          <a:lstStyle/>
          <a:p>
            <a:r>
              <a:rPr lang="en-US" sz="2000" b="1" dirty="0">
                <a:solidFill>
                  <a:schemeClr val="tx1"/>
                </a:solidFill>
                <a:latin typeface="Arial" panose="020B0604020202020204" pitchFamily="34" charset="0"/>
                <a:cs typeface="Arial" panose="020B0604020202020204" pitchFamily="34" charset="0"/>
              </a:rPr>
              <a:t>Most Important Nodes</a:t>
            </a:r>
            <a:r>
              <a:rPr lang="en-US" sz="20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is_mobile</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hotel_cluster</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date_time</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origin_destination_distance</a:t>
            </a:r>
            <a:endParaRPr lang="en-US" sz="2000" dirty="0">
              <a:solidFill>
                <a:schemeClr val="tx1"/>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Error rate:  0.089</a:t>
            </a:r>
          </a:p>
        </p:txBody>
      </p:sp>
    </p:spTree>
    <p:extLst>
      <p:ext uri="{BB962C8B-B14F-4D97-AF65-F5344CB8AC3E}">
        <p14:creationId xmlns:p14="http://schemas.microsoft.com/office/powerpoint/2010/main" val="32064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9" y="694942"/>
            <a:ext cx="9414457" cy="741051"/>
          </a:xfrm>
        </p:spPr>
        <p:txBody>
          <a:bodyPr/>
          <a:lstStyle/>
          <a:p>
            <a:r>
              <a:rPr lang="en-US" b="1" dirty="0">
                <a:latin typeface="Arial" panose="020B0604020202020204" pitchFamily="34" charset="0"/>
                <a:cs typeface="Arial" panose="020B0604020202020204" pitchFamily="34" charset="0"/>
              </a:rPr>
              <a:t>C5.0- Variables used</a:t>
            </a:r>
          </a:p>
        </p:txBody>
      </p:sp>
      <p:sp>
        <p:nvSpPr>
          <p:cNvPr id="3" name="Content Placeholder 2"/>
          <p:cNvSpPr>
            <a:spLocks noGrp="1"/>
          </p:cNvSpPr>
          <p:nvPr>
            <p:ph idx="1"/>
          </p:nvPr>
        </p:nvSpPr>
        <p:spPr>
          <a:xfrm>
            <a:off x="1841679" y="1751527"/>
            <a:ext cx="9662933" cy="4555259"/>
          </a:xfrm>
        </p:spPr>
        <p:txBody>
          <a:bodyPr/>
          <a:lstStyle/>
          <a:p>
            <a:r>
              <a:rPr lang="en-US" dirty="0">
                <a:latin typeface="Arial" panose="020B0604020202020204" pitchFamily="34" charset="0"/>
                <a:cs typeface="Arial" panose="020B0604020202020204" pitchFamily="34" charset="0"/>
              </a:rPr>
              <a:t>We created categorical variables for applying C5.0 as listed below:</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8043425"/>
              </p:ext>
            </p:extLst>
          </p:nvPr>
        </p:nvGraphicFramePr>
        <p:xfrm>
          <a:off x="2292440" y="2318196"/>
          <a:ext cx="7547020" cy="3200400"/>
        </p:xfrm>
        <a:graphic>
          <a:graphicData uri="http://schemas.openxmlformats.org/drawingml/2006/table">
            <a:tbl>
              <a:tblPr firstRow="1" bandRow="1">
                <a:tableStyleId>{5C22544A-7EE6-4342-B048-85BDC9FD1C3A}</a:tableStyleId>
              </a:tblPr>
              <a:tblGrid>
                <a:gridCol w="2117846">
                  <a:extLst>
                    <a:ext uri="{9D8B030D-6E8A-4147-A177-3AD203B41FA5}">
                      <a16:colId xmlns:a16="http://schemas.microsoft.com/office/drawing/2014/main" xmlns="" val="20000"/>
                    </a:ext>
                  </a:extLst>
                </a:gridCol>
                <a:gridCol w="5429174">
                  <a:extLst>
                    <a:ext uri="{9D8B030D-6E8A-4147-A177-3AD203B41FA5}">
                      <a16:colId xmlns:a16="http://schemas.microsoft.com/office/drawing/2014/main" xmlns="" val="20001"/>
                    </a:ext>
                  </a:extLst>
                </a:gridCol>
              </a:tblGrid>
              <a:tr h="350259">
                <a:tc>
                  <a:txBody>
                    <a:bodyPr/>
                    <a:lstStyle/>
                    <a:p>
                      <a:r>
                        <a:rPr lang="en-US" dirty="0">
                          <a:latin typeface="Arial" panose="020B0604020202020204" pitchFamily="34" charset="0"/>
                          <a:cs typeface="Arial" panose="020B0604020202020204" pitchFamily="34" charset="0"/>
                        </a:rPr>
                        <a:t>VARIABLE</a:t>
                      </a:r>
                      <a:r>
                        <a:rPr lang="en-US" baseline="0" dirty="0">
                          <a:latin typeface="Arial" panose="020B0604020202020204" pitchFamily="34" charset="0"/>
                          <a:cs typeface="Arial" panose="020B0604020202020204" pitchFamily="34" charset="0"/>
                        </a:rPr>
                        <a:t> NAME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 CATEGORY</a:t>
                      </a:r>
                    </a:p>
                  </a:txBody>
                  <a:tcPr/>
                </a:tc>
                <a:extLst>
                  <a:ext uri="{0D108BD9-81ED-4DB2-BD59-A6C34878D82A}">
                    <a16:rowId xmlns:a16="http://schemas.microsoft.com/office/drawing/2014/main" xmlns="" val="10000"/>
                  </a:ext>
                </a:extLst>
              </a:tr>
              <a:tr h="350259">
                <a:tc>
                  <a:txBody>
                    <a:bodyPr/>
                    <a:lstStyle/>
                    <a:p>
                      <a:r>
                        <a:rPr lang="en-US" dirty="0" err="1">
                          <a:latin typeface="Arial" panose="020B0604020202020204" pitchFamily="34" charset="0"/>
                          <a:cs typeface="Arial" panose="020B0604020202020204" pitchFamily="34" charset="0"/>
                        </a:rPr>
                        <a:t>Date_time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Spring, Summer,</a:t>
                      </a:r>
                      <a:r>
                        <a:rPr lang="en-US" baseline="0" dirty="0">
                          <a:latin typeface="Arial" panose="020B0604020202020204" pitchFamily="34" charset="0"/>
                          <a:cs typeface="Arial" panose="020B0604020202020204" pitchFamily="34" charset="0"/>
                        </a:rPr>
                        <a:t> Fall, Winter</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435586">
                <a:tc>
                  <a:txBody>
                    <a:bodyPr/>
                    <a:lstStyle/>
                    <a:p>
                      <a:r>
                        <a:rPr lang="en-US" dirty="0">
                          <a:latin typeface="Arial" panose="020B0604020202020204" pitchFamily="34" charset="0"/>
                          <a:cs typeface="Arial" panose="020B0604020202020204" pitchFamily="34" charset="0"/>
                        </a:rPr>
                        <a:t>Destination Distance</a:t>
                      </a:r>
                    </a:p>
                  </a:txBody>
                  <a:tcPr/>
                </a:tc>
                <a:tc>
                  <a:txBody>
                    <a:bodyPr/>
                    <a:lstStyle/>
                    <a:p>
                      <a:r>
                        <a:rPr lang="en-US" dirty="0">
                          <a:latin typeface="Arial" panose="020B0604020202020204" pitchFamily="34" charset="0"/>
                          <a:cs typeface="Arial" panose="020B0604020202020204" pitchFamily="34" charset="0"/>
                        </a:rPr>
                        <a:t>0-5000,</a:t>
                      </a:r>
                      <a:r>
                        <a:rPr lang="en-US" baseline="0" dirty="0">
                          <a:latin typeface="Arial" panose="020B0604020202020204" pitchFamily="34" charset="0"/>
                          <a:cs typeface="Arial" panose="020B0604020202020204" pitchFamily="34" charset="0"/>
                        </a:rPr>
                        <a:t> 5000-10000, &gt;10000, &gt;12000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350259">
                <a:tc>
                  <a:txBody>
                    <a:bodyPr/>
                    <a:lstStyle/>
                    <a:p>
                      <a:r>
                        <a:rPr lang="en-US" dirty="0" err="1">
                          <a:latin typeface="Arial" panose="020B0604020202020204" pitchFamily="34" charset="0"/>
                          <a:cs typeface="Arial" panose="020B0604020202020204" pitchFamily="34" charset="0"/>
                        </a:rPr>
                        <a:t>is_mobile</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‘YES’,</a:t>
                      </a:r>
                      <a:r>
                        <a:rPr lang="en-US" baseline="0" dirty="0">
                          <a:latin typeface="Arial" panose="020B0604020202020204" pitchFamily="34" charset="0"/>
                          <a:cs typeface="Arial" panose="020B0604020202020204" pitchFamily="34" charset="0"/>
                        </a:rPr>
                        <a:t> ‘NO’</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r h="350259">
                <a:tc>
                  <a:txBody>
                    <a:bodyPr/>
                    <a:lstStyle/>
                    <a:p>
                      <a:r>
                        <a:rPr lang="en-US" dirty="0" err="1">
                          <a:latin typeface="Arial" panose="020B0604020202020204" pitchFamily="34" charset="0"/>
                          <a:cs typeface="Arial" panose="020B0604020202020204" pitchFamily="34" charset="0"/>
                        </a:rPr>
                        <a:t>is_booking</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‘YES’,</a:t>
                      </a:r>
                      <a:r>
                        <a:rPr lang="en-US" baseline="0" dirty="0">
                          <a:latin typeface="Arial" panose="020B0604020202020204" pitchFamily="34" charset="0"/>
                          <a:cs typeface="Arial" panose="020B0604020202020204" pitchFamily="34" charset="0"/>
                        </a:rPr>
                        <a:t> ‘NO’</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r h="350259">
                <a:tc>
                  <a:txBody>
                    <a:bodyPr/>
                    <a:lstStyle/>
                    <a:p>
                      <a:r>
                        <a:rPr lang="en-US" dirty="0" err="1">
                          <a:latin typeface="Arial" panose="020B0604020202020204" pitchFamily="34" charset="0"/>
                          <a:cs typeface="Arial" panose="020B0604020202020204" pitchFamily="34" charset="0"/>
                        </a:rPr>
                        <a:t>posa_continent</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C1,C2,C3,C4,C5</a:t>
                      </a:r>
                    </a:p>
                  </a:txBody>
                  <a:tcPr/>
                </a:tc>
                <a:extLst>
                  <a:ext uri="{0D108BD9-81ED-4DB2-BD59-A6C34878D82A}">
                    <a16:rowId xmlns:a16="http://schemas.microsoft.com/office/drawing/2014/main" xmlns="" val="10006"/>
                  </a:ext>
                </a:extLst>
              </a:tr>
              <a:tr h="350259">
                <a:tc>
                  <a:txBody>
                    <a:bodyPr/>
                    <a:lstStyle/>
                    <a:p>
                      <a:r>
                        <a:rPr lang="en-US" dirty="0" err="1">
                          <a:latin typeface="Arial" panose="020B0604020202020204" pitchFamily="34" charset="0"/>
                          <a:cs typeface="Arial" panose="020B0604020202020204" pitchFamily="34" charset="0"/>
                        </a:rPr>
                        <a:t>hotel_continent</a:t>
                      </a:r>
                      <a:endParaRPr lang="en-US"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C1,C2,C3,C4,C5,C6,C7</a:t>
                      </a:r>
                    </a:p>
                  </a:txBody>
                  <a:tcPr/>
                </a:tc>
                <a:extLst>
                  <a:ext uri="{0D108BD9-81ED-4DB2-BD59-A6C34878D82A}">
                    <a16:rowId xmlns:a16="http://schemas.microsoft.com/office/drawing/2014/main" xmlns="" val="10007"/>
                  </a:ext>
                </a:extLst>
              </a:tr>
              <a:tr h="350259">
                <a:tc>
                  <a:txBody>
                    <a:bodyPr/>
                    <a:lstStyle/>
                    <a:p>
                      <a:r>
                        <a:rPr lang="en-US" dirty="0" err="1">
                          <a:latin typeface="Arial" panose="020B0604020202020204" pitchFamily="34" charset="0"/>
                          <a:cs typeface="Arial" panose="020B0604020202020204" pitchFamily="34" charset="0"/>
                        </a:rPr>
                        <a:t>hotel_cluster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2 Star, 3 Star,</a:t>
                      </a:r>
                      <a:r>
                        <a:rPr lang="en-US" baseline="0" dirty="0">
                          <a:latin typeface="Arial" panose="020B0604020202020204" pitchFamily="34" charset="0"/>
                          <a:cs typeface="Arial" panose="020B0604020202020204" pitchFamily="34" charset="0"/>
                        </a:rPr>
                        <a:t> 4 Star, 5 Star, 6 Star</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9148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77285" y="581892"/>
            <a:ext cx="3296991" cy="651164"/>
          </a:xfrm>
        </p:spPr>
        <p:txBody>
          <a:bodyPr>
            <a:normAutofit/>
          </a:bodyPr>
          <a:lstStyle/>
          <a:p>
            <a:r>
              <a:rPr lang="en-US" sz="2800" b="1" dirty="0">
                <a:latin typeface="Arial" panose="020B0604020202020204" pitchFamily="34" charset="0"/>
                <a:cs typeface="Arial" panose="020B0604020202020204" pitchFamily="34" charset="0"/>
              </a:rPr>
              <a:t>         C5.0</a:t>
            </a:r>
          </a:p>
        </p:txBody>
      </p:sp>
      <p:sp>
        <p:nvSpPr>
          <p:cNvPr id="7" name="Text Placeholder 6"/>
          <p:cNvSpPr>
            <a:spLocks noGrp="1"/>
          </p:cNvSpPr>
          <p:nvPr>
            <p:ph type="body" sz="half" idx="2"/>
          </p:nvPr>
        </p:nvSpPr>
        <p:spPr>
          <a:xfrm>
            <a:off x="1939636" y="1481070"/>
            <a:ext cx="2355274" cy="2702418"/>
          </a:xfrm>
        </p:spPr>
        <p:txBody>
          <a:bodyPr>
            <a:normAutofit/>
          </a:bodyPr>
          <a:lstStyle/>
          <a:p>
            <a:r>
              <a:rPr lang="en-US" sz="2000" b="1" dirty="0">
                <a:solidFill>
                  <a:schemeClr val="tx1"/>
                </a:solidFill>
                <a:latin typeface="Arial" panose="020B0604020202020204" pitchFamily="34" charset="0"/>
                <a:cs typeface="Arial" panose="020B0604020202020204" pitchFamily="34" charset="0"/>
              </a:rPr>
              <a:t>Most Important Nodes</a:t>
            </a:r>
            <a:r>
              <a:rPr lang="en-US" sz="20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posa_continent</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date_time</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hotel_continent</a:t>
            </a:r>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Error Rate 0.091</a:t>
            </a:r>
          </a:p>
        </p:txBody>
      </p:sp>
      <p:pic>
        <p:nvPicPr>
          <p:cNvPr id="3" name="Picture 2"/>
          <p:cNvPicPr>
            <a:picLocks noChangeAspect="1"/>
          </p:cNvPicPr>
          <p:nvPr/>
        </p:nvPicPr>
        <p:blipFill>
          <a:blip r:embed="rId3"/>
          <a:stretch>
            <a:fillRect/>
          </a:stretch>
        </p:blipFill>
        <p:spPr>
          <a:xfrm>
            <a:off x="6261538" y="872837"/>
            <a:ext cx="5029916" cy="5140036"/>
          </a:xfrm>
          <a:prstGeom prst="rect">
            <a:avLst/>
          </a:prstGeom>
        </p:spPr>
      </p:pic>
      <p:pic>
        <p:nvPicPr>
          <p:cNvPr id="8" name="Picture 7"/>
          <p:cNvPicPr>
            <a:picLocks noChangeAspect="1"/>
          </p:cNvPicPr>
          <p:nvPr/>
        </p:nvPicPr>
        <p:blipFill>
          <a:blip r:embed="rId4"/>
          <a:stretch>
            <a:fillRect/>
          </a:stretch>
        </p:blipFill>
        <p:spPr>
          <a:xfrm>
            <a:off x="1939636" y="4183488"/>
            <a:ext cx="3463210" cy="2143125"/>
          </a:xfrm>
          <a:prstGeom prst="rect">
            <a:avLst/>
          </a:prstGeom>
        </p:spPr>
      </p:pic>
    </p:spTree>
    <p:extLst>
      <p:ext uri="{BB962C8B-B14F-4D97-AF65-F5344CB8AC3E}">
        <p14:creationId xmlns:p14="http://schemas.microsoft.com/office/powerpoint/2010/main" val="7946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212593823"/>
              </p:ext>
            </p:extLst>
          </p:nvPr>
        </p:nvGraphicFramePr>
        <p:xfrm>
          <a:off x="2264898" y="2278964"/>
          <a:ext cx="7655952" cy="3516920"/>
        </p:xfrm>
        <a:graphic>
          <a:graphicData uri="http://schemas.openxmlformats.org/drawingml/2006/table">
            <a:tbl>
              <a:tblPr firstRow="1" bandRow="1">
                <a:tableStyleId>{5C22544A-7EE6-4342-B048-85BDC9FD1C3A}</a:tableStyleId>
              </a:tblPr>
              <a:tblGrid>
                <a:gridCol w="3827976">
                  <a:extLst>
                    <a:ext uri="{9D8B030D-6E8A-4147-A177-3AD203B41FA5}">
                      <a16:colId xmlns:a16="http://schemas.microsoft.com/office/drawing/2014/main" xmlns="" val="1616016920"/>
                    </a:ext>
                  </a:extLst>
                </a:gridCol>
                <a:gridCol w="3827976">
                  <a:extLst>
                    <a:ext uri="{9D8B030D-6E8A-4147-A177-3AD203B41FA5}">
                      <a16:colId xmlns:a16="http://schemas.microsoft.com/office/drawing/2014/main" xmlns="" val="328454242"/>
                    </a:ext>
                  </a:extLst>
                </a:gridCol>
              </a:tblGrid>
              <a:tr h="879230">
                <a:tc>
                  <a:txBody>
                    <a:bodyPr/>
                    <a:lstStyle/>
                    <a:p>
                      <a:pPr algn="ctr"/>
                      <a:r>
                        <a:rPr lang="en-US" dirty="0">
                          <a:latin typeface="Arial" panose="020B0604020202020204" pitchFamily="34" charset="0"/>
                          <a:cs typeface="Arial" panose="020B0604020202020204" pitchFamily="34" charset="0"/>
                        </a:rPr>
                        <a:t>ALGORITHMS</a:t>
                      </a:r>
                    </a:p>
                  </a:txBody>
                  <a:tcPr/>
                </a:tc>
                <a:tc>
                  <a:txBody>
                    <a:bodyPr/>
                    <a:lstStyle/>
                    <a:p>
                      <a:pPr algn="ctr"/>
                      <a:r>
                        <a:rPr lang="en-US" dirty="0">
                          <a:latin typeface="Arial" panose="020B0604020202020204" pitchFamily="34" charset="0"/>
                          <a:cs typeface="Arial" panose="020B0604020202020204" pitchFamily="34" charset="0"/>
                        </a:rPr>
                        <a:t>SUCCESS</a:t>
                      </a:r>
                      <a:r>
                        <a:rPr lang="en-US" baseline="0" dirty="0">
                          <a:latin typeface="Arial" panose="020B0604020202020204" pitchFamily="34" charset="0"/>
                          <a:cs typeface="Arial" panose="020B0604020202020204" pitchFamily="34" charset="0"/>
                        </a:rPr>
                        <a:t> RATE(%)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317933483"/>
                  </a:ext>
                </a:extLst>
              </a:tr>
              <a:tr h="879230">
                <a:tc>
                  <a:txBody>
                    <a:bodyPr/>
                    <a:lstStyle/>
                    <a:p>
                      <a:pPr algn="ctr"/>
                      <a:r>
                        <a:rPr lang="en-US" b="1" dirty="0">
                          <a:solidFill>
                            <a:schemeClr val="tx1"/>
                          </a:solidFill>
                          <a:latin typeface="Arial" panose="020B0604020202020204" pitchFamily="34" charset="0"/>
                          <a:cs typeface="Arial" panose="020B0604020202020204" pitchFamily="34" charset="0"/>
                        </a:rPr>
                        <a:t>KNN</a:t>
                      </a:r>
                    </a:p>
                  </a:txBody>
                  <a:tcPr/>
                </a:tc>
                <a:tc>
                  <a:txBody>
                    <a:bodyPr/>
                    <a:lstStyle/>
                    <a:p>
                      <a:pPr algn="ctr"/>
                      <a:r>
                        <a:rPr lang="en-US" b="1" dirty="0">
                          <a:solidFill>
                            <a:schemeClr val="tx1"/>
                          </a:solidFill>
                          <a:latin typeface="Arial" panose="020B0604020202020204" pitchFamily="34" charset="0"/>
                          <a:cs typeface="Arial" panose="020B0604020202020204" pitchFamily="34" charset="0"/>
                        </a:rPr>
                        <a:t>89.75</a:t>
                      </a:r>
                    </a:p>
                  </a:txBody>
                  <a:tcPr/>
                </a:tc>
                <a:extLst>
                  <a:ext uri="{0D108BD9-81ED-4DB2-BD59-A6C34878D82A}">
                    <a16:rowId xmlns:a16="http://schemas.microsoft.com/office/drawing/2014/main" xmlns="" val="2178287480"/>
                  </a:ext>
                </a:extLst>
              </a:tr>
              <a:tr h="879230">
                <a:tc>
                  <a:txBody>
                    <a:bodyPr/>
                    <a:lstStyle/>
                    <a:p>
                      <a:pPr algn="ctr"/>
                      <a:r>
                        <a:rPr lang="en-US" b="1" dirty="0">
                          <a:solidFill>
                            <a:schemeClr val="tx1"/>
                          </a:solidFill>
                          <a:latin typeface="Arial" panose="020B0604020202020204" pitchFamily="34" charset="0"/>
                          <a:cs typeface="Arial" panose="020B0604020202020204" pitchFamily="34" charset="0"/>
                        </a:rPr>
                        <a:t>CART</a:t>
                      </a:r>
                    </a:p>
                  </a:txBody>
                  <a:tcPr/>
                </a:tc>
                <a:tc>
                  <a:txBody>
                    <a:bodyPr/>
                    <a:lstStyle/>
                    <a:p>
                      <a:pPr algn="ctr"/>
                      <a:r>
                        <a:rPr lang="en-US" b="1" dirty="0">
                          <a:solidFill>
                            <a:schemeClr val="tx1"/>
                          </a:solidFill>
                          <a:latin typeface="Arial" panose="020B0604020202020204" pitchFamily="34" charset="0"/>
                          <a:cs typeface="Arial" panose="020B0604020202020204" pitchFamily="34" charset="0"/>
                        </a:rPr>
                        <a:t>91.1</a:t>
                      </a:r>
                    </a:p>
                  </a:txBody>
                  <a:tcPr/>
                </a:tc>
                <a:extLst>
                  <a:ext uri="{0D108BD9-81ED-4DB2-BD59-A6C34878D82A}">
                    <a16:rowId xmlns:a16="http://schemas.microsoft.com/office/drawing/2014/main" xmlns="" val="3055556405"/>
                  </a:ext>
                </a:extLst>
              </a:tr>
              <a:tr h="879230">
                <a:tc>
                  <a:txBody>
                    <a:bodyPr/>
                    <a:lstStyle/>
                    <a:p>
                      <a:pPr algn="ctr"/>
                      <a:r>
                        <a:rPr lang="en-US" b="1" dirty="0">
                          <a:solidFill>
                            <a:schemeClr val="tx1"/>
                          </a:solidFill>
                          <a:latin typeface="Arial" panose="020B0604020202020204" pitchFamily="34" charset="0"/>
                          <a:cs typeface="Arial" panose="020B0604020202020204" pitchFamily="34" charset="0"/>
                        </a:rPr>
                        <a:t>C5.0</a:t>
                      </a:r>
                    </a:p>
                  </a:txBody>
                  <a:tcPr/>
                </a:tc>
                <a:tc>
                  <a:txBody>
                    <a:bodyPr/>
                    <a:lstStyle/>
                    <a:p>
                      <a:pPr algn="ctr"/>
                      <a:r>
                        <a:rPr lang="en-US" b="1" dirty="0">
                          <a:solidFill>
                            <a:schemeClr val="tx1"/>
                          </a:solidFill>
                          <a:latin typeface="Arial" panose="020B0604020202020204" pitchFamily="34" charset="0"/>
                          <a:cs typeface="Arial" panose="020B0604020202020204" pitchFamily="34" charset="0"/>
                        </a:rPr>
                        <a:t>90.9</a:t>
                      </a:r>
                    </a:p>
                  </a:txBody>
                  <a:tcPr/>
                </a:tc>
                <a:extLst>
                  <a:ext uri="{0D108BD9-81ED-4DB2-BD59-A6C34878D82A}">
                    <a16:rowId xmlns:a16="http://schemas.microsoft.com/office/drawing/2014/main" xmlns="" val="3512541703"/>
                  </a:ext>
                </a:extLst>
              </a:tr>
            </a:tbl>
          </a:graphicData>
        </a:graphic>
      </p:graphicFrame>
      <p:sp>
        <p:nvSpPr>
          <p:cNvPr id="7" name="Title 6"/>
          <p:cNvSpPr>
            <a:spLocks noGrp="1"/>
          </p:cNvSpPr>
          <p:nvPr>
            <p:ph type="title"/>
          </p:nvPr>
        </p:nvSpPr>
        <p:spPr>
          <a:xfrm>
            <a:off x="1841679" y="734095"/>
            <a:ext cx="10587295" cy="907321"/>
          </a:xfrm>
        </p:spPr>
        <p:txBody>
          <a:bodyPr/>
          <a:lstStyle/>
          <a:p>
            <a:r>
              <a:rPr lang="en-US" b="1" dirty="0">
                <a:latin typeface="Arial" panose="020B0604020202020204" pitchFamily="34" charset="0"/>
                <a:cs typeface="Arial" panose="020B0604020202020204" pitchFamily="34" charset="0"/>
              </a:rPr>
              <a:t>Evaluation		</a:t>
            </a:r>
          </a:p>
        </p:txBody>
      </p:sp>
    </p:spTree>
    <p:extLst>
      <p:ext uri="{BB962C8B-B14F-4D97-AF65-F5344CB8AC3E}">
        <p14:creationId xmlns:p14="http://schemas.microsoft.com/office/powerpoint/2010/main" val="154088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0012" y="624110"/>
            <a:ext cx="6194738" cy="882718"/>
          </a:xfrm>
        </p:spPr>
        <p:txBody>
          <a:bodyPr/>
          <a:lstStyle/>
          <a:p>
            <a:r>
              <a:rPr lang="en-US" b="1" dirty="0"/>
              <a:t>Conclusion</a:t>
            </a:r>
          </a:p>
        </p:txBody>
      </p:sp>
      <p:sp>
        <p:nvSpPr>
          <p:cNvPr id="8" name="Content Placeholder 7"/>
          <p:cNvSpPr>
            <a:spLocks noGrp="1"/>
          </p:cNvSpPr>
          <p:nvPr>
            <p:ph idx="1"/>
          </p:nvPr>
        </p:nvSpPr>
        <p:spPr>
          <a:xfrm>
            <a:off x="1700012" y="2133600"/>
            <a:ext cx="9804600" cy="3777622"/>
          </a:xfrm>
        </p:spPr>
        <p:txBody>
          <a:bodyPr/>
          <a:lstStyle/>
          <a:p>
            <a:r>
              <a:rPr lang="en-US" sz="2000" dirty="0">
                <a:solidFill>
                  <a:schemeClr val="tx1"/>
                </a:solidFill>
                <a:latin typeface="Arial" panose="020B0604020202020204" pitchFamily="34" charset="0"/>
                <a:cs typeface="Arial" panose="020B0604020202020204" pitchFamily="34" charset="0"/>
              </a:rPr>
              <a:t>For predicting whether the user is going to book a hotel or not, CART has a better performance compared to KNN and C5.0</a:t>
            </a:r>
          </a:p>
          <a:p>
            <a:r>
              <a:rPr lang="en-US" sz="2000" dirty="0" err="1">
                <a:solidFill>
                  <a:schemeClr val="tx1"/>
                </a:solidFill>
                <a:latin typeface="Arial" panose="020B0604020202020204" pitchFamily="34" charset="0"/>
                <a:cs typeface="Arial" panose="020B0604020202020204" pitchFamily="34" charset="0"/>
              </a:rPr>
              <a:t>is_mobile</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hotel_cluster</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date_time</a:t>
            </a:r>
            <a:r>
              <a:rPr lang="en-US" sz="2000" dirty="0">
                <a:solidFill>
                  <a:schemeClr val="tx1"/>
                </a:solidFill>
                <a:latin typeface="Arial" panose="020B0604020202020204" pitchFamily="34" charset="0"/>
                <a:cs typeface="Arial" panose="020B0604020202020204" pitchFamily="34" charset="0"/>
              </a:rPr>
              <a:t> and </a:t>
            </a:r>
            <a:r>
              <a:rPr lang="en-US" sz="2000" dirty="0" err="1">
                <a:solidFill>
                  <a:schemeClr val="tx1"/>
                </a:solidFill>
                <a:latin typeface="Arial" panose="020B0604020202020204" pitchFamily="34" charset="0"/>
                <a:cs typeface="Arial" panose="020B0604020202020204" pitchFamily="34" charset="0"/>
              </a:rPr>
              <a:t>origin_destination_distance</a:t>
            </a:r>
            <a:r>
              <a:rPr lang="en-US" sz="2000" dirty="0">
                <a:solidFill>
                  <a:schemeClr val="tx1"/>
                </a:solidFill>
                <a:latin typeface="Arial" panose="020B0604020202020204" pitchFamily="34" charset="0"/>
                <a:cs typeface="Arial" panose="020B0604020202020204" pitchFamily="34" charset="0"/>
              </a:rPr>
              <a:t> are the most significant attributes</a:t>
            </a:r>
          </a:p>
          <a:p>
            <a:r>
              <a:rPr lang="en-US" sz="2000" dirty="0">
                <a:solidFill>
                  <a:schemeClr val="tx1"/>
                </a:solidFill>
                <a:latin typeface="Arial" panose="020B0604020202020204" pitchFamily="34" charset="0"/>
                <a:cs typeface="Arial" panose="020B0604020202020204" pitchFamily="34" charset="0"/>
              </a:rPr>
              <a:t>Most of the bookings are done for 2 Star Hotels</a:t>
            </a:r>
          </a:p>
          <a:p>
            <a:r>
              <a:rPr lang="en-US" sz="2000" dirty="0">
                <a:solidFill>
                  <a:schemeClr val="tx1"/>
                </a:solidFill>
                <a:latin typeface="Arial" panose="020B0604020202020204" pitchFamily="34" charset="0"/>
                <a:cs typeface="Arial" panose="020B0604020202020204" pitchFamily="34" charset="0"/>
              </a:rPr>
              <a:t>Most of the users who booked the hotel have not done through mobile</a:t>
            </a:r>
          </a:p>
          <a:p>
            <a:r>
              <a:rPr lang="en-US" sz="2000" dirty="0">
                <a:solidFill>
                  <a:schemeClr val="tx1"/>
                </a:solidFill>
                <a:latin typeface="Arial" panose="020B0604020202020204" pitchFamily="34" charset="0"/>
                <a:cs typeface="Arial" panose="020B0604020202020204" pitchFamily="34" charset="0"/>
              </a:rPr>
              <a:t>Least number of bookings are done in Fall Season</a:t>
            </a:r>
          </a:p>
          <a:p>
            <a:endParaRPr lang="en-US" dirty="0">
              <a:solidFill>
                <a:schemeClr val="tx1"/>
              </a:solidFill>
            </a:endParaRPr>
          </a:p>
          <a:p>
            <a:endParaRPr lang="en-US" dirty="0">
              <a:solidFill>
                <a:schemeClr val="tx1"/>
              </a:solidFill>
            </a:endParaRPr>
          </a:p>
          <a:p>
            <a:endParaRPr lang="en-US" dirty="0"/>
          </a:p>
          <a:p>
            <a:endParaRPr lang="en-US" dirty="0"/>
          </a:p>
        </p:txBody>
      </p:sp>
    </p:spTree>
    <p:extLst>
      <p:ext uri="{BB962C8B-B14F-4D97-AF65-F5344CB8AC3E}">
        <p14:creationId xmlns:p14="http://schemas.microsoft.com/office/powerpoint/2010/main" val="251160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770016" cy="1280890"/>
          </a:xfrm>
        </p:spPr>
        <p:txBody>
          <a:bodyPr>
            <a:normAutofit/>
          </a:bodyPr>
          <a:lstStyle/>
          <a:p>
            <a:pPr algn="ctr"/>
            <a:r>
              <a:rPr lang="en-US" sz="4000" b="1" dirty="0">
                <a:solidFill>
                  <a:schemeClr val="tx1"/>
                </a:solidFill>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https://www.kaggle.com/c/expedia-hotel-recommendations</a:t>
            </a:r>
          </a:p>
          <a:p>
            <a:r>
              <a:rPr lang="en-US" sz="2400" dirty="0">
                <a:solidFill>
                  <a:schemeClr val="tx1"/>
                </a:solidFill>
                <a:latin typeface="Arial" panose="020B0604020202020204" pitchFamily="34" charset="0"/>
                <a:cs typeface="Arial" panose="020B0604020202020204" pitchFamily="34" charset="0"/>
              </a:rPr>
              <a:t>http://varianceexplained.org/RData/</a:t>
            </a:r>
          </a:p>
          <a:p>
            <a:r>
              <a:rPr lang="en-US" sz="2400" dirty="0">
                <a:solidFill>
                  <a:schemeClr val="tx1"/>
                </a:solidFill>
                <a:latin typeface="Arial" panose="020B0604020202020204" pitchFamily="34" charset="0"/>
                <a:cs typeface="Arial" panose="020B0604020202020204" pitchFamily="34" charset="0"/>
              </a:rPr>
              <a:t>Discovering Knowledge in Data by Daniel T Larose</a:t>
            </a:r>
          </a:p>
          <a:p>
            <a:endParaRPr lang="en-US"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8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85"/>
          <p:cNvPicPr preferRelativeResize="0"/>
          <p:nvPr/>
        </p:nvPicPr>
        <p:blipFill>
          <a:blip r:embed="rId2">
            <a:alphaModFix/>
          </a:blip>
          <a:stretch>
            <a:fillRect/>
          </a:stretch>
        </p:blipFill>
        <p:spPr>
          <a:xfrm>
            <a:off x="2915466" y="1087755"/>
            <a:ext cx="7258050" cy="5048250"/>
          </a:xfrm>
          <a:prstGeom prst="rect">
            <a:avLst/>
          </a:prstGeom>
          <a:noFill/>
          <a:ln>
            <a:noFill/>
          </a:ln>
        </p:spPr>
      </p:pic>
    </p:spTree>
    <p:extLst>
      <p:ext uri="{BB962C8B-B14F-4D97-AF65-F5344CB8AC3E}">
        <p14:creationId xmlns:p14="http://schemas.microsoft.com/office/powerpoint/2010/main" val="9035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1" y="624110"/>
            <a:ext cx="9804601" cy="1280890"/>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Introduction</a:t>
            </a:r>
            <a:endParaRPr lang="en-US" sz="4000" b="1" dirty="0">
              <a:solidFill>
                <a:schemeClr val="tx1"/>
              </a:solidFill>
            </a:endParaRPr>
          </a:p>
        </p:txBody>
      </p:sp>
      <p:sp>
        <p:nvSpPr>
          <p:cNvPr id="3" name="Content Placeholder 2"/>
          <p:cNvSpPr>
            <a:spLocks noGrp="1"/>
          </p:cNvSpPr>
          <p:nvPr>
            <p:ph idx="1"/>
          </p:nvPr>
        </p:nvSpPr>
        <p:spPr>
          <a:xfrm>
            <a:off x="1700012" y="1668379"/>
            <a:ext cx="9259168" cy="4118811"/>
          </a:xfrm>
        </p:spPr>
        <p:txBody>
          <a:bodyPr>
            <a:normAutofit/>
          </a:bodyPr>
          <a:lstStyle/>
          <a:p>
            <a:pPr lvl="0"/>
            <a:endParaRPr lang="en-US" sz="20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Expedia is one of the largest travel booking websites on the internet</a:t>
            </a:r>
          </a:p>
          <a:p>
            <a:pPr lvl="0"/>
            <a:r>
              <a:rPr lang="en-US" sz="2400" dirty="0">
                <a:solidFill>
                  <a:schemeClr val="tx1"/>
                </a:solidFill>
                <a:latin typeface="Arial" panose="020B0604020202020204" pitchFamily="34" charset="0"/>
                <a:cs typeface="Arial" panose="020B0604020202020204" pitchFamily="34" charset="0"/>
              </a:rPr>
              <a:t>The goal is to predict the booking outcome(hotel reservation) for a user event, based on attributes associated with that user</a:t>
            </a:r>
          </a:p>
          <a:p>
            <a:pPr lvl="0"/>
            <a:r>
              <a:rPr lang="en-US" sz="2400" dirty="0">
                <a:solidFill>
                  <a:schemeClr val="tx1"/>
                </a:solidFill>
                <a:latin typeface="Arial" panose="020B0604020202020204" pitchFamily="34" charset="0"/>
                <a:cs typeface="Arial" panose="020B0604020202020204" pitchFamily="34" charset="0"/>
              </a:rPr>
              <a:t>We can contextualize customer data and predict the likelihood, a user will book a hotel or not </a:t>
            </a:r>
          </a:p>
          <a:p>
            <a:pPr lvl="0"/>
            <a:r>
              <a:rPr lang="en-US" sz="2400" dirty="0">
                <a:solidFill>
                  <a:schemeClr val="tx1"/>
                </a:solidFill>
                <a:latin typeface="Arial" panose="020B0604020202020204" pitchFamily="34" charset="0"/>
                <a:cs typeface="Arial" panose="020B0604020202020204" pitchFamily="34" charset="0"/>
              </a:rPr>
              <a:t>The data used in this project is a random selection from Expedia and is not representative of the overall statistics</a:t>
            </a:r>
          </a:p>
          <a:p>
            <a:pPr marL="0" lvl="0" indent="0">
              <a:buNone/>
            </a:pPr>
            <a:endParaRPr lang="en" sz="2000"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5290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180" y="624110"/>
            <a:ext cx="9932486" cy="1280890"/>
          </a:xfrm>
        </p:spPr>
        <p:txBody>
          <a:bodyPr>
            <a:normAutofit fontScale="90000"/>
          </a:bodyPr>
          <a:lstStyle/>
          <a:p>
            <a:r>
              <a:rPr lang="en-US" sz="4000" b="1" dirty="0">
                <a:solidFill>
                  <a:schemeClr val="tx1"/>
                </a:solidFill>
                <a:latin typeface="Arial" panose="020B0604020202020204" pitchFamily="34" charset="0"/>
                <a:ea typeface="Merriweather"/>
                <a:cs typeface="Arial" panose="020B0604020202020204" pitchFamily="34" charset="0"/>
                <a:sym typeface="Merriweather"/>
              </a:rPr>
              <a:t>Cross Industry Standard Process (CRISP)</a:t>
            </a:r>
            <a:endParaRPr lang="en-US" sz="4000" b="1" dirty="0">
              <a:solidFill>
                <a:schemeClr val="tx1"/>
              </a:solidFill>
              <a:latin typeface="Arial" panose="020B0604020202020204" pitchFamily="34" charset="0"/>
              <a:cs typeface="Arial" panose="020B0604020202020204" pitchFamily="34" charset="0"/>
            </a:endParaRPr>
          </a:p>
        </p:txBody>
      </p:sp>
      <p:pic>
        <p:nvPicPr>
          <p:cNvPr id="4" name="Shape 120"/>
          <p:cNvPicPr preferRelativeResize="0">
            <a:picLocks/>
          </p:cNvPicPr>
          <p:nvPr/>
        </p:nvPicPr>
        <p:blipFill rotWithShape="1">
          <a:blip r:embed="rId2">
            <a:alphaModFix/>
          </a:blip>
          <a:srcRect/>
          <a:stretch/>
        </p:blipFill>
        <p:spPr>
          <a:xfrm>
            <a:off x="4138881" y="1905000"/>
            <a:ext cx="4571981" cy="4252200"/>
          </a:xfrm>
          <a:prstGeom prst="rect">
            <a:avLst/>
          </a:prstGeom>
          <a:noFill/>
          <a:ln>
            <a:noFill/>
          </a:ln>
        </p:spPr>
      </p:pic>
      <p:pic>
        <p:nvPicPr>
          <p:cNvPr id="5" name="Picture 4"/>
          <p:cNvPicPr>
            <a:picLocks noChangeAspect="1"/>
          </p:cNvPicPr>
          <p:nvPr/>
        </p:nvPicPr>
        <p:blipFill>
          <a:blip r:embed="rId3"/>
          <a:stretch>
            <a:fillRect/>
          </a:stretch>
        </p:blipFill>
        <p:spPr>
          <a:xfrm>
            <a:off x="2098292" y="1492469"/>
            <a:ext cx="7642647" cy="4742482"/>
          </a:xfrm>
          <a:prstGeom prst="rect">
            <a:avLst/>
          </a:prstGeom>
        </p:spPr>
      </p:pic>
    </p:spTree>
    <p:extLst>
      <p:ext uri="{BB962C8B-B14F-4D97-AF65-F5344CB8AC3E}">
        <p14:creationId xmlns:p14="http://schemas.microsoft.com/office/powerpoint/2010/main" val="295837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465" y="624110"/>
            <a:ext cx="9804148" cy="805445"/>
          </a:xfrm>
        </p:spPr>
        <p:txBody>
          <a:bodyPr>
            <a:normAutofit/>
          </a:bodyPr>
          <a:lstStyle/>
          <a:p>
            <a:r>
              <a:rPr lang="en-US" sz="4000" b="1" dirty="0">
                <a:latin typeface="Arial" panose="020B0604020202020204" pitchFamily="34" charset="0"/>
                <a:cs typeface="Arial" panose="020B0604020202020204" pitchFamily="34" charset="0"/>
              </a:rPr>
              <a:t>Dataset Description</a:t>
            </a:r>
          </a:p>
        </p:txBody>
      </p:sp>
      <p:sp>
        <p:nvSpPr>
          <p:cNvPr id="3" name="Content Placeholder 2"/>
          <p:cNvSpPr>
            <a:spLocks noGrp="1"/>
          </p:cNvSpPr>
          <p:nvPr>
            <p:ph idx="1"/>
          </p:nvPr>
        </p:nvSpPr>
        <p:spPr>
          <a:xfrm>
            <a:off x="1700464" y="1704474"/>
            <a:ext cx="9285215" cy="3756168"/>
          </a:xfrm>
          <a:solidFill>
            <a:schemeClr val="bg1"/>
          </a:solidFill>
        </p:spPr>
        <p:txBody>
          <a:bodyPr vert="horz" wrap="square" anchor="t" anchorCtr="1">
            <a:normAutofit/>
          </a:bodyPr>
          <a:lstStyle/>
          <a:p>
            <a:pPr>
              <a:lnSpc>
                <a:spcPct val="100000"/>
              </a:lnSpc>
            </a:pPr>
            <a:r>
              <a:rPr lang="en-US" sz="2400" dirty="0">
                <a:solidFill>
                  <a:schemeClr val="tx1"/>
                </a:solidFill>
                <a:latin typeface="Arial" panose="020B0604020202020204" pitchFamily="34" charset="0"/>
                <a:cs typeface="Arial" panose="020B0604020202020204" pitchFamily="34" charset="0"/>
              </a:rPr>
              <a:t>We have used Expedia dataset from </a:t>
            </a:r>
            <a:r>
              <a:rPr lang="en-US" sz="2400" dirty="0">
                <a:solidFill>
                  <a:schemeClr val="tx1"/>
                </a:solidFill>
                <a:latin typeface="Arial" panose="020B0604020202020204" pitchFamily="34" charset="0"/>
                <a:cs typeface="Arial" panose="020B0604020202020204" pitchFamily="34" charset="0"/>
                <a:hlinkClick r:id="rId2"/>
              </a:rPr>
              <a:t>www.kaggle.com</a:t>
            </a:r>
            <a:r>
              <a:rPr lang="en-US" sz="2400" dirty="0">
                <a:solidFill>
                  <a:schemeClr val="tx1"/>
                </a:solidFill>
                <a:latin typeface="Arial" panose="020B0604020202020204" pitchFamily="34" charset="0"/>
                <a:cs typeface="Arial" panose="020B0604020202020204" pitchFamily="34" charset="0"/>
              </a:rPr>
              <a:t> repository</a:t>
            </a:r>
          </a:p>
          <a:p>
            <a:pPr>
              <a:lnSpc>
                <a:spcPct val="100000"/>
              </a:lnSpc>
            </a:pPr>
            <a:r>
              <a:rPr lang="en-US" sz="2400" dirty="0">
                <a:solidFill>
                  <a:schemeClr val="tx1"/>
                </a:solidFill>
                <a:latin typeface="Arial" panose="020B0604020202020204" pitchFamily="34" charset="0"/>
                <a:cs typeface="Arial" panose="020B0604020202020204" pitchFamily="34" charset="0"/>
              </a:rPr>
              <a:t>The dataset contains 24 attributes and we have chosen 18 of them</a:t>
            </a:r>
          </a:p>
          <a:p>
            <a:pPr>
              <a:lnSpc>
                <a:spcPct val="100000"/>
              </a:lnSpc>
            </a:pPr>
            <a:r>
              <a:rPr lang="en-US" sz="2400" dirty="0" err="1">
                <a:solidFill>
                  <a:schemeClr val="tx1"/>
                </a:solidFill>
                <a:latin typeface="Arial" panose="020B0604020202020204" pitchFamily="34" charset="0"/>
                <a:cs typeface="Arial" panose="020B0604020202020204" pitchFamily="34" charset="0"/>
              </a:rPr>
              <a:t>date_time</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posa_continent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user_location_country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user_location_region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user_location_city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orig_destination_distance</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is_mobile</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is_package</a:t>
            </a:r>
            <a:r>
              <a:rPr lang="en-US" sz="2400" dirty="0">
                <a:solidFill>
                  <a:schemeClr val="tx1"/>
                </a:solidFill>
                <a:latin typeface="Arial" panose="020B0604020202020204" pitchFamily="34" charset="0"/>
                <a:cs typeface="Arial" panose="020B0604020202020204" pitchFamily="34" charset="0"/>
              </a:rPr>
              <a:t>, channel, </a:t>
            </a:r>
            <a:r>
              <a:rPr lang="en-US" sz="2400" dirty="0" err="1">
                <a:solidFill>
                  <a:schemeClr val="tx1"/>
                </a:solidFill>
                <a:latin typeface="Arial" panose="020B0604020202020204" pitchFamily="34" charset="0"/>
                <a:cs typeface="Arial" panose="020B0604020202020204" pitchFamily="34" charset="0"/>
              </a:rPr>
              <a:t>srch_adults_cnt</a:t>
            </a:r>
            <a:r>
              <a:rPr lang="en-US" sz="2400" dirty="0">
                <a:solidFill>
                  <a:schemeClr val="tx1"/>
                </a:solidFill>
                <a:latin typeface="Arial" panose="020B0604020202020204" pitchFamily="34" charset="0"/>
                <a:cs typeface="Arial" panose="020B0604020202020204" pitchFamily="34" charset="0"/>
              </a:rPr>
              <a:t>, srch_children_cnt, </a:t>
            </a:r>
            <a:r>
              <a:rPr lang="en-US" sz="2400" dirty="0" err="1">
                <a:solidFill>
                  <a:schemeClr val="tx1"/>
                </a:solidFill>
                <a:latin typeface="Arial" panose="020B0604020202020204" pitchFamily="34" charset="0"/>
                <a:cs typeface="Arial" panose="020B0604020202020204" pitchFamily="34" charset="0"/>
              </a:rPr>
              <a:t>srch_rm_cnt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srch_destination_type_id</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is_booking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hotel_continent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hotel_country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hotel_market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hotel_cluster</a:t>
            </a:r>
            <a:r>
              <a:rPr lang="en-US" sz="24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90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995" y="356824"/>
            <a:ext cx="9872760" cy="1280890"/>
          </a:xfrm>
        </p:spPr>
        <p:txBody>
          <a:bodyPr/>
          <a:lstStyle/>
          <a:p>
            <a:r>
              <a:rPr lang="en-US" b="1" dirty="0">
                <a:latin typeface="Arial" panose="020B0604020202020204" pitchFamily="34" charset="0"/>
                <a:cs typeface="Arial" panose="020B0604020202020204" pitchFamily="34" charset="0"/>
              </a:rPr>
              <a:t>Attribute Description</a:t>
            </a:r>
          </a:p>
        </p:txBody>
      </p:sp>
      <p:graphicFrame>
        <p:nvGraphicFramePr>
          <p:cNvPr id="7" name="Table 6"/>
          <p:cNvGraphicFramePr>
            <a:graphicFrameLocks noGrp="1"/>
          </p:cNvGraphicFramePr>
          <p:nvPr>
            <p:extLst>
              <p:ext uri="{D42A27DB-BD31-4B8C-83A1-F6EECF244321}">
                <p14:modId xmlns:p14="http://schemas.microsoft.com/office/powerpoint/2010/main" val="2774156010"/>
              </p:ext>
            </p:extLst>
          </p:nvPr>
        </p:nvGraphicFramePr>
        <p:xfrm>
          <a:off x="1856935" y="1364568"/>
          <a:ext cx="9326880" cy="5289449"/>
        </p:xfrm>
        <a:graphic>
          <a:graphicData uri="http://schemas.openxmlformats.org/drawingml/2006/table">
            <a:tbl>
              <a:tblPr>
                <a:tableStyleId>{5C22544A-7EE6-4342-B048-85BDC9FD1C3A}</a:tableStyleId>
              </a:tblPr>
              <a:tblGrid>
                <a:gridCol w="1741658">
                  <a:extLst>
                    <a:ext uri="{9D8B030D-6E8A-4147-A177-3AD203B41FA5}">
                      <a16:colId xmlns:a16="http://schemas.microsoft.com/office/drawing/2014/main" xmlns="" val="438083451"/>
                    </a:ext>
                  </a:extLst>
                </a:gridCol>
                <a:gridCol w="6441133">
                  <a:extLst>
                    <a:ext uri="{9D8B030D-6E8A-4147-A177-3AD203B41FA5}">
                      <a16:colId xmlns:a16="http://schemas.microsoft.com/office/drawing/2014/main" xmlns="" val="577397208"/>
                    </a:ext>
                  </a:extLst>
                </a:gridCol>
                <a:gridCol w="1144089">
                  <a:extLst>
                    <a:ext uri="{9D8B030D-6E8A-4147-A177-3AD203B41FA5}">
                      <a16:colId xmlns:a16="http://schemas.microsoft.com/office/drawing/2014/main" xmlns="" val="3613735386"/>
                    </a:ext>
                  </a:extLst>
                </a:gridCol>
              </a:tblGrid>
              <a:tr h="309893">
                <a:tc>
                  <a:txBody>
                    <a:bodyPr/>
                    <a:lstStyle/>
                    <a:p>
                      <a:pPr algn="ctr" fontAlgn="ctr"/>
                      <a:r>
                        <a:rPr lang="en-US" sz="1000" u="none" strike="noStrike">
                          <a:effectLst/>
                        </a:rPr>
                        <a:t>Column name</a:t>
                      </a:r>
                      <a:endParaRPr lang="en-US" sz="1000" b="1" i="0" u="none" strike="noStrike">
                        <a:solidFill>
                          <a:srgbClr val="333333"/>
                        </a:solidFill>
                        <a:effectLst/>
                        <a:latin typeface="Arial" panose="020B0604020202020204" pitchFamily="34" charset="0"/>
                      </a:endParaRPr>
                    </a:p>
                  </a:txBody>
                  <a:tcPr marL="8300" marR="8300" marT="8300" marB="0" anchor="ctr"/>
                </a:tc>
                <a:tc>
                  <a:txBody>
                    <a:bodyPr/>
                    <a:lstStyle/>
                    <a:p>
                      <a:pPr algn="ctr" fontAlgn="ctr"/>
                      <a:r>
                        <a:rPr lang="en-US" sz="1000" u="none" strike="noStrike">
                          <a:effectLst/>
                        </a:rPr>
                        <a:t>Description</a:t>
                      </a:r>
                      <a:endParaRPr lang="en-US" sz="1000" b="1" i="0" u="none" strike="noStrike">
                        <a:solidFill>
                          <a:srgbClr val="333333"/>
                        </a:solidFill>
                        <a:effectLst/>
                        <a:latin typeface="Arial" panose="020B0604020202020204" pitchFamily="34" charset="0"/>
                      </a:endParaRPr>
                    </a:p>
                  </a:txBody>
                  <a:tcPr marL="8300" marR="8300" marT="8300" marB="0" anchor="ctr"/>
                </a:tc>
                <a:tc>
                  <a:txBody>
                    <a:bodyPr/>
                    <a:lstStyle/>
                    <a:p>
                      <a:pPr algn="ctr" fontAlgn="ctr"/>
                      <a:r>
                        <a:rPr lang="en-US" sz="1000" u="none" strike="noStrike">
                          <a:effectLst/>
                        </a:rPr>
                        <a:t>Data type</a:t>
                      </a:r>
                      <a:endParaRPr lang="en-US" sz="1000" b="1"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3662567259"/>
                  </a:ext>
                </a:extLst>
              </a:tr>
              <a:tr h="309893">
                <a:tc>
                  <a:txBody>
                    <a:bodyPr/>
                    <a:lstStyle/>
                    <a:p>
                      <a:pPr algn="ctr" fontAlgn="ctr"/>
                      <a:r>
                        <a:rPr lang="en-US" sz="1000" u="none" strike="noStrike">
                          <a:effectLst/>
                        </a:rPr>
                        <a:t>date_time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Timestamp</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string</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3723473388"/>
                  </a:ext>
                </a:extLst>
              </a:tr>
              <a:tr h="309893">
                <a:tc>
                  <a:txBody>
                    <a:bodyPr/>
                    <a:lstStyle/>
                    <a:p>
                      <a:pPr algn="ctr" fontAlgn="ctr"/>
                      <a:r>
                        <a:rPr lang="en-US" sz="1000" u="none" strike="noStrike">
                          <a:effectLst/>
                        </a:rPr>
                        <a:t>site_name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ID of the Expedia point of sale (i.e. Expedia.com, Expedia.co.uk, Expedia.co.jp, ...)</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1408352402"/>
                  </a:ext>
                </a:extLst>
              </a:tr>
              <a:tr h="309893">
                <a:tc>
                  <a:txBody>
                    <a:bodyPr/>
                    <a:lstStyle/>
                    <a:p>
                      <a:pPr algn="ctr" fontAlgn="ctr"/>
                      <a:r>
                        <a:rPr lang="en-US" sz="1000" u="none" strike="noStrike">
                          <a:effectLst/>
                        </a:rPr>
                        <a:t>posa_continent</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ID of continent associated with site_name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1322743499"/>
                  </a:ext>
                </a:extLst>
              </a:tr>
              <a:tr h="309893">
                <a:tc>
                  <a:txBody>
                    <a:bodyPr/>
                    <a:lstStyle/>
                    <a:p>
                      <a:pPr algn="ctr" fontAlgn="ctr"/>
                      <a:r>
                        <a:rPr lang="en-US" sz="1000" u="none" strike="noStrike">
                          <a:effectLst/>
                        </a:rPr>
                        <a:t>user_location_country</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The ID of the country the customer is located</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1728174832"/>
                  </a:ext>
                </a:extLst>
              </a:tr>
              <a:tr h="309893">
                <a:tc>
                  <a:txBody>
                    <a:bodyPr/>
                    <a:lstStyle/>
                    <a:p>
                      <a:pPr algn="ctr" fontAlgn="ctr"/>
                      <a:r>
                        <a:rPr lang="en-US" sz="1000" u="none" strike="noStrike">
                          <a:effectLst/>
                        </a:rPr>
                        <a:t>user_location_region</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The ID of the region the customer is located</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700799718"/>
                  </a:ext>
                </a:extLst>
              </a:tr>
              <a:tr h="309893">
                <a:tc>
                  <a:txBody>
                    <a:bodyPr/>
                    <a:lstStyle/>
                    <a:p>
                      <a:pPr algn="ctr" fontAlgn="ctr"/>
                      <a:r>
                        <a:rPr lang="en-US" sz="1000" u="none" strike="noStrike">
                          <a:effectLst/>
                        </a:rPr>
                        <a:t>user_location_city</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The ID of the city the customer is located</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1943612866"/>
                  </a:ext>
                </a:extLst>
              </a:tr>
              <a:tr h="223566">
                <a:tc>
                  <a:txBody>
                    <a:bodyPr/>
                    <a:lstStyle/>
                    <a:p>
                      <a:pPr algn="ctr" fontAlgn="ctr"/>
                      <a:r>
                        <a:rPr lang="en-US" sz="1000" u="none" strike="noStrike">
                          <a:effectLst/>
                        </a:rPr>
                        <a:t>orig_destination_distance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Physical distance between a hotel and a customer at the time of search.</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double</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4044849257"/>
                  </a:ext>
                </a:extLst>
              </a:tr>
              <a:tr h="309893">
                <a:tc>
                  <a:txBody>
                    <a:bodyPr/>
                    <a:lstStyle/>
                    <a:p>
                      <a:pPr algn="ctr" fontAlgn="ctr"/>
                      <a:r>
                        <a:rPr lang="en-US" sz="1000" u="none" strike="noStrike">
                          <a:effectLst/>
                        </a:rPr>
                        <a:t>is_mobile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1 when a user connected from a mobile device, 0 otherwise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tinyint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3997593340"/>
                  </a:ext>
                </a:extLst>
              </a:tr>
              <a:tr h="417488">
                <a:tc>
                  <a:txBody>
                    <a:bodyPr/>
                    <a:lstStyle/>
                    <a:p>
                      <a:pPr algn="ctr" fontAlgn="ctr"/>
                      <a:r>
                        <a:rPr lang="en-US" sz="1000" u="none" strike="noStrike">
                          <a:effectLst/>
                        </a:rPr>
                        <a:t>is_package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1 if the click/booking was generated as a part of a package (i.e. combined with a flight), 0 otherwise</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737871186"/>
                  </a:ext>
                </a:extLst>
              </a:tr>
              <a:tr h="309893">
                <a:tc>
                  <a:txBody>
                    <a:bodyPr/>
                    <a:lstStyle/>
                    <a:p>
                      <a:pPr algn="ctr" fontAlgn="ctr"/>
                      <a:r>
                        <a:rPr lang="en-US" sz="1000" u="none" strike="noStrike">
                          <a:effectLst/>
                        </a:rPr>
                        <a:t>channel</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ID of a marketing channel</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766508306"/>
                  </a:ext>
                </a:extLst>
              </a:tr>
              <a:tr h="309893">
                <a:tc>
                  <a:txBody>
                    <a:bodyPr/>
                    <a:lstStyle/>
                    <a:p>
                      <a:pPr algn="ctr" fontAlgn="ctr"/>
                      <a:r>
                        <a:rPr lang="en-US" sz="1000" u="none" strike="noStrike">
                          <a:effectLst/>
                        </a:rPr>
                        <a:t>srch_destination_type_id</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Type of destination</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1807840266"/>
                  </a:ext>
                </a:extLst>
              </a:tr>
              <a:tr h="309893">
                <a:tc>
                  <a:txBody>
                    <a:bodyPr/>
                    <a:lstStyle/>
                    <a:p>
                      <a:pPr algn="ctr" fontAlgn="ctr"/>
                      <a:r>
                        <a:rPr lang="en-US" sz="1000" u="none" strike="noStrike">
                          <a:effectLst/>
                        </a:rPr>
                        <a:t>is_booking</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1 if a booking, 0 if a click</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tinyint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46552689"/>
                  </a:ext>
                </a:extLst>
              </a:tr>
              <a:tr h="309893">
                <a:tc>
                  <a:txBody>
                    <a:bodyPr/>
                    <a:lstStyle/>
                    <a:p>
                      <a:pPr algn="ctr" fontAlgn="ctr"/>
                      <a:r>
                        <a:rPr lang="en-US" sz="1000" u="none" strike="noStrike">
                          <a:effectLst/>
                        </a:rPr>
                        <a:t>hotel_continent</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Hotel continent</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562313000"/>
                  </a:ext>
                </a:extLst>
              </a:tr>
              <a:tr h="309893">
                <a:tc>
                  <a:txBody>
                    <a:bodyPr/>
                    <a:lstStyle/>
                    <a:p>
                      <a:pPr algn="ctr" fontAlgn="ctr"/>
                      <a:r>
                        <a:rPr lang="en-US" sz="1000" u="none" strike="noStrike">
                          <a:effectLst/>
                        </a:rPr>
                        <a:t>hotel_country</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Hotel country</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213971881"/>
                  </a:ext>
                </a:extLst>
              </a:tr>
              <a:tr h="309893">
                <a:tc>
                  <a:txBody>
                    <a:bodyPr/>
                    <a:lstStyle/>
                    <a:p>
                      <a:pPr algn="ctr" fontAlgn="ctr"/>
                      <a:r>
                        <a:rPr lang="en-US" sz="1000" u="none" strike="noStrike">
                          <a:effectLst/>
                        </a:rPr>
                        <a:t>hotel_market</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Hotel market</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int</a:t>
                      </a:r>
                      <a:endParaRPr lang="en-US" sz="1000" b="0" i="0" u="none" strike="noStrike">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4172952205"/>
                  </a:ext>
                </a:extLst>
              </a:tr>
              <a:tr h="309893">
                <a:tc>
                  <a:txBody>
                    <a:bodyPr/>
                    <a:lstStyle/>
                    <a:p>
                      <a:pPr algn="ctr" fontAlgn="ctr"/>
                      <a:r>
                        <a:rPr lang="en-US" sz="1000" u="none" strike="noStrike">
                          <a:effectLst/>
                        </a:rPr>
                        <a:t>hotel_cluster</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a:effectLst/>
                        </a:rPr>
                        <a:t>ID of a hotel cluster</a:t>
                      </a:r>
                      <a:endParaRPr lang="en-US" sz="1000" b="0" i="0" u="none" strike="noStrike">
                        <a:solidFill>
                          <a:srgbClr val="333333"/>
                        </a:solidFill>
                        <a:effectLst/>
                        <a:latin typeface="Arial" panose="020B0604020202020204" pitchFamily="34" charset="0"/>
                      </a:endParaRPr>
                    </a:p>
                  </a:txBody>
                  <a:tcPr marL="8300" marR="8300" marT="8300" marB="0" anchor="ctr"/>
                </a:tc>
                <a:tc>
                  <a:txBody>
                    <a:bodyPr/>
                    <a:lstStyle/>
                    <a:p>
                      <a:pPr algn="l" fontAlgn="ctr"/>
                      <a:r>
                        <a:rPr lang="en-US" sz="1000" u="none" strike="noStrike" dirty="0" err="1">
                          <a:effectLst/>
                        </a:rPr>
                        <a:t>int</a:t>
                      </a:r>
                      <a:endParaRPr lang="en-US" sz="1000" b="0" i="0" u="none" strike="noStrike" dirty="0">
                        <a:solidFill>
                          <a:srgbClr val="333333"/>
                        </a:solidFill>
                        <a:effectLst/>
                        <a:latin typeface="Arial" panose="020B0604020202020204" pitchFamily="34" charset="0"/>
                      </a:endParaRPr>
                    </a:p>
                  </a:txBody>
                  <a:tcPr marL="8300" marR="8300" marT="8300" marB="0" anchor="ctr"/>
                </a:tc>
                <a:extLst>
                  <a:ext uri="{0D108BD9-81ED-4DB2-BD59-A6C34878D82A}">
                    <a16:rowId xmlns:a16="http://schemas.microsoft.com/office/drawing/2014/main" xmlns="" val="2813931951"/>
                  </a:ext>
                </a:extLst>
              </a:tr>
            </a:tbl>
          </a:graphicData>
        </a:graphic>
      </p:graphicFrame>
    </p:spTree>
    <p:extLst>
      <p:ext uri="{BB962C8B-B14F-4D97-AF65-F5344CB8AC3E}">
        <p14:creationId xmlns:p14="http://schemas.microsoft.com/office/powerpoint/2010/main" val="29435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72529" y="427163"/>
            <a:ext cx="11040379" cy="1280890"/>
          </a:xfrm>
        </p:spPr>
        <p:txBody>
          <a:bodyPr/>
          <a:lstStyle/>
          <a:p>
            <a:r>
              <a:rPr lang="en-US" b="1" dirty="0">
                <a:latin typeface="Arial" panose="020B0604020202020204" pitchFamily="34" charset="0"/>
                <a:cs typeface="Arial" panose="020B0604020202020204" pitchFamily="34" charset="0"/>
              </a:rPr>
              <a:t>Understanding Data</a:t>
            </a:r>
          </a:p>
        </p:txBody>
      </p:sp>
      <p:pic>
        <p:nvPicPr>
          <p:cNvPr id="4" name="Content Placeholder 3"/>
          <p:cNvPicPr>
            <a:picLocks noGrp="1" noChangeAspect="1"/>
          </p:cNvPicPr>
          <p:nvPr>
            <p:ph idx="1"/>
          </p:nvPr>
        </p:nvPicPr>
        <p:blipFill>
          <a:blip r:embed="rId2"/>
          <a:stretch>
            <a:fillRect/>
          </a:stretch>
        </p:blipFill>
        <p:spPr>
          <a:xfrm>
            <a:off x="1772528" y="1367217"/>
            <a:ext cx="8452723" cy="5075786"/>
          </a:xfrm>
          <a:prstGeom prst="rect">
            <a:avLst/>
          </a:prstGeom>
        </p:spPr>
      </p:pic>
    </p:spTree>
    <p:extLst>
      <p:ext uri="{BB962C8B-B14F-4D97-AF65-F5344CB8AC3E}">
        <p14:creationId xmlns:p14="http://schemas.microsoft.com/office/powerpoint/2010/main" val="274332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0" y="553792"/>
            <a:ext cx="9324305" cy="772732"/>
          </a:xfrm>
        </p:spPr>
        <p:txBody>
          <a:bodyPr/>
          <a:lstStyle/>
          <a:p>
            <a:r>
              <a:rPr lang="en-US" b="1" dirty="0">
                <a:latin typeface="Arial" panose="020B0604020202020204" pitchFamily="34" charset="0"/>
                <a:cs typeface="Arial" panose="020B0604020202020204" pitchFamily="34" charset="0"/>
              </a:rPr>
              <a:t>Exploratory Data Analysis</a:t>
            </a:r>
          </a:p>
        </p:txBody>
      </p:sp>
      <p:pic>
        <p:nvPicPr>
          <p:cNvPr id="6" name="Content Placeholder 5"/>
          <p:cNvPicPr>
            <a:picLocks noGrp="1" noChangeAspect="1"/>
          </p:cNvPicPr>
          <p:nvPr>
            <p:ph idx="1"/>
          </p:nvPr>
        </p:nvPicPr>
        <p:blipFill>
          <a:blip r:embed="rId2"/>
          <a:stretch>
            <a:fillRect/>
          </a:stretch>
        </p:blipFill>
        <p:spPr>
          <a:xfrm>
            <a:off x="1700010" y="1553519"/>
            <a:ext cx="4533900" cy="3543300"/>
          </a:xfrm>
          <a:prstGeom prst="rect">
            <a:avLst/>
          </a:prstGeom>
        </p:spPr>
      </p:pic>
      <p:pic>
        <p:nvPicPr>
          <p:cNvPr id="7" name="Content Placeholder 5"/>
          <p:cNvPicPr>
            <a:picLocks noChangeAspect="1"/>
          </p:cNvPicPr>
          <p:nvPr/>
        </p:nvPicPr>
        <p:blipFill>
          <a:blip r:embed="rId3"/>
          <a:stretch>
            <a:fillRect/>
          </a:stretch>
        </p:blipFill>
        <p:spPr>
          <a:xfrm>
            <a:off x="6362162" y="2430752"/>
            <a:ext cx="4533900" cy="3533775"/>
          </a:xfrm>
          <a:prstGeom prst="rect">
            <a:avLst/>
          </a:prstGeom>
        </p:spPr>
      </p:pic>
    </p:spTree>
    <p:extLst>
      <p:ext uri="{BB962C8B-B14F-4D97-AF65-F5344CB8AC3E}">
        <p14:creationId xmlns:p14="http://schemas.microsoft.com/office/powerpoint/2010/main" val="262326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51466" y="1797100"/>
            <a:ext cx="4552950" cy="3552825"/>
          </a:xfrm>
          <a:prstGeom prst="rect">
            <a:avLst/>
          </a:prstGeom>
        </p:spPr>
      </p:pic>
      <p:pic>
        <p:nvPicPr>
          <p:cNvPr id="7" name="Picture 6"/>
          <p:cNvPicPr>
            <a:picLocks noChangeAspect="1"/>
          </p:cNvPicPr>
          <p:nvPr/>
        </p:nvPicPr>
        <p:blipFill>
          <a:blip r:embed="rId3"/>
          <a:stretch>
            <a:fillRect/>
          </a:stretch>
        </p:blipFill>
        <p:spPr>
          <a:xfrm>
            <a:off x="6923088" y="3064426"/>
            <a:ext cx="4581525" cy="3590925"/>
          </a:xfrm>
          <a:prstGeom prst="rect">
            <a:avLst/>
          </a:prstGeom>
        </p:spPr>
      </p:pic>
      <p:sp>
        <p:nvSpPr>
          <p:cNvPr id="2" name="Title 1"/>
          <p:cNvSpPr>
            <a:spLocks noGrp="1"/>
          </p:cNvSpPr>
          <p:nvPr>
            <p:ph type="title"/>
          </p:nvPr>
        </p:nvSpPr>
        <p:spPr>
          <a:xfrm>
            <a:off x="1996225" y="579549"/>
            <a:ext cx="9508388" cy="953037"/>
          </a:xfrm>
        </p:spPr>
        <p:txBody>
          <a:bodyPr/>
          <a:lstStyle/>
          <a:p>
            <a:r>
              <a:rPr lang="en-US" b="1" dirty="0">
                <a:latin typeface="Arial" panose="020B0604020202020204" pitchFamily="34" charset="0"/>
                <a:cs typeface="Arial" panose="020B0604020202020204" pitchFamily="34" charset="0"/>
              </a:rPr>
              <a:t>Exploratory Data Analysis Continued..</a:t>
            </a:r>
          </a:p>
        </p:txBody>
      </p:sp>
    </p:spTree>
    <p:extLst>
      <p:ext uri="{BB962C8B-B14F-4D97-AF65-F5344CB8AC3E}">
        <p14:creationId xmlns:p14="http://schemas.microsoft.com/office/powerpoint/2010/main" val="155421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468" y="811368"/>
            <a:ext cx="7405352" cy="1093631"/>
          </a:xfrm>
        </p:spPr>
        <p:txBody>
          <a:bodyPr>
            <a:normAutofit/>
          </a:bodyPr>
          <a:lstStyle/>
          <a:p>
            <a:pPr algn="ctr"/>
            <a:r>
              <a:rPr lang="en-US" sz="4000" b="1" dirty="0">
                <a:latin typeface="Arial" panose="020B0604020202020204" pitchFamily="34" charset="0"/>
                <a:cs typeface="Arial" panose="020B0604020202020204" pitchFamily="34" charset="0"/>
              </a:rPr>
              <a:t>Algorithms Used</a:t>
            </a:r>
          </a:p>
        </p:txBody>
      </p:sp>
      <p:sp>
        <p:nvSpPr>
          <p:cNvPr id="3" name="Content Placeholder 2"/>
          <p:cNvSpPr>
            <a:spLocks noGrp="1"/>
          </p:cNvSpPr>
          <p:nvPr>
            <p:ph idx="1"/>
          </p:nvPr>
        </p:nvSpPr>
        <p:spPr>
          <a:xfrm>
            <a:off x="1880315" y="2133600"/>
            <a:ext cx="9624297" cy="3777622"/>
          </a:xfrm>
        </p:spPr>
        <p:txBody>
          <a:bodyPr/>
          <a:lstStyle/>
          <a:p>
            <a:pPr marL="171450" lvl="1" indent="-222250">
              <a:spcBef>
                <a:spcPts val="320"/>
              </a:spcBef>
              <a:buSzPct val="100000"/>
              <a:buFont typeface="Questrial"/>
              <a:buChar char="•"/>
            </a:pPr>
            <a:r>
              <a:rPr lang="en" sz="2400" dirty="0">
                <a:solidFill>
                  <a:schemeClr val="tx1"/>
                </a:solidFill>
                <a:latin typeface="Arial" panose="020B0604020202020204" pitchFamily="34" charset="0"/>
                <a:ea typeface="Questrial"/>
                <a:cs typeface="Arial" panose="020B0604020202020204" pitchFamily="34" charset="0"/>
                <a:sym typeface="Questrial"/>
              </a:rPr>
              <a:t>We have used 3 algorithms on the data and derived conclusions on classification of data</a:t>
            </a:r>
          </a:p>
          <a:p>
            <a:pPr marL="171450" lvl="1" indent="-222250">
              <a:spcBef>
                <a:spcPts val="320"/>
              </a:spcBef>
              <a:buSzPct val="100000"/>
              <a:buFont typeface="Questrial"/>
              <a:buChar char="•"/>
            </a:pPr>
            <a:r>
              <a:rPr lang="en" sz="2400" dirty="0">
                <a:solidFill>
                  <a:schemeClr val="tx1"/>
                </a:solidFill>
                <a:latin typeface="Arial" panose="020B0604020202020204" pitchFamily="34" charset="0"/>
                <a:ea typeface="Questrial"/>
                <a:cs typeface="Arial" panose="020B0604020202020204" pitchFamily="34" charset="0"/>
                <a:sym typeface="Questrial"/>
              </a:rPr>
              <a:t>Analyzed data to classify or predict a certain result which can help management take decisions</a:t>
            </a:r>
          </a:p>
          <a:p>
            <a:pPr marL="171450" lvl="1" indent="-222250">
              <a:spcBef>
                <a:spcPts val="320"/>
              </a:spcBef>
              <a:buSzPct val="100000"/>
              <a:buFont typeface="Questrial"/>
              <a:buChar char="•"/>
            </a:pPr>
            <a:r>
              <a:rPr lang="en" sz="2400" dirty="0">
                <a:solidFill>
                  <a:schemeClr val="tx1"/>
                </a:solidFill>
                <a:latin typeface="Arial" panose="020B0604020202020204" pitchFamily="34" charset="0"/>
                <a:ea typeface="Questrial"/>
                <a:cs typeface="Arial" panose="020B0604020202020204" pitchFamily="34" charset="0"/>
                <a:sym typeface="Questrial"/>
              </a:rPr>
              <a:t>Algorithms used : </a:t>
            </a:r>
          </a:p>
          <a:p>
            <a:pPr marL="457200" lvl="0" indent="-381000">
              <a:spcBef>
                <a:spcPts val="320"/>
              </a:spcBef>
              <a:buSzPct val="100000"/>
              <a:buFont typeface="Questrial"/>
              <a:buAutoNum type="arabicPeriod"/>
            </a:pPr>
            <a:r>
              <a:rPr lang="en" sz="2400" dirty="0">
                <a:solidFill>
                  <a:schemeClr val="tx1"/>
                </a:solidFill>
                <a:latin typeface="Arial" panose="020B0604020202020204" pitchFamily="34" charset="0"/>
                <a:ea typeface="Questrial"/>
                <a:cs typeface="Arial" panose="020B0604020202020204" pitchFamily="34" charset="0"/>
                <a:sym typeface="Questrial"/>
              </a:rPr>
              <a:t>K-Nearest Neighbors</a:t>
            </a:r>
          </a:p>
          <a:p>
            <a:pPr marL="457200" lvl="0" indent="-381000">
              <a:spcBef>
                <a:spcPts val="320"/>
              </a:spcBef>
              <a:buSzPct val="100000"/>
              <a:buFont typeface="Questrial"/>
              <a:buAutoNum type="arabicPeriod"/>
            </a:pPr>
            <a:r>
              <a:rPr lang="en" sz="2400" dirty="0">
                <a:solidFill>
                  <a:schemeClr val="tx1"/>
                </a:solidFill>
                <a:latin typeface="Arial" panose="020B0604020202020204" pitchFamily="34" charset="0"/>
                <a:ea typeface="Questrial"/>
                <a:cs typeface="Arial" panose="020B0604020202020204" pitchFamily="34" charset="0"/>
                <a:sym typeface="Questrial"/>
              </a:rPr>
              <a:t>CART</a:t>
            </a:r>
          </a:p>
          <a:p>
            <a:pPr marL="457200" lvl="0" indent="-381000">
              <a:spcBef>
                <a:spcPts val="320"/>
              </a:spcBef>
              <a:buSzPct val="100000"/>
              <a:buFont typeface="Questrial"/>
              <a:buAutoNum type="arabicPeriod"/>
            </a:pPr>
            <a:r>
              <a:rPr lang="en" sz="2400" dirty="0">
                <a:solidFill>
                  <a:schemeClr val="tx1"/>
                </a:solidFill>
                <a:latin typeface="Arial" panose="020B0604020202020204" pitchFamily="34" charset="0"/>
                <a:ea typeface="Questrial"/>
                <a:cs typeface="Arial" panose="020B0604020202020204" pitchFamily="34" charset="0"/>
                <a:sym typeface="Questrial"/>
              </a:rPr>
              <a:t>C5.0</a:t>
            </a:r>
          </a:p>
          <a:p>
            <a:endParaRPr lang="en-US" dirty="0"/>
          </a:p>
        </p:txBody>
      </p:sp>
    </p:spTree>
    <p:extLst>
      <p:ext uri="{BB962C8B-B14F-4D97-AF65-F5344CB8AC3E}">
        <p14:creationId xmlns:p14="http://schemas.microsoft.com/office/powerpoint/2010/main" val="12720219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1671</TotalTime>
  <Words>789</Words>
  <Application>Microsoft Office PowerPoint</Application>
  <PresentationFormat>Widescreen</PresentationFormat>
  <Paragraphs>159</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Merriweather</vt:lpstr>
      <vt:lpstr>Questrial</vt:lpstr>
      <vt:lpstr>Times New Roman</vt:lpstr>
      <vt:lpstr>Wingdings 3</vt:lpstr>
      <vt:lpstr>Wisp</vt:lpstr>
      <vt:lpstr>Expedia Hotel Booking Predictions</vt:lpstr>
      <vt:lpstr>Introduction</vt:lpstr>
      <vt:lpstr>Cross Industry Standard Process (CRISP)</vt:lpstr>
      <vt:lpstr>Dataset Description</vt:lpstr>
      <vt:lpstr>Attribute Description</vt:lpstr>
      <vt:lpstr>Understanding Data</vt:lpstr>
      <vt:lpstr>Exploratory Data Analysis</vt:lpstr>
      <vt:lpstr>Exploratory Data Analysis Continued..</vt:lpstr>
      <vt:lpstr>Algorithms Used</vt:lpstr>
      <vt:lpstr>KNN Intermediate Conclusions </vt:lpstr>
      <vt:lpstr>KNN Conclusion and Error Rate</vt:lpstr>
      <vt:lpstr>CART- Variables used</vt:lpstr>
      <vt:lpstr>CART: Optimal Tree</vt:lpstr>
      <vt:lpstr>C5.0- Variables used</vt:lpstr>
      <vt:lpstr>         C5.0</vt:lpstr>
      <vt:lpstr>Evaluation  </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 BOOKING PREDICTIONS</dc:title>
  <dc:creator>Prabha Bhat</dc:creator>
  <cp:lastModifiedBy>Sapna</cp:lastModifiedBy>
  <cp:revision>188</cp:revision>
  <cp:lastPrinted>2016-05-03T14:19:44Z</cp:lastPrinted>
  <dcterms:created xsi:type="dcterms:W3CDTF">2016-04-26T19:14:50Z</dcterms:created>
  <dcterms:modified xsi:type="dcterms:W3CDTF">2016-08-14T23:23:02Z</dcterms:modified>
</cp:coreProperties>
</file>