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Montserra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2f86b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2f86b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623d71cf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623d71cf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623d71cf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623d71cf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623d71cfa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623d71cf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623d71cf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623d71cf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b2f86b55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b2f86b55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606588d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606588d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b2f86b55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b2f86b55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5dd1b5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5dd1b5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5dd1b5a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5dd1b5a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623d71c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623d71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c50eae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c50eae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623d71cf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623d71cf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623d71cf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623d71cf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623d71cf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623d71cf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623d71cf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623d71cf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623d71cf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623d71cf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623d71cf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623d71c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623d71c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623d71c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623d71cf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623d71cf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623d71cf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623d71cf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623d71cf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623d71cf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b2f86b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b2f86b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623d71cf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623d71cf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623d71cfa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623d71cf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623d71cf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623d71cf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623d71cfa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623d71cfa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623d71cf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623d71cf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623d71cf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623d71cf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623d71cfa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623d71cf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b2f86b5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b2f86b5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23d71cfa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23d71cf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623d71cf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623d71cf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623d71cfa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623d71cfa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623d71cfa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623d71cfa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889861" y="1633764"/>
            <a:ext cx="1821472" cy="1875974"/>
          </a:xfrm>
          <a:prstGeom prst="rect">
            <a:avLst/>
          </a:prstGeom>
          <a:noFill/>
          <a:ln>
            <a:noFill/>
          </a:ln>
        </p:spPr>
      </p:pic>
      <p:sp>
        <p:nvSpPr>
          <p:cNvPr id="55" name="Google Shape;55;p13"/>
          <p:cNvSpPr txBox="1"/>
          <p:nvPr>
            <p:ph type="ctrTitle"/>
          </p:nvPr>
        </p:nvSpPr>
        <p:spPr>
          <a:xfrm>
            <a:off x="42000" y="1817850"/>
            <a:ext cx="9060000" cy="1507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6300">
                <a:latin typeface="Montserrat"/>
                <a:ea typeface="Montserrat"/>
                <a:cs typeface="Montserrat"/>
                <a:sym typeface="Montserrat"/>
              </a:rPr>
              <a:t>PIERIAN         CLOUD</a:t>
            </a:r>
            <a:endParaRPr b="1" sz="63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0" y="0"/>
            <a:ext cx="861675" cy="887475"/>
          </a:xfrm>
          <a:prstGeom prst="rect">
            <a:avLst/>
          </a:prstGeom>
          <a:noFill/>
          <a:ln>
            <a:noFill/>
          </a:ln>
        </p:spPr>
      </p:pic>
      <p:pic>
        <p:nvPicPr>
          <p:cNvPr id="123" name="Google Shape;123;p2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24" name="Google Shape;124;p2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Important Note on GCP:</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course uses the Google Cloud Platform (GCP).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Many GCP services are </a:t>
            </a:r>
            <a:r>
              <a:rPr b="1" lang="en" sz="2900" u="sng">
                <a:solidFill>
                  <a:srgbClr val="000000"/>
                </a:solidFill>
                <a:latin typeface="Montserrat"/>
                <a:ea typeface="Montserrat"/>
                <a:cs typeface="Montserrat"/>
                <a:sym typeface="Montserrat"/>
              </a:rPr>
              <a:t>not</a:t>
            </a:r>
            <a:r>
              <a:rPr lang="en" sz="2900">
                <a:solidFill>
                  <a:srgbClr val="000000"/>
                </a:solidFill>
                <a:latin typeface="Montserrat"/>
                <a:ea typeface="Montserrat"/>
                <a:cs typeface="Montserrat"/>
                <a:sym typeface="Montserrat"/>
              </a:rPr>
              <a:t> free and sign-up for GCP (even when signing up for the free starter credits) requires a credit card.</a:t>
            </a:r>
            <a:endParaRPr sz="2900">
              <a:solidFill>
                <a:srgbClr val="000000"/>
              </a:solidFill>
              <a:latin typeface="Montserrat"/>
              <a:ea typeface="Montserrat"/>
              <a:cs typeface="Montserrat"/>
              <a:sym typeface="Montserrat"/>
            </a:endParaRPr>
          </a:p>
        </p:txBody>
      </p:sp>
      <p:sp>
        <p:nvSpPr>
          <p:cNvPr id="125" name="Google Shape;125;p2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1" name="Google Shape;131;p2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32" name="Google Shape;132;p2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Important Note on GCP:</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are </a:t>
            </a:r>
            <a:r>
              <a:rPr b="1" lang="en" sz="2900" u="sng">
                <a:solidFill>
                  <a:srgbClr val="000000"/>
                </a:solidFill>
                <a:latin typeface="Montserrat"/>
                <a:ea typeface="Montserrat"/>
                <a:cs typeface="Montserrat"/>
                <a:sym typeface="Montserrat"/>
              </a:rPr>
              <a:t>not</a:t>
            </a:r>
            <a:r>
              <a:rPr lang="en" sz="2900">
                <a:solidFill>
                  <a:srgbClr val="000000"/>
                </a:solidFill>
                <a:latin typeface="Montserrat"/>
                <a:ea typeface="Montserrat"/>
                <a:cs typeface="Montserrat"/>
                <a:sym typeface="Montserrat"/>
              </a:rPr>
              <a:t> responsible for any charges to your credit card if you go beyond the free tier credit limit or if you are ineligible for the free credits.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a:t>
            </a:r>
            <a:r>
              <a:rPr b="1" lang="en" sz="2900" u="sng">
                <a:solidFill>
                  <a:srgbClr val="000000"/>
                </a:solidFill>
                <a:latin typeface="Montserrat"/>
                <a:ea typeface="Montserrat"/>
                <a:cs typeface="Montserrat"/>
                <a:sym typeface="Montserrat"/>
              </a:rPr>
              <a:t>will not</a:t>
            </a:r>
            <a:r>
              <a:rPr lang="en" sz="2900">
                <a:solidFill>
                  <a:srgbClr val="000000"/>
                </a:solidFill>
                <a:latin typeface="Montserrat"/>
                <a:ea typeface="Montserrat"/>
                <a:cs typeface="Montserrat"/>
                <a:sym typeface="Montserrat"/>
              </a:rPr>
              <a:t> give any personal cost advice and will always refer you GCP support for billing questions.</a:t>
            </a:r>
            <a:endParaRPr sz="2900">
              <a:solidFill>
                <a:srgbClr val="000000"/>
              </a:solidFill>
              <a:latin typeface="Montserrat"/>
              <a:ea typeface="Montserrat"/>
              <a:cs typeface="Montserrat"/>
              <a:sym typeface="Montserrat"/>
            </a:endParaRPr>
          </a:p>
        </p:txBody>
      </p:sp>
      <p:sp>
        <p:nvSpPr>
          <p:cNvPr id="133" name="Google Shape;133;p2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a:blip r:embed="rId3">
            <a:alphaModFix/>
          </a:blip>
          <a:stretch>
            <a:fillRect/>
          </a:stretch>
        </p:blipFill>
        <p:spPr>
          <a:xfrm>
            <a:off x="0" y="0"/>
            <a:ext cx="861675" cy="887475"/>
          </a:xfrm>
          <a:prstGeom prst="rect">
            <a:avLst/>
          </a:prstGeom>
          <a:noFill/>
          <a:ln>
            <a:noFill/>
          </a:ln>
        </p:spPr>
      </p:pic>
      <p:pic>
        <p:nvPicPr>
          <p:cNvPr id="139" name="Google Shape;139;p2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0" name="Google Shape;140;p24"/>
          <p:cNvSpPr txBox="1"/>
          <p:nvPr>
            <p:ph type="ctrTitle"/>
          </p:nvPr>
        </p:nvSpPr>
        <p:spPr>
          <a:xfrm>
            <a:off x="311700" y="1789400"/>
            <a:ext cx="8520600" cy="16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400">
                <a:solidFill>
                  <a:srgbClr val="351C75"/>
                </a:solidFill>
                <a:latin typeface="Montserrat"/>
                <a:ea typeface="Montserrat"/>
                <a:cs typeface="Montserrat"/>
                <a:sym typeface="Montserrat"/>
              </a:rPr>
              <a:t>THANK YOU!</a:t>
            </a:r>
            <a:endParaRPr b="1" sz="6400">
              <a:solidFill>
                <a:srgbClr val="351C75"/>
              </a:solidFill>
              <a:latin typeface="Montserrat"/>
              <a:ea typeface="Montserrat"/>
              <a:cs typeface="Montserrat"/>
              <a:sym typeface="Montserrat"/>
            </a:endParaRPr>
          </a:p>
        </p:txBody>
      </p:sp>
      <p:sp>
        <p:nvSpPr>
          <p:cNvPr id="141" name="Google Shape;141;p2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0" y="0"/>
            <a:ext cx="861675" cy="887475"/>
          </a:xfrm>
          <a:prstGeom prst="rect">
            <a:avLst/>
          </a:prstGeom>
          <a:noFill/>
          <a:ln>
            <a:noFill/>
          </a:ln>
        </p:spPr>
      </p:pic>
      <p:pic>
        <p:nvPicPr>
          <p:cNvPr id="147" name="Google Shape;147;p2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48" name="Google Shape;148;p25"/>
          <p:cNvSpPr txBox="1"/>
          <p:nvPr>
            <p:ph type="ctrTitle"/>
          </p:nvPr>
        </p:nvSpPr>
        <p:spPr>
          <a:xfrm>
            <a:off x="311700" y="1179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149" name="Google Shape;149;p25"/>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50" name="Google Shape;150;p2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0" y="0"/>
            <a:ext cx="861675" cy="887475"/>
          </a:xfrm>
          <a:prstGeom prst="rect">
            <a:avLst/>
          </a:prstGeom>
          <a:noFill/>
          <a:ln>
            <a:noFill/>
          </a:ln>
        </p:spPr>
      </p:pic>
      <p:pic>
        <p:nvPicPr>
          <p:cNvPr id="156" name="Google Shape;156;p2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57" name="Google Shape;157;p26"/>
          <p:cNvSpPr txBox="1"/>
          <p:nvPr>
            <p:ph type="ctrTitle"/>
          </p:nvPr>
        </p:nvSpPr>
        <p:spPr>
          <a:xfrm>
            <a:off x="311700" y="1179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Google Cloud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Services Tour</a:t>
            </a:r>
            <a:endParaRPr b="1">
              <a:latin typeface="Montserrat"/>
              <a:ea typeface="Montserrat"/>
              <a:cs typeface="Montserrat"/>
              <a:sym typeface="Montserrat"/>
            </a:endParaRPr>
          </a:p>
        </p:txBody>
      </p:sp>
      <p:sp>
        <p:nvSpPr>
          <p:cNvPr id="158" name="Google Shape;158;p26"/>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59" name="Google Shape;159;p2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0" y="0"/>
            <a:ext cx="861675" cy="887475"/>
          </a:xfrm>
          <a:prstGeom prst="rect">
            <a:avLst/>
          </a:prstGeom>
          <a:noFill/>
          <a:ln>
            <a:noFill/>
          </a:ln>
        </p:spPr>
      </p:pic>
      <p:pic>
        <p:nvPicPr>
          <p:cNvPr id="165" name="Google Shape;165;p2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66" name="Google Shape;166;p2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Before we dive into Google Cloud and Data, let’s quickly set up some motivation and context for why it’s so important to learn the set of skills covered in the Google Cloud Professional Data Engineer pathway.</a:t>
            </a:r>
            <a:endParaRPr sz="2900">
              <a:solidFill>
                <a:srgbClr val="000000"/>
              </a:solidFill>
              <a:latin typeface="Montserrat"/>
              <a:ea typeface="Montserrat"/>
              <a:cs typeface="Montserrat"/>
              <a:sym typeface="Montserrat"/>
            </a:endParaRPr>
          </a:p>
        </p:txBody>
      </p:sp>
      <p:sp>
        <p:nvSpPr>
          <p:cNvPr id="167" name="Google Shape;167;p2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0" y="0"/>
            <a:ext cx="861675" cy="887475"/>
          </a:xfrm>
          <a:prstGeom prst="rect">
            <a:avLst/>
          </a:prstGeom>
          <a:noFill/>
          <a:ln>
            <a:noFill/>
          </a:ln>
        </p:spPr>
      </p:pic>
      <p:pic>
        <p:nvPicPr>
          <p:cNvPr id="173" name="Google Shape;173;p2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74" name="Google Shape;174;p28"/>
          <p:cNvSpPr txBox="1"/>
          <p:nvPr>
            <p:ph type="ctrTitle"/>
          </p:nvPr>
        </p:nvSpPr>
        <p:spPr>
          <a:xfrm>
            <a:off x="311700" y="14084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Account Setup and</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Google Cloud Console</a:t>
            </a:r>
            <a:endParaRPr b="1">
              <a:latin typeface="Montserrat"/>
              <a:ea typeface="Montserrat"/>
              <a:cs typeface="Montserrat"/>
              <a:sym typeface="Montserrat"/>
            </a:endParaRPr>
          </a:p>
        </p:txBody>
      </p:sp>
      <p:sp>
        <p:nvSpPr>
          <p:cNvPr id="175" name="Google Shape;175;p28"/>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76" name="Google Shape;176;p28"/>
          <p:cNvSpPr txBox="1"/>
          <p:nvPr>
            <p:ph idx="4294967295" type="title"/>
          </p:nvPr>
        </p:nvSpPr>
        <p:spPr>
          <a:xfrm>
            <a:off x="861675" y="157375"/>
            <a:ext cx="7789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0" y="0"/>
            <a:ext cx="861675" cy="887475"/>
          </a:xfrm>
          <a:prstGeom prst="rect">
            <a:avLst/>
          </a:prstGeom>
          <a:noFill/>
          <a:ln>
            <a:noFill/>
          </a:ln>
        </p:spPr>
      </p:pic>
      <p:pic>
        <p:nvPicPr>
          <p:cNvPr id="182" name="Google Shape;182;p2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83" name="Google Shape;183;p2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 this lecture we’ll set up our new Google Cloud Account, get some free credits, and take a quick tour of the Google Cloud Console!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Make sure to use the link provided in the resource to access the credits (not applicable if you already have a GCP account).</a:t>
            </a:r>
            <a:endParaRPr sz="2900">
              <a:solidFill>
                <a:srgbClr val="000000"/>
              </a:solidFill>
              <a:latin typeface="Montserrat"/>
              <a:ea typeface="Montserrat"/>
              <a:cs typeface="Montserrat"/>
              <a:sym typeface="Montserrat"/>
            </a:endParaRPr>
          </a:p>
        </p:txBody>
      </p:sp>
      <p:sp>
        <p:nvSpPr>
          <p:cNvPr id="184" name="Google Shape;184;p2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0" name="Google Shape;190;p3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1" name="Google Shape;191;p3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Step 1:</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Create a free gmail account.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Step 2:</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Visit the link in the resources: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cloud.google.com</a:t>
            </a:r>
            <a:endParaRPr sz="2900">
              <a:solidFill>
                <a:srgbClr val="000000"/>
              </a:solidFill>
              <a:latin typeface="Montserrat"/>
              <a:ea typeface="Montserrat"/>
              <a:cs typeface="Montserrat"/>
              <a:sym typeface="Montserrat"/>
            </a:endParaRPr>
          </a:p>
        </p:txBody>
      </p:sp>
      <p:sp>
        <p:nvSpPr>
          <p:cNvPr id="192" name="Google Shape;192;p3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98" name="Google Shape;198;p3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99" name="Google Shape;199;p31"/>
          <p:cNvSpPr txBox="1"/>
          <p:nvPr>
            <p:ph type="ctrTitle"/>
          </p:nvPr>
        </p:nvSpPr>
        <p:spPr>
          <a:xfrm>
            <a:off x="311700" y="1179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Course Curriculum</a:t>
            </a:r>
            <a:endParaRPr b="1">
              <a:latin typeface="Montserrat"/>
              <a:ea typeface="Montserrat"/>
              <a:cs typeface="Montserrat"/>
              <a:sym typeface="Montserrat"/>
            </a:endParaRPr>
          </a:p>
        </p:txBody>
      </p:sp>
      <p:sp>
        <p:nvSpPr>
          <p:cNvPr id="200" name="Google Shape;200;p31"/>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01" name="Google Shape;201;p3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975968" y="880634"/>
            <a:ext cx="3192050" cy="3287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a:off x="0" y="0"/>
            <a:ext cx="861675" cy="887475"/>
          </a:xfrm>
          <a:prstGeom prst="rect">
            <a:avLst/>
          </a:prstGeom>
          <a:noFill/>
          <a:ln>
            <a:noFill/>
          </a:ln>
        </p:spPr>
      </p:pic>
      <p:pic>
        <p:nvPicPr>
          <p:cNvPr id="207" name="Google Shape;207;p3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08" name="Google Shape;208;p32"/>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Before we dive into the rest of the course, let’s have a quick review of the course curriculum and explain reasoning behind it’s structure.</a:t>
            </a:r>
            <a:endParaRPr sz="2900">
              <a:solidFill>
                <a:srgbClr val="000000"/>
              </a:solidFill>
              <a:latin typeface="Montserrat"/>
              <a:ea typeface="Montserrat"/>
              <a:cs typeface="Montserrat"/>
              <a:sym typeface="Montserrat"/>
            </a:endParaRPr>
          </a:p>
        </p:txBody>
      </p:sp>
      <p:sp>
        <p:nvSpPr>
          <p:cNvPr id="209" name="Google Shape;209;p3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3"/>
          <p:cNvPicPr preferRelativeResize="0"/>
          <p:nvPr/>
        </p:nvPicPr>
        <p:blipFill>
          <a:blip r:embed="rId3">
            <a:alphaModFix/>
          </a:blip>
          <a:stretch>
            <a:fillRect/>
          </a:stretch>
        </p:blipFill>
        <p:spPr>
          <a:xfrm>
            <a:off x="0" y="0"/>
            <a:ext cx="861675" cy="887475"/>
          </a:xfrm>
          <a:prstGeom prst="rect">
            <a:avLst/>
          </a:prstGeom>
          <a:noFill/>
          <a:ln>
            <a:noFill/>
          </a:ln>
        </p:spPr>
      </p:pic>
      <p:pic>
        <p:nvPicPr>
          <p:cNvPr id="215" name="Google Shape;215;p3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16" name="Google Shape;216;p33"/>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Many GCP ACE courses dive straight into a tour of the </a:t>
            </a:r>
            <a:r>
              <a:rPr lang="en" sz="2900">
                <a:solidFill>
                  <a:srgbClr val="000000"/>
                </a:solidFill>
                <a:latin typeface="Montserrat"/>
                <a:ea typeface="Montserrat"/>
                <a:cs typeface="Montserrat"/>
                <a:sym typeface="Montserrat"/>
              </a:rPr>
              <a:t>variety</a:t>
            </a:r>
            <a:r>
              <a:rPr lang="en" sz="2900">
                <a:solidFill>
                  <a:srgbClr val="000000"/>
                </a:solidFill>
                <a:latin typeface="Montserrat"/>
                <a:ea typeface="Montserrat"/>
                <a:cs typeface="Montserrat"/>
                <a:sym typeface="Montserrat"/>
              </a:rPr>
              <a:t> of Google Cloud services available and only at the end give an overview of GCP structure, organization, billing and budgets.</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take a slightly different approach…</a:t>
            </a:r>
            <a:endParaRPr sz="2900">
              <a:solidFill>
                <a:srgbClr val="000000"/>
              </a:solidFill>
              <a:latin typeface="Montserrat"/>
              <a:ea typeface="Montserrat"/>
              <a:cs typeface="Montserrat"/>
              <a:sym typeface="Montserrat"/>
            </a:endParaRPr>
          </a:p>
        </p:txBody>
      </p:sp>
      <p:sp>
        <p:nvSpPr>
          <p:cNvPr id="217" name="Google Shape;217;p3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4"/>
          <p:cNvPicPr preferRelativeResize="0"/>
          <p:nvPr/>
        </p:nvPicPr>
        <p:blipFill>
          <a:blip r:embed="rId3">
            <a:alphaModFix/>
          </a:blip>
          <a:stretch>
            <a:fillRect/>
          </a:stretch>
        </p:blipFill>
        <p:spPr>
          <a:xfrm>
            <a:off x="0" y="0"/>
            <a:ext cx="861675" cy="887475"/>
          </a:xfrm>
          <a:prstGeom prst="rect">
            <a:avLst/>
          </a:prstGeom>
          <a:noFill/>
          <a:ln>
            <a:noFill/>
          </a:ln>
        </p:spPr>
      </p:pic>
      <p:pic>
        <p:nvPicPr>
          <p:cNvPr id="223" name="Google Shape;223;p3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24" name="Google Shape;224;p34"/>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A common concern about students using free tier credits to learn is whether or not they will exceed their free tier budget.</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is also </a:t>
            </a:r>
            <a:r>
              <a:rPr lang="en" sz="2900">
                <a:solidFill>
                  <a:srgbClr val="000000"/>
                </a:solidFill>
                <a:latin typeface="Montserrat"/>
                <a:ea typeface="Montserrat"/>
                <a:cs typeface="Montserrat"/>
                <a:sym typeface="Montserrat"/>
              </a:rPr>
              <a:t>sometimes</a:t>
            </a:r>
            <a:r>
              <a:rPr lang="en" sz="2900">
                <a:solidFill>
                  <a:srgbClr val="000000"/>
                </a:solidFill>
                <a:latin typeface="Montserrat"/>
                <a:ea typeface="Montserrat"/>
                <a:cs typeface="Montserrat"/>
                <a:sym typeface="Montserrat"/>
              </a:rPr>
              <a:t> unclear where the GCP services fit in the “big picture”.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course </a:t>
            </a:r>
            <a:r>
              <a:rPr lang="en" sz="2900">
                <a:solidFill>
                  <a:srgbClr val="000000"/>
                </a:solidFill>
                <a:latin typeface="Montserrat"/>
                <a:ea typeface="Montserrat"/>
                <a:cs typeface="Montserrat"/>
                <a:sym typeface="Montserrat"/>
              </a:rPr>
              <a:t>curriculum</a:t>
            </a:r>
            <a:r>
              <a:rPr lang="en" sz="2900">
                <a:solidFill>
                  <a:srgbClr val="000000"/>
                </a:solidFill>
                <a:latin typeface="Montserrat"/>
                <a:ea typeface="Montserrat"/>
                <a:cs typeface="Montserrat"/>
                <a:sym typeface="Montserrat"/>
              </a:rPr>
              <a:t> is designed to alleviate those concerns and give context.</a:t>
            </a:r>
            <a:endParaRPr sz="2900">
              <a:solidFill>
                <a:srgbClr val="000000"/>
              </a:solidFill>
              <a:latin typeface="Montserrat"/>
              <a:ea typeface="Montserrat"/>
              <a:cs typeface="Montserrat"/>
              <a:sym typeface="Montserrat"/>
            </a:endParaRPr>
          </a:p>
        </p:txBody>
      </p:sp>
      <p:sp>
        <p:nvSpPr>
          <p:cNvPr id="225" name="Google Shape;225;p3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5"/>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1" name="Google Shape;231;p3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32" name="Google Shape;232;p3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33" name="Google Shape;233;p35"/>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6"/>
          <p:cNvPicPr preferRelativeResize="0"/>
          <p:nvPr/>
        </p:nvPicPr>
        <p:blipFill>
          <a:blip r:embed="rId3">
            <a:alphaModFix/>
          </a:blip>
          <a:stretch>
            <a:fillRect/>
          </a:stretch>
        </p:blipFill>
        <p:spPr>
          <a:xfrm>
            <a:off x="0" y="0"/>
            <a:ext cx="861675" cy="887475"/>
          </a:xfrm>
          <a:prstGeom prst="rect">
            <a:avLst/>
          </a:prstGeom>
          <a:noFill/>
          <a:ln>
            <a:noFill/>
          </a:ln>
        </p:spPr>
      </p:pic>
      <p:pic>
        <p:nvPicPr>
          <p:cNvPr id="239" name="Google Shape;239;p3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40" name="Google Shape;240;p3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41" name="Google Shape;241;p36"/>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242" name="Google Shape;242;p36"/>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cxnSp>
        <p:nvCxnSpPr>
          <p:cNvPr id="243" name="Google Shape;243;p36"/>
          <p:cNvCxnSpPr>
            <a:stCxn id="241" idx="3"/>
            <a:endCxn id="242"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7"/>
          <p:cNvPicPr preferRelativeResize="0"/>
          <p:nvPr/>
        </p:nvPicPr>
        <p:blipFill>
          <a:blip r:embed="rId3">
            <a:alphaModFix/>
          </a:blip>
          <a:stretch>
            <a:fillRect/>
          </a:stretch>
        </p:blipFill>
        <p:spPr>
          <a:xfrm>
            <a:off x="0" y="0"/>
            <a:ext cx="861675" cy="887475"/>
          </a:xfrm>
          <a:prstGeom prst="rect">
            <a:avLst/>
          </a:prstGeom>
          <a:noFill/>
          <a:ln>
            <a:noFill/>
          </a:ln>
        </p:spPr>
      </p:pic>
      <p:pic>
        <p:nvPicPr>
          <p:cNvPr id="249" name="Google Shape;249;p3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50" name="Google Shape;250;p3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51" name="Google Shape;251;p37"/>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252" name="Google Shape;252;p37"/>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sp>
        <p:nvSpPr>
          <p:cNvPr id="253" name="Google Shape;253;p37"/>
          <p:cNvSpPr/>
          <p:nvPr/>
        </p:nvSpPr>
        <p:spPr>
          <a:xfrm>
            <a:off x="4566800" y="1288125"/>
            <a:ext cx="1612800" cy="887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Networks</a:t>
            </a:r>
            <a:endParaRPr b="1" sz="1700">
              <a:latin typeface="Montserrat"/>
              <a:ea typeface="Montserrat"/>
              <a:cs typeface="Montserrat"/>
              <a:sym typeface="Montserrat"/>
            </a:endParaRPr>
          </a:p>
        </p:txBody>
      </p:sp>
      <p:cxnSp>
        <p:nvCxnSpPr>
          <p:cNvPr id="254" name="Google Shape;254;p37"/>
          <p:cNvCxnSpPr>
            <a:stCxn id="251" idx="3"/>
            <a:endCxn id="252"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255" name="Google Shape;255;p37"/>
          <p:cNvCxnSpPr>
            <a:stCxn id="252" idx="3"/>
            <a:endCxn id="253" idx="1"/>
          </p:cNvCxnSpPr>
          <p:nvPr/>
        </p:nvCxnSpPr>
        <p:spPr>
          <a:xfrm>
            <a:off x="4274600" y="1731825"/>
            <a:ext cx="292200" cy="0"/>
          </a:xfrm>
          <a:prstGeom prst="straightConnector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0" y="0"/>
            <a:ext cx="861675" cy="887475"/>
          </a:xfrm>
          <a:prstGeom prst="rect">
            <a:avLst/>
          </a:prstGeom>
          <a:noFill/>
          <a:ln>
            <a:noFill/>
          </a:ln>
        </p:spPr>
      </p:pic>
      <p:pic>
        <p:nvPicPr>
          <p:cNvPr id="261" name="Google Shape;261;p3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62" name="Google Shape;262;p3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63" name="Google Shape;263;p38"/>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264" name="Google Shape;264;p38"/>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sp>
        <p:nvSpPr>
          <p:cNvPr id="265" name="Google Shape;265;p38"/>
          <p:cNvSpPr/>
          <p:nvPr/>
        </p:nvSpPr>
        <p:spPr>
          <a:xfrm>
            <a:off x="4566800" y="1288125"/>
            <a:ext cx="1612800" cy="887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Networks</a:t>
            </a:r>
            <a:endParaRPr b="1" sz="1700">
              <a:latin typeface="Montserrat"/>
              <a:ea typeface="Montserrat"/>
              <a:cs typeface="Montserrat"/>
              <a:sym typeface="Montserrat"/>
            </a:endParaRPr>
          </a:p>
        </p:txBody>
      </p:sp>
      <p:sp>
        <p:nvSpPr>
          <p:cNvPr id="266" name="Google Shape;266;p38"/>
          <p:cNvSpPr/>
          <p:nvPr/>
        </p:nvSpPr>
        <p:spPr>
          <a:xfrm>
            <a:off x="6522775" y="1288125"/>
            <a:ext cx="1612800" cy="8874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Machines</a:t>
            </a:r>
            <a:endParaRPr b="1" sz="1700">
              <a:latin typeface="Montserrat"/>
              <a:ea typeface="Montserrat"/>
              <a:cs typeface="Montserrat"/>
              <a:sym typeface="Montserrat"/>
            </a:endParaRPr>
          </a:p>
        </p:txBody>
      </p:sp>
      <p:cxnSp>
        <p:nvCxnSpPr>
          <p:cNvPr id="267" name="Google Shape;267;p38"/>
          <p:cNvCxnSpPr>
            <a:stCxn id="263" idx="3"/>
            <a:endCxn id="264"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268" name="Google Shape;268;p38"/>
          <p:cNvCxnSpPr>
            <a:stCxn id="264" idx="3"/>
            <a:endCxn id="265" idx="1"/>
          </p:cNvCxnSpPr>
          <p:nvPr/>
        </p:nvCxnSpPr>
        <p:spPr>
          <a:xfrm>
            <a:off x="4274600" y="1731825"/>
            <a:ext cx="292200" cy="0"/>
          </a:xfrm>
          <a:prstGeom prst="straightConnector1">
            <a:avLst/>
          </a:prstGeom>
          <a:noFill/>
          <a:ln cap="flat" cmpd="sng" w="28575">
            <a:solidFill>
              <a:srgbClr val="434343"/>
            </a:solidFill>
            <a:prstDash val="solid"/>
            <a:round/>
            <a:headEnd len="med" w="med" type="none"/>
            <a:tailEnd len="med" w="med" type="triangle"/>
          </a:ln>
        </p:spPr>
      </p:cxnSp>
      <p:cxnSp>
        <p:nvCxnSpPr>
          <p:cNvPr id="269" name="Google Shape;269;p38"/>
          <p:cNvCxnSpPr>
            <a:stCxn id="265" idx="3"/>
            <a:endCxn id="266" idx="1"/>
          </p:cNvCxnSpPr>
          <p:nvPr/>
        </p:nvCxnSpPr>
        <p:spPr>
          <a:xfrm>
            <a:off x="6179600" y="1731825"/>
            <a:ext cx="343200" cy="0"/>
          </a:xfrm>
          <a:prstGeom prst="straightConnector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9"/>
          <p:cNvPicPr preferRelativeResize="0"/>
          <p:nvPr/>
        </p:nvPicPr>
        <p:blipFill>
          <a:blip r:embed="rId3">
            <a:alphaModFix/>
          </a:blip>
          <a:stretch>
            <a:fillRect/>
          </a:stretch>
        </p:blipFill>
        <p:spPr>
          <a:xfrm>
            <a:off x="0" y="0"/>
            <a:ext cx="861675" cy="887475"/>
          </a:xfrm>
          <a:prstGeom prst="rect">
            <a:avLst/>
          </a:prstGeom>
          <a:noFill/>
          <a:ln>
            <a:noFill/>
          </a:ln>
        </p:spPr>
      </p:pic>
      <p:pic>
        <p:nvPicPr>
          <p:cNvPr id="275" name="Google Shape;275;p3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76" name="Google Shape;276;p3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77" name="Google Shape;277;p39"/>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278" name="Google Shape;278;p39"/>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sp>
        <p:nvSpPr>
          <p:cNvPr id="279" name="Google Shape;279;p39"/>
          <p:cNvSpPr/>
          <p:nvPr/>
        </p:nvSpPr>
        <p:spPr>
          <a:xfrm>
            <a:off x="4566800" y="1288125"/>
            <a:ext cx="1612800" cy="887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Networks</a:t>
            </a:r>
            <a:endParaRPr b="1" sz="1700">
              <a:latin typeface="Montserrat"/>
              <a:ea typeface="Montserrat"/>
              <a:cs typeface="Montserrat"/>
              <a:sym typeface="Montserrat"/>
            </a:endParaRPr>
          </a:p>
        </p:txBody>
      </p:sp>
      <p:sp>
        <p:nvSpPr>
          <p:cNvPr id="280" name="Google Shape;280;p39"/>
          <p:cNvSpPr/>
          <p:nvPr/>
        </p:nvSpPr>
        <p:spPr>
          <a:xfrm>
            <a:off x="6522775" y="1288125"/>
            <a:ext cx="1612800" cy="8874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Machines</a:t>
            </a:r>
            <a:endParaRPr b="1" sz="1700">
              <a:latin typeface="Montserrat"/>
              <a:ea typeface="Montserrat"/>
              <a:cs typeface="Montserrat"/>
              <a:sym typeface="Montserrat"/>
            </a:endParaRPr>
          </a:p>
        </p:txBody>
      </p:sp>
      <p:sp>
        <p:nvSpPr>
          <p:cNvPr id="281" name="Google Shape;281;p39"/>
          <p:cNvSpPr/>
          <p:nvPr/>
        </p:nvSpPr>
        <p:spPr>
          <a:xfrm>
            <a:off x="524825" y="2733575"/>
            <a:ext cx="1612800" cy="887400"/>
          </a:xfrm>
          <a:prstGeom prst="roundRect">
            <a:avLst>
              <a:gd fmla="val 16667" name="adj"/>
            </a:avLst>
          </a:prstGeom>
          <a:solidFill>
            <a:srgbClr val="D0E0E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Storage and</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Databases</a:t>
            </a:r>
            <a:endParaRPr b="1" sz="1700">
              <a:latin typeface="Montserrat"/>
              <a:ea typeface="Montserrat"/>
              <a:cs typeface="Montserrat"/>
              <a:sym typeface="Montserrat"/>
            </a:endParaRPr>
          </a:p>
        </p:txBody>
      </p:sp>
      <p:cxnSp>
        <p:nvCxnSpPr>
          <p:cNvPr id="282" name="Google Shape;282;p39"/>
          <p:cNvCxnSpPr>
            <a:stCxn id="280" idx="2"/>
            <a:endCxn id="281" idx="0"/>
          </p:cNvCxnSpPr>
          <p:nvPr/>
        </p:nvCxnSpPr>
        <p:spPr>
          <a:xfrm rot="5400000">
            <a:off x="4051225" y="-544425"/>
            <a:ext cx="558000" cy="5997900"/>
          </a:xfrm>
          <a:prstGeom prst="curvedConnector3">
            <a:avLst>
              <a:gd fmla="val 50004" name="adj1"/>
            </a:avLst>
          </a:prstGeom>
          <a:noFill/>
          <a:ln cap="flat" cmpd="sng" w="28575">
            <a:solidFill>
              <a:srgbClr val="434343"/>
            </a:solidFill>
            <a:prstDash val="solid"/>
            <a:round/>
            <a:headEnd len="med" w="med" type="none"/>
            <a:tailEnd len="med" w="med" type="triangle"/>
          </a:ln>
        </p:spPr>
      </p:cxnSp>
      <p:cxnSp>
        <p:nvCxnSpPr>
          <p:cNvPr id="283" name="Google Shape;283;p39"/>
          <p:cNvCxnSpPr>
            <a:stCxn id="277" idx="3"/>
            <a:endCxn id="278"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284" name="Google Shape;284;p39"/>
          <p:cNvCxnSpPr>
            <a:stCxn id="278" idx="3"/>
            <a:endCxn id="279" idx="1"/>
          </p:cNvCxnSpPr>
          <p:nvPr/>
        </p:nvCxnSpPr>
        <p:spPr>
          <a:xfrm>
            <a:off x="4274600" y="1731825"/>
            <a:ext cx="292200" cy="0"/>
          </a:xfrm>
          <a:prstGeom prst="straightConnector1">
            <a:avLst/>
          </a:prstGeom>
          <a:noFill/>
          <a:ln cap="flat" cmpd="sng" w="28575">
            <a:solidFill>
              <a:srgbClr val="434343"/>
            </a:solidFill>
            <a:prstDash val="solid"/>
            <a:round/>
            <a:headEnd len="med" w="med" type="none"/>
            <a:tailEnd len="med" w="med" type="triangle"/>
          </a:ln>
        </p:spPr>
      </p:cxnSp>
      <p:cxnSp>
        <p:nvCxnSpPr>
          <p:cNvPr id="285" name="Google Shape;285;p39"/>
          <p:cNvCxnSpPr>
            <a:stCxn id="279" idx="3"/>
            <a:endCxn id="280" idx="1"/>
          </p:cNvCxnSpPr>
          <p:nvPr/>
        </p:nvCxnSpPr>
        <p:spPr>
          <a:xfrm>
            <a:off x="6179600" y="1731825"/>
            <a:ext cx="343200" cy="0"/>
          </a:xfrm>
          <a:prstGeom prst="straightConnector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0"/>
          <p:cNvPicPr preferRelativeResize="0"/>
          <p:nvPr/>
        </p:nvPicPr>
        <p:blipFill>
          <a:blip r:embed="rId3">
            <a:alphaModFix/>
          </a:blip>
          <a:stretch>
            <a:fillRect/>
          </a:stretch>
        </p:blipFill>
        <p:spPr>
          <a:xfrm>
            <a:off x="0" y="0"/>
            <a:ext cx="861675" cy="887475"/>
          </a:xfrm>
          <a:prstGeom prst="rect">
            <a:avLst/>
          </a:prstGeom>
          <a:noFill/>
          <a:ln>
            <a:noFill/>
          </a:ln>
        </p:spPr>
      </p:pic>
      <p:pic>
        <p:nvPicPr>
          <p:cNvPr id="291" name="Google Shape;291;p4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292" name="Google Shape;292;p4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293" name="Google Shape;293;p40"/>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294" name="Google Shape;294;p40"/>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sp>
        <p:nvSpPr>
          <p:cNvPr id="295" name="Google Shape;295;p40"/>
          <p:cNvSpPr/>
          <p:nvPr/>
        </p:nvSpPr>
        <p:spPr>
          <a:xfrm>
            <a:off x="4566800" y="1288125"/>
            <a:ext cx="1612800" cy="887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Networks</a:t>
            </a:r>
            <a:endParaRPr b="1" sz="1700">
              <a:latin typeface="Montserrat"/>
              <a:ea typeface="Montserrat"/>
              <a:cs typeface="Montserrat"/>
              <a:sym typeface="Montserrat"/>
            </a:endParaRPr>
          </a:p>
        </p:txBody>
      </p:sp>
      <p:sp>
        <p:nvSpPr>
          <p:cNvPr id="296" name="Google Shape;296;p40"/>
          <p:cNvSpPr/>
          <p:nvPr/>
        </p:nvSpPr>
        <p:spPr>
          <a:xfrm>
            <a:off x="6522775" y="1288125"/>
            <a:ext cx="1612800" cy="8874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Machines</a:t>
            </a:r>
            <a:endParaRPr b="1" sz="1700">
              <a:latin typeface="Montserrat"/>
              <a:ea typeface="Montserrat"/>
              <a:cs typeface="Montserrat"/>
              <a:sym typeface="Montserrat"/>
            </a:endParaRPr>
          </a:p>
        </p:txBody>
      </p:sp>
      <p:sp>
        <p:nvSpPr>
          <p:cNvPr id="297" name="Google Shape;297;p40"/>
          <p:cNvSpPr/>
          <p:nvPr/>
        </p:nvSpPr>
        <p:spPr>
          <a:xfrm>
            <a:off x="524825" y="2733575"/>
            <a:ext cx="1612800" cy="887400"/>
          </a:xfrm>
          <a:prstGeom prst="roundRect">
            <a:avLst>
              <a:gd fmla="val 16667" name="adj"/>
            </a:avLst>
          </a:prstGeom>
          <a:solidFill>
            <a:srgbClr val="D0E0E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Storage and</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Databases</a:t>
            </a:r>
            <a:endParaRPr b="1" sz="1700">
              <a:latin typeface="Montserrat"/>
              <a:ea typeface="Montserrat"/>
              <a:cs typeface="Montserrat"/>
              <a:sym typeface="Montserrat"/>
            </a:endParaRPr>
          </a:p>
        </p:txBody>
      </p:sp>
      <p:sp>
        <p:nvSpPr>
          <p:cNvPr id="298" name="Google Shape;298;p40"/>
          <p:cNvSpPr/>
          <p:nvPr/>
        </p:nvSpPr>
        <p:spPr>
          <a:xfrm>
            <a:off x="2509400" y="2733575"/>
            <a:ext cx="2118900" cy="887400"/>
          </a:xfrm>
          <a:prstGeom prst="roundRect">
            <a:avLst>
              <a:gd fmla="val 16667" name="adj"/>
            </a:avLst>
          </a:prstGeom>
          <a:solidFill>
            <a:srgbClr val="C9DAF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Interconnecting Networks</a:t>
            </a:r>
            <a:endParaRPr b="1" sz="1700">
              <a:latin typeface="Montserrat"/>
              <a:ea typeface="Montserrat"/>
              <a:cs typeface="Montserrat"/>
              <a:sym typeface="Montserrat"/>
            </a:endParaRPr>
          </a:p>
        </p:txBody>
      </p:sp>
      <p:cxnSp>
        <p:nvCxnSpPr>
          <p:cNvPr id="299" name="Google Shape;299;p40"/>
          <p:cNvCxnSpPr>
            <a:stCxn id="296" idx="2"/>
            <a:endCxn id="297" idx="0"/>
          </p:cNvCxnSpPr>
          <p:nvPr/>
        </p:nvCxnSpPr>
        <p:spPr>
          <a:xfrm rot="5400000">
            <a:off x="4051225" y="-544425"/>
            <a:ext cx="558000" cy="5997900"/>
          </a:xfrm>
          <a:prstGeom prst="curvedConnector3">
            <a:avLst>
              <a:gd fmla="val 50004" name="adj1"/>
            </a:avLst>
          </a:prstGeom>
          <a:noFill/>
          <a:ln cap="flat" cmpd="sng" w="28575">
            <a:solidFill>
              <a:srgbClr val="434343"/>
            </a:solidFill>
            <a:prstDash val="solid"/>
            <a:round/>
            <a:headEnd len="med" w="med" type="none"/>
            <a:tailEnd len="med" w="med" type="triangle"/>
          </a:ln>
        </p:spPr>
      </p:cxnSp>
      <p:cxnSp>
        <p:nvCxnSpPr>
          <p:cNvPr id="300" name="Google Shape;300;p40"/>
          <p:cNvCxnSpPr>
            <a:stCxn id="293" idx="3"/>
            <a:endCxn id="294"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01" name="Google Shape;301;p40"/>
          <p:cNvCxnSpPr>
            <a:stCxn id="294" idx="3"/>
            <a:endCxn id="295" idx="1"/>
          </p:cNvCxnSpPr>
          <p:nvPr/>
        </p:nvCxnSpPr>
        <p:spPr>
          <a:xfrm>
            <a:off x="4274600" y="1731825"/>
            <a:ext cx="292200" cy="0"/>
          </a:xfrm>
          <a:prstGeom prst="straightConnector1">
            <a:avLst/>
          </a:prstGeom>
          <a:noFill/>
          <a:ln cap="flat" cmpd="sng" w="28575">
            <a:solidFill>
              <a:srgbClr val="434343"/>
            </a:solidFill>
            <a:prstDash val="solid"/>
            <a:round/>
            <a:headEnd len="med" w="med" type="none"/>
            <a:tailEnd len="med" w="med" type="triangle"/>
          </a:ln>
        </p:spPr>
      </p:cxnSp>
      <p:cxnSp>
        <p:nvCxnSpPr>
          <p:cNvPr id="302" name="Google Shape;302;p40"/>
          <p:cNvCxnSpPr>
            <a:stCxn id="295" idx="3"/>
            <a:endCxn id="296" idx="1"/>
          </p:cNvCxnSpPr>
          <p:nvPr/>
        </p:nvCxnSpPr>
        <p:spPr>
          <a:xfrm>
            <a:off x="6179600" y="1731825"/>
            <a:ext cx="343200" cy="0"/>
          </a:xfrm>
          <a:prstGeom prst="straightConnector1">
            <a:avLst/>
          </a:prstGeom>
          <a:noFill/>
          <a:ln cap="flat" cmpd="sng" w="28575">
            <a:solidFill>
              <a:srgbClr val="434343"/>
            </a:solidFill>
            <a:prstDash val="solid"/>
            <a:round/>
            <a:headEnd len="med" w="med" type="none"/>
            <a:tailEnd len="med" w="med" type="triangle"/>
          </a:ln>
        </p:spPr>
      </p:cxnSp>
      <p:cxnSp>
        <p:nvCxnSpPr>
          <p:cNvPr id="303" name="Google Shape;303;p40"/>
          <p:cNvCxnSpPr>
            <a:stCxn id="297" idx="3"/>
            <a:endCxn id="298" idx="1"/>
          </p:cNvCxnSpPr>
          <p:nvPr/>
        </p:nvCxnSpPr>
        <p:spPr>
          <a:xfrm>
            <a:off x="2137625" y="3177275"/>
            <a:ext cx="371700" cy="0"/>
          </a:xfrm>
          <a:prstGeom prst="straightConnector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1"/>
          <p:cNvPicPr preferRelativeResize="0"/>
          <p:nvPr/>
        </p:nvPicPr>
        <p:blipFill>
          <a:blip r:embed="rId3">
            <a:alphaModFix/>
          </a:blip>
          <a:stretch>
            <a:fillRect/>
          </a:stretch>
        </p:blipFill>
        <p:spPr>
          <a:xfrm>
            <a:off x="0" y="0"/>
            <a:ext cx="861675" cy="887475"/>
          </a:xfrm>
          <a:prstGeom prst="rect">
            <a:avLst/>
          </a:prstGeom>
          <a:noFill/>
          <a:ln>
            <a:noFill/>
          </a:ln>
        </p:spPr>
      </p:pic>
      <p:pic>
        <p:nvPicPr>
          <p:cNvPr id="309" name="Google Shape;309;p4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10" name="Google Shape;310;p4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11" name="Google Shape;311;p41"/>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312" name="Google Shape;312;p41"/>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sp>
        <p:nvSpPr>
          <p:cNvPr id="313" name="Google Shape;313;p41"/>
          <p:cNvSpPr/>
          <p:nvPr/>
        </p:nvSpPr>
        <p:spPr>
          <a:xfrm>
            <a:off x="4566800" y="1288125"/>
            <a:ext cx="1612800" cy="887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Networks</a:t>
            </a:r>
            <a:endParaRPr b="1" sz="1700">
              <a:latin typeface="Montserrat"/>
              <a:ea typeface="Montserrat"/>
              <a:cs typeface="Montserrat"/>
              <a:sym typeface="Montserrat"/>
            </a:endParaRPr>
          </a:p>
        </p:txBody>
      </p:sp>
      <p:sp>
        <p:nvSpPr>
          <p:cNvPr id="314" name="Google Shape;314;p41"/>
          <p:cNvSpPr/>
          <p:nvPr/>
        </p:nvSpPr>
        <p:spPr>
          <a:xfrm>
            <a:off x="6522775" y="1288125"/>
            <a:ext cx="1612800" cy="8874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Machines</a:t>
            </a:r>
            <a:endParaRPr b="1" sz="1700">
              <a:latin typeface="Montserrat"/>
              <a:ea typeface="Montserrat"/>
              <a:cs typeface="Montserrat"/>
              <a:sym typeface="Montserrat"/>
            </a:endParaRPr>
          </a:p>
        </p:txBody>
      </p:sp>
      <p:sp>
        <p:nvSpPr>
          <p:cNvPr id="315" name="Google Shape;315;p41"/>
          <p:cNvSpPr/>
          <p:nvPr/>
        </p:nvSpPr>
        <p:spPr>
          <a:xfrm>
            <a:off x="524825" y="2733575"/>
            <a:ext cx="1612800" cy="887400"/>
          </a:xfrm>
          <a:prstGeom prst="roundRect">
            <a:avLst>
              <a:gd fmla="val 16667" name="adj"/>
            </a:avLst>
          </a:prstGeom>
          <a:solidFill>
            <a:srgbClr val="D0E0E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Storage and</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Databases</a:t>
            </a:r>
            <a:endParaRPr b="1" sz="1700">
              <a:latin typeface="Montserrat"/>
              <a:ea typeface="Montserrat"/>
              <a:cs typeface="Montserrat"/>
              <a:sym typeface="Montserrat"/>
            </a:endParaRPr>
          </a:p>
        </p:txBody>
      </p:sp>
      <p:sp>
        <p:nvSpPr>
          <p:cNvPr id="316" name="Google Shape;316;p41"/>
          <p:cNvSpPr/>
          <p:nvPr/>
        </p:nvSpPr>
        <p:spPr>
          <a:xfrm>
            <a:off x="2509400" y="2733575"/>
            <a:ext cx="2118900" cy="887400"/>
          </a:xfrm>
          <a:prstGeom prst="roundRect">
            <a:avLst>
              <a:gd fmla="val 16667" name="adj"/>
            </a:avLst>
          </a:prstGeom>
          <a:solidFill>
            <a:srgbClr val="C9DAF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Interconnecting Networks</a:t>
            </a:r>
            <a:endParaRPr b="1" sz="1700">
              <a:latin typeface="Montserrat"/>
              <a:ea typeface="Montserrat"/>
              <a:cs typeface="Montserrat"/>
              <a:sym typeface="Montserrat"/>
            </a:endParaRPr>
          </a:p>
        </p:txBody>
      </p:sp>
      <p:cxnSp>
        <p:nvCxnSpPr>
          <p:cNvPr id="317" name="Google Shape;317;p41"/>
          <p:cNvCxnSpPr>
            <a:stCxn id="314" idx="2"/>
            <a:endCxn id="315" idx="0"/>
          </p:cNvCxnSpPr>
          <p:nvPr/>
        </p:nvCxnSpPr>
        <p:spPr>
          <a:xfrm rot="5400000">
            <a:off x="4051225" y="-544425"/>
            <a:ext cx="558000" cy="5997900"/>
          </a:xfrm>
          <a:prstGeom prst="curvedConnector3">
            <a:avLst>
              <a:gd fmla="val 50004" name="adj1"/>
            </a:avLst>
          </a:prstGeom>
          <a:noFill/>
          <a:ln cap="flat" cmpd="sng" w="28575">
            <a:solidFill>
              <a:srgbClr val="434343"/>
            </a:solidFill>
            <a:prstDash val="solid"/>
            <a:round/>
            <a:headEnd len="med" w="med" type="none"/>
            <a:tailEnd len="med" w="med" type="triangle"/>
          </a:ln>
        </p:spPr>
      </p:cxnSp>
      <p:sp>
        <p:nvSpPr>
          <p:cNvPr id="318" name="Google Shape;318;p41"/>
          <p:cNvSpPr/>
          <p:nvPr/>
        </p:nvSpPr>
        <p:spPr>
          <a:xfrm>
            <a:off x="4961900" y="2733575"/>
            <a:ext cx="1612800" cy="8874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Load Balancing</a:t>
            </a:r>
            <a:endParaRPr b="1" sz="1700">
              <a:latin typeface="Montserrat"/>
              <a:ea typeface="Montserrat"/>
              <a:cs typeface="Montserrat"/>
              <a:sym typeface="Montserrat"/>
            </a:endParaRPr>
          </a:p>
        </p:txBody>
      </p:sp>
      <p:cxnSp>
        <p:nvCxnSpPr>
          <p:cNvPr id="319" name="Google Shape;319;p41"/>
          <p:cNvCxnSpPr>
            <a:stCxn id="311" idx="3"/>
            <a:endCxn id="312"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20" name="Google Shape;320;p41"/>
          <p:cNvCxnSpPr>
            <a:stCxn id="312" idx="3"/>
            <a:endCxn id="313" idx="1"/>
          </p:cNvCxnSpPr>
          <p:nvPr/>
        </p:nvCxnSpPr>
        <p:spPr>
          <a:xfrm>
            <a:off x="4274600" y="1731825"/>
            <a:ext cx="292200" cy="0"/>
          </a:xfrm>
          <a:prstGeom prst="straightConnector1">
            <a:avLst/>
          </a:prstGeom>
          <a:noFill/>
          <a:ln cap="flat" cmpd="sng" w="28575">
            <a:solidFill>
              <a:srgbClr val="434343"/>
            </a:solidFill>
            <a:prstDash val="solid"/>
            <a:round/>
            <a:headEnd len="med" w="med" type="none"/>
            <a:tailEnd len="med" w="med" type="triangle"/>
          </a:ln>
        </p:spPr>
      </p:cxnSp>
      <p:cxnSp>
        <p:nvCxnSpPr>
          <p:cNvPr id="321" name="Google Shape;321;p41"/>
          <p:cNvCxnSpPr>
            <a:stCxn id="313" idx="3"/>
            <a:endCxn id="314" idx="1"/>
          </p:cNvCxnSpPr>
          <p:nvPr/>
        </p:nvCxnSpPr>
        <p:spPr>
          <a:xfrm>
            <a:off x="6179600" y="1731825"/>
            <a:ext cx="343200" cy="0"/>
          </a:xfrm>
          <a:prstGeom prst="straightConnector1">
            <a:avLst/>
          </a:prstGeom>
          <a:noFill/>
          <a:ln cap="flat" cmpd="sng" w="28575">
            <a:solidFill>
              <a:srgbClr val="434343"/>
            </a:solidFill>
            <a:prstDash val="solid"/>
            <a:round/>
            <a:headEnd len="med" w="med" type="none"/>
            <a:tailEnd len="med" w="med" type="triangle"/>
          </a:ln>
        </p:spPr>
      </p:cxnSp>
      <p:cxnSp>
        <p:nvCxnSpPr>
          <p:cNvPr id="322" name="Google Shape;322;p41"/>
          <p:cNvCxnSpPr>
            <a:stCxn id="315" idx="3"/>
            <a:endCxn id="316" idx="1"/>
          </p:cNvCxnSpPr>
          <p:nvPr/>
        </p:nvCxnSpPr>
        <p:spPr>
          <a:xfrm>
            <a:off x="2137625" y="317727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23" name="Google Shape;323;p41"/>
          <p:cNvCxnSpPr>
            <a:stCxn id="316" idx="3"/>
            <a:endCxn id="318" idx="1"/>
          </p:cNvCxnSpPr>
          <p:nvPr/>
        </p:nvCxnSpPr>
        <p:spPr>
          <a:xfrm>
            <a:off x="4628300" y="3177275"/>
            <a:ext cx="333600" cy="0"/>
          </a:xfrm>
          <a:prstGeom prst="straightConnector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0" y="0"/>
            <a:ext cx="861675" cy="887475"/>
          </a:xfrm>
          <a:prstGeom prst="rect">
            <a:avLst/>
          </a:prstGeom>
          <a:noFill/>
          <a:ln>
            <a:noFill/>
          </a:ln>
        </p:spPr>
      </p:pic>
      <p:pic>
        <p:nvPicPr>
          <p:cNvPr id="66" name="Google Shape;66;p1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67" name="Google Shape;67;p15"/>
          <p:cNvSpPr txBox="1"/>
          <p:nvPr>
            <p:ph type="ctrTitle"/>
          </p:nvPr>
        </p:nvSpPr>
        <p:spPr>
          <a:xfrm>
            <a:off x="311700" y="1179800"/>
            <a:ext cx="8520600" cy="17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Course Welcome</a:t>
            </a:r>
            <a:endParaRPr b="1">
              <a:latin typeface="Montserrat"/>
              <a:ea typeface="Montserrat"/>
              <a:cs typeface="Montserrat"/>
              <a:sym typeface="Montserrat"/>
            </a:endParaRPr>
          </a:p>
        </p:txBody>
      </p:sp>
      <p:sp>
        <p:nvSpPr>
          <p:cNvPr id="68" name="Google Shape;68;p15"/>
          <p:cNvSpPr txBox="1"/>
          <p:nvPr>
            <p:ph idx="1" type="subTitle"/>
          </p:nvPr>
        </p:nvSpPr>
        <p:spPr>
          <a:xfrm>
            <a:off x="311700" y="265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9" name="Google Shape;69;p1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2"/>
          <p:cNvPicPr preferRelativeResize="0"/>
          <p:nvPr/>
        </p:nvPicPr>
        <p:blipFill>
          <a:blip r:embed="rId3">
            <a:alphaModFix/>
          </a:blip>
          <a:stretch>
            <a:fillRect/>
          </a:stretch>
        </p:blipFill>
        <p:spPr>
          <a:xfrm>
            <a:off x="0" y="0"/>
            <a:ext cx="861675" cy="887475"/>
          </a:xfrm>
          <a:prstGeom prst="rect">
            <a:avLst/>
          </a:prstGeom>
          <a:noFill/>
          <a:ln>
            <a:noFill/>
          </a:ln>
        </p:spPr>
      </p:pic>
      <p:pic>
        <p:nvPicPr>
          <p:cNvPr id="329" name="Google Shape;329;p42"/>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30" name="Google Shape;330;p42"/>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31" name="Google Shape;331;p42"/>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332" name="Google Shape;332;p42"/>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sp>
        <p:nvSpPr>
          <p:cNvPr id="333" name="Google Shape;333;p42"/>
          <p:cNvSpPr/>
          <p:nvPr/>
        </p:nvSpPr>
        <p:spPr>
          <a:xfrm>
            <a:off x="4566800" y="1288125"/>
            <a:ext cx="1612800" cy="887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Networks</a:t>
            </a:r>
            <a:endParaRPr b="1" sz="1700">
              <a:latin typeface="Montserrat"/>
              <a:ea typeface="Montserrat"/>
              <a:cs typeface="Montserrat"/>
              <a:sym typeface="Montserrat"/>
            </a:endParaRPr>
          </a:p>
        </p:txBody>
      </p:sp>
      <p:sp>
        <p:nvSpPr>
          <p:cNvPr id="334" name="Google Shape;334;p42"/>
          <p:cNvSpPr/>
          <p:nvPr/>
        </p:nvSpPr>
        <p:spPr>
          <a:xfrm>
            <a:off x="6522775" y="1288125"/>
            <a:ext cx="1612800" cy="8874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Machines</a:t>
            </a:r>
            <a:endParaRPr b="1" sz="1700">
              <a:latin typeface="Montserrat"/>
              <a:ea typeface="Montserrat"/>
              <a:cs typeface="Montserrat"/>
              <a:sym typeface="Montserrat"/>
            </a:endParaRPr>
          </a:p>
        </p:txBody>
      </p:sp>
      <p:sp>
        <p:nvSpPr>
          <p:cNvPr id="335" name="Google Shape;335;p42"/>
          <p:cNvSpPr/>
          <p:nvPr/>
        </p:nvSpPr>
        <p:spPr>
          <a:xfrm>
            <a:off x="524825" y="2733575"/>
            <a:ext cx="1612800" cy="887400"/>
          </a:xfrm>
          <a:prstGeom prst="roundRect">
            <a:avLst>
              <a:gd fmla="val 16667" name="adj"/>
            </a:avLst>
          </a:prstGeom>
          <a:solidFill>
            <a:srgbClr val="D0E0E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Storage and</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Databases</a:t>
            </a:r>
            <a:endParaRPr b="1" sz="1700">
              <a:latin typeface="Montserrat"/>
              <a:ea typeface="Montserrat"/>
              <a:cs typeface="Montserrat"/>
              <a:sym typeface="Montserrat"/>
            </a:endParaRPr>
          </a:p>
        </p:txBody>
      </p:sp>
      <p:sp>
        <p:nvSpPr>
          <p:cNvPr id="336" name="Google Shape;336;p42"/>
          <p:cNvSpPr/>
          <p:nvPr/>
        </p:nvSpPr>
        <p:spPr>
          <a:xfrm>
            <a:off x="2509400" y="2733575"/>
            <a:ext cx="2118900" cy="887400"/>
          </a:xfrm>
          <a:prstGeom prst="roundRect">
            <a:avLst>
              <a:gd fmla="val 16667" name="adj"/>
            </a:avLst>
          </a:prstGeom>
          <a:solidFill>
            <a:srgbClr val="C9DAF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Interconnecting Networks</a:t>
            </a:r>
            <a:endParaRPr b="1" sz="1700">
              <a:latin typeface="Montserrat"/>
              <a:ea typeface="Montserrat"/>
              <a:cs typeface="Montserrat"/>
              <a:sym typeface="Montserrat"/>
            </a:endParaRPr>
          </a:p>
        </p:txBody>
      </p:sp>
      <p:cxnSp>
        <p:nvCxnSpPr>
          <p:cNvPr id="337" name="Google Shape;337;p42"/>
          <p:cNvCxnSpPr>
            <a:stCxn id="334" idx="2"/>
            <a:endCxn id="335" idx="0"/>
          </p:cNvCxnSpPr>
          <p:nvPr/>
        </p:nvCxnSpPr>
        <p:spPr>
          <a:xfrm rot="5400000">
            <a:off x="4051225" y="-544425"/>
            <a:ext cx="558000" cy="5997900"/>
          </a:xfrm>
          <a:prstGeom prst="curvedConnector3">
            <a:avLst>
              <a:gd fmla="val 50004" name="adj1"/>
            </a:avLst>
          </a:prstGeom>
          <a:noFill/>
          <a:ln cap="flat" cmpd="sng" w="28575">
            <a:solidFill>
              <a:srgbClr val="434343"/>
            </a:solidFill>
            <a:prstDash val="solid"/>
            <a:round/>
            <a:headEnd len="med" w="med" type="none"/>
            <a:tailEnd len="med" w="med" type="triangle"/>
          </a:ln>
        </p:spPr>
      </p:cxnSp>
      <p:sp>
        <p:nvSpPr>
          <p:cNvPr id="338" name="Google Shape;338;p42"/>
          <p:cNvSpPr/>
          <p:nvPr/>
        </p:nvSpPr>
        <p:spPr>
          <a:xfrm>
            <a:off x="4961900" y="2733575"/>
            <a:ext cx="1612800" cy="8874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Load Balancing</a:t>
            </a:r>
            <a:endParaRPr b="1" sz="1700">
              <a:latin typeface="Montserrat"/>
              <a:ea typeface="Montserrat"/>
              <a:cs typeface="Montserrat"/>
              <a:sym typeface="Montserrat"/>
            </a:endParaRPr>
          </a:p>
        </p:txBody>
      </p:sp>
      <p:sp>
        <p:nvSpPr>
          <p:cNvPr id="339" name="Google Shape;339;p42"/>
          <p:cNvSpPr/>
          <p:nvPr/>
        </p:nvSpPr>
        <p:spPr>
          <a:xfrm>
            <a:off x="6908300" y="2733575"/>
            <a:ext cx="1612800" cy="8874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Managed Services</a:t>
            </a:r>
            <a:endParaRPr b="1" sz="1700">
              <a:latin typeface="Montserrat"/>
              <a:ea typeface="Montserrat"/>
              <a:cs typeface="Montserrat"/>
              <a:sym typeface="Montserrat"/>
            </a:endParaRPr>
          </a:p>
        </p:txBody>
      </p:sp>
      <p:cxnSp>
        <p:nvCxnSpPr>
          <p:cNvPr id="340" name="Google Shape;340;p42"/>
          <p:cNvCxnSpPr>
            <a:stCxn id="331" idx="3"/>
            <a:endCxn id="332"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41" name="Google Shape;341;p42"/>
          <p:cNvCxnSpPr>
            <a:stCxn id="332" idx="3"/>
            <a:endCxn id="333" idx="1"/>
          </p:cNvCxnSpPr>
          <p:nvPr/>
        </p:nvCxnSpPr>
        <p:spPr>
          <a:xfrm>
            <a:off x="4274600" y="1731825"/>
            <a:ext cx="292200" cy="0"/>
          </a:xfrm>
          <a:prstGeom prst="straightConnector1">
            <a:avLst/>
          </a:prstGeom>
          <a:noFill/>
          <a:ln cap="flat" cmpd="sng" w="28575">
            <a:solidFill>
              <a:srgbClr val="434343"/>
            </a:solidFill>
            <a:prstDash val="solid"/>
            <a:round/>
            <a:headEnd len="med" w="med" type="none"/>
            <a:tailEnd len="med" w="med" type="triangle"/>
          </a:ln>
        </p:spPr>
      </p:cxnSp>
      <p:cxnSp>
        <p:nvCxnSpPr>
          <p:cNvPr id="342" name="Google Shape;342;p42"/>
          <p:cNvCxnSpPr>
            <a:stCxn id="333" idx="3"/>
            <a:endCxn id="334" idx="1"/>
          </p:cNvCxnSpPr>
          <p:nvPr/>
        </p:nvCxnSpPr>
        <p:spPr>
          <a:xfrm>
            <a:off x="6179600" y="1731825"/>
            <a:ext cx="343200" cy="0"/>
          </a:xfrm>
          <a:prstGeom prst="straightConnector1">
            <a:avLst/>
          </a:prstGeom>
          <a:noFill/>
          <a:ln cap="flat" cmpd="sng" w="28575">
            <a:solidFill>
              <a:srgbClr val="434343"/>
            </a:solidFill>
            <a:prstDash val="solid"/>
            <a:round/>
            <a:headEnd len="med" w="med" type="none"/>
            <a:tailEnd len="med" w="med" type="triangle"/>
          </a:ln>
        </p:spPr>
      </p:cxnSp>
      <p:cxnSp>
        <p:nvCxnSpPr>
          <p:cNvPr id="343" name="Google Shape;343;p42"/>
          <p:cNvCxnSpPr>
            <a:stCxn id="335" idx="3"/>
            <a:endCxn id="336" idx="1"/>
          </p:cNvCxnSpPr>
          <p:nvPr/>
        </p:nvCxnSpPr>
        <p:spPr>
          <a:xfrm>
            <a:off x="2137625" y="317727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44" name="Google Shape;344;p42"/>
          <p:cNvCxnSpPr>
            <a:stCxn id="336" idx="3"/>
            <a:endCxn id="338" idx="1"/>
          </p:cNvCxnSpPr>
          <p:nvPr/>
        </p:nvCxnSpPr>
        <p:spPr>
          <a:xfrm>
            <a:off x="4628300" y="3177275"/>
            <a:ext cx="333600" cy="0"/>
          </a:xfrm>
          <a:prstGeom prst="straightConnector1">
            <a:avLst/>
          </a:prstGeom>
          <a:noFill/>
          <a:ln cap="flat" cmpd="sng" w="28575">
            <a:solidFill>
              <a:srgbClr val="434343"/>
            </a:solidFill>
            <a:prstDash val="solid"/>
            <a:round/>
            <a:headEnd len="med" w="med" type="none"/>
            <a:tailEnd len="med" w="med" type="triangle"/>
          </a:ln>
        </p:spPr>
      </p:cxnSp>
      <p:cxnSp>
        <p:nvCxnSpPr>
          <p:cNvPr id="345" name="Google Shape;345;p42"/>
          <p:cNvCxnSpPr>
            <a:stCxn id="338" idx="3"/>
            <a:endCxn id="339" idx="1"/>
          </p:cNvCxnSpPr>
          <p:nvPr/>
        </p:nvCxnSpPr>
        <p:spPr>
          <a:xfrm>
            <a:off x="6574700" y="3177275"/>
            <a:ext cx="333600" cy="0"/>
          </a:xfrm>
          <a:prstGeom prst="straightConnector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3"/>
          <p:cNvPicPr preferRelativeResize="0"/>
          <p:nvPr/>
        </p:nvPicPr>
        <p:blipFill>
          <a:blip r:embed="rId3">
            <a:alphaModFix/>
          </a:blip>
          <a:stretch>
            <a:fillRect/>
          </a:stretch>
        </p:blipFill>
        <p:spPr>
          <a:xfrm>
            <a:off x="0" y="0"/>
            <a:ext cx="861675" cy="887475"/>
          </a:xfrm>
          <a:prstGeom prst="rect">
            <a:avLst/>
          </a:prstGeom>
          <a:noFill/>
          <a:ln>
            <a:noFill/>
          </a:ln>
        </p:spPr>
      </p:pic>
      <p:pic>
        <p:nvPicPr>
          <p:cNvPr id="351" name="Google Shape;351;p43"/>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52" name="Google Shape;352;p43"/>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53" name="Google Shape;353;p43"/>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354" name="Google Shape;354;p43"/>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sp>
        <p:nvSpPr>
          <p:cNvPr id="355" name="Google Shape;355;p43"/>
          <p:cNvSpPr/>
          <p:nvPr/>
        </p:nvSpPr>
        <p:spPr>
          <a:xfrm>
            <a:off x="4566800" y="1288125"/>
            <a:ext cx="1612800" cy="887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Networks</a:t>
            </a:r>
            <a:endParaRPr b="1" sz="1700">
              <a:latin typeface="Montserrat"/>
              <a:ea typeface="Montserrat"/>
              <a:cs typeface="Montserrat"/>
              <a:sym typeface="Montserrat"/>
            </a:endParaRPr>
          </a:p>
        </p:txBody>
      </p:sp>
      <p:sp>
        <p:nvSpPr>
          <p:cNvPr id="356" name="Google Shape;356;p43"/>
          <p:cNvSpPr/>
          <p:nvPr/>
        </p:nvSpPr>
        <p:spPr>
          <a:xfrm>
            <a:off x="6522775" y="1288125"/>
            <a:ext cx="1612800" cy="8874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Machines</a:t>
            </a:r>
            <a:endParaRPr b="1" sz="1700">
              <a:latin typeface="Montserrat"/>
              <a:ea typeface="Montserrat"/>
              <a:cs typeface="Montserrat"/>
              <a:sym typeface="Montserrat"/>
            </a:endParaRPr>
          </a:p>
        </p:txBody>
      </p:sp>
      <p:sp>
        <p:nvSpPr>
          <p:cNvPr id="357" name="Google Shape;357;p43"/>
          <p:cNvSpPr/>
          <p:nvPr/>
        </p:nvSpPr>
        <p:spPr>
          <a:xfrm>
            <a:off x="524825" y="2733575"/>
            <a:ext cx="1612800" cy="887400"/>
          </a:xfrm>
          <a:prstGeom prst="roundRect">
            <a:avLst>
              <a:gd fmla="val 16667" name="adj"/>
            </a:avLst>
          </a:prstGeom>
          <a:solidFill>
            <a:srgbClr val="D0E0E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Storage and</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Databases</a:t>
            </a:r>
            <a:endParaRPr b="1" sz="1700">
              <a:latin typeface="Montserrat"/>
              <a:ea typeface="Montserrat"/>
              <a:cs typeface="Montserrat"/>
              <a:sym typeface="Montserrat"/>
            </a:endParaRPr>
          </a:p>
        </p:txBody>
      </p:sp>
      <p:sp>
        <p:nvSpPr>
          <p:cNvPr id="358" name="Google Shape;358;p43"/>
          <p:cNvSpPr/>
          <p:nvPr/>
        </p:nvSpPr>
        <p:spPr>
          <a:xfrm>
            <a:off x="2509400" y="2733575"/>
            <a:ext cx="2118900" cy="887400"/>
          </a:xfrm>
          <a:prstGeom prst="roundRect">
            <a:avLst>
              <a:gd fmla="val 16667" name="adj"/>
            </a:avLst>
          </a:prstGeom>
          <a:solidFill>
            <a:srgbClr val="C9DAF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Interconnecting Networks</a:t>
            </a:r>
            <a:endParaRPr b="1" sz="1700">
              <a:latin typeface="Montserrat"/>
              <a:ea typeface="Montserrat"/>
              <a:cs typeface="Montserrat"/>
              <a:sym typeface="Montserrat"/>
            </a:endParaRPr>
          </a:p>
        </p:txBody>
      </p:sp>
      <p:cxnSp>
        <p:nvCxnSpPr>
          <p:cNvPr id="359" name="Google Shape;359;p43"/>
          <p:cNvCxnSpPr>
            <a:stCxn id="356" idx="2"/>
            <a:endCxn id="357" idx="0"/>
          </p:cNvCxnSpPr>
          <p:nvPr/>
        </p:nvCxnSpPr>
        <p:spPr>
          <a:xfrm rot="5400000">
            <a:off x="4051225" y="-544425"/>
            <a:ext cx="558000" cy="5997900"/>
          </a:xfrm>
          <a:prstGeom prst="curvedConnector3">
            <a:avLst>
              <a:gd fmla="val 50004" name="adj1"/>
            </a:avLst>
          </a:prstGeom>
          <a:noFill/>
          <a:ln cap="flat" cmpd="sng" w="28575">
            <a:solidFill>
              <a:srgbClr val="434343"/>
            </a:solidFill>
            <a:prstDash val="solid"/>
            <a:round/>
            <a:headEnd len="med" w="med" type="none"/>
            <a:tailEnd len="med" w="med" type="triangle"/>
          </a:ln>
        </p:spPr>
      </p:cxnSp>
      <p:sp>
        <p:nvSpPr>
          <p:cNvPr id="360" name="Google Shape;360;p43"/>
          <p:cNvSpPr/>
          <p:nvPr/>
        </p:nvSpPr>
        <p:spPr>
          <a:xfrm>
            <a:off x="4961900" y="2733575"/>
            <a:ext cx="1612800" cy="8874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Load Balancing</a:t>
            </a:r>
            <a:endParaRPr b="1" sz="1700">
              <a:latin typeface="Montserrat"/>
              <a:ea typeface="Montserrat"/>
              <a:cs typeface="Montserrat"/>
              <a:sym typeface="Montserrat"/>
            </a:endParaRPr>
          </a:p>
        </p:txBody>
      </p:sp>
      <p:sp>
        <p:nvSpPr>
          <p:cNvPr id="361" name="Google Shape;361;p43"/>
          <p:cNvSpPr/>
          <p:nvPr/>
        </p:nvSpPr>
        <p:spPr>
          <a:xfrm>
            <a:off x="6908300" y="2733575"/>
            <a:ext cx="1612800" cy="8874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Managed Services</a:t>
            </a:r>
            <a:endParaRPr b="1" sz="1700">
              <a:latin typeface="Montserrat"/>
              <a:ea typeface="Montserrat"/>
              <a:cs typeface="Montserrat"/>
              <a:sym typeface="Montserrat"/>
            </a:endParaRPr>
          </a:p>
        </p:txBody>
      </p:sp>
      <p:sp>
        <p:nvSpPr>
          <p:cNvPr id="362" name="Google Shape;362;p43"/>
          <p:cNvSpPr/>
          <p:nvPr/>
        </p:nvSpPr>
        <p:spPr>
          <a:xfrm>
            <a:off x="2442025" y="3950425"/>
            <a:ext cx="1612800" cy="887400"/>
          </a:xfrm>
          <a:prstGeom prst="roundRect">
            <a:avLst>
              <a:gd fmla="val 16667" name="adj"/>
            </a:avLst>
          </a:prstGeom>
          <a:solidFill>
            <a:srgbClr val="EAD1D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Kubernetes</a:t>
            </a:r>
            <a:endParaRPr b="1" sz="1700">
              <a:latin typeface="Montserrat"/>
              <a:ea typeface="Montserrat"/>
              <a:cs typeface="Montserrat"/>
              <a:sym typeface="Montserrat"/>
            </a:endParaRPr>
          </a:p>
        </p:txBody>
      </p:sp>
      <p:cxnSp>
        <p:nvCxnSpPr>
          <p:cNvPr id="363" name="Google Shape;363;p43"/>
          <p:cNvCxnSpPr>
            <a:stCxn id="353" idx="3"/>
            <a:endCxn id="354"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64" name="Google Shape;364;p43"/>
          <p:cNvCxnSpPr>
            <a:stCxn id="354" idx="3"/>
            <a:endCxn id="355" idx="1"/>
          </p:cNvCxnSpPr>
          <p:nvPr/>
        </p:nvCxnSpPr>
        <p:spPr>
          <a:xfrm>
            <a:off x="4274600" y="1731825"/>
            <a:ext cx="292200" cy="0"/>
          </a:xfrm>
          <a:prstGeom prst="straightConnector1">
            <a:avLst/>
          </a:prstGeom>
          <a:noFill/>
          <a:ln cap="flat" cmpd="sng" w="28575">
            <a:solidFill>
              <a:srgbClr val="434343"/>
            </a:solidFill>
            <a:prstDash val="solid"/>
            <a:round/>
            <a:headEnd len="med" w="med" type="none"/>
            <a:tailEnd len="med" w="med" type="triangle"/>
          </a:ln>
        </p:spPr>
      </p:cxnSp>
      <p:cxnSp>
        <p:nvCxnSpPr>
          <p:cNvPr id="365" name="Google Shape;365;p43"/>
          <p:cNvCxnSpPr>
            <a:stCxn id="355" idx="3"/>
            <a:endCxn id="356" idx="1"/>
          </p:cNvCxnSpPr>
          <p:nvPr/>
        </p:nvCxnSpPr>
        <p:spPr>
          <a:xfrm>
            <a:off x="6179600" y="1731825"/>
            <a:ext cx="343200" cy="0"/>
          </a:xfrm>
          <a:prstGeom prst="straightConnector1">
            <a:avLst/>
          </a:prstGeom>
          <a:noFill/>
          <a:ln cap="flat" cmpd="sng" w="28575">
            <a:solidFill>
              <a:srgbClr val="434343"/>
            </a:solidFill>
            <a:prstDash val="solid"/>
            <a:round/>
            <a:headEnd len="med" w="med" type="none"/>
            <a:tailEnd len="med" w="med" type="triangle"/>
          </a:ln>
        </p:spPr>
      </p:cxnSp>
      <p:cxnSp>
        <p:nvCxnSpPr>
          <p:cNvPr id="366" name="Google Shape;366;p43"/>
          <p:cNvCxnSpPr>
            <a:stCxn id="357" idx="3"/>
            <a:endCxn id="358" idx="1"/>
          </p:cNvCxnSpPr>
          <p:nvPr/>
        </p:nvCxnSpPr>
        <p:spPr>
          <a:xfrm>
            <a:off x="2137625" y="317727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67" name="Google Shape;367;p43"/>
          <p:cNvCxnSpPr>
            <a:stCxn id="358" idx="3"/>
            <a:endCxn id="360" idx="1"/>
          </p:cNvCxnSpPr>
          <p:nvPr/>
        </p:nvCxnSpPr>
        <p:spPr>
          <a:xfrm>
            <a:off x="4628300" y="3177275"/>
            <a:ext cx="333600" cy="0"/>
          </a:xfrm>
          <a:prstGeom prst="straightConnector1">
            <a:avLst/>
          </a:prstGeom>
          <a:noFill/>
          <a:ln cap="flat" cmpd="sng" w="28575">
            <a:solidFill>
              <a:srgbClr val="434343"/>
            </a:solidFill>
            <a:prstDash val="solid"/>
            <a:round/>
            <a:headEnd len="med" w="med" type="none"/>
            <a:tailEnd len="med" w="med" type="triangle"/>
          </a:ln>
        </p:spPr>
      </p:cxnSp>
      <p:cxnSp>
        <p:nvCxnSpPr>
          <p:cNvPr id="368" name="Google Shape;368;p43"/>
          <p:cNvCxnSpPr>
            <a:stCxn id="360" idx="3"/>
            <a:endCxn id="361" idx="1"/>
          </p:cNvCxnSpPr>
          <p:nvPr/>
        </p:nvCxnSpPr>
        <p:spPr>
          <a:xfrm>
            <a:off x="6574700" y="3177275"/>
            <a:ext cx="333600" cy="0"/>
          </a:xfrm>
          <a:prstGeom prst="straightConnector1">
            <a:avLst/>
          </a:prstGeom>
          <a:noFill/>
          <a:ln cap="flat" cmpd="sng" w="28575">
            <a:solidFill>
              <a:srgbClr val="434343"/>
            </a:solidFill>
            <a:prstDash val="solid"/>
            <a:round/>
            <a:headEnd len="med" w="med" type="none"/>
            <a:tailEnd len="med" w="med" type="triangle"/>
          </a:ln>
        </p:spPr>
      </p:cxnSp>
      <p:cxnSp>
        <p:nvCxnSpPr>
          <p:cNvPr id="369" name="Google Shape;369;p43"/>
          <p:cNvCxnSpPr>
            <a:stCxn id="361" idx="2"/>
            <a:endCxn id="362" idx="0"/>
          </p:cNvCxnSpPr>
          <p:nvPr/>
        </p:nvCxnSpPr>
        <p:spPr>
          <a:xfrm rot="5400000">
            <a:off x="5316800" y="1552475"/>
            <a:ext cx="329400" cy="4466400"/>
          </a:xfrm>
          <a:prstGeom prst="curvedConnector3">
            <a:avLst>
              <a:gd fmla="val 50008" name="adj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4"/>
          <p:cNvPicPr preferRelativeResize="0"/>
          <p:nvPr/>
        </p:nvPicPr>
        <p:blipFill>
          <a:blip r:embed="rId3">
            <a:alphaModFix/>
          </a:blip>
          <a:stretch>
            <a:fillRect/>
          </a:stretch>
        </p:blipFill>
        <p:spPr>
          <a:xfrm>
            <a:off x="0" y="0"/>
            <a:ext cx="861675" cy="887475"/>
          </a:xfrm>
          <a:prstGeom prst="rect">
            <a:avLst/>
          </a:prstGeom>
          <a:noFill/>
          <a:ln>
            <a:noFill/>
          </a:ln>
        </p:spPr>
      </p:pic>
      <p:pic>
        <p:nvPicPr>
          <p:cNvPr id="375" name="Google Shape;375;p44"/>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376" name="Google Shape;376;p44"/>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
        <p:nvSpPr>
          <p:cNvPr id="377" name="Google Shape;377;p44"/>
          <p:cNvSpPr/>
          <p:nvPr/>
        </p:nvSpPr>
        <p:spPr>
          <a:xfrm>
            <a:off x="677225" y="1288125"/>
            <a:ext cx="1612800" cy="887400"/>
          </a:xfrm>
          <a:prstGeom prst="roundRect">
            <a:avLst>
              <a:gd fmla="val 16667" name="adj"/>
            </a:avLst>
          </a:prstGeom>
          <a:solidFill>
            <a:srgbClr val="E6B8A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GCP Setup</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IAM </a:t>
            </a:r>
            <a:endParaRPr b="1" sz="1700">
              <a:latin typeface="Montserrat"/>
              <a:ea typeface="Montserrat"/>
              <a:cs typeface="Montserrat"/>
              <a:sym typeface="Montserrat"/>
            </a:endParaRPr>
          </a:p>
        </p:txBody>
      </p:sp>
      <p:sp>
        <p:nvSpPr>
          <p:cNvPr id="378" name="Google Shape;378;p44"/>
          <p:cNvSpPr/>
          <p:nvPr/>
        </p:nvSpPr>
        <p:spPr>
          <a:xfrm>
            <a:off x="2661800" y="1288125"/>
            <a:ext cx="1612800" cy="887400"/>
          </a:xfrm>
          <a:prstGeom prst="roundRect">
            <a:avLst>
              <a:gd fmla="val 16667" name="adj"/>
            </a:avLst>
          </a:prstGeom>
          <a:solidFill>
            <a:srgbClr val="FCE5CD"/>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Resources and Budgets</a:t>
            </a:r>
            <a:endParaRPr b="1" sz="1700">
              <a:latin typeface="Montserrat"/>
              <a:ea typeface="Montserrat"/>
              <a:cs typeface="Montserrat"/>
              <a:sym typeface="Montserrat"/>
            </a:endParaRPr>
          </a:p>
        </p:txBody>
      </p:sp>
      <p:sp>
        <p:nvSpPr>
          <p:cNvPr id="379" name="Google Shape;379;p44"/>
          <p:cNvSpPr/>
          <p:nvPr/>
        </p:nvSpPr>
        <p:spPr>
          <a:xfrm>
            <a:off x="4566800" y="1288125"/>
            <a:ext cx="1612800" cy="887400"/>
          </a:xfrm>
          <a:prstGeom prst="roundRect">
            <a:avLst>
              <a:gd fmla="val 16667" name="adj"/>
            </a:avLst>
          </a:prstGeom>
          <a:solidFill>
            <a:srgbClr val="FFF2C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Networks</a:t>
            </a:r>
            <a:endParaRPr b="1" sz="1700">
              <a:latin typeface="Montserrat"/>
              <a:ea typeface="Montserrat"/>
              <a:cs typeface="Montserrat"/>
              <a:sym typeface="Montserrat"/>
            </a:endParaRPr>
          </a:p>
        </p:txBody>
      </p:sp>
      <p:sp>
        <p:nvSpPr>
          <p:cNvPr id="380" name="Google Shape;380;p44"/>
          <p:cNvSpPr/>
          <p:nvPr/>
        </p:nvSpPr>
        <p:spPr>
          <a:xfrm>
            <a:off x="6522775" y="1288125"/>
            <a:ext cx="1612800" cy="887400"/>
          </a:xfrm>
          <a:prstGeom prst="roundRect">
            <a:avLst>
              <a:gd fmla="val 16667" name="adj"/>
            </a:avLst>
          </a:prstGeom>
          <a:solidFill>
            <a:srgbClr val="D9EAD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Virtual Machines</a:t>
            </a:r>
            <a:endParaRPr b="1" sz="1700">
              <a:latin typeface="Montserrat"/>
              <a:ea typeface="Montserrat"/>
              <a:cs typeface="Montserrat"/>
              <a:sym typeface="Montserrat"/>
            </a:endParaRPr>
          </a:p>
        </p:txBody>
      </p:sp>
      <p:sp>
        <p:nvSpPr>
          <p:cNvPr id="381" name="Google Shape;381;p44"/>
          <p:cNvSpPr/>
          <p:nvPr/>
        </p:nvSpPr>
        <p:spPr>
          <a:xfrm>
            <a:off x="524825" y="2733575"/>
            <a:ext cx="1612800" cy="887400"/>
          </a:xfrm>
          <a:prstGeom prst="roundRect">
            <a:avLst>
              <a:gd fmla="val 16667" name="adj"/>
            </a:avLst>
          </a:prstGeom>
          <a:solidFill>
            <a:srgbClr val="D0E0E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Storage and</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Databases</a:t>
            </a:r>
            <a:endParaRPr b="1" sz="1700">
              <a:latin typeface="Montserrat"/>
              <a:ea typeface="Montserrat"/>
              <a:cs typeface="Montserrat"/>
              <a:sym typeface="Montserrat"/>
            </a:endParaRPr>
          </a:p>
        </p:txBody>
      </p:sp>
      <p:sp>
        <p:nvSpPr>
          <p:cNvPr id="382" name="Google Shape;382;p44"/>
          <p:cNvSpPr/>
          <p:nvPr/>
        </p:nvSpPr>
        <p:spPr>
          <a:xfrm>
            <a:off x="2509400" y="2733575"/>
            <a:ext cx="2118900" cy="887400"/>
          </a:xfrm>
          <a:prstGeom prst="roundRect">
            <a:avLst>
              <a:gd fmla="val 16667" name="adj"/>
            </a:avLst>
          </a:prstGeom>
          <a:solidFill>
            <a:srgbClr val="C9DAF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Interconnecting Networks</a:t>
            </a:r>
            <a:endParaRPr b="1" sz="1700">
              <a:latin typeface="Montserrat"/>
              <a:ea typeface="Montserrat"/>
              <a:cs typeface="Montserrat"/>
              <a:sym typeface="Montserrat"/>
            </a:endParaRPr>
          </a:p>
        </p:txBody>
      </p:sp>
      <p:cxnSp>
        <p:nvCxnSpPr>
          <p:cNvPr id="383" name="Google Shape;383;p44"/>
          <p:cNvCxnSpPr>
            <a:stCxn id="380" idx="2"/>
            <a:endCxn id="381" idx="0"/>
          </p:cNvCxnSpPr>
          <p:nvPr/>
        </p:nvCxnSpPr>
        <p:spPr>
          <a:xfrm rot="5400000">
            <a:off x="4051225" y="-544425"/>
            <a:ext cx="558000" cy="5997900"/>
          </a:xfrm>
          <a:prstGeom prst="curvedConnector3">
            <a:avLst>
              <a:gd fmla="val 50004" name="adj1"/>
            </a:avLst>
          </a:prstGeom>
          <a:noFill/>
          <a:ln cap="flat" cmpd="sng" w="28575">
            <a:solidFill>
              <a:srgbClr val="434343"/>
            </a:solidFill>
            <a:prstDash val="solid"/>
            <a:round/>
            <a:headEnd len="med" w="med" type="none"/>
            <a:tailEnd len="med" w="med" type="triangle"/>
          </a:ln>
        </p:spPr>
      </p:cxnSp>
      <p:sp>
        <p:nvSpPr>
          <p:cNvPr id="384" name="Google Shape;384;p44"/>
          <p:cNvSpPr/>
          <p:nvPr/>
        </p:nvSpPr>
        <p:spPr>
          <a:xfrm>
            <a:off x="4961900" y="2733575"/>
            <a:ext cx="1612800" cy="8874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Load Balancing</a:t>
            </a:r>
            <a:endParaRPr b="1" sz="1700">
              <a:latin typeface="Montserrat"/>
              <a:ea typeface="Montserrat"/>
              <a:cs typeface="Montserrat"/>
              <a:sym typeface="Montserrat"/>
            </a:endParaRPr>
          </a:p>
        </p:txBody>
      </p:sp>
      <p:sp>
        <p:nvSpPr>
          <p:cNvPr id="385" name="Google Shape;385;p44"/>
          <p:cNvSpPr/>
          <p:nvPr/>
        </p:nvSpPr>
        <p:spPr>
          <a:xfrm>
            <a:off x="6908300" y="2733575"/>
            <a:ext cx="1612800" cy="887400"/>
          </a:xfrm>
          <a:prstGeom prst="roundRect">
            <a:avLst>
              <a:gd fmla="val 16667" name="adj"/>
            </a:avLst>
          </a:prstGeom>
          <a:solidFill>
            <a:srgbClr val="D9D2E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Managed Services</a:t>
            </a:r>
            <a:endParaRPr b="1" sz="1700">
              <a:latin typeface="Montserrat"/>
              <a:ea typeface="Montserrat"/>
              <a:cs typeface="Montserrat"/>
              <a:sym typeface="Montserrat"/>
            </a:endParaRPr>
          </a:p>
        </p:txBody>
      </p:sp>
      <p:sp>
        <p:nvSpPr>
          <p:cNvPr id="386" name="Google Shape;386;p44"/>
          <p:cNvSpPr/>
          <p:nvPr/>
        </p:nvSpPr>
        <p:spPr>
          <a:xfrm>
            <a:off x="2442025" y="3950425"/>
            <a:ext cx="1612800" cy="887400"/>
          </a:xfrm>
          <a:prstGeom prst="roundRect">
            <a:avLst>
              <a:gd fmla="val 16667" name="adj"/>
            </a:avLst>
          </a:prstGeom>
          <a:solidFill>
            <a:srgbClr val="EAD1D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Kubernetes</a:t>
            </a:r>
            <a:endParaRPr b="1" sz="1700">
              <a:latin typeface="Montserrat"/>
              <a:ea typeface="Montserrat"/>
              <a:cs typeface="Montserrat"/>
              <a:sym typeface="Montserrat"/>
            </a:endParaRPr>
          </a:p>
        </p:txBody>
      </p:sp>
      <p:sp>
        <p:nvSpPr>
          <p:cNvPr id="387" name="Google Shape;387;p44"/>
          <p:cNvSpPr/>
          <p:nvPr/>
        </p:nvSpPr>
        <p:spPr>
          <a:xfrm>
            <a:off x="4757575" y="3950425"/>
            <a:ext cx="1612800" cy="887400"/>
          </a:xfrm>
          <a:prstGeom prst="roundRect">
            <a:avLst>
              <a:gd fmla="val 16667" name="adj"/>
            </a:avLst>
          </a:prstGeom>
          <a:solidFill>
            <a:srgbClr val="EFEFE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Exam</a:t>
            </a:r>
            <a:endParaRPr b="1"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Prep</a:t>
            </a:r>
            <a:endParaRPr b="1" sz="1700">
              <a:latin typeface="Montserrat"/>
              <a:ea typeface="Montserrat"/>
              <a:cs typeface="Montserrat"/>
              <a:sym typeface="Montserrat"/>
            </a:endParaRPr>
          </a:p>
        </p:txBody>
      </p:sp>
      <p:cxnSp>
        <p:nvCxnSpPr>
          <p:cNvPr id="388" name="Google Shape;388;p44"/>
          <p:cNvCxnSpPr>
            <a:stCxn id="377" idx="3"/>
            <a:endCxn id="378" idx="1"/>
          </p:cNvCxnSpPr>
          <p:nvPr/>
        </p:nvCxnSpPr>
        <p:spPr>
          <a:xfrm>
            <a:off x="2290025" y="173182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89" name="Google Shape;389;p44"/>
          <p:cNvCxnSpPr>
            <a:stCxn id="378" idx="3"/>
            <a:endCxn id="379" idx="1"/>
          </p:cNvCxnSpPr>
          <p:nvPr/>
        </p:nvCxnSpPr>
        <p:spPr>
          <a:xfrm>
            <a:off x="4274600" y="1731825"/>
            <a:ext cx="292200" cy="0"/>
          </a:xfrm>
          <a:prstGeom prst="straightConnector1">
            <a:avLst/>
          </a:prstGeom>
          <a:noFill/>
          <a:ln cap="flat" cmpd="sng" w="28575">
            <a:solidFill>
              <a:srgbClr val="434343"/>
            </a:solidFill>
            <a:prstDash val="solid"/>
            <a:round/>
            <a:headEnd len="med" w="med" type="none"/>
            <a:tailEnd len="med" w="med" type="triangle"/>
          </a:ln>
        </p:spPr>
      </p:cxnSp>
      <p:cxnSp>
        <p:nvCxnSpPr>
          <p:cNvPr id="390" name="Google Shape;390;p44"/>
          <p:cNvCxnSpPr>
            <a:stCxn id="379" idx="3"/>
            <a:endCxn id="380" idx="1"/>
          </p:cNvCxnSpPr>
          <p:nvPr/>
        </p:nvCxnSpPr>
        <p:spPr>
          <a:xfrm>
            <a:off x="6179600" y="1731825"/>
            <a:ext cx="343200" cy="0"/>
          </a:xfrm>
          <a:prstGeom prst="straightConnector1">
            <a:avLst/>
          </a:prstGeom>
          <a:noFill/>
          <a:ln cap="flat" cmpd="sng" w="28575">
            <a:solidFill>
              <a:srgbClr val="434343"/>
            </a:solidFill>
            <a:prstDash val="solid"/>
            <a:round/>
            <a:headEnd len="med" w="med" type="none"/>
            <a:tailEnd len="med" w="med" type="triangle"/>
          </a:ln>
        </p:spPr>
      </p:cxnSp>
      <p:cxnSp>
        <p:nvCxnSpPr>
          <p:cNvPr id="391" name="Google Shape;391;p44"/>
          <p:cNvCxnSpPr>
            <a:stCxn id="381" idx="3"/>
            <a:endCxn id="382" idx="1"/>
          </p:cNvCxnSpPr>
          <p:nvPr/>
        </p:nvCxnSpPr>
        <p:spPr>
          <a:xfrm>
            <a:off x="2137625" y="3177275"/>
            <a:ext cx="371700" cy="0"/>
          </a:xfrm>
          <a:prstGeom prst="straightConnector1">
            <a:avLst/>
          </a:prstGeom>
          <a:noFill/>
          <a:ln cap="flat" cmpd="sng" w="28575">
            <a:solidFill>
              <a:srgbClr val="434343"/>
            </a:solidFill>
            <a:prstDash val="solid"/>
            <a:round/>
            <a:headEnd len="med" w="med" type="none"/>
            <a:tailEnd len="med" w="med" type="triangle"/>
          </a:ln>
        </p:spPr>
      </p:cxnSp>
      <p:cxnSp>
        <p:nvCxnSpPr>
          <p:cNvPr id="392" name="Google Shape;392;p44"/>
          <p:cNvCxnSpPr>
            <a:stCxn id="382" idx="3"/>
            <a:endCxn id="384" idx="1"/>
          </p:cNvCxnSpPr>
          <p:nvPr/>
        </p:nvCxnSpPr>
        <p:spPr>
          <a:xfrm>
            <a:off x="4628300" y="3177275"/>
            <a:ext cx="333600" cy="0"/>
          </a:xfrm>
          <a:prstGeom prst="straightConnector1">
            <a:avLst/>
          </a:prstGeom>
          <a:noFill/>
          <a:ln cap="flat" cmpd="sng" w="28575">
            <a:solidFill>
              <a:srgbClr val="434343"/>
            </a:solidFill>
            <a:prstDash val="solid"/>
            <a:round/>
            <a:headEnd len="med" w="med" type="none"/>
            <a:tailEnd len="med" w="med" type="triangle"/>
          </a:ln>
        </p:spPr>
      </p:cxnSp>
      <p:cxnSp>
        <p:nvCxnSpPr>
          <p:cNvPr id="393" name="Google Shape;393;p44"/>
          <p:cNvCxnSpPr>
            <a:stCxn id="384" idx="3"/>
            <a:endCxn id="385" idx="1"/>
          </p:cNvCxnSpPr>
          <p:nvPr/>
        </p:nvCxnSpPr>
        <p:spPr>
          <a:xfrm>
            <a:off x="6574700" y="3177275"/>
            <a:ext cx="333600" cy="0"/>
          </a:xfrm>
          <a:prstGeom prst="straightConnector1">
            <a:avLst/>
          </a:prstGeom>
          <a:noFill/>
          <a:ln cap="flat" cmpd="sng" w="28575">
            <a:solidFill>
              <a:srgbClr val="434343"/>
            </a:solidFill>
            <a:prstDash val="solid"/>
            <a:round/>
            <a:headEnd len="med" w="med" type="none"/>
            <a:tailEnd len="med" w="med" type="triangle"/>
          </a:ln>
        </p:spPr>
      </p:cxnSp>
      <p:cxnSp>
        <p:nvCxnSpPr>
          <p:cNvPr id="394" name="Google Shape;394;p44"/>
          <p:cNvCxnSpPr>
            <a:stCxn id="386" idx="3"/>
            <a:endCxn id="387" idx="1"/>
          </p:cNvCxnSpPr>
          <p:nvPr/>
        </p:nvCxnSpPr>
        <p:spPr>
          <a:xfrm>
            <a:off x="4054825" y="4394125"/>
            <a:ext cx="702900" cy="0"/>
          </a:xfrm>
          <a:prstGeom prst="straightConnector1">
            <a:avLst/>
          </a:prstGeom>
          <a:noFill/>
          <a:ln cap="flat" cmpd="sng" w="28575">
            <a:solidFill>
              <a:srgbClr val="434343"/>
            </a:solidFill>
            <a:prstDash val="solid"/>
            <a:round/>
            <a:headEnd len="med" w="med" type="none"/>
            <a:tailEnd len="med" w="med" type="triangle"/>
          </a:ln>
        </p:spPr>
      </p:cxnSp>
      <p:cxnSp>
        <p:nvCxnSpPr>
          <p:cNvPr id="395" name="Google Shape;395;p44"/>
          <p:cNvCxnSpPr>
            <a:stCxn id="385" idx="2"/>
            <a:endCxn id="386" idx="0"/>
          </p:cNvCxnSpPr>
          <p:nvPr/>
        </p:nvCxnSpPr>
        <p:spPr>
          <a:xfrm rot="5400000">
            <a:off x="5316800" y="1552475"/>
            <a:ext cx="329400" cy="4466400"/>
          </a:xfrm>
          <a:prstGeom prst="curvedConnector3">
            <a:avLst>
              <a:gd fmla="val 50008" name="adj1"/>
            </a:avLst>
          </a:prstGeom>
          <a:noFill/>
          <a:ln cap="flat" cmpd="sng" w="28575">
            <a:solidFill>
              <a:srgbClr val="434343"/>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5"/>
          <p:cNvPicPr preferRelativeResize="0"/>
          <p:nvPr/>
        </p:nvPicPr>
        <p:blipFill>
          <a:blip r:embed="rId3">
            <a:alphaModFix/>
          </a:blip>
          <a:stretch>
            <a:fillRect/>
          </a:stretch>
        </p:blipFill>
        <p:spPr>
          <a:xfrm>
            <a:off x="0" y="0"/>
            <a:ext cx="861675" cy="887475"/>
          </a:xfrm>
          <a:prstGeom prst="rect">
            <a:avLst/>
          </a:prstGeom>
          <a:noFill/>
          <a:ln>
            <a:noFill/>
          </a:ln>
        </p:spPr>
      </p:pic>
      <p:pic>
        <p:nvPicPr>
          <p:cNvPr id="401" name="Google Shape;401;p45"/>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02" name="Google Shape;402;p45"/>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lnSpcReduction="10000"/>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Prior to all of this is a brief discussion of cloud computing and Google Cloud in general, covering topics such as the history of cloud computing and the physical infrastructure behind Google Cloud.</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This way you have an understanding of what is actually happening in the real physical world in relation to GCP.</a:t>
            </a:r>
            <a:endParaRPr sz="2900">
              <a:solidFill>
                <a:srgbClr val="000000"/>
              </a:solidFill>
              <a:latin typeface="Montserrat"/>
              <a:ea typeface="Montserrat"/>
              <a:cs typeface="Montserrat"/>
              <a:sym typeface="Montserrat"/>
            </a:endParaRPr>
          </a:p>
        </p:txBody>
      </p:sp>
      <p:sp>
        <p:nvSpPr>
          <p:cNvPr id="403" name="Google Shape;403;p45"/>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46"/>
          <p:cNvPicPr preferRelativeResize="0"/>
          <p:nvPr/>
        </p:nvPicPr>
        <p:blipFill>
          <a:blip r:embed="rId3">
            <a:alphaModFix/>
          </a:blip>
          <a:stretch>
            <a:fillRect/>
          </a:stretch>
        </p:blipFill>
        <p:spPr>
          <a:xfrm>
            <a:off x="0" y="0"/>
            <a:ext cx="861675" cy="887475"/>
          </a:xfrm>
          <a:prstGeom prst="rect">
            <a:avLst/>
          </a:prstGeom>
          <a:noFill/>
          <a:ln>
            <a:noFill/>
          </a:ln>
        </p:spPr>
      </p:pic>
      <p:pic>
        <p:nvPicPr>
          <p:cNvPr id="409" name="Google Shape;409;p4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10" name="Google Shape;410;p46"/>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Review</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 covered the course curriculum and reasoning behind its structure.</a:t>
            </a:r>
            <a:endParaRPr sz="2900">
              <a:solidFill>
                <a:srgbClr val="000000"/>
              </a:solidFill>
              <a:latin typeface="Montserrat"/>
              <a:ea typeface="Montserrat"/>
              <a:cs typeface="Montserrat"/>
              <a:sym typeface="Montserrat"/>
            </a:endParaRPr>
          </a:p>
        </p:txBody>
      </p:sp>
      <p:sp>
        <p:nvSpPr>
          <p:cNvPr id="411" name="Google Shape;411;p4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47"/>
          <p:cNvPicPr preferRelativeResize="0"/>
          <p:nvPr/>
        </p:nvPicPr>
        <p:blipFill>
          <a:blip r:embed="rId3">
            <a:alphaModFix/>
          </a:blip>
          <a:stretch>
            <a:fillRect/>
          </a:stretch>
        </p:blipFill>
        <p:spPr>
          <a:xfrm>
            <a:off x="0" y="0"/>
            <a:ext cx="861675" cy="887475"/>
          </a:xfrm>
          <a:prstGeom prst="rect">
            <a:avLst/>
          </a:prstGeom>
          <a:noFill/>
          <a:ln>
            <a:noFill/>
          </a:ln>
        </p:spPr>
      </p:pic>
      <p:pic>
        <p:nvPicPr>
          <p:cNvPr id="417" name="Google Shape;417;p4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418" name="Google Shape;418;p4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Up Next</a:t>
            </a:r>
            <a:r>
              <a:rPr lang="en" sz="2900">
                <a:solidFill>
                  <a:srgbClr val="000000"/>
                </a:solidFill>
                <a:latin typeface="Montserrat"/>
                <a:ea typeface="Montserrat"/>
                <a:cs typeface="Montserrat"/>
                <a:sym typeface="Montserrat"/>
              </a:rPr>
              <a:t>:</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We’ll dive into learning about cloud computing in general and the basics of the Google Cloud Platform!</a:t>
            </a:r>
            <a:endParaRPr sz="2900">
              <a:solidFill>
                <a:srgbClr val="000000"/>
              </a:solidFill>
              <a:latin typeface="Montserrat"/>
              <a:ea typeface="Montserrat"/>
              <a:cs typeface="Montserrat"/>
              <a:sym typeface="Montserrat"/>
            </a:endParaRPr>
          </a:p>
        </p:txBody>
      </p:sp>
      <p:sp>
        <p:nvSpPr>
          <p:cNvPr id="419" name="Google Shape;419;p4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861675" cy="887475"/>
          </a:xfrm>
          <a:prstGeom prst="rect">
            <a:avLst/>
          </a:prstGeom>
          <a:noFill/>
          <a:ln>
            <a:noFill/>
          </a:ln>
        </p:spPr>
      </p:pic>
      <p:pic>
        <p:nvPicPr>
          <p:cNvPr id="75" name="Google Shape;75;p16"/>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76" name="Google Shape;76;p16"/>
          <p:cNvSpPr txBox="1"/>
          <p:nvPr>
            <p:ph type="ctrTitle"/>
          </p:nvPr>
        </p:nvSpPr>
        <p:spPr>
          <a:xfrm>
            <a:off x="311700" y="1789400"/>
            <a:ext cx="8520600" cy="17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400">
                <a:solidFill>
                  <a:srgbClr val="351C75"/>
                </a:solidFill>
                <a:latin typeface="Montserrat"/>
                <a:ea typeface="Montserrat"/>
                <a:cs typeface="Montserrat"/>
                <a:sym typeface="Montserrat"/>
              </a:rPr>
              <a:t>PLEASE DO </a:t>
            </a:r>
            <a:endParaRPr b="1" sz="6400">
              <a:solidFill>
                <a:srgbClr val="351C75"/>
              </a:solidFill>
              <a:latin typeface="Montserrat"/>
              <a:ea typeface="Montserrat"/>
              <a:cs typeface="Montserrat"/>
              <a:sym typeface="Montserrat"/>
            </a:endParaRPr>
          </a:p>
          <a:p>
            <a:pPr indent="0" lvl="0" marL="0" rtl="0" algn="ctr">
              <a:spcBef>
                <a:spcPts val="0"/>
              </a:spcBef>
              <a:spcAft>
                <a:spcPts val="0"/>
              </a:spcAft>
              <a:buNone/>
            </a:pPr>
            <a:r>
              <a:rPr b="1" lang="en" sz="6400">
                <a:solidFill>
                  <a:srgbClr val="351C75"/>
                </a:solidFill>
                <a:latin typeface="Montserrat"/>
                <a:ea typeface="Montserrat"/>
                <a:cs typeface="Montserrat"/>
                <a:sym typeface="Montserrat"/>
              </a:rPr>
              <a:t>NOT SKIP</a:t>
            </a:r>
            <a:endParaRPr b="1" sz="6400">
              <a:solidFill>
                <a:srgbClr val="351C75"/>
              </a:solidFill>
              <a:latin typeface="Montserrat"/>
              <a:ea typeface="Montserrat"/>
              <a:cs typeface="Montserrat"/>
              <a:sym typeface="Montserrat"/>
            </a:endParaRPr>
          </a:p>
        </p:txBody>
      </p:sp>
      <p:sp>
        <p:nvSpPr>
          <p:cNvPr id="77" name="Google Shape;77;p16"/>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861675" cy="887475"/>
          </a:xfrm>
          <a:prstGeom prst="rect">
            <a:avLst/>
          </a:prstGeom>
          <a:noFill/>
          <a:ln>
            <a:noFill/>
          </a:ln>
        </p:spPr>
      </p:pic>
      <p:pic>
        <p:nvPicPr>
          <p:cNvPr id="83" name="Google Shape;83;p17"/>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84" name="Google Shape;84;p17"/>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Please don’t skip this lecture!</a:t>
            </a:r>
            <a:endParaRPr sz="2900">
              <a:solidFill>
                <a:srgbClr val="000000"/>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will be very brief but cover some very important topics: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Where to get the slides</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How to get help</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Information on GCP Costs</a:t>
            </a:r>
            <a:endParaRPr sz="2900">
              <a:solidFill>
                <a:srgbClr val="000000"/>
              </a:solidFill>
              <a:latin typeface="Montserrat"/>
              <a:ea typeface="Montserrat"/>
              <a:cs typeface="Montserrat"/>
              <a:sym typeface="Montserrat"/>
            </a:endParaRPr>
          </a:p>
        </p:txBody>
      </p:sp>
      <p:sp>
        <p:nvSpPr>
          <p:cNvPr id="85" name="Google Shape;85;p17"/>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861675" cy="887475"/>
          </a:xfrm>
          <a:prstGeom prst="rect">
            <a:avLst/>
          </a:prstGeom>
          <a:noFill/>
          <a:ln>
            <a:noFill/>
          </a:ln>
        </p:spPr>
      </p:pic>
      <p:pic>
        <p:nvPicPr>
          <p:cNvPr id="91" name="Google Shape;91;p18"/>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92" name="Google Shape;92;p18"/>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Where to get the slides: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Read everything in the very first article lecture.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It is the very first lecture in the course.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you ask “</a:t>
            </a:r>
            <a:r>
              <a:rPr i="1" lang="en" sz="2900">
                <a:solidFill>
                  <a:srgbClr val="000000"/>
                </a:solidFill>
                <a:latin typeface="Montserrat"/>
                <a:ea typeface="Montserrat"/>
                <a:cs typeface="Montserrat"/>
                <a:sym typeface="Montserrat"/>
              </a:rPr>
              <a:t>Where are the slides?</a:t>
            </a:r>
            <a:r>
              <a:rPr lang="en" sz="2900">
                <a:solidFill>
                  <a:srgbClr val="000000"/>
                </a:solidFill>
                <a:latin typeface="Montserrat"/>
                <a:ea typeface="Montserrat"/>
                <a:cs typeface="Montserrat"/>
                <a:sym typeface="Montserrat"/>
              </a:rPr>
              <a:t>” we’ll simply tell you to read the very first lecture in the course which has the link.</a:t>
            </a:r>
            <a:endParaRPr sz="2900">
              <a:solidFill>
                <a:srgbClr val="000000"/>
              </a:solidFill>
              <a:latin typeface="Montserrat"/>
              <a:ea typeface="Montserrat"/>
              <a:cs typeface="Montserrat"/>
              <a:sym typeface="Montserrat"/>
            </a:endParaRPr>
          </a:p>
        </p:txBody>
      </p:sp>
      <p:sp>
        <p:nvSpPr>
          <p:cNvPr id="93" name="Google Shape;93;p18"/>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861675" cy="887475"/>
          </a:xfrm>
          <a:prstGeom prst="rect">
            <a:avLst/>
          </a:prstGeom>
          <a:noFill/>
          <a:ln>
            <a:noFill/>
          </a:ln>
        </p:spPr>
      </p:pic>
      <p:pic>
        <p:nvPicPr>
          <p:cNvPr id="99" name="Google Shape;99;p19"/>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0" name="Google Shape;100;p19"/>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Where to get the slides:</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Do not ask for “edit” access, we don’t let students edit the Google Slides hosted online!</a:t>
            </a:r>
            <a:endParaRPr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you have issues with the Google Slides, contact your IT department as certain organizations may need permissions.</a:t>
            </a:r>
            <a:endParaRPr sz="2900">
              <a:solidFill>
                <a:srgbClr val="000000"/>
              </a:solidFill>
              <a:latin typeface="Montserrat"/>
              <a:ea typeface="Montserrat"/>
              <a:cs typeface="Montserrat"/>
              <a:sym typeface="Montserrat"/>
            </a:endParaRPr>
          </a:p>
        </p:txBody>
      </p:sp>
      <p:sp>
        <p:nvSpPr>
          <p:cNvPr id="101" name="Google Shape;101;p19"/>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0" y="0"/>
            <a:ext cx="861675" cy="887475"/>
          </a:xfrm>
          <a:prstGeom prst="rect">
            <a:avLst/>
          </a:prstGeom>
          <a:noFill/>
          <a:ln>
            <a:noFill/>
          </a:ln>
        </p:spPr>
      </p:pic>
      <p:pic>
        <p:nvPicPr>
          <p:cNvPr id="107" name="Google Shape;107;p20"/>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08" name="Google Shape;108;p20"/>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How to get help</a:t>
            </a:r>
            <a:r>
              <a:rPr b="1" lang="en" sz="2900">
                <a:solidFill>
                  <a:srgbClr val="000000"/>
                </a:solidFill>
                <a:latin typeface="Montserrat"/>
                <a:ea typeface="Montserrat"/>
                <a:cs typeface="Montserrat"/>
                <a:sym typeface="Montserrat"/>
              </a:rPr>
              <a:t>:</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Suggested Order for fastest help:</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Google Search</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StackOverflow Search</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Check Google Cloud Documentation</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Check previous QA Forum Posts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If all above fails, post to QA Forum.</a:t>
            </a:r>
            <a:endParaRPr sz="2900">
              <a:solidFill>
                <a:srgbClr val="000000"/>
              </a:solidFill>
              <a:latin typeface="Montserrat"/>
              <a:ea typeface="Montserrat"/>
              <a:cs typeface="Montserrat"/>
              <a:sym typeface="Montserrat"/>
            </a:endParaRPr>
          </a:p>
        </p:txBody>
      </p:sp>
      <p:sp>
        <p:nvSpPr>
          <p:cNvPr id="109" name="Google Shape;109;p20"/>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0" y="0"/>
            <a:ext cx="861675" cy="887475"/>
          </a:xfrm>
          <a:prstGeom prst="rect">
            <a:avLst/>
          </a:prstGeom>
          <a:noFill/>
          <a:ln>
            <a:noFill/>
          </a:ln>
        </p:spPr>
      </p:pic>
      <p:pic>
        <p:nvPicPr>
          <p:cNvPr id="115" name="Google Shape;115;p21"/>
          <p:cNvPicPr preferRelativeResize="0"/>
          <p:nvPr/>
        </p:nvPicPr>
        <p:blipFill>
          <a:blip r:embed="rId4">
            <a:alphaModFix/>
          </a:blip>
          <a:stretch>
            <a:fillRect/>
          </a:stretch>
        </p:blipFill>
        <p:spPr>
          <a:xfrm>
            <a:off x="0" y="4628200"/>
            <a:ext cx="2283675" cy="515300"/>
          </a:xfrm>
          <a:prstGeom prst="rect">
            <a:avLst/>
          </a:prstGeom>
          <a:noFill/>
          <a:ln>
            <a:noFill/>
          </a:ln>
        </p:spPr>
      </p:pic>
      <p:sp>
        <p:nvSpPr>
          <p:cNvPr id="116" name="Google Shape;116;p21"/>
          <p:cNvSpPr txBox="1"/>
          <p:nvPr>
            <p:ph idx="1" type="subTitle"/>
          </p:nvPr>
        </p:nvSpPr>
        <p:spPr>
          <a:xfrm>
            <a:off x="311700" y="1152475"/>
            <a:ext cx="8684100" cy="3416400"/>
          </a:xfrm>
          <a:prstGeom prst="rect">
            <a:avLst/>
          </a:prstGeom>
        </p:spPr>
        <p:txBody>
          <a:bodyPr anchorCtr="0" anchor="t" bIns="91425" lIns="91425" spcFirstLastPara="1" rIns="91425" wrap="square" tIns="91425">
            <a:normAutofit/>
          </a:bodyPr>
          <a:lstStyle/>
          <a:p>
            <a:pPr indent="-412750" lvl="0" marL="457200" marR="0" rtl="0" algn="l">
              <a:lnSpc>
                <a:spcPct val="100000"/>
              </a:lnSpc>
              <a:spcBef>
                <a:spcPts val="0"/>
              </a:spcBef>
              <a:spcAft>
                <a:spcPts val="0"/>
              </a:spcAft>
              <a:buClr>
                <a:srgbClr val="000000"/>
              </a:buClr>
              <a:buSzPts val="2900"/>
              <a:buFont typeface="Montserrat"/>
              <a:buChar char="●"/>
            </a:pPr>
            <a:r>
              <a:rPr b="1" lang="en" sz="2900">
                <a:solidFill>
                  <a:srgbClr val="000000"/>
                </a:solidFill>
                <a:latin typeface="Montserrat"/>
                <a:ea typeface="Montserrat"/>
                <a:cs typeface="Montserrat"/>
                <a:sym typeface="Montserrat"/>
              </a:rPr>
              <a:t>How to get help:</a:t>
            </a:r>
            <a:endParaRPr b="1" sz="2900">
              <a:solidFill>
                <a:srgbClr val="000000"/>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When posting to QA Forums:</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Include screenshots and as much information and context as possible.</a:t>
            </a:r>
            <a:endParaRPr sz="2900">
              <a:solidFill>
                <a:srgbClr val="000000"/>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000000"/>
              </a:buClr>
              <a:buSzPts val="2900"/>
              <a:buFont typeface="Montserrat"/>
              <a:buChar char="■"/>
            </a:pPr>
            <a:r>
              <a:rPr lang="en" sz="2900">
                <a:solidFill>
                  <a:srgbClr val="000000"/>
                </a:solidFill>
                <a:latin typeface="Montserrat"/>
                <a:ea typeface="Montserrat"/>
                <a:cs typeface="Montserrat"/>
                <a:sym typeface="Montserrat"/>
              </a:rPr>
              <a:t>Questions simply stating something like “I got an error, help.” will go ignored if there is no context.</a:t>
            </a:r>
            <a:endParaRPr sz="2900">
              <a:solidFill>
                <a:srgbClr val="000000"/>
              </a:solidFill>
              <a:latin typeface="Montserrat"/>
              <a:ea typeface="Montserrat"/>
              <a:cs typeface="Montserrat"/>
              <a:sym typeface="Montserrat"/>
            </a:endParaRPr>
          </a:p>
        </p:txBody>
      </p:sp>
      <p:sp>
        <p:nvSpPr>
          <p:cNvPr id="117" name="Google Shape;117;p21"/>
          <p:cNvSpPr txBox="1"/>
          <p:nvPr>
            <p:ph type="ctrTitle"/>
          </p:nvPr>
        </p:nvSpPr>
        <p:spPr>
          <a:xfrm>
            <a:off x="861675" y="157375"/>
            <a:ext cx="77898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700">
                <a:solidFill>
                  <a:srgbClr val="999999"/>
                </a:solidFill>
                <a:latin typeface="Montserrat"/>
                <a:ea typeface="Montserrat"/>
                <a:cs typeface="Montserrat"/>
                <a:sym typeface="Montserrat"/>
              </a:rPr>
              <a:t>Google Cloud Associate Cloud Engineer</a:t>
            </a:r>
            <a:endParaRPr b="1" sz="2700">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