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Lst>
  <p:sldSz cy="5143500" cx="9144000"/>
  <p:notesSz cx="6858000" cy="9144000"/>
  <p:embeddedFontLst>
    <p:embeddedFont>
      <p:font typeface="Montserrat"/>
      <p:regular r:id="rId202"/>
      <p:bold r:id="rId203"/>
      <p:italic r:id="rId204"/>
      <p:boldItalic r:id="rId2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5D3DF9-3B3E-470C-9EE9-936D9E3F61B3}">
  <a:tblStyle styleId="{6B5D3DF9-3B3E-470C-9EE9-936D9E3F61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5" Type="http://schemas.openxmlformats.org/officeDocument/2006/relationships/font" Target="fonts/Montserrat-boldItalic.fntdata"/><Relationship Id="rId204" Type="http://schemas.openxmlformats.org/officeDocument/2006/relationships/font" Target="fonts/Montserrat-italic.fntdata"/><Relationship Id="rId203" Type="http://schemas.openxmlformats.org/officeDocument/2006/relationships/font" Target="fonts/Montserrat-bold.fntdata"/><Relationship Id="rId202" Type="http://schemas.openxmlformats.org/officeDocument/2006/relationships/font" Target="fonts/Montserrat-regular.fntdata"/><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f86b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f86b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c99a9610e_0_1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c99a9610e_0_1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10c99a9610e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10c99a9610e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10c99a9610e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10c99a9610e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0c99a9610e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0c99a9610e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0c99a9610e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0c99a9610e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0c99a9610e_0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0c99a9610e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0c99a9610e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0c99a9610e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10c99a9610e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10c99a9610e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0c99a9610e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0c99a9610e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10c99a9610e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10c99a9610e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0c99a9610e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0c99a9610e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b2f86b55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b2f86b55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1103eab9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1103eab9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11103eab95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11103eab95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11103eab9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11103eab9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11103eab95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11103eab95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11103eab95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11103eab95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1103eab95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1103eab95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1103eab95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1103eab95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11103eab95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11103eab95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1103eab95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1103eab95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11103eab95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11103eab95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c99a9610e_0_1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c99a9610e_0_1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1103eab9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1103eab9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11103eab95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11103eab9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11103eab95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11103eab9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11103eab95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11103eab95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1103eab95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1103eab95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11103eab95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11103eab95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1103eab95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1103eab95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11103eab95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11103eab95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11103eab95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11103eab95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0c99a9610e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0c99a9610e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99a9610e_0_1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c99a9610e_0_1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10c99a9610e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10c99a9610e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11103eab95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11103eab95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1103eab95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11103eab95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11103eab95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11103eab95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1103eab95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1103eab95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11103eab95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11103eab95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11103eab95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11103eab95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11103eab95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11103eab95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1103eab95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11103eab95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10c99a9610e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10c99a9610e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c99a9610e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c99a9610e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10c99a9610e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10c99a9610e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11103eab9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11103eab9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1103eab95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1103eab95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11103eab952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11103eab952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11103eab95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11103eab95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1103eab95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11103eab95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1103eab95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1103eab95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11103eab952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11103eab952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11103eab95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11103eab95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11103eab95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11103eab95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c99a9610e_0_1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c99a9610e_0_1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11103eab95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11103eab95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1103eab95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1103eab95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11103eab95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11103eab95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11103eab95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11103eab95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11103eab95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11103eab95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11103eab95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11103eab95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11103eab952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11103eab952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11103eab95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11103eab95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11103eab95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11103eab95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11103eab9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11103eab9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c99a9610e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c99a9610e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11103eab952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11103eab952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11103eab95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11103eab95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11103eab95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11103eab95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11103eab952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11103eab95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11103eab952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11103eab952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11103eab952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11103eab952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11103eab952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11103eab952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1103eab952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1103eab952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11103eab95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11103eab95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6" name="Shape 2046"/>
        <p:cNvGrpSpPr/>
        <p:nvPr/>
      </p:nvGrpSpPr>
      <p:grpSpPr>
        <a:xfrm>
          <a:off x="0" y="0"/>
          <a:ext cx="0" cy="0"/>
          <a:chOff x="0" y="0"/>
          <a:chExt cx="0" cy="0"/>
        </a:xfrm>
      </p:grpSpPr>
      <p:sp>
        <p:nvSpPr>
          <p:cNvPr id="2047" name="Google Shape;2047;g11103eab95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11103eab95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99a9610e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99a9610e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11103eab95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11103eab95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g11103eab95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5" name="Google Shape;2065;g11103eab95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11103eab952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11103eab952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11103eab95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11103eab95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11103eab95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11103eab95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11103eab952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11103eab952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3" name="Shape 2103"/>
        <p:cNvGrpSpPr/>
        <p:nvPr/>
      </p:nvGrpSpPr>
      <p:grpSpPr>
        <a:xfrm>
          <a:off x="0" y="0"/>
          <a:ext cx="0" cy="0"/>
          <a:chOff x="0" y="0"/>
          <a:chExt cx="0" cy="0"/>
        </a:xfrm>
      </p:grpSpPr>
      <p:sp>
        <p:nvSpPr>
          <p:cNvPr id="2104" name="Google Shape;2104;g11103eab95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5" name="Google Shape;2105;g11103eab95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11103eab952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11103eab952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11103eab952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11103eab952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11103eab952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11103eab952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c99a9610e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c99a9610e_0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11103eab9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11103eab9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114528696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114528696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114528696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114528696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114528696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114528696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114528696d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114528696d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114528696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114528696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114528696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114528696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114528696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114528696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9" name="Shape 2199"/>
        <p:cNvGrpSpPr/>
        <p:nvPr/>
      </p:nvGrpSpPr>
      <p:grpSpPr>
        <a:xfrm>
          <a:off x="0" y="0"/>
          <a:ext cx="0" cy="0"/>
          <a:chOff x="0" y="0"/>
          <a:chExt cx="0" cy="0"/>
        </a:xfrm>
      </p:grpSpPr>
      <p:sp>
        <p:nvSpPr>
          <p:cNvPr id="2200" name="Google Shape;2200;g114528696d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114528696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14528696d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114528696d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99a9610e_0_1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99a9610e_0_1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114528696d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114528696d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114528696d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114528696d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114528696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114528696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11452869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g11452869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114528696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114528696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115c3d72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115c3d72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b2f86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b2f86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c99a961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c99a961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99a9610e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c99a9610e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c99a9610e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c99a9610e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c99a9610e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c99a9610e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c99a9610e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c99a9610e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c99a9610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c99a9610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c99a9610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c99a9610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c99a9610e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c99a9610e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c99a9610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c99a9610e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c99a9610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c99a9610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b2f86b5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b2f86b5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c99a9610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c99a9610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c99a9610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c99a9610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c99a9610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c99a9610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c99a9610e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c99a9610e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c99a9610e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c99a9610e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c99a9610e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c99a9610e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c99a9610e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c99a9610e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c99a9610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c99a9610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c99a9610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c99a9610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c99a9610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c99a9610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c99a9610e_0_1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c99a9610e_0_1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c99a9610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c99a9610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c99a9610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c99a9610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c99a9610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0c99a9610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c99a9610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0c99a9610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0c99a9610e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0c99a9610e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0c99a9610e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0c99a9610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0c99a9610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0c99a9610e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0c99a9610e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0c99a9610e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0c99a9610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0c99a9610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0c99a961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0c99a961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c99a9610e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c99a9610e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0c99a9610e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0c99a9610e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0c99a9610e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0c99a9610e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0c99a9610e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0c99a9610e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0c99a9610e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0c99a9610e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0c99a9610e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0c99a9610e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0c99a9610e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0c99a9610e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0c99a9610e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0c99a9610e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0c99a9610e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0c99a9610e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0c99a9610e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0c99a9610e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0c99a9610e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0c99a9610e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c99a9610e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c99a9610e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0c99a9610e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0c99a9610e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0c99a9610e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0c99a9610e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0c99a9610e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0c99a9610e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0c99a9610e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0c99a9610e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0c99a9610e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0c99a9610e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0c99a9610e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0c99a9610e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0c99a9610e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0c99a9610e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0c99a9610e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0c99a9610e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0c99a9610e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0c99a9610e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0c99a9610e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0c99a9610e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c99a9610e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c99a9610e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0c99a9610e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0c99a9610e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0c99a9610e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0c99a9610e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0c99a9610e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0c99a9610e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0c99a9610e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0c99a9610e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0c99a9610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0c99a9610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0c99a9610e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0c99a9610e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0c99a9610e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0c99a9610e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0c99a9610e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0c99a9610e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0c99a9610e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0c99a9610e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0c99a9610e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0c99a9610e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c99a9610e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c99a9610e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0c99a9610e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0c99a9610e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0c99a9610e_0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0c99a9610e_0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0c99a9610e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0c99a9610e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0c99a9610e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10c99a9610e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0c99a9610e_0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0c99a9610e_0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0c99a9610e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0c99a9610e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0c99a9610e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0c99a9610e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0c99a9610e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0c99a9610e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0c99a9610e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0c99a9610e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10c99a9610e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10c99a9610e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c99a9610e_0_1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c99a9610e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0c99a9610e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0c99a9610e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10c99a9610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10c99a9610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0c99a9610e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0c99a9610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10c99a9610e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10c99a9610e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0c99a9610e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0c99a9610e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0c99a9610e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0c99a9610e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10c99a9610e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10c99a9610e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0c99a9610e_0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0c99a9610e_0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10c99a9610e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10c99a9610e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0c99a9610e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0c99a9610e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3.png"/><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3.png"/><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3.png"/><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3.png"/><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3.png"/><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3.png"/><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3.png"/><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3.png"/><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png"/><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3.png"/><Relationship Id="rId4" Type="http://schemas.openxmlformats.org/officeDocument/2006/relationships/image" Target="../media/image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3.png"/><Relationship Id="rId4" Type="http://schemas.openxmlformats.org/officeDocument/2006/relationships/image" Target="../media/image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3.png"/><Relationship Id="rId4" Type="http://schemas.openxmlformats.org/officeDocument/2006/relationships/image" Target="../media/image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cloud.google.com/iam/docs/understanding-roles#predefined"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3.png"/><Relationship Id="rId4" Type="http://schemas.openxmlformats.org/officeDocument/2006/relationships/image" Target="../media/image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3.png"/><Relationship Id="rId4" Type="http://schemas.openxmlformats.org/officeDocument/2006/relationships/image" Target="../media/image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3.png"/><Relationship Id="rId4" Type="http://schemas.openxmlformats.org/officeDocument/2006/relationships/image" Target="../media/image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3.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3.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3.png"/><Relationship Id="rId4" Type="http://schemas.openxmlformats.org/officeDocument/2006/relationships/image" Target="../media/image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3.png"/><Relationship Id="rId4" Type="http://schemas.openxmlformats.org/officeDocument/2006/relationships/image" Target="../media/image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3.png"/><Relationship Id="rId4" Type="http://schemas.openxmlformats.org/officeDocument/2006/relationships/image" Target="../media/image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3.png"/><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3.png"/><Relationship Id="rId4" Type="http://schemas.openxmlformats.org/officeDocument/2006/relationships/image" Target="../media/image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3.png"/><Relationship Id="rId4" Type="http://schemas.openxmlformats.org/officeDocument/2006/relationships/image" Target="../media/image2.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3.png"/><Relationship Id="rId4" Type="http://schemas.openxmlformats.org/officeDocument/2006/relationships/image" Target="../media/image2.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3.png"/><Relationship Id="rId4" Type="http://schemas.openxmlformats.org/officeDocument/2006/relationships/image" Target="../media/image2.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3.png"/><Relationship Id="rId4" Type="http://schemas.openxmlformats.org/officeDocument/2006/relationships/image" Target="../media/image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3.png"/><Relationship Id="rId4" Type="http://schemas.openxmlformats.org/officeDocument/2006/relationships/image" Target="../media/image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3.png"/><Relationship Id="rId4" Type="http://schemas.openxmlformats.org/officeDocument/2006/relationships/image" Target="../media/image2.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3.png"/><Relationship Id="rId4" Type="http://schemas.openxmlformats.org/officeDocument/2006/relationships/image" Target="../media/image2.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3.png"/><Relationship Id="rId4" Type="http://schemas.openxmlformats.org/officeDocument/2006/relationships/image" Target="../media/image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3.png"/><Relationship Id="rId4" Type="http://schemas.openxmlformats.org/officeDocument/2006/relationships/image" Target="../media/image2.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3.png"/><Relationship Id="rId4" Type="http://schemas.openxmlformats.org/officeDocument/2006/relationships/image" Target="../media/image2.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3.png"/><Relationship Id="rId4" Type="http://schemas.openxmlformats.org/officeDocument/2006/relationships/image" Target="../media/image2.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3.png"/><Relationship Id="rId4" Type="http://schemas.openxmlformats.org/officeDocument/2006/relationships/image" Target="../media/image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3.png"/><Relationship Id="rId4" Type="http://schemas.openxmlformats.org/officeDocument/2006/relationships/image" Target="../media/image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3.png"/><Relationship Id="rId4" Type="http://schemas.openxmlformats.org/officeDocument/2006/relationships/image" Target="../media/image2.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3.png"/><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3.png"/><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3.png"/><Relationship Id="rId4" Type="http://schemas.openxmlformats.org/officeDocument/2006/relationships/image" Target="../media/image2.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3.png"/><Relationship Id="rId4" Type="http://schemas.openxmlformats.org/officeDocument/2006/relationships/image" Target="../media/image2.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3.png"/><Relationship Id="rId4" Type="http://schemas.openxmlformats.org/officeDocument/2006/relationships/image" Target="../media/image2.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3.png"/><Relationship Id="rId4" Type="http://schemas.openxmlformats.org/officeDocument/2006/relationships/image" Target="../media/image2.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3.png"/><Relationship Id="rId4" Type="http://schemas.openxmlformats.org/officeDocument/2006/relationships/image" Target="../media/image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3.png"/><Relationship Id="rId4" Type="http://schemas.openxmlformats.org/officeDocument/2006/relationships/image" Target="../media/image2.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3.png"/><Relationship Id="rId4" Type="http://schemas.openxmlformats.org/officeDocument/2006/relationships/image" Target="../media/image2.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3.png"/><Relationship Id="rId4" Type="http://schemas.openxmlformats.org/officeDocument/2006/relationships/image" Target="../media/image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3.png"/><Relationship Id="rId4" Type="http://schemas.openxmlformats.org/officeDocument/2006/relationships/image" Target="../media/image2.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3.png"/><Relationship Id="rId4" Type="http://schemas.openxmlformats.org/officeDocument/2006/relationships/image" Target="../media/image2.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3.png"/><Relationship Id="rId4" Type="http://schemas.openxmlformats.org/officeDocument/2006/relationships/image" Target="../media/image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3.png"/><Relationship Id="rId4" Type="http://schemas.openxmlformats.org/officeDocument/2006/relationships/image" Target="../media/image2.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 Id="rId3" Type="http://schemas.openxmlformats.org/officeDocument/2006/relationships/image" Target="../media/image3.png"/><Relationship Id="rId4" Type="http://schemas.openxmlformats.org/officeDocument/2006/relationships/image" Target="../media/image2.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 Id="rId3" Type="http://schemas.openxmlformats.org/officeDocument/2006/relationships/image" Target="../media/image3.png"/><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3.png"/><Relationship Id="rId4" Type="http://schemas.openxmlformats.org/officeDocument/2006/relationships/image" Target="../media/image2.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3.png"/><Relationship Id="rId4" Type="http://schemas.openxmlformats.org/officeDocument/2006/relationships/image" Target="../media/image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3.png"/><Relationship Id="rId4" Type="http://schemas.openxmlformats.org/officeDocument/2006/relationships/image" Target="../media/image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3.png"/><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3.png"/><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 Id="rId3" Type="http://schemas.openxmlformats.org/officeDocument/2006/relationships/image" Target="../media/image3.png"/><Relationship Id="rId4" Type="http://schemas.openxmlformats.org/officeDocument/2006/relationships/image" Target="../media/image2.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 Id="rId3" Type="http://schemas.openxmlformats.org/officeDocument/2006/relationships/image" Target="../media/image3.png"/><Relationship Id="rId4" Type="http://schemas.openxmlformats.org/officeDocument/2006/relationships/image" Target="../media/image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3.png"/><Relationship Id="rId4" Type="http://schemas.openxmlformats.org/officeDocument/2006/relationships/image" Target="../media/image2.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 Id="rId3" Type="http://schemas.openxmlformats.org/officeDocument/2006/relationships/image" Target="../media/image3.png"/><Relationship Id="rId4" Type="http://schemas.openxmlformats.org/officeDocument/2006/relationships/image" Target="../media/image2.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 Id="rId3" Type="http://schemas.openxmlformats.org/officeDocument/2006/relationships/image" Target="../media/image3.png"/><Relationship Id="rId4" Type="http://schemas.openxmlformats.org/officeDocument/2006/relationships/image" Target="../media/image2.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3.png"/><Relationship Id="rId4" Type="http://schemas.openxmlformats.org/officeDocument/2006/relationships/image" Target="../media/image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app.pluralsight.com/course-player?clipId=12c7bbe0-e8ca-4267-b6e8-66b874f03a6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cloud.google.com/iam/docs/overview#resource-hierarchy" TargetMode="External"/><Relationship Id="rId6" Type="http://schemas.openxmlformats.org/officeDocument/2006/relationships/hyperlink" Target="https://cloud.google.com/iam/docs/polic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png"/><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3.png"/><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3.png"/><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png"/><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www.youtube.com/watch?v=jJOZUQTwdLk"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3.png"/><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89861" y="1633764"/>
            <a:ext cx="1821472" cy="1875974"/>
          </a:xfrm>
          <a:prstGeom prst="rect">
            <a:avLst/>
          </a:prstGeom>
          <a:noFill/>
          <a:ln>
            <a:noFill/>
          </a:ln>
        </p:spPr>
      </p:pic>
      <p:sp>
        <p:nvSpPr>
          <p:cNvPr id="55" name="Google Shape;55;p13"/>
          <p:cNvSpPr txBox="1"/>
          <p:nvPr>
            <p:ph type="ctrTitle"/>
          </p:nvPr>
        </p:nvSpPr>
        <p:spPr>
          <a:xfrm>
            <a:off x="42000" y="1817850"/>
            <a:ext cx="9060000" cy="150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6300">
                <a:latin typeface="Montserrat"/>
                <a:ea typeface="Montserrat"/>
                <a:cs typeface="Montserrat"/>
                <a:sym typeface="Montserrat"/>
              </a:rPr>
              <a:t>PIERIAN         CLOUD</a:t>
            </a:r>
            <a:endParaRPr b="1" sz="6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8" name="Google Shape;128;p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9" name="Google Shape;129;p22"/>
          <p:cNvSpPr txBox="1"/>
          <p:nvPr>
            <p:ph type="ctrTitle"/>
          </p:nvPr>
        </p:nvSpPr>
        <p:spPr>
          <a:xfrm>
            <a:off x="311700" y="1332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Cloud Marketplace</a:t>
            </a:r>
            <a:endParaRPr b="1">
              <a:latin typeface="Montserrat"/>
              <a:ea typeface="Montserrat"/>
              <a:cs typeface="Montserrat"/>
              <a:sym typeface="Montserrat"/>
            </a:endParaRPr>
          </a:p>
        </p:txBody>
      </p:sp>
      <p:sp>
        <p:nvSpPr>
          <p:cNvPr id="130" name="Google Shape;130;p22"/>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1" name="Google Shape;131;p22"/>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pic>
        <p:nvPicPr>
          <p:cNvPr id="1357" name="Google Shape;1357;p11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58" name="Google Shape;1358;p11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59" name="Google Shape;1359;p112"/>
          <p:cNvSpPr txBox="1"/>
          <p:nvPr>
            <p:ph idx="1" type="subTitle"/>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Super Administrator</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Assign </a:t>
            </a:r>
            <a:r>
              <a:rPr b="1" lang="en" sz="2900">
                <a:solidFill>
                  <a:srgbClr val="000000"/>
                </a:solidFill>
                <a:latin typeface="Montserrat"/>
                <a:ea typeface="Montserrat"/>
                <a:cs typeface="Montserrat"/>
                <a:sym typeface="Montserrat"/>
              </a:rPr>
              <a:t>Organization Admin</a:t>
            </a:r>
            <a:r>
              <a:rPr lang="en" sz="2900">
                <a:solidFill>
                  <a:srgbClr val="000000"/>
                </a:solidFill>
                <a:latin typeface="Montserrat"/>
                <a:ea typeface="Montserrat"/>
                <a:cs typeface="Montserrat"/>
                <a:sym typeface="Montserrat"/>
              </a:rPr>
              <a:t> roles.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Main point of contact for recovery.</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General control of </a:t>
            </a:r>
            <a:r>
              <a:rPr b="1" lang="en" sz="2900">
                <a:solidFill>
                  <a:srgbClr val="000000"/>
                </a:solidFill>
                <a:latin typeface="Montserrat"/>
                <a:ea typeface="Montserrat"/>
                <a:cs typeface="Montserrat"/>
                <a:sym typeface="Montserrat"/>
              </a:rPr>
              <a:t>Workspace</a:t>
            </a:r>
            <a:r>
              <a:rPr lang="en" sz="2900">
                <a:solidFill>
                  <a:srgbClr val="000000"/>
                </a:solidFill>
                <a:latin typeface="Montserrat"/>
                <a:ea typeface="Montserrat"/>
                <a:cs typeface="Montserrat"/>
                <a:sym typeface="Montserrat"/>
              </a:rPr>
              <a:t> or </a:t>
            </a:r>
            <a:r>
              <a:rPr b="1" lang="en" sz="2900">
                <a:solidFill>
                  <a:srgbClr val="000000"/>
                </a:solidFill>
                <a:latin typeface="Montserrat"/>
                <a:ea typeface="Montserrat"/>
                <a:cs typeface="Montserrat"/>
                <a:sym typeface="Montserrat"/>
              </a:rPr>
              <a:t>Cloud Identity</a:t>
            </a:r>
            <a:r>
              <a:rPr lang="en" sz="2900">
                <a:solidFill>
                  <a:srgbClr val="000000"/>
                </a:solidFill>
                <a:latin typeface="Montserrat"/>
                <a:ea typeface="Montserrat"/>
                <a:cs typeface="Montserrat"/>
                <a:sym typeface="Montserrat"/>
              </a:rPr>
              <a:t> account and Organization resource on GCP.</a:t>
            </a:r>
            <a:endParaRPr sz="2900">
              <a:solidFill>
                <a:srgbClr val="000000"/>
              </a:solidFill>
              <a:latin typeface="Montserrat"/>
              <a:ea typeface="Montserrat"/>
              <a:cs typeface="Montserrat"/>
              <a:sym typeface="Montserrat"/>
            </a:endParaRPr>
          </a:p>
          <a:p>
            <a:pPr indent="0" lvl="0" marL="457200" marR="0" rtl="0" algn="l">
              <a:lnSpc>
                <a:spcPct val="90000"/>
              </a:lnSpc>
              <a:spcBef>
                <a:spcPts val="1600"/>
              </a:spcBef>
              <a:spcAft>
                <a:spcPts val="0"/>
              </a:spcAft>
              <a:buNone/>
            </a:pPr>
            <a:r>
              <a:t/>
            </a:r>
            <a:endParaRPr i="1" sz="2900">
              <a:solidFill>
                <a:srgbClr val="000000"/>
              </a:solidFill>
              <a:latin typeface="Montserrat"/>
              <a:ea typeface="Montserrat"/>
              <a:cs typeface="Montserrat"/>
              <a:sym typeface="Montserrat"/>
            </a:endParaRPr>
          </a:p>
          <a:p>
            <a:pPr indent="0" lvl="0" marL="914400" marR="0" rtl="0" algn="l">
              <a:lnSpc>
                <a:spcPct val="90000"/>
              </a:lnSpc>
              <a:spcBef>
                <a:spcPts val="1600"/>
              </a:spcBef>
              <a:spcAft>
                <a:spcPts val="1600"/>
              </a:spcAft>
              <a:buSzPts val="1018"/>
              <a:buNone/>
            </a:pPr>
            <a:r>
              <a:t/>
            </a:r>
            <a:endParaRPr sz="2900">
              <a:solidFill>
                <a:srgbClr val="000000"/>
              </a:solidFill>
              <a:latin typeface="Montserrat"/>
              <a:ea typeface="Montserrat"/>
              <a:cs typeface="Montserrat"/>
              <a:sym typeface="Montserrat"/>
            </a:endParaRPr>
          </a:p>
        </p:txBody>
      </p:sp>
      <p:sp>
        <p:nvSpPr>
          <p:cNvPr id="1360" name="Google Shape;1360;p1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pic>
        <p:nvPicPr>
          <p:cNvPr id="1365" name="Google Shape;1365;p1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66" name="Google Shape;1366;p1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67" name="Google Shape;1367;p113"/>
          <p:cNvSpPr txBox="1"/>
          <p:nvPr>
            <p:ph idx="1" type="subTitle"/>
          </p:nvPr>
        </p:nvSpPr>
        <p:spPr>
          <a:xfrm>
            <a:off x="311700" y="1152475"/>
            <a:ext cx="8684100" cy="3027000"/>
          </a:xfrm>
          <a:prstGeom prst="rect">
            <a:avLst/>
          </a:prstGeom>
        </p:spPr>
        <p:txBody>
          <a:bodyPr anchorCtr="0" anchor="t" bIns="91425" lIns="91425" spcFirstLastPara="1" rIns="91425" wrap="square" tIns="91425">
            <a:no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Organization Admin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Defines </a:t>
            </a:r>
            <a:r>
              <a:rPr b="1" lang="en" sz="2900">
                <a:solidFill>
                  <a:srgbClr val="000000"/>
                </a:solidFill>
                <a:latin typeface="Montserrat"/>
                <a:ea typeface="Montserrat"/>
                <a:cs typeface="Montserrat"/>
                <a:sym typeface="Montserrat"/>
              </a:rPr>
              <a:t>IAM</a:t>
            </a:r>
            <a:r>
              <a:rPr lang="en" sz="2900">
                <a:solidFill>
                  <a:srgbClr val="000000"/>
                </a:solidFill>
                <a:latin typeface="Montserrat"/>
                <a:ea typeface="Montserrat"/>
                <a:cs typeface="Montserrat"/>
                <a:sym typeface="Montserrat"/>
              </a:rPr>
              <a:t> policies and role bindings.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Can create </a:t>
            </a:r>
            <a:r>
              <a:rPr lang="en" sz="2900">
                <a:solidFill>
                  <a:srgbClr val="000000"/>
                </a:solidFill>
                <a:latin typeface="Montserrat"/>
                <a:ea typeface="Montserrat"/>
                <a:cs typeface="Montserrat"/>
                <a:sym typeface="Montserrat"/>
              </a:rPr>
              <a:t>structure</a:t>
            </a:r>
            <a:r>
              <a:rPr lang="en" sz="2900">
                <a:solidFill>
                  <a:srgbClr val="000000"/>
                </a:solidFill>
                <a:latin typeface="Montserrat"/>
                <a:ea typeface="Montserrat"/>
                <a:cs typeface="Montserrat"/>
                <a:sym typeface="Montserrat"/>
              </a:rPr>
              <a:t> of GCP resource hierarchy.</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Creates roles across organization for general GCP use (e.g. makes Raha a Project Viewer).</a:t>
            </a:r>
            <a:endParaRPr sz="2900">
              <a:solidFill>
                <a:srgbClr val="000000"/>
              </a:solidFill>
              <a:latin typeface="Montserrat"/>
              <a:ea typeface="Montserrat"/>
              <a:cs typeface="Montserrat"/>
              <a:sym typeface="Montserrat"/>
            </a:endParaRPr>
          </a:p>
          <a:p>
            <a:pPr indent="0" lvl="0" marL="457200" marR="0" rtl="0" algn="l">
              <a:lnSpc>
                <a:spcPct val="90000"/>
              </a:lnSpc>
              <a:spcBef>
                <a:spcPts val="1600"/>
              </a:spcBef>
              <a:spcAft>
                <a:spcPts val="0"/>
              </a:spcAft>
              <a:buNone/>
            </a:pPr>
            <a:r>
              <a:t/>
            </a:r>
            <a:endParaRPr i="1" sz="2900">
              <a:solidFill>
                <a:srgbClr val="000000"/>
              </a:solidFill>
              <a:latin typeface="Montserrat"/>
              <a:ea typeface="Montserrat"/>
              <a:cs typeface="Montserrat"/>
              <a:sym typeface="Montserrat"/>
            </a:endParaRPr>
          </a:p>
          <a:p>
            <a:pPr indent="0" lvl="0" marL="914400" marR="0" rtl="0" algn="l">
              <a:lnSpc>
                <a:spcPct val="90000"/>
              </a:lnSpc>
              <a:spcBef>
                <a:spcPts val="1600"/>
              </a:spcBef>
              <a:spcAft>
                <a:spcPts val="1600"/>
              </a:spcAft>
              <a:buSzPts val="1018"/>
              <a:buNone/>
            </a:pPr>
            <a:r>
              <a:t/>
            </a:r>
            <a:endParaRPr sz="2900">
              <a:solidFill>
                <a:srgbClr val="000000"/>
              </a:solidFill>
              <a:latin typeface="Montserrat"/>
              <a:ea typeface="Montserrat"/>
              <a:cs typeface="Montserrat"/>
              <a:sym typeface="Montserrat"/>
            </a:endParaRPr>
          </a:p>
        </p:txBody>
      </p:sp>
      <p:sp>
        <p:nvSpPr>
          <p:cNvPr id="1368" name="Google Shape;1368;p1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69" name="Google Shape;1369;p113"/>
          <p:cNvSpPr/>
          <p:nvPr/>
        </p:nvSpPr>
        <p:spPr>
          <a:xfrm>
            <a:off x="4270579" y="3861854"/>
            <a:ext cx="1119600" cy="1119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pic>
        <p:nvPicPr>
          <p:cNvPr id="1374" name="Google Shape;1374;p1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5" name="Google Shape;1375;p1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76" name="Google Shape;1376;p114"/>
          <p:cNvSpPr txBox="1"/>
          <p:nvPr>
            <p:ph idx="1" type="subTitle"/>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Organization Viewer Role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Allows view access to all resources on GCP account.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 for a high level executive who should be </a:t>
            </a:r>
            <a:r>
              <a:rPr lang="en" sz="2900">
                <a:solidFill>
                  <a:srgbClr val="000000"/>
                </a:solidFill>
                <a:latin typeface="Montserrat"/>
                <a:ea typeface="Montserrat"/>
                <a:cs typeface="Montserrat"/>
                <a:sym typeface="Montserrat"/>
              </a:rPr>
              <a:t>allowed to view all folders and projects, but probably shouldn’t be allowed to create or edit projects.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377" name="Google Shape;1377;p1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pic>
        <p:nvPicPr>
          <p:cNvPr id="1382" name="Google Shape;1382;p1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83" name="Google Shape;1383;p1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84" name="Google Shape;1384;p11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we go further down the hierarchy to folders and projects, there are a few </a:t>
            </a:r>
            <a:r>
              <a:rPr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 management roles there as well…</a:t>
            </a:r>
            <a:endParaRPr sz="2900">
              <a:solidFill>
                <a:srgbClr val="000000"/>
              </a:solidFill>
              <a:latin typeface="Montserrat"/>
              <a:ea typeface="Montserrat"/>
              <a:cs typeface="Montserrat"/>
              <a:sym typeface="Montserrat"/>
            </a:endParaRPr>
          </a:p>
        </p:txBody>
      </p:sp>
      <p:sp>
        <p:nvSpPr>
          <p:cNvPr id="1385" name="Google Shape;1385;p1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pic>
        <p:nvPicPr>
          <p:cNvPr id="1390" name="Google Shape;1390;p116"/>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391" name="Google Shape;1391;p116"/>
          <p:cNvSpPr/>
          <p:nvPr/>
        </p:nvSpPr>
        <p:spPr>
          <a:xfrm>
            <a:off x="3097650" y="982875"/>
            <a:ext cx="31785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FOLDERS</a:t>
            </a:r>
            <a:endParaRPr b="1" sz="2000">
              <a:latin typeface="Montserrat"/>
              <a:ea typeface="Montserrat"/>
              <a:cs typeface="Montserrat"/>
              <a:sym typeface="Montserrat"/>
            </a:endParaRPr>
          </a:p>
        </p:txBody>
      </p:sp>
      <p:sp>
        <p:nvSpPr>
          <p:cNvPr id="1392" name="Google Shape;1392;p116"/>
          <p:cNvSpPr/>
          <p:nvPr/>
        </p:nvSpPr>
        <p:spPr>
          <a:xfrm>
            <a:off x="6284850" y="982900"/>
            <a:ext cx="2640000" cy="37215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PROJECTS</a:t>
            </a:r>
            <a:endParaRPr b="1" sz="2000">
              <a:latin typeface="Montserrat"/>
              <a:ea typeface="Montserrat"/>
              <a:cs typeface="Montserrat"/>
              <a:sym typeface="Montserrat"/>
            </a:endParaRPr>
          </a:p>
        </p:txBody>
      </p:sp>
      <p:sp>
        <p:nvSpPr>
          <p:cNvPr id="1393" name="Google Shape;1393;p116"/>
          <p:cNvSpPr/>
          <p:nvPr/>
        </p:nvSpPr>
        <p:spPr>
          <a:xfrm>
            <a:off x="400050" y="982900"/>
            <a:ext cx="26976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ORG NODE</a:t>
            </a:r>
            <a:endParaRPr b="1" sz="2000">
              <a:latin typeface="Montserrat"/>
              <a:ea typeface="Montserrat"/>
              <a:cs typeface="Montserrat"/>
              <a:sym typeface="Montserrat"/>
            </a:endParaRPr>
          </a:p>
        </p:txBody>
      </p:sp>
      <p:pic>
        <p:nvPicPr>
          <p:cNvPr id="1394" name="Google Shape;1394;p116"/>
          <p:cNvPicPr preferRelativeResize="0"/>
          <p:nvPr/>
        </p:nvPicPr>
        <p:blipFill>
          <a:blip r:embed="rId4">
            <a:alphaModFix/>
          </a:blip>
          <a:stretch>
            <a:fillRect/>
          </a:stretch>
        </p:blipFill>
        <p:spPr>
          <a:xfrm>
            <a:off x="0" y="0"/>
            <a:ext cx="861675" cy="887475"/>
          </a:xfrm>
          <a:prstGeom prst="rect">
            <a:avLst/>
          </a:prstGeom>
          <a:noFill/>
          <a:ln>
            <a:noFill/>
          </a:ln>
        </p:spPr>
      </p:pic>
      <p:sp>
        <p:nvSpPr>
          <p:cNvPr id="1395" name="Google Shape;1395;p1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96" name="Google Shape;1396;p116"/>
          <p:cNvSpPr/>
          <p:nvPr/>
        </p:nvSpPr>
        <p:spPr>
          <a:xfrm>
            <a:off x="39307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6"/>
          <p:cNvSpPr/>
          <p:nvPr/>
        </p:nvSpPr>
        <p:spPr>
          <a:xfrm>
            <a:off x="39307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6"/>
          <p:cNvSpPr/>
          <p:nvPr/>
        </p:nvSpPr>
        <p:spPr>
          <a:xfrm>
            <a:off x="51900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6"/>
          <p:cNvSpPr/>
          <p:nvPr/>
        </p:nvSpPr>
        <p:spPr>
          <a:xfrm>
            <a:off x="51900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6"/>
          <p:cNvSpPr/>
          <p:nvPr/>
        </p:nvSpPr>
        <p:spPr>
          <a:xfrm>
            <a:off x="66017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6"/>
          <p:cNvSpPr/>
          <p:nvPr/>
        </p:nvSpPr>
        <p:spPr>
          <a:xfrm>
            <a:off x="66017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2" name="Google Shape;1402;p116"/>
          <p:cNvCxnSpPr>
            <a:endCxn id="1396" idx="2"/>
          </p:cNvCxnSpPr>
          <p:nvPr/>
        </p:nvCxnSpPr>
        <p:spPr>
          <a:xfrm flipH="1" rot="10800000">
            <a:off x="30316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403" name="Google Shape;1403;p116"/>
          <p:cNvCxnSpPr>
            <a:stCxn id="1404" idx="6"/>
            <a:endCxn id="1397" idx="2"/>
          </p:cNvCxnSpPr>
          <p:nvPr/>
        </p:nvCxnSpPr>
        <p:spPr>
          <a:xfrm>
            <a:off x="2179638" y="2679125"/>
            <a:ext cx="1751100" cy="1040400"/>
          </a:xfrm>
          <a:prstGeom prst="bentConnector3">
            <a:avLst>
              <a:gd fmla="val 50002" name="adj1"/>
            </a:avLst>
          </a:prstGeom>
          <a:noFill/>
          <a:ln cap="flat" cmpd="sng" w="28575">
            <a:solidFill>
              <a:schemeClr val="dk2"/>
            </a:solidFill>
            <a:prstDash val="solid"/>
            <a:round/>
            <a:headEnd len="med" w="med" type="none"/>
            <a:tailEnd len="med" w="med" type="none"/>
          </a:ln>
        </p:spPr>
      </p:cxnSp>
      <p:cxnSp>
        <p:nvCxnSpPr>
          <p:cNvPr id="1405" name="Google Shape;1405;p116"/>
          <p:cNvCxnSpPr>
            <a:stCxn id="1397" idx="6"/>
            <a:endCxn id="1399" idx="2"/>
          </p:cNvCxnSpPr>
          <p:nvPr/>
        </p:nvCxnSpPr>
        <p:spPr>
          <a:xfrm flipH="1" rot="10800000">
            <a:off x="46600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406" name="Google Shape;1406;p116"/>
          <p:cNvCxnSpPr>
            <a:stCxn id="1397" idx="6"/>
            <a:endCxn id="1398" idx="2"/>
          </p:cNvCxnSpPr>
          <p:nvPr/>
        </p:nvCxnSpPr>
        <p:spPr>
          <a:xfrm>
            <a:off x="46600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407" name="Google Shape;1407;p116"/>
          <p:cNvCxnSpPr>
            <a:stCxn id="1399" idx="6"/>
            <a:endCxn id="1400" idx="2"/>
          </p:cNvCxnSpPr>
          <p:nvPr/>
        </p:nvCxnSpPr>
        <p:spPr>
          <a:xfrm flipH="1" rot="10800000">
            <a:off x="59193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408" name="Google Shape;1408;p116"/>
          <p:cNvCxnSpPr>
            <a:stCxn id="1399" idx="6"/>
            <a:endCxn id="1401" idx="2"/>
          </p:cNvCxnSpPr>
          <p:nvPr/>
        </p:nvCxnSpPr>
        <p:spPr>
          <a:xfrm>
            <a:off x="59193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1404" name="Google Shape;1404;p116"/>
          <p:cNvSpPr/>
          <p:nvPr/>
        </p:nvSpPr>
        <p:spPr>
          <a:xfrm>
            <a:off x="1318038" y="2248325"/>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pic>
        <p:nvPicPr>
          <p:cNvPr id="1413" name="Google Shape;1413;p117"/>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414" name="Google Shape;1414;p117"/>
          <p:cNvSpPr/>
          <p:nvPr/>
        </p:nvSpPr>
        <p:spPr>
          <a:xfrm>
            <a:off x="3097650" y="982875"/>
            <a:ext cx="31785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FOLDERS</a:t>
            </a:r>
            <a:endParaRPr b="1" sz="2000">
              <a:latin typeface="Montserrat"/>
              <a:ea typeface="Montserrat"/>
              <a:cs typeface="Montserrat"/>
              <a:sym typeface="Montserrat"/>
            </a:endParaRPr>
          </a:p>
          <a:p>
            <a:pPr indent="0" lvl="0" marL="457200" rtl="0" algn="l">
              <a:spcBef>
                <a:spcPts val="0"/>
              </a:spcBef>
              <a:spcAft>
                <a:spcPts val="0"/>
              </a:spcAft>
              <a:buNone/>
            </a:pPr>
            <a:r>
              <a:t/>
            </a:r>
            <a:endParaRPr b="1" sz="1500">
              <a:solidFill>
                <a:schemeClr val="dk1"/>
              </a:solidFill>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Admin:</a:t>
            </a:r>
            <a:endParaRPr b="1" sz="1500">
              <a:solidFill>
                <a:schemeClr val="dk1"/>
              </a:solidFill>
              <a:latin typeface="Montserrat"/>
              <a:ea typeface="Montserrat"/>
              <a:cs typeface="Montserrat"/>
              <a:sym typeface="Montserrat"/>
            </a:endParaRPr>
          </a:p>
          <a:p>
            <a:pPr indent="-323850" lvl="1" marL="91440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Full Control over folders</a:t>
            </a:r>
            <a:endParaRPr sz="1500">
              <a:solidFill>
                <a:schemeClr val="dk1"/>
              </a:solidFill>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Creator:</a:t>
            </a:r>
            <a:endParaRPr sz="1500">
              <a:solidFill>
                <a:schemeClr val="dk1"/>
              </a:solidFill>
              <a:latin typeface="Montserrat"/>
              <a:ea typeface="Montserrat"/>
              <a:cs typeface="Montserrat"/>
              <a:sym typeface="Montserrat"/>
            </a:endParaRPr>
          </a:p>
          <a:p>
            <a:pPr indent="-323850" lvl="1" marL="91440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Browse folder hierarchy and create folders</a:t>
            </a:r>
            <a:endParaRPr sz="1500">
              <a:solidFill>
                <a:schemeClr val="dk1"/>
              </a:solidFill>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Viewer:</a:t>
            </a:r>
            <a:endParaRPr b="1" sz="1500">
              <a:solidFill>
                <a:schemeClr val="dk1"/>
              </a:solidFill>
              <a:latin typeface="Montserrat"/>
              <a:ea typeface="Montserrat"/>
              <a:cs typeface="Montserrat"/>
              <a:sym typeface="Montserrat"/>
            </a:endParaRPr>
          </a:p>
          <a:p>
            <a:pPr indent="-323850" lvl="1" marL="91440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Viewing folder or folders and projects below it</a:t>
            </a:r>
            <a:endParaRPr sz="15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2000">
              <a:latin typeface="Montserrat"/>
              <a:ea typeface="Montserrat"/>
              <a:cs typeface="Montserrat"/>
              <a:sym typeface="Montserrat"/>
            </a:endParaRPr>
          </a:p>
        </p:txBody>
      </p:sp>
      <p:sp>
        <p:nvSpPr>
          <p:cNvPr id="1415" name="Google Shape;1415;p117"/>
          <p:cNvSpPr/>
          <p:nvPr/>
        </p:nvSpPr>
        <p:spPr>
          <a:xfrm>
            <a:off x="6284850" y="982900"/>
            <a:ext cx="2640000" cy="37215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PROJECTS</a:t>
            </a:r>
            <a:endParaRPr b="1" sz="2000">
              <a:latin typeface="Montserrat"/>
              <a:ea typeface="Montserrat"/>
              <a:cs typeface="Montserrat"/>
              <a:sym typeface="Montserrat"/>
            </a:endParaRPr>
          </a:p>
          <a:p>
            <a:pPr indent="0" lvl="0" marL="0" rtl="0" algn="ctr">
              <a:spcBef>
                <a:spcPts val="0"/>
              </a:spcBef>
              <a:spcAft>
                <a:spcPts val="0"/>
              </a:spcAft>
              <a:buNone/>
            </a:pPr>
            <a:r>
              <a:t/>
            </a:r>
            <a:endParaRPr b="1" sz="2000">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Creator:</a:t>
            </a:r>
            <a:endParaRPr b="1" sz="1500">
              <a:solidFill>
                <a:schemeClr val="dk1"/>
              </a:solidFill>
              <a:latin typeface="Montserrat"/>
              <a:ea typeface="Montserrat"/>
              <a:cs typeface="Montserrat"/>
              <a:sym typeface="Montserrat"/>
            </a:endParaRPr>
          </a:p>
          <a:p>
            <a:pPr indent="-323850" lvl="1" marL="91440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Create new projects (this makes the user the </a:t>
            </a:r>
            <a:r>
              <a:rPr b="1" lang="en" sz="1500">
                <a:solidFill>
                  <a:schemeClr val="dk1"/>
                </a:solidFill>
                <a:latin typeface="Montserrat"/>
                <a:ea typeface="Montserrat"/>
                <a:cs typeface="Montserrat"/>
                <a:sym typeface="Montserrat"/>
              </a:rPr>
              <a:t>owner</a:t>
            </a:r>
            <a:r>
              <a:rPr lang="en" sz="1500">
                <a:solidFill>
                  <a:schemeClr val="dk1"/>
                </a:solidFill>
                <a:latin typeface="Montserrat"/>
                <a:ea typeface="Montserrat"/>
                <a:cs typeface="Montserrat"/>
                <a:sym typeface="Montserrat"/>
              </a:rPr>
              <a:t> of the newly created project)</a:t>
            </a:r>
            <a:endParaRPr sz="1500">
              <a:solidFill>
                <a:schemeClr val="dk1"/>
              </a:solidFill>
              <a:latin typeface="Montserrat"/>
              <a:ea typeface="Montserrat"/>
              <a:cs typeface="Montserrat"/>
              <a:sym typeface="Montserrat"/>
            </a:endParaRPr>
          </a:p>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Deleter:</a:t>
            </a:r>
            <a:endParaRPr sz="1500">
              <a:solidFill>
                <a:schemeClr val="dk1"/>
              </a:solidFill>
              <a:latin typeface="Montserrat"/>
              <a:ea typeface="Montserrat"/>
              <a:cs typeface="Montserrat"/>
              <a:sym typeface="Montserrat"/>
            </a:endParaRPr>
          </a:p>
          <a:p>
            <a:pPr indent="-323850" lvl="1" marL="91440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Grants deletion privileges over projects</a:t>
            </a:r>
            <a:endParaRPr b="1" sz="2000">
              <a:latin typeface="Montserrat"/>
              <a:ea typeface="Montserrat"/>
              <a:cs typeface="Montserrat"/>
              <a:sym typeface="Montserrat"/>
            </a:endParaRPr>
          </a:p>
        </p:txBody>
      </p:sp>
      <p:sp>
        <p:nvSpPr>
          <p:cNvPr id="1416" name="Google Shape;1416;p117"/>
          <p:cNvSpPr/>
          <p:nvPr/>
        </p:nvSpPr>
        <p:spPr>
          <a:xfrm>
            <a:off x="400050" y="982900"/>
            <a:ext cx="26976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ORG NODE</a:t>
            </a:r>
            <a:endParaRPr b="1" sz="2000">
              <a:latin typeface="Montserrat"/>
              <a:ea typeface="Montserrat"/>
              <a:cs typeface="Montserrat"/>
              <a:sym typeface="Montserrat"/>
            </a:endParaRPr>
          </a:p>
          <a:p>
            <a:pPr indent="0" lvl="0" marL="0" rtl="0" algn="ctr">
              <a:spcBef>
                <a:spcPts val="0"/>
              </a:spcBef>
              <a:spcAft>
                <a:spcPts val="0"/>
              </a:spcAft>
              <a:buNone/>
            </a:pPr>
            <a:r>
              <a:t/>
            </a:r>
            <a:endParaRPr b="1" sz="20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Admin: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Full Control over all resources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Viewer:</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Viewing access for all resources</a:t>
            </a:r>
            <a:endParaRPr sz="1500">
              <a:latin typeface="Montserrat"/>
              <a:ea typeface="Montserrat"/>
              <a:cs typeface="Montserrat"/>
              <a:sym typeface="Montserrat"/>
            </a:endParaRPr>
          </a:p>
        </p:txBody>
      </p:sp>
      <p:pic>
        <p:nvPicPr>
          <p:cNvPr id="1417" name="Google Shape;1417;p117"/>
          <p:cNvPicPr preferRelativeResize="0"/>
          <p:nvPr/>
        </p:nvPicPr>
        <p:blipFill>
          <a:blip r:embed="rId4">
            <a:alphaModFix/>
          </a:blip>
          <a:stretch>
            <a:fillRect/>
          </a:stretch>
        </p:blipFill>
        <p:spPr>
          <a:xfrm>
            <a:off x="0" y="0"/>
            <a:ext cx="861675" cy="887475"/>
          </a:xfrm>
          <a:prstGeom prst="rect">
            <a:avLst/>
          </a:prstGeom>
          <a:noFill/>
          <a:ln>
            <a:noFill/>
          </a:ln>
        </p:spPr>
      </p:pic>
      <p:sp>
        <p:nvSpPr>
          <p:cNvPr id="1418" name="Google Shape;1418;p1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pic>
        <p:nvPicPr>
          <p:cNvPr id="1423" name="Google Shape;1423;p1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24" name="Google Shape;1424;p1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5" name="Google Shape;1425;p11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We’ve thrown out a lot of </a:t>
            </a:r>
            <a:r>
              <a:rPr lang="en" sz="2900">
                <a:solidFill>
                  <a:srgbClr val="000000"/>
                </a:solidFill>
                <a:latin typeface="Montserrat"/>
                <a:ea typeface="Montserrat"/>
                <a:cs typeface="Montserrat"/>
                <a:sym typeface="Montserrat"/>
              </a:rPr>
              <a:t>terminology</a:t>
            </a:r>
            <a:r>
              <a:rPr lang="en" sz="2900">
                <a:solidFill>
                  <a:srgbClr val="000000"/>
                </a:solidFill>
                <a:latin typeface="Montserrat"/>
                <a:ea typeface="Montserrat"/>
                <a:cs typeface="Montserrat"/>
                <a:sym typeface="Montserrat"/>
              </a:rPr>
              <a:t> surrounding roles, such as owner, viewer, editor, etc…</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continue further into IAM, we should have a deeper discussion into </a:t>
            </a:r>
            <a:r>
              <a:rPr b="1" lang="en" sz="2900">
                <a:solidFill>
                  <a:srgbClr val="000000"/>
                </a:solidFill>
                <a:latin typeface="Montserrat"/>
                <a:ea typeface="Montserrat"/>
                <a:cs typeface="Montserrat"/>
                <a:sym typeface="Montserrat"/>
              </a:rPr>
              <a:t>roles </a:t>
            </a:r>
            <a:r>
              <a:rPr lang="en" sz="2900">
                <a:solidFill>
                  <a:srgbClr val="000000"/>
                </a:solidFill>
                <a:latin typeface="Montserrat"/>
                <a:ea typeface="Montserrat"/>
                <a:cs typeface="Montserrat"/>
                <a:sym typeface="Montserrat"/>
              </a:rPr>
              <a:t>in the next lecture and explore the details behind what access they can give.</a:t>
            </a:r>
            <a:endParaRPr sz="2900">
              <a:solidFill>
                <a:srgbClr val="000000"/>
              </a:solidFill>
              <a:latin typeface="Montserrat"/>
              <a:ea typeface="Montserrat"/>
              <a:cs typeface="Montserrat"/>
              <a:sym typeface="Montserrat"/>
            </a:endParaRPr>
          </a:p>
        </p:txBody>
      </p:sp>
      <p:sp>
        <p:nvSpPr>
          <p:cNvPr id="1426" name="Google Shape;1426;p1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pic>
        <p:nvPicPr>
          <p:cNvPr id="1431" name="Google Shape;1431;p1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32" name="Google Shape;1432;p1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33" name="Google Shape;1433;p11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specific roles that are special to the organization root node, such as the Organization Admin role.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also briefly explored roles at other levels, such as folders and projects.</a:t>
            </a:r>
            <a:endParaRPr sz="2900">
              <a:solidFill>
                <a:srgbClr val="000000"/>
              </a:solidFill>
              <a:latin typeface="Montserrat"/>
              <a:ea typeface="Montserrat"/>
              <a:cs typeface="Montserrat"/>
              <a:sym typeface="Montserrat"/>
            </a:endParaRPr>
          </a:p>
        </p:txBody>
      </p:sp>
      <p:sp>
        <p:nvSpPr>
          <p:cNvPr id="1434" name="Google Shape;1434;p1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pic>
        <p:nvPicPr>
          <p:cNvPr id="1439" name="Google Shape;1439;p1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40" name="Google Shape;1440;p1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41" name="Google Shape;1441;p1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have a more comprehensive overview of IAM roles, including basic roles, predefined roles, and even custom roles!</a:t>
            </a:r>
            <a:endParaRPr sz="2900">
              <a:solidFill>
                <a:srgbClr val="000000"/>
              </a:solidFill>
              <a:latin typeface="Montserrat"/>
              <a:ea typeface="Montserrat"/>
              <a:cs typeface="Montserrat"/>
              <a:sym typeface="Montserrat"/>
            </a:endParaRPr>
          </a:p>
        </p:txBody>
      </p:sp>
      <p:sp>
        <p:nvSpPr>
          <p:cNvPr id="1442" name="Google Shape;1442;p1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id="1447" name="Google Shape;1447;p1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48" name="Google Shape;1448;p1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49" name="Google Shape;1449;p121"/>
          <p:cNvSpPr txBox="1"/>
          <p:nvPr>
            <p:ph type="ctrTitle"/>
          </p:nvPr>
        </p:nvSpPr>
        <p:spPr>
          <a:xfrm>
            <a:off x="311700" y="1713200"/>
            <a:ext cx="8520600" cy="14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Roles</a:t>
            </a:r>
            <a:endParaRPr b="1">
              <a:latin typeface="Montserrat"/>
              <a:ea typeface="Montserrat"/>
              <a:cs typeface="Montserrat"/>
              <a:sym typeface="Montserrat"/>
            </a:endParaRPr>
          </a:p>
        </p:txBody>
      </p:sp>
      <p:sp>
        <p:nvSpPr>
          <p:cNvPr id="1450" name="Google Shape;1450;p1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 name="Google Shape;137;p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8" name="Google Shape;138;p23"/>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Identity and Access Management (IAM)</a:t>
            </a:r>
            <a:endParaRPr b="1">
              <a:latin typeface="Montserrat"/>
              <a:ea typeface="Montserrat"/>
              <a:cs typeface="Montserrat"/>
              <a:sym typeface="Montserrat"/>
            </a:endParaRPr>
          </a:p>
        </p:txBody>
      </p:sp>
      <p:sp>
        <p:nvSpPr>
          <p:cNvPr id="139" name="Google Shape;139;p23"/>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0" name="Google Shape;140;p23"/>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pic>
        <p:nvPicPr>
          <p:cNvPr id="1455" name="Google Shape;1455;p1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56" name="Google Shape;1456;p1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7" name="Google Shape;1457;p12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IAM’s purpose is to define </a:t>
            </a:r>
            <a:r>
              <a:rPr lang="en" sz="2900">
                <a:solidFill>
                  <a:srgbClr val="000000"/>
                </a:solidFill>
                <a:latin typeface="Montserrat"/>
                <a:ea typeface="Montserrat"/>
                <a:cs typeface="Montserrat"/>
                <a:sym typeface="Montserrat"/>
              </a:rPr>
              <a:t>who can do what on a GCP resource.</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458" name="Google Shape;1458;p1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459" name="Google Shape;1459;p122"/>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460" name="Google Shape;1460;p122"/>
          <p:cNvPicPr preferRelativeResize="0"/>
          <p:nvPr/>
        </p:nvPicPr>
        <p:blipFill>
          <a:blip r:embed="rId6">
            <a:alphaModFix/>
          </a:blip>
          <a:stretch>
            <a:fillRect/>
          </a:stretch>
        </p:blipFill>
        <p:spPr>
          <a:xfrm>
            <a:off x="946275" y="2745597"/>
            <a:ext cx="1692150" cy="1544349"/>
          </a:xfrm>
          <a:prstGeom prst="rect">
            <a:avLst/>
          </a:prstGeom>
          <a:noFill/>
          <a:ln>
            <a:noFill/>
          </a:ln>
        </p:spPr>
      </p:pic>
      <p:pic>
        <p:nvPicPr>
          <p:cNvPr id="1461" name="Google Shape;1461;p122"/>
          <p:cNvPicPr preferRelativeResize="0"/>
          <p:nvPr/>
        </p:nvPicPr>
        <p:blipFill>
          <a:blip r:embed="rId7">
            <a:alphaModFix/>
          </a:blip>
          <a:stretch>
            <a:fillRect/>
          </a:stretch>
        </p:blipFill>
        <p:spPr>
          <a:xfrm>
            <a:off x="6648600" y="2745600"/>
            <a:ext cx="1692150" cy="1448911"/>
          </a:xfrm>
          <a:prstGeom prst="rect">
            <a:avLst/>
          </a:prstGeom>
          <a:noFill/>
          <a:ln>
            <a:noFill/>
          </a:ln>
        </p:spPr>
      </p:pic>
      <p:sp>
        <p:nvSpPr>
          <p:cNvPr id="1462" name="Google Shape;1462;p122"/>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463" name="Google Shape;1463;p122"/>
          <p:cNvSpPr txBox="1"/>
          <p:nvPr/>
        </p:nvSpPr>
        <p:spPr>
          <a:xfrm>
            <a:off x="681832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464" name="Google Shape;1464;p122"/>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22"/>
          <p:cNvSpPr/>
          <p:nvPr/>
        </p:nvSpPr>
        <p:spPr>
          <a:xfrm>
            <a:off x="5751950" y="3289175"/>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22"/>
          <p:cNvSpPr txBox="1"/>
          <p:nvPr/>
        </p:nvSpPr>
        <p:spPr>
          <a:xfrm>
            <a:off x="3853900" y="4168675"/>
            <a:ext cx="15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PERMISSIONS</a:t>
            </a:r>
            <a:endParaRPr b="1">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pic>
        <p:nvPicPr>
          <p:cNvPr id="1471" name="Google Shape;1471;p1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72" name="Google Shape;1472;p1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73" name="Google Shape;1473;p1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a:t>
            </a:r>
            <a:r>
              <a:rPr b="1" lang="en" sz="2900">
                <a:solidFill>
                  <a:srgbClr val="000000"/>
                </a:solidFill>
                <a:latin typeface="Montserrat"/>
                <a:ea typeface="Montserrat"/>
                <a:cs typeface="Montserrat"/>
                <a:sym typeface="Montserrat"/>
              </a:rPr>
              <a:t>role</a:t>
            </a:r>
            <a:r>
              <a:rPr lang="en" sz="2900">
                <a:solidFill>
                  <a:srgbClr val="000000"/>
                </a:solidFill>
                <a:latin typeface="Montserrat"/>
                <a:ea typeface="Montserrat"/>
                <a:cs typeface="Montserrat"/>
                <a:sym typeface="Montserrat"/>
              </a:rPr>
              <a:t> is a collection of </a:t>
            </a:r>
            <a:r>
              <a:rPr b="1" lang="en" sz="2900">
                <a:solidFill>
                  <a:srgbClr val="000000"/>
                </a:solidFill>
                <a:latin typeface="Montserrat"/>
                <a:ea typeface="Montserrat"/>
                <a:cs typeface="Montserrat"/>
                <a:sym typeface="Montserrat"/>
              </a:rPr>
              <a:t>permissions</a:t>
            </a:r>
            <a:r>
              <a:rPr lang="en" sz="2900">
                <a:solidFill>
                  <a:srgbClr val="000000"/>
                </a:solidFill>
                <a:latin typeface="Montserrat"/>
                <a:ea typeface="Montserrat"/>
                <a:cs typeface="Montserrat"/>
                <a:sym typeface="Montserrat"/>
              </a:rPr>
              <a:t> on </a:t>
            </a:r>
            <a:r>
              <a:rPr b="1" lang="en" sz="2900">
                <a:solidFill>
                  <a:srgbClr val="000000"/>
                </a:solidFill>
                <a:latin typeface="Montserrat"/>
                <a:ea typeface="Montserrat"/>
                <a:cs typeface="Montserrat"/>
                <a:sym typeface="Montserrat"/>
              </a:rPr>
              <a:t>resources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474" name="Google Shape;1474;p1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475" name="Google Shape;1475;p123"/>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476" name="Google Shape;1476;p123"/>
          <p:cNvPicPr preferRelativeResize="0"/>
          <p:nvPr/>
        </p:nvPicPr>
        <p:blipFill>
          <a:blip r:embed="rId6">
            <a:alphaModFix/>
          </a:blip>
          <a:stretch>
            <a:fillRect/>
          </a:stretch>
        </p:blipFill>
        <p:spPr>
          <a:xfrm>
            <a:off x="946275" y="2745597"/>
            <a:ext cx="1692150" cy="1544349"/>
          </a:xfrm>
          <a:prstGeom prst="rect">
            <a:avLst/>
          </a:prstGeom>
          <a:noFill/>
          <a:ln>
            <a:noFill/>
          </a:ln>
        </p:spPr>
      </p:pic>
      <p:pic>
        <p:nvPicPr>
          <p:cNvPr id="1477" name="Google Shape;1477;p123"/>
          <p:cNvPicPr preferRelativeResize="0"/>
          <p:nvPr/>
        </p:nvPicPr>
        <p:blipFill>
          <a:blip r:embed="rId7">
            <a:alphaModFix/>
          </a:blip>
          <a:stretch>
            <a:fillRect/>
          </a:stretch>
        </p:blipFill>
        <p:spPr>
          <a:xfrm>
            <a:off x="6648600" y="2745600"/>
            <a:ext cx="1692150" cy="1448911"/>
          </a:xfrm>
          <a:prstGeom prst="rect">
            <a:avLst/>
          </a:prstGeom>
          <a:noFill/>
          <a:ln>
            <a:noFill/>
          </a:ln>
        </p:spPr>
      </p:pic>
      <p:sp>
        <p:nvSpPr>
          <p:cNvPr id="1478" name="Google Shape;1478;p123"/>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479" name="Google Shape;1479;p123"/>
          <p:cNvSpPr txBox="1"/>
          <p:nvPr/>
        </p:nvSpPr>
        <p:spPr>
          <a:xfrm>
            <a:off x="3853900" y="4168675"/>
            <a:ext cx="15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PERMISSIONS</a:t>
            </a:r>
            <a:endParaRPr b="1">
              <a:latin typeface="Montserrat"/>
              <a:ea typeface="Montserrat"/>
              <a:cs typeface="Montserrat"/>
              <a:sym typeface="Montserrat"/>
            </a:endParaRPr>
          </a:p>
        </p:txBody>
      </p:sp>
      <p:sp>
        <p:nvSpPr>
          <p:cNvPr id="1480" name="Google Shape;1480;p123"/>
          <p:cNvSpPr txBox="1"/>
          <p:nvPr/>
        </p:nvSpPr>
        <p:spPr>
          <a:xfrm>
            <a:off x="681832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481" name="Google Shape;1481;p123"/>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23"/>
          <p:cNvSpPr/>
          <p:nvPr/>
        </p:nvSpPr>
        <p:spPr>
          <a:xfrm>
            <a:off x="5751950" y="3289175"/>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pic>
        <p:nvPicPr>
          <p:cNvPr id="1487" name="Google Shape;1487;p1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88" name="Google Shape;1488;p1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89" name="Google Shape;1489;p1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role is simply a set of permissions.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defines these permissions as subsets on a string.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look at some example permissions to understand!</a:t>
            </a:r>
            <a:endParaRPr sz="2900">
              <a:solidFill>
                <a:srgbClr val="000000"/>
              </a:solidFill>
              <a:latin typeface="Montserrat"/>
              <a:ea typeface="Montserrat"/>
              <a:cs typeface="Montserrat"/>
              <a:sym typeface="Montserrat"/>
            </a:endParaRPr>
          </a:p>
        </p:txBody>
      </p:sp>
      <p:sp>
        <p:nvSpPr>
          <p:cNvPr id="1490" name="Google Shape;1490;p1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pic>
        <p:nvPicPr>
          <p:cNvPr id="1495" name="Google Shape;1495;p1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96" name="Google Shape;1496;p1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7" name="Google Shape;1497;p12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Imagine a new data analyst at the organization will use Google’s BigQuery tool to create reports.</a:t>
            </a:r>
            <a:endParaRPr sz="2900">
              <a:solidFill>
                <a:srgbClr val="000000"/>
              </a:solidFill>
              <a:latin typeface="Montserrat"/>
              <a:ea typeface="Montserrat"/>
              <a:cs typeface="Montserrat"/>
              <a:sym typeface="Montserrat"/>
            </a:endParaRPr>
          </a:p>
        </p:txBody>
      </p:sp>
      <p:sp>
        <p:nvSpPr>
          <p:cNvPr id="1498" name="Google Shape;1498;p1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499" name="Google Shape;1499;p125"/>
          <p:cNvPicPr preferRelativeResize="0"/>
          <p:nvPr/>
        </p:nvPicPr>
        <p:blipFill>
          <a:blip r:embed="rId5">
            <a:alphaModFix/>
          </a:blip>
          <a:stretch>
            <a:fillRect/>
          </a:stretch>
        </p:blipFill>
        <p:spPr>
          <a:xfrm>
            <a:off x="2558250" y="2676525"/>
            <a:ext cx="4191000" cy="2095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pic>
        <p:nvPicPr>
          <p:cNvPr id="1504" name="Google Shape;1504;p1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05" name="Google Shape;1505;p1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06" name="Google Shape;1506;p12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BigQuery has many levels of features, some of which may be more important than others for the organization.</a:t>
            </a:r>
            <a:endParaRPr sz="2900">
              <a:solidFill>
                <a:srgbClr val="000000"/>
              </a:solidFill>
              <a:latin typeface="Montserrat"/>
              <a:ea typeface="Montserrat"/>
              <a:cs typeface="Montserrat"/>
              <a:sym typeface="Montserrat"/>
            </a:endParaRPr>
          </a:p>
        </p:txBody>
      </p:sp>
      <p:sp>
        <p:nvSpPr>
          <p:cNvPr id="1507" name="Google Shape;1507;p1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508" name="Google Shape;1508;p126"/>
          <p:cNvPicPr preferRelativeResize="0"/>
          <p:nvPr/>
        </p:nvPicPr>
        <p:blipFill>
          <a:blip r:embed="rId5">
            <a:alphaModFix/>
          </a:blip>
          <a:stretch>
            <a:fillRect/>
          </a:stretch>
        </p:blipFill>
        <p:spPr>
          <a:xfrm>
            <a:off x="2558250" y="2676525"/>
            <a:ext cx="4191000" cy="20955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pic>
        <p:nvPicPr>
          <p:cNvPr id="1513" name="Google Shape;1513;p1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14" name="Google Shape;1514;p1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15" name="Google Shape;1515;p1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BigQuery has tables of data.</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Should the analyst have </a:t>
            </a:r>
            <a:r>
              <a:rPr b="1" lang="en" sz="2900">
                <a:solidFill>
                  <a:srgbClr val="000000"/>
                </a:solidFill>
                <a:latin typeface="Montserrat"/>
                <a:ea typeface="Montserrat"/>
                <a:cs typeface="Montserrat"/>
                <a:sym typeface="Montserrat"/>
              </a:rPr>
              <a:t>permission</a:t>
            </a:r>
            <a:r>
              <a:rPr lang="en" sz="2900">
                <a:solidFill>
                  <a:srgbClr val="000000"/>
                </a:solidFill>
                <a:latin typeface="Montserrat"/>
                <a:ea typeface="Montserrat"/>
                <a:cs typeface="Montserrat"/>
                <a:sym typeface="Montserrat"/>
              </a:rPr>
              <a:t> to </a:t>
            </a:r>
            <a:r>
              <a:rPr b="1" lang="en" sz="2900">
                <a:solidFill>
                  <a:srgbClr val="000000"/>
                </a:solidFill>
                <a:latin typeface="Montserrat"/>
                <a:ea typeface="Montserrat"/>
                <a:cs typeface="Montserrat"/>
                <a:sym typeface="Montserrat"/>
              </a:rPr>
              <a:t>delete</a:t>
            </a:r>
            <a:r>
              <a:rPr lang="en" sz="2900">
                <a:solidFill>
                  <a:srgbClr val="000000"/>
                </a:solidFill>
                <a:latin typeface="Montserrat"/>
                <a:ea typeface="Montserrat"/>
                <a:cs typeface="Montserrat"/>
                <a:sym typeface="Montserrat"/>
              </a:rPr>
              <a:t> tables? Or only to </a:t>
            </a:r>
            <a:r>
              <a:rPr b="1" lang="en" sz="2900">
                <a:solidFill>
                  <a:srgbClr val="000000"/>
                </a:solidFill>
                <a:latin typeface="Montserrat"/>
                <a:ea typeface="Montserrat"/>
                <a:cs typeface="Montserrat"/>
                <a:sym typeface="Montserrat"/>
              </a:rPr>
              <a:t>create</a:t>
            </a:r>
            <a:r>
              <a:rPr lang="en" sz="2900">
                <a:solidFill>
                  <a:srgbClr val="000000"/>
                </a:solidFill>
                <a:latin typeface="Montserrat"/>
                <a:ea typeface="Montserrat"/>
                <a:cs typeface="Montserrat"/>
                <a:sym typeface="Montserrat"/>
              </a:rPr>
              <a:t> them?</a:t>
            </a:r>
            <a:endParaRPr sz="2900">
              <a:solidFill>
                <a:srgbClr val="000000"/>
              </a:solidFill>
              <a:latin typeface="Montserrat"/>
              <a:ea typeface="Montserrat"/>
              <a:cs typeface="Montserrat"/>
              <a:sym typeface="Montserrat"/>
            </a:endParaRPr>
          </a:p>
        </p:txBody>
      </p:sp>
      <p:sp>
        <p:nvSpPr>
          <p:cNvPr id="1516" name="Google Shape;1516;p1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517" name="Google Shape;1517;p127"/>
          <p:cNvPicPr preferRelativeResize="0"/>
          <p:nvPr/>
        </p:nvPicPr>
        <p:blipFill>
          <a:blip r:embed="rId5">
            <a:alphaModFix/>
          </a:blip>
          <a:stretch>
            <a:fillRect/>
          </a:stretch>
        </p:blipFill>
        <p:spPr>
          <a:xfrm>
            <a:off x="2558250" y="2676525"/>
            <a:ext cx="4191000" cy="20955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pic>
        <p:nvPicPr>
          <p:cNvPr id="1522" name="Google Shape;1522;p1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3" name="Google Shape;1523;p1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24" name="Google Shape;1524;p1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Permission Strings: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bigquery.tables.create</a:t>
            </a:r>
            <a:endParaRPr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bigquery.tables.delete</a:t>
            </a:r>
            <a:endParaRPr i="1" sz="2900">
              <a:solidFill>
                <a:srgbClr val="000000"/>
              </a:solidFill>
              <a:latin typeface="Montserrat"/>
              <a:ea typeface="Montserrat"/>
              <a:cs typeface="Montserrat"/>
              <a:sym typeface="Montserrat"/>
            </a:endParaRPr>
          </a:p>
        </p:txBody>
      </p:sp>
      <p:sp>
        <p:nvSpPr>
          <p:cNvPr id="1525" name="Google Shape;1525;p1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526" name="Google Shape;1526;p128"/>
          <p:cNvPicPr preferRelativeResize="0"/>
          <p:nvPr/>
        </p:nvPicPr>
        <p:blipFill>
          <a:blip r:embed="rId5">
            <a:alphaModFix/>
          </a:blip>
          <a:stretch>
            <a:fillRect/>
          </a:stretch>
        </p:blipFill>
        <p:spPr>
          <a:xfrm>
            <a:off x="2558250" y="2676525"/>
            <a:ext cx="4191000" cy="20955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pic>
        <p:nvPicPr>
          <p:cNvPr id="1531" name="Google Shape;1531;p1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32" name="Google Shape;1532;p1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33" name="Google Shape;1533;p1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hundreds of example of similar permission strings for all of GCP’s services and resource </a:t>
            </a:r>
            <a:r>
              <a:rPr lang="en" sz="2900">
                <a:solidFill>
                  <a:srgbClr val="000000"/>
                </a:solidFill>
                <a:latin typeface="Montserrat"/>
                <a:ea typeface="Montserrat"/>
                <a:cs typeface="Montserrat"/>
                <a:sym typeface="Montserrat"/>
              </a:rPr>
              <a:t>hierarchy</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a:t>
            </a:r>
            <a:r>
              <a:rPr b="1" lang="en" sz="2900">
                <a:solidFill>
                  <a:srgbClr val="000000"/>
                </a:solidFill>
                <a:latin typeface="Montserrat"/>
                <a:ea typeface="Montserrat"/>
                <a:cs typeface="Montserrat"/>
                <a:sym typeface="Montserrat"/>
              </a:rPr>
              <a:t>role</a:t>
            </a:r>
            <a:r>
              <a:rPr lang="en" sz="2900">
                <a:solidFill>
                  <a:srgbClr val="000000"/>
                </a:solidFill>
                <a:latin typeface="Montserrat"/>
                <a:ea typeface="Montserrat"/>
                <a:cs typeface="Montserrat"/>
                <a:sym typeface="Montserrat"/>
              </a:rPr>
              <a:t> is simply a list of these permissions (aka </a:t>
            </a:r>
            <a:r>
              <a:rPr lang="en" sz="2900">
                <a:solidFill>
                  <a:srgbClr val="000000"/>
                </a:solidFill>
                <a:latin typeface="Montserrat"/>
                <a:ea typeface="Montserrat"/>
                <a:cs typeface="Montserrat"/>
                <a:sym typeface="Montserrat"/>
              </a:rPr>
              <a:t>privileges</a:t>
            </a:r>
            <a:r>
              <a:rPr lang="en" sz="2900">
                <a:solidFill>
                  <a:srgbClr val="000000"/>
                </a:solidFill>
                <a:latin typeface="Montserrat"/>
                <a:ea typeface="Montserrat"/>
                <a:cs typeface="Montserrat"/>
                <a:sym typeface="Montserrat"/>
              </a:rPr>
              <a:t>) assigned to a person (or principal or service account).</a:t>
            </a:r>
            <a:endParaRPr sz="2900">
              <a:solidFill>
                <a:srgbClr val="000000"/>
              </a:solidFill>
              <a:latin typeface="Montserrat"/>
              <a:ea typeface="Montserrat"/>
              <a:cs typeface="Montserrat"/>
              <a:sym typeface="Montserrat"/>
            </a:endParaRPr>
          </a:p>
        </p:txBody>
      </p:sp>
      <p:sp>
        <p:nvSpPr>
          <p:cNvPr id="1534" name="Google Shape;1534;p1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pic>
        <p:nvPicPr>
          <p:cNvPr id="1539" name="Google Shape;1539;p1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0" name="Google Shape;1540;p1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1" name="Google Shape;1541;p1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three types of roles in IAM: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Basic Roles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Predefined Roles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Custom Roles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go through each of these types, starting with basic roles!</a:t>
            </a:r>
            <a:endParaRPr sz="2900">
              <a:solidFill>
                <a:srgbClr val="000000"/>
              </a:solidFill>
              <a:latin typeface="Montserrat"/>
              <a:ea typeface="Montserrat"/>
              <a:cs typeface="Montserrat"/>
              <a:sym typeface="Montserrat"/>
            </a:endParaRPr>
          </a:p>
        </p:txBody>
      </p:sp>
      <p:sp>
        <p:nvSpPr>
          <p:cNvPr id="1542" name="Google Shape;1542;p1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pic>
        <p:nvPicPr>
          <p:cNvPr id="1547" name="Google Shape;1547;p1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8" name="Google Shape;1548;p1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9" name="Google Shape;1549;p13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Basic Roles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Owner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Editor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Viewer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Don’t let the name “basic” </a:t>
            </a:r>
            <a:r>
              <a:rPr lang="en" sz="2900">
                <a:solidFill>
                  <a:srgbClr val="000000"/>
                </a:solidFill>
                <a:latin typeface="Montserrat"/>
                <a:ea typeface="Montserrat"/>
                <a:cs typeface="Montserrat"/>
                <a:sym typeface="Montserrat"/>
              </a:rPr>
              <a:t>deceive</a:t>
            </a:r>
            <a:r>
              <a:rPr lang="en" sz="2900">
                <a:solidFill>
                  <a:srgbClr val="000000"/>
                </a:solidFill>
                <a:latin typeface="Montserrat"/>
                <a:ea typeface="Montserrat"/>
                <a:cs typeface="Montserrat"/>
                <a:sym typeface="Montserrat"/>
              </a:rPr>
              <a:t> you, basic roles are actually extremely powerful!</a:t>
            </a:r>
            <a:endParaRPr sz="2900">
              <a:solidFill>
                <a:srgbClr val="000000"/>
              </a:solidFill>
              <a:latin typeface="Montserrat"/>
              <a:ea typeface="Montserrat"/>
              <a:cs typeface="Montserrat"/>
              <a:sym typeface="Montserrat"/>
            </a:endParaRPr>
          </a:p>
        </p:txBody>
      </p:sp>
      <p:sp>
        <p:nvSpPr>
          <p:cNvPr id="1550" name="Google Shape;1550;p1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 name="Google Shape;146;p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7" name="Google Shape;147;p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(Identity and Access Management) is Google Cloud’s method of determining </a:t>
            </a:r>
            <a:r>
              <a:rPr b="1" lang="en" sz="2900">
                <a:solidFill>
                  <a:srgbClr val="000000"/>
                </a:solidFill>
                <a:latin typeface="Montserrat"/>
                <a:ea typeface="Montserrat"/>
                <a:cs typeface="Montserrat"/>
                <a:sym typeface="Montserrat"/>
              </a:rPr>
              <a:t>who</a:t>
            </a:r>
            <a:r>
              <a:rPr lang="en" sz="2900">
                <a:solidFill>
                  <a:srgbClr val="000000"/>
                </a:solidFill>
                <a:latin typeface="Montserrat"/>
                <a:ea typeface="Montserrat"/>
                <a:cs typeface="Montserrat"/>
                <a:sym typeface="Montserrat"/>
              </a:rPr>
              <a:t> can </a:t>
            </a:r>
            <a:r>
              <a:rPr b="1" lang="en" sz="2900">
                <a:solidFill>
                  <a:srgbClr val="000000"/>
                </a:solidFill>
                <a:latin typeface="Montserrat"/>
                <a:ea typeface="Montserrat"/>
                <a:cs typeface="Montserrat"/>
                <a:sym typeface="Montserrat"/>
              </a:rPr>
              <a:t>do what</a:t>
            </a:r>
            <a:r>
              <a:rPr lang="en" sz="2900">
                <a:solidFill>
                  <a:srgbClr val="000000"/>
                </a:solidFill>
                <a:latin typeface="Montserrat"/>
                <a:ea typeface="Montserrat"/>
                <a:cs typeface="Montserrat"/>
                <a:sym typeface="Montserrat"/>
              </a:rPr>
              <a:t> on a GCP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48" name="Google Shape;148;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pic>
        <p:nvPicPr>
          <p:cNvPr id="1555" name="Google Shape;1555;p1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56" name="Google Shape;1556;p1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57" name="Google Shape;1557;p1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Basic roles </a:t>
            </a:r>
            <a:r>
              <a:rPr lang="en" sz="2900">
                <a:solidFill>
                  <a:srgbClr val="000000"/>
                </a:solidFill>
                <a:latin typeface="Montserrat"/>
                <a:ea typeface="Montserrat"/>
                <a:cs typeface="Montserrat"/>
                <a:sym typeface="Montserrat"/>
              </a:rPr>
              <a:t>include thousands of permissions across all Google Cloud services.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production environments, </a:t>
            </a:r>
            <a:r>
              <a:rPr b="1" i="1" lang="en" sz="2900" u="sng">
                <a:solidFill>
                  <a:srgbClr val="000000"/>
                </a:solidFill>
                <a:latin typeface="Montserrat"/>
                <a:ea typeface="Montserrat"/>
                <a:cs typeface="Montserrat"/>
                <a:sym typeface="Montserrat"/>
              </a:rPr>
              <a:t>do not</a:t>
            </a:r>
            <a:r>
              <a:rPr lang="en" sz="2900">
                <a:solidFill>
                  <a:srgbClr val="000000"/>
                </a:solidFill>
                <a:latin typeface="Montserrat"/>
                <a:ea typeface="Montserrat"/>
                <a:cs typeface="Montserrat"/>
                <a:sym typeface="Montserrat"/>
              </a:rPr>
              <a:t> grant basic roles unless there is no alternative.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Instead, grant the most limited predefined roles or custom roles that meet your needs.</a:t>
            </a:r>
            <a:endParaRPr sz="2900">
              <a:solidFill>
                <a:srgbClr val="000000"/>
              </a:solidFill>
              <a:latin typeface="Montserrat"/>
              <a:ea typeface="Montserrat"/>
              <a:cs typeface="Montserrat"/>
              <a:sym typeface="Montserrat"/>
            </a:endParaRPr>
          </a:p>
        </p:txBody>
      </p:sp>
      <p:sp>
        <p:nvSpPr>
          <p:cNvPr id="1558" name="Google Shape;1558;p1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pic>
        <p:nvPicPr>
          <p:cNvPr id="1563" name="Google Shape;1563;p133"/>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564" name="Google Shape;1564;p133"/>
          <p:cNvSpPr/>
          <p:nvPr/>
        </p:nvSpPr>
        <p:spPr>
          <a:xfrm>
            <a:off x="3097650" y="982875"/>
            <a:ext cx="31785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FOLDERS</a:t>
            </a:r>
            <a:endParaRPr b="1" sz="2000">
              <a:latin typeface="Montserrat"/>
              <a:ea typeface="Montserrat"/>
              <a:cs typeface="Montserrat"/>
              <a:sym typeface="Montserrat"/>
            </a:endParaRPr>
          </a:p>
        </p:txBody>
      </p:sp>
      <p:sp>
        <p:nvSpPr>
          <p:cNvPr id="1565" name="Google Shape;1565;p133"/>
          <p:cNvSpPr/>
          <p:nvPr/>
        </p:nvSpPr>
        <p:spPr>
          <a:xfrm>
            <a:off x="6284850" y="982900"/>
            <a:ext cx="2640000" cy="37215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PROJECTS</a:t>
            </a:r>
            <a:endParaRPr b="1" sz="2000">
              <a:latin typeface="Montserrat"/>
              <a:ea typeface="Montserrat"/>
              <a:cs typeface="Montserrat"/>
              <a:sym typeface="Montserrat"/>
            </a:endParaRPr>
          </a:p>
        </p:txBody>
      </p:sp>
      <p:sp>
        <p:nvSpPr>
          <p:cNvPr id="1566" name="Google Shape;1566;p133"/>
          <p:cNvSpPr/>
          <p:nvPr/>
        </p:nvSpPr>
        <p:spPr>
          <a:xfrm>
            <a:off x="400050" y="982900"/>
            <a:ext cx="26976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ORG NODE</a:t>
            </a:r>
            <a:endParaRPr b="1" sz="2000">
              <a:latin typeface="Montserrat"/>
              <a:ea typeface="Montserrat"/>
              <a:cs typeface="Montserrat"/>
              <a:sym typeface="Montserrat"/>
            </a:endParaRPr>
          </a:p>
        </p:txBody>
      </p:sp>
      <p:pic>
        <p:nvPicPr>
          <p:cNvPr id="1567" name="Google Shape;1567;p133"/>
          <p:cNvPicPr preferRelativeResize="0"/>
          <p:nvPr/>
        </p:nvPicPr>
        <p:blipFill>
          <a:blip r:embed="rId4">
            <a:alphaModFix/>
          </a:blip>
          <a:stretch>
            <a:fillRect/>
          </a:stretch>
        </p:blipFill>
        <p:spPr>
          <a:xfrm>
            <a:off x="0" y="0"/>
            <a:ext cx="861675" cy="887475"/>
          </a:xfrm>
          <a:prstGeom prst="rect">
            <a:avLst/>
          </a:prstGeom>
          <a:noFill/>
          <a:ln>
            <a:noFill/>
          </a:ln>
        </p:spPr>
      </p:pic>
      <p:sp>
        <p:nvSpPr>
          <p:cNvPr id="1568" name="Google Shape;1568;p1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69" name="Google Shape;1569;p133"/>
          <p:cNvSpPr/>
          <p:nvPr/>
        </p:nvSpPr>
        <p:spPr>
          <a:xfrm>
            <a:off x="39307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33"/>
          <p:cNvSpPr/>
          <p:nvPr/>
        </p:nvSpPr>
        <p:spPr>
          <a:xfrm>
            <a:off x="39307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3"/>
          <p:cNvSpPr/>
          <p:nvPr/>
        </p:nvSpPr>
        <p:spPr>
          <a:xfrm>
            <a:off x="51900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3"/>
          <p:cNvSpPr/>
          <p:nvPr/>
        </p:nvSpPr>
        <p:spPr>
          <a:xfrm>
            <a:off x="51900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3"/>
          <p:cNvSpPr/>
          <p:nvPr/>
        </p:nvSpPr>
        <p:spPr>
          <a:xfrm>
            <a:off x="66017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33"/>
          <p:cNvSpPr/>
          <p:nvPr/>
        </p:nvSpPr>
        <p:spPr>
          <a:xfrm>
            <a:off x="66017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5" name="Google Shape;1575;p133"/>
          <p:cNvCxnSpPr>
            <a:endCxn id="1569" idx="2"/>
          </p:cNvCxnSpPr>
          <p:nvPr/>
        </p:nvCxnSpPr>
        <p:spPr>
          <a:xfrm flipH="1" rot="10800000">
            <a:off x="30316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576" name="Google Shape;1576;p133"/>
          <p:cNvCxnSpPr>
            <a:stCxn id="1577" idx="6"/>
            <a:endCxn id="1570" idx="2"/>
          </p:cNvCxnSpPr>
          <p:nvPr/>
        </p:nvCxnSpPr>
        <p:spPr>
          <a:xfrm>
            <a:off x="2179638" y="2679125"/>
            <a:ext cx="1751100" cy="1040400"/>
          </a:xfrm>
          <a:prstGeom prst="bentConnector3">
            <a:avLst>
              <a:gd fmla="val 50002" name="adj1"/>
            </a:avLst>
          </a:prstGeom>
          <a:noFill/>
          <a:ln cap="flat" cmpd="sng" w="28575">
            <a:solidFill>
              <a:schemeClr val="dk2"/>
            </a:solidFill>
            <a:prstDash val="solid"/>
            <a:round/>
            <a:headEnd len="med" w="med" type="none"/>
            <a:tailEnd len="med" w="med" type="none"/>
          </a:ln>
        </p:spPr>
      </p:cxnSp>
      <p:cxnSp>
        <p:nvCxnSpPr>
          <p:cNvPr id="1578" name="Google Shape;1578;p133"/>
          <p:cNvCxnSpPr>
            <a:stCxn id="1570" idx="6"/>
            <a:endCxn id="1572" idx="2"/>
          </p:cNvCxnSpPr>
          <p:nvPr/>
        </p:nvCxnSpPr>
        <p:spPr>
          <a:xfrm flipH="1" rot="10800000">
            <a:off x="46600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579" name="Google Shape;1579;p133"/>
          <p:cNvCxnSpPr>
            <a:stCxn id="1570" idx="6"/>
            <a:endCxn id="1571" idx="2"/>
          </p:cNvCxnSpPr>
          <p:nvPr/>
        </p:nvCxnSpPr>
        <p:spPr>
          <a:xfrm>
            <a:off x="46600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580" name="Google Shape;1580;p133"/>
          <p:cNvCxnSpPr>
            <a:stCxn id="1572" idx="6"/>
            <a:endCxn id="1573" idx="2"/>
          </p:cNvCxnSpPr>
          <p:nvPr/>
        </p:nvCxnSpPr>
        <p:spPr>
          <a:xfrm flipH="1" rot="10800000">
            <a:off x="59193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581" name="Google Shape;1581;p133"/>
          <p:cNvCxnSpPr>
            <a:stCxn id="1572" idx="6"/>
            <a:endCxn id="1574" idx="2"/>
          </p:cNvCxnSpPr>
          <p:nvPr/>
        </p:nvCxnSpPr>
        <p:spPr>
          <a:xfrm>
            <a:off x="59193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1577" name="Google Shape;1577;p133"/>
          <p:cNvSpPr/>
          <p:nvPr/>
        </p:nvSpPr>
        <p:spPr>
          <a:xfrm>
            <a:off x="1318038" y="2248325"/>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pic>
        <p:nvPicPr>
          <p:cNvPr id="1586" name="Google Shape;1586;p134"/>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587" name="Google Shape;1587;p134"/>
          <p:cNvSpPr/>
          <p:nvPr/>
        </p:nvSpPr>
        <p:spPr>
          <a:xfrm>
            <a:off x="3097650" y="982875"/>
            <a:ext cx="31785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FOLDERS</a:t>
            </a:r>
            <a:endParaRPr b="1" sz="2000">
              <a:latin typeface="Montserrat"/>
              <a:ea typeface="Montserrat"/>
              <a:cs typeface="Montserrat"/>
              <a:sym typeface="Montserrat"/>
            </a:endParaRPr>
          </a:p>
        </p:txBody>
      </p:sp>
      <p:sp>
        <p:nvSpPr>
          <p:cNvPr id="1588" name="Google Shape;1588;p134"/>
          <p:cNvSpPr/>
          <p:nvPr/>
        </p:nvSpPr>
        <p:spPr>
          <a:xfrm>
            <a:off x="6284850" y="982900"/>
            <a:ext cx="2640000" cy="37215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PROJECTS</a:t>
            </a:r>
            <a:endParaRPr b="1" sz="2000">
              <a:latin typeface="Montserrat"/>
              <a:ea typeface="Montserrat"/>
              <a:cs typeface="Montserrat"/>
              <a:sym typeface="Montserrat"/>
            </a:endParaRPr>
          </a:p>
        </p:txBody>
      </p:sp>
      <p:sp>
        <p:nvSpPr>
          <p:cNvPr id="1589" name="Google Shape;1589;p134"/>
          <p:cNvSpPr/>
          <p:nvPr/>
        </p:nvSpPr>
        <p:spPr>
          <a:xfrm>
            <a:off x="400050" y="982900"/>
            <a:ext cx="26976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ORG NODE</a:t>
            </a:r>
            <a:endParaRPr b="1" sz="2000">
              <a:latin typeface="Montserrat"/>
              <a:ea typeface="Montserrat"/>
              <a:cs typeface="Montserrat"/>
              <a:sym typeface="Montserrat"/>
            </a:endParaRPr>
          </a:p>
        </p:txBody>
      </p:sp>
      <p:pic>
        <p:nvPicPr>
          <p:cNvPr id="1590" name="Google Shape;1590;p134"/>
          <p:cNvPicPr preferRelativeResize="0"/>
          <p:nvPr/>
        </p:nvPicPr>
        <p:blipFill>
          <a:blip r:embed="rId4">
            <a:alphaModFix/>
          </a:blip>
          <a:stretch>
            <a:fillRect/>
          </a:stretch>
        </p:blipFill>
        <p:spPr>
          <a:xfrm>
            <a:off x="0" y="0"/>
            <a:ext cx="861675" cy="887475"/>
          </a:xfrm>
          <a:prstGeom prst="rect">
            <a:avLst/>
          </a:prstGeom>
          <a:noFill/>
          <a:ln>
            <a:noFill/>
          </a:ln>
        </p:spPr>
      </p:pic>
      <p:sp>
        <p:nvSpPr>
          <p:cNvPr id="1591" name="Google Shape;1591;p1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92" name="Google Shape;1592;p134"/>
          <p:cNvSpPr/>
          <p:nvPr/>
        </p:nvSpPr>
        <p:spPr>
          <a:xfrm>
            <a:off x="39307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4"/>
          <p:cNvSpPr/>
          <p:nvPr/>
        </p:nvSpPr>
        <p:spPr>
          <a:xfrm>
            <a:off x="39307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4"/>
          <p:cNvSpPr/>
          <p:nvPr/>
        </p:nvSpPr>
        <p:spPr>
          <a:xfrm>
            <a:off x="51900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34"/>
          <p:cNvSpPr/>
          <p:nvPr/>
        </p:nvSpPr>
        <p:spPr>
          <a:xfrm>
            <a:off x="51900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4"/>
          <p:cNvSpPr/>
          <p:nvPr/>
        </p:nvSpPr>
        <p:spPr>
          <a:xfrm>
            <a:off x="6601798" y="1842450"/>
            <a:ext cx="729300" cy="729300"/>
          </a:xfrm>
          <a:prstGeom prst="ellipse">
            <a:avLst/>
          </a:prstGeom>
          <a:solidFill>
            <a:srgbClr val="FFD9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4"/>
          <p:cNvSpPr/>
          <p:nvPr/>
        </p:nvSpPr>
        <p:spPr>
          <a:xfrm>
            <a:off x="66017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8" name="Google Shape;1598;p134"/>
          <p:cNvCxnSpPr>
            <a:endCxn id="1592" idx="2"/>
          </p:cNvCxnSpPr>
          <p:nvPr/>
        </p:nvCxnSpPr>
        <p:spPr>
          <a:xfrm flipH="1" rot="10800000">
            <a:off x="30316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599" name="Google Shape;1599;p134"/>
          <p:cNvCxnSpPr>
            <a:stCxn id="1600" idx="6"/>
            <a:endCxn id="1593" idx="2"/>
          </p:cNvCxnSpPr>
          <p:nvPr/>
        </p:nvCxnSpPr>
        <p:spPr>
          <a:xfrm>
            <a:off x="2179638" y="2679125"/>
            <a:ext cx="1751100" cy="1040400"/>
          </a:xfrm>
          <a:prstGeom prst="bentConnector3">
            <a:avLst>
              <a:gd fmla="val 50002" name="adj1"/>
            </a:avLst>
          </a:prstGeom>
          <a:noFill/>
          <a:ln cap="flat" cmpd="sng" w="28575">
            <a:solidFill>
              <a:schemeClr val="dk2"/>
            </a:solidFill>
            <a:prstDash val="solid"/>
            <a:round/>
            <a:headEnd len="med" w="med" type="none"/>
            <a:tailEnd len="med" w="med" type="none"/>
          </a:ln>
        </p:spPr>
      </p:cxnSp>
      <p:cxnSp>
        <p:nvCxnSpPr>
          <p:cNvPr id="1601" name="Google Shape;1601;p134"/>
          <p:cNvCxnSpPr>
            <a:stCxn id="1593" idx="6"/>
            <a:endCxn id="1595" idx="2"/>
          </p:cNvCxnSpPr>
          <p:nvPr/>
        </p:nvCxnSpPr>
        <p:spPr>
          <a:xfrm flipH="1" rot="10800000">
            <a:off x="46600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602" name="Google Shape;1602;p134"/>
          <p:cNvCxnSpPr>
            <a:stCxn id="1593" idx="6"/>
            <a:endCxn id="1594" idx="2"/>
          </p:cNvCxnSpPr>
          <p:nvPr/>
        </p:nvCxnSpPr>
        <p:spPr>
          <a:xfrm>
            <a:off x="46600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603" name="Google Shape;1603;p134"/>
          <p:cNvCxnSpPr>
            <a:stCxn id="1595" idx="6"/>
            <a:endCxn id="1596" idx="2"/>
          </p:cNvCxnSpPr>
          <p:nvPr/>
        </p:nvCxnSpPr>
        <p:spPr>
          <a:xfrm flipH="1" rot="10800000">
            <a:off x="59193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604" name="Google Shape;1604;p134"/>
          <p:cNvCxnSpPr>
            <a:stCxn id="1595" idx="6"/>
            <a:endCxn id="1597" idx="2"/>
          </p:cNvCxnSpPr>
          <p:nvPr/>
        </p:nvCxnSpPr>
        <p:spPr>
          <a:xfrm>
            <a:off x="59193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1600" name="Google Shape;1600;p134"/>
          <p:cNvSpPr/>
          <p:nvPr/>
        </p:nvSpPr>
        <p:spPr>
          <a:xfrm>
            <a:off x="1318038" y="2248325"/>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605" name="Google Shape;1605;p134"/>
          <p:cNvSpPr/>
          <p:nvPr/>
        </p:nvSpPr>
        <p:spPr>
          <a:xfrm>
            <a:off x="838200" y="1571625"/>
            <a:ext cx="3924300" cy="2449500"/>
          </a:xfrm>
          <a:prstGeom prst="wedgeRoundRectCallout">
            <a:avLst>
              <a:gd fmla="val 97330" name="adj1"/>
              <a:gd fmla="val -27835" name="adj2"/>
              <a:gd fmla="val 0" name="adj3"/>
            </a:avLst>
          </a:prstGeom>
          <a:solidFill>
            <a:schemeClr val="lt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6" name="Google Shape;1606;p134"/>
          <p:cNvPicPr preferRelativeResize="0"/>
          <p:nvPr/>
        </p:nvPicPr>
        <p:blipFill>
          <a:blip r:embed="rId5">
            <a:alphaModFix/>
          </a:blip>
          <a:stretch>
            <a:fillRect/>
          </a:stretch>
        </p:blipFill>
        <p:spPr>
          <a:xfrm>
            <a:off x="2858225" y="1673275"/>
            <a:ext cx="1391576" cy="1270043"/>
          </a:xfrm>
          <a:prstGeom prst="rect">
            <a:avLst/>
          </a:prstGeom>
          <a:noFill/>
          <a:ln>
            <a:noFill/>
          </a:ln>
        </p:spPr>
      </p:pic>
      <p:pic>
        <p:nvPicPr>
          <p:cNvPr id="1607" name="Google Shape;1607;p134"/>
          <p:cNvPicPr preferRelativeResize="0"/>
          <p:nvPr/>
        </p:nvPicPr>
        <p:blipFill rotWithShape="1">
          <a:blip r:embed="rId6">
            <a:alphaModFix/>
          </a:blip>
          <a:srcRect b="0" l="0" r="11095" t="8231"/>
          <a:stretch/>
        </p:blipFill>
        <p:spPr>
          <a:xfrm>
            <a:off x="2056875" y="2794826"/>
            <a:ext cx="1169801" cy="1102026"/>
          </a:xfrm>
          <a:prstGeom prst="rect">
            <a:avLst/>
          </a:prstGeom>
          <a:noFill/>
          <a:ln>
            <a:noFill/>
          </a:ln>
        </p:spPr>
      </p:pic>
      <p:pic>
        <p:nvPicPr>
          <p:cNvPr id="1608" name="Google Shape;1608;p134"/>
          <p:cNvPicPr preferRelativeResize="0"/>
          <p:nvPr/>
        </p:nvPicPr>
        <p:blipFill rotWithShape="1">
          <a:blip r:embed="rId7">
            <a:alphaModFix/>
          </a:blip>
          <a:srcRect b="8231" l="0" r="11095" t="0"/>
          <a:stretch/>
        </p:blipFill>
        <p:spPr>
          <a:xfrm>
            <a:off x="1278125" y="1707850"/>
            <a:ext cx="1169801" cy="11020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pic>
        <p:nvPicPr>
          <p:cNvPr id="1613" name="Google Shape;1613;p1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14" name="Google Shape;1614;p1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5" name="Google Shape;1615;p1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16" name="Google Shape;1616;p135"/>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17" name="Google Shape;1617;p135"/>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618" name="Google Shape;1618;p135"/>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619" name="Google Shape;1619;p135"/>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620" name="Google Shape;1620;p135"/>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621" name="Google Shape;1621;p135"/>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622" name="Google Shape;1622;p135"/>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pic>
        <p:nvPicPr>
          <p:cNvPr id="1627" name="Google Shape;1627;p1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28" name="Google Shape;1628;p1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29" name="Google Shape;1629;p1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30" name="Google Shape;1630;p136"/>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31" name="Google Shape;1631;p136"/>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632" name="Google Shape;1632;p136"/>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633" name="Google Shape;1633;p136"/>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634" name="Google Shape;1634;p136"/>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635" name="Google Shape;1635;p136"/>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636" name="Google Shape;1636;p136"/>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
        <p:nvSpPr>
          <p:cNvPr id="1637" name="Google Shape;1637;p136"/>
          <p:cNvSpPr txBox="1"/>
          <p:nvPr/>
        </p:nvSpPr>
        <p:spPr>
          <a:xfrm>
            <a:off x="3482925" y="2859975"/>
            <a:ext cx="2283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Deploy Apps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Modify Code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Configure Resources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pic>
        <p:nvPicPr>
          <p:cNvPr id="1642" name="Google Shape;1642;p1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3" name="Google Shape;1643;p1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44" name="Google Shape;1644;p1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45" name="Google Shape;1645;p137"/>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46" name="Google Shape;1646;p137"/>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647" name="Google Shape;1647;p137"/>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648" name="Google Shape;1648;p137"/>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649" name="Google Shape;1649;p137"/>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650" name="Google Shape;1650;p137"/>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651" name="Google Shape;1651;p137"/>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
        <p:nvSpPr>
          <p:cNvPr id="1652" name="Google Shape;1652;p137"/>
          <p:cNvSpPr txBox="1"/>
          <p:nvPr/>
        </p:nvSpPr>
        <p:spPr>
          <a:xfrm>
            <a:off x="3482925" y="2859975"/>
            <a:ext cx="2283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Deploy Apps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Modify Code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Configure Resources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p:txBody>
      </p:sp>
      <p:cxnSp>
        <p:nvCxnSpPr>
          <p:cNvPr id="1653" name="Google Shape;1653;p137"/>
          <p:cNvCxnSpPr/>
          <p:nvPr/>
        </p:nvCxnSpPr>
        <p:spPr>
          <a:xfrm>
            <a:off x="4648200" y="4181475"/>
            <a:ext cx="1457400" cy="0"/>
          </a:xfrm>
          <a:prstGeom prst="straightConnector1">
            <a:avLst/>
          </a:prstGeom>
          <a:noFill/>
          <a:ln cap="flat" cmpd="sng" w="28575">
            <a:solidFill>
              <a:schemeClr val="dk2"/>
            </a:solidFill>
            <a:prstDash val="dash"/>
            <a:round/>
            <a:headEnd len="med" w="med" type="none"/>
            <a:tailEnd len="med" w="med" type="none"/>
          </a:ln>
        </p:spPr>
      </p:cxnSp>
      <p:sp>
        <p:nvSpPr>
          <p:cNvPr id="1654" name="Google Shape;1654;p137"/>
          <p:cNvSpPr/>
          <p:nvPr/>
        </p:nvSpPr>
        <p:spPr>
          <a:xfrm>
            <a:off x="6110475" y="2904700"/>
            <a:ext cx="1790700" cy="15633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pic>
        <p:nvPicPr>
          <p:cNvPr id="1659" name="Google Shape;1659;p1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0" name="Google Shape;1660;p1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61" name="Google Shape;1661;p1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62" name="Google Shape;1662;p138"/>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63" name="Google Shape;1663;p138"/>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664" name="Google Shape;1664;p138"/>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665" name="Google Shape;1665;p138"/>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666" name="Google Shape;1666;p138"/>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667" name="Google Shape;1667;p138"/>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668" name="Google Shape;1668;p138"/>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
        <p:nvSpPr>
          <p:cNvPr id="1669" name="Google Shape;1669;p138"/>
          <p:cNvSpPr txBox="1"/>
          <p:nvPr/>
        </p:nvSpPr>
        <p:spPr>
          <a:xfrm>
            <a:off x="3482925" y="2859975"/>
            <a:ext cx="2283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Deploy Apps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Modify Code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Configure Resources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p:txBody>
      </p:sp>
      <p:sp>
        <p:nvSpPr>
          <p:cNvPr id="1670" name="Google Shape;1670;p138"/>
          <p:cNvSpPr txBox="1"/>
          <p:nvPr/>
        </p:nvSpPr>
        <p:spPr>
          <a:xfrm>
            <a:off x="381000" y="2959150"/>
            <a:ext cx="28002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Invite or Remove Principals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Delete Projects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pic>
        <p:nvPicPr>
          <p:cNvPr id="1675" name="Google Shape;1675;p1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76" name="Google Shape;1676;p1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7" name="Google Shape;1677;p1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78" name="Google Shape;1678;p139"/>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79" name="Google Shape;1679;p139"/>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680" name="Google Shape;1680;p139"/>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681" name="Google Shape;1681;p139"/>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682" name="Google Shape;1682;p139"/>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683" name="Google Shape;1683;p139"/>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684" name="Google Shape;1684;p139"/>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
        <p:nvSpPr>
          <p:cNvPr id="1685" name="Google Shape;1685;p139"/>
          <p:cNvSpPr txBox="1"/>
          <p:nvPr/>
        </p:nvSpPr>
        <p:spPr>
          <a:xfrm>
            <a:off x="3482925" y="2859975"/>
            <a:ext cx="2283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Deploy Apps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Modify Code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Configure Resources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p:txBody>
      </p:sp>
      <p:cxnSp>
        <p:nvCxnSpPr>
          <p:cNvPr id="1686" name="Google Shape;1686;p139"/>
          <p:cNvCxnSpPr/>
          <p:nvPr/>
        </p:nvCxnSpPr>
        <p:spPr>
          <a:xfrm>
            <a:off x="5534025" y="4181325"/>
            <a:ext cx="571500" cy="0"/>
          </a:xfrm>
          <a:prstGeom prst="straightConnector1">
            <a:avLst/>
          </a:prstGeom>
          <a:noFill/>
          <a:ln cap="flat" cmpd="sng" w="28575">
            <a:solidFill>
              <a:schemeClr val="dk2"/>
            </a:solidFill>
            <a:prstDash val="dash"/>
            <a:round/>
            <a:headEnd len="med" w="med" type="none"/>
            <a:tailEnd len="med" w="med" type="none"/>
          </a:ln>
        </p:spPr>
      </p:cxnSp>
      <p:sp>
        <p:nvSpPr>
          <p:cNvPr id="1687" name="Google Shape;1687;p139"/>
          <p:cNvSpPr/>
          <p:nvPr/>
        </p:nvSpPr>
        <p:spPr>
          <a:xfrm>
            <a:off x="6110475" y="2904700"/>
            <a:ext cx="1790700" cy="15633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39"/>
          <p:cNvSpPr txBox="1"/>
          <p:nvPr/>
        </p:nvSpPr>
        <p:spPr>
          <a:xfrm>
            <a:off x="381000" y="2959150"/>
            <a:ext cx="28002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Invite or Remove Principals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Delete Projects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p:txBody>
      </p:sp>
      <p:cxnSp>
        <p:nvCxnSpPr>
          <p:cNvPr id="1689" name="Google Shape;1689;p139"/>
          <p:cNvCxnSpPr/>
          <p:nvPr/>
        </p:nvCxnSpPr>
        <p:spPr>
          <a:xfrm>
            <a:off x="1600200" y="4029075"/>
            <a:ext cx="2000400" cy="0"/>
          </a:xfrm>
          <a:prstGeom prst="straightConnector1">
            <a:avLst/>
          </a:prstGeom>
          <a:noFill/>
          <a:ln cap="flat" cmpd="sng" w="28575">
            <a:solidFill>
              <a:schemeClr val="dk2"/>
            </a:solidFill>
            <a:prstDash val="dash"/>
            <a:round/>
            <a:headEnd len="med" w="med" type="none"/>
            <a:tailEnd len="med" w="med" type="none"/>
          </a:ln>
        </p:spPr>
      </p:cxnSp>
      <p:sp>
        <p:nvSpPr>
          <p:cNvPr id="1690" name="Google Shape;1690;p139"/>
          <p:cNvSpPr/>
          <p:nvPr/>
        </p:nvSpPr>
        <p:spPr>
          <a:xfrm>
            <a:off x="3614925" y="2904700"/>
            <a:ext cx="1909500" cy="15633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pic>
        <p:nvPicPr>
          <p:cNvPr id="1695" name="Google Shape;1695;p1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96" name="Google Shape;1696;p1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7" name="Google Shape;1697;p1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98" name="Google Shape;1698;p140"/>
          <p:cNvPicPr preferRelativeResize="0"/>
          <p:nvPr/>
        </p:nvPicPr>
        <p:blipFill>
          <a:blip r:embed="rId5">
            <a:alphaModFix/>
          </a:blip>
          <a:stretch>
            <a:fillRect/>
          </a:stretch>
        </p:blipFill>
        <p:spPr>
          <a:xfrm>
            <a:off x="3482937" y="981075"/>
            <a:ext cx="1712950" cy="1563349"/>
          </a:xfrm>
          <a:prstGeom prst="rect">
            <a:avLst/>
          </a:prstGeom>
          <a:noFill/>
          <a:ln>
            <a:noFill/>
          </a:ln>
        </p:spPr>
      </p:pic>
      <p:pic>
        <p:nvPicPr>
          <p:cNvPr id="1699" name="Google Shape;1699;p140"/>
          <p:cNvPicPr preferRelativeResize="0"/>
          <p:nvPr/>
        </p:nvPicPr>
        <p:blipFill>
          <a:blip r:embed="rId6">
            <a:alphaModFix/>
          </a:blip>
          <a:stretch>
            <a:fillRect/>
          </a:stretch>
        </p:blipFill>
        <p:spPr>
          <a:xfrm>
            <a:off x="6149350" y="981075"/>
            <a:ext cx="1712950" cy="1563347"/>
          </a:xfrm>
          <a:prstGeom prst="rect">
            <a:avLst/>
          </a:prstGeom>
          <a:noFill/>
          <a:ln>
            <a:noFill/>
          </a:ln>
        </p:spPr>
      </p:pic>
      <p:pic>
        <p:nvPicPr>
          <p:cNvPr id="1700" name="Google Shape;1700;p140"/>
          <p:cNvPicPr preferRelativeResize="0"/>
          <p:nvPr/>
        </p:nvPicPr>
        <p:blipFill>
          <a:blip r:embed="rId7">
            <a:alphaModFix/>
          </a:blip>
          <a:stretch>
            <a:fillRect/>
          </a:stretch>
        </p:blipFill>
        <p:spPr>
          <a:xfrm>
            <a:off x="816525" y="981075"/>
            <a:ext cx="1712950" cy="1563360"/>
          </a:xfrm>
          <a:prstGeom prst="rect">
            <a:avLst/>
          </a:prstGeom>
          <a:noFill/>
          <a:ln>
            <a:noFill/>
          </a:ln>
        </p:spPr>
      </p:pic>
      <p:sp>
        <p:nvSpPr>
          <p:cNvPr id="1701" name="Google Shape;1701;p140"/>
          <p:cNvSpPr txBox="1"/>
          <p:nvPr/>
        </p:nvSpPr>
        <p:spPr>
          <a:xfrm>
            <a:off x="6149325"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VIEWER</a:t>
            </a:r>
            <a:endParaRPr b="1" sz="1600">
              <a:latin typeface="Montserrat"/>
              <a:ea typeface="Montserrat"/>
              <a:cs typeface="Montserrat"/>
              <a:sym typeface="Montserrat"/>
            </a:endParaRPr>
          </a:p>
        </p:txBody>
      </p:sp>
      <p:sp>
        <p:nvSpPr>
          <p:cNvPr id="1702" name="Google Shape;1702;p140"/>
          <p:cNvSpPr txBox="1"/>
          <p:nvPr/>
        </p:nvSpPr>
        <p:spPr>
          <a:xfrm>
            <a:off x="3482913"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EDITOR</a:t>
            </a:r>
            <a:endParaRPr b="1" sz="1600">
              <a:latin typeface="Montserrat"/>
              <a:ea typeface="Montserrat"/>
              <a:cs typeface="Montserrat"/>
              <a:sym typeface="Montserrat"/>
            </a:endParaRPr>
          </a:p>
        </p:txBody>
      </p:sp>
      <p:sp>
        <p:nvSpPr>
          <p:cNvPr id="1703" name="Google Shape;1703;p140"/>
          <p:cNvSpPr txBox="1"/>
          <p:nvPr/>
        </p:nvSpPr>
        <p:spPr>
          <a:xfrm>
            <a:off x="758588" y="2428875"/>
            <a:ext cx="182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ontserrat"/>
                <a:ea typeface="Montserrat"/>
                <a:cs typeface="Montserrat"/>
                <a:sym typeface="Montserrat"/>
              </a:rPr>
              <a:t>OWNER</a:t>
            </a:r>
            <a:endParaRPr b="1" sz="1600">
              <a:latin typeface="Montserrat"/>
              <a:ea typeface="Montserrat"/>
              <a:cs typeface="Montserrat"/>
              <a:sym typeface="Montserrat"/>
            </a:endParaRPr>
          </a:p>
        </p:txBody>
      </p:sp>
      <p:sp>
        <p:nvSpPr>
          <p:cNvPr id="1704" name="Google Shape;1704;p140"/>
          <p:cNvSpPr txBox="1"/>
          <p:nvPr/>
        </p:nvSpPr>
        <p:spPr>
          <a:xfrm>
            <a:off x="6068325" y="2859975"/>
            <a:ext cx="19908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Read only access</a:t>
            </a:r>
            <a:endParaRPr sz="1800">
              <a:latin typeface="Montserrat"/>
              <a:ea typeface="Montserrat"/>
              <a:cs typeface="Montserrat"/>
              <a:sym typeface="Montserrat"/>
            </a:endParaRPr>
          </a:p>
        </p:txBody>
      </p:sp>
      <p:sp>
        <p:nvSpPr>
          <p:cNvPr id="1705" name="Google Shape;1705;p140"/>
          <p:cNvSpPr txBox="1"/>
          <p:nvPr/>
        </p:nvSpPr>
        <p:spPr>
          <a:xfrm>
            <a:off x="3482925" y="2859975"/>
            <a:ext cx="2283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Deploy Apps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Modify Code</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Configure Resources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p:txBody>
      </p:sp>
      <p:sp>
        <p:nvSpPr>
          <p:cNvPr id="1706" name="Google Shape;1706;p140"/>
          <p:cNvSpPr txBox="1"/>
          <p:nvPr/>
        </p:nvSpPr>
        <p:spPr>
          <a:xfrm>
            <a:off x="381000" y="2959150"/>
            <a:ext cx="28002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Invite or Remove Principals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Delete Projects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i="1" lang="en" sz="1800">
                <a:latin typeface="Montserrat"/>
                <a:ea typeface="Montserrat"/>
                <a:cs typeface="Montserrat"/>
                <a:sym typeface="Montserrat"/>
              </a:rPr>
              <a:t>Plus</a:t>
            </a:r>
            <a:endParaRPr i="1"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pic>
        <p:nvPicPr>
          <p:cNvPr id="1711" name="Google Shape;1711;p1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12" name="Google Shape;1712;p1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13" name="Google Shape;1713;p1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mentioned, these Basic roles are very “coarse grained” , meaning they give lots of permissions over potentially large areas of a GCP account.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Fortunately, GCP provides </a:t>
            </a:r>
            <a:r>
              <a:rPr b="1" lang="en" sz="2900">
                <a:solidFill>
                  <a:srgbClr val="000000"/>
                </a:solidFill>
                <a:latin typeface="Montserrat"/>
                <a:ea typeface="Montserrat"/>
                <a:cs typeface="Montserrat"/>
                <a:sym typeface="Montserrat"/>
              </a:rPr>
              <a:t>predefined</a:t>
            </a:r>
            <a:r>
              <a:rPr lang="en" sz="2900">
                <a:solidFill>
                  <a:srgbClr val="000000"/>
                </a:solidFill>
                <a:latin typeface="Montserrat"/>
                <a:ea typeface="Montserrat"/>
                <a:cs typeface="Montserrat"/>
                <a:sym typeface="Montserrat"/>
              </a:rPr>
              <a:t> roles that apply to particular GCP services in a project (or folder or organization).</a:t>
            </a:r>
            <a:endParaRPr sz="2900">
              <a:solidFill>
                <a:srgbClr val="000000"/>
              </a:solidFill>
              <a:latin typeface="Montserrat"/>
              <a:ea typeface="Montserrat"/>
              <a:cs typeface="Montserrat"/>
              <a:sym typeface="Montserrat"/>
            </a:endParaRPr>
          </a:p>
        </p:txBody>
      </p:sp>
      <p:sp>
        <p:nvSpPr>
          <p:cNvPr id="1714" name="Google Shape;1714;p1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 name="Google Shape;154;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5" name="Google Shape;155;p2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(Identity and Access Management) is Google Cloud’s method of determining </a:t>
            </a:r>
            <a:r>
              <a:rPr b="1" lang="en" sz="2900">
                <a:solidFill>
                  <a:srgbClr val="000000"/>
                </a:solidFill>
                <a:latin typeface="Montserrat"/>
                <a:ea typeface="Montserrat"/>
                <a:cs typeface="Montserrat"/>
                <a:sym typeface="Montserrat"/>
              </a:rPr>
              <a:t>who</a:t>
            </a:r>
            <a:r>
              <a:rPr lang="en" sz="2900">
                <a:solidFill>
                  <a:srgbClr val="000000"/>
                </a:solidFill>
                <a:latin typeface="Montserrat"/>
                <a:ea typeface="Montserrat"/>
                <a:cs typeface="Montserrat"/>
                <a:sym typeface="Montserrat"/>
              </a:rPr>
              <a:t> can </a:t>
            </a:r>
            <a:r>
              <a:rPr b="1" lang="en" sz="2900">
                <a:solidFill>
                  <a:srgbClr val="000000"/>
                </a:solidFill>
                <a:latin typeface="Montserrat"/>
                <a:ea typeface="Montserrat"/>
                <a:cs typeface="Montserrat"/>
                <a:sym typeface="Montserrat"/>
              </a:rPr>
              <a:t>do what</a:t>
            </a:r>
            <a:r>
              <a:rPr lang="en" sz="2900">
                <a:solidFill>
                  <a:srgbClr val="000000"/>
                </a:solidFill>
                <a:latin typeface="Montserrat"/>
                <a:ea typeface="Montserrat"/>
                <a:cs typeface="Montserrat"/>
                <a:sym typeface="Montserrat"/>
              </a:rPr>
              <a:t> on a GCP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56" name="Google Shape;156;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57" name="Google Shape;157;p25"/>
          <p:cNvPicPr preferRelativeResize="0"/>
          <p:nvPr/>
        </p:nvPicPr>
        <p:blipFill>
          <a:blip r:embed="rId5">
            <a:alphaModFix/>
          </a:blip>
          <a:stretch>
            <a:fillRect/>
          </a:stretch>
        </p:blipFill>
        <p:spPr>
          <a:xfrm>
            <a:off x="946275" y="2745597"/>
            <a:ext cx="1692150" cy="1544349"/>
          </a:xfrm>
          <a:prstGeom prst="rect">
            <a:avLst/>
          </a:prstGeom>
          <a:noFill/>
          <a:ln>
            <a:noFill/>
          </a:ln>
        </p:spPr>
      </p:pic>
      <p:sp>
        <p:nvSpPr>
          <p:cNvPr id="158" name="Google Shape;158;p25"/>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pic>
        <p:nvPicPr>
          <p:cNvPr id="1719" name="Google Shape;1719;p1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0" name="Google Shape;1720;p1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21" name="Google Shape;1721;p1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Predefined Roles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These roles are created and maintained by Google.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automatically updates their permissions as necessary, such as when Google Cloud adds new features or services.</a:t>
            </a:r>
            <a:endParaRPr sz="2900">
              <a:solidFill>
                <a:srgbClr val="000000"/>
              </a:solidFill>
              <a:latin typeface="Montserrat"/>
              <a:ea typeface="Montserrat"/>
              <a:cs typeface="Montserrat"/>
              <a:sym typeface="Montserrat"/>
            </a:endParaRPr>
          </a:p>
        </p:txBody>
      </p:sp>
      <p:sp>
        <p:nvSpPr>
          <p:cNvPr id="1722" name="Google Shape;1722;p1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pic>
        <p:nvPicPr>
          <p:cNvPr id="1727" name="Google Shape;1727;p1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8" name="Google Shape;1728;p1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29" name="Google Shape;1729;p1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Predefined Roles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a:t>
            </a:r>
            <a:r>
              <a:rPr i="1" lang="en" sz="2900" u="sng">
                <a:solidFill>
                  <a:srgbClr val="000000"/>
                </a:solidFill>
                <a:latin typeface="Montserrat"/>
                <a:ea typeface="Montserrat"/>
                <a:cs typeface="Montserrat"/>
                <a:sym typeface="Montserrat"/>
              </a:rPr>
              <a:t>a lot</a:t>
            </a:r>
            <a:r>
              <a:rPr lang="en" sz="2900">
                <a:solidFill>
                  <a:srgbClr val="000000"/>
                </a:solidFill>
                <a:latin typeface="Montserrat"/>
                <a:ea typeface="Montserrat"/>
                <a:cs typeface="Montserrat"/>
                <a:sym typeface="Montserrat"/>
              </a:rPr>
              <a:t> of predefined roles already created for you by GCP.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Full List: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u="sng">
                <a:solidFill>
                  <a:schemeClr val="hlink"/>
                </a:solidFill>
                <a:latin typeface="Montserrat"/>
                <a:ea typeface="Montserrat"/>
                <a:cs typeface="Montserrat"/>
                <a:sym typeface="Montserrat"/>
                <a:hlinkClick r:id="rId5"/>
              </a:rPr>
              <a:t>cloud.google.com/iam/docs/ understanding-roles#predefined</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1730" name="Google Shape;1730;p1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pic>
        <p:nvPicPr>
          <p:cNvPr id="1735" name="Google Shape;1735;p1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36" name="Google Shape;1736;p1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37" name="Google Shape;1737;p1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Predefined Roles</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738" name="Google Shape;1738;p1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739" name="Google Shape;1739;p144"/>
          <p:cNvPicPr preferRelativeResize="0"/>
          <p:nvPr/>
        </p:nvPicPr>
        <p:blipFill>
          <a:blip r:embed="rId5">
            <a:alphaModFix/>
          </a:blip>
          <a:stretch>
            <a:fillRect/>
          </a:stretch>
        </p:blipFill>
        <p:spPr>
          <a:xfrm>
            <a:off x="2220439" y="1696275"/>
            <a:ext cx="5072275" cy="3094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pic>
        <p:nvPicPr>
          <p:cNvPr id="1744" name="Google Shape;1744;p1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45" name="Google Shape;1745;p1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46" name="Google Shape;1746;p14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Predefined Roles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Predefined roles are much easier to work with and are a great starting point when managing people in an organization using GCP. </a:t>
            </a:r>
            <a:endParaRPr sz="2900">
              <a:solidFill>
                <a:srgbClr val="000000"/>
              </a:solidFill>
              <a:latin typeface="Montserrat"/>
              <a:ea typeface="Montserrat"/>
              <a:cs typeface="Montserrat"/>
              <a:sym typeface="Montserrat"/>
            </a:endParaRPr>
          </a:p>
        </p:txBody>
      </p:sp>
      <p:sp>
        <p:nvSpPr>
          <p:cNvPr id="1747" name="Google Shape;1747;p1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pic>
        <p:nvPicPr>
          <p:cNvPr id="1752" name="Google Shape;1752;p1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53" name="Google Shape;1753;p1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54" name="Google Shape;1754;p1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Predefined Roles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How to choose a predefined role:</a:t>
            </a:r>
            <a:endParaRPr i="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Identify the necessary permissions.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Find roles that contain the permissions.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Choose the most appropriate roles.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Decide where to grant the roles.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Grant the roles to a principal.</a:t>
            </a:r>
            <a:endParaRPr sz="2900">
              <a:solidFill>
                <a:srgbClr val="000000"/>
              </a:solidFill>
              <a:latin typeface="Montserrat"/>
              <a:ea typeface="Montserrat"/>
              <a:cs typeface="Montserrat"/>
              <a:sym typeface="Montserrat"/>
            </a:endParaRPr>
          </a:p>
        </p:txBody>
      </p:sp>
      <p:sp>
        <p:nvSpPr>
          <p:cNvPr id="1755" name="Google Shape;1755;p1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pic>
        <p:nvPicPr>
          <p:cNvPr id="1760" name="Google Shape;1760;p1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61" name="Google Shape;1761;p1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62" name="Google Shape;1762;p1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will be instances where the basic roles give too many permissions and a predefined role is not an exact match for what you are looking for.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case, we can create </a:t>
            </a:r>
            <a:r>
              <a:rPr b="1" lang="en" sz="2900">
                <a:solidFill>
                  <a:srgbClr val="000000"/>
                </a:solidFill>
                <a:latin typeface="Montserrat"/>
                <a:ea typeface="Montserrat"/>
                <a:cs typeface="Montserrat"/>
                <a:sym typeface="Montserrat"/>
              </a:rPr>
              <a:t>custom roles</a:t>
            </a:r>
            <a:r>
              <a:rPr lang="en" sz="2900">
                <a:solidFill>
                  <a:srgbClr val="000000"/>
                </a:solidFill>
                <a:latin typeface="Montserrat"/>
                <a:ea typeface="Montserrat"/>
                <a:cs typeface="Montserrat"/>
                <a:sym typeface="Montserrat"/>
              </a:rPr>
              <a:t> for our GCP users.</a:t>
            </a:r>
            <a:endParaRPr sz="2900">
              <a:solidFill>
                <a:srgbClr val="000000"/>
              </a:solidFill>
              <a:latin typeface="Montserrat"/>
              <a:ea typeface="Montserrat"/>
              <a:cs typeface="Montserrat"/>
              <a:sym typeface="Montserrat"/>
            </a:endParaRPr>
          </a:p>
        </p:txBody>
      </p:sp>
      <p:sp>
        <p:nvSpPr>
          <p:cNvPr id="1763" name="Google Shape;1763;p1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pic>
        <p:nvPicPr>
          <p:cNvPr id="1768" name="Google Shape;1768;p1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69" name="Google Shape;1769;p1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0" name="Google Shape;1770;p14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Custom Roles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new title and </a:t>
            </a:r>
            <a:r>
              <a:rPr lang="en" sz="2900">
                <a:solidFill>
                  <a:srgbClr val="000000"/>
                </a:solidFill>
                <a:latin typeface="Montserrat"/>
                <a:ea typeface="Montserrat"/>
                <a:cs typeface="Montserrat"/>
                <a:sym typeface="Montserrat"/>
              </a:rPr>
              <a:t>description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Define the role launch state (e.g. alpha, beta, etc…)</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Add permissions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E.g. add </a:t>
            </a:r>
            <a:r>
              <a:rPr b="1" lang="en" sz="2900">
                <a:solidFill>
                  <a:srgbClr val="000000"/>
                </a:solidFill>
                <a:latin typeface="Montserrat"/>
                <a:ea typeface="Montserrat"/>
                <a:cs typeface="Montserrat"/>
                <a:sym typeface="Montserrat"/>
              </a:rPr>
              <a:t>compute.instances.get</a:t>
            </a:r>
            <a:endParaRPr b="1" sz="2900">
              <a:solidFill>
                <a:srgbClr val="000000"/>
              </a:solidFill>
              <a:latin typeface="Montserrat"/>
              <a:ea typeface="Montserrat"/>
              <a:cs typeface="Montserrat"/>
              <a:sym typeface="Montserrat"/>
            </a:endParaRPr>
          </a:p>
        </p:txBody>
      </p:sp>
      <p:sp>
        <p:nvSpPr>
          <p:cNvPr id="1771" name="Google Shape;1771;p1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pic>
        <p:nvPicPr>
          <p:cNvPr id="1776" name="Google Shape;1776;p1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77" name="Google Shape;1777;p1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8" name="Google Shape;1778;p14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Roles are simply sets of permissions.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3 main role types: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Basic Roles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Predefined Roles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Custom Roles</a:t>
            </a:r>
            <a:endParaRPr sz="2900">
              <a:solidFill>
                <a:srgbClr val="000000"/>
              </a:solidFill>
              <a:latin typeface="Montserrat"/>
              <a:ea typeface="Montserrat"/>
              <a:cs typeface="Montserrat"/>
              <a:sym typeface="Montserrat"/>
            </a:endParaRPr>
          </a:p>
        </p:txBody>
      </p:sp>
      <p:sp>
        <p:nvSpPr>
          <p:cNvPr id="1779" name="Google Shape;1779;p1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pic>
        <p:nvPicPr>
          <p:cNvPr id="1784" name="Google Shape;1784;p1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85" name="Google Shape;1785;p1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86" name="Google Shape;1786;p15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get some hands-on practice with creating a new role in GCP!</a:t>
            </a:r>
            <a:endParaRPr sz="2900">
              <a:solidFill>
                <a:srgbClr val="000000"/>
              </a:solidFill>
              <a:latin typeface="Montserrat"/>
              <a:ea typeface="Montserrat"/>
              <a:cs typeface="Montserrat"/>
              <a:sym typeface="Montserrat"/>
            </a:endParaRPr>
          </a:p>
        </p:txBody>
      </p:sp>
      <p:sp>
        <p:nvSpPr>
          <p:cNvPr id="1787" name="Google Shape;1787;p1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pic>
        <p:nvPicPr>
          <p:cNvPr id="1792" name="Google Shape;1792;p1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93" name="Google Shape;1793;p1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94" name="Google Shape;1794;p151"/>
          <p:cNvSpPr txBox="1"/>
          <p:nvPr>
            <p:ph type="ctrTitle"/>
          </p:nvPr>
        </p:nvSpPr>
        <p:spPr>
          <a:xfrm>
            <a:off x="311700" y="1713200"/>
            <a:ext cx="8520600" cy="140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Creating a Role</a:t>
            </a:r>
            <a:endParaRPr b="1">
              <a:latin typeface="Montserrat"/>
              <a:ea typeface="Montserrat"/>
              <a:cs typeface="Montserrat"/>
              <a:sym typeface="Montserrat"/>
            </a:endParaRPr>
          </a:p>
        </p:txBody>
      </p:sp>
      <p:sp>
        <p:nvSpPr>
          <p:cNvPr id="1795" name="Google Shape;1795;p151"/>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 name="Google Shape;164;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 name="Google Shape;165;p2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(Identity and Access Management) is Google Cloud’s method of </a:t>
            </a:r>
            <a:r>
              <a:rPr lang="en" sz="2900">
                <a:solidFill>
                  <a:srgbClr val="000000"/>
                </a:solidFill>
                <a:latin typeface="Montserrat"/>
                <a:ea typeface="Montserrat"/>
                <a:cs typeface="Montserrat"/>
                <a:sym typeface="Montserrat"/>
              </a:rPr>
              <a:t>determining</a:t>
            </a:r>
            <a:r>
              <a:rPr lang="en" sz="2900">
                <a:solidFill>
                  <a:srgbClr val="000000"/>
                </a:solidFill>
                <a:latin typeface="Montserrat"/>
                <a:ea typeface="Montserrat"/>
                <a:cs typeface="Montserrat"/>
                <a:sym typeface="Montserrat"/>
              </a:rPr>
              <a:t> </a:t>
            </a:r>
            <a:r>
              <a:rPr b="1" lang="en" sz="2900">
                <a:solidFill>
                  <a:srgbClr val="000000"/>
                </a:solidFill>
                <a:latin typeface="Montserrat"/>
                <a:ea typeface="Montserrat"/>
                <a:cs typeface="Montserrat"/>
                <a:sym typeface="Montserrat"/>
              </a:rPr>
              <a:t>who</a:t>
            </a:r>
            <a:r>
              <a:rPr lang="en" sz="2900">
                <a:solidFill>
                  <a:srgbClr val="000000"/>
                </a:solidFill>
                <a:latin typeface="Montserrat"/>
                <a:ea typeface="Montserrat"/>
                <a:cs typeface="Montserrat"/>
                <a:sym typeface="Montserrat"/>
              </a:rPr>
              <a:t> can </a:t>
            </a:r>
            <a:r>
              <a:rPr b="1" lang="en" sz="2900">
                <a:solidFill>
                  <a:srgbClr val="000000"/>
                </a:solidFill>
                <a:latin typeface="Montserrat"/>
                <a:ea typeface="Montserrat"/>
                <a:cs typeface="Montserrat"/>
                <a:sym typeface="Montserrat"/>
              </a:rPr>
              <a:t>do what</a:t>
            </a:r>
            <a:r>
              <a:rPr lang="en" sz="2900">
                <a:solidFill>
                  <a:srgbClr val="000000"/>
                </a:solidFill>
                <a:latin typeface="Montserrat"/>
                <a:ea typeface="Montserrat"/>
                <a:cs typeface="Montserrat"/>
                <a:sym typeface="Montserrat"/>
              </a:rPr>
              <a:t> on a GCP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66" name="Google Shape;166;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67" name="Google Shape;167;p26"/>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68" name="Google Shape;168;p26"/>
          <p:cNvPicPr preferRelativeResize="0"/>
          <p:nvPr/>
        </p:nvPicPr>
        <p:blipFill>
          <a:blip r:embed="rId6">
            <a:alphaModFix/>
          </a:blip>
          <a:stretch>
            <a:fillRect/>
          </a:stretch>
        </p:blipFill>
        <p:spPr>
          <a:xfrm>
            <a:off x="946275" y="2745597"/>
            <a:ext cx="1692150" cy="1544349"/>
          </a:xfrm>
          <a:prstGeom prst="rect">
            <a:avLst/>
          </a:prstGeom>
          <a:noFill/>
          <a:ln>
            <a:noFill/>
          </a:ln>
        </p:spPr>
      </p:pic>
      <p:sp>
        <p:nvSpPr>
          <p:cNvPr id="169" name="Google Shape;169;p26"/>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70" name="Google Shape;170;p26"/>
          <p:cNvSpPr txBox="1"/>
          <p:nvPr/>
        </p:nvSpPr>
        <p:spPr>
          <a:xfrm>
            <a:off x="3933750" y="4168675"/>
            <a:ext cx="135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PRIVILEGES </a:t>
            </a:r>
            <a:r>
              <a:rPr b="1" lang="en">
                <a:latin typeface="Montserrat"/>
                <a:ea typeface="Montserrat"/>
                <a:cs typeface="Montserrat"/>
                <a:sym typeface="Montserrat"/>
              </a:rPr>
              <a:t>ACTIONS</a:t>
            </a:r>
            <a:endParaRPr b="1">
              <a:latin typeface="Montserrat"/>
              <a:ea typeface="Montserrat"/>
              <a:cs typeface="Montserrat"/>
              <a:sym typeface="Montserrat"/>
            </a:endParaRPr>
          </a:p>
        </p:txBody>
      </p:sp>
      <p:sp>
        <p:nvSpPr>
          <p:cNvPr id="171" name="Google Shape;171;p26"/>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pic>
        <p:nvPicPr>
          <p:cNvPr id="1800" name="Google Shape;1800;p1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01" name="Google Shape;1801;p1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02" name="Google Shape;1802;p15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DO:</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custom role</a:t>
            </a:r>
            <a:endParaRPr sz="2900">
              <a:solidFill>
                <a:srgbClr val="000000"/>
              </a:solidFill>
              <a:latin typeface="Montserrat"/>
              <a:ea typeface="Montserrat"/>
              <a:cs typeface="Montserrat"/>
              <a:sym typeface="Montserrat"/>
            </a:endParaRPr>
          </a:p>
        </p:txBody>
      </p:sp>
      <p:sp>
        <p:nvSpPr>
          <p:cNvPr id="1803" name="Google Shape;1803;p1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pic>
        <p:nvPicPr>
          <p:cNvPr id="1808" name="Google Shape;1808;p1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09" name="Google Shape;1809;p1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10" name="Google Shape;1810;p153"/>
          <p:cNvSpPr txBox="1"/>
          <p:nvPr>
            <p:ph type="ctrTitle"/>
          </p:nvPr>
        </p:nvSpPr>
        <p:spPr>
          <a:xfrm>
            <a:off x="311700" y="1713200"/>
            <a:ext cx="8520600" cy="14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Principals</a:t>
            </a:r>
            <a:endParaRPr b="1">
              <a:latin typeface="Montserrat"/>
              <a:ea typeface="Montserrat"/>
              <a:cs typeface="Montserrat"/>
              <a:sym typeface="Montserrat"/>
            </a:endParaRPr>
          </a:p>
        </p:txBody>
      </p:sp>
      <p:sp>
        <p:nvSpPr>
          <p:cNvPr id="1811" name="Google Shape;1811;p1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pic>
        <p:nvPicPr>
          <p:cNvPr id="1816" name="Google Shape;1816;p1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17" name="Google Shape;1817;p1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18" name="Google Shape;1818;p1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IAM’s purpose is to define who can do what on a GCP resource.</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19" name="Google Shape;1819;p1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820" name="Google Shape;1820;p154"/>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821" name="Google Shape;1821;p154"/>
          <p:cNvPicPr preferRelativeResize="0"/>
          <p:nvPr/>
        </p:nvPicPr>
        <p:blipFill>
          <a:blip r:embed="rId6">
            <a:alphaModFix/>
          </a:blip>
          <a:stretch>
            <a:fillRect/>
          </a:stretch>
        </p:blipFill>
        <p:spPr>
          <a:xfrm>
            <a:off x="946275" y="2745597"/>
            <a:ext cx="1692150" cy="1544349"/>
          </a:xfrm>
          <a:prstGeom prst="rect">
            <a:avLst/>
          </a:prstGeom>
          <a:noFill/>
          <a:ln>
            <a:noFill/>
          </a:ln>
        </p:spPr>
      </p:pic>
      <p:pic>
        <p:nvPicPr>
          <p:cNvPr id="1822" name="Google Shape;1822;p154"/>
          <p:cNvPicPr preferRelativeResize="0"/>
          <p:nvPr/>
        </p:nvPicPr>
        <p:blipFill>
          <a:blip r:embed="rId7">
            <a:alphaModFix/>
          </a:blip>
          <a:stretch>
            <a:fillRect/>
          </a:stretch>
        </p:blipFill>
        <p:spPr>
          <a:xfrm>
            <a:off x="6648600" y="2745600"/>
            <a:ext cx="1692150" cy="1448911"/>
          </a:xfrm>
          <a:prstGeom prst="rect">
            <a:avLst/>
          </a:prstGeom>
          <a:noFill/>
          <a:ln>
            <a:noFill/>
          </a:ln>
        </p:spPr>
      </p:pic>
      <p:sp>
        <p:nvSpPr>
          <p:cNvPr id="1823" name="Google Shape;1823;p154"/>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824" name="Google Shape;1824;p154"/>
          <p:cNvSpPr txBox="1"/>
          <p:nvPr/>
        </p:nvSpPr>
        <p:spPr>
          <a:xfrm>
            <a:off x="681832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825" name="Google Shape;1825;p154"/>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54"/>
          <p:cNvSpPr/>
          <p:nvPr/>
        </p:nvSpPr>
        <p:spPr>
          <a:xfrm>
            <a:off x="5751950" y="3289175"/>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54"/>
          <p:cNvSpPr txBox="1"/>
          <p:nvPr/>
        </p:nvSpPr>
        <p:spPr>
          <a:xfrm>
            <a:off x="3853900" y="4168675"/>
            <a:ext cx="15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PERMISSIONS</a:t>
            </a:r>
            <a:endParaRPr b="1">
              <a:latin typeface="Montserrat"/>
              <a:ea typeface="Montserrat"/>
              <a:cs typeface="Montserrat"/>
              <a:sym typeface="Montserra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pic>
        <p:nvPicPr>
          <p:cNvPr id="1832" name="Google Shape;1832;p1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3" name="Google Shape;1833;p1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4" name="Google Shape;1834;p15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a:t>
            </a:r>
            <a:r>
              <a:rPr b="1" lang="en" sz="2900">
                <a:solidFill>
                  <a:srgbClr val="000000"/>
                </a:solidFill>
                <a:latin typeface="Montserrat"/>
                <a:ea typeface="Montserrat"/>
                <a:cs typeface="Montserrat"/>
                <a:sym typeface="Montserrat"/>
              </a:rPr>
              <a:t>principal</a:t>
            </a:r>
            <a:r>
              <a:rPr lang="en" sz="2900">
                <a:solidFill>
                  <a:srgbClr val="000000"/>
                </a:solidFill>
                <a:latin typeface="Montserrat"/>
                <a:ea typeface="Montserrat"/>
                <a:cs typeface="Montserrat"/>
                <a:sym typeface="Montserrat"/>
              </a:rPr>
              <a:t> helps define the “who” part of this process.</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35" name="Google Shape;1835;p1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836" name="Google Shape;1836;p155"/>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837" name="Google Shape;1837;p155"/>
          <p:cNvPicPr preferRelativeResize="0"/>
          <p:nvPr/>
        </p:nvPicPr>
        <p:blipFill>
          <a:blip r:embed="rId6">
            <a:alphaModFix/>
          </a:blip>
          <a:stretch>
            <a:fillRect/>
          </a:stretch>
        </p:blipFill>
        <p:spPr>
          <a:xfrm>
            <a:off x="946275" y="2745597"/>
            <a:ext cx="1692150" cy="1544349"/>
          </a:xfrm>
          <a:prstGeom prst="rect">
            <a:avLst/>
          </a:prstGeom>
          <a:noFill/>
          <a:ln>
            <a:noFill/>
          </a:ln>
        </p:spPr>
      </p:pic>
      <p:pic>
        <p:nvPicPr>
          <p:cNvPr id="1838" name="Google Shape;1838;p155"/>
          <p:cNvPicPr preferRelativeResize="0"/>
          <p:nvPr/>
        </p:nvPicPr>
        <p:blipFill>
          <a:blip r:embed="rId7">
            <a:alphaModFix/>
          </a:blip>
          <a:stretch>
            <a:fillRect/>
          </a:stretch>
        </p:blipFill>
        <p:spPr>
          <a:xfrm>
            <a:off x="6648600" y="2745600"/>
            <a:ext cx="1692150" cy="1448911"/>
          </a:xfrm>
          <a:prstGeom prst="rect">
            <a:avLst/>
          </a:prstGeom>
          <a:noFill/>
          <a:ln>
            <a:noFill/>
          </a:ln>
        </p:spPr>
      </p:pic>
      <p:sp>
        <p:nvSpPr>
          <p:cNvPr id="1839" name="Google Shape;1839;p155"/>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840" name="Google Shape;1840;p155"/>
          <p:cNvSpPr txBox="1"/>
          <p:nvPr/>
        </p:nvSpPr>
        <p:spPr>
          <a:xfrm>
            <a:off x="3853900" y="4168675"/>
            <a:ext cx="157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PERMISSIONS</a:t>
            </a:r>
            <a:endParaRPr b="1">
              <a:latin typeface="Montserrat"/>
              <a:ea typeface="Montserrat"/>
              <a:cs typeface="Montserrat"/>
              <a:sym typeface="Montserrat"/>
            </a:endParaRPr>
          </a:p>
        </p:txBody>
      </p:sp>
      <p:sp>
        <p:nvSpPr>
          <p:cNvPr id="1841" name="Google Shape;1841;p155"/>
          <p:cNvSpPr txBox="1"/>
          <p:nvPr/>
        </p:nvSpPr>
        <p:spPr>
          <a:xfrm>
            <a:off x="681832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842" name="Google Shape;1842;p155"/>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55"/>
          <p:cNvSpPr/>
          <p:nvPr/>
        </p:nvSpPr>
        <p:spPr>
          <a:xfrm>
            <a:off x="5751950" y="3289175"/>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id="1848" name="Google Shape;1848;p1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9" name="Google Shape;1849;p1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0" name="Google Shape;1850;p15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i="1" lang="en" sz="2900">
                <a:solidFill>
                  <a:srgbClr val="000000"/>
                </a:solidFill>
                <a:latin typeface="Montserrat"/>
                <a:ea typeface="Montserrat"/>
                <a:cs typeface="Montserrat"/>
                <a:sym typeface="Montserrat"/>
              </a:rPr>
              <a:t>Note!</a:t>
            </a:r>
            <a:endParaRPr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the past, GCP referred to principals as “members”.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a few API calls where the documentation still uses the term “members”, just be aware that this is the same as a principal!</a:t>
            </a:r>
            <a:endParaRPr sz="2900">
              <a:solidFill>
                <a:srgbClr val="000000"/>
              </a:solidFill>
              <a:latin typeface="Montserrat"/>
              <a:ea typeface="Montserrat"/>
              <a:cs typeface="Montserrat"/>
              <a:sym typeface="Montserrat"/>
            </a:endParaRPr>
          </a:p>
        </p:txBody>
      </p:sp>
      <p:sp>
        <p:nvSpPr>
          <p:cNvPr id="1851" name="Google Shape;1851;p1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pic>
        <p:nvPicPr>
          <p:cNvPr id="1856" name="Google Shape;1856;p1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57" name="Google Shape;1857;p1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8" name="Google Shape;1858;p15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principal can be a Google Account (for end users), a service account (for applications and compute workloads), a Google group, or a Google Workspace account or Cloud Identity domain that can access a resource. </a:t>
            </a:r>
            <a:endParaRPr sz="2900">
              <a:solidFill>
                <a:srgbClr val="000000"/>
              </a:solidFill>
              <a:latin typeface="Montserrat"/>
              <a:ea typeface="Montserrat"/>
              <a:cs typeface="Montserrat"/>
              <a:sym typeface="Montserrat"/>
            </a:endParaRPr>
          </a:p>
        </p:txBody>
      </p:sp>
      <p:sp>
        <p:nvSpPr>
          <p:cNvPr id="1859" name="Google Shape;1859;p1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pic>
        <p:nvPicPr>
          <p:cNvPr id="1864" name="Google Shape;1864;p1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65" name="Google Shape;1865;p1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66" name="Google Shape;1866;p15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identity of a principal is an email address associated with a user, service account, or Google group; or a domain name associated with a Google Workspace account or a Cloud Identity domain.</a:t>
            </a:r>
            <a:endParaRPr sz="2900">
              <a:solidFill>
                <a:srgbClr val="000000"/>
              </a:solidFill>
              <a:latin typeface="Montserrat"/>
              <a:ea typeface="Montserrat"/>
              <a:cs typeface="Montserrat"/>
              <a:sym typeface="Montserrat"/>
            </a:endParaRPr>
          </a:p>
        </p:txBody>
      </p:sp>
      <p:sp>
        <p:nvSpPr>
          <p:cNvPr id="1867" name="Google Shape;1867;p1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pic>
        <p:nvPicPr>
          <p:cNvPr id="1872" name="Google Shape;1872;p1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73" name="Google Shape;1873;p1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74" name="Google Shape;1874;p15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Principals can be of the following types: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Account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Service Account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Group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Workspace Account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Identity Domain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 Authenticated Users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All Users</a:t>
            </a:r>
            <a:endParaRPr sz="2900">
              <a:solidFill>
                <a:srgbClr val="000000"/>
              </a:solidFill>
              <a:latin typeface="Montserrat"/>
              <a:ea typeface="Montserrat"/>
              <a:cs typeface="Montserrat"/>
              <a:sym typeface="Montserrat"/>
            </a:endParaRPr>
          </a:p>
        </p:txBody>
      </p:sp>
      <p:sp>
        <p:nvSpPr>
          <p:cNvPr id="1875" name="Google Shape;1875;p1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pic>
        <p:nvPicPr>
          <p:cNvPr id="1880" name="Google Shape;1880;p1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1" name="Google Shape;1881;p1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82" name="Google Shape;1882;p16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 Account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Google Account represents a developer, an administrator, or any other person who interacts with Google Cloud. </a:t>
            </a:r>
            <a:endParaRPr sz="2900">
              <a:solidFill>
                <a:srgbClr val="000000"/>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83" name="Google Shape;1883;p1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9" name="Google Shape;1889;p1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90" name="Google Shape;1890;p16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service account is an account for an application or compute workload instead of an individual end user.</a:t>
            </a:r>
            <a:endParaRPr sz="2900">
              <a:solidFill>
                <a:srgbClr val="000000"/>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91" name="Google Shape;1891;p1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7" name="Google Shape;177;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8" name="Google Shape;178;p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(Identity and Access Management) is Google Cloud’s method of determining </a:t>
            </a:r>
            <a:r>
              <a:rPr b="1" lang="en" sz="2900">
                <a:solidFill>
                  <a:srgbClr val="000000"/>
                </a:solidFill>
                <a:latin typeface="Montserrat"/>
                <a:ea typeface="Montserrat"/>
                <a:cs typeface="Montserrat"/>
                <a:sym typeface="Montserrat"/>
              </a:rPr>
              <a:t>who</a:t>
            </a:r>
            <a:r>
              <a:rPr lang="en" sz="2900">
                <a:solidFill>
                  <a:srgbClr val="000000"/>
                </a:solidFill>
                <a:latin typeface="Montserrat"/>
                <a:ea typeface="Montserrat"/>
                <a:cs typeface="Montserrat"/>
                <a:sym typeface="Montserrat"/>
              </a:rPr>
              <a:t> can </a:t>
            </a:r>
            <a:r>
              <a:rPr b="1" lang="en" sz="2900">
                <a:solidFill>
                  <a:srgbClr val="000000"/>
                </a:solidFill>
                <a:latin typeface="Montserrat"/>
                <a:ea typeface="Montserrat"/>
                <a:cs typeface="Montserrat"/>
                <a:sym typeface="Montserrat"/>
              </a:rPr>
              <a:t>do what</a:t>
            </a:r>
            <a:r>
              <a:rPr lang="en" sz="2900">
                <a:solidFill>
                  <a:srgbClr val="000000"/>
                </a:solidFill>
                <a:latin typeface="Montserrat"/>
                <a:ea typeface="Montserrat"/>
                <a:cs typeface="Montserrat"/>
                <a:sym typeface="Montserrat"/>
              </a:rPr>
              <a:t> on a GCP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79" name="Google Shape;179;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80" name="Google Shape;180;p27"/>
          <p:cNvPicPr preferRelativeResize="0"/>
          <p:nvPr/>
        </p:nvPicPr>
        <p:blipFill>
          <a:blip r:embed="rId5">
            <a:alphaModFix/>
          </a:blip>
          <a:stretch>
            <a:fillRect/>
          </a:stretch>
        </p:blipFill>
        <p:spPr>
          <a:xfrm>
            <a:off x="3468262" y="2662725"/>
            <a:ext cx="2283676" cy="1710092"/>
          </a:xfrm>
          <a:prstGeom prst="rect">
            <a:avLst/>
          </a:prstGeom>
          <a:noFill/>
          <a:ln>
            <a:noFill/>
          </a:ln>
        </p:spPr>
      </p:pic>
      <p:pic>
        <p:nvPicPr>
          <p:cNvPr id="181" name="Google Shape;181;p27"/>
          <p:cNvPicPr preferRelativeResize="0"/>
          <p:nvPr/>
        </p:nvPicPr>
        <p:blipFill>
          <a:blip r:embed="rId6">
            <a:alphaModFix/>
          </a:blip>
          <a:stretch>
            <a:fillRect/>
          </a:stretch>
        </p:blipFill>
        <p:spPr>
          <a:xfrm>
            <a:off x="946275" y="2745597"/>
            <a:ext cx="1692150" cy="1544349"/>
          </a:xfrm>
          <a:prstGeom prst="rect">
            <a:avLst/>
          </a:prstGeom>
          <a:noFill/>
          <a:ln>
            <a:noFill/>
          </a:ln>
        </p:spPr>
      </p:pic>
      <p:pic>
        <p:nvPicPr>
          <p:cNvPr id="182" name="Google Shape;182;p27"/>
          <p:cNvPicPr preferRelativeResize="0"/>
          <p:nvPr/>
        </p:nvPicPr>
        <p:blipFill>
          <a:blip r:embed="rId7">
            <a:alphaModFix/>
          </a:blip>
          <a:stretch>
            <a:fillRect/>
          </a:stretch>
        </p:blipFill>
        <p:spPr>
          <a:xfrm>
            <a:off x="6648600" y="2745600"/>
            <a:ext cx="1692150" cy="1448911"/>
          </a:xfrm>
          <a:prstGeom prst="rect">
            <a:avLst/>
          </a:prstGeom>
          <a:noFill/>
          <a:ln>
            <a:noFill/>
          </a:ln>
        </p:spPr>
      </p:pic>
      <p:sp>
        <p:nvSpPr>
          <p:cNvPr id="183" name="Google Shape;183;p27"/>
          <p:cNvSpPr txBox="1"/>
          <p:nvPr/>
        </p:nvSpPr>
        <p:spPr>
          <a:xfrm>
            <a:off x="104917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WHO</a:t>
            </a:r>
            <a:endParaRPr b="1">
              <a:latin typeface="Montserrat"/>
              <a:ea typeface="Montserrat"/>
              <a:cs typeface="Montserrat"/>
              <a:sym typeface="Montserrat"/>
            </a:endParaRPr>
          </a:p>
        </p:txBody>
      </p:sp>
      <p:sp>
        <p:nvSpPr>
          <p:cNvPr id="184" name="Google Shape;184;p27"/>
          <p:cNvSpPr txBox="1"/>
          <p:nvPr/>
        </p:nvSpPr>
        <p:spPr>
          <a:xfrm>
            <a:off x="3933750" y="4168675"/>
            <a:ext cx="135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PRIVILEGES ACTIONS</a:t>
            </a:r>
            <a:endParaRPr b="1">
              <a:latin typeface="Montserrat"/>
              <a:ea typeface="Montserrat"/>
              <a:cs typeface="Montserrat"/>
              <a:sym typeface="Montserrat"/>
            </a:endParaRPr>
          </a:p>
        </p:txBody>
      </p:sp>
      <p:sp>
        <p:nvSpPr>
          <p:cNvPr id="185" name="Google Shape;185;p27"/>
          <p:cNvSpPr txBox="1"/>
          <p:nvPr/>
        </p:nvSpPr>
        <p:spPr>
          <a:xfrm>
            <a:off x="6818325" y="4168675"/>
            <a:ext cx="135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86" name="Google Shape;186;p27"/>
          <p:cNvSpPr/>
          <p:nvPr/>
        </p:nvSpPr>
        <p:spPr>
          <a:xfrm>
            <a:off x="2638425" y="3241450"/>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5751950" y="3289175"/>
            <a:ext cx="763200" cy="457200"/>
          </a:xfrm>
          <a:prstGeom prst="rightArrow">
            <a:avLst>
              <a:gd fmla="val 50000" name="adj1"/>
              <a:gd fmla="val 50000" name="adj2"/>
            </a:avLst>
          </a:prstGeom>
          <a:solidFill>
            <a:srgbClr val="3C78D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pic>
        <p:nvPicPr>
          <p:cNvPr id="1896" name="Google Shape;1896;p1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97" name="Google Shape;1897;p1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98" name="Google Shape;1898;p16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 Group</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Google group is a named collection of Google Accounts and service accounts. </a:t>
            </a:r>
            <a:endParaRPr sz="2900">
              <a:solidFill>
                <a:srgbClr val="000000"/>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99" name="Google Shape;1899;p1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pic>
        <p:nvPicPr>
          <p:cNvPr id="1904" name="Google Shape;1904;p1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05" name="Google Shape;1905;p1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06" name="Google Shape;1906;p16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 Workspace Account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Google Workspace account represents a virtual group of all of the Google Accounts that it contains.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Workspace accounts are associated with your organization's internet domain name, such as example.com. </a:t>
            </a:r>
            <a:endParaRPr sz="2900">
              <a:solidFill>
                <a:srgbClr val="000000"/>
              </a:solidFill>
              <a:latin typeface="Montserrat"/>
              <a:ea typeface="Montserrat"/>
              <a:cs typeface="Montserrat"/>
              <a:sym typeface="Montserrat"/>
            </a:endParaRPr>
          </a:p>
        </p:txBody>
      </p:sp>
      <p:sp>
        <p:nvSpPr>
          <p:cNvPr id="1907" name="Google Shape;1907;p1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13" name="Google Shape;1913;p1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14" name="Google Shape;1914;p16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Cloud Identity Domain</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Cloud Identity domain is like a Google Workspace account, because it represents a virtual group of all Google Accounts in an organization.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However, Cloud Identity domain users don't have access to Google Workspace applications and features.</a:t>
            </a:r>
            <a:endParaRPr sz="2900">
              <a:solidFill>
                <a:srgbClr val="000000"/>
              </a:solidFill>
              <a:latin typeface="Montserrat"/>
              <a:ea typeface="Montserrat"/>
              <a:cs typeface="Montserrat"/>
              <a:sym typeface="Montserrat"/>
            </a:endParaRPr>
          </a:p>
        </p:txBody>
      </p:sp>
      <p:sp>
        <p:nvSpPr>
          <p:cNvPr id="1915" name="Google Shape;1915;p1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pic>
        <p:nvPicPr>
          <p:cNvPr id="1920" name="Google Shape;1920;p1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1" name="Google Shape;1921;p1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22" name="Google Shape;1922;p1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All Authenticated Users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value </a:t>
            </a:r>
            <a:r>
              <a:rPr b="1" i="1" lang="en" sz="2900">
                <a:solidFill>
                  <a:srgbClr val="000000"/>
                </a:solidFill>
                <a:latin typeface="Montserrat"/>
                <a:ea typeface="Montserrat"/>
                <a:cs typeface="Montserrat"/>
                <a:sym typeface="Montserrat"/>
              </a:rPr>
              <a:t>allAuthenticatedUsers</a:t>
            </a:r>
            <a:r>
              <a:rPr lang="en" sz="2900">
                <a:solidFill>
                  <a:srgbClr val="000000"/>
                </a:solidFill>
                <a:latin typeface="Montserrat"/>
                <a:ea typeface="Montserrat"/>
                <a:cs typeface="Montserrat"/>
                <a:sym typeface="Montserrat"/>
              </a:rPr>
              <a:t> is a special identifier that represents all service accounts and all users on the internet who have authenticated with a Google Account. </a:t>
            </a:r>
            <a:endParaRPr sz="2900">
              <a:solidFill>
                <a:srgbClr val="000000"/>
              </a:solidFill>
              <a:latin typeface="Montserrat"/>
              <a:ea typeface="Montserrat"/>
              <a:cs typeface="Montserrat"/>
              <a:sym typeface="Montserrat"/>
            </a:endParaRPr>
          </a:p>
        </p:txBody>
      </p:sp>
      <p:sp>
        <p:nvSpPr>
          <p:cNvPr id="1923" name="Google Shape;1923;p1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pic>
        <p:nvPicPr>
          <p:cNvPr id="1928" name="Google Shape;1928;p1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9" name="Google Shape;1929;p1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0" name="Google Shape;1930;p16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All Users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value </a:t>
            </a:r>
            <a:r>
              <a:rPr b="1" i="1" lang="en" sz="2900">
                <a:solidFill>
                  <a:srgbClr val="000000"/>
                </a:solidFill>
                <a:latin typeface="Montserrat"/>
                <a:ea typeface="Montserrat"/>
                <a:cs typeface="Montserrat"/>
                <a:sym typeface="Montserrat"/>
              </a:rPr>
              <a:t>allUsers</a:t>
            </a:r>
            <a:r>
              <a:rPr lang="en" sz="2900">
                <a:solidFill>
                  <a:srgbClr val="000000"/>
                </a:solidFill>
                <a:latin typeface="Montserrat"/>
                <a:ea typeface="Montserrat"/>
                <a:cs typeface="Montserrat"/>
                <a:sym typeface="Montserrat"/>
              </a:rPr>
              <a:t> is a special identifier that represents anyone who is on the internet, including authenticated and unauthenticated users.</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1931" name="Google Shape;1931;p1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pic>
        <p:nvPicPr>
          <p:cNvPr id="1936" name="Google Shape;1936;p1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37" name="Google Shape;1937;p1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8" name="Google Shape;1938;p16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full IAM Policy then becomes a set of role bindings from a </a:t>
            </a:r>
            <a:r>
              <a:rPr b="1" lang="en" sz="2900">
                <a:solidFill>
                  <a:srgbClr val="000000"/>
                </a:solidFill>
                <a:latin typeface="Montserrat"/>
                <a:ea typeface="Montserrat"/>
                <a:cs typeface="Montserrat"/>
                <a:sym typeface="Montserrat"/>
              </a:rPr>
              <a:t>principal </a:t>
            </a:r>
            <a:r>
              <a:rPr lang="en" sz="2900">
                <a:solidFill>
                  <a:srgbClr val="000000"/>
                </a:solidFill>
                <a:latin typeface="Montserrat"/>
                <a:ea typeface="Montserrat"/>
                <a:cs typeface="Montserrat"/>
                <a:sym typeface="Montserrat"/>
              </a:rPr>
              <a:t>to a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1939" name="Google Shape;1939;p1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940" name="Google Shape;1940;p167"/>
          <p:cNvPicPr preferRelativeResize="0"/>
          <p:nvPr/>
        </p:nvPicPr>
        <p:blipFill rotWithShape="1">
          <a:blip r:embed="rId5">
            <a:alphaModFix/>
          </a:blip>
          <a:srcRect b="47799" l="0" r="0" t="0"/>
          <a:stretch/>
        </p:blipFill>
        <p:spPr>
          <a:xfrm>
            <a:off x="1441225" y="2356150"/>
            <a:ext cx="6261551" cy="227205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pic>
        <p:nvPicPr>
          <p:cNvPr id="1945" name="Google Shape;1945;p1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46" name="Google Shape;1946;p1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47" name="Google Shape;1947;p16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full IAM Policy then becomes a set of role bindings from a </a:t>
            </a:r>
            <a:r>
              <a:rPr b="1" lang="en" sz="2900">
                <a:solidFill>
                  <a:srgbClr val="000000"/>
                </a:solidFill>
                <a:latin typeface="Montserrat"/>
                <a:ea typeface="Montserrat"/>
                <a:cs typeface="Montserrat"/>
                <a:sym typeface="Montserrat"/>
              </a:rPr>
              <a:t>principal </a:t>
            </a:r>
            <a:r>
              <a:rPr lang="en" sz="2900">
                <a:solidFill>
                  <a:srgbClr val="000000"/>
                </a:solidFill>
                <a:latin typeface="Montserrat"/>
                <a:ea typeface="Montserrat"/>
                <a:cs typeface="Montserrat"/>
                <a:sym typeface="Montserrat"/>
              </a:rPr>
              <a:t>to a </a:t>
            </a:r>
            <a:r>
              <a:rPr b="1"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1948" name="Google Shape;1948;p1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949" name="Google Shape;1949;p168"/>
          <p:cNvPicPr preferRelativeResize="0"/>
          <p:nvPr/>
        </p:nvPicPr>
        <p:blipFill rotWithShape="1">
          <a:blip r:embed="rId5">
            <a:alphaModFix/>
          </a:blip>
          <a:srcRect b="-4943" l="0" r="0" t="52743"/>
          <a:stretch/>
        </p:blipFill>
        <p:spPr>
          <a:xfrm>
            <a:off x="1441225" y="2356150"/>
            <a:ext cx="6500424" cy="2358724"/>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pic>
        <p:nvPicPr>
          <p:cNvPr id="1954" name="Google Shape;1954;p1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55" name="Google Shape;1955;p1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56" name="Google Shape;1956;p16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Principals (pka Members) are the “who” of IAM Policy.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create IAM Policy by binding a principal to a role (where a role is simply a set of permissions).</a:t>
            </a:r>
            <a:endParaRPr sz="2900">
              <a:solidFill>
                <a:srgbClr val="000000"/>
              </a:solidFill>
              <a:latin typeface="Montserrat"/>
              <a:ea typeface="Montserrat"/>
              <a:cs typeface="Montserrat"/>
              <a:sym typeface="Montserrat"/>
            </a:endParaRPr>
          </a:p>
        </p:txBody>
      </p:sp>
      <p:sp>
        <p:nvSpPr>
          <p:cNvPr id="1957" name="Google Shape;1957;p1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pic>
        <p:nvPicPr>
          <p:cNvPr id="1962" name="Google Shape;1962;p1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63" name="Google Shape;1963;p1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64" name="Google Shape;1964;p17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learn about service accounts, which is when interactions need to occur on a server to server basis.</a:t>
            </a:r>
            <a:endParaRPr sz="2900">
              <a:solidFill>
                <a:srgbClr val="000000"/>
              </a:solidFill>
              <a:latin typeface="Montserrat"/>
              <a:ea typeface="Montserrat"/>
              <a:cs typeface="Montserrat"/>
              <a:sym typeface="Montserrat"/>
            </a:endParaRPr>
          </a:p>
        </p:txBody>
      </p:sp>
      <p:sp>
        <p:nvSpPr>
          <p:cNvPr id="1965" name="Google Shape;1965;p1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pic>
        <p:nvPicPr>
          <p:cNvPr id="1970" name="Google Shape;1970;p1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71" name="Google Shape;1971;p1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72" name="Google Shape;1972;p171"/>
          <p:cNvSpPr txBox="1"/>
          <p:nvPr>
            <p:ph type="ctrTitle"/>
          </p:nvPr>
        </p:nvSpPr>
        <p:spPr>
          <a:xfrm>
            <a:off x="311700" y="1713200"/>
            <a:ext cx="8520600" cy="14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Service Accounts</a:t>
            </a:r>
            <a:endParaRPr b="1">
              <a:latin typeface="Montserrat"/>
              <a:ea typeface="Montserrat"/>
              <a:cs typeface="Montserrat"/>
              <a:sym typeface="Montserrat"/>
            </a:endParaRPr>
          </a:p>
        </p:txBody>
      </p:sp>
      <p:sp>
        <p:nvSpPr>
          <p:cNvPr id="1973" name="Google Shape;1973;p171"/>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3" name="Google Shape;193;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4" name="Google Shape;194;p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Keep in mind that the “who” can actually be a person, group, or even an application.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two main concepts concerning IAM:</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Organizing Resources and Hierarchy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Role Bindings and Role Assignment</a:t>
            </a:r>
            <a:endParaRPr sz="2900">
              <a:solidFill>
                <a:srgbClr val="000000"/>
              </a:solidFill>
              <a:latin typeface="Montserrat"/>
              <a:ea typeface="Montserrat"/>
              <a:cs typeface="Montserrat"/>
              <a:sym typeface="Montserrat"/>
            </a:endParaRPr>
          </a:p>
        </p:txBody>
      </p:sp>
      <p:sp>
        <p:nvSpPr>
          <p:cNvPr id="195" name="Google Shape;195;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pic>
        <p:nvPicPr>
          <p:cNvPr id="1978" name="Google Shape;1978;p1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79" name="Google Shape;1979;p1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80" name="Google Shape;1980;p1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cloud computing becomes more automated, you’ll often have scripts, APIs, or other applications </a:t>
            </a:r>
            <a:r>
              <a:rPr lang="en" sz="2900">
                <a:solidFill>
                  <a:srgbClr val="000000"/>
                </a:solidFill>
                <a:latin typeface="Montserrat"/>
                <a:ea typeface="Montserrat"/>
                <a:cs typeface="Montserrat"/>
                <a:sym typeface="Montserrat"/>
              </a:rPr>
              <a:t>interacting with Google Cloud.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These types of account interactions are known as </a:t>
            </a:r>
            <a:r>
              <a:rPr b="1" lang="en" sz="2900">
                <a:solidFill>
                  <a:srgbClr val="000000"/>
                </a:solidFill>
                <a:latin typeface="Montserrat"/>
                <a:ea typeface="Montserrat"/>
                <a:cs typeface="Montserrat"/>
                <a:sym typeface="Montserrat"/>
              </a:rPr>
              <a:t>service accounts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1981" name="Google Shape;1981;p1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pic>
        <p:nvPicPr>
          <p:cNvPr id="1986" name="Google Shape;1986;p1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87" name="Google Shape;1987;p1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88" name="Google Shape;1988;p17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a </a:t>
            </a:r>
            <a:r>
              <a:rPr b="1" lang="en" sz="2900">
                <a:solidFill>
                  <a:srgbClr val="000000"/>
                </a:solidFill>
                <a:latin typeface="Montserrat"/>
                <a:ea typeface="Montserrat"/>
                <a:cs typeface="Montserrat"/>
                <a:sym typeface="Montserrat"/>
              </a:rPr>
              <a:t>service account</a:t>
            </a:r>
            <a:r>
              <a:rPr lang="en" sz="2900">
                <a:solidFill>
                  <a:srgbClr val="000000"/>
                </a:solidFill>
                <a:latin typeface="Montserrat"/>
                <a:ea typeface="Montserrat"/>
                <a:cs typeface="Montserrat"/>
                <a:sym typeface="Montserrat"/>
              </a:rPr>
              <a:t> can be attached to a Compute Engine VM, so that applications running on that VM can authenticate as the service account. </a:t>
            </a:r>
            <a:endParaRPr sz="2900">
              <a:solidFill>
                <a:srgbClr val="000000"/>
              </a:solidFill>
              <a:latin typeface="Montserrat"/>
              <a:ea typeface="Montserrat"/>
              <a:cs typeface="Montserrat"/>
              <a:sym typeface="Montserrat"/>
            </a:endParaRPr>
          </a:p>
        </p:txBody>
      </p:sp>
      <p:sp>
        <p:nvSpPr>
          <p:cNvPr id="1989" name="Google Shape;1989;p1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pic>
        <p:nvPicPr>
          <p:cNvPr id="1994" name="Google Shape;1994;p1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95" name="Google Shape;1995;p1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96" name="Google Shape;1996;p17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a:t>
            </a:r>
            <a:r>
              <a:rPr lang="en" sz="2900">
                <a:solidFill>
                  <a:srgbClr val="000000"/>
                </a:solidFill>
                <a:latin typeface="Montserrat"/>
                <a:ea typeface="Montserrat"/>
                <a:cs typeface="Montserrat"/>
                <a:sym typeface="Montserrat"/>
              </a:rPr>
              <a:t>he </a:t>
            </a:r>
            <a:r>
              <a:rPr b="1" lang="en" sz="2900">
                <a:solidFill>
                  <a:srgbClr val="000000"/>
                </a:solidFill>
                <a:latin typeface="Montserrat"/>
                <a:ea typeface="Montserrat"/>
                <a:cs typeface="Montserrat"/>
                <a:sym typeface="Montserrat"/>
              </a:rPr>
              <a:t>service account</a:t>
            </a:r>
            <a:r>
              <a:rPr lang="en" sz="2900">
                <a:solidFill>
                  <a:srgbClr val="000000"/>
                </a:solidFill>
                <a:latin typeface="Montserrat"/>
                <a:ea typeface="Montserrat"/>
                <a:cs typeface="Montserrat"/>
                <a:sym typeface="Montserrat"/>
              </a:rPr>
              <a:t> can be granted IAM roles that let it access resources. The service account is used as the identity of the application, and the service account's roles control which resources the application can access.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service account is identified by its email address, which is unique to the account.</a:t>
            </a:r>
            <a:endParaRPr sz="2900">
              <a:solidFill>
                <a:srgbClr val="000000"/>
              </a:solidFill>
              <a:latin typeface="Montserrat"/>
              <a:ea typeface="Montserrat"/>
              <a:cs typeface="Montserrat"/>
              <a:sym typeface="Montserrat"/>
            </a:endParaRPr>
          </a:p>
        </p:txBody>
      </p:sp>
      <p:sp>
        <p:nvSpPr>
          <p:cNvPr id="1997" name="Google Shape;1997;p1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pic>
        <p:nvPicPr>
          <p:cNvPr id="2002" name="Google Shape;2002;p1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3" name="Google Shape;2003;p1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04" name="Google Shape;2004;p17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 </a:t>
            </a:r>
            <a:r>
              <a:rPr lang="en" sz="2900">
                <a:solidFill>
                  <a:srgbClr val="000000"/>
                </a:solidFill>
                <a:latin typeface="Montserrat"/>
                <a:ea typeface="Montserrat"/>
                <a:cs typeface="Montserrat"/>
                <a:sym typeface="Montserrat"/>
              </a:rPr>
              <a:t>differ from user accounts in a few key ways: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Service accounts do not have passwords, and cannot log in via browsers or cookies.</a:t>
            </a:r>
            <a:endParaRPr sz="2900">
              <a:solidFill>
                <a:srgbClr val="000000"/>
              </a:solidFill>
              <a:latin typeface="Montserrat"/>
              <a:ea typeface="Montserrat"/>
              <a:cs typeface="Montserrat"/>
              <a:sym typeface="Montserrat"/>
            </a:endParaRPr>
          </a:p>
        </p:txBody>
      </p:sp>
      <p:sp>
        <p:nvSpPr>
          <p:cNvPr id="2005" name="Google Shape;2005;p1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id="2010" name="Google Shape;2010;p1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11" name="Google Shape;2011;p1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2" name="Google Shape;2012;p17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 </a:t>
            </a:r>
            <a:r>
              <a:rPr lang="en" sz="2900">
                <a:solidFill>
                  <a:srgbClr val="000000"/>
                </a:solidFill>
                <a:latin typeface="Montserrat"/>
                <a:ea typeface="Montserrat"/>
                <a:cs typeface="Montserrat"/>
                <a:sym typeface="Montserrat"/>
              </a:rPr>
              <a:t>differ from user accounts in a few key ways: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Service accounts are associated with public/private RSA key pairs that are used for authentication to Google, and for signing data.</a:t>
            </a:r>
            <a:endParaRPr sz="2900">
              <a:solidFill>
                <a:srgbClr val="000000"/>
              </a:solidFill>
              <a:latin typeface="Montserrat"/>
              <a:ea typeface="Montserrat"/>
              <a:cs typeface="Montserrat"/>
              <a:sym typeface="Montserrat"/>
            </a:endParaRPr>
          </a:p>
        </p:txBody>
      </p:sp>
      <p:sp>
        <p:nvSpPr>
          <p:cNvPr id="2013" name="Google Shape;2013;p1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pic>
        <p:nvPicPr>
          <p:cNvPr id="2018" name="Google Shape;2018;p1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19" name="Google Shape;2019;p1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20" name="Google Shape;2020;p1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 </a:t>
            </a:r>
            <a:r>
              <a:rPr lang="en" sz="2900">
                <a:solidFill>
                  <a:srgbClr val="000000"/>
                </a:solidFill>
                <a:latin typeface="Montserrat"/>
                <a:ea typeface="Montserrat"/>
                <a:cs typeface="Montserrat"/>
                <a:sym typeface="Montserrat"/>
              </a:rPr>
              <a:t>differ from user accounts in a few key ways: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let other users or service accounts impersonate a service account.</a:t>
            </a:r>
            <a:endParaRPr sz="2900">
              <a:solidFill>
                <a:srgbClr val="000000"/>
              </a:solidFill>
              <a:latin typeface="Montserrat"/>
              <a:ea typeface="Montserrat"/>
              <a:cs typeface="Montserrat"/>
              <a:sym typeface="Montserrat"/>
            </a:endParaRPr>
          </a:p>
        </p:txBody>
      </p:sp>
      <p:sp>
        <p:nvSpPr>
          <p:cNvPr id="2021" name="Google Shape;2021;p1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pic>
        <p:nvPicPr>
          <p:cNvPr id="2026" name="Google Shape;2026;p1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27" name="Google Shape;2027;p1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28" name="Google Shape;2028;p17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 </a:t>
            </a:r>
            <a:r>
              <a:rPr lang="en" sz="2900">
                <a:solidFill>
                  <a:srgbClr val="000000"/>
                </a:solidFill>
                <a:latin typeface="Montserrat"/>
                <a:ea typeface="Montserrat"/>
                <a:cs typeface="Montserrat"/>
                <a:sym typeface="Montserrat"/>
              </a:rPr>
              <a:t>differ from user accounts in a few key ways: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Service accounts </a:t>
            </a:r>
            <a:r>
              <a:rPr b="1" i="1" lang="en" sz="2900">
                <a:solidFill>
                  <a:srgbClr val="000000"/>
                </a:solidFill>
                <a:latin typeface="Montserrat"/>
                <a:ea typeface="Montserrat"/>
                <a:cs typeface="Montserrat"/>
                <a:sym typeface="Montserrat"/>
              </a:rPr>
              <a:t>do not</a:t>
            </a:r>
            <a:r>
              <a:rPr lang="en" sz="2900">
                <a:solidFill>
                  <a:srgbClr val="000000"/>
                </a:solidFill>
                <a:latin typeface="Montserrat"/>
                <a:ea typeface="Montserrat"/>
                <a:cs typeface="Montserrat"/>
                <a:sym typeface="Montserrat"/>
              </a:rPr>
              <a:t> belong to your Google Workspace domain, unlike user accounts.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share Google Workspace assets, like docs or events, with your entire Google Workspace domain, they are not shared with service accounts. </a:t>
            </a:r>
            <a:endParaRPr sz="2900">
              <a:solidFill>
                <a:srgbClr val="000000"/>
              </a:solidFill>
              <a:latin typeface="Montserrat"/>
              <a:ea typeface="Montserrat"/>
              <a:cs typeface="Montserrat"/>
              <a:sym typeface="Montserrat"/>
            </a:endParaRPr>
          </a:p>
        </p:txBody>
      </p:sp>
      <p:sp>
        <p:nvSpPr>
          <p:cNvPr id="2029" name="Google Shape;2029;p1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pic>
        <p:nvPicPr>
          <p:cNvPr id="2034" name="Google Shape;2034;p1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35" name="Google Shape;2035;p1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36" name="Google Shape;2036;p17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three types of service accounts: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User-managed service accounts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Default service accounts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Google-managed service accounts</a:t>
            </a:r>
            <a:endParaRPr sz="2900">
              <a:solidFill>
                <a:srgbClr val="000000"/>
              </a:solidFill>
              <a:latin typeface="Montserrat"/>
              <a:ea typeface="Montserrat"/>
              <a:cs typeface="Montserrat"/>
              <a:sym typeface="Montserrat"/>
            </a:endParaRPr>
          </a:p>
        </p:txBody>
      </p:sp>
      <p:sp>
        <p:nvSpPr>
          <p:cNvPr id="2037" name="Google Shape;2037;p1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pic>
        <p:nvPicPr>
          <p:cNvPr id="2042" name="Google Shape;2042;p1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43" name="Google Shape;2043;p1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44" name="Google Shape;2044;p180"/>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fontScale="92500" lnSpcReduction="10000"/>
          </a:bodyPr>
          <a:lstStyle/>
          <a:p>
            <a:pPr indent="-398938" lvl="0" marL="457200" marR="0" rtl="0" algn="l">
              <a:lnSpc>
                <a:spcPct val="100000"/>
              </a:lnSpc>
              <a:spcBef>
                <a:spcPts val="0"/>
              </a:spcBef>
              <a:spcAft>
                <a:spcPts val="0"/>
              </a:spcAft>
              <a:buClr>
                <a:srgbClr val="000000"/>
              </a:buClr>
              <a:buSzPct val="100000"/>
              <a:buFont typeface="Montserrat"/>
              <a:buChar char="●"/>
            </a:pPr>
            <a:r>
              <a:rPr b="1" lang="en" sz="2900">
                <a:solidFill>
                  <a:srgbClr val="000000"/>
                </a:solidFill>
                <a:latin typeface="Montserrat"/>
                <a:ea typeface="Montserrat"/>
                <a:cs typeface="Montserrat"/>
                <a:sym typeface="Montserrat"/>
              </a:rPr>
              <a:t>User-managed service accounts</a:t>
            </a:r>
            <a:endParaRPr b="1" sz="2900">
              <a:solidFill>
                <a:srgbClr val="000000"/>
              </a:solidFill>
              <a:latin typeface="Montserrat"/>
              <a:ea typeface="Montserrat"/>
              <a:cs typeface="Montserrat"/>
              <a:sym typeface="Montserrat"/>
            </a:endParaRPr>
          </a:p>
          <a:p>
            <a:pPr indent="-398938"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You can create user-managed service accounts in your project using the IAM API, the Cloud Console, or the gcloud command-line tool. </a:t>
            </a:r>
            <a:endParaRPr sz="2900">
              <a:solidFill>
                <a:srgbClr val="000000"/>
              </a:solidFill>
              <a:latin typeface="Montserrat"/>
              <a:ea typeface="Montserrat"/>
              <a:cs typeface="Montserrat"/>
              <a:sym typeface="Montserrat"/>
            </a:endParaRPr>
          </a:p>
          <a:p>
            <a:pPr indent="-398938"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You are responsible for managing and securing these accounts.</a:t>
            </a:r>
            <a:endParaRPr sz="2900">
              <a:solidFill>
                <a:srgbClr val="000000"/>
              </a:solidFill>
              <a:latin typeface="Montserrat"/>
              <a:ea typeface="Montserrat"/>
              <a:cs typeface="Montserrat"/>
              <a:sym typeface="Montserrat"/>
            </a:endParaRPr>
          </a:p>
          <a:p>
            <a:pPr indent="-398938" lvl="1" marL="914400" marR="0" rtl="0" algn="l">
              <a:lnSpc>
                <a:spcPct val="100000"/>
              </a:lnSpc>
              <a:spcBef>
                <a:spcPts val="0"/>
              </a:spcBef>
              <a:spcAft>
                <a:spcPts val="0"/>
              </a:spcAft>
              <a:buClr>
                <a:srgbClr val="000000"/>
              </a:buClr>
              <a:buSzPct val="100000"/>
              <a:buFont typeface="Montserrat"/>
              <a:buChar char="○"/>
            </a:pPr>
            <a:r>
              <a:rPr lang="en" sz="2900">
                <a:solidFill>
                  <a:srgbClr val="000000"/>
                </a:solidFill>
                <a:latin typeface="Montserrat"/>
                <a:ea typeface="Montserrat"/>
                <a:cs typeface="Montserrat"/>
                <a:sym typeface="Montserrat"/>
              </a:rPr>
              <a:t>By default, you can create up to 100 user-managed service accounts in a project. </a:t>
            </a:r>
            <a:endParaRPr sz="2900">
              <a:solidFill>
                <a:srgbClr val="000000"/>
              </a:solidFill>
              <a:latin typeface="Montserrat"/>
              <a:ea typeface="Montserrat"/>
              <a:cs typeface="Montserrat"/>
              <a:sym typeface="Montserrat"/>
            </a:endParaRPr>
          </a:p>
        </p:txBody>
      </p:sp>
      <p:sp>
        <p:nvSpPr>
          <p:cNvPr id="2045" name="Google Shape;2045;p1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9" name="Shape 2049"/>
        <p:cNvGrpSpPr/>
        <p:nvPr/>
      </p:nvGrpSpPr>
      <p:grpSpPr>
        <a:xfrm>
          <a:off x="0" y="0"/>
          <a:ext cx="0" cy="0"/>
          <a:chOff x="0" y="0"/>
          <a:chExt cx="0" cy="0"/>
        </a:xfrm>
      </p:grpSpPr>
      <p:pic>
        <p:nvPicPr>
          <p:cNvPr id="2050" name="Google Shape;2050;p1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51" name="Google Shape;2051;p1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52" name="Google Shape;2052;p1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Default 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enable or use some Google Cloud services, they create user-managed service accounts that enable the service to deploy jobs that access other Google Cloud resources. </a:t>
            </a:r>
            <a:endParaRPr sz="2900">
              <a:solidFill>
                <a:srgbClr val="000000"/>
              </a:solidFill>
              <a:latin typeface="Montserrat"/>
              <a:ea typeface="Montserrat"/>
              <a:cs typeface="Montserrat"/>
              <a:sym typeface="Montserrat"/>
            </a:endParaRPr>
          </a:p>
        </p:txBody>
      </p:sp>
      <p:sp>
        <p:nvSpPr>
          <p:cNvPr id="2053" name="Google Shape;2053;p1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1" name="Google Shape;201;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2" name="Google Shape;202;p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think of </a:t>
            </a:r>
            <a:r>
              <a:rPr b="1" lang="en" sz="2900">
                <a:solidFill>
                  <a:srgbClr val="000000"/>
                </a:solidFill>
                <a:latin typeface="Montserrat"/>
                <a:ea typeface="Montserrat"/>
                <a:cs typeface="Montserrat"/>
                <a:sym typeface="Montserrat"/>
              </a:rPr>
              <a:t>roles</a:t>
            </a:r>
            <a:r>
              <a:rPr lang="en" sz="2900">
                <a:solidFill>
                  <a:srgbClr val="000000"/>
                </a:solidFill>
                <a:latin typeface="Montserrat"/>
                <a:ea typeface="Montserrat"/>
                <a:cs typeface="Montserrat"/>
                <a:sym typeface="Montserrat"/>
              </a:rPr>
              <a:t> as </a:t>
            </a:r>
            <a:r>
              <a:rPr lang="en" sz="2900">
                <a:solidFill>
                  <a:srgbClr val="000000"/>
                </a:solidFill>
                <a:latin typeface="Montserrat"/>
                <a:ea typeface="Montserrat"/>
                <a:cs typeface="Montserrat"/>
                <a:sym typeface="Montserrat"/>
              </a:rPr>
              <a:t>privileges</a:t>
            </a:r>
            <a:r>
              <a:rPr lang="en" sz="2900">
                <a:solidFill>
                  <a:srgbClr val="000000"/>
                </a:solidFill>
                <a:latin typeface="Montserrat"/>
                <a:ea typeface="Montserrat"/>
                <a:cs typeface="Montserrat"/>
                <a:sym typeface="Montserrat"/>
              </a:rPr>
              <a:t> that have a </a:t>
            </a:r>
            <a:r>
              <a:rPr b="1" lang="en" sz="2900">
                <a:solidFill>
                  <a:srgbClr val="000000"/>
                </a:solidFill>
                <a:latin typeface="Montserrat"/>
                <a:ea typeface="Montserrat"/>
                <a:cs typeface="Montserrat"/>
                <a:sym typeface="Montserrat"/>
              </a:rPr>
              <a:t>binding</a:t>
            </a:r>
            <a:r>
              <a:rPr lang="en" sz="2900">
                <a:solidFill>
                  <a:srgbClr val="000000"/>
                </a:solidFill>
                <a:latin typeface="Montserrat"/>
                <a:ea typeface="Montserrat"/>
                <a:cs typeface="Montserrat"/>
                <a:sym typeface="Montserrat"/>
              </a:rPr>
              <a:t> to a particular person (or group or application).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really understand roles and policies (role bindings) effectively, we first need a high level overview of how we organize resources across an </a:t>
            </a:r>
            <a:r>
              <a:rPr b="1" lang="en" sz="2900">
                <a:solidFill>
                  <a:srgbClr val="000000"/>
                </a:solidFill>
                <a:latin typeface="Montserrat"/>
                <a:ea typeface="Montserrat"/>
                <a:cs typeface="Montserrat"/>
                <a:sym typeface="Montserrat"/>
              </a:rPr>
              <a:t>organization</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203" name="Google Shape;203;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pic>
        <p:nvPicPr>
          <p:cNvPr id="2058" name="Google Shape;2058;p1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59" name="Google Shape;2059;p1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60" name="Google Shape;2060;p18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Default service accounts</a:t>
            </a:r>
            <a:endParaRPr b="1"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2061" name="Google Shape;2061;p1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2062" name="Google Shape;2062;p182"/>
          <p:cNvPicPr preferRelativeResize="0"/>
          <p:nvPr/>
        </p:nvPicPr>
        <p:blipFill>
          <a:blip r:embed="rId5">
            <a:alphaModFix/>
          </a:blip>
          <a:stretch>
            <a:fillRect/>
          </a:stretch>
        </p:blipFill>
        <p:spPr>
          <a:xfrm>
            <a:off x="373711" y="2072488"/>
            <a:ext cx="8396564" cy="2037113"/>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pic>
        <p:nvPicPr>
          <p:cNvPr id="2067" name="Google Shape;2067;p1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68" name="Google Shape;2068;p1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69" name="Google Shape;2069;p183"/>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Google-managed 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Some Google Cloud services need access to your resources so that they can act on your behalf.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meet this need, Google creates and manages service accounts for many Google Cloud services. </a:t>
            </a:r>
            <a:endParaRPr sz="2900">
              <a:solidFill>
                <a:srgbClr val="000000"/>
              </a:solidFill>
              <a:latin typeface="Montserrat"/>
              <a:ea typeface="Montserrat"/>
              <a:cs typeface="Montserrat"/>
              <a:sym typeface="Montserrat"/>
            </a:endParaRPr>
          </a:p>
        </p:txBody>
      </p:sp>
      <p:sp>
        <p:nvSpPr>
          <p:cNvPr id="2070" name="Google Shape;2070;p1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pic>
        <p:nvPicPr>
          <p:cNvPr id="2075" name="Google Shape;2075;p1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76" name="Google Shape;2076;p1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77" name="Google Shape;2077;p184"/>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Google-managed 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might see Google-managed service accounts in your project's IAM policy, in audit logs, or on the IAM page in the Cloud Console.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Google-managed service accounts are not listed in the Service accounts page in the Cloud Console.</a:t>
            </a:r>
            <a:endParaRPr sz="2900">
              <a:solidFill>
                <a:srgbClr val="000000"/>
              </a:solidFill>
              <a:latin typeface="Montserrat"/>
              <a:ea typeface="Montserrat"/>
              <a:cs typeface="Montserrat"/>
              <a:sym typeface="Montserrat"/>
            </a:endParaRPr>
          </a:p>
        </p:txBody>
      </p:sp>
      <p:sp>
        <p:nvSpPr>
          <p:cNvPr id="2078" name="Google Shape;2078;p1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pic>
        <p:nvPicPr>
          <p:cNvPr id="2083" name="Google Shape;2083;p1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84" name="Google Shape;2084;p1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85" name="Google Shape;2085;p185"/>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Google-managed 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APIs Service Agent.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Your project is likely to contain a service account named the Google APIs Service Agent, with an email address that uses the following format: </a:t>
            </a:r>
            <a:r>
              <a:rPr i="1" lang="en" sz="2900">
                <a:solidFill>
                  <a:srgbClr val="000000"/>
                </a:solidFill>
                <a:latin typeface="Montserrat"/>
                <a:ea typeface="Montserrat"/>
                <a:cs typeface="Montserrat"/>
                <a:sym typeface="Montserrat"/>
              </a:rPr>
              <a:t>project-number@cloudservices.gserviceaccount.com</a:t>
            </a:r>
            <a:endParaRPr i="1" sz="2900">
              <a:solidFill>
                <a:srgbClr val="000000"/>
              </a:solidFill>
              <a:latin typeface="Montserrat"/>
              <a:ea typeface="Montserrat"/>
              <a:cs typeface="Montserrat"/>
              <a:sym typeface="Montserrat"/>
            </a:endParaRPr>
          </a:p>
        </p:txBody>
      </p:sp>
      <p:sp>
        <p:nvSpPr>
          <p:cNvPr id="2086" name="Google Shape;2086;p1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pic>
        <p:nvPicPr>
          <p:cNvPr id="2091" name="Google Shape;2091;p1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92" name="Google Shape;2092;p1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93" name="Google Shape;2093;p186"/>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Google-managed 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Role manager for Google-managed service accounts.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Your audit logs for IAM might refer to the service account: </a:t>
            </a:r>
            <a:r>
              <a:rPr i="1" lang="en" sz="2900">
                <a:solidFill>
                  <a:srgbClr val="000000"/>
                </a:solidFill>
                <a:latin typeface="Montserrat"/>
                <a:ea typeface="Montserrat"/>
                <a:cs typeface="Montserrat"/>
                <a:sym typeface="Montserrat"/>
              </a:rPr>
              <a:t>service-agent-manager@system.gserviceaccount.com.</a:t>
            </a:r>
            <a:endParaRPr i="1" sz="2900">
              <a:solidFill>
                <a:srgbClr val="000000"/>
              </a:solidFill>
              <a:latin typeface="Montserrat"/>
              <a:ea typeface="Montserrat"/>
              <a:cs typeface="Montserrat"/>
              <a:sym typeface="Montserrat"/>
            </a:endParaRPr>
          </a:p>
        </p:txBody>
      </p:sp>
      <p:sp>
        <p:nvSpPr>
          <p:cNvPr id="2094" name="Google Shape;2094;p1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pic>
        <p:nvPicPr>
          <p:cNvPr id="2099" name="Google Shape;2099;p1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00" name="Google Shape;2100;p1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01" name="Google Shape;2101;p187"/>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Both User-Managed and Google-Managed service accounts use a security format known as public/private key encryption to keep your resources secure.</a:t>
            </a:r>
            <a:endParaRPr i="1" sz="2900">
              <a:solidFill>
                <a:srgbClr val="000000"/>
              </a:solidFill>
              <a:latin typeface="Montserrat"/>
              <a:ea typeface="Montserrat"/>
              <a:cs typeface="Montserrat"/>
              <a:sym typeface="Montserrat"/>
            </a:endParaRPr>
          </a:p>
        </p:txBody>
      </p:sp>
      <p:sp>
        <p:nvSpPr>
          <p:cNvPr id="2102" name="Google Shape;2102;p1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6" name="Shape 2106"/>
        <p:cNvGrpSpPr/>
        <p:nvPr/>
      </p:nvGrpSpPr>
      <p:grpSpPr>
        <a:xfrm>
          <a:off x="0" y="0"/>
          <a:ext cx="0" cy="0"/>
          <a:chOff x="0" y="0"/>
          <a:chExt cx="0" cy="0"/>
        </a:xfrm>
      </p:grpSpPr>
      <p:pic>
        <p:nvPicPr>
          <p:cNvPr id="2107" name="Google Shape;2107;p1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08" name="Google Shape;2108;p1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09" name="Google Shape;2109;p188"/>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RSA encryption technique requires that the private key be held securely.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Depending on the type of service account being used, the availability of these keys is different.</a:t>
            </a:r>
            <a:endParaRPr sz="2900">
              <a:solidFill>
                <a:srgbClr val="000000"/>
              </a:solidFill>
              <a:latin typeface="Montserrat"/>
              <a:ea typeface="Montserrat"/>
              <a:cs typeface="Montserrat"/>
              <a:sym typeface="Montserrat"/>
            </a:endParaRPr>
          </a:p>
        </p:txBody>
      </p:sp>
      <p:sp>
        <p:nvSpPr>
          <p:cNvPr id="2110" name="Google Shape;2110;p1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pic>
        <p:nvPicPr>
          <p:cNvPr id="2115" name="Google Shape;2115;p1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16" name="Google Shape;2116;p1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17" name="Google Shape;2117;p1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2118" name="Google Shape;2118;p189"/>
          <p:cNvGraphicFramePr/>
          <p:nvPr/>
        </p:nvGraphicFramePr>
        <p:xfrm>
          <a:off x="311700" y="1152450"/>
          <a:ext cx="3000000" cy="3000000"/>
        </p:xfrm>
        <a:graphic>
          <a:graphicData uri="http://schemas.openxmlformats.org/drawingml/2006/table">
            <a:tbl>
              <a:tblPr>
                <a:noFill/>
                <a:tableStyleId>{6B5D3DF9-3B3E-470C-9EE9-936D9E3F61B3}</a:tableStyleId>
              </a:tblPr>
              <a:tblGrid>
                <a:gridCol w="4169900"/>
                <a:gridCol w="4169900"/>
              </a:tblGrid>
              <a:tr h="852000">
                <a:tc>
                  <a:txBody>
                    <a:bodyPr/>
                    <a:lstStyle/>
                    <a:p>
                      <a:pPr indent="0" lvl="0" marL="0" rtl="0" algn="ctr">
                        <a:spcBef>
                          <a:spcPts val="0"/>
                        </a:spcBef>
                        <a:spcAft>
                          <a:spcPts val="0"/>
                        </a:spcAft>
                        <a:buNone/>
                      </a:pPr>
                      <a:r>
                        <a:rPr b="1" lang="en" sz="1900">
                          <a:latin typeface="Montserrat"/>
                          <a:ea typeface="Montserrat"/>
                          <a:cs typeface="Montserrat"/>
                          <a:sym typeface="Montserrat"/>
                        </a:rPr>
                        <a:t>Google-Managed Service Accounts</a:t>
                      </a:r>
                      <a:endParaRPr b="1" sz="19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900">
                          <a:latin typeface="Montserrat"/>
                          <a:ea typeface="Montserrat"/>
                          <a:cs typeface="Montserrat"/>
                          <a:sym typeface="Montserrat"/>
                        </a:rPr>
                        <a:t>User-Managed Service Accounts</a:t>
                      </a:r>
                      <a:endParaRPr b="1" sz="19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350800">
                <a:tc>
                  <a:txBody>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All service accounts have Google-managed keys.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Google stores both the private and public version of the key.</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Each public key can be used for signing for only 2 weeks.</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Private keys are never directly accessible.</a:t>
                      </a:r>
                      <a:endParaRPr sz="16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Google only stores the public part of the user-managed key.</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Users are responsible for private key security.</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Can be </a:t>
                      </a:r>
                      <a:r>
                        <a:rPr lang="en" sz="1600">
                          <a:latin typeface="Montserrat"/>
                          <a:ea typeface="Montserrat"/>
                          <a:cs typeface="Montserrat"/>
                          <a:sym typeface="Montserrat"/>
                        </a:rPr>
                        <a:t>administered</a:t>
                      </a:r>
                      <a:r>
                        <a:rPr lang="en" sz="1600">
                          <a:latin typeface="Montserrat"/>
                          <a:ea typeface="Montserrat"/>
                          <a:cs typeface="Montserrat"/>
                          <a:sym typeface="Montserrat"/>
                        </a:rPr>
                        <a:t> through the IAM API, Console, of gcloud.</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Can have up to 10 service account keys.</a:t>
                      </a:r>
                      <a:endParaRPr sz="16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pic>
        <p:nvPicPr>
          <p:cNvPr id="2123" name="Google Shape;2123;p1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24" name="Google Shape;2124;p1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25" name="Google Shape;2125;p190"/>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the different types of service accounts and how they differ from a typical user account.</a:t>
            </a:r>
            <a:endParaRPr sz="2900">
              <a:solidFill>
                <a:srgbClr val="000000"/>
              </a:solidFill>
              <a:latin typeface="Montserrat"/>
              <a:ea typeface="Montserrat"/>
              <a:cs typeface="Montserrat"/>
              <a:sym typeface="Montserrat"/>
            </a:endParaRPr>
          </a:p>
        </p:txBody>
      </p:sp>
      <p:sp>
        <p:nvSpPr>
          <p:cNvPr id="2126" name="Google Shape;2126;p1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id="2131" name="Google Shape;2131;p1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32" name="Google Shape;2132;p1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33" name="Google Shape;2133;p191"/>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final review of best practices for IAM.</a:t>
            </a:r>
            <a:endParaRPr sz="2900">
              <a:solidFill>
                <a:srgbClr val="000000"/>
              </a:solidFill>
              <a:latin typeface="Montserrat"/>
              <a:ea typeface="Montserrat"/>
              <a:cs typeface="Montserrat"/>
              <a:sym typeface="Montserrat"/>
            </a:endParaRPr>
          </a:p>
        </p:txBody>
      </p:sp>
      <p:sp>
        <p:nvSpPr>
          <p:cNvPr id="2134" name="Google Shape;2134;p1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9" name="Google Shape;209;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0" name="Google Shape;210;p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have a GCP organization and resource </a:t>
            </a:r>
            <a:r>
              <a:rPr lang="en" sz="2900">
                <a:solidFill>
                  <a:srgbClr val="000000"/>
                </a:solidFill>
                <a:latin typeface="Montserrat"/>
                <a:ea typeface="Montserrat"/>
                <a:cs typeface="Montserrat"/>
                <a:sym typeface="Montserrat"/>
              </a:rPr>
              <a:t>hierarchy</a:t>
            </a:r>
            <a:r>
              <a:rPr lang="en" sz="2900">
                <a:solidFill>
                  <a:srgbClr val="000000"/>
                </a:solidFill>
                <a:latin typeface="Montserrat"/>
                <a:ea typeface="Montserrat"/>
                <a:cs typeface="Montserrat"/>
                <a:sym typeface="Montserrat"/>
              </a:rPr>
              <a:t> discussion in the next lecture, and then we’ll have a deeper dive into roles!</a:t>
            </a:r>
            <a:endParaRPr sz="2900">
              <a:solidFill>
                <a:srgbClr val="000000"/>
              </a:solidFill>
              <a:latin typeface="Montserrat"/>
              <a:ea typeface="Montserrat"/>
              <a:cs typeface="Montserrat"/>
              <a:sym typeface="Montserrat"/>
            </a:endParaRPr>
          </a:p>
        </p:txBody>
      </p:sp>
      <p:sp>
        <p:nvSpPr>
          <p:cNvPr id="211" name="Google Shape;211;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pic>
        <p:nvPicPr>
          <p:cNvPr id="2139" name="Google Shape;2139;p1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40" name="Google Shape;2140;p1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41" name="Google Shape;2141;p192"/>
          <p:cNvSpPr txBox="1"/>
          <p:nvPr>
            <p:ph type="ctrTitle"/>
          </p:nvPr>
        </p:nvSpPr>
        <p:spPr>
          <a:xfrm>
            <a:off x="311700" y="1713200"/>
            <a:ext cx="8520600" cy="140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IAM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Review and Best Practices</a:t>
            </a:r>
            <a:endParaRPr b="1">
              <a:latin typeface="Montserrat"/>
              <a:ea typeface="Montserrat"/>
              <a:cs typeface="Montserrat"/>
              <a:sym typeface="Montserrat"/>
            </a:endParaRPr>
          </a:p>
        </p:txBody>
      </p:sp>
      <p:sp>
        <p:nvSpPr>
          <p:cNvPr id="2142" name="Google Shape;2142;p1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pic>
        <p:nvPicPr>
          <p:cNvPr id="2147" name="Google Shape;2147;p1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48" name="Google Shape;2148;p1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49" name="Google Shape;2149;p193"/>
          <p:cNvSpPr txBox="1"/>
          <p:nvPr>
            <p:ph idx="1" type="subTitle"/>
          </p:nvPr>
        </p:nvSpPr>
        <p:spPr>
          <a:xfrm>
            <a:off x="311700" y="1152475"/>
            <a:ext cx="8684100" cy="35529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have a quick review of IAM and go through some recommendations from Google Cloud on best practices!</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2150" name="Google Shape;2150;p1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pic>
        <p:nvPicPr>
          <p:cNvPr id="2155" name="Google Shape;2155;p1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56" name="Google Shape;2156;p1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57" name="Google Shape;2157;p194"/>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Resource Hierarchy</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projects to group resources with expected similar IAM permissions.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Always keep in mind policy inheritance throughout your organization.</a:t>
            </a:r>
            <a:endParaRPr sz="2900">
              <a:solidFill>
                <a:srgbClr val="000000"/>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2900">
              <a:solidFill>
                <a:srgbClr val="000000"/>
              </a:solidFill>
              <a:latin typeface="Montserrat"/>
              <a:ea typeface="Montserrat"/>
              <a:cs typeface="Montserrat"/>
              <a:sym typeface="Montserrat"/>
            </a:endParaRPr>
          </a:p>
        </p:txBody>
      </p:sp>
      <p:sp>
        <p:nvSpPr>
          <p:cNvPr id="2158" name="Google Shape;2158;p1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pic>
        <p:nvPicPr>
          <p:cNvPr id="2163" name="Google Shape;2163;p1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64" name="Google Shape;2164;p1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65" name="Google Shape;2165;p195"/>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lnSpcReduction="10000"/>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Resource Hierarchy</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the</a:t>
            </a:r>
            <a:r>
              <a:rPr lang="en" sz="2900">
                <a:solidFill>
                  <a:srgbClr val="000000"/>
                </a:solidFill>
                <a:latin typeface="Montserrat"/>
                <a:ea typeface="Montserrat"/>
                <a:cs typeface="Montserrat"/>
                <a:sym typeface="Montserrat"/>
              </a:rPr>
              <a:t> </a:t>
            </a:r>
            <a:r>
              <a:rPr i="1" lang="en" sz="2900">
                <a:solidFill>
                  <a:srgbClr val="000000"/>
                </a:solidFill>
                <a:latin typeface="Montserrat"/>
                <a:ea typeface="Montserrat"/>
                <a:cs typeface="Montserrat"/>
                <a:sym typeface="Montserrat"/>
              </a:rPr>
              <a:t>principle of least privilege</a:t>
            </a:r>
            <a:r>
              <a:rPr lang="en" sz="2900">
                <a:solidFill>
                  <a:srgbClr val="000000"/>
                </a:solidFill>
                <a:latin typeface="Montserrat"/>
                <a:ea typeface="Montserrat"/>
                <a:cs typeface="Montserrat"/>
                <a:sym typeface="Montserrat"/>
              </a:rPr>
              <a:t> which states that a resource should only have access to the exact resource(s) it needs in order to function. </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 example, if a service is performing an automated database backup, the service should be restricted to read-only permissions on exactly one database.</a:t>
            </a:r>
            <a:endParaRPr sz="2900">
              <a:solidFill>
                <a:srgbClr val="000000"/>
              </a:solidFill>
              <a:latin typeface="Montserrat"/>
              <a:ea typeface="Montserrat"/>
              <a:cs typeface="Montserrat"/>
              <a:sym typeface="Montserrat"/>
            </a:endParaRPr>
          </a:p>
        </p:txBody>
      </p:sp>
      <p:sp>
        <p:nvSpPr>
          <p:cNvPr id="2166" name="Google Shape;2166;p1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id="2171" name="Google Shape;2171;p1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72" name="Google Shape;2172;p1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73" name="Google Shape;2173;p196"/>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Roles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Remember that the basic “</a:t>
            </a:r>
            <a:r>
              <a:rPr lang="en" sz="2900">
                <a:solidFill>
                  <a:srgbClr val="000000"/>
                </a:solidFill>
                <a:latin typeface="Montserrat"/>
                <a:ea typeface="Montserrat"/>
                <a:cs typeface="Montserrat"/>
                <a:sym typeface="Montserrat"/>
              </a:rPr>
              <a:t>primitive</a:t>
            </a:r>
            <a:r>
              <a:rPr lang="en" sz="2900">
                <a:solidFill>
                  <a:srgbClr val="000000"/>
                </a:solidFill>
                <a:latin typeface="Montserrat"/>
                <a:ea typeface="Montserrat"/>
                <a:cs typeface="Montserrat"/>
                <a:sym typeface="Montserrat"/>
              </a:rPr>
              <a:t>” roles such as “viewer” or “editor” are actually very powerful and should seldom be used unless meant for people who need full access </a:t>
            </a:r>
            <a:r>
              <a:rPr lang="en" sz="2900">
                <a:solidFill>
                  <a:srgbClr val="000000"/>
                </a:solidFill>
                <a:latin typeface="Montserrat"/>
                <a:ea typeface="Montserrat"/>
                <a:cs typeface="Montserrat"/>
                <a:sym typeface="Montserrat"/>
              </a:rPr>
              <a:t>across your GCP organization.</a:t>
            </a:r>
            <a:endParaRPr sz="2900">
              <a:solidFill>
                <a:srgbClr val="000000"/>
              </a:solidFill>
              <a:latin typeface="Montserrat"/>
              <a:ea typeface="Montserrat"/>
              <a:cs typeface="Montserrat"/>
              <a:sym typeface="Montserrat"/>
            </a:endParaRPr>
          </a:p>
        </p:txBody>
      </p:sp>
      <p:sp>
        <p:nvSpPr>
          <p:cNvPr id="2174" name="Google Shape;2174;p1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id="2179" name="Google Shape;2179;p1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80" name="Google Shape;2180;p1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81" name="Google Shape;2181;p197"/>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Roles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Utilize Google Groups within clouds to easily assign roles to groups of people to easily update or edit roles to multiple people.</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More information on this:</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cloud.google.com/iam/docs/ groups-in-cloud-console</a:t>
            </a:r>
            <a:endParaRPr b="1" sz="2900">
              <a:solidFill>
                <a:srgbClr val="0B5394"/>
              </a:solidFill>
              <a:latin typeface="Montserrat"/>
              <a:ea typeface="Montserrat"/>
              <a:cs typeface="Montserrat"/>
              <a:sym typeface="Montserrat"/>
            </a:endParaRPr>
          </a:p>
        </p:txBody>
      </p:sp>
      <p:sp>
        <p:nvSpPr>
          <p:cNvPr id="2182" name="Google Shape;2182;p1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id="2187" name="Google Shape;2187;p1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88" name="Google Shape;2188;p1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89" name="Google Shape;2189;p198"/>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Always be careful when granting a </a:t>
            </a:r>
            <a:r>
              <a:rPr b="1" lang="en" sz="2900">
                <a:solidFill>
                  <a:srgbClr val="000000"/>
                </a:solidFill>
                <a:latin typeface="Montserrat"/>
                <a:ea typeface="Montserrat"/>
                <a:cs typeface="Montserrat"/>
                <a:sym typeface="Montserrat"/>
              </a:rPr>
              <a:t>serviceAccountUser</a:t>
            </a:r>
            <a:r>
              <a:rPr lang="en" sz="2900">
                <a:solidFill>
                  <a:srgbClr val="000000"/>
                </a:solidFill>
                <a:latin typeface="Montserrat"/>
                <a:ea typeface="Montserrat"/>
                <a:cs typeface="Montserrat"/>
                <a:sym typeface="Montserrat"/>
              </a:rPr>
              <a:t> role as it provides access to all the resources that the Service Account has access to.</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clearly defined display names to easily identify the use case and purpose of the Service Account.</a:t>
            </a:r>
            <a:endParaRPr sz="2900">
              <a:solidFill>
                <a:srgbClr val="000000"/>
              </a:solidFill>
              <a:latin typeface="Montserrat"/>
              <a:ea typeface="Montserrat"/>
              <a:cs typeface="Montserrat"/>
              <a:sym typeface="Montserrat"/>
            </a:endParaRPr>
          </a:p>
        </p:txBody>
      </p:sp>
      <p:sp>
        <p:nvSpPr>
          <p:cNvPr id="2190" name="Google Shape;2190;p1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96" name="Google Shape;2196;p1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97" name="Google Shape;2197;p199"/>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Service Accounts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Depending on the type of Service Account used, you should establish </a:t>
            </a:r>
            <a:r>
              <a:rPr lang="en" sz="2900">
                <a:solidFill>
                  <a:srgbClr val="000000"/>
                </a:solidFill>
                <a:latin typeface="Montserrat"/>
                <a:ea typeface="Montserrat"/>
                <a:cs typeface="Montserrat"/>
                <a:sym typeface="Montserrat"/>
              </a:rPr>
              <a:t>organization</a:t>
            </a:r>
            <a:r>
              <a:rPr lang="en" sz="2900">
                <a:solidFill>
                  <a:srgbClr val="000000"/>
                </a:solidFill>
                <a:latin typeface="Montserrat"/>
                <a:ea typeface="Montserrat"/>
                <a:cs typeface="Montserrat"/>
                <a:sym typeface="Montserrat"/>
              </a:rPr>
              <a:t> best practices for working with and storing keys.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Rotating and renewing keys on a regular schedule is common best practice.</a:t>
            </a:r>
            <a:endParaRPr sz="2900">
              <a:solidFill>
                <a:srgbClr val="000000"/>
              </a:solidFill>
              <a:latin typeface="Montserrat"/>
              <a:ea typeface="Montserrat"/>
              <a:cs typeface="Montserrat"/>
              <a:sym typeface="Montserrat"/>
            </a:endParaRPr>
          </a:p>
        </p:txBody>
      </p:sp>
      <p:sp>
        <p:nvSpPr>
          <p:cNvPr id="2198" name="Google Shape;2198;p1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2" name="Shape 2202"/>
        <p:cNvGrpSpPr/>
        <p:nvPr/>
      </p:nvGrpSpPr>
      <p:grpSpPr>
        <a:xfrm>
          <a:off x="0" y="0"/>
          <a:ext cx="0" cy="0"/>
          <a:chOff x="0" y="0"/>
          <a:chExt cx="0" cy="0"/>
        </a:xfrm>
      </p:grpSpPr>
      <p:pic>
        <p:nvPicPr>
          <p:cNvPr id="2203" name="Google Shape;2203;p2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04" name="Google Shape;2204;p2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05" name="Google Shape;2205;p200"/>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Identity Aware Proxy (IAP)</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Depending on your use cases, you may have GCP web applications that need to have different levels of access depending on the user of the web app.</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IAP is a service from Google Cloud that helps automate this for GCP web apps.</a:t>
            </a:r>
            <a:endParaRPr sz="2900">
              <a:solidFill>
                <a:srgbClr val="000000"/>
              </a:solidFill>
              <a:latin typeface="Montserrat"/>
              <a:ea typeface="Montserrat"/>
              <a:cs typeface="Montserrat"/>
              <a:sym typeface="Montserrat"/>
            </a:endParaRPr>
          </a:p>
        </p:txBody>
      </p:sp>
      <p:sp>
        <p:nvSpPr>
          <p:cNvPr id="2206" name="Google Shape;2206;p2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pic>
        <p:nvPicPr>
          <p:cNvPr id="2211" name="Google Shape;2211;p2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12" name="Google Shape;2212;p2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13" name="Google Shape;2213;p201"/>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Identity Aware Proxy (IAP)</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Consider a web application that has:</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General Public Facing Page</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Support Ticket Page</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Authorized User Application Page</a:t>
            </a:r>
            <a:endParaRPr sz="2900">
              <a:solidFill>
                <a:srgbClr val="000000"/>
              </a:solidFill>
              <a:latin typeface="Montserrat"/>
              <a:ea typeface="Montserrat"/>
              <a:cs typeface="Montserrat"/>
              <a:sym typeface="Montserrat"/>
            </a:endParaRPr>
          </a:p>
        </p:txBody>
      </p:sp>
      <p:sp>
        <p:nvSpPr>
          <p:cNvPr id="2214" name="Google Shape;2214;p2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7" name="Google Shape;217;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8" name="Google Shape;218;p31"/>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GCP Organization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Resource Hierarchy </a:t>
            </a:r>
            <a:endParaRPr b="1">
              <a:latin typeface="Montserrat"/>
              <a:ea typeface="Montserrat"/>
              <a:cs typeface="Montserrat"/>
              <a:sym typeface="Montserrat"/>
            </a:endParaRPr>
          </a:p>
        </p:txBody>
      </p:sp>
      <p:sp>
        <p:nvSpPr>
          <p:cNvPr id="219" name="Google Shape;219;p31"/>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20" name="Google Shape;220;p31"/>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pic>
        <p:nvPicPr>
          <p:cNvPr id="2219" name="Google Shape;2219;p2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20" name="Google Shape;2220;p2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21" name="Google Shape;2221;p202"/>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Identity Aware Proxy (IAP)</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Consider a web application that has:</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General Public Facing Page</a:t>
            </a:r>
            <a:endParaRPr sz="2900">
              <a:solidFill>
                <a:srgbClr val="000000"/>
              </a:solidFill>
              <a:latin typeface="Montserrat"/>
              <a:ea typeface="Montserrat"/>
              <a:cs typeface="Montserrat"/>
              <a:sym typeface="Montserrat"/>
            </a:endParaRPr>
          </a:p>
          <a:p>
            <a:pPr indent="-412750" lvl="3" marL="1828800" marR="0" rtl="0" algn="l">
              <a:lnSpc>
                <a:spcPct val="9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Anyone (even anonymous)</a:t>
            </a:r>
            <a:endParaRPr i="1"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Support Ticket Page</a:t>
            </a:r>
            <a:endParaRPr sz="2900">
              <a:solidFill>
                <a:srgbClr val="000000"/>
              </a:solidFill>
              <a:latin typeface="Montserrat"/>
              <a:ea typeface="Montserrat"/>
              <a:cs typeface="Montserrat"/>
              <a:sym typeface="Montserrat"/>
            </a:endParaRPr>
          </a:p>
          <a:p>
            <a:pPr indent="-412750" lvl="3" marL="1828800" marR="0" rtl="0" algn="l">
              <a:lnSpc>
                <a:spcPct val="9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Authenticated User</a:t>
            </a:r>
            <a:endParaRPr i="1"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Authorized User Application Page</a:t>
            </a:r>
            <a:endParaRPr sz="2900">
              <a:solidFill>
                <a:srgbClr val="000000"/>
              </a:solidFill>
              <a:latin typeface="Montserrat"/>
              <a:ea typeface="Montserrat"/>
              <a:cs typeface="Montserrat"/>
              <a:sym typeface="Montserrat"/>
            </a:endParaRPr>
          </a:p>
          <a:p>
            <a:pPr indent="-412750" lvl="3" marL="1828800" marR="0" rtl="0" algn="l">
              <a:lnSpc>
                <a:spcPct val="9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Authorized User</a:t>
            </a:r>
            <a:endParaRPr i="1" sz="2900">
              <a:solidFill>
                <a:srgbClr val="000000"/>
              </a:solidFill>
              <a:latin typeface="Montserrat"/>
              <a:ea typeface="Montserrat"/>
              <a:cs typeface="Montserrat"/>
              <a:sym typeface="Montserrat"/>
            </a:endParaRPr>
          </a:p>
        </p:txBody>
      </p:sp>
      <p:sp>
        <p:nvSpPr>
          <p:cNvPr id="2222" name="Google Shape;2222;p2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pic>
        <p:nvPicPr>
          <p:cNvPr id="2227" name="Google Shape;2227;p2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28" name="Google Shape;2228;p2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29" name="Google Shape;2229;p203"/>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Identity Aware Proxy (IAP)</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IAP provides a single point of control for managing user access to web applications and cloud resources.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More information:</a:t>
            </a:r>
            <a:endParaRPr sz="2900">
              <a:solidFill>
                <a:srgbClr val="000000"/>
              </a:solidFill>
              <a:latin typeface="Montserrat"/>
              <a:ea typeface="Montserrat"/>
              <a:cs typeface="Montserrat"/>
              <a:sym typeface="Montserrat"/>
            </a:endParaRPr>
          </a:p>
          <a:p>
            <a:pPr indent="-412750" lvl="2" marL="1371600" marR="0" rtl="0" algn="l">
              <a:lnSpc>
                <a:spcPct val="9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https://cloud.google.com/iap/docs</a:t>
            </a:r>
            <a:endParaRPr b="1" sz="2900">
              <a:solidFill>
                <a:srgbClr val="0B5394"/>
              </a:solidFill>
              <a:latin typeface="Montserrat"/>
              <a:ea typeface="Montserrat"/>
              <a:cs typeface="Montserrat"/>
              <a:sym typeface="Montserrat"/>
            </a:endParaRPr>
          </a:p>
          <a:p>
            <a:pPr indent="0" lvl="0" marL="1371600" marR="0" rtl="0" algn="l">
              <a:lnSpc>
                <a:spcPct val="90000"/>
              </a:lnSpc>
              <a:spcBef>
                <a:spcPts val="0"/>
              </a:spcBef>
              <a:spcAft>
                <a:spcPts val="0"/>
              </a:spcAft>
              <a:buNone/>
            </a:pPr>
            <a:r>
              <a:t/>
            </a:r>
            <a:endParaRPr sz="2900">
              <a:solidFill>
                <a:srgbClr val="000000"/>
              </a:solidFill>
              <a:latin typeface="Montserrat"/>
              <a:ea typeface="Montserrat"/>
              <a:cs typeface="Montserrat"/>
              <a:sym typeface="Montserrat"/>
            </a:endParaRPr>
          </a:p>
        </p:txBody>
      </p:sp>
      <p:sp>
        <p:nvSpPr>
          <p:cNvPr id="2230" name="Google Shape;2230;p2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pic>
        <p:nvPicPr>
          <p:cNvPr id="2235" name="Google Shape;2235;p2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36" name="Google Shape;2236;p2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37" name="Google Shape;2237;p204"/>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Remember</a:t>
            </a:r>
            <a:r>
              <a:rPr lang="en" sz="2900">
                <a:solidFill>
                  <a:srgbClr val="000000"/>
                </a:solidFill>
                <a:latin typeface="Montserrat"/>
                <a:ea typeface="Montserrat"/>
                <a:cs typeface="Montserrat"/>
                <a:sym typeface="Montserrat"/>
              </a:rPr>
              <a:t> you can </a:t>
            </a:r>
            <a:r>
              <a:rPr lang="en" sz="2900">
                <a:solidFill>
                  <a:srgbClr val="000000"/>
                </a:solidFill>
                <a:latin typeface="Montserrat"/>
                <a:ea typeface="Montserrat"/>
                <a:cs typeface="Montserrat"/>
                <a:sym typeface="Montserrat"/>
              </a:rPr>
              <a:t>always</a:t>
            </a:r>
            <a:r>
              <a:rPr lang="en" sz="2900">
                <a:solidFill>
                  <a:srgbClr val="000000"/>
                </a:solidFill>
                <a:latin typeface="Montserrat"/>
                <a:ea typeface="Montserrat"/>
                <a:cs typeface="Montserrat"/>
                <a:sym typeface="Montserrat"/>
              </a:rPr>
              <a:t> refer to the official documentation online, which often has best practices sections for a </a:t>
            </a:r>
            <a:r>
              <a:rPr lang="en" sz="2900">
                <a:solidFill>
                  <a:srgbClr val="000000"/>
                </a:solidFill>
                <a:latin typeface="Montserrat"/>
                <a:ea typeface="Montserrat"/>
                <a:cs typeface="Montserrat"/>
                <a:sym typeface="Montserrat"/>
              </a:rPr>
              <a:t>variety</a:t>
            </a:r>
            <a:r>
              <a:rPr lang="en" sz="2900">
                <a:solidFill>
                  <a:srgbClr val="000000"/>
                </a:solidFill>
                <a:latin typeface="Montserrat"/>
                <a:ea typeface="Montserrat"/>
                <a:cs typeface="Montserrat"/>
                <a:sym typeface="Montserrat"/>
              </a:rPr>
              <a:t> of use cases.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https://cloud.google.com/iam/docs/</a:t>
            </a:r>
            <a:endParaRPr b="1" sz="2900">
              <a:solidFill>
                <a:srgbClr val="0B5394"/>
              </a:solidFill>
              <a:latin typeface="Montserrat"/>
              <a:ea typeface="Montserrat"/>
              <a:cs typeface="Montserrat"/>
              <a:sym typeface="Montserrat"/>
            </a:endParaRPr>
          </a:p>
          <a:p>
            <a:pPr indent="0" lvl="0" marL="914400" marR="0" rtl="0" algn="l">
              <a:lnSpc>
                <a:spcPct val="90000"/>
              </a:lnSpc>
              <a:spcBef>
                <a:spcPts val="0"/>
              </a:spcBef>
              <a:spcAft>
                <a:spcPts val="0"/>
              </a:spcAft>
              <a:buNone/>
            </a:pPr>
            <a:r>
              <a:t/>
            </a:r>
            <a:endParaRPr sz="2900">
              <a:solidFill>
                <a:srgbClr val="000000"/>
              </a:solidFill>
              <a:latin typeface="Montserrat"/>
              <a:ea typeface="Montserrat"/>
              <a:cs typeface="Montserrat"/>
              <a:sym typeface="Montserrat"/>
            </a:endParaRPr>
          </a:p>
          <a:p>
            <a:pPr indent="0" lvl="0" marL="1371600" marR="0" rtl="0" algn="l">
              <a:lnSpc>
                <a:spcPct val="90000"/>
              </a:lnSpc>
              <a:spcBef>
                <a:spcPts val="0"/>
              </a:spcBef>
              <a:spcAft>
                <a:spcPts val="0"/>
              </a:spcAft>
              <a:buNone/>
            </a:pPr>
            <a:r>
              <a:t/>
            </a:r>
            <a:endParaRPr sz="2900">
              <a:solidFill>
                <a:srgbClr val="000000"/>
              </a:solidFill>
              <a:latin typeface="Montserrat"/>
              <a:ea typeface="Montserrat"/>
              <a:cs typeface="Montserrat"/>
              <a:sym typeface="Montserrat"/>
            </a:endParaRPr>
          </a:p>
        </p:txBody>
      </p:sp>
      <p:sp>
        <p:nvSpPr>
          <p:cNvPr id="2238" name="Google Shape;2238;p2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pic>
        <p:nvPicPr>
          <p:cNvPr id="2243" name="Google Shape;2243;p2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44" name="Google Shape;2244;p2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45" name="Google Shape;2245;p205"/>
          <p:cNvSpPr txBox="1"/>
          <p:nvPr>
            <p:ph type="ctrTitle"/>
          </p:nvPr>
        </p:nvSpPr>
        <p:spPr>
          <a:xfrm>
            <a:off x="311700" y="1713200"/>
            <a:ext cx="8520600" cy="14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IAM Console Tour</a:t>
            </a:r>
            <a:endParaRPr b="1">
              <a:latin typeface="Montserrat"/>
              <a:ea typeface="Montserrat"/>
              <a:cs typeface="Montserrat"/>
              <a:sym typeface="Montserrat"/>
            </a:endParaRPr>
          </a:p>
        </p:txBody>
      </p:sp>
      <p:sp>
        <p:nvSpPr>
          <p:cNvPr id="2246" name="Google Shape;2246;p205"/>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pic>
        <p:nvPicPr>
          <p:cNvPr id="2251" name="Google Shape;2251;p2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52" name="Google Shape;2252;p2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53" name="Google Shape;2253;p206"/>
          <p:cNvSpPr txBox="1"/>
          <p:nvPr>
            <p:ph type="ctrTitle"/>
          </p:nvPr>
        </p:nvSpPr>
        <p:spPr>
          <a:xfrm>
            <a:off x="311700" y="1713200"/>
            <a:ext cx="8520600" cy="140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Custom Roles</a:t>
            </a:r>
            <a:endParaRPr b="1">
              <a:latin typeface="Montserrat"/>
              <a:ea typeface="Montserrat"/>
              <a:cs typeface="Montserrat"/>
              <a:sym typeface="Montserrat"/>
            </a:endParaRPr>
          </a:p>
        </p:txBody>
      </p:sp>
      <p:sp>
        <p:nvSpPr>
          <p:cNvPr id="2254" name="Google Shape;2254;p2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pic>
        <p:nvPicPr>
          <p:cNvPr id="2259" name="Google Shape;2259;p2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60" name="Google Shape;2260;p2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61" name="Google Shape;2261;p207"/>
          <p:cNvSpPr txBox="1"/>
          <p:nvPr>
            <p:ph idx="1" type="subTitle"/>
          </p:nvPr>
        </p:nvSpPr>
        <p:spPr>
          <a:xfrm>
            <a:off x="311700" y="1152475"/>
            <a:ext cx="8684100" cy="3609300"/>
          </a:xfrm>
          <a:prstGeom prst="rect">
            <a:avLst/>
          </a:prstGeom>
        </p:spPr>
        <p:txBody>
          <a:bodyPr anchorCtr="0" anchor="t" bIns="91425" lIns="91425" spcFirstLastPara="1" rIns="91425" wrap="square" tIns="91425">
            <a:normAutofit/>
          </a:bodyPr>
          <a:lstStyle/>
          <a:p>
            <a:pPr indent="-412750" lvl="0" marL="4572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the following in a demo:</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Attempting to Create a New Folder</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Receiving</a:t>
            </a:r>
            <a:r>
              <a:rPr lang="en" sz="2900">
                <a:solidFill>
                  <a:srgbClr val="000000"/>
                </a:solidFill>
                <a:latin typeface="Montserrat"/>
                <a:ea typeface="Montserrat"/>
                <a:cs typeface="Montserrat"/>
                <a:sym typeface="Montserrat"/>
              </a:rPr>
              <a:t> Permission Warnings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Updating Role Bindings</a:t>
            </a:r>
            <a:endParaRPr sz="2900">
              <a:solidFill>
                <a:srgbClr val="000000"/>
              </a:solidFill>
              <a:latin typeface="Montserrat"/>
              <a:ea typeface="Montserrat"/>
              <a:cs typeface="Montserrat"/>
              <a:sym typeface="Montserrat"/>
            </a:endParaRPr>
          </a:p>
          <a:p>
            <a:pPr indent="-412750" lvl="1" marL="9144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Creating New Folder Successfully</a:t>
            </a:r>
            <a:endParaRPr sz="2900">
              <a:solidFill>
                <a:srgbClr val="000000"/>
              </a:solidFill>
              <a:latin typeface="Montserrat"/>
              <a:ea typeface="Montserrat"/>
              <a:cs typeface="Montserrat"/>
              <a:sym typeface="Montserrat"/>
            </a:endParaRPr>
          </a:p>
          <a:p>
            <a:pPr indent="0" lvl="0" marL="1371600" marR="0" rtl="0" algn="l">
              <a:lnSpc>
                <a:spcPct val="90000"/>
              </a:lnSpc>
              <a:spcBef>
                <a:spcPts val="0"/>
              </a:spcBef>
              <a:spcAft>
                <a:spcPts val="0"/>
              </a:spcAft>
              <a:buNone/>
            </a:pPr>
            <a:r>
              <a:t/>
            </a:r>
            <a:endParaRPr sz="2900">
              <a:solidFill>
                <a:srgbClr val="000000"/>
              </a:solidFill>
              <a:latin typeface="Montserrat"/>
              <a:ea typeface="Montserrat"/>
              <a:cs typeface="Montserrat"/>
              <a:sym typeface="Montserrat"/>
            </a:endParaRPr>
          </a:p>
        </p:txBody>
      </p:sp>
      <p:sp>
        <p:nvSpPr>
          <p:cNvPr id="2262" name="Google Shape;2262;p2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1" name="Google Shape;61;p1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2" name="Google Shape;62;p14"/>
          <p:cNvSpPr txBox="1"/>
          <p:nvPr>
            <p:ph type="ctrTitle"/>
          </p:nvPr>
        </p:nvSpPr>
        <p:spPr>
          <a:xfrm>
            <a:off x="311700" y="16370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GCP Basics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IAM</a:t>
            </a:r>
            <a:endParaRPr b="1">
              <a:latin typeface="Montserrat"/>
              <a:ea typeface="Montserrat"/>
              <a:cs typeface="Montserrat"/>
              <a:sym typeface="Montserrat"/>
            </a:endParaRPr>
          </a:p>
        </p:txBody>
      </p:sp>
      <p:sp>
        <p:nvSpPr>
          <p:cNvPr id="63" name="Google Shape;63;p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6" name="Google Shape;226;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7" name="Google Shape;227;p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working with GCP, we want to make sure that only people with the correct permissions are allowed to own, edit, view, or adjust billing on GCP resources.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think of these different permissions of creation or management as </a:t>
            </a:r>
            <a:r>
              <a:rPr b="1" lang="en" sz="2900">
                <a:solidFill>
                  <a:srgbClr val="000000"/>
                </a:solidFill>
                <a:latin typeface="Montserrat"/>
                <a:ea typeface="Montserrat"/>
                <a:cs typeface="Montserrat"/>
                <a:sym typeface="Montserrat"/>
              </a:rPr>
              <a:t>policies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228" name="Google Shape;228;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4" name="Google Shape;234;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5" name="Google Shape;235;p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conjunction with the idea of </a:t>
            </a:r>
            <a:r>
              <a:rPr b="1" lang="en" sz="2900">
                <a:solidFill>
                  <a:srgbClr val="000000"/>
                </a:solidFill>
                <a:latin typeface="Montserrat"/>
                <a:ea typeface="Montserrat"/>
                <a:cs typeface="Montserrat"/>
                <a:sym typeface="Montserrat"/>
              </a:rPr>
              <a:t>IAM roles</a:t>
            </a:r>
            <a:r>
              <a:rPr lang="en" sz="2900">
                <a:solidFill>
                  <a:srgbClr val="000000"/>
                </a:solidFill>
                <a:latin typeface="Montserrat"/>
                <a:ea typeface="Montserrat"/>
                <a:cs typeface="Montserrat"/>
                <a:sym typeface="Montserrat"/>
              </a:rPr>
              <a:t> we need to account for an entire </a:t>
            </a:r>
            <a:r>
              <a:rPr b="1" lang="en" sz="2900">
                <a:solidFill>
                  <a:srgbClr val="000000"/>
                </a:solidFill>
                <a:latin typeface="Montserrat"/>
                <a:ea typeface="Montserrat"/>
                <a:cs typeface="Montserrat"/>
                <a:sym typeface="Montserrat"/>
              </a:rPr>
              <a:t>organization</a:t>
            </a:r>
            <a:r>
              <a:rPr lang="en" sz="2900">
                <a:solidFill>
                  <a:srgbClr val="000000"/>
                </a:solidFill>
                <a:latin typeface="Montserrat"/>
                <a:ea typeface="Montserrat"/>
                <a:cs typeface="Montserrat"/>
                <a:sym typeface="Montserrat"/>
              </a:rPr>
              <a:t> with its own policies.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also need to think about how to organize our GCP resources in general.</a:t>
            </a:r>
            <a:endParaRPr sz="2900">
              <a:solidFill>
                <a:srgbClr val="000000"/>
              </a:solidFill>
              <a:latin typeface="Montserrat"/>
              <a:ea typeface="Montserrat"/>
              <a:cs typeface="Montserrat"/>
              <a:sym typeface="Montserrat"/>
            </a:endParaRPr>
          </a:p>
        </p:txBody>
      </p:sp>
      <p:sp>
        <p:nvSpPr>
          <p:cNvPr id="236" name="Google Shape;236;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2" name="Google Shape;242;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3" name="Google Shape;243;p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uses </a:t>
            </a:r>
            <a:r>
              <a:rPr b="1" lang="en" sz="2900">
                <a:solidFill>
                  <a:srgbClr val="000000"/>
                </a:solidFill>
                <a:latin typeface="Montserrat"/>
                <a:ea typeface="Montserrat"/>
                <a:cs typeface="Montserrat"/>
                <a:sym typeface="Montserrat"/>
              </a:rPr>
              <a:t>IAM (Identity and Access Management)</a:t>
            </a:r>
            <a:r>
              <a:rPr lang="en" sz="2900">
                <a:solidFill>
                  <a:srgbClr val="000000"/>
                </a:solidFill>
                <a:latin typeface="Montserrat"/>
                <a:ea typeface="Montserrat"/>
                <a:cs typeface="Montserrat"/>
                <a:sym typeface="Montserrat"/>
              </a:rPr>
              <a:t> to help define roles and policies across your organization’s Google Cloud services and resources.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be talking </a:t>
            </a:r>
            <a:r>
              <a:rPr b="1" i="1" lang="en" sz="2900">
                <a:solidFill>
                  <a:srgbClr val="000000"/>
                </a:solidFill>
                <a:latin typeface="Montserrat"/>
                <a:ea typeface="Montserrat"/>
                <a:cs typeface="Montserrat"/>
                <a:sym typeface="Montserrat"/>
              </a:rPr>
              <a:t>a lot</a:t>
            </a:r>
            <a:r>
              <a:rPr i="1" lang="en" sz="2900">
                <a:solidFill>
                  <a:srgbClr val="000000"/>
                </a:solidFill>
                <a:latin typeface="Montserrat"/>
                <a:ea typeface="Montserrat"/>
                <a:cs typeface="Montserrat"/>
                <a:sym typeface="Montserrat"/>
              </a:rPr>
              <a:t> </a:t>
            </a:r>
            <a:r>
              <a:rPr lang="en" sz="2900">
                <a:solidFill>
                  <a:srgbClr val="000000"/>
                </a:solidFill>
                <a:latin typeface="Montserrat"/>
                <a:ea typeface="Montserrat"/>
                <a:cs typeface="Montserrat"/>
                <a:sym typeface="Montserrat"/>
              </a:rPr>
              <a:t>more about IAM later on, this lecture is not very specific on IAM </a:t>
            </a:r>
            <a:r>
              <a:rPr lang="en" sz="2900">
                <a:solidFill>
                  <a:srgbClr val="000000"/>
                </a:solidFill>
                <a:latin typeface="Montserrat"/>
                <a:ea typeface="Montserrat"/>
                <a:cs typeface="Montserrat"/>
                <a:sym typeface="Montserrat"/>
              </a:rPr>
              <a:t>just</a:t>
            </a:r>
            <a:r>
              <a:rPr lang="en" sz="2900">
                <a:solidFill>
                  <a:srgbClr val="000000"/>
                </a:solidFill>
                <a:latin typeface="Montserrat"/>
                <a:ea typeface="Montserrat"/>
                <a:cs typeface="Montserrat"/>
                <a:sym typeface="Montserrat"/>
              </a:rPr>
              <a:t> quite yet!</a:t>
            </a:r>
            <a:endParaRPr sz="2900">
              <a:solidFill>
                <a:srgbClr val="000000"/>
              </a:solidFill>
              <a:latin typeface="Montserrat"/>
              <a:ea typeface="Montserrat"/>
              <a:cs typeface="Montserrat"/>
              <a:sym typeface="Montserrat"/>
            </a:endParaRPr>
          </a:p>
        </p:txBody>
      </p:sp>
      <p:sp>
        <p:nvSpPr>
          <p:cNvPr id="244" name="Google Shape;244;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50" name="Google Shape;250;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1" name="Google Shape;251;p3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IAM </a:t>
            </a:r>
            <a:r>
              <a:rPr lang="en" sz="2900">
                <a:solidFill>
                  <a:srgbClr val="000000"/>
                </a:solidFill>
                <a:latin typeface="Montserrat"/>
                <a:ea typeface="Montserrat"/>
                <a:cs typeface="Montserrat"/>
                <a:sym typeface="Montserrat"/>
              </a:rPr>
              <a:t>primitive roles can be used to define a policy, essentially a set of permissions: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Owner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Editor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Viewer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Billing Administrator</a:t>
            </a:r>
            <a:endParaRPr sz="2900">
              <a:solidFill>
                <a:srgbClr val="000000"/>
              </a:solidFill>
              <a:latin typeface="Montserrat"/>
              <a:ea typeface="Montserrat"/>
              <a:cs typeface="Montserrat"/>
              <a:sym typeface="Montserrat"/>
            </a:endParaRPr>
          </a:p>
        </p:txBody>
      </p:sp>
      <p:sp>
        <p:nvSpPr>
          <p:cNvPr id="252" name="Google Shape;252;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58" name="Google Shape;258;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9" name="Google Shape;259;p3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think of an IAM policy as a set of </a:t>
            </a:r>
            <a:r>
              <a:rPr b="1" lang="en" sz="2900">
                <a:solidFill>
                  <a:srgbClr val="000000"/>
                </a:solidFill>
                <a:latin typeface="Montserrat"/>
                <a:ea typeface="Montserrat"/>
                <a:cs typeface="Montserrat"/>
                <a:sym typeface="Montserrat"/>
              </a:rPr>
              <a:t>roles</a:t>
            </a:r>
            <a:r>
              <a:rPr lang="en" sz="2900">
                <a:solidFill>
                  <a:srgbClr val="000000"/>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member bindings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Essentially defining who is allowed to do what on GCP.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 Jose is allowed to only be a </a:t>
            </a:r>
            <a:r>
              <a:rPr b="1" lang="en" sz="2900">
                <a:solidFill>
                  <a:srgbClr val="000000"/>
                </a:solidFill>
                <a:latin typeface="Montserrat"/>
                <a:ea typeface="Montserrat"/>
                <a:cs typeface="Montserrat"/>
                <a:sym typeface="Montserrat"/>
              </a:rPr>
              <a:t>Viewer</a:t>
            </a:r>
            <a:r>
              <a:rPr lang="en" sz="2900">
                <a:solidFill>
                  <a:srgbClr val="000000"/>
                </a:solidFill>
                <a:latin typeface="Montserrat"/>
                <a:ea typeface="Montserrat"/>
                <a:cs typeface="Montserrat"/>
                <a:sym typeface="Montserrat"/>
              </a:rPr>
              <a:t> on a resource.</a:t>
            </a:r>
            <a:endParaRPr sz="2900">
              <a:solidFill>
                <a:srgbClr val="000000"/>
              </a:solidFill>
              <a:latin typeface="Montserrat"/>
              <a:ea typeface="Montserrat"/>
              <a:cs typeface="Montserrat"/>
              <a:sym typeface="Montserrat"/>
            </a:endParaRPr>
          </a:p>
        </p:txBody>
      </p:sp>
      <p:sp>
        <p:nvSpPr>
          <p:cNvPr id="260" name="Google Shape;260;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66" name="Google Shape;266;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67" name="Google Shape;267;p3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fully understand IAM and policies, we first need to understand how GCP thinks about organizing both a cloud resource and the people using it.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visualize resource hierarchy and policy hierarchy as a graph…</a:t>
            </a:r>
            <a:endParaRPr sz="2900">
              <a:solidFill>
                <a:srgbClr val="000000"/>
              </a:solidFill>
              <a:latin typeface="Montserrat"/>
              <a:ea typeface="Montserrat"/>
              <a:cs typeface="Montserrat"/>
              <a:sym typeface="Montserrat"/>
            </a:endParaRPr>
          </a:p>
        </p:txBody>
      </p:sp>
      <p:sp>
        <p:nvSpPr>
          <p:cNvPr id="268" name="Google Shape;268;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8"/>
          <p:cNvPicPr preferRelativeResize="0"/>
          <p:nvPr/>
        </p:nvPicPr>
        <p:blipFill>
          <a:blip r:embed="rId3">
            <a:alphaModFix/>
          </a:blip>
          <a:stretch>
            <a:fillRect/>
          </a:stretch>
        </p:blipFill>
        <p:spPr>
          <a:xfrm>
            <a:off x="0" y="4628200"/>
            <a:ext cx="2283675" cy="515300"/>
          </a:xfrm>
          <a:prstGeom prst="rect">
            <a:avLst/>
          </a:prstGeom>
          <a:noFill/>
          <a:ln>
            <a:noFill/>
          </a:ln>
        </p:spPr>
      </p:pic>
      <p:pic>
        <p:nvPicPr>
          <p:cNvPr id="274" name="Google Shape;274;p38"/>
          <p:cNvPicPr preferRelativeResize="0"/>
          <p:nvPr/>
        </p:nvPicPr>
        <p:blipFill>
          <a:blip r:embed="rId4">
            <a:alphaModFix/>
          </a:blip>
          <a:stretch>
            <a:fillRect/>
          </a:stretch>
        </p:blipFill>
        <p:spPr>
          <a:xfrm>
            <a:off x="0" y="0"/>
            <a:ext cx="861675" cy="887475"/>
          </a:xfrm>
          <a:prstGeom prst="rect">
            <a:avLst/>
          </a:prstGeom>
          <a:noFill/>
          <a:ln>
            <a:noFill/>
          </a:ln>
        </p:spPr>
      </p:pic>
      <p:sp>
        <p:nvSpPr>
          <p:cNvPr id="275" name="Google Shape;275;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76" name="Google Shape;276;p38"/>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9"/>
          <p:cNvPicPr preferRelativeResize="0"/>
          <p:nvPr/>
        </p:nvPicPr>
        <p:blipFill>
          <a:blip r:embed="rId3">
            <a:alphaModFix/>
          </a:blip>
          <a:stretch>
            <a:fillRect/>
          </a:stretch>
        </p:blipFill>
        <p:spPr>
          <a:xfrm>
            <a:off x="0" y="4628200"/>
            <a:ext cx="2283675" cy="515300"/>
          </a:xfrm>
          <a:prstGeom prst="rect">
            <a:avLst/>
          </a:prstGeom>
          <a:noFill/>
          <a:ln>
            <a:noFill/>
          </a:ln>
        </p:spPr>
      </p:pic>
      <p:pic>
        <p:nvPicPr>
          <p:cNvPr id="282" name="Google Shape;282;p39"/>
          <p:cNvPicPr preferRelativeResize="0"/>
          <p:nvPr/>
        </p:nvPicPr>
        <p:blipFill>
          <a:blip r:embed="rId4">
            <a:alphaModFix/>
          </a:blip>
          <a:stretch>
            <a:fillRect/>
          </a:stretch>
        </p:blipFill>
        <p:spPr>
          <a:xfrm>
            <a:off x="0" y="0"/>
            <a:ext cx="861675" cy="887475"/>
          </a:xfrm>
          <a:prstGeom prst="rect">
            <a:avLst/>
          </a:prstGeom>
          <a:noFill/>
          <a:ln>
            <a:noFill/>
          </a:ln>
        </p:spPr>
      </p:pic>
      <p:sp>
        <p:nvSpPr>
          <p:cNvPr id="283" name="Google Shape;283;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84" name="Google Shape;284;p39"/>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285" name="Google Shape;285;p39"/>
          <p:cNvSpPr/>
          <p:nvPr/>
        </p:nvSpPr>
        <p:spPr>
          <a:xfrm>
            <a:off x="1860850" y="2349888"/>
            <a:ext cx="6298200" cy="658500"/>
          </a:xfrm>
          <a:prstGeom prst="rightArrow">
            <a:avLst>
              <a:gd fmla="val 50000" name="adj1"/>
              <a:gd fmla="val 50000" name="adj2"/>
            </a:avLst>
          </a:prstGeom>
          <a:solidFill>
            <a:srgbClr val="B4A7D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nvSpPr>
        <p:spPr>
          <a:xfrm>
            <a:off x="2160975" y="2003950"/>
            <a:ext cx="5191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Montserrat"/>
                <a:ea typeface="Montserrat"/>
                <a:cs typeface="Montserrat"/>
                <a:sym typeface="Montserrat"/>
              </a:rPr>
              <a:t>Policy Inheritance</a:t>
            </a:r>
            <a:endParaRPr b="1" sz="20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0"/>
          <p:cNvPicPr preferRelativeResize="0"/>
          <p:nvPr/>
        </p:nvPicPr>
        <p:blipFill>
          <a:blip r:embed="rId3">
            <a:alphaModFix/>
          </a:blip>
          <a:stretch>
            <a:fillRect/>
          </a:stretch>
        </p:blipFill>
        <p:spPr>
          <a:xfrm>
            <a:off x="0" y="4628200"/>
            <a:ext cx="2283675" cy="515300"/>
          </a:xfrm>
          <a:prstGeom prst="rect">
            <a:avLst/>
          </a:prstGeom>
          <a:noFill/>
          <a:ln>
            <a:noFill/>
          </a:ln>
        </p:spPr>
      </p:pic>
      <p:pic>
        <p:nvPicPr>
          <p:cNvPr id="292" name="Google Shape;292;p40"/>
          <p:cNvPicPr preferRelativeResize="0"/>
          <p:nvPr/>
        </p:nvPicPr>
        <p:blipFill>
          <a:blip r:embed="rId4">
            <a:alphaModFix/>
          </a:blip>
          <a:stretch>
            <a:fillRect/>
          </a:stretch>
        </p:blipFill>
        <p:spPr>
          <a:xfrm>
            <a:off x="0" y="0"/>
            <a:ext cx="861675" cy="887475"/>
          </a:xfrm>
          <a:prstGeom prst="rect">
            <a:avLst/>
          </a:prstGeom>
          <a:noFill/>
          <a:ln>
            <a:noFill/>
          </a:ln>
        </p:spPr>
      </p:pic>
      <p:sp>
        <p:nvSpPr>
          <p:cNvPr id="293" name="Google Shape;293;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94" name="Google Shape;294;p40"/>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295" name="Google Shape;295;p40"/>
          <p:cNvSpPr/>
          <p:nvPr/>
        </p:nvSpPr>
        <p:spPr>
          <a:xfrm>
            <a:off x="3187250" y="1021075"/>
            <a:ext cx="4361100" cy="2843700"/>
          </a:xfrm>
          <a:prstGeom prst="wedgeRoundRectCallout">
            <a:avLst>
              <a:gd fmla="val -90481" name="adj1"/>
              <a:gd fmla="val 11409"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“ORG NODE” or ORGANIZATION</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Organization top level, such as a company or domain (eg. www.company.com).</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Policies can be defined at an organization level (and would continue down to lower levels).</a:t>
            </a:r>
            <a:endParaRPr b="1" sz="18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1"/>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01" name="Google Shape;301;p41"/>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02" name="Google Shape;302;p41"/>
          <p:cNvPicPr preferRelativeResize="0"/>
          <p:nvPr/>
        </p:nvPicPr>
        <p:blipFill>
          <a:blip r:embed="rId4">
            <a:alphaModFix/>
          </a:blip>
          <a:stretch>
            <a:fillRect/>
          </a:stretch>
        </p:blipFill>
        <p:spPr>
          <a:xfrm>
            <a:off x="0" y="0"/>
            <a:ext cx="861675" cy="887475"/>
          </a:xfrm>
          <a:prstGeom prst="rect">
            <a:avLst/>
          </a:prstGeom>
          <a:noFill/>
          <a:ln>
            <a:noFill/>
          </a:ln>
        </p:spPr>
      </p:pic>
      <p:sp>
        <p:nvSpPr>
          <p:cNvPr id="303" name="Google Shape;303;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04" name="Google Shape;304;p41"/>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 name="Google Shape;69;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 name="Google Shape;70;p1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we </a:t>
            </a:r>
            <a:r>
              <a:rPr lang="en" sz="2900">
                <a:solidFill>
                  <a:srgbClr val="000000"/>
                </a:solidFill>
                <a:latin typeface="Montserrat"/>
                <a:ea typeface="Montserrat"/>
                <a:cs typeface="Montserrat"/>
                <a:sym typeface="Montserrat"/>
              </a:rPr>
              <a:t>begin to learn more about GCP services, we’ll need to understand access permissions for those services, for example, typically in an organization you don’t want every single person to have authority to create new cloud resources that cost money to run!</a:t>
            </a:r>
            <a:endParaRPr sz="2900">
              <a:solidFill>
                <a:srgbClr val="000000"/>
              </a:solidFill>
              <a:latin typeface="Montserrat"/>
              <a:ea typeface="Montserrat"/>
              <a:cs typeface="Montserrat"/>
              <a:sym typeface="Montserrat"/>
            </a:endParaRPr>
          </a:p>
        </p:txBody>
      </p:sp>
      <p:sp>
        <p:nvSpPr>
          <p:cNvPr id="71" name="Google Shape;71;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2"/>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10" name="Google Shape;310;p42"/>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11" name="Google Shape;311;p42"/>
          <p:cNvPicPr preferRelativeResize="0"/>
          <p:nvPr/>
        </p:nvPicPr>
        <p:blipFill>
          <a:blip r:embed="rId4">
            <a:alphaModFix/>
          </a:blip>
          <a:stretch>
            <a:fillRect/>
          </a:stretch>
        </p:blipFill>
        <p:spPr>
          <a:xfrm>
            <a:off x="0" y="0"/>
            <a:ext cx="861675" cy="887475"/>
          </a:xfrm>
          <a:prstGeom prst="rect">
            <a:avLst/>
          </a:prstGeom>
          <a:noFill/>
          <a:ln>
            <a:noFill/>
          </a:ln>
        </p:spPr>
      </p:pic>
      <p:sp>
        <p:nvSpPr>
          <p:cNvPr id="312" name="Google Shape;312;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13" name="Google Shape;313;p42"/>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314" name="Google Shape;314;p42"/>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a:t>
            </a:r>
            <a:endParaRPr b="1">
              <a:solidFill>
                <a:schemeClr val="lt1"/>
              </a:solidFill>
              <a:latin typeface="Montserrat"/>
              <a:ea typeface="Montserrat"/>
              <a:cs typeface="Montserrat"/>
              <a:sym typeface="Montserrat"/>
            </a:endParaRPr>
          </a:p>
        </p:txBody>
      </p:sp>
      <p:sp>
        <p:nvSpPr>
          <p:cNvPr id="315" name="Google Shape;315;p42"/>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B</a:t>
            </a:r>
            <a:endParaRPr/>
          </a:p>
        </p:txBody>
      </p:sp>
      <p:cxnSp>
        <p:nvCxnSpPr>
          <p:cNvPr id="316" name="Google Shape;316;p42"/>
          <p:cNvCxnSpPr>
            <a:endCxn id="314"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317" name="Google Shape;317;p42"/>
          <p:cNvCxnSpPr>
            <a:stCxn id="313" idx="6"/>
            <a:endCxn id="315"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sp>
        <p:nvSpPr>
          <p:cNvPr id="318" name="Google Shape;318;p42"/>
          <p:cNvSpPr/>
          <p:nvPr/>
        </p:nvSpPr>
        <p:spPr>
          <a:xfrm>
            <a:off x="4849200" y="1994450"/>
            <a:ext cx="4361100" cy="2843700"/>
          </a:xfrm>
          <a:prstGeom prst="wedgeRoundRectCallout">
            <a:avLst>
              <a:gd fmla="val -90516" name="adj1"/>
              <a:gd fmla="val -43290"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FOLDERS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An optional “node” in your graph which can help with organization.</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We can also define policies at this level.</a:t>
            </a:r>
            <a:endParaRPr b="1" sz="18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3"/>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24" name="Google Shape;324;p43"/>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25" name="Google Shape;325;p43"/>
          <p:cNvPicPr preferRelativeResize="0"/>
          <p:nvPr/>
        </p:nvPicPr>
        <p:blipFill>
          <a:blip r:embed="rId4">
            <a:alphaModFix/>
          </a:blip>
          <a:stretch>
            <a:fillRect/>
          </a:stretch>
        </p:blipFill>
        <p:spPr>
          <a:xfrm>
            <a:off x="0" y="0"/>
            <a:ext cx="861675" cy="887475"/>
          </a:xfrm>
          <a:prstGeom prst="rect">
            <a:avLst/>
          </a:prstGeom>
          <a:noFill/>
          <a:ln>
            <a:noFill/>
          </a:ln>
        </p:spPr>
      </p:pic>
      <p:sp>
        <p:nvSpPr>
          <p:cNvPr id="326" name="Google Shape;326;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27" name="Google Shape;327;p43"/>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a:t>
            </a:r>
            <a:endParaRPr/>
          </a:p>
        </p:txBody>
      </p:sp>
      <p:sp>
        <p:nvSpPr>
          <p:cNvPr id="328" name="Google Shape;328;p43"/>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B</a:t>
            </a:r>
            <a:endParaRPr/>
          </a:p>
        </p:txBody>
      </p:sp>
      <p:sp>
        <p:nvSpPr>
          <p:cNvPr id="329" name="Google Shape;329;p43"/>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D</a:t>
            </a:r>
            <a:endParaRPr/>
          </a:p>
        </p:txBody>
      </p:sp>
      <p:sp>
        <p:nvSpPr>
          <p:cNvPr id="330" name="Google Shape;330;p43"/>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a:t>
            </a:r>
            <a:endParaRPr/>
          </a:p>
        </p:txBody>
      </p:sp>
      <p:cxnSp>
        <p:nvCxnSpPr>
          <p:cNvPr id="331" name="Google Shape;331;p43"/>
          <p:cNvCxnSpPr>
            <a:endCxn id="327"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332" name="Google Shape;332;p43"/>
          <p:cNvCxnSpPr>
            <a:stCxn id="333" idx="6"/>
            <a:endCxn id="328"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334" name="Google Shape;334;p43"/>
          <p:cNvCxnSpPr>
            <a:stCxn id="328" idx="6"/>
            <a:endCxn id="330"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35" name="Google Shape;335;p43"/>
          <p:cNvCxnSpPr>
            <a:stCxn id="328" idx="6"/>
            <a:endCxn id="329"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sp>
        <p:nvSpPr>
          <p:cNvPr id="336" name="Google Shape;336;p43"/>
          <p:cNvSpPr/>
          <p:nvPr/>
        </p:nvSpPr>
        <p:spPr>
          <a:xfrm>
            <a:off x="4849200" y="1994450"/>
            <a:ext cx="4361100" cy="2843700"/>
          </a:xfrm>
          <a:prstGeom prst="wedgeRoundRectCallout">
            <a:avLst>
              <a:gd fmla="val -62726" name="adj1"/>
              <a:gd fmla="val -19464"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FOLDERS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You can also have sub-folders for further organizing.</a:t>
            </a:r>
            <a:endParaRPr b="1" sz="1800">
              <a:latin typeface="Montserrat"/>
              <a:ea typeface="Montserrat"/>
              <a:cs typeface="Montserrat"/>
              <a:sym typeface="Montserrat"/>
            </a:endParaRPr>
          </a:p>
        </p:txBody>
      </p:sp>
      <p:sp>
        <p:nvSpPr>
          <p:cNvPr id="333" name="Google Shape;333;p43"/>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4"/>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42" name="Google Shape;342;p44"/>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343" name="Google Shape;343;p44"/>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44" name="Google Shape;344;p44"/>
          <p:cNvPicPr preferRelativeResize="0"/>
          <p:nvPr/>
        </p:nvPicPr>
        <p:blipFill>
          <a:blip r:embed="rId4">
            <a:alphaModFix/>
          </a:blip>
          <a:stretch>
            <a:fillRect/>
          </a:stretch>
        </p:blipFill>
        <p:spPr>
          <a:xfrm>
            <a:off x="0" y="0"/>
            <a:ext cx="861675" cy="887475"/>
          </a:xfrm>
          <a:prstGeom prst="rect">
            <a:avLst/>
          </a:prstGeom>
          <a:noFill/>
          <a:ln>
            <a:noFill/>
          </a:ln>
        </p:spPr>
      </p:pic>
      <p:sp>
        <p:nvSpPr>
          <p:cNvPr id="345" name="Google Shape;345;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46" name="Google Shape;346;p44"/>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4"/>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44"/>
          <p:cNvCxnSpPr>
            <a:endCxn id="346"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351" name="Google Shape;351;p44"/>
          <p:cNvCxnSpPr>
            <a:stCxn id="352" idx="6"/>
            <a:endCxn id="347"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353" name="Google Shape;353;p44"/>
          <p:cNvCxnSpPr>
            <a:stCxn id="347" idx="6"/>
            <a:endCxn id="349"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54" name="Google Shape;354;p44"/>
          <p:cNvCxnSpPr>
            <a:stCxn id="347" idx="6"/>
            <a:endCxn id="348"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sp>
        <p:nvSpPr>
          <p:cNvPr id="352" name="Google Shape;352;p44"/>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5"/>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60" name="Google Shape;360;p45"/>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361" name="Google Shape;361;p45"/>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62" name="Google Shape;362;p45"/>
          <p:cNvPicPr preferRelativeResize="0"/>
          <p:nvPr/>
        </p:nvPicPr>
        <p:blipFill>
          <a:blip r:embed="rId4">
            <a:alphaModFix/>
          </a:blip>
          <a:stretch>
            <a:fillRect/>
          </a:stretch>
        </p:blipFill>
        <p:spPr>
          <a:xfrm>
            <a:off x="0" y="0"/>
            <a:ext cx="861675" cy="887475"/>
          </a:xfrm>
          <a:prstGeom prst="rect">
            <a:avLst/>
          </a:prstGeom>
          <a:noFill/>
          <a:ln>
            <a:noFill/>
          </a:ln>
        </p:spPr>
      </p:pic>
      <p:sp>
        <p:nvSpPr>
          <p:cNvPr id="363" name="Google Shape;363;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64" name="Google Shape;364;p45"/>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5"/>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5"/>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45"/>
          <p:cNvCxnSpPr>
            <a:endCxn id="364"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371" name="Google Shape;371;p45"/>
          <p:cNvCxnSpPr>
            <a:stCxn id="372" idx="6"/>
            <a:endCxn id="365"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373" name="Google Shape;373;p45"/>
          <p:cNvCxnSpPr>
            <a:stCxn id="365" idx="6"/>
            <a:endCxn id="367"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74" name="Google Shape;374;p45"/>
          <p:cNvCxnSpPr>
            <a:stCxn id="365" idx="6"/>
            <a:endCxn id="366"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75" name="Google Shape;375;p45"/>
          <p:cNvCxnSpPr>
            <a:stCxn id="367" idx="6"/>
            <a:endCxn id="368"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376" name="Google Shape;376;p45"/>
          <p:cNvCxnSpPr>
            <a:stCxn id="367" idx="6"/>
            <a:endCxn id="369"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372" name="Google Shape;372;p45"/>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46"/>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382" name="Google Shape;382;p46"/>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383" name="Google Shape;383;p46"/>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384" name="Google Shape;384;p46"/>
          <p:cNvPicPr preferRelativeResize="0"/>
          <p:nvPr/>
        </p:nvPicPr>
        <p:blipFill>
          <a:blip r:embed="rId4">
            <a:alphaModFix/>
          </a:blip>
          <a:stretch>
            <a:fillRect/>
          </a:stretch>
        </p:blipFill>
        <p:spPr>
          <a:xfrm>
            <a:off x="0" y="0"/>
            <a:ext cx="861675" cy="887475"/>
          </a:xfrm>
          <a:prstGeom prst="rect">
            <a:avLst/>
          </a:prstGeom>
          <a:noFill/>
          <a:ln>
            <a:noFill/>
          </a:ln>
        </p:spPr>
      </p:pic>
      <p:sp>
        <p:nvSpPr>
          <p:cNvPr id="385" name="Google Shape;385;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86" name="Google Shape;386;p46"/>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46"/>
          <p:cNvCxnSpPr>
            <a:endCxn id="386"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393" name="Google Shape;393;p46"/>
          <p:cNvCxnSpPr>
            <a:stCxn id="394" idx="6"/>
            <a:endCxn id="387"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395" name="Google Shape;395;p46"/>
          <p:cNvCxnSpPr>
            <a:stCxn id="387" idx="6"/>
            <a:endCxn id="389"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96" name="Google Shape;396;p46"/>
          <p:cNvCxnSpPr>
            <a:stCxn id="387" idx="6"/>
            <a:endCxn id="388"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397" name="Google Shape;397;p46"/>
          <p:cNvCxnSpPr>
            <a:stCxn id="389" idx="6"/>
            <a:endCxn id="390"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398" name="Google Shape;398;p46"/>
          <p:cNvCxnSpPr>
            <a:stCxn id="389" idx="6"/>
            <a:endCxn id="391"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394" name="Google Shape;394;p46"/>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399" name="Google Shape;399;p46"/>
          <p:cNvSpPr/>
          <p:nvPr/>
        </p:nvSpPr>
        <p:spPr>
          <a:xfrm>
            <a:off x="6056450" y="887475"/>
            <a:ext cx="3039300" cy="4055700"/>
          </a:xfrm>
          <a:prstGeom prst="wedgeRoundRectCallout">
            <a:avLst>
              <a:gd fmla="val -59944" name="adj1"/>
              <a:gd fmla="val -18472"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PROJECTS</a:t>
            </a:r>
            <a:endParaRPr b="1"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One of the key organizing tools we’ll use with GCP.</a:t>
            </a:r>
            <a:endParaRPr b="1"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47"/>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405" name="Google Shape;405;p47"/>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406" name="Google Shape;406;p47"/>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407" name="Google Shape;407;p47"/>
          <p:cNvPicPr preferRelativeResize="0"/>
          <p:nvPr/>
        </p:nvPicPr>
        <p:blipFill>
          <a:blip r:embed="rId4">
            <a:alphaModFix/>
          </a:blip>
          <a:stretch>
            <a:fillRect/>
          </a:stretch>
        </p:blipFill>
        <p:spPr>
          <a:xfrm>
            <a:off x="0" y="0"/>
            <a:ext cx="861675" cy="887475"/>
          </a:xfrm>
          <a:prstGeom prst="rect">
            <a:avLst/>
          </a:prstGeom>
          <a:noFill/>
          <a:ln>
            <a:noFill/>
          </a:ln>
        </p:spPr>
      </p:pic>
      <p:sp>
        <p:nvSpPr>
          <p:cNvPr id="408" name="Google Shape;408;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09" name="Google Shape;409;p47"/>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7"/>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7"/>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47"/>
          <p:cNvCxnSpPr>
            <a:endCxn id="409"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416" name="Google Shape;416;p47"/>
          <p:cNvCxnSpPr>
            <a:stCxn id="417" idx="6"/>
            <a:endCxn id="410"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418" name="Google Shape;418;p47"/>
          <p:cNvCxnSpPr>
            <a:stCxn id="410" idx="6"/>
            <a:endCxn id="412"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19" name="Google Shape;419;p47"/>
          <p:cNvCxnSpPr>
            <a:stCxn id="410" idx="6"/>
            <a:endCxn id="411"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20" name="Google Shape;420;p47"/>
          <p:cNvCxnSpPr>
            <a:stCxn id="412" idx="6"/>
            <a:endCxn id="413"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421" name="Google Shape;421;p47"/>
          <p:cNvCxnSpPr>
            <a:stCxn id="412" idx="6"/>
            <a:endCxn id="414"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417" name="Google Shape;417;p47"/>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422" name="Google Shape;422;p47"/>
          <p:cNvSpPr/>
          <p:nvPr/>
        </p:nvSpPr>
        <p:spPr>
          <a:xfrm>
            <a:off x="6056450" y="887475"/>
            <a:ext cx="3039300" cy="4055700"/>
          </a:xfrm>
          <a:prstGeom prst="wedgeRoundRectCallout">
            <a:avLst>
              <a:gd fmla="val -59944" name="adj1"/>
              <a:gd fmla="val -18472"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PROJECTS</a:t>
            </a:r>
            <a:endParaRPr b="1" sz="1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Projects will hold inside the actual GCP resources being used.</a:t>
            </a:r>
            <a:endParaRPr b="1"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Policy can be defined at a Project level.</a:t>
            </a:r>
            <a:endParaRPr b="1" sz="18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48"/>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428" name="Google Shape;428;p48"/>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429" name="Google Shape;429;p48"/>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430" name="Google Shape;430;p48"/>
          <p:cNvPicPr preferRelativeResize="0"/>
          <p:nvPr/>
        </p:nvPicPr>
        <p:blipFill>
          <a:blip r:embed="rId4">
            <a:alphaModFix/>
          </a:blip>
          <a:stretch>
            <a:fillRect/>
          </a:stretch>
        </p:blipFill>
        <p:spPr>
          <a:xfrm>
            <a:off x="0" y="0"/>
            <a:ext cx="861675" cy="887475"/>
          </a:xfrm>
          <a:prstGeom prst="rect">
            <a:avLst/>
          </a:prstGeom>
          <a:noFill/>
          <a:ln>
            <a:noFill/>
          </a:ln>
        </p:spPr>
      </p:pic>
      <p:sp>
        <p:nvSpPr>
          <p:cNvPr id="431" name="Google Shape;431;p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32" name="Google Shape;432;p48"/>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8"/>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8"/>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8"/>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48"/>
          <p:cNvCxnSpPr>
            <a:endCxn id="432"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439" name="Google Shape;439;p48"/>
          <p:cNvCxnSpPr>
            <a:stCxn id="440" idx="6"/>
            <a:endCxn id="433"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441" name="Google Shape;441;p48"/>
          <p:cNvCxnSpPr>
            <a:stCxn id="433" idx="6"/>
            <a:endCxn id="435"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42" name="Google Shape;442;p48"/>
          <p:cNvCxnSpPr>
            <a:stCxn id="433" idx="6"/>
            <a:endCxn id="434"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43" name="Google Shape;443;p48"/>
          <p:cNvCxnSpPr>
            <a:stCxn id="435" idx="6"/>
            <a:endCxn id="436"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444" name="Google Shape;444;p48"/>
          <p:cNvCxnSpPr>
            <a:stCxn id="435" idx="6"/>
            <a:endCxn id="437"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440" name="Google Shape;440;p48"/>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445" name="Google Shape;445;p48"/>
          <p:cNvSpPr/>
          <p:nvPr/>
        </p:nvSpPr>
        <p:spPr>
          <a:xfrm>
            <a:off x="6056450" y="887475"/>
            <a:ext cx="3039300" cy="4055700"/>
          </a:xfrm>
          <a:prstGeom prst="wedgeRoundRectCallout">
            <a:avLst>
              <a:gd fmla="val -59944" name="adj1"/>
              <a:gd fmla="val -18472"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PROJECTS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Track resource and quota usage.</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Enable Budgets and Billing.</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Create credentials and activate permissions.</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Enable services, APIs, and Resources.</a:t>
            </a:r>
            <a:endParaRPr b="1" sz="1800">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9"/>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451" name="Google Shape;451;p49"/>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452" name="Google Shape;452;p49"/>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453" name="Google Shape;453;p49"/>
          <p:cNvPicPr preferRelativeResize="0"/>
          <p:nvPr/>
        </p:nvPicPr>
        <p:blipFill>
          <a:blip r:embed="rId4">
            <a:alphaModFix/>
          </a:blip>
          <a:stretch>
            <a:fillRect/>
          </a:stretch>
        </p:blipFill>
        <p:spPr>
          <a:xfrm>
            <a:off x="0" y="0"/>
            <a:ext cx="861675" cy="887475"/>
          </a:xfrm>
          <a:prstGeom prst="rect">
            <a:avLst/>
          </a:prstGeom>
          <a:noFill/>
          <a:ln>
            <a:noFill/>
          </a:ln>
        </p:spPr>
      </p:pic>
      <p:sp>
        <p:nvSpPr>
          <p:cNvPr id="454" name="Google Shape;454;p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55" name="Google Shape;455;p49"/>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9"/>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9"/>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9"/>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9"/>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49"/>
          <p:cNvCxnSpPr>
            <a:endCxn id="455"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462" name="Google Shape;462;p49"/>
          <p:cNvCxnSpPr>
            <a:stCxn id="463" idx="6"/>
            <a:endCxn id="456"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464" name="Google Shape;464;p49"/>
          <p:cNvCxnSpPr>
            <a:stCxn id="456" idx="6"/>
            <a:endCxn id="458"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65" name="Google Shape;465;p49"/>
          <p:cNvCxnSpPr>
            <a:stCxn id="456" idx="6"/>
            <a:endCxn id="457"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66" name="Google Shape;466;p49"/>
          <p:cNvCxnSpPr>
            <a:stCxn id="458" idx="6"/>
            <a:endCxn id="459"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467" name="Google Shape;467;p49"/>
          <p:cNvCxnSpPr>
            <a:stCxn id="458" idx="6"/>
            <a:endCxn id="460"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463" name="Google Shape;463;p49"/>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468" name="Google Shape;468;p49"/>
          <p:cNvSpPr/>
          <p:nvPr/>
        </p:nvSpPr>
        <p:spPr>
          <a:xfrm>
            <a:off x="6056450" y="887475"/>
            <a:ext cx="3039300" cy="4055700"/>
          </a:xfrm>
          <a:prstGeom prst="wedgeRoundRectCallout">
            <a:avLst>
              <a:gd fmla="val -59944" name="adj1"/>
              <a:gd fmla="val -18472"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PROJECTS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We’ll learn a lot more about Projects specifics later on!</a:t>
            </a:r>
            <a:endParaRPr b="1" sz="18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50"/>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474" name="Google Shape;474;p50"/>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475" name="Google Shape;475;p50"/>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476" name="Google Shape;476;p50"/>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477" name="Google Shape;477;p50"/>
          <p:cNvPicPr preferRelativeResize="0"/>
          <p:nvPr/>
        </p:nvPicPr>
        <p:blipFill>
          <a:blip r:embed="rId4">
            <a:alphaModFix/>
          </a:blip>
          <a:stretch>
            <a:fillRect/>
          </a:stretch>
        </p:blipFill>
        <p:spPr>
          <a:xfrm>
            <a:off x="0" y="0"/>
            <a:ext cx="861675" cy="887475"/>
          </a:xfrm>
          <a:prstGeom prst="rect">
            <a:avLst/>
          </a:prstGeom>
          <a:noFill/>
          <a:ln>
            <a:noFill/>
          </a:ln>
        </p:spPr>
      </p:pic>
      <p:sp>
        <p:nvSpPr>
          <p:cNvPr id="478" name="Google Shape;478;p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79" name="Google Shape;479;p50"/>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0"/>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0"/>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50"/>
          <p:cNvCxnSpPr>
            <a:endCxn id="479"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486" name="Google Shape;486;p50"/>
          <p:cNvCxnSpPr>
            <a:stCxn id="487" idx="6"/>
            <a:endCxn id="480"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488" name="Google Shape;488;p50"/>
          <p:cNvCxnSpPr>
            <a:stCxn id="480" idx="6"/>
            <a:endCxn id="482"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89" name="Google Shape;489;p50"/>
          <p:cNvCxnSpPr>
            <a:stCxn id="480" idx="6"/>
            <a:endCxn id="481"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490" name="Google Shape;490;p50"/>
          <p:cNvCxnSpPr>
            <a:stCxn id="482" idx="6"/>
            <a:endCxn id="483"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491" name="Google Shape;491;p50"/>
          <p:cNvCxnSpPr>
            <a:stCxn id="482" idx="6"/>
            <a:endCxn id="484"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487" name="Google Shape;487;p50"/>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51"/>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497" name="Google Shape;497;p51"/>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498" name="Google Shape;498;p51"/>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499" name="Google Shape;499;p51"/>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500" name="Google Shape;500;p51"/>
          <p:cNvPicPr preferRelativeResize="0"/>
          <p:nvPr/>
        </p:nvPicPr>
        <p:blipFill>
          <a:blip r:embed="rId4">
            <a:alphaModFix/>
          </a:blip>
          <a:stretch>
            <a:fillRect/>
          </a:stretch>
        </p:blipFill>
        <p:spPr>
          <a:xfrm>
            <a:off x="0" y="0"/>
            <a:ext cx="861675" cy="887475"/>
          </a:xfrm>
          <a:prstGeom prst="rect">
            <a:avLst/>
          </a:prstGeom>
          <a:noFill/>
          <a:ln>
            <a:noFill/>
          </a:ln>
        </p:spPr>
      </p:pic>
      <p:sp>
        <p:nvSpPr>
          <p:cNvPr id="501" name="Google Shape;501;p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02" name="Google Shape;502;p51"/>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1"/>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1"/>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1"/>
          <p:cNvCxnSpPr>
            <a:endCxn id="502"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511" name="Google Shape;511;p51"/>
          <p:cNvCxnSpPr>
            <a:stCxn id="512" idx="6"/>
            <a:endCxn id="503"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513" name="Google Shape;513;p51"/>
          <p:cNvCxnSpPr>
            <a:stCxn id="503" idx="6"/>
            <a:endCxn id="505"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14" name="Google Shape;514;p51"/>
          <p:cNvCxnSpPr>
            <a:stCxn id="503" idx="6"/>
            <a:endCxn id="504"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15" name="Google Shape;515;p51"/>
          <p:cNvCxnSpPr>
            <a:stCxn id="505" idx="6"/>
            <a:endCxn id="506"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16" name="Google Shape;516;p51"/>
          <p:cNvCxnSpPr>
            <a:stCxn id="505" idx="6"/>
            <a:endCxn id="507"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17" name="Google Shape;517;p51"/>
          <p:cNvCxnSpPr>
            <a:stCxn id="507" idx="6"/>
            <a:endCxn id="508"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518" name="Google Shape;518;p51"/>
          <p:cNvCxnSpPr>
            <a:stCxn id="507" idx="6"/>
            <a:endCxn id="509"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512" name="Google Shape;512;p51"/>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 name="Google Shape;77;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 name="Google Shape;78;p1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Setting up and Accessing a GCP Account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Resource Hierarchy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Concepts: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Organization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Roles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Principals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Service Accounts</a:t>
            </a:r>
            <a:endParaRPr sz="2900">
              <a:solidFill>
                <a:srgbClr val="000000"/>
              </a:solidFill>
              <a:latin typeface="Montserrat"/>
              <a:ea typeface="Montserrat"/>
              <a:cs typeface="Montserrat"/>
              <a:sym typeface="Montserrat"/>
            </a:endParaRPr>
          </a:p>
        </p:txBody>
      </p:sp>
      <p:sp>
        <p:nvSpPr>
          <p:cNvPr id="79" name="Google Shape;79;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52"/>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524" name="Google Shape;524;p52"/>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525" name="Google Shape;525;p52"/>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526" name="Google Shape;526;p52"/>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527" name="Google Shape;527;p52"/>
          <p:cNvPicPr preferRelativeResize="0"/>
          <p:nvPr/>
        </p:nvPicPr>
        <p:blipFill>
          <a:blip r:embed="rId4">
            <a:alphaModFix/>
          </a:blip>
          <a:stretch>
            <a:fillRect/>
          </a:stretch>
        </p:blipFill>
        <p:spPr>
          <a:xfrm>
            <a:off x="0" y="0"/>
            <a:ext cx="861675" cy="887475"/>
          </a:xfrm>
          <a:prstGeom prst="rect">
            <a:avLst/>
          </a:prstGeom>
          <a:noFill/>
          <a:ln>
            <a:noFill/>
          </a:ln>
        </p:spPr>
      </p:pic>
      <p:sp>
        <p:nvSpPr>
          <p:cNvPr id="528" name="Google Shape;528;p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29" name="Google Shape;529;p52"/>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2"/>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2"/>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2"/>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2"/>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2"/>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2"/>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7" name="Google Shape;537;p52"/>
          <p:cNvCxnSpPr>
            <a:endCxn id="529"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538" name="Google Shape;538;p52"/>
          <p:cNvCxnSpPr>
            <a:stCxn id="539" idx="6"/>
            <a:endCxn id="530"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540" name="Google Shape;540;p52"/>
          <p:cNvCxnSpPr>
            <a:stCxn id="530" idx="6"/>
            <a:endCxn id="532"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41" name="Google Shape;541;p52"/>
          <p:cNvCxnSpPr>
            <a:stCxn id="530" idx="6"/>
            <a:endCxn id="531"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42" name="Google Shape;542;p52"/>
          <p:cNvCxnSpPr>
            <a:stCxn id="532" idx="6"/>
            <a:endCxn id="533"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43" name="Google Shape;543;p52"/>
          <p:cNvCxnSpPr>
            <a:stCxn id="532" idx="6"/>
            <a:endCxn id="534"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44" name="Google Shape;544;p52"/>
          <p:cNvCxnSpPr>
            <a:stCxn id="534" idx="6"/>
            <a:endCxn id="535"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545" name="Google Shape;545;p52"/>
          <p:cNvCxnSpPr>
            <a:stCxn id="534" idx="6"/>
            <a:endCxn id="536"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539" name="Google Shape;539;p52"/>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546" name="Google Shape;546;p52"/>
          <p:cNvSpPr/>
          <p:nvPr/>
        </p:nvSpPr>
        <p:spPr>
          <a:xfrm>
            <a:off x="302200" y="886450"/>
            <a:ext cx="3039300" cy="2843700"/>
          </a:xfrm>
          <a:prstGeom prst="wedgeRoundRectCallout">
            <a:avLst>
              <a:gd fmla="val 151991" name="adj1"/>
              <a:gd fmla="val 21848"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RESOURCES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These are the actual GCP services, like Compute, Storage, Big Data, and ML.</a:t>
            </a:r>
            <a:endParaRPr b="1" sz="18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53"/>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552" name="Google Shape;552;p53"/>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553" name="Google Shape;553;p53"/>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554" name="Google Shape;554;p53"/>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555" name="Google Shape;555;p53"/>
          <p:cNvPicPr preferRelativeResize="0"/>
          <p:nvPr/>
        </p:nvPicPr>
        <p:blipFill>
          <a:blip r:embed="rId4">
            <a:alphaModFix/>
          </a:blip>
          <a:stretch>
            <a:fillRect/>
          </a:stretch>
        </p:blipFill>
        <p:spPr>
          <a:xfrm>
            <a:off x="0" y="0"/>
            <a:ext cx="861675" cy="887475"/>
          </a:xfrm>
          <a:prstGeom prst="rect">
            <a:avLst/>
          </a:prstGeom>
          <a:noFill/>
          <a:ln>
            <a:noFill/>
          </a:ln>
        </p:spPr>
      </p:pic>
      <p:sp>
        <p:nvSpPr>
          <p:cNvPr id="556" name="Google Shape;556;p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57" name="Google Shape;557;p53"/>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3"/>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3"/>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3"/>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3"/>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3"/>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latin typeface="Montserrat"/>
                <a:ea typeface="Montserrat"/>
                <a:cs typeface="Montserrat"/>
                <a:sym typeface="Montserrat"/>
              </a:rPr>
              <a:t>VM</a:t>
            </a:r>
            <a:endParaRPr/>
          </a:p>
        </p:txBody>
      </p:sp>
      <p:sp>
        <p:nvSpPr>
          <p:cNvPr id="564" name="Google Shape;564;p53"/>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lt1"/>
                </a:solidFill>
                <a:latin typeface="Montserrat"/>
                <a:ea typeface="Montserrat"/>
                <a:cs typeface="Montserrat"/>
                <a:sym typeface="Montserrat"/>
              </a:rPr>
              <a:t>SQL</a:t>
            </a:r>
            <a:endParaRPr sz="1200"/>
          </a:p>
        </p:txBody>
      </p:sp>
      <p:cxnSp>
        <p:nvCxnSpPr>
          <p:cNvPr id="565" name="Google Shape;565;p53"/>
          <p:cNvCxnSpPr>
            <a:endCxn id="557"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566" name="Google Shape;566;p53"/>
          <p:cNvCxnSpPr>
            <a:stCxn id="567" idx="6"/>
            <a:endCxn id="558"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568" name="Google Shape;568;p53"/>
          <p:cNvCxnSpPr>
            <a:stCxn id="558" idx="6"/>
            <a:endCxn id="560"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69" name="Google Shape;569;p53"/>
          <p:cNvCxnSpPr>
            <a:stCxn id="558" idx="6"/>
            <a:endCxn id="559"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70" name="Google Shape;570;p53"/>
          <p:cNvCxnSpPr>
            <a:stCxn id="560" idx="6"/>
            <a:endCxn id="561"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71" name="Google Shape;571;p53"/>
          <p:cNvCxnSpPr>
            <a:stCxn id="560" idx="6"/>
            <a:endCxn id="562"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72" name="Google Shape;572;p53"/>
          <p:cNvCxnSpPr>
            <a:stCxn id="562" idx="6"/>
            <a:endCxn id="563"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573" name="Google Shape;573;p53"/>
          <p:cNvCxnSpPr>
            <a:stCxn id="562" idx="6"/>
            <a:endCxn id="564"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567" name="Google Shape;567;p53"/>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574" name="Google Shape;574;p53"/>
          <p:cNvSpPr/>
          <p:nvPr/>
        </p:nvSpPr>
        <p:spPr>
          <a:xfrm>
            <a:off x="302200" y="886450"/>
            <a:ext cx="3039300" cy="2843700"/>
          </a:xfrm>
          <a:prstGeom prst="wedgeRoundRectCallout">
            <a:avLst>
              <a:gd fmla="val 151991" name="adj1"/>
              <a:gd fmla="val 21848"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RESOURCES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These are the actual GCP services, like Compute, Storage, Big Data, and ML.</a:t>
            </a:r>
            <a:endParaRPr b="1" sz="1800">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54"/>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580" name="Google Shape;580;p54"/>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581" name="Google Shape;581;p54"/>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582" name="Google Shape;582;p54"/>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583" name="Google Shape;583;p54"/>
          <p:cNvPicPr preferRelativeResize="0"/>
          <p:nvPr/>
        </p:nvPicPr>
        <p:blipFill>
          <a:blip r:embed="rId4">
            <a:alphaModFix/>
          </a:blip>
          <a:stretch>
            <a:fillRect/>
          </a:stretch>
        </p:blipFill>
        <p:spPr>
          <a:xfrm>
            <a:off x="0" y="0"/>
            <a:ext cx="861675" cy="887475"/>
          </a:xfrm>
          <a:prstGeom prst="rect">
            <a:avLst/>
          </a:prstGeom>
          <a:noFill/>
          <a:ln>
            <a:noFill/>
          </a:ln>
        </p:spPr>
      </p:pic>
      <p:sp>
        <p:nvSpPr>
          <p:cNvPr id="584" name="Google Shape;584;p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85" name="Google Shape;585;p54"/>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4"/>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4"/>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4"/>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4"/>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4"/>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4"/>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VM</a:t>
            </a:r>
            <a:endParaRPr/>
          </a:p>
        </p:txBody>
      </p:sp>
      <p:sp>
        <p:nvSpPr>
          <p:cNvPr id="592" name="Google Shape;592;p54"/>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Montserrat"/>
                <a:ea typeface="Montserrat"/>
                <a:cs typeface="Montserrat"/>
                <a:sym typeface="Montserrat"/>
              </a:rPr>
              <a:t>SQL</a:t>
            </a:r>
            <a:endParaRPr sz="1200"/>
          </a:p>
        </p:txBody>
      </p:sp>
      <p:cxnSp>
        <p:nvCxnSpPr>
          <p:cNvPr id="593" name="Google Shape;593;p54"/>
          <p:cNvCxnSpPr>
            <a:endCxn id="585"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594" name="Google Shape;594;p54"/>
          <p:cNvCxnSpPr>
            <a:stCxn id="595" idx="6"/>
            <a:endCxn id="586"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596" name="Google Shape;596;p54"/>
          <p:cNvCxnSpPr>
            <a:stCxn id="586" idx="6"/>
            <a:endCxn id="588"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97" name="Google Shape;597;p54"/>
          <p:cNvCxnSpPr>
            <a:stCxn id="586" idx="6"/>
            <a:endCxn id="587"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598" name="Google Shape;598;p54"/>
          <p:cNvCxnSpPr>
            <a:stCxn id="588" idx="6"/>
            <a:endCxn id="589"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599" name="Google Shape;599;p54"/>
          <p:cNvCxnSpPr>
            <a:stCxn id="588" idx="6"/>
            <a:endCxn id="590"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00" name="Google Shape;600;p54"/>
          <p:cNvCxnSpPr>
            <a:stCxn id="590" idx="6"/>
            <a:endCxn id="591"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601" name="Google Shape;601;p54"/>
          <p:cNvCxnSpPr>
            <a:stCxn id="590" idx="6"/>
            <a:endCxn id="592"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595" name="Google Shape;595;p54"/>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602" name="Google Shape;602;p54"/>
          <p:cNvSpPr/>
          <p:nvPr/>
        </p:nvSpPr>
        <p:spPr>
          <a:xfrm>
            <a:off x="302200" y="886450"/>
            <a:ext cx="3039300" cy="2843700"/>
          </a:xfrm>
          <a:prstGeom prst="wedgeRoundRectCallout">
            <a:avLst>
              <a:gd fmla="val 151991" name="adj1"/>
              <a:gd fmla="val 21848"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RESOURCES</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Only certain specific GCP resources will allow you to define policies at a resource level.</a:t>
            </a:r>
            <a:endParaRPr b="1" sz="180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55"/>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608" name="Google Shape;608;p55"/>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609" name="Google Shape;609;p55"/>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610" name="Google Shape;610;p55"/>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611" name="Google Shape;611;p55"/>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612" name="Google Shape;612;p55"/>
          <p:cNvPicPr preferRelativeResize="0"/>
          <p:nvPr/>
        </p:nvPicPr>
        <p:blipFill>
          <a:blip r:embed="rId4">
            <a:alphaModFix/>
          </a:blip>
          <a:stretch>
            <a:fillRect/>
          </a:stretch>
        </p:blipFill>
        <p:spPr>
          <a:xfrm>
            <a:off x="0" y="0"/>
            <a:ext cx="861675" cy="887475"/>
          </a:xfrm>
          <a:prstGeom prst="rect">
            <a:avLst/>
          </a:prstGeom>
          <a:noFill/>
          <a:ln>
            <a:noFill/>
          </a:ln>
        </p:spPr>
      </p:pic>
      <p:sp>
        <p:nvSpPr>
          <p:cNvPr id="613" name="Google Shape;613;p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14" name="Google Shape;614;p55"/>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5"/>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5"/>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5"/>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2" name="Google Shape;622;p55"/>
          <p:cNvCxnSpPr>
            <a:endCxn id="614"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623" name="Google Shape;623;p55"/>
          <p:cNvCxnSpPr>
            <a:stCxn id="624" idx="6"/>
            <a:endCxn id="615"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625" name="Google Shape;625;p55"/>
          <p:cNvCxnSpPr>
            <a:stCxn id="615" idx="6"/>
            <a:endCxn id="617"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26" name="Google Shape;626;p55"/>
          <p:cNvCxnSpPr>
            <a:stCxn id="615" idx="6"/>
            <a:endCxn id="616"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27" name="Google Shape;627;p55"/>
          <p:cNvCxnSpPr>
            <a:stCxn id="617" idx="6"/>
            <a:endCxn id="618"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28" name="Google Shape;628;p55"/>
          <p:cNvCxnSpPr>
            <a:stCxn id="617" idx="6"/>
            <a:endCxn id="619"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29" name="Google Shape;629;p55"/>
          <p:cNvCxnSpPr>
            <a:stCxn id="619" idx="6"/>
            <a:endCxn id="620"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630" name="Google Shape;630;p55"/>
          <p:cNvCxnSpPr>
            <a:stCxn id="619" idx="6"/>
            <a:endCxn id="621"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624" name="Google Shape;624;p55"/>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56"/>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636" name="Google Shape;636;p56"/>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637" name="Google Shape;637;p56"/>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638" name="Google Shape;638;p56"/>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639" name="Google Shape;639;p56"/>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640" name="Google Shape;640;p56"/>
          <p:cNvPicPr preferRelativeResize="0"/>
          <p:nvPr/>
        </p:nvPicPr>
        <p:blipFill>
          <a:blip r:embed="rId4">
            <a:alphaModFix/>
          </a:blip>
          <a:stretch>
            <a:fillRect/>
          </a:stretch>
        </p:blipFill>
        <p:spPr>
          <a:xfrm>
            <a:off x="0" y="0"/>
            <a:ext cx="861675" cy="887475"/>
          </a:xfrm>
          <a:prstGeom prst="rect">
            <a:avLst/>
          </a:prstGeom>
          <a:noFill/>
          <a:ln>
            <a:noFill/>
          </a:ln>
        </p:spPr>
      </p:pic>
      <p:sp>
        <p:nvSpPr>
          <p:cNvPr id="641" name="Google Shape;641;p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42" name="Google Shape;642;p56"/>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6"/>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6"/>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6"/>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6"/>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6"/>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6"/>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6"/>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0" name="Google Shape;650;p56"/>
          <p:cNvCxnSpPr>
            <a:endCxn id="642"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651" name="Google Shape;651;p56"/>
          <p:cNvCxnSpPr>
            <a:stCxn id="652" idx="6"/>
            <a:endCxn id="643"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653" name="Google Shape;653;p56"/>
          <p:cNvCxnSpPr>
            <a:stCxn id="643" idx="6"/>
            <a:endCxn id="645"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54" name="Google Shape;654;p56"/>
          <p:cNvCxnSpPr>
            <a:stCxn id="643" idx="6"/>
            <a:endCxn id="644"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55" name="Google Shape;655;p56"/>
          <p:cNvCxnSpPr>
            <a:stCxn id="645" idx="6"/>
            <a:endCxn id="646"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56" name="Google Shape;656;p56"/>
          <p:cNvCxnSpPr>
            <a:stCxn id="645" idx="6"/>
            <a:endCxn id="647"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57" name="Google Shape;657;p56"/>
          <p:cNvCxnSpPr>
            <a:stCxn id="647" idx="6"/>
            <a:endCxn id="648"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658" name="Google Shape;658;p56"/>
          <p:cNvCxnSpPr>
            <a:stCxn id="647" idx="6"/>
            <a:endCxn id="649"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652" name="Google Shape;652;p56"/>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659" name="Google Shape;659;p56"/>
          <p:cNvSpPr/>
          <p:nvPr/>
        </p:nvSpPr>
        <p:spPr>
          <a:xfrm>
            <a:off x="302200" y="886450"/>
            <a:ext cx="3039300" cy="2843700"/>
          </a:xfrm>
          <a:prstGeom prst="wedgeRoundRectCallout">
            <a:avLst>
              <a:gd fmla="val 151991" name="adj1"/>
              <a:gd fmla="val 21848"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LEARNING ABOUT GCP:</a:t>
            </a:r>
            <a:endParaRPr b="1" sz="1800">
              <a:latin typeface="Montserrat"/>
              <a:ea typeface="Montserrat"/>
              <a:cs typeface="Montserrat"/>
              <a:sym typeface="Montserrat"/>
            </a:endParaRPr>
          </a:p>
          <a:p>
            <a:pPr indent="0" lvl="0" marL="0" rtl="0" algn="l">
              <a:spcBef>
                <a:spcPts val="0"/>
              </a:spcBef>
              <a:spcAft>
                <a:spcPts val="0"/>
              </a:spcAft>
              <a:buNone/>
            </a:pPr>
            <a:r>
              <a:rPr b="1" lang="en" sz="1800">
                <a:latin typeface="Montserrat"/>
                <a:ea typeface="Montserrat"/>
                <a:cs typeface="Montserrat"/>
                <a:sym typeface="Montserrat"/>
              </a:rPr>
              <a:t>	</a:t>
            </a:r>
            <a:endParaRPr b="1"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sz="1800">
                <a:latin typeface="Montserrat"/>
                <a:ea typeface="Montserrat"/>
                <a:cs typeface="Montserrat"/>
                <a:sym typeface="Montserrat"/>
              </a:rPr>
              <a:t>Most of your time will be spent on a new project with a single resource.</a:t>
            </a:r>
            <a:endParaRPr b="1" sz="18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57"/>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665" name="Google Shape;665;p57"/>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666" name="Google Shape;666;p57"/>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667" name="Google Shape;667;p57"/>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668" name="Google Shape;668;p57"/>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669" name="Google Shape;669;p57"/>
          <p:cNvPicPr preferRelativeResize="0"/>
          <p:nvPr/>
        </p:nvPicPr>
        <p:blipFill>
          <a:blip r:embed="rId4">
            <a:alphaModFix/>
          </a:blip>
          <a:stretch>
            <a:fillRect/>
          </a:stretch>
        </p:blipFill>
        <p:spPr>
          <a:xfrm>
            <a:off x="0" y="0"/>
            <a:ext cx="861675" cy="887475"/>
          </a:xfrm>
          <a:prstGeom prst="rect">
            <a:avLst/>
          </a:prstGeom>
          <a:noFill/>
          <a:ln>
            <a:noFill/>
          </a:ln>
        </p:spPr>
      </p:pic>
      <p:sp>
        <p:nvSpPr>
          <p:cNvPr id="670" name="Google Shape;670;p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71" name="Google Shape;671;p57"/>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7"/>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7"/>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7"/>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57"/>
          <p:cNvCxnSpPr>
            <a:endCxn id="671"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680" name="Google Shape;680;p57"/>
          <p:cNvCxnSpPr>
            <a:stCxn id="681" idx="6"/>
            <a:endCxn id="672"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682" name="Google Shape;682;p57"/>
          <p:cNvCxnSpPr>
            <a:stCxn id="672" idx="6"/>
            <a:endCxn id="674"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83" name="Google Shape;683;p57"/>
          <p:cNvCxnSpPr>
            <a:stCxn id="672" idx="6"/>
            <a:endCxn id="673"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684" name="Google Shape;684;p57"/>
          <p:cNvCxnSpPr>
            <a:stCxn id="674" idx="6"/>
            <a:endCxn id="675"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85" name="Google Shape;685;p57"/>
          <p:cNvCxnSpPr>
            <a:stCxn id="674" idx="6"/>
            <a:endCxn id="676"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686" name="Google Shape;686;p57"/>
          <p:cNvCxnSpPr>
            <a:stCxn id="676" idx="6"/>
            <a:endCxn id="677"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687" name="Google Shape;687;p57"/>
          <p:cNvCxnSpPr>
            <a:stCxn id="676" idx="6"/>
            <a:endCxn id="678"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681" name="Google Shape;681;p57"/>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id="692" name="Google Shape;692;p58"/>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693" name="Google Shape;693;p58"/>
          <p:cNvSpPr/>
          <p:nvPr/>
        </p:nvSpPr>
        <p:spPr>
          <a:xfrm>
            <a:off x="3519849" y="982875"/>
            <a:ext cx="2166300" cy="36453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694" name="Google Shape;694;p58"/>
          <p:cNvSpPr/>
          <p:nvPr/>
        </p:nvSpPr>
        <p:spPr>
          <a:xfrm>
            <a:off x="5686150" y="982875"/>
            <a:ext cx="2067300" cy="36453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695" name="Google Shape;695;p58"/>
          <p:cNvSpPr/>
          <p:nvPr/>
        </p:nvSpPr>
        <p:spPr>
          <a:xfrm>
            <a:off x="1296550" y="982875"/>
            <a:ext cx="2223300" cy="3645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696" name="Google Shape;696;p58"/>
          <p:cNvPicPr preferRelativeResize="0"/>
          <p:nvPr/>
        </p:nvPicPr>
        <p:blipFill>
          <a:blip r:embed="rId4">
            <a:alphaModFix/>
          </a:blip>
          <a:stretch>
            <a:fillRect/>
          </a:stretch>
        </p:blipFill>
        <p:spPr>
          <a:xfrm>
            <a:off x="0" y="0"/>
            <a:ext cx="861675" cy="887475"/>
          </a:xfrm>
          <a:prstGeom prst="rect">
            <a:avLst/>
          </a:prstGeom>
          <a:noFill/>
          <a:ln>
            <a:noFill/>
          </a:ln>
        </p:spPr>
      </p:pic>
      <p:sp>
        <p:nvSpPr>
          <p:cNvPr id="697" name="Google Shape;697;p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98" name="Google Shape;698;p58"/>
          <p:cNvSpPr/>
          <p:nvPr/>
        </p:nvSpPr>
        <p:spPr>
          <a:xfrm>
            <a:off x="4297386" y="2352039"/>
            <a:ext cx="729300" cy="714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6289623" y="2352039"/>
            <a:ext cx="729300" cy="714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1805038" y="2287231"/>
            <a:ext cx="861600" cy="8439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701" name="Google Shape;701;p58"/>
          <p:cNvCxnSpPr>
            <a:stCxn id="700" idx="6"/>
            <a:endCxn id="698" idx="2"/>
          </p:cNvCxnSpPr>
          <p:nvPr/>
        </p:nvCxnSpPr>
        <p:spPr>
          <a:xfrm>
            <a:off x="2666638" y="2709181"/>
            <a:ext cx="16308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702" name="Google Shape;702;p58"/>
          <p:cNvCxnSpPr>
            <a:stCxn id="698" idx="6"/>
            <a:endCxn id="699" idx="2"/>
          </p:cNvCxnSpPr>
          <p:nvPr/>
        </p:nvCxnSpPr>
        <p:spPr>
          <a:xfrm>
            <a:off x="5026686" y="2709189"/>
            <a:ext cx="1263000" cy="600"/>
          </a:xfrm>
          <a:prstGeom prst="bentConnector3">
            <a:avLst>
              <a:gd fmla="val 49998"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p59"/>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708" name="Google Shape;708;p59"/>
          <p:cNvSpPr/>
          <p:nvPr/>
        </p:nvSpPr>
        <p:spPr>
          <a:xfrm>
            <a:off x="2148249" y="982875"/>
            <a:ext cx="2166300" cy="36453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709" name="Google Shape;709;p59"/>
          <p:cNvSpPr/>
          <p:nvPr/>
        </p:nvSpPr>
        <p:spPr>
          <a:xfrm>
            <a:off x="4314550" y="982875"/>
            <a:ext cx="2067300" cy="36453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pic>
        <p:nvPicPr>
          <p:cNvPr id="710" name="Google Shape;710;p59"/>
          <p:cNvPicPr preferRelativeResize="0"/>
          <p:nvPr/>
        </p:nvPicPr>
        <p:blipFill>
          <a:blip r:embed="rId4">
            <a:alphaModFix/>
          </a:blip>
          <a:stretch>
            <a:fillRect/>
          </a:stretch>
        </p:blipFill>
        <p:spPr>
          <a:xfrm>
            <a:off x="0" y="0"/>
            <a:ext cx="861675" cy="887475"/>
          </a:xfrm>
          <a:prstGeom prst="rect">
            <a:avLst/>
          </a:prstGeom>
          <a:noFill/>
          <a:ln>
            <a:noFill/>
          </a:ln>
        </p:spPr>
      </p:pic>
      <p:sp>
        <p:nvSpPr>
          <p:cNvPr id="711" name="Google Shape;711;p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12" name="Google Shape;712;p59"/>
          <p:cNvSpPr/>
          <p:nvPr/>
        </p:nvSpPr>
        <p:spPr>
          <a:xfrm>
            <a:off x="2925786" y="2352039"/>
            <a:ext cx="729300" cy="714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
          <p:cNvSpPr/>
          <p:nvPr/>
        </p:nvSpPr>
        <p:spPr>
          <a:xfrm>
            <a:off x="4918023" y="2352039"/>
            <a:ext cx="729300" cy="714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59"/>
          <p:cNvCxnSpPr>
            <a:stCxn id="712" idx="6"/>
            <a:endCxn id="713" idx="2"/>
          </p:cNvCxnSpPr>
          <p:nvPr/>
        </p:nvCxnSpPr>
        <p:spPr>
          <a:xfrm>
            <a:off x="3655086" y="2709189"/>
            <a:ext cx="1263000" cy="600"/>
          </a:xfrm>
          <a:prstGeom prst="bentConnector3">
            <a:avLst>
              <a:gd fmla="val 49998" name="adj1"/>
            </a:avLst>
          </a:prstGeom>
          <a:noFill/>
          <a:ln cap="flat" cmpd="sng" w="28575">
            <a:solidFill>
              <a:schemeClr val="dk2"/>
            </a:solidFill>
            <a:prstDash val="solid"/>
            <a:round/>
            <a:headEnd len="med" w="med" type="none"/>
            <a:tailEnd len="med" w="med" type="none"/>
          </a:ln>
        </p:spPr>
      </p:cxnSp>
      <p:sp>
        <p:nvSpPr>
          <p:cNvPr id="715" name="Google Shape;715;p59"/>
          <p:cNvSpPr/>
          <p:nvPr/>
        </p:nvSpPr>
        <p:spPr>
          <a:xfrm>
            <a:off x="5840125" y="3521250"/>
            <a:ext cx="3039300" cy="1507800"/>
          </a:xfrm>
          <a:prstGeom prst="wedgeRoundRectCallout">
            <a:avLst>
              <a:gd fmla="val -106202" name="adj1"/>
              <a:gd fmla="val -100632"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latin typeface="Montserrat"/>
                <a:ea typeface="Montserrat"/>
                <a:cs typeface="Montserrat"/>
                <a:sym typeface="Montserrat"/>
              </a:rPr>
              <a:t>Very common learning and education setup!</a:t>
            </a:r>
            <a:endParaRPr b="1" sz="180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60"/>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721" name="Google Shape;721;p60"/>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722" name="Google Shape;722;p60"/>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723" name="Google Shape;723;p60"/>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724" name="Google Shape;724;p60"/>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0" y="0"/>
            <a:ext cx="861675" cy="887475"/>
          </a:xfrm>
          <a:prstGeom prst="rect">
            <a:avLst/>
          </a:prstGeom>
          <a:noFill/>
          <a:ln>
            <a:noFill/>
          </a:ln>
        </p:spPr>
      </p:pic>
      <p:sp>
        <p:nvSpPr>
          <p:cNvPr id="726" name="Google Shape;726;p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27" name="Google Shape;727;p60"/>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60"/>
          <p:cNvCxnSpPr>
            <a:endCxn id="727"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736" name="Google Shape;736;p60"/>
          <p:cNvCxnSpPr>
            <a:stCxn id="737" idx="6"/>
            <a:endCxn id="728"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738" name="Google Shape;738;p60"/>
          <p:cNvCxnSpPr>
            <a:stCxn id="728" idx="6"/>
            <a:endCxn id="730"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739" name="Google Shape;739;p60"/>
          <p:cNvCxnSpPr>
            <a:stCxn id="728" idx="6"/>
            <a:endCxn id="729"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740" name="Google Shape;740;p60"/>
          <p:cNvCxnSpPr>
            <a:stCxn id="730" idx="6"/>
            <a:endCxn id="731"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741" name="Google Shape;741;p60"/>
          <p:cNvCxnSpPr>
            <a:stCxn id="730" idx="6"/>
            <a:endCxn id="732"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742" name="Google Shape;742;p60"/>
          <p:cNvCxnSpPr>
            <a:stCxn id="732" idx="6"/>
            <a:endCxn id="733"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743" name="Google Shape;743;p60"/>
          <p:cNvCxnSpPr>
            <a:stCxn id="732" idx="6"/>
            <a:endCxn id="734"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737" name="Google Shape;737;p60"/>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pic>
        <p:nvPicPr>
          <p:cNvPr id="748" name="Google Shape;748;p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749" name="Google Shape;749;p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0" name="Google Shape;750;p6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have flexibility to group your resources to your company structure with folders and projects.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also see billing information at a project level.</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dive deeper into some of these levels of organization, starting with </a:t>
            </a:r>
            <a:r>
              <a:rPr b="1" lang="en" sz="2900">
                <a:solidFill>
                  <a:srgbClr val="000000"/>
                </a:solidFill>
                <a:latin typeface="Montserrat"/>
                <a:ea typeface="Montserrat"/>
                <a:cs typeface="Montserrat"/>
                <a:sym typeface="Montserrat"/>
              </a:rPr>
              <a:t>Projects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751" name="Google Shape;751;p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 name="Google Shape;85;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 name="Google Shape;86;p1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Many of the topics we discuss in this section will have direct documentation links.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Reading through these links are a great way to prepare for the certification exam!</a:t>
            </a:r>
            <a:endParaRPr sz="2900">
              <a:solidFill>
                <a:srgbClr val="000000"/>
              </a:solidFill>
              <a:latin typeface="Montserrat"/>
              <a:ea typeface="Montserrat"/>
              <a:cs typeface="Montserrat"/>
              <a:sym typeface="Montserrat"/>
            </a:endParaRPr>
          </a:p>
        </p:txBody>
      </p:sp>
      <p:sp>
        <p:nvSpPr>
          <p:cNvPr id="87" name="Google Shape;87;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id="756" name="Google Shape;756;p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7" name="Google Shape;757;p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8" name="Google Shape;758;p6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Typically projects are going to be one of our main organizational tools inside of GCP.</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Projects need: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ID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Name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Number</a:t>
            </a:r>
            <a:endParaRPr sz="2900">
              <a:solidFill>
                <a:srgbClr val="000000"/>
              </a:solidFill>
              <a:latin typeface="Montserrat"/>
              <a:ea typeface="Montserrat"/>
              <a:cs typeface="Montserrat"/>
              <a:sym typeface="Montserrat"/>
            </a:endParaRPr>
          </a:p>
        </p:txBody>
      </p:sp>
      <p:sp>
        <p:nvSpPr>
          <p:cNvPr id="759" name="Google Shape;759;p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765" name="Google Shape;765;p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6" name="Google Shape;766;p6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767" name="Google Shape;767;p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68" name="Google Shape;768;p63"/>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pic>
        <p:nvPicPr>
          <p:cNvPr id="773" name="Google Shape;773;p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4" name="Google Shape;774;p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5" name="Google Shape;775;p6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776" name="Google Shape;776;p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77" name="Google Shape;777;p64"/>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 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id="782" name="Google Shape;782;p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83" name="Google Shape;783;p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4" name="Google Shape;784;p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785" name="Google Shape;785;p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86" name="Google Shape;786;p65"/>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 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No Unique Constraint</a:t>
                      </a:r>
                      <a:r>
                        <a:rPr lang="en" sz="2000">
                          <a:latin typeface="Montserrat"/>
                          <a:ea typeface="Montserrat"/>
                          <a:cs typeface="Montserrat"/>
                          <a:sym typeface="Montserrat"/>
                        </a:rPr>
                        <a: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2" name="Google Shape;792;p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93" name="Google Shape;793;p6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794" name="Google Shape;794;p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795" name="Google Shape;795;p66"/>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 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No Unique Constraint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GCP Assigned</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pic>
        <p:nvPicPr>
          <p:cNvPr id="800" name="Google Shape;800;p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1" name="Google Shape;801;p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2" name="Google Shape;802;p6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803" name="Google Shape;803;p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804" name="Google Shape;804;p67"/>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 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No Unique Constraint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GCP Assigned</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810" name="Google Shape;810;p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11" name="Google Shape;811;p6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Projects</a:t>
            </a:r>
            <a:endParaRPr sz="2900">
              <a:solidFill>
                <a:srgbClr val="000000"/>
              </a:solidFill>
              <a:latin typeface="Montserrat"/>
              <a:ea typeface="Montserrat"/>
              <a:cs typeface="Montserrat"/>
              <a:sym typeface="Montserrat"/>
            </a:endParaRPr>
          </a:p>
        </p:txBody>
      </p:sp>
      <p:sp>
        <p:nvSpPr>
          <p:cNvPr id="812" name="Google Shape;812;p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graphicFrame>
        <p:nvGraphicFramePr>
          <p:cNvPr id="813" name="Google Shape;813;p68"/>
          <p:cNvGraphicFramePr/>
          <p:nvPr/>
        </p:nvGraphicFramePr>
        <p:xfrm>
          <a:off x="623300" y="1714350"/>
          <a:ext cx="3000000" cy="3000000"/>
        </p:xfrm>
        <a:graphic>
          <a:graphicData uri="http://schemas.openxmlformats.org/drawingml/2006/table">
            <a:tbl>
              <a:tblPr>
                <a:noFill/>
                <a:tableStyleId>{6B5D3DF9-3B3E-470C-9EE9-936D9E3F61B3}</a:tableStyleId>
              </a:tblPr>
              <a:tblGrid>
                <a:gridCol w="2093125"/>
                <a:gridCol w="2093125"/>
                <a:gridCol w="2093125"/>
                <a:gridCol w="2093125"/>
              </a:tblGrid>
              <a:tr h="587350">
                <a:tc>
                  <a:txBody>
                    <a:bodyPr/>
                    <a:lstStyle/>
                    <a:p>
                      <a:pPr indent="0" lvl="0" marL="0" rtl="0" algn="ctr">
                        <a:spcBef>
                          <a:spcPts val="0"/>
                        </a:spcBef>
                        <a:spcAft>
                          <a:spcPts val="0"/>
                        </a:spcAft>
                        <a:buNone/>
                      </a:pPr>
                      <a:r>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Unique?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Assigned?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Montserrat"/>
                          <a:ea typeface="Montserrat"/>
                          <a:cs typeface="Montserrat"/>
                          <a:sym typeface="Montserrat"/>
                        </a:rPr>
                        <a:t>Mutability?</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732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ID</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 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Name</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No Unique Constraint </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You Choose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2450">
                <a:tc>
                  <a:txBody>
                    <a:bodyPr/>
                    <a:lstStyle/>
                    <a:p>
                      <a:pPr indent="0" lvl="0" marL="0" rtl="0" algn="ctr">
                        <a:spcBef>
                          <a:spcPts val="0"/>
                        </a:spcBef>
                        <a:spcAft>
                          <a:spcPts val="0"/>
                        </a:spcAft>
                        <a:buNone/>
                      </a:pPr>
                      <a:r>
                        <a:rPr b="1" lang="en" sz="2000">
                          <a:latin typeface="Montserrat"/>
                          <a:ea typeface="Montserrat"/>
                          <a:cs typeface="Montserrat"/>
                          <a:sym typeface="Montserrat"/>
                        </a:rPr>
                        <a:t>Project Number</a:t>
                      </a:r>
                      <a:endParaRPr b="1"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Globally</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Unique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GCP Assigned</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Immutable</a:t>
                      </a:r>
                      <a:endParaRPr sz="2000">
                        <a:latin typeface="Montserrat"/>
                        <a:ea typeface="Montserrat"/>
                        <a:cs typeface="Montserrat"/>
                        <a:sym typeface="Montserrat"/>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819" name="Google Shape;819;p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0" name="Google Shape;820;p6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ID: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Typically human readable strings that can be used for reference.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a:t>
            </a:r>
            <a:r>
              <a:rPr b="1" lang="en" sz="2900">
                <a:solidFill>
                  <a:srgbClr val="000000"/>
                </a:solidFill>
                <a:latin typeface="Montserrat"/>
                <a:ea typeface="Montserrat"/>
                <a:cs typeface="Montserrat"/>
                <a:sym typeface="Montserrat"/>
              </a:rPr>
              <a:t>company-vision-product</a:t>
            </a:r>
            <a:endParaRPr b="1"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Name: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Used for your </a:t>
            </a:r>
            <a:r>
              <a:rPr lang="en" sz="2900">
                <a:solidFill>
                  <a:srgbClr val="000000"/>
                </a:solidFill>
                <a:latin typeface="Montserrat"/>
                <a:ea typeface="Montserrat"/>
                <a:cs typeface="Montserrat"/>
                <a:sym typeface="Montserrat"/>
              </a:rPr>
              <a:t>convenience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a:t>
            </a:r>
            <a:r>
              <a:rPr b="1" lang="en" sz="2900">
                <a:solidFill>
                  <a:srgbClr val="000000"/>
                </a:solidFill>
                <a:latin typeface="Montserrat"/>
                <a:ea typeface="Montserrat"/>
                <a:cs typeface="Montserrat"/>
                <a:sym typeface="Montserrat"/>
              </a:rPr>
              <a:t>current-vision-api-testing</a:t>
            </a:r>
            <a:endParaRPr b="1" sz="2900">
              <a:solidFill>
                <a:srgbClr val="000000"/>
              </a:solidFill>
              <a:latin typeface="Montserrat"/>
              <a:ea typeface="Montserrat"/>
              <a:cs typeface="Montserrat"/>
              <a:sym typeface="Montserrat"/>
            </a:endParaRPr>
          </a:p>
        </p:txBody>
      </p:sp>
      <p:sp>
        <p:nvSpPr>
          <p:cNvPr id="821" name="Google Shape;821;p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pic>
        <p:nvPicPr>
          <p:cNvPr id="826" name="Google Shape;826;p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827" name="Google Shape;827;p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8" name="Google Shape;828;p7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ID: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Typically human readable strings that can be used for reference.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a:t>
            </a:r>
            <a:r>
              <a:rPr b="1" lang="en" sz="2900">
                <a:solidFill>
                  <a:schemeClr val="dk1"/>
                </a:solidFill>
                <a:latin typeface="Montserrat"/>
                <a:ea typeface="Montserrat"/>
                <a:cs typeface="Montserrat"/>
                <a:sym typeface="Montserrat"/>
              </a:rPr>
              <a:t>company-vision-product</a:t>
            </a:r>
            <a:endParaRPr b="1"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Project Name: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Used for your convenience: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Example: </a:t>
            </a:r>
            <a:r>
              <a:rPr b="1" lang="en" sz="2900">
                <a:solidFill>
                  <a:srgbClr val="000000"/>
                </a:solidFill>
                <a:latin typeface="Montserrat"/>
                <a:ea typeface="Montserrat"/>
                <a:cs typeface="Montserrat"/>
                <a:sym typeface="Montserrat"/>
              </a:rPr>
              <a:t>company-vision-platform</a:t>
            </a:r>
            <a:endParaRPr b="1" sz="2900">
              <a:solidFill>
                <a:srgbClr val="000000"/>
              </a:solidFill>
              <a:latin typeface="Montserrat"/>
              <a:ea typeface="Montserrat"/>
              <a:cs typeface="Montserrat"/>
              <a:sym typeface="Montserrat"/>
            </a:endParaRPr>
          </a:p>
        </p:txBody>
      </p:sp>
      <p:sp>
        <p:nvSpPr>
          <p:cNvPr id="829" name="Google Shape;829;p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pic>
        <p:nvPicPr>
          <p:cNvPr id="834" name="Google Shape;834;p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5" name="Google Shape;835;p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36" name="Google Shape;836;p7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discuss </a:t>
            </a:r>
            <a:r>
              <a:rPr b="1" lang="en" sz="2900">
                <a:solidFill>
                  <a:srgbClr val="000000"/>
                </a:solidFill>
                <a:latin typeface="Montserrat"/>
                <a:ea typeface="Montserrat"/>
                <a:cs typeface="Montserrat"/>
                <a:sym typeface="Montserrat"/>
              </a:rPr>
              <a:t>Folders</a:t>
            </a:r>
            <a:r>
              <a:rPr lang="en" sz="2900">
                <a:solidFill>
                  <a:srgbClr val="000000"/>
                </a:solidFill>
                <a:latin typeface="Montserrat"/>
                <a:ea typeface="Montserrat"/>
                <a:cs typeface="Montserrat"/>
                <a:sym typeface="Montserrat"/>
              </a:rPr>
              <a:t> and how they work with policies…</a:t>
            </a:r>
            <a:endParaRPr sz="2900">
              <a:solidFill>
                <a:srgbClr val="000000"/>
              </a:solidFill>
              <a:latin typeface="Montserrat"/>
              <a:ea typeface="Montserrat"/>
              <a:cs typeface="Montserrat"/>
              <a:sym typeface="Montserrat"/>
            </a:endParaRPr>
          </a:p>
        </p:txBody>
      </p:sp>
      <p:sp>
        <p:nvSpPr>
          <p:cNvPr id="837" name="Google Shape;837;p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 name="Google Shape;93;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 name="Google Shape;94;p18"/>
          <p:cNvSpPr txBox="1"/>
          <p:nvPr>
            <p:ph type="ctrTitle"/>
          </p:nvPr>
        </p:nvSpPr>
        <p:spPr>
          <a:xfrm>
            <a:off x="311700" y="1332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6" name="Google Shape;96;p18"/>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843" name="Google Shape;843;p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4" name="Google Shape;844;p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Folders</a:t>
            </a:r>
            <a:r>
              <a:rPr lang="en" sz="2900">
                <a:solidFill>
                  <a:srgbClr val="000000"/>
                </a:solidFill>
                <a:latin typeface="Montserrat"/>
                <a:ea typeface="Montserrat"/>
                <a:cs typeface="Montserrat"/>
                <a:sym typeface="Montserrat"/>
              </a:rPr>
              <a:t> are for your </a:t>
            </a:r>
            <a:r>
              <a:rPr lang="en" sz="2900">
                <a:solidFill>
                  <a:srgbClr val="000000"/>
                </a:solidFill>
                <a:latin typeface="Montserrat"/>
                <a:ea typeface="Montserrat"/>
                <a:cs typeface="Montserrat"/>
                <a:sym typeface="Montserrat"/>
              </a:rPr>
              <a:t>convenience</a:t>
            </a:r>
            <a:r>
              <a:rPr lang="en" sz="2900">
                <a:solidFill>
                  <a:srgbClr val="000000"/>
                </a:solidFill>
                <a:latin typeface="Montserrat"/>
                <a:ea typeface="Montserrat"/>
                <a:cs typeface="Montserrat"/>
                <a:sym typeface="Montserrat"/>
              </a:rPr>
              <a:t> and you should take advantage of them to match GCP to your own organization.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see a visual example of this…</a:t>
            </a:r>
            <a:endParaRPr sz="2900">
              <a:solidFill>
                <a:srgbClr val="000000"/>
              </a:solidFill>
              <a:latin typeface="Montserrat"/>
              <a:ea typeface="Montserrat"/>
              <a:cs typeface="Montserrat"/>
              <a:sym typeface="Montserrat"/>
            </a:endParaRPr>
          </a:p>
        </p:txBody>
      </p:sp>
      <p:sp>
        <p:nvSpPr>
          <p:cNvPr id="845" name="Google Shape;845;p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1" name="Google Shape;851;p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52" name="Google Shape;852;p73"/>
          <p:cNvSpPr txBox="1"/>
          <p:nvPr>
            <p:ph idx="1" type="subTitle"/>
          </p:nvPr>
        </p:nvSpPr>
        <p:spPr>
          <a:xfrm>
            <a:off x="311700" y="1152475"/>
            <a:ext cx="38775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rgbClr val="000000"/>
                </a:solidFill>
                <a:latin typeface="Montserrat"/>
                <a:ea typeface="Montserrat"/>
                <a:cs typeface="Montserrat"/>
                <a:sym typeface="Montserrat"/>
              </a:rPr>
              <a:t>Folders</a:t>
            </a:r>
            <a:r>
              <a:rPr lang="en" sz="2582">
                <a:solidFill>
                  <a:srgbClr val="000000"/>
                </a:solidFill>
                <a:latin typeface="Montserrat"/>
                <a:ea typeface="Montserrat"/>
                <a:cs typeface="Montserrat"/>
                <a:sym typeface="Montserrat"/>
              </a:rPr>
              <a:t> can be assigned with policies to reflect an organization’s Departments, with subfolders reflecting teams within a department.</a:t>
            </a:r>
            <a:endParaRPr sz="2582">
              <a:solidFill>
                <a:srgbClr val="000000"/>
              </a:solidFill>
              <a:latin typeface="Montserrat"/>
              <a:ea typeface="Montserrat"/>
              <a:cs typeface="Montserrat"/>
              <a:sym typeface="Montserrat"/>
            </a:endParaRPr>
          </a:p>
        </p:txBody>
      </p:sp>
      <p:sp>
        <p:nvSpPr>
          <p:cNvPr id="853" name="Google Shape;853;p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54" name="Google Shape;854;p73"/>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855" name="Google Shape;855;p73"/>
          <p:cNvCxnSpPr>
            <a:stCxn id="854" idx="4"/>
            <a:endCxn id="856"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857" name="Google Shape;857;p73"/>
          <p:cNvCxnSpPr>
            <a:stCxn id="854" idx="4"/>
            <a:endCxn id="858"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858" name="Google Shape;858;p73"/>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856" name="Google Shape;856;p73"/>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sp>
        <p:nvSpPr>
          <p:cNvPr id="859" name="Google Shape;859;p73"/>
          <p:cNvSpPr/>
          <p:nvPr/>
        </p:nvSpPr>
        <p:spPr>
          <a:xfrm>
            <a:off x="3673876"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A</a:t>
            </a:r>
            <a:endParaRPr b="1" sz="1700">
              <a:solidFill>
                <a:srgbClr val="FFFFFF"/>
              </a:solidFill>
              <a:latin typeface="Montserrat"/>
              <a:ea typeface="Montserrat"/>
              <a:cs typeface="Montserrat"/>
              <a:sym typeface="Montserrat"/>
            </a:endParaRPr>
          </a:p>
        </p:txBody>
      </p:sp>
      <p:sp>
        <p:nvSpPr>
          <p:cNvPr id="860" name="Google Shape;860;p73"/>
          <p:cNvSpPr/>
          <p:nvPr/>
        </p:nvSpPr>
        <p:spPr>
          <a:xfrm>
            <a:off x="5218451"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B</a:t>
            </a:r>
            <a:endParaRPr b="1" sz="1700">
              <a:solidFill>
                <a:srgbClr val="FFFFFF"/>
              </a:solidFill>
              <a:latin typeface="Montserrat"/>
              <a:ea typeface="Montserrat"/>
              <a:cs typeface="Montserrat"/>
              <a:sym typeface="Montserrat"/>
            </a:endParaRPr>
          </a:p>
        </p:txBody>
      </p:sp>
      <p:cxnSp>
        <p:nvCxnSpPr>
          <p:cNvPr id="861" name="Google Shape;861;p73"/>
          <p:cNvCxnSpPr>
            <a:stCxn id="858" idx="4"/>
            <a:endCxn id="859" idx="0"/>
          </p:cNvCxnSpPr>
          <p:nvPr/>
        </p:nvCxnSpPr>
        <p:spPr>
          <a:xfrm rot="5400000">
            <a:off x="4451201" y="3218300"/>
            <a:ext cx="253200" cy="668400"/>
          </a:xfrm>
          <a:prstGeom prst="bentConnector3">
            <a:avLst>
              <a:gd fmla="val 50010" name="adj1"/>
            </a:avLst>
          </a:prstGeom>
          <a:noFill/>
          <a:ln cap="flat" cmpd="sng" w="28575">
            <a:solidFill>
              <a:schemeClr val="dk2"/>
            </a:solidFill>
            <a:prstDash val="solid"/>
            <a:round/>
            <a:headEnd len="med" w="med" type="none"/>
            <a:tailEnd len="med" w="med" type="none"/>
          </a:ln>
        </p:spPr>
      </p:cxnSp>
      <p:cxnSp>
        <p:nvCxnSpPr>
          <p:cNvPr id="862" name="Google Shape;862;p73"/>
          <p:cNvCxnSpPr>
            <a:stCxn id="858" idx="4"/>
            <a:endCxn id="860" idx="0"/>
          </p:cNvCxnSpPr>
          <p:nvPr/>
        </p:nvCxnSpPr>
        <p:spPr>
          <a:xfrm flipH="1" rot="-5400000">
            <a:off x="5223551" y="3114350"/>
            <a:ext cx="253200" cy="876300"/>
          </a:xfrm>
          <a:prstGeom prst="bentConnector3">
            <a:avLst>
              <a:gd fmla="val 50010"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pic>
        <p:nvPicPr>
          <p:cNvPr id="867" name="Google Shape;867;p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868" name="Google Shape;868;p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9" name="Google Shape;869;p74"/>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rgbClr val="000000"/>
                </a:solidFill>
                <a:latin typeface="Montserrat"/>
                <a:ea typeface="Montserrat"/>
                <a:cs typeface="Montserrat"/>
                <a:sym typeface="Montserrat"/>
              </a:rPr>
              <a:t>Folders</a:t>
            </a:r>
            <a:r>
              <a:rPr lang="en" sz="2582">
                <a:solidFill>
                  <a:srgbClr val="000000"/>
                </a:solidFill>
                <a:latin typeface="Montserrat"/>
                <a:ea typeface="Montserrat"/>
                <a:cs typeface="Montserrat"/>
                <a:sym typeface="Montserrat"/>
              </a:rPr>
              <a:t> don’t require subfolders (and folders themselves are not required).</a:t>
            </a:r>
            <a:endParaRPr sz="2582">
              <a:solidFill>
                <a:srgbClr val="000000"/>
              </a:solidFill>
              <a:latin typeface="Montserrat"/>
              <a:ea typeface="Montserrat"/>
              <a:cs typeface="Montserrat"/>
              <a:sym typeface="Montserrat"/>
            </a:endParaRPr>
          </a:p>
          <a:p>
            <a:pPr indent="-392588" lvl="0" marL="457200" marR="0" rtl="0" algn="l">
              <a:lnSpc>
                <a:spcPct val="80000"/>
              </a:lnSpc>
              <a:spcBef>
                <a:spcPts val="0"/>
              </a:spcBef>
              <a:spcAft>
                <a:spcPts val="0"/>
              </a:spcAft>
              <a:buClr>
                <a:srgbClr val="000000"/>
              </a:buClr>
              <a:buSzPts val="2583"/>
              <a:buFont typeface="Montserrat"/>
              <a:buChar char="●"/>
            </a:pPr>
            <a:r>
              <a:rPr lang="en" sz="2582">
                <a:solidFill>
                  <a:srgbClr val="000000"/>
                </a:solidFill>
                <a:latin typeface="Montserrat"/>
                <a:ea typeface="Montserrat"/>
                <a:cs typeface="Montserrat"/>
                <a:sym typeface="Montserrat"/>
              </a:rPr>
              <a:t>You can have </a:t>
            </a:r>
            <a:r>
              <a:rPr b="1" lang="en" sz="2582">
                <a:solidFill>
                  <a:srgbClr val="000000"/>
                </a:solidFill>
                <a:latin typeface="Montserrat"/>
                <a:ea typeface="Montserrat"/>
                <a:cs typeface="Montserrat"/>
                <a:sym typeface="Montserrat"/>
              </a:rPr>
              <a:t>Projects </a:t>
            </a:r>
            <a:r>
              <a:rPr lang="en" sz="2582">
                <a:solidFill>
                  <a:srgbClr val="000000"/>
                </a:solidFill>
                <a:latin typeface="Montserrat"/>
                <a:ea typeface="Montserrat"/>
                <a:cs typeface="Montserrat"/>
                <a:sym typeface="Montserrat"/>
              </a:rPr>
              <a:t>directly underneath a folder.</a:t>
            </a:r>
            <a:endParaRPr sz="2582">
              <a:solidFill>
                <a:srgbClr val="000000"/>
              </a:solidFill>
              <a:latin typeface="Montserrat"/>
              <a:ea typeface="Montserrat"/>
              <a:cs typeface="Montserrat"/>
              <a:sym typeface="Montserrat"/>
            </a:endParaRPr>
          </a:p>
        </p:txBody>
      </p:sp>
      <p:sp>
        <p:nvSpPr>
          <p:cNvPr id="870" name="Google Shape;870;p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71" name="Google Shape;871;p74"/>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872" name="Google Shape;872;p74"/>
          <p:cNvCxnSpPr>
            <a:stCxn id="871" idx="4"/>
            <a:endCxn id="873"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874" name="Google Shape;874;p74"/>
          <p:cNvCxnSpPr>
            <a:stCxn id="871" idx="4"/>
            <a:endCxn id="875"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875" name="Google Shape;875;p74"/>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873" name="Google Shape;873;p74"/>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sp>
        <p:nvSpPr>
          <p:cNvPr id="876" name="Google Shape;876;p74"/>
          <p:cNvSpPr/>
          <p:nvPr/>
        </p:nvSpPr>
        <p:spPr>
          <a:xfrm>
            <a:off x="3673876"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A</a:t>
            </a:r>
            <a:endParaRPr b="1" sz="1700">
              <a:solidFill>
                <a:srgbClr val="FFFFFF"/>
              </a:solidFill>
              <a:latin typeface="Montserrat"/>
              <a:ea typeface="Montserrat"/>
              <a:cs typeface="Montserrat"/>
              <a:sym typeface="Montserrat"/>
            </a:endParaRPr>
          </a:p>
        </p:txBody>
      </p:sp>
      <p:sp>
        <p:nvSpPr>
          <p:cNvPr id="877" name="Google Shape;877;p74"/>
          <p:cNvSpPr/>
          <p:nvPr/>
        </p:nvSpPr>
        <p:spPr>
          <a:xfrm>
            <a:off x="5218451"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B</a:t>
            </a:r>
            <a:endParaRPr b="1" sz="1700">
              <a:solidFill>
                <a:srgbClr val="FFFFFF"/>
              </a:solidFill>
              <a:latin typeface="Montserrat"/>
              <a:ea typeface="Montserrat"/>
              <a:cs typeface="Montserrat"/>
              <a:sym typeface="Montserrat"/>
            </a:endParaRPr>
          </a:p>
        </p:txBody>
      </p:sp>
      <p:cxnSp>
        <p:nvCxnSpPr>
          <p:cNvPr id="878" name="Google Shape;878;p74"/>
          <p:cNvCxnSpPr>
            <a:stCxn id="875" idx="4"/>
            <a:endCxn id="876" idx="0"/>
          </p:cNvCxnSpPr>
          <p:nvPr/>
        </p:nvCxnSpPr>
        <p:spPr>
          <a:xfrm rot="5400000">
            <a:off x="4451201" y="3218300"/>
            <a:ext cx="253200" cy="668400"/>
          </a:xfrm>
          <a:prstGeom prst="bentConnector3">
            <a:avLst>
              <a:gd fmla="val 50010" name="adj1"/>
            </a:avLst>
          </a:prstGeom>
          <a:noFill/>
          <a:ln cap="flat" cmpd="sng" w="28575">
            <a:solidFill>
              <a:schemeClr val="dk2"/>
            </a:solidFill>
            <a:prstDash val="solid"/>
            <a:round/>
            <a:headEnd len="med" w="med" type="none"/>
            <a:tailEnd len="med" w="med" type="none"/>
          </a:ln>
        </p:spPr>
      </p:cxnSp>
      <p:cxnSp>
        <p:nvCxnSpPr>
          <p:cNvPr id="879" name="Google Shape;879;p74"/>
          <p:cNvCxnSpPr>
            <a:stCxn id="875" idx="4"/>
            <a:endCxn id="877" idx="0"/>
          </p:cNvCxnSpPr>
          <p:nvPr/>
        </p:nvCxnSpPr>
        <p:spPr>
          <a:xfrm flipH="1" rot="-5400000">
            <a:off x="5223551" y="3114350"/>
            <a:ext cx="253200" cy="876300"/>
          </a:xfrm>
          <a:prstGeom prst="bentConnector3">
            <a:avLst>
              <a:gd fmla="val 50010" name="adj1"/>
            </a:avLst>
          </a:prstGeom>
          <a:noFill/>
          <a:ln cap="flat" cmpd="sng" w="28575">
            <a:solidFill>
              <a:schemeClr val="dk2"/>
            </a:solidFill>
            <a:prstDash val="solid"/>
            <a:round/>
            <a:headEnd len="med" w="med" type="none"/>
            <a:tailEnd len="med" w="med" type="none"/>
          </a:ln>
        </p:spPr>
      </p:cxnSp>
      <p:sp>
        <p:nvSpPr>
          <p:cNvPr id="880" name="Google Shape;880;p74"/>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sz="1000">
              <a:solidFill>
                <a:schemeClr val="dk1"/>
              </a:solidFill>
            </a:endParaRPr>
          </a:p>
        </p:txBody>
      </p:sp>
      <p:cxnSp>
        <p:nvCxnSpPr>
          <p:cNvPr id="881" name="Google Shape;881;p74"/>
          <p:cNvCxnSpPr>
            <a:stCxn id="873" idx="4"/>
            <a:endCxn id="880"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pic>
        <p:nvPicPr>
          <p:cNvPr id="886" name="Google Shape;886;p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887" name="Google Shape;887;p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88" name="Google Shape;888;p75"/>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rgbClr val="000000"/>
                </a:solidFill>
                <a:latin typeface="Montserrat"/>
                <a:ea typeface="Montserrat"/>
                <a:cs typeface="Montserrat"/>
                <a:sym typeface="Montserrat"/>
              </a:rPr>
              <a:t>Folders</a:t>
            </a:r>
            <a:r>
              <a:rPr lang="en" sz="2582">
                <a:solidFill>
                  <a:srgbClr val="000000"/>
                </a:solidFill>
                <a:latin typeface="Montserrat"/>
                <a:ea typeface="Montserrat"/>
                <a:cs typeface="Montserrat"/>
                <a:sym typeface="Montserrat"/>
              </a:rPr>
              <a:t> are a very useful tool to assign policies and permissions at a team or department level.</a:t>
            </a:r>
            <a:endParaRPr sz="2582">
              <a:solidFill>
                <a:srgbClr val="000000"/>
              </a:solidFill>
              <a:latin typeface="Montserrat"/>
              <a:ea typeface="Montserrat"/>
              <a:cs typeface="Montserrat"/>
              <a:sym typeface="Montserrat"/>
            </a:endParaRPr>
          </a:p>
        </p:txBody>
      </p:sp>
      <p:sp>
        <p:nvSpPr>
          <p:cNvPr id="889" name="Google Shape;889;p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90" name="Google Shape;890;p75"/>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891" name="Google Shape;891;p75"/>
          <p:cNvCxnSpPr>
            <a:stCxn id="890" idx="4"/>
            <a:endCxn id="892"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893" name="Google Shape;893;p75"/>
          <p:cNvCxnSpPr>
            <a:stCxn id="890" idx="4"/>
            <a:endCxn id="894"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894" name="Google Shape;894;p75"/>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892" name="Google Shape;892;p75"/>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sp>
        <p:nvSpPr>
          <p:cNvPr id="895" name="Google Shape;895;p75"/>
          <p:cNvSpPr/>
          <p:nvPr/>
        </p:nvSpPr>
        <p:spPr>
          <a:xfrm>
            <a:off x="3673876"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A</a:t>
            </a:r>
            <a:endParaRPr b="1" sz="1700">
              <a:solidFill>
                <a:srgbClr val="FFFFFF"/>
              </a:solidFill>
              <a:latin typeface="Montserrat"/>
              <a:ea typeface="Montserrat"/>
              <a:cs typeface="Montserrat"/>
              <a:sym typeface="Montserrat"/>
            </a:endParaRPr>
          </a:p>
        </p:txBody>
      </p:sp>
      <p:sp>
        <p:nvSpPr>
          <p:cNvPr id="896" name="Google Shape;896;p75"/>
          <p:cNvSpPr/>
          <p:nvPr/>
        </p:nvSpPr>
        <p:spPr>
          <a:xfrm>
            <a:off x="5218451" y="367915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Team</a:t>
            </a:r>
            <a:endParaRPr b="1" sz="17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B</a:t>
            </a:r>
            <a:endParaRPr b="1" sz="1700">
              <a:solidFill>
                <a:srgbClr val="FFFFFF"/>
              </a:solidFill>
              <a:latin typeface="Montserrat"/>
              <a:ea typeface="Montserrat"/>
              <a:cs typeface="Montserrat"/>
              <a:sym typeface="Montserrat"/>
            </a:endParaRPr>
          </a:p>
        </p:txBody>
      </p:sp>
      <p:cxnSp>
        <p:nvCxnSpPr>
          <p:cNvPr id="897" name="Google Shape;897;p75"/>
          <p:cNvCxnSpPr>
            <a:stCxn id="894" idx="4"/>
            <a:endCxn id="895" idx="0"/>
          </p:cNvCxnSpPr>
          <p:nvPr/>
        </p:nvCxnSpPr>
        <p:spPr>
          <a:xfrm rot="5400000">
            <a:off x="4451201" y="3218300"/>
            <a:ext cx="253200" cy="668400"/>
          </a:xfrm>
          <a:prstGeom prst="bentConnector3">
            <a:avLst>
              <a:gd fmla="val 50010" name="adj1"/>
            </a:avLst>
          </a:prstGeom>
          <a:noFill/>
          <a:ln cap="flat" cmpd="sng" w="28575">
            <a:solidFill>
              <a:schemeClr val="dk2"/>
            </a:solidFill>
            <a:prstDash val="solid"/>
            <a:round/>
            <a:headEnd len="med" w="med" type="none"/>
            <a:tailEnd len="med" w="med" type="none"/>
          </a:ln>
        </p:spPr>
      </p:cxnSp>
      <p:cxnSp>
        <p:nvCxnSpPr>
          <p:cNvPr id="898" name="Google Shape;898;p75"/>
          <p:cNvCxnSpPr>
            <a:stCxn id="894" idx="4"/>
            <a:endCxn id="896" idx="0"/>
          </p:cNvCxnSpPr>
          <p:nvPr/>
        </p:nvCxnSpPr>
        <p:spPr>
          <a:xfrm flipH="1" rot="-5400000">
            <a:off x="5223551" y="3114350"/>
            <a:ext cx="253200" cy="876300"/>
          </a:xfrm>
          <a:prstGeom prst="bentConnector3">
            <a:avLst>
              <a:gd fmla="val 50010" name="adj1"/>
            </a:avLst>
          </a:prstGeom>
          <a:noFill/>
          <a:ln cap="flat" cmpd="sng" w="28575">
            <a:solidFill>
              <a:schemeClr val="dk2"/>
            </a:solidFill>
            <a:prstDash val="solid"/>
            <a:round/>
            <a:headEnd len="med" w="med" type="none"/>
            <a:tailEnd len="med" w="med" type="none"/>
          </a:ln>
        </p:spPr>
      </p:cxnSp>
      <p:sp>
        <p:nvSpPr>
          <p:cNvPr id="899" name="Google Shape;899;p75"/>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sz="1000">
              <a:solidFill>
                <a:schemeClr val="dk1"/>
              </a:solidFill>
            </a:endParaRPr>
          </a:p>
        </p:txBody>
      </p:sp>
      <p:cxnSp>
        <p:nvCxnSpPr>
          <p:cNvPr id="900" name="Google Shape;900;p75"/>
          <p:cNvCxnSpPr>
            <a:stCxn id="892" idx="4"/>
            <a:endCxn id="899"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id="905" name="Google Shape;905;p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906" name="Google Shape;906;p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07" name="Google Shape;907;p76"/>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chemeClr val="dk1"/>
                </a:solidFill>
                <a:latin typeface="Montserrat"/>
                <a:ea typeface="Montserrat"/>
                <a:cs typeface="Montserrat"/>
                <a:sym typeface="Montserrat"/>
              </a:rPr>
              <a:t>Projects</a:t>
            </a:r>
            <a:r>
              <a:rPr lang="en" sz="2582">
                <a:solidFill>
                  <a:srgbClr val="000000"/>
                </a:solidFill>
                <a:latin typeface="Montserrat"/>
                <a:ea typeface="Montserrat"/>
                <a:cs typeface="Montserrat"/>
                <a:sym typeface="Montserrat"/>
              </a:rPr>
              <a:t> within a </a:t>
            </a:r>
            <a:r>
              <a:rPr b="1" lang="en" sz="2582">
                <a:solidFill>
                  <a:srgbClr val="000000"/>
                </a:solidFill>
                <a:latin typeface="Montserrat"/>
                <a:ea typeface="Montserrat"/>
                <a:cs typeface="Montserrat"/>
                <a:sym typeface="Montserrat"/>
              </a:rPr>
              <a:t>Folder </a:t>
            </a:r>
            <a:r>
              <a:rPr lang="en" sz="2582">
                <a:solidFill>
                  <a:srgbClr val="000000"/>
                </a:solidFill>
                <a:latin typeface="Montserrat"/>
                <a:ea typeface="Montserrat"/>
                <a:cs typeface="Montserrat"/>
                <a:sym typeface="Montserrat"/>
              </a:rPr>
              <a:t>will automatically inherit the </a:t>
            </a:r>
            <a:r>
              <a:rPr b="1" lang="en" sz="2582">
                <a:solidFill>
                  <a:srgbClr val="000000"/>
                </a:solidFill>
                <a:latin typeface="Montserrat"/>
                <a:ea typeface="Montserrat"/>
                <a:cs typeface="Montserrat"/>
                <a:sym typeface="Montserrat"/>
              </a:rPr>
              <a:t>IAM</a:t>
            </a:r>
            <a:r>
              <a:rPr lang="en" sz="2582">
                <a:solidFill>
                  <a:srgbClr val="000000"/>
                </a:solidFill>
                <a:latin typeface="Montserrat"/>
                <a:ea typeface="Montserrat"/>
                <a:cs typeface="Montserrat"/>
                <a:sym typeface="Montserrat"/>
              </a:rPr>
              <a:t> policies.</a:t>
            </a:r>
            <a:endParaRPr sz="2582">
              <a:solidFill>
                <a:srgbClr val="000000"/>
              </a:solidFill>
              <a:latin typeface="Montserrat"/>
              <a:ea typeface="Montserrat"/>
              <a:cs typeface="Montserrat"/>
              <a:sym typeface="Montserrat"/>
            </a:endParaRPr>
          </a:p>
        </p:txBody>
      </p:sp>
      <p:sp>
        <p:nvSpPr>
          <p:cNvPr id="908" name="Google Shape;908;p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09" name="Google Shape;909;p76"/>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910" name="Google Shape;910;p76"/>
          <p:cNvCxnSpPr>
            <a:stCxn id="909" idx="4"/>
            <a:endCxn id="911"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912" name="Google Shape;912;p76"/>
          <p:cNvCxnSpPr>
            <a:stCxn id="909" idx="4"/>
            <a:endCxn id="913"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913" name="Google Shape;913;p76"/>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911" name="Google Shape;911;p76"/>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cxnSp>
        <p:nvCxnSpPr>
          <p:cNvPr id="914" name="Google Shape;914;p76"/>
          <p:cNvCxnSpPr>
            <a:stCxn id="913" idx="4"/>
            <a:endCxn id="915" idx="0"/>
          </p:cNvCxnSpPr>
          <p:nvPr/>
        </p:nvCxnSpPr>
        <p:spPr>
          <a:xfrm rot="5400000">
            <a:off x="4220801" y="3207200"/>
            <a:ext cx="472500" cy="909900"/>
          </a:xfrm>
          <a:prstGeom prst="bentConnector3">
            <a:avLst>
              <a:gd fmla="val 49995" name="adj1"/>
            </a:avLst>
          </a:prstGeom>
          <a:noFill/>
          <a:ln cap="flat" cmpd="sng" w="28575">
            <a:solidFill>
              <a:schemeClr val="dk2"/>
            </a:solidFill>
            <a:prstDash val="solid"/>
            <a:round/>
            <a:headEnd len="med" w="med" type="none"/>
            <a:tailEnd len="med" w="med" type="none"/>
          </a:ln>
        </p:spPr>
      </p:cxnSp>
      <p:cxnSp>
        <p:nvCxnSpPr>
          <p:cNvPr id="916" name="Google Shape;916;p76"/>
          <p:cNvCxnSpPr>
            <a:stCxn id="913" idx="4"/>
            <a:endCxn id="917" idx="0"/>
          </p:cNvCxnSpPr>
          <p:nvPr/>
        </p:nvCxnSpPr>
        <p:spPr>
          <a:xfrm flipH="1" rot="-5400000">
            <a:off x="5074751" y="3263150"/>
            <a:ext cx="472500" cy="798000"/>
          </a:xfrm>
          <a:prstGeom prst="bentConnector3">
            <a:avLst>
              <a:gd fmla="val 49995" name="adj1"/>
            </a:avLst>
          </a:prstGeom>
          <a:noFill/>
          <a:ln cap="flat" cmpd="sng" w="28575">
            <a:solidFill>
              <a:schemeClr val="dk2"/>
            </a:solidFill>
            <a:prstDash val="solid"/>
            <a:round/>
            <a:headEnd len="med" w="med" type="none"/>
            <a:tailEnd len="med" w="med" type="none"/>
          </a:ln>
        </p:spPr>
      </p:cxnSp>
      <p:sp>
        <p:nvSpPr>
          <p:cNvPr id="918" name="Google Shape;918;p76"/>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Y1</a:t>
            </a:r>
            <a:endParaRPr b="1" sz="1300">
              <a:solidFill>
                <a:schemeClr val="dk1"/>
              </a:solidFill>
              <a:latin typeface="Montserrat"/>
              <a:ea typeface="Montserrat"/>
              <a:cs typeface="Montserrat"/>
              <a:sym typeface="Montserrat"/>
            </a:endParaRPr>
          </a:p>
        </p:txBody>
      </p:sp>
      <p:cxnSp>
        <p:nvCxnSpPr>
          <p:cNvPr id="919" name="Google Shape;919;p76"/>
          <p:cNvCxnSpPr>
            <a:stCxn id="911" idx="4"/>
            <a:endCxn id="918"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
        <p:nvSpPr>
          <p:cNvPr id="915" name="Google Shape;915;p76"/>
          <p:cNvSpPr/>
          <p:nvPr/>
        </p:nvSpPr>
        <p:spPr>
          <a:xfrm>
            <a:off x="3432301"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X1</a:t>
            </a:r>
            <a:endParaRPr b="1" sz="1300">
              <a:solidFill>
                <a:schemeClr val="dk1"/>
              </a:solidFill>
              <a:latin typeface="Montserrat"/>
              <a:ea typeface="Montserrat"/>
              <a:cs typeface="Montserrat"/>
              <a:sym typeface="Montserrat"/>
            </a:endParaRPr>
          </a:p>
        </p:txBody>
      </p:sp>
      <p:sp>
        <p:nvSpPr>
          <p:cNvPr id="917" name="Google Shape;917;p76"/>
          <p:cNvSpPr/>
          <p:nvPr/>
        </p:nvSpPr>
        <p:spPr>
          <a:xfrm>
            <a:off x="5140176"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X2</a:t>
            </a:r>
            <a:endParaRPr b="1" sz="1300">
              <a:solidFill>
                <a:schemeClr val="dk1"/>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pic>
        <p:nvPicPr>
          <p:cNvPr id="924" name="Google Shape;924;p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925" name="Google Shape;925;p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6" name="Google Shape;926;p77"/>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chemeClr val="dk1"/>
                </a:solidFill>
                <a:latin typeface="Montserrat"/>
                <a:ea typeface="Montserrat"/>
                <a:cs typeface="Montserrat"/>
                <a:sym typeface="Montserrat"/>
              </a:rPr>
              <a:t>Projects</a:t>
            </a:r>
            <a:r>
              <a:rPr lang="en" sz="2582">
                <a:solidFill>
                  <a:srgbClr val="000000"/>
                </a:solidFill>
                <a:latin typeface="Montserrat"/>
                <a:ea typeface="Montserrat"/>
                <a:cs typeface="Montserrat"/>
                <a:sym typeface="Montserrat"/>
              </a:rPr>
              <a:t> within a </a:t>
            </a:r>
            <a:r>
              <a:rPr b="1" lang="en" sz="2582">
                <a:solidFill>
                  <a:srgbClr val="000000"/>
                </a:solidFill>
                <a:latin typeface="Montserrat"/>
                <a:ea typeface="Montserrat"/>
                <a:cs typeface="Montserrat"/>
                <a:sym typeface="Montserrat"/>
              </a:rPr>
              <a:t>Folder </a:t>
            </a:r>
            <a:r>
              <a:rPr lang="en" sz="2582">
                <a:solidFill>
                  <a:srgbClr val="000000"/>
                </a:solidFill>
                <a:latin typeface="Montserrat"/>
                <a:ea typeface="Montserrat"/>
                <a:cs typeface="Montserrat"/>
                <a:sym typeface="Montserrat"/>
              </a:rPr>
              <a:t>will automatically inherit the </a:t>
            </a:r>
            <a:r>
              <a:rPr b="1" lang="en" sz="2582">
                <a:solidFill>
                  <a:srgbClr val="000000"/>
                </a:solidFill>
                <a:latin typeface="Montserrat"/>
                <a:ea typeface="Montserrat"/>
                <a:cs typeface="Montserrat"/>
                <a:sym typeface="Montserrat"/>
              </a:rPr>
              <a:t>IAM</a:t>
            </a:r>
            <a:r>
              <a:rPr lang="en" sz="2582">
                <a:solidFill>
                  <a:srgbClr val="000000"/>
                </a:solidFill>
                <a:latin typeface="Montserrat"/>
                <a:ea typeface="Montserrat"/>
                <a:cs typeface="Montserrat"/>
                <a:sym typeface="Montserrat"/>
              </a:rPr>
              <a:t> policies.</a:t>
            </a:r>
            <a:endParaRPr sz="2582">
              <a:solidFill>
                <a:srgbClr val="000000"/>
              </a:solidFill>
              <a:latin typeface="Montserrat"/>
              <a:ea typeface="Montserrat"/>
              <a:cs typeface="Montserrat"/>
              <a:sym typeface="Montserrat"/>
            </a:endParaRPr>
          </a:p>
        </p:txBody>
      </p:sp>
      <p:sp>
        <p:nvSpPr>
          <p:cNvPr id="927" name="Google Shape;927;p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28" name="Google Shape;928;p77"/>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929" name="Google Shape;929;p77"/>
          <p:cNvCxnSpPr>
            <a:stCxn id="928" idx="4"/>
            <a:endCxn id="930"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931" name="Google Shape;931;p77"/>
          <p:cNvCxnSpPr>
            <a:stCxn id="928" idx="4"/>
            <a:endCxn id="932"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932" name="Google Shape;932;p77"/>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930" name="Google Shape;930;p77"/>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cxnSp>
        <p:nvCxnSpPr>
          <p:cNvPr id="933" name="Google Shape;933;p77"/>
          <p:cNvCxnSpPr>
            <a:stCxn id="932" idx="4"/>
            <a:endCxn id="934" idx="0"/>
          </p:cNvCxnSpPr>
          <p:nvPr/>
        </p:nvCxnSpPr>
        <p:spPr>
          <a:xfrm rot="5400000">
            <a:off x="4220801" y="3207200"/>
            <a:ext cx="472500" cy="909900"/>
          </a:xfrm>
          <a:prstGeom prst="bentConnector3">
            <a:avLst>
              <a:gd fmla="val 49995" name="adj1"/>
            </a:avLst>
          </a:prstGeom>
          <a:noFill/>
          <a:ln cap="flat" cmpd="sng" w="28575">
            <a:solidFill>
              <a:schemeClr val="dk2"/>
            </a:solidFill>
            <a:prstDash val="solid"/>
            <a:round/>
            <a:headEnd len="med" w="med" type="none"/>
            <a:tailEnd len="med" w="med" type="none"/>
          </a:ln>
        </p:spPr>
      </p:cxnSp>
      <p:cxnSp>
        <p:nvCxnSpPr>
          <p:cNvPr id="935" name="Google Shape;935;p77"/>
          <p:cNvCxnSpPr>
            <a:stCxn id="932" idx="4"/>
            <a:endCxn id="936" idx="0"/>
          </p:cNvCxnSpPr>
          <p:nvPr/>
        </p:nvCxnSpPr>
        <p:spPr>
          <a:xfrm flipH="1" rot="-5400000">
            <a:off x="5074751" y="3263150"/>
            <a:ext cx="472500" cy="798000"/>
          </a:xfrm>
          <a:prstGeom prst="bentConnector3">
            <a:avLst>
              <a:gd fmla="val 49995" name="adj1"/>
            </a:avLst>
          </a:prstGeom>
          <a:noFill/>
          <a:ln cap="flat" cmpd="sng" w="28575">
            <a:solidFill>
              <a:schemeClr val="dk2"/>
            </a:solidFill>
            <a:prstDash val="solid"/>
            <a:round/>
            <a:headEnd len="med" w="med" type="none"/>
            <a:tailEnd len="med" w="med" type="none"/>
          </a:ln>
        </p:spPr>
      </p:cxnSp>
      <p:sp>
        <p:nvSpPr>
          <p:cNvPr id="937" name="Google Shape;937;p77"/>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Y1</a:t>
            </a:r>
            <a:endParaRPr b="1" sz="1300">
              <a:solidFill>
                <a:schemeClr val="dk1"/>
              </a:solidFill>
              <a:latin typeface="Montserrat"/>
              <a:ea typeface="Montserrat"/>
              <a:cs typeface="Montserrat"/>
              <a:sym typeface="Montserrat"/>
            </a:endParaRPr>
          </a:p>
        </p:txBody>
      </p:sp>
      <p:cxnSp>
        <p:nvCxnSpPr>
          <p:cNvPr id="938" name="Google Shape;938;p77"/>
          <p:cNvCxnSpPr>
            <a:stCxn id="930" idx="4"/>
            <a:endCxn id="937"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
        <p:nvSpPr>
          <p:cNvPr id="934" name="Google Shape;934;p77"/>
          <p:cNvSpPr/>
          <p:nvPr/>
        </p:nvSpPr>
        <p:spPr>
          <a:xfrm>
            <a:off x="3432301"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X1</a:t>
            </a:r>
            <a:endParaRPr b="1" sz="1300">
              <a:solidFill>
                <a:schemeClr val="dk1"/>
              </a:solidFill>
              <a:latin typeface="Montserrat"/>
              <a:ea typeface="Montserrat"/>
              <a:cs typeface="Montserrat"/>
              <a:sym typeface="Montserrat"/>
            </a:endParaRPr>
          </a:p>
        </p:txBody>
      </p:sp>
      <p:sp>
        <p:nvSpPr>
          <p:cNvPr id="936" name="Google Shape;936;p77"/>
          <p:cNvSpPr/>
          <p:nvPr/>
        </p:nvSpPr>
        <p:spPr>
          <a:xfrm>
            <a:off x="5140176"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X2</a:t>
            </a:r>
            <a:endParaRPr b="1" sz="1300">
              <a:solidFill>
                <a:schemeClr val="dk1"/>
              </a:solidFill>
              <a:latin typeface="Montserrat"/>
              <a:ea typeface="Montserrat"/>
              <a:cs typeface="Montserrat"/>
              <a:sym typeface="Montserrat"/>
            </a:endParaRPr>
          </a:p>
        </p:txBody>
      </p:sp>
      <p:sp>
        <p:nvSpPr>
          <p:cNvPr id="939" name="Google Shape;939;p77"/>
          <p:cNvSpPr/>
          <p:nvPr/>
        </p:nvSpPr>
        <p:spPr>
          <a:xfrm>
            <a:off x="3213450" y="2223450"/>
            <a:ext cx="3361500" cy="1278600"/>
          </a:xfrm>
          <a:prstGeom prst="roundRect">
            <a:avLst>
              <a:gd fmla="val 25335" name="adj"/>
            </a:avLst>
          </a:prstGeom>
          <a:no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pic>
        <p:nvPicPr>
          <p:cNvPr id="944" name="Google Shape;944;p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45" name="Google Shape;945;p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6" name="Google Shape;946;p78"/>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b="1" lang="en" sz="2582">
                <a:solidFill>
                  <a:schemeClr val="dk1"/>
                </a:solidFill>
                <a:latin typeface="Montserrat"/>
                <a:ea typeface="Montserrat"/>
                <a:cs typeface="Montserrat"/>
                <a:sym typeface="Montserrat"/>
              </a:rPr>
              <a:t>Projects</a:t>
            </a:r>
            <a:r>
              <a:rPr lang="en" sz="2582">
                <a:solidFill>
                  <a:srgbClr val="000000"/>
                </a:solidFill>
                <a:latin typeface="Montserrat"/>
                <a:ea typeface="Montserrat"/>
                <a:cs typeface="Montserrat"/>
                <a:sym typeface="Montserrat"/>
              </a:rPr>
              <a:t> within a </a:t>
            </a:r>
            <a:r>
              <a:rPr b="1" lang="en" sz="2582">
                <a:solidFill>
                  <a:srgbClr val="000000"/>
                </a:solidFill>
                <a:latin typeface="Montserrat"/>
                <a:ea typeface="Montserrat"/>
                <a:cs typeface="Montserrat"/>
                <a:sym typeface="Montserrat"/>
              </a:rPr>
              <a:t>Folder </a:t>
            </a:r>
            <a:r>
              <a:rPr lang="en" sz="2582">
                <a:solidFill>
                  <a:srgbClr val="000000"/>
                </a:solidFill>
                <a:latin typeface="Montserrat"/>
                <a:ea typeface="Montserrat"/>
                <a:cs typeface="Montserrat"/>
                <a:sym typeface="Montserrat"/>
              </a:rPr>
              <a:t>will automatically inherit the </a:t>
            </a:r>
            <a:r>
              <a:rPr b="1" lang="en" sz="2582">
                <a:solidFill>
                  <a:srgbClr val="000000"/>
                </a:solidFill>
                <a:latin typeface="Montserrat"/>
                <a:ea typeface="Montserrat"/>
                <a:cs typeface="Montserrat"/>
                <a:sym typeface="Montserrat"/>
              </a:rPr>
              <a:t>IAM</a:t>
            </a:r>
            <a:r>
              <a:rPr lang="en" sz="2582">
                <a:solidFill>
                  <a:srgbClr val="000000"/>
                </a:solidFill>
                <a:latin typeface="Montserrat"/>
                <a:ea typeface="Montserrat"/>
                <a:cs typeface="Montserrat"/>
                <a:sym typeface="Montserrat"/>
              </a:rPr>
              <a:t> policies.</a:t>
            </a:r>
            <a:endParaRPr sz="2582">
              <a:solidFill>
                <a:srgbClr val="000000"/>
              </a:solidFill>
              <a:latin typeface="Montserrat"/>
              <a:ea typeface="Montserrat"/>
              <a:cs typeface="Montserrat"/>
              <a:sym typeface="Montserrat"/>
            </a:endParaRPr>
          </a:p>
        </p:txBody>
      </p:sp>
      <p:sp>
        <p:nvSpPr>
          <p:cNvPr id="947" name="Google Shape;947;p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48" name="Google Shape;948;p78"/>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949" name="Google Shape;949;p78"/>
          <p:cNvCxnSpPr>
            <a:stCxn id="948" idx="4"/>
            <a:endCxn id="950"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951" name="Google Shape;951;p78"/>
          <p:cNvCxnSpPr>
            <a:stCxn id="948" idx="4"/>
            <a:endCxn id="952"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952" name="Google Shape;952;p78"/>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950" name="Google Shape;950;p78"/>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cxnSp>
        <p:nvCxnSpPr>
          <p:cNvPr id="953" name="Google Shape;953;p78"/>
          <p:cNvCxnSpPr>
            <a:stCxn id="952" idx="4"/>
            <a:endCxn id="954" idx="0"/>
          </p:cNvCxnSpPr>
          <p:nvPr/>
        </p:nvCxnSpPr>
        <p:spPr>
          <a:xfrm rot="5400000">
            <a:off x="4220801" y="3207200"/>
            <a:ext cx="472500" cy="909900"/>
          </a:xfrm>
          <a:prstGeom prst="bentConnector3">
            <a:avLst>
              <a:gd fmla="val 49995" name="adj1"/>
            </a:avLst>
          </a:prstGeom>
          <a:noFill/>
          <a:ln cap="flat" cmpd="sng" w="28575">
            <a:solidFill>
              <a:schemeClr val="dk2"/>
            </a:solidFill>
            <a:prstDash val="solid"/>
            <a:round/>
            <a:headEnd len="med" w="med" type="none"/>
            <a:tailEnd len="med" w="med" type="none"/>
          </a:ln>
        </p:spPr>
      </p:cxnSp>
      <p:cxnSp>
        <p:nvCxnSpPr>
          <p:cNvPr id="955" name="Google Shape;955;p78"/>
          <p:cNvCxnSpPr>
            <a:stCxn id="952" idx="4"/>
            <a:endCxn id="956" idx="0"/>
          </p:cNvCxnSpPr>
          <p:nvPr/>
        </p:nvCxnSpPr>
        <p:spPr>
          <a:xfrm flipH="1" rot="-5400000">
            <a:off x="5074751" y="3263150"/>
            <a:ext cx="472500" cy="798000"/>
          </a:xfrm>
          <a:prstGeom prst="bentConnector3">
            <a:avLst>
              <a:gd fmla="val 49995" name="adj1"/>
            </a:avLst>
          </a:prstGeom>
          <a:noFill/>
          <a:ln cap="flat" cmpd="sng" w="28575">
            <a:solidFill>
              <a:schemeClr val="dk2"/>
            </a:solidFill>
            <a:prstDash val="solid"/>
            <a:round/>
            <a:headEnd len="med" w="med" type="none"/>
            <a:tailEnd len="med" w="med" type="none"/>
          </a:ln>
        </p:spPr>
      </p:cxnSp>
      <p:sp>
        <p:nvSpPr>
          <p:cNvPr id="957" name="Google Shape;957;p78"/>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Y1</a:t>
            </a:r>
            <a:endParaRPr b="1" sz="1300">
              <a:solidFill>
                <a:schemeClr val="dk1"/>
              </a:solidFill>
              <a:latin typeface="Montserrat"/>
              <a:ea typeface="Montserrat"/>
              <a:cs typeface="Montserrat"/>
              <a:sym typeface="Montserrat"/>
            </a:endParaRPr>
          </a:p>
        </p:txBody>
      </p:sp>
      <p:cxnSp>
        <p:nvCxnSpPr>
          <p:cNvPr id="958" name="Google Shape;958;p78"/>
          <p:cNvCxnSpPr>
            <a:stCxn id="950" idx="4"/>
            <a:endCxn id="957"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
        <p:nvSpPr>
          <p:cNvPr id="954" name="Google Shape;954;p78"/>
          <p:cNvSpPr/>
          <p:nvPr/>
        </p:nvSpPr>
        <p:spPr>
          <a:xfrm>
            <a:off x="3432301"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X1</a:t>
            </a:r>
            <a:endParaRPr b="1" sz="1300">
              <a:solidFill>
                <a:schemeClr val="dk1"/>
              </a:solidFill>
              <a:latin typeface="Montserrat"/>
              <a:ea typeface="Montserrat"/>
              <a:cs typeface="Montserrat"/>
              <a:sym typeface="Montserrat"/>
            </a:endParaRPr>
          </a:p>
        </p:txBody>
      </p:sp>
      <p:sp>
        <p:nvSpPr>
          <p:cNvPr id="956" name="Google Shape;956;p78"/>
          <p:cNvSpPr/>
          <p:nvPr/>
        </p:nvSpPr>
        <p:spPr>
          <a:xfrm>
            <a:off x="5140176" y="3898350"/>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X2</a:t>
            </a:r>
            <a:endParaRPr b="1" sz="1300">
              <a:solidFill>
                <a:schemeClr val="dk1"/>
              </a:solidFill>
              <a:latin typeface="Montserrat"/>
              <a:ea typeface="Montserrat"/>
              <a:cs typeface="Montserrat"/>
              <a:sym typeface="Montserrat"/>
            </a:endParaRPr>
          </a:p>
        </p:txBody>
      </p:sp>
      <p:sp>
        <p:nvSpPr>
          <p:cNvPr id="959" name="Google Shape;959;p78"/>
          <p:cNvSpPr/>
          <p:nvPr/>
        </p:nvSpPr>
        <p:spPr>
          <a:xfrm>
            <a:off x="3213450" y="2223450"/>
            <a:ext cx="3361500" cy="2881800"/>
          </a:xfrm>
          <a:prstGeom prst="roundRect">
            <a:avLst>
              <a:gd fmla="val 25335" name="adj"/>
            </a:avLst>
          </a:prstGeom>
          <a:no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8"/>
          <p:cNvSpPr/>
          <p:nvPr/>
        </p:nvSpPr>
        <p:spPr>
          <a:xfrm rot="5399566">
            <a:off x="5854753" y="3261773"/>
            <a:ext cx="2377200" cy="658500"/>
          </a:xfrm>
          <a:prstGeom prst="rightArrow">
            <a:avLst>
              <a:gd fmla="val 50000" name="adj1"/>
              <a:gd fmla="val 50000" name="adj2"/>
            </a:avLst>
          </a:prstGeom>
          <a:solidFill>
            <a:srgbClr val="B4A7D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p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66" name="Google Shape;966;p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67" name="Google Shape;967;p79"/>
          <p:cNvSpPr txBox="1"/>
          <p:nvPr>
            <p:ph idx="1" type="subTitle"/>
          </p:nvPr>
        </p:nvSpPr>
        <p:spPr>
          <a:xfrm>
            <a:off x="311700" y="1152475"/>
            <a:ext cx="3744000" cy="3416400"/>
          </a:xfrm>
          <a:prstGeom prst="rect">
            <a:avLst/>
          </a:prstGeom>
        </p:spPr>
        <p:txBody>
          <a:bodyPr anchorCtr="0" anchor="t" bIns="91425" lIns="91425" spcFirstLastPara="1" rIns="91425" wrap="square" tIns="91425">
            <a:normAutofit/>
          </a:bodyPr>
          <a:lstStyle/>
          <a:p>
            <a:pPr indent="-392588" lvl="0" marL="457200" marR="0" rtl="0" algn="l">
              <a:lnSpc>
                <a:spcPct val="80000"/>
              </a:lnSpc>
              <a:spcBef>
                <a:spcPts val="0"/>
              </a:spcBef>
              <a:spcAft>
                <a:spcPts val="0"/>
              </a:spcAft>
              <a:buClr>
                <a:srgbClr val="000000"/>
              </a:buClr>
              <a:buSzPts val="2583"/>
              <a:buFont typeface="Montserrat"/>
              <a:buChar char="●"/>
            </a:pPr>
            <a:r>
              <a:rPr lang="en" sz="2582">
                <a:solidFill>
                  <a:schemeClr val="dk1"/>
                </a:solidFill>
                <a:latin typeface="Montserrat"/>
                <a:ea typeface="Montserrat"/>
                <a:cs typeface="Montserrat"/>
                <a:sym typeface="Montserrat"/>
              </a:rPr>
              <a:t>You could have set those policies at a Project level, but that’s a lot of duplicate work!</a:t>
            </a:r>
            <a:endParaRPr sz="2582">
              <a:solidFill>
                <a:srgbClr val="000000"/>
              </a:solidFill>
              <a:latin typeface="Montserrat"/>
              <a:ea typeface="Montserrat"/>
              <a:cs typeface="Montserrat"/>
              <a:sym typeface="Montserrat"/>
            </a:endParaRPr>
          </a:p>
        </p:txBody>
      </p:sp>
      <p:sp>
        <p:nvSpPr>
          <p:cNvPr id="968" name="Google Shape;968;p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69" name="Google Shape;969;p79"/>
          <p:cNvSpPr/>
          <p:nvPr/>
        </p:nvSpPr>
        <p:spPr>
          <a:xfrm>
            <a:off x="6358138" y="77878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cxnSp>
        <p:nvCxnSpPr>
          <p:cNvPr id="970" name="Google Shape;970;p79"/>
          <p:cNvCxnSpPr>
            <a:stCxn id="969" idx="4"/>
            <a:endCxn id="971" idx="0"/>
          </p:cNvCxnSpPr>
          <p:nvPr/>
        </p:nvCxnSpPr>
        <p:spPr>
          <a:xfrm flipH="1" rot="-5400000">
            <a:off x="7112338" y="1316988"/>
            <a:ext cx="645900" cy="12927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972" name="Google Shape;972;p79"/>
          <p:cNvCxnSpPr>
            <a:stCxn id="969" idx="4"/>
            <a:endCxn id="973" idx="0"/>
          </p:cNvCxnSpPr>
          <p:nvPr/>
        </p:nvCxnSpPr>
        <p:spPr>
          <a:xfrm rot="5400000">
            <a:off x="5527588" y="1024938"/>
            <a:ext cx="645900" cy="1876800"/>
          </a:xfrm>
          <a:prstGeom prst="bentConnector3">
            <a:avLst>
              <a:gd fmla="val 49993" name="adj1"/>
            </a:avLst>
          </a:prstGeom>
          <a:noFill/>
          <a:ln cap="flat" cmpd="sng" w="28575">
            <a:solidFill>
              <a:schemeClr val="dk2"/>
            </a:solidFill>
            <a:prstDash val="solid"/>
            <a:round/>
            <a:headEnd len="med" w="med" type="none"/>
            <a:tailEnd len="med" w="med" type="none"/>
          </a:ln>
        </p:spPr>
      </p:cxnSp>
      <p:sp>
        <p:nvSpPr>
          <p:cNvPr id="973" name="Google Shape;973;p79"/>
          <p:cNvSpPr/>
          <p:nvPr/>
        </p:nvSpPr>
        <p:spPr>
          <a:xfrm>
            <a:off x="4342151"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X</a:t>
            </a:r>
            <a:endParaRPr b="1" sz="1700">
              <a:solidFill>
                <a:srgbClr val="FFFFFF"/>
              </a:solidFill>
              <a:latin typeface="Montserrat"/>
              <a:ea typeface="Montserrat"/>
              <a:cs typeface="Montserrat"/>
              <a:sym typeface="Montserrat"/>
            </a:endParaRPr>
          </a:p>
        </p:txBody>
      </p:sp>
      <p:sp>
        <p:nvSpPr>
          <p:cNvPr id="971" name="Google Shape;971;p79"/>
          <p:cNvSpPr/>
          <p:nvPr/>
        </p:nvSpPr>
        <p:spPr>
          <a:xfrm>
            <a:off x="7511776" y="2286200"/>
            <a:ext cx="1139700" cy="11397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Montserrat"/>
                <a:ea typeface="Montserrat"/>
                <a:cs typeface="Montserrat"/>
                <a:sym typeface="Montserrat"/>
              </a:rPr>
              <a:t>Dept. Y</a:t>
            </a:r>
            <a:endParaRPr/>
          </a:p>
        </p:txBody>
      </p:sp>
      <p:cxnSp>
        <p:nvCxnSpPr>
          <p:cNvPr id="974" name="Google Shape;974;p79"/>
          <p:cNvCxnSpPr>
            <a:stCxn id="973" idx="4"/>
            <a:endCxn id="975" idx="0"/>
          </p:cNvCxnSpPr>
          <p:nvPr/>
        </p:nvCxnSpPr>
        <p:spPr>
          <a:xfrm rot="5400000">
            <a:off x="4220801" y="3207200"/>
            <a:ext cx="472500" cy="909900"/>
          </a:xfrm>
          <a:prstGeom prst="bentConnector3">
            <a:avLst>
              <a:gd fmla="val 49995" name="adj1"/>
            </a:avLst>
          </a:prstGeom>
          <a:noFill/>
          <a:ln cap="flat" cmpd="sng" w="28575">
            <a:solidFill>
              <a:schemeClr val="dk2"/>
            </a:solidFill>
            <a:prstDash val="solid"/>
            <a:round/>
            <a:headEnd len="med" w="med" type="none"/>
            <a:tailEnd len="med" w="med" type="none"/>
          </a:ln>
        </p:spPr>
      </p:cxnSp>
      <p:cxnSp>
        <p:nvCxnSpPr>
          <p:cNvPr id="976" name="Google Shape;976;p79"/>
          <p:cNvCxnSpPr>
            <a:stCxn id="973" idx="4"/>
            <a:endCxn id="977" idx="0"/>
          </p:cNvCxnSpPr>
          <p:nvPr/>
        </p:nvCxnSpPr>
        <p:spPr>
          <a:xfrm flipH="1" rot="-5400000">
            <a:off x="5074751" y="3263150"/>
            <a:ext cx="472500" cy="798000"/>
          </a:xfrm>
          <a:prstGeom prst="bentConnector3">
            <a:avLst>
              <a:gd fmla="val 49995" name="adj1"/>
            </a:avLst>
          </a:prstGeom>
          <a:noFill/>
          <a:ln cap="flat" cmpd="sng" w="28575">
            <a:solidFill>
              <a:schemeClr val="dk2"/>
            </a:solidFill>
            <a:prstDash val="solid"/>
            <a:round/>
            <a:headEnd len="med" w="med" type="none"/>
            <a:tailEnd len="med" w="med" type="none"/>
          </a:ln>
        </p:spPr>
      </p:cxnSp>
      <p:sp>
        <p:nvSpPr>
          <p:cNvPr id="978" name="Google Shape;978;p79"/>
          <p:cNvSpPr/>
          <p:nvPr/>
        </p:nvSpPr>
        <p:spPr>
          <a:xfrm>
            <a:off x="7645101" y="3841375"/>
            <a:ext cx="1139700" cy="11397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Y1</a:t>
            </a:r>
            <a:endParaRPr b="1" sz="1300">
              <a:solidFill>
                <a:schemeClr val="dk1"/>
              </a:solidFill>
              <a:latin typeface="Montserrat"/>
              <a:ea typeface="Montserrat"/>
              <a:cs typeface="Montserrat"/>
              <a:sym typeface="Montserrat"/>
            </a:endParaRPr>
          </a:p>
        </p:txBody>
      </p:sp>
      <p:cxnSp>
        <p:nvCxnSpPr>
          <p:cNvPr id="979" name="Google Shape;979;p79"/>
          <p:cNvCxnSpPr>
            <a:stCxn id="971" idx="4"/>
            <a:endCxn id="978" idx="0"/>
          </p:cNvCxnSpPr>
          <p:nvPr/>
        </p:nvCxnSpPr>
        <p:spPr>
          <a:xfrm flipH="1" rot="-5400000">
            <a:off x="7940476" y="3567050"/>
            <a:ext cx="415500" cy="133200"/>
          </a:xfrm>
          <a:prstGeom prst="bentConnector3">
            <a:avLst>
              <a:gd fmla="val 49997" name="adj1"/>
            </a:avLst>
          </a:prstGeom>
          <a:noFill/>
          <a:ln cap="flat" cmpd="sng" w="28575">
            <a:solidFill>
              <a:schemeClr val="dk2"/>
            </a:solidFill>
            <a:prstDash val="solid"/>
            <a:round/>
            <a:headEnd len="med" w="med" type="none"/>
            <a:tailEnd len="med" w="med" type="none"/>
          </a:ln>
        </p:spPr>
      </p:cxnSp>
      <p:sp>
        <p:nvSpPr>
          <p:cNvPr id="975" name="Google Shape;975;p79"/>
          <p:cNvSpPr/>
          <p:nvPr/>
        </p:nvSpPr>
        <p:spPr>
          <a:xfrm>
            <a:off x="3432301" y="3898350"/>
            <a:ext cx="1139700" cy="1139700"/>
          </a:xfrm>
          <a:prstGeom prst="ellipse">
            <a:avLst/>
          </a:prstGeom>
          <a:solidFill>
            <a:srgbClr val="FFD966"/>
          </a:solid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X1</a:t>
            </a:r>
            <a:endParaRPr b="1" sz="1300">
              <a:solidFill>
                <a:schemeClr val="dk1"/>
              </a:solidFill>
              <a:latin typeface="Montserrat"/>
              <a:ea typeface="Montserrat"/>
              <a:cs typeface="Montserrat"/>
              <a:sym typeface="Montserrat"/>
            </a:endParaRPr>
          </a:p>
        </p:txBody>
      </p:sp>
      <p:sp>
        <p:nvSpPr>
          <p:cNvPr id="977" name="Google Shape;977;p79"/>
          <p:cNvSpPr/>
          <p:nvPr/>
        </p:nvSpPr>
        <p:spPr>
          <a:xfrm>
            <a:off x="5140176" y="3898350"/>
            <a:ext cx="1139700" cy="1139700"/>
          </a:xfrm>
          <a:prstGeom prst="ellipse">
            <a:avLst/>
          </a:prstGeom>
          <a:solidFill>
            <a:srgbClr val="FFD966"/>
          </a:solid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Project</a:t>
            </a:r>
            <a:endParaRPr b="1" sz="1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1300">
                <a:solidFill>
                  <a:schemeClr val="dk1"/>
                </a:solidFill>
                <a:latin typeface="Montserrat"/>
                <a:ea typeface="Montserrat"/>
                <a:cs typeface="Montserrat"/>
                <a:sym typeface="Montserrat"/>
              </a:rPr>
              <a:t>X2</a:t>
            </a:r>
            <a:endParaRPr b="1" sz="1300">
              <a:solidFill>
                <a:schemeClr val="dk1"/>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pic>
        <p:nvPicPr>
          <p:cNvPr id="984" name="Google Shape;984;p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985" name="Google Shape;985;p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6" name="Google Shape;986;p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let’s discuss the </a:t>
            </a:r>
            <a:r>
              <a:rPr b="1" lang="en" sz="2900">
                <a:solidFill>
                  <a:srgbClr val="000000"/>
                </a:solidFill>
                <a:latin typeface="Montserrat"/>
                <a:ea typeface="Montserrat"/>
                <a:cs typeface="Montserrat"/>
                <a:sym typeface="Montserrat"/>
              </a:rPr>
              <a:t>Organization </a:t>
            </a:r>
            <a:r>
              <a:rPr lang="en" sz="2900">
                <a:solidFill>
                  <a:srgbClr val="000000"/>
                </a:solidFill>
                <a:latin typeface="Montserrat"/>
                <a:ea typeface="Montserrat"/>
                <a:cs typeface="Montserrat"/>
                <a:sym typeface="Montserrat"/>
              </a:rPr>
              <a:t>node at the very top </a:t>
            </a:r>
            <a:r>
              <a:rPr lang="en" sz="2900">
                <a:solidFill>
                  <a:srgbClr val="000000"/>
                </a:solidFill>
                <a:latin typeface="Montserrat"/>
                <a:ea typeface="Montserrat"/>
                <a:cs typeface="Montserrat"/>
                <a:sym typeface="Montserrat"/>
              </a:rPr>
              <a:t>and it’s general use cases.</a:t>
            </a:r>
            <a:endParaRPr sz="2900">
              <a:solidFill>
                <a:srgbClr val="000000"/>
              </a:solidFill>
              <a:latin typeface="Montserrat"/>
              <a:ea typeface="Montserrat"/>
              <a:cs typeface="Montserrat"/>
              <a:sym typeface="Montserrat"/>
            </a:endParaRPr>
          </a:p>
        </p:txBody>
      </p:sp>
      <p:sp>
        <p:nvSpPr>
          <p:cNvPr id="987" name="Google Shape;987;p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pic>
        <p:nvPicPr>
          <p:cNvPr id="992" name="Google Shape;992;p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3" name="Google Shape;993;p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94" name="Google Shape;994;p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you may imagine the </a:t>
            </a:r>
            <a:r>
              <a:rPr b="1" lang="en" sz="2900">
                <a:solidFill>
                  <a:srgbClr val="000000"/>
                </a:solidFill>
                <a:latin typeface="Montserrat"/>
                <a:ea typeface="Montserrat"/>
                <a:cs typeface="Montserrat"/>
                <a:sym typeface="Montserrat"/>
              </a:rPr>
              <a:t>Organization</a:t>
            </a:r>
            <a:r>
              <a:rPr lang="en" sz="2900">
                <a:solidFill>
                  <a:srgbClr val="000000"/>
                </a:solidFill>
                <a:latin typeface="Montserrat"/>
                <a:ea typeface="Montserrat"/>
                <a:cs typeface="Montserrat"/>
                <a:sym typeface="Montserrat"/>
              </a:rPr>
              <a:t> has some special properties: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Organization Policy Administrator</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Broad control over all cloud resources being used in the projects underneath it.</a:t>
            </a:r>
            <a:endParaRPr sz="2900">
              <a:solidFill>
                <a:srgbClr val="000000"/>
              </a:solidFill>
              <a:latin typeface="Montserrat"/>
              <a:ea typeface="Montserrat"/>
              <a:cs typeface="Montserrat"/>
              <a:sym typeface="Montserrat"/>
            </a:endParaRPr>
          </a:p>
        </p:txBody>
      </p:sp>
      <p:sp>
        <p:nvSpPr>
          <p:cNvPr id="995" name="Google Shape;995;p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96" name="Google Shape;996;p81"/>
          <p:cNvSpPr/>
          <p:nvPr/>
        </p:nvSpPr>
        <p:spPr>
          <a:xfrm>
            <a:off x="3896130" y="3880155"/>
            <a:ext cx="1215600" cy="1215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Montserrat"/>
                <a:ea typeface="Montserrat"/>
                <a:cs typeface="Montserrat"/>
                <a:sym typeface="Montserrat"/>
              </a:rPr>
              <a:t>ORG</a:t>
            </a:r>
            <a:endParaRPr b="1" sz="21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2" name="Google Shape;102;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 name="Google Shape;103;p19"/>
          <p:cNvSpPr txBox="1"/>
          <p:nvPr>
            <p:ph type="ctrTitle"/>
          </p:nvPr>
        </p:nvSpPr>
        <p:spPr>
          <a:xfrm>
            <a:off x="311700" y="1332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Google Cloud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 Account Setup</a:t>
            </a:r>
            <a:endParaRPr b="1">
              <a:latin typeface="Montserrat"/>
              <a:ea typeface="Montserrat"/>
              <a:cs typeface="Montserrat"/>
              <a:sym typeface="Montserrat"/>
            </a:endParaRPr>
          </a:p>
        </p:txBody>
      </p:sp>
      <p:sp>
        <p:nvSpPr>
          <p:cNvPr id="104" name="Google Shape;104;p19"/>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5" name="Google Shape;105;p19"/>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pic>
        <p:nvPicPr>
          <p:cNvPr id="1001" name="Google Shape;1001;p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02" name="Google Shape;1002;p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3" name="Google Shape;1003;p8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you may imagine the </a:t>
            </a:r>
            <a:r>
              <a:rPr b="1" lang="en" sz="2900">
                <a:solidFill>
                  <a:srgbClr val="000000"/>
                </a:solidFill>
                <a:latin typeface="Montserrat"/>
                <a:ea typeface="Montserrat"/>
                <a:cs typeface="Montserrat"/>
                <a:sym typeface="Montserrat"/>
              </a:rPr>
              <a:t>Organization</a:t>
            </a:r>
            <a:r>
              <a:rPr lang="en" sz="2900">
                <a:solidFill>
                  <a:srgbClr val="000000"/>
                </a:solidFill>
                <a:latin typeface="Montserrat"/>
                <a:ea typeface="Montserrat"/>
                <a:cs typeface="Montserrat"/>
                <a:sym typeface="Montserrat"/>
              </a:rPr>
              <a:t> has some special properties: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Organization Policy Administrator</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Can create </a:t>
            </a:r>
            <a:r>
              <a:rPr b="1" lang="en" sz="2900">
                <a:solidFill>
                  <a:srgbClr val="000000"/>
                </a:solidFill>
                <a:latin typeface="Montserrat"/>
                <a:ea typeface="Montserrat"/>
                <a:cs typeface="Montserrat"/>
                <a:sym typeface="Montserrat"/>
              </a:rPr>
              <a:t>Project Creator</a:t>
            </a:r>
            <a:r>
              <a:rPr lang="en" sz="2900">
                <a:solidFill>
                  <a:srgbClr val="000000"/>
                </a:solidFill>
                <a:latin typeface="Montserrat"/>
                <a:ea typeface="Montserrat"/>
                <a:cs typeface="Montserrat"/>
                <a:sym typeface="Montserrat"/>
              </a:rPr>
              <a:t> roles, which allows for the creation of Projects and Resources (aka spend </a:t>
            </a:r>
            <a:r>
              <a:rPr b="1" lang="en" sz="3100">
                <a:solidFill>
                  <a:srgbClr val="38761D"/>
                </a:solidFill>
                <a:latin typeface="Montserrat"/>
                <a:ea typeface="Montserrat"/>
                <a:cs typeface="Montserrat"/>
                <a:sym typeface="Montserrat"/>
              </a:rPr>
              <a:t>$</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1004" name="Google Shape;1004;p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05" name="Google Shape;1005;p82"/>
          <p:cNvSpPr/>
          <p:nvPr/>
        </p:nvSpPr>
        <p:spPr>
          <a:xfrm>
            <a:off x="3896130" y="3880155"/>
            <a:ext cx="1215600" cy="1215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Montserrat"/>
                <a:ea typeface="Montserrat"/>
                <a:cs typeface="Montserrat"/>
                <a:sym typeface="Montserrat"/>
              </a:rPr>
              <a:t>ORG</a:t>
            </a:r>
            <a:endParaRPr b="1" sz="2100">
              <a:solidFill>
                <a:schemeClr val="lt1"/>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1" name="Google Shape;1011;p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2" name="Google Shape;1012;p8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are </a:t>
            </a:r>
            <a:r>
              <a:rPr b="1" lang="en" sz="2900">
                <a:solidFill>
                  <a:srgbClr val="000000"/>
                </a:solidFill>
                <a:latin typeface="Montserrat"/>
                <a:ea typeface="Montserrat"/>
                <a:cs typeface="Montserrat"/>
                <a:sym typeface="Montserrat"/>
              </a:rPr>
              <a:t>Organization Nodes</a:t>
            </a:r>
            <a:r>
              <a:rPr lang="en" sz="2900">
                <a:solidFill>
                  <a:srgbClr val="000000"/>
                </a:solidFill>
                <a:latin typeface="Montserrat"/>
                <a:ea typeface="Montserrat"/>
                <a:cs typeface="Montserrat"/>
                <a:sym typeface="Montserrat"/>
              </a:rPr>
              <a:t> created?</a:t>
            </a:r>
            <a:endParaRPr sz="2900">
              <a:solidFill>
                <a:srgbClr val="000000"/>
              </a:solidFill>
              <a:latin typeface="Montserrat"/>
              <a:ea typeface="Montserrat"/>
              <a:cs typeface="Montserrat"/>
              <a:sym typeface="Montserrat"/>
            </a:endParaRPr>
          </a:p>
        </p:txBody>
      </p:sp>
      <p:sp>
        <p:nvSpPr>
          <p:cNvPr id="1013" name="Google Shape;1013;p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9" name="Google Shape;1019;p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20" name="Google Shape;1020;p8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are </a:t>
            </a:r>
            <a:r>
              <a:rPr b="1" lang="en" sz="2900">
                <a:solidFill>
                  <a:srgbClr val="000000"/>
                </a:solidFill>
                <a:latin typeface="Montserrat"/>
                <a:ea typeface="Montserrat"/>
                <a:cs typeface="Montserrat"/>
                <a:sym typeface="Montserrat"/>
              </a:rPr>
              <a:t>Organization Nodes</a:t>
            </a:r>
            <a:r>
              <a:rPr lang="en" sz="2900">
                <a:solidFill>
                  <a:srgbClr val="000000"/>
                </a:solidFill>
                <a:latin typeface="Montserrat"/>
                <a:ea typeface="Montserrat"/>
                <a:cs typeface="Montserrat"/>
                <a:sym typeface="Montserrat"/>
              </a:rPr>
              <a:t> created?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Case One: GSuite Customer</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Your company already runs on a GSuite domain with your internal email running on Gmail, using Google Docs, etc…</a:t>
            </a:r>
            <a:endParaRPr sz="2900">
              <a:solidFill>
                <a:srgbClr val="000000"/>
              </a:solidFill>
              <a:latin typeface="Montserrat"/>
              <a:ea typeface="Montserrat"/>
              <a:cs typeface="Montserrat"/>
              <a:sym typeface="Montserrat"/>
            </a:endParaRPr>
          </a:p>
        </p:txBody>
      </p:sp>
      <p:sp>
        <p:nvSpPr>
          <p:cNvPr id="1021" name="Google Shape;1021;p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pic>
        <p:nvPicPr>
          <p:cNvPr id="1026" name="Google Shape;1026;p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27" name="Google Shape;1027;p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28" name="Google Shape;1028;p8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are </a:t>
            </a:r>
            <a:r>
              <a:rPr b="1" lang="en" sz="2900">
                <a:solidFill>
                  <a:srgbClr val="000000"/>
                </a:solidFill>
                <a:latin typeface="Montserrat"/>
                <a:ea typeface="Montserrat"/>
                <a:cs typeface="Montserrat"/>
                <a:sym typeface="Montserrat"/>
              </a:rPr>
              <a:t>Organization Nodes</a:t>
            </a:r>
            <a:r>
              <a:rPr lang="en" sz="2900">
                <a:solidFill>
                  <a:srgbClr val="000000"/>
                </a:solidFill>
                <a:latin typeface="Montserrat"/>
                <a:ea typeface="Montserrat"/>
                <a:cs typeface="Montserrat"/>
                <a:sym typeface="Montserrat"/>
              </a:rPr>
              <a:t> created?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Case Two: Create an organization node with </a:t>
            </a:r>
            <a:r>
              <a:rPr b="1" lang="en" sz="2900">
                <a:solidFill>
                  <a:srgbClr val="000000"/>
                </a:solidFill>
                <a:latin typeface="Montserrat"/>
                <a:ea typeface="Montserrat"/>
                <a:cs typeface="Montserrat"/>
                <a:sym typeface="Montserrat"/>
              </a:rPr>
              <a:t>Google Cloud Identity</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B5394"/>
              </a:buClr>
              <a:buSzPts val="2900"/>
              <a:buFont typeface="Montserrat"/>
              <a:buChar char="■"/>
            </a:pPr>
            <a:r>
              <a:rPr b="1" lang="en" sz="2900">
                <a:solidFill>
                  <a:srgbClr val="0B5394"/>
                </a:solidFill>
                <a:latin typeface="Montserrat"/>
                <a:ea typeface="Montserrat"/>
                <a:cs typeface="Montserrat"/>
                <a:sym typeface="Montserrat"/>
              </a:rPr>
              <a:t>cloud.google.com/identity</a:t>
            </a:r>
            <a:endParaRPr b="1" sz="2900">
              <a:solidFill>
                <a:srgbClr val="0B5394"/>
              </a:solidFill>
              <a:latin typeface="Montserrat"/>
              <a:ea typeface="Montserrat"/>
              <a:cs typeface="Montserrat"/>
              <a:sym typeface="Montserrat"/>
            </a:endParaRPr>
          </a:p>
        </p:txBody>
      </p:sp>
      <p:sp>
        <p:nvSpPr>
          <p:cNvPr id="1029" name="Google Shape;1029;p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id="1034" name="Google Shape;1034;p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35" name="Google Shape;1035;p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6" name="Google Shape;1036;p8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Finally let’s have a quick discussion on policies set at a lower level that possibly counteract a higher level policy.</a:t>
            </a:r>
            <a:endParaRPr sz="2900">
              <a:solidFill>
                <a:srgbClr val="000000"/>
              </a:solidFill>
              <a:latin typeface="Montserrat"/>
              <a:ea typeface="Montserrat"/>
              <a:cs typeface="Montserrat"/>
              <a:sym typeface="Montserrat"/>
            </a:endParaRPr>
          </a:p>
        </p:txBody>
      </p:sp>
      <p:sp>
        <p:nvSpPr>
          <p:cNvPr id="1037" name="Google Shape;1037;p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pic>
        <p:nvPicPr>
          <p:cNvPr id="1042" name="Google Shape;1042;p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43" name="Google Shape;1043;p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44" name="Google Shape;1044;p8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resources inherit policies from parent: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Resource policies are a union of parent and resource.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GCP refers to this as the </a:t>
            </a:r>
            <a:r>
              <a:rPr b="1" lang="en" sz="2900">
                <a:solidFill>
                  <a:srgbClr val="000000"/>
                </a:solidFill>
                <a:latin typeface="Montserrat"/>
                <a:ea typeface="Montserrat"/>
                <a:cs typeface="Montserrat"/>
                <a:sym typeface="Montserrat"/>
              </a:rPr>
              <a:t>effective policy </a:t>
            </a:r>
            <a:r>
              <a:rPr lang="en" sz="2900">
                <a:solidFill>
                  <a:srgbClr val="000000"/>
                </a:solidFill>
                <a:latin typeface="Montserrat"/>
                <a:ea typeface="Montserrat"/>
                <a:cs typeface="Montserrat"/>
                <a:sym typeface="Montserrat"/>
              </a:rPr>
              <a:t>at that resource.</a:t>
            </a:r>
            <a:endParaRPr sz="2900">
              <a:solidFill>
                <a:srgbClr val="000000"/>
              </a:solidFill>
              <a:latin typeface="Montserrat"/>
              <a:ea typeface="Montserrat"/>
              <a:cs typeface="Montserrat"/>
              <a:sym typeface="Montserrat"/>
            </a:endParaRPr>
          </a:p>
        </p:txBody>
      </p:sp>
      <p:sp>
        <p:nvSpPr>
          <p:cNvPr id="1045" name="Google Shape;1045;p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pic>
        <p:nvPicPr>
          <p:cNvPr id="1050" name="Google Shape;1050;p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51" name="Google Shape;1051;p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52" name="Google Shape;1052;p8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imagine a talented senior executive at the top ranks of a company wants to be able to see projects throughout the company, but we also want to make sure she doesn’t accidentally create or edit existing projects.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She can only </a:t>
            </a:r>
            <a:r>
              <a:rPr b="1" lang="en" sz="2900">
                <a:solidFill>
                  <a:srgbClr val="000000"/>
                </a:solidFill>
                <a:latin typeface="Montserrat"/>
                <a:ea typeface="Montserrat"/>
                <a:cs typeface="Montserrat"/>
                <a:sym typeface="Montserrat"/>
              </a:rPr>
              <a:t>get</a:t>
            </a:r>
            <a:r>
              <a:rPr lang="en" sz="2900">
                <a:solidFill>
                  <a:srgbClr val="000000"/>
                </a:solidFill>
                <a:latin typeface="Montserrat"/>
                <a:ea typeface="Montserrat"/>
                <a:cs typeface="Montserrat"/>
                <a:sym typeface="Montserrat"/>
              </a:rPr>
              <a:t> or </a:t>
            </a:r>
            <a:r>
              <a:rPr b="1" lang="en" sz="2900">
                <a:solidFill>
                  <a:srgbClr val="000000"/>
                </a:solidFill>
                <a:latin typeface="Montserrat"/>
                <a:ea typeface="Montserrat"/>
                <a:cs typeface="Montserrat"/>
                <a:sym typeface="Montserrat"/>
              </a:rPr>
              <a:t>list</a:t>
            </a:r>
            <a:r>
              <a:rPr lang="en" sz="2900">
                <a:solidFill>
                  <a:srgbClr val="000000"/>
                </a:solidFill>
                <a:latin typeface="Montserrat"/>
                <a:ea typeface="Montserrat"/>
                <a:cs typeface="Montserrat"/>
                <a:sym typeface="Montserrat"/>
              </a:rPr>
              <a:t> projects not </a:t>
            </a:r>
            <a:r>
              <a:rPr b="1" lang="en" sz="2900">
                <a:solidFill>
                  <a:srgbClr val="000000"/>
                </a:solidFill>
                <a:latin typeface="Montserrat"/>
                <a:ea typeface="Montserrat"/>
                <a:cs typeface="Montserrat"/>
                <a:sym typeface="Montserrat"/>
              </a:rPr>
              <a:t>create </a:t>
            </a:r>
            <a:r>
              <a:rPr lang="en" sz="2900">
                <a:solidFill>
                  <a:srgbClr val="000000"/>
                </a:solidFill>
                <a:latin typeface="Montserrat"/>
                <a:ea typeface="Montserrat"/>
                <a:cs typeface="Montserrat"/>
                <a:sym typeface="Montserrat"/>
              </a:rPr>
              <a:t>or </a:t>
            </a:r>
            <a:r>
              <a:rPr b="1" lang="en" sz="2900">
                <a:solidFill>
                  <a:srgbClr val="000000"/>
                </a:solidFill>
                <a:latin typeface="Montserrat"/>
                <a:ea typeface="Montserrat"/>
                <a:cs typeface="Montserrat"/>
                <a:sym typeface="Montserrat"/>
              </a:rPr>
              <a:t>edit</a:t>
            </a:r>
            <a:r>
              <a:rPr lang="en" sz="2900">
                <a:solidFill>
                  <a:srgbClr val="000000"/>
                </a:solidFill>
                <a:latin typeface="Montserrat"/>
                <a:ea typeface="Montserrat"/>
                <a:cs typeface="Montserrat"/>
                <a:sym typeface="Montserrat"/>
              </a:rPr>
              <a:t> them!</a:t>
            </a:r>
            <a:endParaRPr sz="2900">
              <a:solidFill>
                <a:srgbClr val="000000"/>
              </a:solidFill>
              <a:latin typeface="Montserrat"/>
              <a:ea typeface="Montserrat"/>
              <a:cs typeface="Montserrat"/>
              <a:sym typeface="Montserrat"/>
            </a:endParaRPr>
          </a:p>
        </p:txBody>
      </p:sp>
      <p:sp>
        <p:nvSpPr>
          <p:cNvPr id="1053" name="Google Shape;1053;p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pic>
        <p:nvPicPr>
          <p:cNvPr id="1058" name="Google Shape;1058;p89"/>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059" name="Google Shape;1059;p89"/>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1060" name="Google Shape;1060;p89"/>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1061" name="Google Shape;1061;p89"/>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062" name="Google Shape;1062;p89"/>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1063" name="Google Shape;1063;p89"/>
          <p:cNvPicPr preferRelativeResize="0"/>
          <p:nvPr/>
        </p:nvPicPr>
        <p:blipFill>
          <a:blip r:embed="rId4">
            <a:alphaModFix/>
          </a:blip>
          <a:stretch>
            <a:fillRect/>
          </a:stretch>
        </p:blipFill>
        <p:spPr>
          <a:xfrm>
            <a:off x="0" y="0"/>
            <a:ext cx="861675" cy="887475"/>
          </a:xfrm>
          <a:prstGeom prst="rect">
            <a:avLst/>
          </a:prstGeom>
          <a:noFill/>
          <a:ln>
            <a:noFill/>
          </a:ln>
        </p:spPr>
      </p:pic>
      <p:sp>
        <p:nvSpPr>
          <p:cNvPr id="1064" name="Google Shape;1064;p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65" name="Google Shape;1065;p89"/>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9"/>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9"/>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9"/>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9"/>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9"/>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9"/>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9"/>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3" name="Google Shape;1073;p89"/>
          <p:cNvCxnSpPr>
            <a:endCxn id="1065"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074" name="Google Shape;1074;p89"/>
          <p:cNvCxnSpPr>
            <a:stCxn id="1075" idx="6"/>
            <a:endCxn id="1066"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1076" name="Google Shape;1076;p89"/>
          <p:cNvCxnSpPr>
            <a:stCxn id="1066" idx="6"/>
            <a:endCxn id="1068"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077" name="Google Shape;1077;p89"/>
          <p:cNvCxnSpPr>
            <a:stCxn id="1066" idx="6"/>
            <a:endCxn id="1067"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078" name="Google Shape;1078;p89"/>
          <p:cNvCxnSpPr>
            <a:stCxn id="1068" idx="6"/>
            <a:endCxn id="1069"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079" name="Google Shape;1079;p89"/>
          <p:cNvCxnSpPr>
            <a:stCxn id="1068" idx="6"/>
            <a:endCxn id="1070"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080" name="Google Shape;1080;p89"/>
          <p:cNvCxnSpPr>
            <a:stCxn id="1070" idx="6"/>
            <a:endCxn id="1071"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081" name="Google Shape;1081;p89"/>
          <p:cNvCxnSpPr>
            <a:stCxn id="1070" idx="6"/>
            <a:endCxn id="1072"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1075" name="Google Shape;1075;p89"/>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pic>
        <p:nvPicPr>
          <p:cNvPr id="1086" name="Google Shape;1086;p90"/>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087" name="Google Shape;1087;p90"/>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1088" name="Google Shape;1088;p90"/>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1089" name="Google Shape;1089;p90"/>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090" name="Google Shape;1090;p90"/>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1091" name="Google Shape;1091;p90"/>
          <p:cNvPicPr preferRelativeResize="0"/>
          <p:nvPr/>
        </p:nvPicPr>
        <p:blipFill>
          <a:blip r:embed="rId4">
            <a:alphaModFix/>
          </a:blip>
          <a:stretch>
            <a:fillRect/>
          </a:stretch>
        </p:blipFill>
        <p:spPr>
          <a:xfrm>
            <a:off x="0" y="0"/>
            <a:ext cx="861675" cy="887475"/>
          </a:xfrm>
          <a:prstGeom prst="rect">
            <a:avLst/>
          </a:prstGeom>
          <a:noFill/>
          <a:ln>
            <a:noFill/>
          </a:ln>
        </p:spPr>
      </p:pic>
      <p:sp>
        <p:nvSpPr>
          <p:cNvPr id="1092" name="Google Shape;1092;p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93" name="Google Shape;1093;p90"/>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0"/>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0"/>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90"/>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90"/>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0"/>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0"/>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0"/>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1" name="Google Shape;1101;p90"/>
          <p:cNvCxnSpPr>
            <a:endCxn id="1093"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102" name="Google Shape;1102;p90"/>
          <p:cNvCxnSpPr>
            <a:stCxn id="1103" idx="6"/>
            <a:endCxn id="1094"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1104" name="Google Shape;1104;p90"/>
          <p:cNvCxnSpPr>
            <a:stCxn id="1094" idx="6"/>
            <a:endCxn id="1096"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05" name="Google Shape;1105;p90"/>
          <p:cNvCxnSpPr>
            <a:stCxn id="1094" idx="6"/>
            <a:endCxn id="1095"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06" name="Google Shape;1106;p90"/>
          <p:cNvCxnSpPr>
            <a:stCxn id="1096" idx="6"/>
            <a:endCxn id="1097"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07" name="Google Shape;1107;p90"/>
          <p:cNvCxnSpPr>
            <a:stCxn id="1096" idx="6"/>
            <a:endCxn id="1098"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08" name="Google Shape;1108;p90"/>
          <p:cNvCxnSpPr>
            <a:stCxn id="1098" idx="6"/>
            <a:endCxn id="1099"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109" name="Google Shape;1109;p90"/>
          <p:cNvCxnSpPr>
            <a:stCxn id="1098" idx="6"/>
            <a:endCxn id="1100"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1103" name="Google Shape;1103;p90"/>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110" name="Google Shape;1110;p90"/>
          <p:cNvSpPr/>
          <p:nvPr/>
        </p:nvSpPr>
        <p:spPr>
          <a:xfrm>
            <a:off x="2344263" y="1417425"/>
            <a:ext cx="2730600" cy="1326300"/>
          </a:xfrm>
          <a:prstGeom prst="wedgeRoundRectCallout">
            <a:avLst>
              <a:gd fmla="val -85527" name="adj1"/>
              <a:gd fmla="val 29479"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Policy:</a:t>
            </a:r>
            <a:endParaRPr b="1"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“Raha as a </a:t>
            </a:r>
            <a:r>
              <a:rPr b="1" lang="en" sz="1800">
                <a:latin typeface="Montserrat"/>
                <a:ea typeface="Montserrat"/>
                <a:cs typeface="Montserrat"/>
                <a:sym typeface="Montserrat"/>
              </a:rPr>
              <a:t>Viewer</a:t>
            </a:r>
            <a:r>
              <a:rPr lang="en" sz="1800">
                <a:latin typeface="Montserrat"/>
                <a:ea typeface="Montserrat"/>
                <a:cs typeface="Montserrat"/>
                <a:sym typeface="Montserrat"/>
              </a:rPr>
              <a:t> role (get and list permissions)”</a:t>
            </a:r>
            <a:endParaRPr sz="1800">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pic>
        <p:nvPicPr>
          <p:cNvPr id="1115" name="Google Shape;1115;p91"/>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16" name="Google Shape;1116;p91"/>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1117" name="Google Shape;1117;p91"/>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1118" name="Google Shape;1118;p91"/>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119" name="Google Shape;1119;p91"/>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1120" name="Google Shape;1120;p91"/>
          <p:cNvPicPr preferRelativeResize="0"/>
          <p:nvPr/>
        </p:nvPicPr>
        <p:blipFill>
          <a:blip r:embed="rId4">
            <a:alphaModFix/>
          </a:blip>
          <a:stretch>
            <a:fillRect/>
          </a:stretch>
        </p:blipFill>
        <p:spPr>
          <a:xfrm>
            <a:off x="0" y="0"/>
            <a:ext cx="861675" cy="887475"/>
          </a:xfrm>
          <a:prstGeom prst="rect">
            <a:avLst/>
          </a:prstGeom>
          <a:noFill/>
          <a:ln>
            <a:noFill/>
          </a:ln>
        </p:spPr>
      </p:pic>
      <p:sp>
        <p:nvSpPr>
          <p:cNvPr id="1121" name="Google Shape;1121;p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22" name="Google Shape;1122;p91"/>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91"/>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91"/>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1"/>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1"/>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1"/>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1"/>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1"/>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0" name="Google Shape;1130;p91"/>
          <p:cNvCxnSpPr>
            <a:endCxn id="1122"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131" name="Google Shape;1131;p91"/>
          <p:cNvCxnSpPr>
            <a:stCxn id="1132" idx="6"/>
            <a:endCxn id="1123"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1133" name="Google Shape;1133;p91"/>
          <p:cNvCxnSpPr>
            <a:stCxn id="1123" idx="6"/>
            <a:endCxn id="1125"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34" name="Google Shape;1134;p91"/>
          <p:cNvCxnSpPr>
            <a:stCxn id="1123" idx="6"/>
            <a:endCxn id="1124"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35" name="Google Shape;1135;p91"/>
          <p:cNvCxnSpPr>
            <a:stCxn id="1125" idx="6"/>
            <a:endCxn id="1126"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36" name="Google Shape;1136;p91"/>
          <p:cNvCxnSpPr>
            <a:stCxn id="1125" idx="6"/>
            <a:endCxn id="1127"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37" name="Google Shape;1137;p91"/>
          <p:cNvCxnSpPr>
            <a:stCxn id="1127" idx="6"/>
            <a:endCxn id="1128"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138" name="Google Shape;1138;p91"/>
          <p:cNvCxnSpPr>
            <a:stCxn id="1127" idx="6"/>
            <a:endCxn id="1129"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1132" name="Google Shape;1132;p91"/>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139" name="Google Shape;1139;p91"/>
          <p:cNvSpPr/>
          <p:nvPr/>
        </p:nvSpPr>
        <p:spPr>
          <a:xfrm>
            <a:off x="2344263" y="1417425"/>
            <a:ext cx="2730600" cy="1326300"/>
          </a:xfrm>
          <a:prstGeom prst="wedgeRoundRectCallout">
            <a:avLst>
              <a:gd fmla="val -85527" name="adj1"/>
              <a:gd fmla="val 29479"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Policy:</a:t>
            </a:r>
            <a:endParaRPr b="1"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“Raha as a </a:t>
            </a:r>
            <a:r>
              <a:rPr b="1" lang="en" sz="1800">
                <a:latin typeface="Montserrat"/>
                <a:ea typeface="Montserrat"/>
                <a:cs typeface="Montserrat"/>
                <a:sym typeface="Montserrat"/>
              </a:rPr>
              <a:t>Viewer</a:t>
            </a:r>
            <a:r>
              <a:rPr lang="en" sz="1800">
                <a:latin typeface="Montserrat"/>
                <a:ea typeface="Montserrat"/>
                <a:cs typeface="Montserrat"/>
                <a:sym typeface="Montserrat"/>
              </a:rPr>
              <a:t> role (get and list permissions)”</a:t>
            </a:r>
            <a:endParaRPr sz="1800">
              <a:latin typeface="Montserrat"/>
              <a:ea typeface="Montserrat"/>
              <a:cs typeface="Montserrat"/>
              <a:sym typeface="Montserrat"/>
            </a:endParaRPr>
          </a:p>
        </p:txBody>
      </p:sp>
      <p:sp>
        <p:nvSpPr>
          <p:cNvPr id="1140" name="Google Shape;1140;p91"/>
          <p:cNvSpPr/>
          <p:nvPr/>
        </p:nvSpPr>
        <p:spPr>
          <a:xfrm>
            <a:off x="1889450" y="887475"/>
            <a:ext cx="6355500" cy="3912600"/>
          </a:xfrm>
          <a:prstGeom prst="roundRect">
            <a:avLst>
              <a:gd fmla="val 25335" name="adj"/>
            </a:avLst>
          </a:prstGeom>
          <a:no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1"/>
          <p:cNvSpPr/>
          <p:nvPr/>
        </p:nvSpPr>
        <p:spPr>
          <a:xfrm rot="-478">
            <a:off x="2868325" y="4145410"/>
            <a:ext cx="4311300" cy="499800"/>
          </a:xfrm>
          <a:prstGeom prst="rightArrow">
            <a:avLst>
              <a:gd fmla="val 50000" name="adj1"/>
              <a:gd fmla="val 50000" name="adj2"/>
            </a:avLst>
          </a:prstGeom>
          <a:solidFill>
            <a:srgbClr val="B4A7D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1" name="Google Shape;111;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2" name="Google Shape;112;p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can we access GCP?</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u="sng">
                <a:solidFill>
                  <a:schemeClr val="hlink"/>
                </a:solidFill>
                <a:latin typeface="Montserrat"/>
                <a:ea typeface="Montserrat"/>
                <a:cs typeface="Montserrat"/>
                <a:sym typeface="Montserrat"/>
                <a:hlinkClick r:id="rId5"/>
              </a:rPr>
              <a:t>https://app.pluralsight.com/course-player?clipId=12c7bbe0-e8ca-4267-b6e8-66b874f03a60</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t/>
            </a:r>
            <a:endParaRPr sz="2900">
              <a:solidFill>
                <a:srgbClr val="000000"/>
              </a:solidFill>
              <a:latin typeface="Montserrat"/>
              <a:ea typeface="Montserrat"/>
              <a:cs typeface="Montserrat"/>
              <a:sym typeface="Montserrat"/>
            </a:endParaRPr>
          </a:p>
        </p:txBody>
      </p:sp>
      <p:sp>
        <p:nvSpPr>
          <p:cNvPr id="113" name="Google Shape;113;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id="1146" name="Google Shape;1146;p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47" name="Google Shape;1147;p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48" name="Google Shape;1148;p9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way this actually works inside GCP is through a role binding:</a:t>
            </a:r>
            <a:endParaRPr sz="2900">
              <a:solidFill>
                <a:srgbClr val="000000"/>
              </a:solidFill>
              <a:latin typeface="Montserrat"/>
              <a:ea typeface="Montserrat"/>
              <a:cs typeface="Montserrat"/>
              <a:sym typeface="Montserrat"/>
            </a:endParaRPr>
          </a:p>
        </p:txBody>
      </p:sp>
      <p:sp>
        <p:nvSpPr>
          <p:cNvPr id="1149" name="Google Shape;1149;p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150" name="Google Shape;1150;p92"/>
          <p:cNvPicPr preferRelativeResize="0"/>
          <p:nvPr/>
        </p:nvPicPr>
        <p:blipFill>
          <a:blip r:embed="rId5">
            <a:alphaModFix/>
          </a:blip>
          <a:stretch>
            <a:fillRect/>
          </a:stretch>
        </p:blipFill>
        <p:spPr>
          <a:xfrm>
            <a:off x="2510521" y="2191550"/>
            <a:ext cx="4122951" cy="27622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pic>
        <p:nvPicPr>
          <p:cNvPr id="1155" name="Google Shape;1155;p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6" name="Google Shape;1156;p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57" name="Google Shape;1157;p9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You’ll understand this more as we dive deeper into IAM inside of GCP!</a:t>
            </a:r>
            <a:endParaRPr sz="2900">
              <a:solidFill>
                <a:srgbClr val="000000"/>
              </a:solidFill>
              <a:latin typeface="Montserrat"/>
              <a:ea typeface="Montserrat"/>
              <a:cs typeface="Montserrat"/>
              <a:sym typeface="Montserrat"/>
            </a:endParaRPr>
          </a:p>
        </p:txBody>
      </p:sp>
      <p:sp>
        <p:nvSpPr>
          <p:cNvPr id="1158" name="Google Shape;1158;p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159" name="Google Shape;1159;p93"/>
          <p:cNvPicPr preferRelativeResize="0"/>
          <p:nvPr/>
        </p:nvPicPr>
        <p:blipFill>
          <a:blip r:embed="rId5">
            <a:alphaModFix/>
          </a:blip>
          <a:stretch>
            <a:fillRect/>
          </a:stretch>
        </p:blipFill>
        <p:spPr>
          <a:xfrm>
            <a:off x="2510521" y="2191550"/>
            <a:ext cx="4122951" cy="276229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pic>
        <p:nvPicPr>
          <p:cNvPr id="1164" name="Google Shape;1164;p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65" name="Google Shape;1165;p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6" name="Google Shape;1166;p9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Our company is now trying to launch a new product and we need Raha’s help on a specific GCP project, we now want her to be able to actually </a:t>
            </a:r>
            <a:r>
              <a:rPr b="1" lang="en" sz="2900">
                <a:solidFill>
                  <a:srgbClr val="000000"/>
                </a:solidFill>
                <a:latin typeface="Montserrat"/>
                <a:ea typeface="Montserrat"/>
                <a:cs typeface="Montserrat"/>
                <a:sym typeface="Montserrat"/>
              </a:rPr>
              <a:t>create</a:t>
            </a:r>
            <a:r>
              <a:rPr lang="en" sz="2900">
                <a:solidFill>
                  <a:srgbClr val="000000"/>
                </a:solidFill>
                <a:latin typeface="Montserrat"/>
                <a:ea typeface="Montserrat"/>
                <a:cs typeface="Montserrat"/>
                <a:sym typeface="Montserrat"/>
              </a:rPr>
              <a:t> resources underneath a project!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does this work inside GCP?</a:t>
            </a:r>
            <a:endParaRPr sz="2900">
              <a:solidFill>
                <a:srgbClr val="000000"/>
              </a:solidFill>
              <a:latin typeface="Montserrat"/>
              <a:ea typeface="Montserrat"/>
              <a:cs typeface="Montserrat"/>
              <a:sym typeface="Montserrat"/>
            </a:endParaRPr>
          </a:p>
        </p:txBody>
      </p:sp>
      <p:sp>
        <p:nvSpPr>
          <p:cNvPr id="1167" name="Google Shape;1167;p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pic>
        <p:nvPicPr>
          <p:cNvPr id="1172" name="Google Shape;1172;p95"/>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73" name="Google Shape;1173;p95"/>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1174" name="Google Shape;1174;p95"/>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1175" name="Google Shape;1175;p95"/>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176" name="Google Shape;1176;p95"/>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1177" name="Google Shape;1177;p95"/>
          <p:cNvPicPr preferRelativeResize="0"/>
          <p:nvPr/>
        </p:nvPicPr>
        <p:blipFill>
          <a:blip r:embed="rId4">
            <a:alphaModFix/>
          </a:blip>
          <a:stretch>
            <a:fillRect/>
          </a:stretch>
        </p:blipFill>
        <p:spPr>
          <a:xfrm>
            <a:off x="0" y="0"/>
            <a:ext cx="861675" cy="887475"/>
          </a:xfrm>
          <a:prstGeom prst="rect">
            <a:avLst/>
          </a:prstGeom>
          <a:noFill/>
          <a:ln>
            <a:noFill/>
          </a:ln>
        </p:spPr>
      </p:pic>
      <p:sp>
        <p:nvSpPr>
          <p:cNvPr id="1178" name="Google Shape;1178;p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79" name="Google Shape;1179;p95"/>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5"/>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5"/>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95"/>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5"/>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5"/>
          <p:cNvSpPr/>
          <p:nvPr/>
        </p:nvSpPr>
        <p:spPr>
          <a:xfrm>
            <a:off x="5001598" y="3291675"/>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5"/>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5"/>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7" name="Google Shape;1187;p95"/>
          <p:cNvCxnSpPr>
            <a:endCxn id="1179"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188" name="Google Shape;1188;p95"/>
          <p:cNvCxnSpPr>
            <a:stCxn id="1189" idx="6"/>
            <a:endCxn id="1180"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1190" name="Google Shape;1190;p95"/>
          <p:cNvCxnSpPr>
            <a:stCxn id="1180" idx="6"/>
            <a:endCxn id="1182"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91" name="Google Shape;1191;p95"/>
          <p:cNvCxnSpPr>
            <a:stCxn id="1180" idx="6"/>
            <a:endCxn id="1181"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192" name="Google Shape;1192;p95"/>
          <p:cNvCxnSpPr>
            <a:stCxn id="1182" idx="6"/>
            <a:endCxn id="1183"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93" name="Google Shape;1193;p95"/>
          <p:cNvCxnSpPr>
            <a:stCxn id="1182" idx="6"/>
            <a:endCxn id="1184"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194" name="Google Shape;1194;p95"/>
          <p:cNvCxnSpPr>
            <a:stCxn id="1184" idx="6"/>
            <a:endCxn id="1185"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195" name="Google Shape;1195;p95"/>
          <p:cNvCxnSpPr>
            <a:stCxn id="1184" idx="6"/>
            <a:endCxn id="1186"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1189" name="Google Shape;1189;p95"/>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196" name="Google Shape;1196;p95"/>
          <p:cNvSpPr/>
          <p:nvPr/>
        </p:nvSpPr>
        <p:spPr>
          <a:xfrm>
            <a:off x="2344263" y="1417425"/>
            <a:ext cx="2730600" cy="1326300"/>
          </a:xfrm>
          <a:prstGeom prst="wedgeRoundRectCallout">
            <a:avLst>
              <a:gd fmla="val -85527" name="adj1"/>
              <a:gd fmla="val 29479"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Policy:</a:t>
            </a:r>
            <a:endParaRPr b="1"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“Raha as a </a:t>
            </a:r>
            <a:r>
              <a:rPr b="1" lang="en" sz="1800">
                <a:latin typeface="Montserrat"/>
                <a:ea typeface="Montserrat"/>
                <a:cs typeface="Montserrat"/>
                <a:sym typeface="Montserrat"/>
              </a:rPr>
              <a:t>Viewer</a:t>
            </a:r>
            <a:r>
              <a:rPr lang="en" sz="1800">
                <a:latin typeface="Montserrat"/>
                <a:ea typeface="Montserrat"/>
                <a:cs typeface="Montserrat"/>
                <a:sym typeface="Montserrat"/>
              </a:rPr>
              <a:t> role (get and list permissions)”</a:t>
            </a:r>
            <a:endParaRPr sz="1800">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pic>
        <p:nvPicPr>
          <p:cNvPr id="1201" name="Google Shape;1201;p96"/>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02" name="Google Shape;1202;p96"/>
          <p:cNvSpPr/>
          <p:nvPr/>
        </p:nvSpPr>
        <p:spPr>
          <a:xfrm>
            <a:off x="1823050" y="982875"/>
            <a:ext cx="2853000" cy="37215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FOLDERS</a:t>
            </a:r>
            <a:endParaRPr b="1">
              <a:latin typeface="Montserrat"/>
              <a:ea typeface="Montserrat"/>
              <a:cs typeface="Montserrat"/>
              <a:sym typeface="Montserrat"/>
            </a:endParaRPr>
          </a:p>
        </p:txBody>
      </p:sp>
      <p:sp>
        <p:nvSpPr>
          <p:cNvPr id="1203" name="Google Shape;1203;p96"/>
          <p:cNvSpPr/>
          <p:nvPr/>
        </p:nvSpPr>
        <p:spPr>
          <a:xfrm>
            <a:off x="4684650" y="982900"/>
            <a:ext cx="1417500" cy="3721500"/>
          </a:xfrm>
          <a:prstGeom prst="rect">
            <a:avLst/>
          </a:prstGeom>
          <a:solidFill>
            <a:srgbClr val="FFF2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PROJECTS</a:t>
            </a:r>
            <a:endParaRPr b="1">
              <a:latin typeface="Montserrat"/>
              <a:ea typeface="Montserrat"/>
              <a:cs typeface="Montserrat"/>
              <a:sym typeface="Montserrat"/>
            </a:endParaRPr>
          </a:p>
        </p:txBody>
      </p:sp>
      <p:sp>
        <p:nvSpPr>
          <p:cNvPr id="1204" name="Google Shape;1204;p96"/>
          <p:cNvSpPr/>
          <p:nvPr/>
        </p:nvSpPr>
        <p:spPr>
          <a:xfrm>
            <a:off x="6110750" y="982875"/>
            <a:ext cx="2067300" cy="37215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RESOURCES</a:t>
            </a:r>
            <a:endParaRPr b="1">
              <a:latin typeface="Montserrat"/>
              <a:ea typeface="Montserrat"/>
              <a:cs typeface="Montserrat"/>
              <a:sym typeface="Montserrat"/>
            </a:endParaRPr>
          </a:p>
        </p:txBody>
      </p:sp>
      <p:sp>
        <p:nvSpPr>
          <p:cNvPr id="1205" name="Google Shape;1205;p96"/>
          <p:cNvSpPr/>
          <p:nvPr/>
        </p:nvSpPr>
        <p:spPr>
          <a:xfrm>
            <a:off x="47725" y="982900"/>
            <a:ext cx="1794000" cy="37215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ORG NODE</a:t>
            </a:r>
            <a:endParaRPr b="1">
              <a:latin typeface="Montserrat"/>
              <a:ea typeface="Montserrat"/>
              <a:cs typeface="Montserrat"/>
              <a:sym typeface="Montserrat"/>
            </a:endParaRPr>
          </a:p>
        </p:txBody>
      </p:sp>
      <p:pic>
        <p:nvPicPr>
          <p:cNvPr id="1206" name="Google Shape;1206;p96"/>
          <p:cNvPicPr preferRelativeResize="0"/>
          <p:nvPr/>
        </p:nvPicPr>
        <p:blipFill>
          <a:blip r:embed="rId4">
            <a:alphaModFix/>
          </a:blip>
          <a:stretch>
            <a:fillRect/>
          </a:stretch>
        </p:blipFill>
        <p:spPr>
          <a:xfrm>
            <a:off x="0" y="0"/>
            <a:ext cx="861675" cy="887475"/>
          </a:xfrm>
          <a:prstGeom prst="rect">
            <a:avLst/>
          </a:prstGeom>
          <a:noFill/>
          <a:ln>
            <a:noFill/>
          </a:ln>
        </p:spPr>
      </p:pic>
      <p:sp>
        <p:nvSpPr>
          <p:cNvPr id="1207" name="Google Shape;1207;p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08" name="Google Shape;1208;p96"/>
          <p:cNvSpPr/>
          <p:nvPr/>
        </p:nvSpPr>
        <p:spPr>
          <a:xfrm>
            <a:off x="2330598" y="15800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6"/>
          <p:cNvSpPr/>
          <p:nvPr/>
        </p:nvSpPr>
        <p:spPr>
          <a:xfrm>
            <a:off x="2330598" y="335472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6"/>
          <p:cNvSpPr/>
          <p:nvPr/>
        </p:nvSpPr>
        <p:spPr>
          <a:xfrm>
            <a:off x="3589898" y="4020975"/>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6"/>
          <p:cNvSpPr/>
          <p:nvPr/>
        </p:nvSpPr>
        <p:spPr>
          <a:xfrm>
            <a:off x="3589898" y="2571750"/>
            <a:ext cx="729300" cy="729300"/>
          </a:xfrm>
          <a:prstGeom prst="ellipse">
            <a:avLst/>
          </a:prstGeom>
          <a:solidFill>
            <a:srgbClr val="E066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6"/>
          <p:cNvSpPr/>
          <p:nvPr/>
        </p:nvSpPr>
        <p:spPr>
          <a:xfrm>
            <a:off x="5001598" y="1842450"/>
            <a:ext cx="729300" cy="7293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6"/>
          <p:cNvSpPr/>
          <p:nvPr/>
        </p:nvSpPr>
        <p:spPr>
          <a:xfrm>
            <a:off x="5001598" y="3291675"/>
            <a:ext cx="729300" cy="729300"/>
          </a:xfrm>
          <a:prstGeom prst="ellipse">
            <a:avLst/>
          </a:prstGeom>
          <a:solidFill>
            <a:srgbClr val="FFD966"/>
          </a:solidFill>
          <a:ln cap="flat" cmpd="sng" w="762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6"/>
          <p:cNvSpPr/>
          <p:nvPr/>
        </p:nvSpPr>
        <p:spPr>
          <a:xfrm>
            <a:off x="6491273" y="269597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6"/>
          <p:cNvSpPr/>
          <p:nvPr/>
        </p:nvSpPr>
        <p:spPr>
          <a:xfrm>
            <a:off x="6491273" y="3791925"/>
            <a:ext cx="729300" cy="729300"/>
          </a:xfrm>
          <a:prstGeom prst="ellipse">
            <a:avLst/>
          </a:prstGeom>
          <a:solidFill>
            <a:srgbClr val="6AA84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6" name="Google Shape;1216;p96"/>
          <p:cNvCxnSpPr>
            <a:endCxn id="1208" idx="2"/>
          </p:cNvCxnSpPr>
          <p:nvPr/>
        </p:nvCxnSpPr>
        <p:spPr>
          <a:xfrm flipH="1" rot="10800000">
            <a:off x="1431498" y="1944700"/>
            <a:ext cx="899100" cy="727200"/>
          </a:xfrm>
          <a:prstGeom prst="bentConnector3">
            <a:avLst>
              <a:gd fmla="val 50000" name="adj1"/>
            </a:avLst>
          </a:prstGeom>
          <a:noFill/>
          <a:ln cap="flat" cmpd="sng" w="28575">
            <a:solidFill>
              <a:schemeClr val="dk2"/>
            </a:solidFill>
            <a:prstDash val="solid"/>
            <a:round/>
            <a:headEnd len="med" w="med" type="none"/>
            <a:tailEnd len="med" w="med" type="none"/>
          </a:ln>
        </p:spPr>
      </p:cxnSp>
      <p:cxnSp>
        <p:nvCxnSpPr>
          <p:cNvPr id="1217" name="Google Shape;1217;p96"/>
          <p:cNvCxnSpPr>
            <a:stCxn id="1218" idx="6"/>
            <a:endCxn id="1209" idx="2"/>
          </p:cNvCxnSpPr>
          <p:nvPr/>
        </p:nvCxnSpPr>
        <p:spPr>
          <a:xfrm>
            <a:off x="1417813" y="2679138"/>
            <a:ext cx="912900" cy="10401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1219" name="Google Shape;1219;p96"/>
          <p:cNvCxnSpPr>
            <a:stCxn id="1209" idx="6"/>
            <a:endCxn id="1211" idx="2"/>
          </p:cNvCxnSpPr>
          <p:nvPr/>
        </p:nvCxnSpPr>
        <p:spPr>
          <a:xfrm flipH="1" rot="10800000">
            <a:off x="3059898" y="2936375"/>
            <a:ext cx="530100" cy="7830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220" name="Google Shape;1220;p96"/>
          <p:cNvCxnSpPr>
            <a:stCxn id="1209" idx="6"/>
            <a:endCxn id="1210" idx="2"/>
          </p:cNvCxnSpPr>
          <p:nvPr/>
        </p:nvCxnSpPr>
        <p:spPr>
          <a:xfrm>
            <a:off x="3059898" y="3719375"/>
            <a:ext cx="530100" cy="666300"/>
          </a:xfrm>
          <a:prstGeom prst="bentConnector3">
            <a:avLst>
              <a:gd fmla="val 49991" name="adj1"/>
            </a:avLst>
          </a:prstGeom>
          <a:noFill/>
          <a:ln cap="flat" cmpd="sng" w="28575">
            <a:solidFill>
              <a:schemeClr val="dk2"/>
            </a:solidFill>
            <a:prstDash val="solid"/>
            <a:round/>
            <a:headEnd len="med" w="med" type="none"/>
            <a:tailEnd len="med" w="med" type="none"/>
          </a:ln>
        </p:spPr>
      </p:cxnSp>
      <p:cxnSp>
        <p:nvCxnSpPr>
          <p:cNvPr id="1221" name="Google Shape;1221;p96"/>
          <p:cNvCxnSpPr>
            <a:stCxn id="1211" idx="6"/>
            <a:endCxn id="1212" idx="2"/>
          </p:cNvCxnSpPr>
          <p:nvPr/>
        </p:nvCxnSpPr>
        <p:spPr>
          <a:xfrm flipH="1" rot="10800000">
            <a:off x="4319198" y="2207100"/>
            <a:ext cx="682500" cy="7293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222" name="Google Shape;1222;p96"/>
          <p:cNvCxnSpPr>
            <a:stCxn id="1211" idx="6"/>
            <a:endCxn id="1213" idx="2"/>
          </p:cNvCxnSpPr>
          <p:nvPr/>
        </p:nvCxnSpPr>
        <p:spPr>
          <a:xfrm>
            <a:off x="4319198" y="2936400"/>
            <a:ext cx="682500" cy="720000"/>
          </a:xfrm>
          <a:prstGeom prst="bentConnector3">
            <a:avLst>
              <a:gd fmla="val 49993" name="adj1"/>
            </a:avLst>
          </a:prstGeom>
          <a:noFill/>
          <a:ln cap="flat" cmpd="sng" w="28575">
            <a:solidFill>
              <a:schemeClr val="dk2"/>
            </a:solidFill>
            <a:prstDash val="solid"/>
            <a:round/>
            <a:headEnd len="med" w="med" type="none"/>
            <a:tailEnd len="med" w="med" type="none"/>
          </a:ln>
        </p:spPr>
      </p:cxnSp>
      <p:cxnSp>
        <p:nvCxnSpPr>
          <p:cNvPr id="1223" name="Google Shape;1223;p96"/>
          <p:cNvCxnSpPr>
            <a:stCxn id="1213" idx="6"/>
            <a:endCxn id="1214" idx="2"/>
          </p:cNvCxnSpPr>
          <p:nvPr/>
        </p:nvCxnSpPr>
        <p:spPr>
          <a:xfrm flipH="1" rot="10800000">
            <a:off x="5730898" y="3060525"/>
            <a:ext cx="760500" cy="595800"/>
          </a:xfrm>
          <a:prstGeom prst="bentConnector3">
            <a:avLst>
              <a:gd fmla="val 49992" name="adj1"/>
            </a:avLst>
          </a:prstGeom>
          <a:noFill/>
          <a:ln cap="flat" cmpd="sng" w="28575">
            <a:solidFill>
              <a:schemeClr val="dk2"/>
            </a:solidFill>
            <a:prstDash val="solid"/>
            <a:round/>
            <a:headEnd len="med" w="med" type="none"/>
            <a:tailEnd len="med" w="med" type="none"/>
          </a:ln>
        </p:spPr>
      </p:cxnSp>
      <p:cxnSp>
        <p:nvCxnSpPr>
          <p:cNvPr id="1224" name="Google Shape;1224;p96"/>
          <p:cNvCxnSpPr>
            <a:stCxn id="1213" idx="6"/>
            <a:endCxn id="1215" idx="2"/>
          </p:cNvCxnSpPr>
          <p:nvPr/>
        </p:nvCxnSpPr>
        <p:spPr>
          <a:xfrm>
            <a:off x="5730898" y="3656325"/>
            <a:ext cx="760500" cy="5004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1218" name="Google Shape;1218;p96"/>
          <p:cNvSpPr/>
          <p:nvPr/>
        </p:nvSpPr>
        <p:spPr>
          <a:xfrm>
            <a:off x="556213" y="2248338"/>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225" name="Google Shape;1225;p96"/>
          <p:cNvSpPr/>
          <p:nvPr/>
        </p:nvSpPr>
        <p:spPr>
          <a:xfrm>
            <a:off x="2344263" y="1417425"/>
            <a:ext cx="2730600" cy="1326300"/>
          </a:xfrm>
          <a:prstGeom prst="wedgeRoundRectCallout">
            <a:avLst>
              <a:gd fmla="val -85527" name="adj1"/>
              <a:gd fmla="val 29479"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Policy:</a:t>
            </a:r>
            <a:endParaRPr b="1"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“Raha as a </a:t>
            </a:r>
            <a:r>
              <a:rPr b="1" lang="en" sz="1800">
                <a:latin typeface="Montserrat"/>
                <a:ea typeface="Montserrat"/>
                <a:cs typeface="Montserrat"/>
                <a:sym typeface="Montserrat"/>
              </a:rPr>
              <a:t>Viewer</a:t>
            </a:r>
            <a:r>
              <a:rPr lang="en" sz="1800">
                <a:latin typeface="Montserrat"/>
                <a:ea typeface="Montserrat"/>
                <a:cs typeface="Montserrat"/>
                <a:sym typeface="Montserrat"/>
              </a:rPr>
              <a:t> role (get and list permissions)”</a:t>
            </a:r>
            <a:endParaRPr sz="1800">
              <a:latin typeface="Montserrat"/>
              <a:ea typeface="Montserrat"/>
              <a:cs typeface="Montserrat"/>
              <a:sym typeface="Montserrat"/>
            </a:endParaRPr>
          </a:p>
        </p:txBody>
      </p:sp>
      <p:sp>
        <p:nvSpPr>
          <p:cNvPr id="1226" name="Google Shape;1226;p96"/>
          <p:cNvSpPr/>
          <p:nvPr/>
        </p:nvSpPr>
        <p:spPr>
          <a:xfrm>
            <a:off x="6491263" y="1232150"/>
            <a:ext cx="2730600" cy="1326300"/>
          </a:xfrm>
          <a:prstGeom prst="wedgeRoundRectCallout">
            <a:avLst>
              <a:gd fmla="val -79438" name="adj1"/>
              <a:gd fmla="val 111800" name="adj2"/>
              <a:gd fmla="val 0" name="adj3"/>
            </a:avLst>
          </a:prstGeom>
          <a:solidFill>
            <a:srgbClr val="B4A7D6"/>
          </a:solidFill>
          <a:ln cap="flat" cmpd="sng" w="762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Policy:</a:t>
            </a:r>
            <a:endParaRPr b="1"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“Raha as a </a:t>
            </a:r>
            <a:r>
              <a:rPr b="1" lang="en" sz="1800">
                <a:latin typeface="Montserrat"/>
                <a:ea typeface="Montserrat"/>
                <a:cs typeface="Montserrat"/>
                <a:sym typeface="Montserrat"/>
              </a:rPr>
              <a:t>Creator</a:t>
            </a:r>
            <a:r>
              <a:rPr lang="en" sz="1800">
                <a:latin typeface="Montserrat"/>
                <a:ea typeface="Montserrat"/>
                <a:cs typeface="Montserrat"/>
                <a:sym typeface="Montserrat"/>
              </a:rPr>
              <a:t> role (create permissions)”</a:t>
            </a:r>
            <a:endParaRPr sz="1800">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pic>
        <p:nvPicPr>
          <p:cNvPr id="1231" name="Google Shape;1231;p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2" name="Google Shape;1232;p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33" name="Google Shape;1233;p9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Raha’s role binding at the project node:</a:t>
            </a:r>
            <a:endParaRPr sz="2900">
              <a:solidFill>
                <a:srgbClr val="000000"/>
              </a:solidFill>
              <a:latin typeface="Montserrat"/>
              <a:ea typeface="Montserrat"/>
              <a:cs typeface="Montserrat"/>
              <a:sym typeface="Montserrat"/>
            </a:endParaRPr>
          </a:p>
        </p:txBody>
      </p:sp>
      <p:sp>
        <p:nvSpPr>
          <p:cNvPr id="1234" name="Google Shape;1234;p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235" name="Google Shape;1235;p97"/>
          <p:cNvPicPr preferRelativeResize="0"/>
          <p:nvPr/>
        </p:nvPicPr>
        <p:blipFill>
          <a:blip r:embed="rId5">
            <a:alphaModFix/>
          </a:blip>
          <a:stretch>
            <a:fillRect/>
          </a:stretch>
        </p:blipFill>
        <p:spPr>
          <a:xfrm>
            <a:off x="2605148" y="1809548"/>
            <a:ext cx="4504899" cy="30633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pic>
        <p:nvPicPr>
          <p:cNvPr id="1240" name="Google Shape;1240;p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41" name="Google Shape;1241;p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42" name="Google Shape;1242;p9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here’s the critical question: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Does Raha actually get Creator permission at this Project level or because of policy inheritance is she only able to view since she only had viewer role bindings at an org node level?</a:t>
            </a:r>
            <a:endParaRPr i="1" sz="2900">
              <a:solidFill>
                <a:srgbClr val="000000"/>
              </a:solidFill>
              <a:latin typeface="Montserrat"/>
              <a:ea typeface="Montserrat"/>
              <a:cs typeface="Montserrat"/>
              <a:sym typeface="Montserrat"/>
            </a:endParaRPr>
          </a:p>
        </p:txBody>
      </p:sp>
      <p:sp>
        <p:nvSpPr>
          <p:cNvPr id="1243" name="Google Shape;1243;p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pic>
        <p:nvPicPr>
          <p:cNvPr id="1248" name="Google Shape;1248;p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49" name="Google Shape;1249;p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0" name="Google Shape;1250;p9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beginner mistake is to think of policies as “overriding” each other.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Instead, GCP users should think of policies at a node as the </a:t>
            </a:r>
            <a:r>
              <a:rPr b="1" lang="en" sz="2900">
                <a:solidFill>
                  <a:srgbClr val="000000"/>
                </a:solidFill>
                <a:latin typeface="Montserrat"/>
                <a:ea typeface="Montserrat"/>
                <a:cs typeface="Montserrat"/>
                <a:sym typeface="Montserrat"/>
              </a:rPr>
              <a:t>union</a:t>
            </a:r>
            <a:r>
              <a:rPr lang="en" sz="2900">
                <a:solidFill>
                  <a:srgbClr val="000000"/>
                </a:solidFill>
                <a:latin typeface="Montserrat"/>
                <a:ea typeface="Montserrat"/>
                <a:cs typeface="Montserrat"/>
                <a:sym typeface="Montserrat"/>
              </a:rPr>
              <a:t> of the role binding policies that exist at the node.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a:t>
            </a:r>
            <a:r>
              <a:rPr b="1" lang="en" sz="2900">
                <a:solidFill>
                  <a:srgbClr val="000000"/>
                </a:solidFill>
                <a:latin typeface="Montserrat"/>
                <a:ea typeface="Montserrat"/>
                <a:cs typeface="Montserrat"/>
                <a:sym typeface="Montserrat"/>
              </a:rPr>
              <a:t>union </a:t>
            </a:r>
            <a:r>
              <a:rPr lang="en" sz="2900">
                <a:solidFill>
                  <a:srgbClr val="000000"/>
                </a:solidFill>
                <a:latin typeface="Montserrat"/>
                <a:ea typeface="Montserrat"/>
                <a:cs typeface="Montserrat"/>
                <a:sym typeface="Montserrat"/>
              </a:rPr>
              <a:t>is a combination of both sets of role bindings.</a:t>
            </a:r>
            <a:endParaRPr sz="2900">
              <a:solidFill>
                <a:srgbClr val="000000"/>
              </a:solidFill>
              <a:latin typeface="Montserrat"/>
              <a:ea typeface="Montserrat"/>
              <a:cs typeface="Montserrat"/>
              <a:sym typeface="Montserrat"/>
            </a:endParaRPr>
          </a:p>
        </p:txBody>
      </p:sp>
      <p:sp>
        <p:nvSpPr>
          <p:cNvPr id="1251" name="Google Shape;1251;p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pic>
        <p:nvPicPr>
          <p:cNvPr id="1256" name="Google Shape;1256;p1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57" name="Google Shape;1257;p1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58" name="Google Shape;1258;p10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Raha’s role binding policies:</a:t>
            </a:r>
            <a:endParaRPr sz="2900">
              <a:solidFill>
                <a:srgbClr val="000000"/>
              </a:solidFill>
              <a:latin typeface="Montserrat"/>
              <a:ea typeface="Montserrat"/>
              <a:cs typeface="Montserrat"/>
              <a:sym typeface="Montserrat"/>
            </a:endParaRPr>
          </a:p>
        </p:txBody>
      </p:sp>
      <p:sp>
        <p:nvSpPr>
          <p:cNvPr id="1259" name="Google Shape;1259;p1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260" name="Google Shape;1260;p100"/>
          <p:cNvPicPr preferRelativeResize="0"/>
          <p:nvPr/>
        </p:nvPicPr>
        <p:blipFill>
          <a:blip r:embed="rId5">
            <a:alphaModFix/>
          </a:blip>
          <a:stretch>
            <a:fillRect/>
          </a:stretch>
        </p:blipFill>
        <p:spPr>
          <a:xfrm>
            <a:off x="427879" y="1828424"/>
            <a:ext cx="8288233" cy="1858825"/>
          </a:xfrm>
          <a:prstGeom prst="rect">
            <a:avLst/>
          </a:prstGeom>
          <a:noFill/>
          <a:ln>
            <a:noFill/>
          </a:ln>
        </p:spPr>
      </p:pic>
      <p:sp>
        <p:nvSpPr>
          <p:cNvPr id="1261" name="Google Shape;1261;p100"/>
          <p:cNvSpPr/>
          <p:nvPr/>
        </p:nvSpPr>
        <p:spPr>
          <a:xfrm>
            <a:off x="3904200" y="3555675"/>
            <a:ext cx="861600" cy="861600"/>
          </a:xfrm>
          <a:prstGeom prst="ellipse">
            <a:avLst/>
          </a:prstGeom>
          <a:solidFill>
            <a:srgbClr val="FFD966"/>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00"/>
          <p:cNvSpPr/>
          <p:nvPr/>
        </p:nvSpPr>
        <p:spPr>
          <a:xfrm>
            <a:off x="947463" y="3555663"/>
            <a:ext cx="861600" cy="861600"/>
          </a:xfrm>
          <a:prstGeom prst="ellipse">
            <a:avLst/>
          </a:prstGeom>
          <a:solidFill>
            <a:srgbClr val="6D9EEB"/>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263" name="Google Shape;1263;p100"/>
          <p:cNvSpPr/>
          <p:nvPr/>
        </p:nvSpPr>
        <p:spPr>
          <a:xfrm>
            <a:off x="6453288" y="3773413"/>
            <a:ext cx="861600" cy="861600"/>
          </a:xfrm>
          <a:prstGeom prst="ellipse">
            <a:avLst/>
          </a:prstGeom>
          <a:solidFill>
            <a:srgbClr val="6D9EEB"/>
          </a:solidFill>
          <a:ln cap="flat" cmpd="sng" w="381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ORG</a:t>
            </a:r>
            <a:endParaRPr b="1">
              <a:solidFill>
                <a:schemeClr val="lt1"/>
              </a:solidFill>
              <a:latin typeface="Montserrat"/>
              <a:ea typeface="Montserrat"/>
              <a:cs typeface="Montserrat"/>
              <a:sym typeface="Montserrat"/>
            </a:endParaRPr>
          </a:p>
        </p:txBody>
      </p:sp>
      <p:sp>
        <p:nvSpPr>
          <p:cNvPr id="1264" name="Google Shape;1264;p100"/>
          <p:cNvSpPr/>
          <p:nvPr/>
        </p:nvSpPr>
        <p:spPr>
          <a:xfrm>
            <a:off x="7148425" y="3773425"/>
            <a:ext cx="861600" cy="861600"/>
          </a:xfrm>
          <a:prstGeom prst="ellipse">
            <a:avLst/>
          </a:prstGeom>
          <a:solidFill>
            <a:srgbClr val="FFD966"/>
          </a:solidFill>
          <a:ln cap="flat" cmpd="sng" w="381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pic>
        <p:nvPicPr>
          <p:cNvPr id="1269" name="Google Shape;1269;p1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70" name="Google Shape;1270;p1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71" name="Google Shape;1271;p10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Recommending Reading: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Resource</a:t>
            </a:r>
            <a:r>
              <a:rPr lang="en" sz="2900">
                <a:solidFill>
                  <a:srgbClr val="000000"/>
                </a:solidFill>
                <a:latin typeface="Montserrat"/>
                <a:ea typeface="Montserrat"/>
                <a:cs typeface="Montserrat"/>
                <a:sym typeface="Montserrat"/>
              </a:rPr>
              <a:t> Hierarchy Docs: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u="sng">
                <a:solidFill>
                  <a:schemeClr val="hlink"/>
                </a:solidFill>
                <a:latin typeface="Montserrat"/>
                <a:ea typeface="Montserrat"/>
                <a:cs typeface="Montserrat"/>
                <a:sym typeface="Montserrat"/>
                <a:hlinkClick r:id="rId5"/>
              </a:rPr>
              <a:t>cloud.google.com/iam/docs/ overview#resource-hierarchy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Policy Docs: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u="sng">
                <a:solidFill>
                  <a:schemeClr val="hlink"/>
                </a:solidFill>
                <a:latin typeface="Montserrat"/>
                <a:ea typeface="Montserrat"/>
                <a:cs typeface="Montserrat"/>
                <a:sym typeface="Montserrat"/>
                <a:hlinkClick r:id="rId6"/>
              </a:rPr>
              <a:t>cloud.google.com/iam/docs/policies</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1272" name="Google Shape;1272;p1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9" name="Google Shape;119;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0" name="Google Shape;120;p21"/>
          <p:cNvSpPr txBox="1"/>
          <p:nvPr>
            <p:ph type="ctrTitle"/>
          </p:nvPr>
        </p:nvSpPr>
        <p:spPr>
          <a:xfrm>
            <a:off x="311700" y="1332200"/>
            <a:ext cx="8520600" cy="177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Setting up GCP Account</a:t>
            </a:r>
            <a:endParaRPr b="1">
              <a:latin typeface="Montserrat"/>
              <a:ea typeface="Montserrat"/>
              <a:cs typeface="Montserrat"/>
              <a:sym typeface="Montserrat"/>
            </a:endParaRPr>
          </a:p>
        </p:txBody>
      </p:sp>
      <p:sp>
        <p:nvSpPr>
          <p:cNvPr id="121" name="Google Shape;121;p21"/>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2" name="Google Shape;122;p21"/>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pic>
        <p:nvPicPr>
          <p:cNvPr id="1277" name="Google Shape;1277;p1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78" name="Google Shape;1278;p1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79" name="Google Shape;1279;p10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recommend you visit those links once we cover more details about IAM, like roles and bindings.</a:t>
            </a:r>
            <a:endParaRPr sz="2900">
              <a:solidFill>
                <a:srgbClr val="000000"/>
              </a:solidFill>
              <a:latin typeface="Montserrat"/>
              <a:ea typeface="Montserrat"/>
              <a:cs typeface="Montserrat"/>
              <a:sym typeface="Montserrat"/>
            </a:endParaRPr>
          </a:p>
        </p:txBody>
      </p:sp>
      <p:sp>
        <p:nvSpPr>
          <p:cNvPr id="1280" name="Google Shape;1280;p1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pic>
        <p:nvPicPr>
          <p:cNvPr id="1285" name="Google Shape;1285;p1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86" name="Google Shape;1286;p1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87" name="Google Shape;1287;p10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the Google Cloud Resource Hierarchy.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Policies are inherited from parent nodes.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Less restrictive policies will be able to have a union with more restrictive parent policy, allowing the less restrictive policy.</a:t>
            </a:r>
            <a:endParaRPr sz="2900">
              <a:solidFill>
                <a:srgbClr val="000000"/>
              </a:solidFill>
              <a:latin typeface="Montserrat"/>
              <a:ea typeface="Montserrat"/>
              <a:cs typeface="Montserrat"/>
              <a:sym typeface="Montserrat"/>
            </a:endParaRPr>
          </a:p>
        </p:txBody>
      </p:sp>
      <p:sp>
        <p:nvSpPr>
          <p:cNvPr id="1288" name="Google Shape;1288;p1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pic>
        <p:nvPicPr>
          <p:cNvPr id="1293" name="Google Shape;1293;p1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94" name="Google Shape;1294;p1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95" name="Google Shape;1295;p10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get a better understanding of IAM roles and how they offer levels of access on GCP!</a:t>
            </a:r>
            <a:endParaRPr sz="2900">
              <a:solidFill>
                <a:srgbClr val="000000"/>
              </a:solidFill>
              <a:latin typeface="Montserrat"/>
              <a:ea typeface="Montserrat"/>
              <a:cs typeface="Montserrat"/>
              <a:sym typeface="Montserrat"/>
            </a:endParaRPr>
          </a:p>
        </p:txBody>
      </p:sp>
      <p:sp>
        <p:nvSpPr>
          <p:cNvPr id="1296" name="Google Shape;1296;p1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pic>
        <p:nvPicPr>
          <p:cNvPr id="1301" name="Google Shape;1301;p1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02" name="Google Shape;1302;p1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03" name="Google Shape;1303;p105"/>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DEMO: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Resource Hierarchy </a:t>
            </a:r>
            <a:endParaRPr b="1">
              <a:latin typeface="Montserrat"/>
              <a:ea typeface="Montserrat"/>
              <a:cs typeface="Montserrat"/>
              <a:sym typeface="Montserrat"/>
            </a:endParaRPr>
          </a:p>
        </p:txBody>
      </p:sp>
      <p:sp>
        <p:nvSpPr>
          <p:cNvPr id="1304" name="Google Shape;1304;p105"/>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pic>
        <p:nvPicPr>
          <p:cNvPr id="1309" name="Google Shape;1309;p1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0" name="Google Shape;1310;p1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1" name="Google Shape;1311;p10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Demo</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get some practice with creating resource </a:t>
            </a:r>
            <a:r>
              <a:rPr lang="en" sz="2900">
                <a:solidFill>
                  <a:srgbClr val="000000"/>
                </a:solidFill>
                <a:latin typeface="Montserrat"/>
                <a:ea typeface="Montserrat"/>
                <a:cs typeface="Montserrat"/>
                <a:sym typeface="Montserrat"/>
              </a:rPr>
              <a:t>hierarchy</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u="sng">
                <a:solidFill>
                  <a:schemeClr val="hlink"/>
                </a:solidFill>
                <a:latin typeface="Montserrat"/>
                <a:ea typeface="Montserrat"/>
                <a:cs typeface="Montserrat"/>
                <a:sym typeface="Montserrat"/>
                <a:hlinkClick r:id="rId5"/>
              </a:rPr>
              <a:t>https://www.youtube.com/watch?v=jJOZUQTwdLk</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t/>
            </a:r>
            <a:endParaRPr sz="2900">
              <a:solidFill>
                <a:srgbClr val="000000"/>
              </a:solidFill>
              <a:latin typeface="Montserrat"/>
              <a:ea typeface="Montserrat"/>
              <a:cs typeface="Montserrat"/>
              <a:sym typeface="Montserrat"/>
            </a:endParaRPr>
          </a:p>
        </p:txBody>
      </p:sp>
      <p:sp>
        <p:nvSpPr>
          <p:cNvPr id="1312" name="Google Shape;1312;p1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pic>
        <p:nvPicPr>
          <p:cNvPr id="1317" name="Google Shape;1317;p1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8" name="Google Shape;1318;p1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9" name="Google Shape;1319;p10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Outcome</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will create a project with a simple compute engine.</a:t>
            </a:r>
            <a:endParaRPr sz="2900">
              <a:solidFill>
                <a:srgbClr val="000000"/>
              </a:solidFill>
              <a:latin typeface="Montserrat"/>
              <a:ea typeface="Montserrat"/>
              <a:cs typeface="Montserrat"/>
              <a:sym typeface="Montserrat"/>
            </a:endParaRPr>
          </a:p>
        </p:txBody>
      </p:sp>
      <p:sp>
        <p:nvSpPr>
          <p:cNvPr id="1320" name="Google Shape;1320;p1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pic>
        <p:nvPicPr>
          <p:cNvPr id="1325" name="Google Shape;1325;p10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26" name="Google Shape;1326;p10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27" name="Google Shape;1327;p108"/>
          <p:cNvSpPr txBox="1"/>
          <p:nvPr>
            <p:ph type="ctrTitle"/>
          </p:nvPr>
        </p:nvSpPr>
        <p:spPr>
          <a:xfrm>
            <a:off x="311700" y="1713200"/>
            <a:ext cx="8520600" cy="140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IAM:</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Organization</a:t>
            </a:r>
            <a:endParaRPr b="1">
              <a:latin typeface="Montserrat"/>
              <a:ea typeface="Montserrat"/>
              <a:cs typeface="Montserrat"/>
              <a:sym typeface="Montserrat"/>
            </a:endParaRPr>
          </a:p>
        </p:txBody>
      </p:sp>
      <p:sp>
        <p:nvSpPr>
          <p:cNvPr id="1328" name="Google Shape;1328;p108"/>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pic>
        <p:nvPicPr>
          <p:cNvPr id="1333" name="Google Shape;1333;p10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4" name="Google Shape;1334;p10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35" name="Google Shape;1335;p10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know that the organization node is the top level (root node) for your Google Cloud resources.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we’ve mentioned, there are some very special roles, capabilities and factors that are specific to the organization node.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discuss them in more detail now…</a:t>
            </a:r>
            <a:endParaRPr sz="2900">
              <a:solidFill>
                <a:srgbClr val="000000"/>
              </a:solidFill>
              <a:latin typeface="Montserrat"/>
              <a:ea typeface="Montserrat"/>
              <a:cs typeface="Montserrat"/>
              <a:sym typeface="Montserrat"/>
            </a:endParaRPr>
          </a:p>
        </p:txBody>
      </p:sp>
      <p:sp>
        <p:nvSpPr>
          <p:cNvPr id="1336" name="Google Shape;1336;p1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pic>
        <p:nvPicPr>
          <p:cNvPr id="1341" name="Google Shape;1341;p11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42" name="Google Shape;1342;p11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3" name="Google Shape;1343;p11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two main roles that match with the idea of an Organization level:</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Workspace (pka G Suite) or Cloud Identity Super Administrator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Organization Admin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discuss these roles and their use cases.</a:t>
            </a:r>
            <a:endParaRPr sz="2900">
              <a:solidFill>
                <a:srgbClr val="000000"/>
              </a:solidFill>
              <a:latin typeface="Montserrat"/>
              <a:ea typeface="Montserrat"/>
              <a:cs typeface="Montserrat"/>
              <a:sym typeface="Montserrat"/>
            </a:endParaRPr>
          </a:p>
        </p:txBody>
      </p:sp>
      <p:sp>
        <p:nvSpPr>
          <p:cNvPr id="1344" name="Google Shape;1344;p1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pic>
        <p:nvPicPr>
          <p:cNvPr id="1349" name="Google Shape;1349;p11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50" name="Google Shape;1350;p11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51" name="Google Shape;1351;p111"/>
          <p:cNvSpPr txBox="1"/>
          <p:nvPr>
            <p:ph idx="1" type="subTitle"/>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your organization signs up for Google Cloud, they’ve either already been a </a:t>
            </a:r>
            <a:r>
              <a:rPr b="1" lang="en" sz="2900">
                <a:solidFill>
                  <a:srgbClr val="000000"/>
                </a:solidFill>
                <a:latin typeface="Montserrat"/>
                <a:ea typeface="Montserrat"/>
                <a:cs typeface="Montserrat"/>
                <a:sym typeface="Montserrat"/>
              </a:rPr>
              <a:t>Google Workspace</a:t>
            </a:r>
            <a:r>
              <a:rPr lang="en" sz="2900">
                <a:solidFill>
                  <a:srgbClr val="000000"/>
                </a:solidFill>
                <a:latin typeface="Montserrat"/>
                <a:ea typeface="Montserrat"/>
                <a:cs typeface="Montserrat"/>
                <a:sym typeface="Montserrat"/>
              </a:rPr>
              <a:t> (pka </a:t>
            </a:r>
            <a:r>
              <a:rPr b="1" lang="en" sz="2900">
                <a:solidFill>
                  <a:srgbClr val="000000"/>
                </a:solidFill>
                <a:latin typeface="Montserrat"/>
                <a:ea typeface="Montserrat"/>
                <a:cs typeface="Montserrat"/>
                <a:sym typeface="Montserrat"/>
              </a:rPr>
              <a:t>G Suite</a:t>
            </a:r>
            <a:r>
              <a:rPr lang="en" sz="2900">
                <a:solidFill>
                  <a:srgbClr val="000000"/>
                </a:solidFill>
                <a:latin typeface="Montserrat"/>
                <a:ea typeface="Montserrat"/>
                <a:cs typeface="Montserrat"/>
                <a:sym typeface="Montserrat"/>
              </a:rPr>
              <a:t>) customer or they created a </a:t>
            </a:r>
            <a:r>
              <a:rPr b="1" lang="en" sz="2900">
                <a:solidFill>
                  <a:srgbClr val="000000"/>
                </a:solidFill>
                <a:latin typeface="Montserrat"/>
                <a:ea typeface="Montserrat"/>
                <a:cs typeface="Montserrat"/>
                <a:sym typeface="Montserrat"/>
              </a:rPr>
              <a:t>Cloud Identity</a:t>
            </a:r>
            <a:r>
              <a:rPr lang="en" sz="2900">
                <a:solidFill>
                  <a:srgbClr val="000000"/>
                </a:solidFill>
                <a:latin typeface="Montserrat"/>
                <a:ea typeface="Montserrat"/>
                <a:cs typeface="Montserrat"/>
                <a:sym typeface="Montserrat"/>
              </a:rPr>
              <a:t> account.</a:t>
            </a:r>
            <a:endParaRPr sz="2900">
              <a:solidFill>
                <a:srgbClr val="000000"/>
              </a:solidFill>
              <a:latin typeface="Montserrat"/>
              <a:ea typeface="Montserrat"/>
              <a:cs typeface="Montserrat"/>
              <a:sym typeface="Montserrat"/>
            </a:endParaRPr>
          </a:p>
          <a:p>
            <a:pPr indent="-412750" lvl="0" marL="457200" marR="0" rtl="0" algn="l">
              <a:lnSpc>
                <a:spcPct val="9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 Workspace or Cloud Identity will create a </a:t>
            </a:r>
            <a:r>
              <a:rPr b="1" lang="en" sz="2900">
                <a:solidFill>
                  <a:srgbClr val="000000"/>
                </a:solidFill>
                <a:latin typeface="Montserrat"/>
                <a:ea typeface="Montserrat"/>
                <a:cs typeface="Montserrat"/>
                <a:sym typeface="Montserrat"/>
              </a:rPr>
              <a:t>super administrator</a:t>
            </a:r>
            <a:r>
              <a:rPr lang="en" sz="2900">
                <a:solidFill>
                  <a:srgbClr val="000000"/>
                </a:solidFill>
                <a:latin typeface="Montserrat"/>
                <a:ea typeface="Montserrat"/>
                <a:cs typeface="Montserrat"/>
                <a:sym typeface="Montserrat"/>
              </a:rPr>
              <a:t>, which is one of the most high level roles possible on GCP (and is associated with non-GCP services).</a:t>
            </a:r>
            <a:endParaRPr sz="2900">
              <a:solidFill>
                <a:srgbClr val="000000"/>
              </a:solidFill>
              <a:latin typeface="Montserrat"/>
              <a:ea typeface="Montserrat"/>
              <a:cs typeface="Montserrat"/>
              <a:sym typeface="Montserrat"/>
            </a:endParaRPr>
          </a:p>
          <a:p>
            <a:pPr indent="0" lvl="0" marL="914400" marR="0" rtl="0" algn="l">
              <a:lnSpc>
                <a:spcPct val="90000"/>
              </a:lnSpc>
              <a:spcBef>
                <a:spcPts val="1600"/>
              </a:spcBef>
              <a:spcAft>
                <a:spcPts val="1600"/>
              </a:spcAft>
              <a:buSzPts val="1018"/>
              <a:buNone/>
            </a:pPr>
            <a:r>
              <a:t/>
            </a:r>
            <a:endParaRPr sz="2900">
              <a:solidFill>
                <a:srgbClr val="000000"/>
              </a:solidFill>
              <a:latin typeface="Montserrat"/>
              <a:ea typeface="Montserrat"/>
              <a:cs typeface="Montserrat"/>
              <a:sym typeface="Montserrat"/>
            </a:endParaRPr>
          </a:p>
        </p:txBody>
      </p:sp>
      <p:sp>
        <p:nvSpPr>
          <p:cNvPr id="1352" name="Google Shape;1352;p1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