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y="5143500" cx="9144000"/>
  <p:notesSz cx="6858000" cy="9144000"/>
  <p:embeddedFontLst>
    <p:embeddedFont>
      <p:font typeface="Montserrat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Montserrat-boldItalic.fntdata"/><Relationship Id="rId72" Type="http://schemas.openxmlformats.org/officeDocument/2006/relationships/font" Target="fonts/Montserrat-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Montserrat-bold.fntdata"/><Relationship Id="rId70" Type="http://schemas.openxmlformats.org/officeDocument/2006/relationships/font" Target="fonts/Montserrat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b2f86b5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b2f86b5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52c5a90a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52c5a90a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52c5a90a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52c5a90a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52c5a90a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52c5a90a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52c5a90a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52c5a90a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52c5a90a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52c5a90a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52c5a90a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52c5a90a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52c5a90a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52c5a90a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52c5a90a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52c5a90a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52c5a90a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152c5a90a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52c5a90a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52c5a90a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b2f86b5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b2f86b5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b2f86b55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b2f86b55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52c5a90a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52c5a90a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52c5a90a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52c5a90a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52c5a90a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52c5a90a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52c5a90a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52c5a90a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52c5a90a9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152c5a90a9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52c5a90a9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52c5a90a9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52c5a90a9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52c5a90a9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b2f86b55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b2f86b55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52c5a90a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52c5a90a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b2f86b55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b2f86b55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52c5a90a9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152c5a90a9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52c5a90a9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152c5a90a9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52c5a90a9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52c5a90a9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52c5a90a9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152c5a90a9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52c5a90a9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152c5a90a9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152c5a90a9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152c5a90a9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152c5a90a9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152c5a90a9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152c5a90a9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152c5a90a9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152c5a90a9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152c5a90a9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152c5a90a9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152c5a90a9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52c5a90a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52c5a90a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52c5a90a9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52c5a90a9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152c5a90a9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152c5a90a9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152c5a90a9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152c5a90a9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52c5a90a9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152c5a90a9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152c5a90a9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152c5a90a9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152c5a90a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152c5a90a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152c5a90a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152c5a90a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152c5a90a9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152c5a90a9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152c5a90a9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152c5a90a9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152c5a90a9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152c5a90a9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52c5a90a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52c5a90a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152c5a90a9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152c5a90a9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152c5a90a9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152c5a90a9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52c5a90a9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52c5a90a9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152c5a90a9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152c5a90a9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152c5a90a9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152c5a90a9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152c5a90a9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152c5a90a9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152c5a90a9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152c5a90a9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152c5a90a9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152c5a90a9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152c5a90a9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152c5a90a9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152c5a90a9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152c5a90a9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52c5a90a9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52c5a90a9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152c5a90a9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152c5a90a9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152c5a90a9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152c5a90a9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152c5a90a9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152c5a90a9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152c5a90a9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152c5a90a9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152c5a90a9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152c5a90a9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52c5a90a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52c5a90a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52c5a90a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52c5a90a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2c5a90a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2c5a90a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s://cloud.google.com/resource-manage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861" y="1633764"/>
            <a:ext cx="1821472" cy="18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42000" y="1817850"/>
            <a:ext cx="9060000" cy="15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300">
                <a:latin typeface="Montserrat"/>
                <a:ea typeface="Montserrat"/>
                <a:cs typeface="Montserrat"/>
                <a:sym typeface="Montserrat"/>
              </a:rPr>
              <a:t>PIERIAN         CLOUD</a:t>
            </a:r>
            <a:endParaRPr b="1" sz="6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2636988" y="2080275"/>
            <a:ext cx="1794000" cy="1440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FOLDERS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4430988" y="2080300"/>
            <a:ext cx="1851000" cy="1440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6281988" y="2097325"/>
            <a:ext cx="1752600" cy="1423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RESOURCES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861663" y="2080300"/>
            <a:ext cx="1794000" cy="1440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ORG NODE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3178673" y="2548600"/>
            <a:ext cx="729300" cy="729300"/>
          </a:xfrm>
          <a:prstGeom prst="ellipse">
            <a:avLst/>
          </a:prstGeom>
          <a:solidFill>
            <a:srgbClr val="E06666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4991836" y="2548600"/>
            <a:ext cx="729300" cy="729300"/>
          </a:xfrm>
          <a:prstGeom prst="ellipse">
            <a:avLst/>
          </a:prstGeom>
          <a:solidFill>
            <a:srgbClr val="FFD966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6805011" y="2548600"/>
            <a:ext cx="729300" cy="729300"/>
          </a:xfrm>
          <a:prstGeom prst="ellipse">
            <a:avLst/>
          </a:prstGeom>
          <a:solidFill>
            <a:srgbClr val="6AA84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1327850" y="2482438"/>
            <a:ext cx="861600" cy="861600"/>
          </a:xfrm>
          <a:prstGeom prst="ellipse">
            <a:avLst/>
          </a:prstGeom>
          <a:solidFill>
            <a:srgbClr val="6D9EEB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ORG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" name="Google Shape;159;p22"/>
          <p:cNvCxnSpPr>
            <a:stCxn id="158" idx="6"/>
            <a:endCxn id="155" idx="2"/>
          </p:cNvCxnSpPr>
          <p:nvPr/>
        </p:nvCxnSpPr>
        <p:spPr>
          <a:xfrm>
            <a:off x="2189450" y="2913238"/>
            <a:ext cx="989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2"/>
          <p:cNvCxnSpPr>
            <a:stCxn id="155" idx="6"/>
            <a:endCxn id="156" idx="2"/>
          </p:cNvCxnSpPr>
          <p:nvPr/>
        </p:nvCxnSpPr>
        <p:spPr>
          <a:xfrm>
            <a:off x="3907973" y="2913250"/>
            <a:ext cx="108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>
            <a:stCxn id="156" idx="6"/>
            <a:endCxn id="157" idx="2"/>
          </p:cNvCxnSpPr>
          <p:nvPr/>
        </p:nvCxnSpPr>
        <p:spPr>
          <a:xfrm>
            <a:off x="5721136" y="2913250"/>
            <a:ext cx="108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2"/>
          <p:cNvSpPr/>
          <p:nvPr/>
        </p:nvSpPr>
        <p:spPr>
          <a:xfrm>
            <a:off x="1165225" y="3860725"/>
            <a:ext cx="6535800" cy="40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4A7D6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1627575" y="3527950"/>
            <a:ext cx="519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IAM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Policy Inheritance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2137550" y="4204450"/>
            <a:ext cx="4265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Child policy can not restrict permissions granted at a higher parent policy level.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2636988" y="2080275"/>
            <a:ext cx="1794000" cy="1440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FOLDERS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4430988" y="2080300"/>
            <a:ext cx="1851000" cy="1440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6281988" y="2097325"/>
            <a:ext cx="1752600" cy="1423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RESOURCES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861663" y="2080300"/>
            <a:ext cx="1794000" cy="1440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ORG NODE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3178673" y="2548600"/>
            <a:ext cx="729300" cy="729300"/>
          </a:xfrm>
          <a:prstGeom prst="ellipse">
            <a:avLst/>
          </a:prstGeom>
          <a:solidFill>
            <a:srgbClr val="E06666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4991836" y="2548600"/>
            <a:ext cx="729300" cy="729300"/>
          </a:xfrm>
          <a:prstGeom prst="ellipse">
            <a:avLst/>
          </a:prstGeom>
          <a:solidFill>
            <a:srgbClr val="FFD966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6805011" y="2548600"/>
            <a:ext cx="729300" cy="729300"/>
          </a:xfrm>
          <a:prstGeom prst="ellipse">
            <a:avLst/>
          </a:prstGeom>
          <a:solidFill>
            <a:srgbClr val="6AA84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1327850" y="2482438"/>
            <a:ext cx="861600" cy="861600"/>
          </a:xfrm>
          <a:prstGeom prst="ellipse">
            <a:avLst/>
          </a:prstGeom>
          <a:solidFill>
            <a:srgbClr val="6D9EEB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ORG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9" idx="6"/>
            <a:endCxn id="176" idx="2"/>
          </p:cNvCxnSpPr>
          <p:nvPr/>
        </p:nvCxnSpPr>
        <p:spPr>
          <a:xfrm>
            <a:off x="2189450" y="2913238"/>
            <a:ext cx="989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3"/>
          <p:cNvCxnSpPr>
            <a:stCxn id="176" idx="6"/>
            <a:endCxn id="177" idx="2"/>
          </p:cNvCxnSpPr>
          <p:nvPr/>
        </p:nvCxnSpPr>
        <p:spPr>
          <a:xfrm>
            <a:off x="3907973" y="2913250"/>
            <a:ext cx="108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3"/>
          <p:cNvCxnSpPr>
            <a:stCxn id="177" idx="6"/>
            <a:endCxn id="178" idx="2"/>
          </p:cNvCxnSpPr>
          <p:nvPr/>
        </p:nvCxnSpPr>
        <p:spPr>
          <a:xfrm>
            <a:off x="5721136" y="2913250"/>
            <a:ext cx="108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3"/>
          <p:cNvSpPr/>
          <p:nvPr/>
        </p:nvSpPr>
        <p:spPr>
          <a:xfrm rot="10800000">
            <a:off x="1165225" y="3860725"/>
            <a:ext cx="6535800" cy="40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1327850" y="3527950"/>
            <a:ext cx="606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Resource Monitoring and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Management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2636988" y="2080275"/>
            <a:ext cx="1794000" cy="1440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FOLDERS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4430988" y="2080300"/>
            <a:ext cx="1851000" cy="1440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6281988" y="2097325"/>
            <a:ext cx="1752600" cy="1423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RESOURCES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861663" y="2080300"/>
            <a:ext cx="1794000" cy="1440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ORG NODE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3178673" y="2548600"/>
            <a:ext cx="729300" cy="729300"/>
          </a:xfrm>
          <a:prstGeom prst="ellipse">
            <a:avLst/>
          </a:prstGeom>
          <a:solidFill>
            <a:srgbClr val="E06666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4991836" y="2548600"/>
            <a:ext cx="729300" cy="729300"/>
          </a:xfrm>
          <a:prstGeom prst="ellipse">
            <a:avLst/>
          </a:prstGeom>
          <a:solidFill>
            <a:srgbClr val="FFD966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6805011" y="2548600"/>
            <a:ext cx="729300" cy="729300"/>
          </a:xfrm>
          <a:prstGeom prst="ellipse">
            <a:avLst/>
          </a:prstGeom>
          <a:solidFill>
            <a:srgbClr val="6AA84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1327850" y="2482438"/>
            <a:ext cx="861600" cy="861600"/>
          </a:xfrm>
          <a:prstGeom prst="ellipse">
            <a:avLst/>
          </a:prstGeom>
          <a:solidFill>
            <a:srgbClr val="6D9EEB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ORG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0" name="Google Shape;200;p24"/>
          <p:cNvCxnSpPr>
            <a:stCxn id="199" idx="6"/>
            <a:endCxn id="196" idx="2"/>
          </p:cNvCxnSpPr>
          <p:nvPr/>
        </p:nvCxnSpPr>
        <p:spPr>
          <a:xfrm>
            <a:off x="2189450" y="2913238"/>
            <a:ext cx="989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4"/>
          <p:cNvCxnSpPr>
            <a:stCxn id="196" idx="6"/>
            <a:endCxn id="197" idx="2"/>
          </p:cNvCxnSpPr>
          <p:nvPr/>
        </p:nvCxnSpPr>
        <p:spPr>
          <a:xfrm>
            <a:off x="3907973" y="2913250"/>
            <a:ext cx="108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4"/>
          <p:cNvCxnSpPr>
            <a:stCxn id="197" idx="6"/>
            <a:endCxn id="198" idx="2"/>
          </p:cNvCxnSpPr>
          <p:nvPr/>
        </p:nvCxnSpPr>
        <p:spPr>
          <a:xfrm>
            <a:off x="5721136" y="2913250"/>
            <a:ext cx="108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4"/>
          <p:cNvSpPr/>
          <p:nvPr/>
        </p:nvSpPr>
        <p:spPr>
          <a:xfrm rot="10800000">
            <a:off x="1165225" y="3860725"/>
            <a:ext cx="6535800" cy="40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1327850" y="3527950"/>
            <a:ext cx="606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Resource Monitoring and Management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6259800" y="1187275"/>
            <a:ext cx="1851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Resources can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belong only to a single project.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2636988" y="2080275"/>
            <a:ext cx="1794000" cy="1440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FOLDERS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4430988" y="2080300"/>
            <a:ext cx="1851000" cy="1440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6281988" y="2097325"/>
            <a:ext cx="1752600" cy="1423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RESOURCES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861663" y="2080300"/>
            <a:ext cx="1794000" cy="1440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ORG NODE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3178673" y="2548600"/>
            <a:ext cx="729300" cy="729300"/>
          </a:xfrm>
          <a:prstGeom prst="ellipse">
            <a:avLst/>
          </a:prstGeom>
          <a:solidFill>
            <a:srgbClr val="E06666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4991836" y="2548600"/>
            <a:ext cx="729300" cy="729300"/>
          </a:xfrm>
          <a:prstGeom prst="ellipse">
            <a:avLst/>
          </a:prstGeom>
          <a:solidFill>
            <a:srgbClr val="FFD966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"/>
          <p:cNvSpPr/>
          <p:nvPr/>
        </p:nvSpPr>
        <p:spPr>
          <a:xfrm>
            <a:off x="6805011" y="2548600"/>
            <a:ext cx="729300" cy="729300"/>
          </a:xfrm>
          <a:prstGeom prst="ellipse">
            <a:avLst/>
          </a:prstGeom>
          <a:solidFill>
            <a:srgbClr val="6AA84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1327850" y="2482438"/>
            <a:ext cx="861600" cy="861600"/>
          </a:xfrm>
          <a:prstGeom prst="ellipse">
            <a:avLst/>
          </a:prstGeom>
          <a:solidFill>
            <a:srgbClr val="6D9EEB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ORG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1" name="Google Shape;221;p25"/>
          <p:cNvCxnSpPr>
            <a:stCxn id="220" idx="6"/>
            <a:endCxn id="217" idx="2"/>
          </p:cNvCxnSpPr>
          <p:nvPr/>
        </p:nvCxnSpPr>
        <p:spPr>
          <a:xfrm>
            <a:off x="2189450" y="2913238"/>
            <a:ext cx="989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5"/>
          <p:cNvCxnSpPr>
            <a:stCxn id="217" idx="6"/>
            <a:endCxn id="218" idx="2"/>
          </p:cNvCxnSpPr>
          <p:nvPr/>
        </p:nvCxnSpPr>
        <p:spPr>
          <a:xfrm>
            <a:off x="3907973" y="2913250"/>
            <a:ext cx="108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5"/>
          <p:cNvCxnSpPr>
            <a:stCxn id="218" idx="6"/>
            <a:endCxn id="219" idx="2"/>
          </p:cNvCxnSpPr>
          <p:nvPr/>
        </p:nvCxnSpPr>
        <p:spPr>
          <a:xfrm>
            <a:off x="5721136" y="2913250"/>
            <a:ext cx="108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5"/>
          <p:cNvSpPr/>
          <p:nvPr/>
        </p:nvSpPr>
        <p:spPr>
          <a:xfrm rot="10800000">
            <a:off x="1165225" y="3860725"/>
            <a:ext cx="6535800" cy="40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 txBox="1"/>
          <p:nvPr/>
        </p:nvSpPr>
        <p:spPr>
          <a:xfrm>
            <a:off x="1327850" y="3527950"/>
            <a:ext cx="606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Resource Monitoring and Management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6259800" y="1187275"/>
            <a:ext cx="1851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Resources can belong only to a single project.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4303875" y="1187275"/>
            <a:ext cx="201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Projects are connected to one billing account.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2636988" y="2080275"/>
            <a:ext cx="1794000" cy="1440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FOLDERS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4430988" y="2080300"/>
            <a:ext cx="1851000" cy="1440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6281988" y="2097325"/>
            <a:ext cx="1752600" cy="1423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RESOURCES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861663" y="2080300"/>
            <a:ext cx="1794000" cy="1440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ORG NODE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3178673" y="2548600"/>
            <a:ext cx="729300" cy="729300"/>
          </a:xfrm>
          <a:prstGeom prst="ellipse">
            <a:avLst/>
          </a:prstGeom>
          <a:solidFill>
            <a:srgbClr val="E06666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/>
          <p:nvPr/>
        </p:nvSpPr>
        <p:spPr>
          <a:xfrm>
            <a:off x="4991836" y="2548600"/>
            <a:ext cx="729300" cy="729300"/>
          </a:xfrm>
          <a:prstGeom prst="ellipse">
            <a:avLst/>
          </a:prstGeom>
          <a:solidFill>
            <a:srgbClr val="FFD966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6805011" y="2548600"/>
            <a:ext cx="729300" cy="729300"/>
          </a:xfrm>
          <a:prstGeom prst="ellipse">
            <a:avLst/>
          </a:prstGeom>
          <a:solidFill>
            <a:srgbClr val="6AA84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1327850" y="2482438"/>
            <a:ext cx="861600" cy="861600"/>
          </a:xfrm>
          <a:prstGeom prst="ellipse">
            <a:avLst/>
          </a:prstGeom>
          <a:solidFill>
            <a:srgbClr val="6D9EEB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ORG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3" name="Google Shape;243;p26"/>
          <p:cNvCxnSpPr>
            <a:stCxn id="242" idx="6"/>
            <a:endCxn id="239" idx="2"/>
          </p:cNvCxnSpPr>
          <p:nvPr/>
        </p:nvCxnSpPr>
        <p:spPr>
          <a:xfrm>
            <a:off x="2189450" y="2913238"/>
            <a:ext cx="989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6"/>
          <p:cNvCxnSpPr>
            <a:stCxn id="239" idx="6"/>
            <a:endCxn id="240" idx="2"/>
          </p:cNvCxnSpPr>
          <p:nvPr/>
        </p:nvCxnSpPr>
        <p:spPr>
          <a:xfrm>
            <a:off x="3907973" y="2913250"/>
            <a:ext cx="108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6"/>
          <p:cNvCxnSpPr>
            <a:stCxn id="240" idx="6"/>
            <a:endCxn id="241" idx="2"/>
          </p:cNvCxnSpPr>
          <p:nvPr/>
        </p:nvCxnSpPr>
        <p:spPr>
          <a:xfrm>
            <a:off x="5721136" y="2913250"/>
            <a:ext cx="108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6"/>
          <p:cNvSpPr/>
          <p:nvPr/>
        </p:nvSpPr>
        <p:spPr>
          <a:xfrm rot="10800000">
            <a:off x="1165225" y="3860725"/>
            <a:ext cx="6535800" cy="40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"/>
          <p:cNvSpPr txBox="1"/>
          <p:nvPr/>
        </p:nvSpPr>
        <p:spPr>
          <a:xfrm>
            <a:off x="1327850" y="3527950"/>
            <a:ext cx="606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Resource Monitoring and Management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6259800" y="1187275"/>
            <a:ext cx="1851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Resources can belong only to a single project.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4303875" y="1187275"/>
            <a:ext cx="201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Projects are connected to one billing account.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722475" y="1187275"/>
            <a:ext cx="201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Org contains all the billing accounts.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7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Since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resources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can only be associated with one (and only one)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then each project contains the consumption of all the resources within it.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2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8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Resource Management: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Enable Billing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Manage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Permissions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Enable Services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Recall that Projects can be identified via their Project Name, Project Number or Project ID.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9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Resource Management: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Each project has its own billing and usage reporting.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2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0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We’ve explored how every resource has to be associated with a single project, allowing us to perform resource management and billing at a project level.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1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Up Next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learn more about Quotas and Limits.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ctrTitle"/>
          </p:nvPr>
        </p:nvSpPr>
        <p:spPr>
          <a:xfrm>
            <a:off x="0" y="1484600"/>
            <a:ext cx="9144000" cy="17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Resources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Management &amp; Monitoring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2"/>
          <p:cNvSpPr txBox="1"/>
          <p:nvPr>
            <p:ph type="ctrTitle"/>
          </p:nvPr>
        </p:nvSpPr>
        <p:spPr>
          <a:xfrm>
            <a:off x="311700" y="1179800"/>
            <a:ext cx="8520600" cy="17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Quotas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2"/>
          <p:cNvSpPr txBox="1"/>
          <p:nvPr>
            <p:ph idx="1" type="subTitle"/>
          </p:nvPr>
        </p:nvSpPr>
        <p:spPr>
          <a:xfrm>
            <a:off x="311700" y="2659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3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Resources inside a project will be subject to the project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quotas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(aka Limits).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Quick</a:t>
            </a:r>
            <a:r>
              <a:rPr i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Note:</a:t>
            </a:r>
            <a:endParaRPr i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the default quotas are not enough for you, it is possible to increase them through a support ticket or in the GCP Console.</a:t>
            </a:r>
            <a:endParaRPr i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3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4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Quota Use Cases: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Limit of how many resources per project.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Rate limit of API requests.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Amount of resources created per region.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3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5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Rate quotas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are typically used for limiting the number of requests you can make to an API or service.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Rate quotas reset after a time interval that is specific to the service—for example, the number of API requests per day.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3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6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Allocation quotas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are used to restrict the use of resources that don't have a rate of usage, such as the number of VMs used by your project at a given time.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Allocation quotas don't reset over time, instead you must explicitly release the resource when you no longer want to use it—for example, by deleting a GKE cluster.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3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7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quotas help prevent billing spikes and as the organization grows resource usage, it forces users to consider their usage goals.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3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8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Review: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learned some basics about project quotas.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9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Up Next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will learn about labels which allow us to further organize GCP resources.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0"/>
          <p:cNvSpPr txBox="1"/>
          <p:nvPr>
            <p:ph type="ctrTitle"/>
          </p:nvPr>
        </p:nvSpPr>
        <p:spPr>
          <a:xfrm>
            <a:off x="311700" y="1179800"/>
            <a:ext cx="8520600" cy="17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Label Key-Value Pairs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40"/>
          <p:cNvSpPr txBox="1"/>
          <p:nvPr>
            <p:ph idx="1" type="subTitle"/>
          </p:nvPr>
        </p:nvSpPr>
        <p:spPr>
          <a:xfrm>
            <a:off x="311700" y="2659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1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label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is a key-value pair that helps you organize your Google Cloud resources. You can attach a label to each resource, then filter the resources based on their labels.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Information about labels is forwarded to the billing system, so you can break down your billed charges by label.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 you use more GCP services and resources, you want to make sure you have knowledge of the tools used to monitor your usage and manage your Google Cloud services.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This is a critical area to learn, since it directly connects with GCP costs!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2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Labels are attached to resources: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4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1" name="Google Shape;38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2900" y="1930225"/>
            <a:ext cx="4798200" cy="23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3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What are some use cases for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labels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4"/>
          <p:cNvSpPr txBox="1"/>
          <p:nvPr>
            <p:ph idx="1" type="subTitle"/>
          </p:nvPr>
        </p:nvSpPr>
        <p:spPr>
          <a:xfrm>
            <a:off x="311700" y="1152475"/>
            <a:ext cx="86841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What are some use cases for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labels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Team or cost center labels: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Add labels based on team or cost center to distinguish resources owned by different teams (for example, </a:t>
            </a:r>
            <a:r>
              <a:rPr b="1" i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team:research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i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team:analytics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). You can use this type of label for cost accounting or budgeting.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4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5"/>
          <p:cNvSpPr txBox="1"/>
          <p:nvPr>
            <p:ph idx="1" type="subTitle"/>
          </p:nvPr>
        </p:nvSpPr>
        <p:spPr>
          <a:xfrm>
            <a:off x="311700" y="1152475"/>
            <a:ext cx="86841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What are some use cases for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labels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Component labels: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r>
              <a:rPr i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component:redis</a:t>
            </a:r>
            <a:r>
              <a:rPr i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component:frontend</a:t>
            </a:r>
            <a:r>
              <a:rPr i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component:ingest</a:t>
            </a:r>
            <a:r>
              <a:rPr i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i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component:dashboard</a:t>
            </a:r>
            <a:r>
              <a:rPr i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i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4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6"/>
          <p:cNvSpPr txBox="1"/>
          <p:nvPr>
            <p:ph idx="1" type="subTitle"/>
          </p:nvPr>
        </p:nvSpPr>
        <p:spPr>
          <a:xfrm>
            <a:off x="311700" y="1152475"/>
            <a:ext cx="86841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What are some use cases for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labels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Environment or stage labels: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i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environment:production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i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environment:test</a:t>
            </a:r>
            <a:endParaRPr b="1" i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4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7"/>
          <p:cNvSpPr txBox="1"/>
          <p:nvPr>
            <p:ph idx="1" type="subTitle"/>
          </p:nvPr>
        </p:nvSpPr>
        <p:spPr>
          <a:xfrm>
            <a:off x="311700" y="1152475"/>
            <a:ext cx="86841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What are some use cases for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labels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State labels: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i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state:active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state:readytodelete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and </a:t>
            </a:r>
            <a:r>
              <a:rPr b="1" i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state:archive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i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4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8"/>
          <p:cNvSpPr txBox="1"/>
          <p:nvPr>
            <p:ph idx="1" type="subTitle"/>
          </p:nvPr>
        </p:nvSpPr>
        <p:spPr>
          <a:xfrm>
            <a:off x="311700" y="1152475"/>
            <a:ext cx="86841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What are some use cases for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labels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Virtual machine labels: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label can be attached to a virtual machine.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Virtual machine tags that you defined in the past will appear as a label without a value.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4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9"/>
          <p:cNvSpPr txBox="1"/>
          <p:nvPr>
            <p:ph idx="1" type="subTitle"/>
          </p:nvPr>
        </p:nvSpPr>
        <p:spPr>
          <a:xfrm>
            <a:off x="311700" y="1152475"/>
            <a:ext cx="86841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labels applied to a resource must meet the following requirements: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Each resource can have multiple labels, up to a maximum of 64.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4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0"/>
          <p:cNvSpPr txBox="1"/>
          <p:nvPr>
            <p:ph idx="1" type="subTitle"/>
          </p:nvPr>
        </p:nvSpPr>
        <p:spPr>
          <a:xfrm>
            <a:off x="311700" y="1152475"/>
            <a:ext cx="86841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labels applied to a resource must meet the following requirements: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Each label must be a key-value pair.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5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1"/>
          <p:cNvSpPr txBox="1"/>
          <p:nvPr>
            <p:ph idx="1" type="subTitle"/>
          </p:nvPr>
        </p:nvSpPr>
        <p:spPr>
          <a:xfrm>
            <a:off x="311700" y="1152475"/>
            <a:ext cx="86841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labels applied to a resource must meet the following requirements: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Keys have a minimum length of 1 character and a maximum length of 63 characters, and cannot be empty. Values can be empty, and have a maximum length of 63 characters.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5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Resource Management and Monitoring: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Resource Manager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Quotas and Limits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Label Key-Value Pairs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Billing and Budgets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GCP Console Billing Tour and Demos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2"/>
          <p:cNvSpPr txBox="1"/>
          <p:nvPr>
            <p:ph idx="1" type="subTitle"/>
          </p:nvPr>
        </p:nvSpPr>
        <p:spPr>
          <a:xfrm>
            <a:off x="311700" y="1152475"/>
            <a:ext cx="86841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labels applied to a resource must meet the following requirements: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Keys and values can contain only lowercase letters, numeric characters, underscores, and dashes. All characters must use UTF-8 encoding, and international characters are allowed.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5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53"/>
          <p:cNvSpPr txBox="1"/>
          <p:nvPr>
            <p:ph idx="1" type="subTitle"/>
          </p:nvPr>
        </p:nvSpPr>
        <p:spPr>
          <a:xfrm>
            <a:off x="311700" y="1152475"/>
            <a:ext cx="86841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labels applied to a resource must meet the following requirements: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key portion of a label must be unique. However, you can use the same key with multiple resources.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5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4"/>
          <p:cNvSpPr txBox="1"/>
          <p:nvPr>
            <p:ph idx="1" type="subTitle"/>
          </p:nvPr>
        </p:nvSpPr>
        <p:spPr>
          <a:xfrm>
            <a:off x="311700" y="1152475"/>
            <a:ext cx="86841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labels applied to a resource must meet the following requirements: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Keys must start with a lowercase letter or international character.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5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5"/>
          <p:cNvSpPr txBox="1"/>
          <p:nvPr>
            <p:ph idx="1" type="subTitle"/>
          </p:nvPr>
        </p:nvSpPr>
        <p:spPr>
          <a:xfrm>
            <a:off x="311700" y="1152475"/>
            <a:ext cx="86841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Review: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learned about labels, why they are used and their requirements.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also learned that labels can appear in billing information for filtering.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5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56"/>
          <p:cNvSpPr txBox="1"/>
          <p:nvPr>
            <p:ph idx="1" type="subTitle"/>
          </p:nvPr>
        </p:nvSpPr>
        <p:spPr>
          <a:xfrm>
            <a:off x="311700" y="1152475"/>
            <a:ext cx="86841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Up Next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will explore billing on GCP in more detail!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5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7"/>
          <p:cNvSpPr txBox="1"/>
          <p:nvPr>
            <p:ph type="ctrTitle"/>
          </p:nvPr>
        </p:nvSpPr>
        <p:spPr>
          <a:xfrm>
            <a:off x="311700" y="1179800"/>
            <a:ext cx="8520600" cy="17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Billing and Budgets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57"/>
          <p:cNvSpPr txBox="1"/>
          <p:nvPr>
            <p:ph idx="1" type="subTitle"/>
          </p:nvPr>
        </p:nvSpPr>
        <p:spPr>
          <a:xfrm>
            <a:off x="311700" y="2659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58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One of the most important aspects of using Google Cloud is having a clear understanding of billing to prevent any surprises!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Cloud computing can often be experimental with unknown future usage, we’ll want safeguards in place.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5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59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two main components of understanding costs on GCP: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Billing Report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Budgets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5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60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Billing Report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6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7" name="Google Shape;527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2400" y="799800"/>
            <a:ext cx="4809073" cy="4327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61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Billing Report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6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6" name="Google Shape;536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2400" y="799800"/>
            <a:ext cx="4809073" cy="4327714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61"/>
          <p:cNvSpPr txBox="1"/>
          <p:nvPr/>
        </p:nvSpPr>
        <p:spPr>
          <a:xfrm>
            <a:off x="830200" y="1803575"/>
            <a:ext cx="295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Total costs incurred.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61"/>
          <p:cNvSpPr/>
          <p:nvPr/>
        </p:nvSpPr>
        <p:spPr>
          <a:xfrm>
            <a:off x="3893425" y="1152475"/>
            <a:ext cx="2385600" cy="65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0" y="1179800"/>
            <a:ext cx="8520600" cy="17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659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62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Billing Report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6" name="Google Shape;546;p6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7" name="Google Shape;547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2400" y="799800"/>
            <a:ext cx="4809073" cy="4327714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62"/>
          <p:cNvSpPr txBox="1"/>
          <p:nvPr/>
        </p:nvSpPr>
        <p:spPr>
          <a:xfrm>
            <a:off x="830200" y="1803575"/>
            <a:ext cx="2958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Forecasted costs based on current usage.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62"/>
          <p:cNvSpPr/>
          <p:nvPr/>
        </p:nvSpPr>
        <p:spPr>
          <a:xfrm>
            <a:off x="6193225" y="1152475"/>
            <a:ext cx="2385600" cy="65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63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Billing Report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6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8" name="Google Shape;558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2400" y="799800"/>
            <a:ext cx="4809073" cy="4327714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63"/>
          <p:cNvSpPr txBox="1"/>
          <p:nvPr/>
        </p:nvSpPr>
        <p:spPr>
          <a:xfrm>
            <a:off x="830200" y="1803575"/>
            <a:ext cx="2958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Costs shown over time.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Each color represents a different GCP project.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p63"/>
          <p:cNvSpPr/>
          <p:nvPr/>
        </p:nvSpPr>
        <p:spPr>
          <a:xfrm>
            <a:off x="3931600" y="1877725"/>
            <a:ext cx="4719900" cy="1882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64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Billing Report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8" name="Google Shape;568;p6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9" name="Google Shape;569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2400" y="799800"/>
            <a:ext cx="4809073" cy="4327714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64"/>
          <p:cNvSpPr txBox="1"/>
          <p:nvPr/>
        </p:nvSpPr>
        <p:spPr>
          <a:xfrm>
            <a:off x="830200" y="1803575"/>
            <a:ext cx="2958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Costs per project, including discounts or promotions.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1" name="Google Shape;571;p64"/>
          <p:cNvSpPr/>
          <p:nvPr/>
        </p:nvSpPr>
        <p:spPr>
          <a:xfrm>
            <a:off x="3887000" y="3835475"/>
            <a:ext cx="4719900" cy="1231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65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Cost Table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6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65"/>
          <p:cNvSpPr txBox="1"/>
          <p:nvPr/>
        </p:nvSpPr>
        <p:spPr>
          <a:xfrm>
            <a:off x="830200" y="1803575"/>
            <a:ext cx="295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Further detailed view for invoice month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1" name="Google Shape;581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2100" y="991150"/>
            <a:ext cx="5431900" cy="410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66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Cost Table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6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66"/>
          <p:cNvSpPr txBox="1"/>
          <p:nvPr/>
        </p:nvSpPr>
        <p:spPr>
          <a:xfrm>
            <a:off x="830200" y="1803575"/>
            <a:ext cx="2958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Includes additional details you might need, such as service IDs, SKU IDs, and project numbers.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1" name="Google Shape;591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2100" y="991150"/>
            <a:ext cx="5431900" cy="410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67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While billing reports can inform you of past costs and forecasted future costs, we can use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budgets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to set alerts or automated actions based on spending limits being hit.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6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68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After you've set a budget amount, you set budget alert threshold rules that are used to trigger email notifications.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Budget alert emails help you stay informed about how your spend is tracking against your budget.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can also use budgets to automate cost control responses.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6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69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Budget Scope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6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69"/>
          <p:cNvSpPr txBox="1"/>
          <p:nvPr/>
        </p:nvSpPr>
        <p:spPr>
          <a:xfrm>
            <a:off x="830200" y="1803575"/>
            <a:ext cx="2958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Define time range and associated projects and services.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7" name="Google Shape;617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4100" y="887475"/>
            <a:ext cx="3045450" cy="410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70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Budget Amount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7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6" name="Google Shape;626;p70"/>
          <p:cNvSpPr txBox="1"/>
          <p:nvPr/>
        </p:nvSpPr>
        <p:spPr>
          <a:xfrm>
            <a:off x="830200" y="1803575"/>
            <a:ext cx="2958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Dollar amount for the budget or simply base it on historical spend.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7" name="Google Shape;627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0575" y="1250100"/>
            <a:ext cx="4042925" cy="34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71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Budget Actions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7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71"/>
          <p:cNvSpPr txBox="1"/>
          <p:nvPr/>
        </p:nvSpPr>
        <p:spPr>
          <a:xfrm>
            <a:off x="830200" y="1803575"/>
            <a:ext cx="2958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Decide what happens when certain percentages of budget are hit.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7" name="Google Shape;637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2025" y="1079725"/>
            <a:ext cx="2326175" cy="398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type="ctrTitle"/>
          </p:nvPr>
        </p:nvSpPr>
        <p:spPr>
          <a:xfrm>
            <a:off x="311700" y="1179800"/>
            <a:ext cx="8520600" cy="17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Resource Manager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311700" y="2659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72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Budgets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5" name="Google Shape;645;p7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72"/>
          <p:cNvSpPr txBox="1"/>
          <p:nvPr/>
        </p:nvSpPr>
        <p:spPr>
          <a:xfrm>
            <a:off x="830200" y="1803575"/>
            <a:ext cx="2958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GCP has default action alert behaviours that can easily be customized.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7" name="Google Shape;647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0073" y="1152475"/>
            <a:ext cx="3730725" cy="382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73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Review: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about billing reports, cost tables, and budget tools to help control, monitor, and manage our GCP costs.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5" name="Google Shape;655;p7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74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Up Next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dive into our GCP Console for a tour of the billing tools on Google Cloud!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3" name="Google Shape;663;p7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75"/>
          <p:cNvSpPr txBox="1"/>
          <p:nvPr>
            <p:ph type="ctrTitle"/>
          </p:nvPr>
        </p:nvSpPr>
        <p:spPr>
          <a:xfrm>
            <a:off x="311700" y="1179800"/>
            <a:ext cx="8520600" cy="18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DEMO: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GCP Billing Tour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75"/>
          <p:cNvSpPr txBox="1"/>
          <p:nvPr>
            <p:ph idx="1" type="subTitle"/>
          </p:nvPr>
        </p:nvSpPr>
        <p:spPr>
          <a:xfrm>
            <a:off x="311700" y="2659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7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" name="Google Shape;67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76"/>
          <p:cNvSpPr txBox="1"/>
          <p:nvPr>
            <p:ph type="ctrTitle"/>
          </p:nvPr>
        </p:nvSpPr>
        <p:spPr>
          <a:xfrm>
            <a:off x="311700" y="1408400"/>
            <a:ext cx="8520600" cy="17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DEMO: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GCP Budget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0" name="Google Shape;680;p76"/>
          <p:cNvSpPr txBox="1"/>
          <p:nvPr>
            <p:ph idx="1" type="subTitle"/>
          </p:nvPr>
        </p:nvSpPr>
        <p:spPr>
          <a:xfrm>
            <a:off x="311700" y="2659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7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Google Cloud Resource Manager: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cloud.google.com/resource-manager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GCP Resource Manager is highly related to IAM Resource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Hierarchy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review of Resource Hierarchy…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2636988" y="2080275"/>
            <a:ext cx="1794000" cy="1440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FOLDERS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4430988" y="2080300"/>
            <a:ext cx="1851000" cy="1440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6281988" y="2097325"/>
            <a:ext cx="1752600" cy="1423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RESOURCES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861663" y="2080300"/>
            <a:ext cx="1794000" cy="1440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ORG NODE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3178673" y="2548600"/>
            <a:ext cx="729300" cy="729300"/>
          </a:xfrm>
          <a:prstGeom prst="ellipse">
            <a:avLst/>
          </a:prstGeom>
          <a:solidFill>
            <a:srgbClr val="E06666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4991836" y="2548600"/>
            <a:ext cx="729300" cy="729300"/>
          </a:xfrm>
          <a:prstGeom prst="ellipse">
            <a:avLst/>
          </a:prstGeom>
          <a:solidFill>
            <a:srgbClr val="FFD966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6805011" y="2548600"/>
            <a:ext cx="729300" cy="729300"/>
          </a:xfrm>
          <a:prstGeom prst="ellipse">
            <a:avLst/>
          </a:prstGeom>
          <a:solidFill>
            <a:srgbClr val="6AA84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327850" y="2482438"/>
            <a:ext cx="861600" cy="861600"/>
          </a:xfrm>
          <a:prstGeom prst="ellipse">
            <a:avLst/>
          </a:prstGeom>
          <a:solidFill>
            <a:srgbClr val="6D9EEB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ORG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" name="Google Shape;121;p20"/>
          <p:cNvCxnSpPr>
            <a:stCxn id="120" idx="6"/>
            <a:endCxn id="117" idx="2"/>
          </p:cNvCxnSpPr>
          <p:nvPr/>
        </p:nvCxnSpPr>
        <p:spPr>
          <a:xfrm>
            <a:off x="2189450" y="2913238"/>
            <a:ext cx="989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0"/>
          <p:cNvCxnSpPr>
            <a:stCxn id="117" idx="6"/>
            <a:endCxn id="118" idx="2"/>
          </p:cNvCxnSpPr>
          <p:nvPr/>
        </p:nvCxnSpPr>
        <p:spPr>
          <a:xfrm>
            <a:off x="3907973" y="2913250"/>
            <a:ext cx="108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0"/>
          <p:cNvCxnSpPr>
            <a:stCxn id="118" idx="6"/>
            <a:endCxn id="119" idx="2"/>
          </p:cNvCxnSpPr>
          <p:nvPr/>
        </p:nvCxnSpPr>
        <p:spPr>
          <a:xfrm>
            <a:off x="5721136" y="2913250"/>
            <a:ext cx="108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2636988" y="2080275"/>
            <a:ext cx="1794000" cy="1440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FOLDERS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4430988" y="2080300"/>
            <a:ext cx="1851000" cy="1440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6281988" y="2097325"/>
            <a:ext cx="1752600" cy="1423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RESOURCES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861663" y="2080300"/>
            <a:ext cx="1794000" cy="1440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ORG NODE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3178673" y="2548600"/>
            <a:ext cx="729300" cy="729300"/>
          </a:xfrm>
          <a:prstGeom prst="ellipse">
            <a:avLst/>
          </a:prstGeom>
          <a:solidFill>
            <a:srgbClr val="E06666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4991836" y="2548600"/>
            <a:ext cx="729300" cy="729300"/>
          </a:xfrm>
          <a:prstGeom prst="ellipse">
            <a:avLst/>
          </a:prstGeom>
          <a:solidFill>
            <a:srgbClr val="FFD966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6805011" y="2548600"/>
            <a:ext cx="729300" cy="729300"/>
          </a:xfrm>
          <a:prstGeom prst="ellipse">
            <a:avLst/>
          </a:prstGeom>
          <a:solidFill>
            <a:srgbClr val="6AA84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1327850" y="2482438"/>
            <a:ext cx="861600" cy="861600"/>
          </a:xfrm>
          <a:prstGeom prst="ellipse">
            <a:avLst/>
          </a:prstGeom>
          <a:solidFill>
            <a:srgbClr val="6D9EEB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ORG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" name="Google Shape;139;p21"/>
          <p:cNvCxnSpPr>
            <a:stCxn id="138" idx="6"/>
            <a:endCxn id="135" idx="2"/>
          </p:cNvCxnSpPr>
          <p:nvPr/>
        </p:nvCxnSpPr>
        <p:spPr>
          <a:xfrm>
            <a:off x="2189450" y="2913238"/>
            <a:ext cx="989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1"/>
          <p:cNvCxnSpPr>
            <a:stCxn id="135" idx="6"/>
            <a:endCxn id="136" idx="2"/>
          </p:cNvCxnSpPr>
          <p:nvPr/>
        </p:nvCxnSpPr>
        <p:spPr>
          <a:xfrm>
            <a:off x="3907973" y="2913250"/>
            <a:ext cx="108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1"/>
          <p:cNvCxnSpPr>
            <a:stCxn id="136" idx="6"/>
            <a:endCxn id="137" idx="2"/>
          </p:cNvCxnSpPr>
          <p:nvPr/>
        </p:nvCxnSpPr>
        <p:spPr>
          <a:xfrm>
            <a:off x="5721136" y="2913250"/>
            <a:ext cx="108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1"/>
          <p:cNvSpPr/>
          <p:nvPr/>
        </p:nvSpPr>
        <p:spPr>
          <a:xfrm>
            <a:off x="1165225" y="3860725"/>
            <a:ext cx="6535800" cy="40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4A7D6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1627575" y="3527950"/>
            <a:ext cx="519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IAM Policy Inheritance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