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90.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notesSlide+xml" PartName="/ppt/notesSlides/notesSlide188.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Lst>
  <p:sldSz cy="5143500" cx="9144000"/>
  <p:notesSz cx="6858000" cy="9144000"/>
  <p:embeddedFontLst>
    <p:embeddedFont>
      <p:font typeface="Montserrat"/>
      <p:regular r:id="rId198"/>
      <p:bold r:id="rId199"/>
      <p:italic r:id="rId200"/>
      <p:boldItalic r:id="rId201"/>
    </p:embeddedFont>
    <p:embeddedFont>
      <p:font typeface="Source Sans Pro"/>
      <p:regular r:id="rId202"/>
      <p:bold r:id="rId203"/>
      <p:italic r:id="rId204"/>
      <p:boldItalic r:id="rId2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130767-AC1D-4DE5-BF49-9145D9D6EF6C}">
  <a:tblStyle styleId="{DF130767-AC1D-4DE5-BF49-9145D9D6EF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190" Type="http://schemas.openxmlformats.org/officeDocument/2006/relationships/slide" Target="slides/slide18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194" Type="http://schemas.openxmlformats.org/officeDocument/2006/relationships/slide" Target="slides/slide187.xml"/><Relationship Id="rId43" Type="http://schemas.openxmlformats.org/officeDocument/2006/relationships/slide" Target="slides/slide36.xml"/><Relationship Id="rId193" Type="http://schemas.openxmlformats.org/officeDocument/2006/relationships/slide" Target="slides/slide186.xml"/><Relationship Id="rId46" Type="http://schemas.openxmlformats.org/officeDocument/2006/relationships/slide" Target="slides/slide39.xml"/><Relationship Id="rId192" Type="http://schemas.openxmlformats.org/officeDocument/2006/relationships/slide" Target="slides/slide185.xml"/><Relationship Id="rId45" Type="http://schemas.openxmlformats.org/officeDocument/2006/relationships/slide" Target="slides/slide38.xml"/><Relationship Id="rId191" Type="http://schemas.openxmlformats.org/officeDocument/2006/relationships/slide" Target="slides/slide184.xml"/><Relationship Id="rId48" Type="http://schemas.openxmlformats.org/officeDocument/2006/relationships/slide" Target="slides/slide41.xml"/><Relationship Id="rId187" Type="http://schemas.openxmlformats.org/officeDocument/2006/relationships/slide" Target="slides/slide180.xml"/><Relationship Id="rId47" Type="http://schemas.openxmlformats.org/officeDocument/2006/relationships/slide" Target="slides/slide40.xml"/><Relationship Id="rId186" Type="http://schemas.openxmlformats.org/officeDocument/2006/relationships/slide" Target="slides/slide179.xml"/><Relationship Id="rId185" Type="http://schemas.openxmlformats.org/officeDocument/2006/relationships/slide" Target="slides/slide178.xml"/><Relationship Id="rId49" Type="http://schemas.openxmlformats.org/officeDocument/2006/relationships/slide" Target="slides/slide42.xml"/><Relationship Id="rId184" Type="http://schemas.openxmlformats.org/officeDocument/2006/relationships/slide" Target="slides/slide177.xml"/><Relationship Id="rId189" Type="http://schemas.openxmlformats.org/officeDocument/2006/relationships/slide" Target="slides/slide182.xml"/><Relationship Id="rId188" Type="http://schemas.openxmlformats.org/officeDocument/2006/relationships/slide" Target="slides/slide18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183" Type="http://schemas.openxmlformats.org/officeDocument/2006/relationships/slide" Target="slides/slide176.xml"/><Relationship Id="rId32" Type="http://schemas.openxmlformats.org/officeDocument/2006/relationships/slide" Target="slides/slide25.xml"/><Relationship Id="rId182" Type="http://schemas.openxmlformats.org/officeDocument/2006/relationships/slide" Target="slides/slide175.xml"/><Relationship Id="rId35" Type="http://schemas.openxmlformats.org/officeDocument/2006/relationships/slide" Target="slides/slide28.xml"/><Relationship Id="rId181" Type="http://schemas.openxmlformats.org/officeDocument/2006/relationships/slide" Target="slides/slide174.xml"/><Relationship Id="rId34" Type="http://schemas.openxmlformats.org/officeDocument/2006/relationships/slide" Target="slides/slide27.xml"/><Relationship Id="rId180" Type="http://schemas.openxmlformats.org/officeDocument/2006/relationships/slide" Target="slides/slide173.xml"/><Relationship Id="rId37" Type="http://schemas.openxmlformats.org/officeDocument/2006/relationships/slide" Target="slides/slide30.xml"/><Relationship Id="rId176" Type="http://schemas.openxmlformats.org/officeDocument/2006/relationships/slide" Target="slides/slide169.xml"/><Relationship Id="rId36" Type="http://schemas.openxmlformats.org/officeDocument/2006/relationships/slide" Target="slides/slide29.xml"/><Relationship Id="rId175" Type="http://schemas.openxmlformats.org/officeDocument/2006/relationships/slide" Target="slides/slide168.xml"/><Relationship Id="rId39" Type="http://schemas.openxmlformats.org/officeDocument/2006/relationships/slide" Target="slides/slide32.xml"/><Relationship Id="rId174" Type="http://schemas.openxmlformats.org/officeDocument/2006/relationships/slide" Target="slides/slide167.xml"/><Relationship Id="rId38" Type="http://schemas.openxmlformats.org/officeDocument/2006/relationships/slide" Target="slides/slide31.xml"/><Relationship Id="rId173" Type="http://schemas.openxmlformats.org/officeDocument/2006/relationships/slide" Target="slides/slide166.xml"/><Relationship Id="rId179" Type="http://schemas.openxmlformats.org/officeDocument/2006/relationships/slide" Target="slides/slide172.xml"/><Relationship Id="rId178" Type="http://schemas.openxmlformats.org/officeDocument/2006/relationships/slide" Target="slides/slide171.xml"/><Relationship Id="rId177" Type="http://schemas.openxmlformats.org/officeDocument/2006/relationships/slide" Target="slides/slide170.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98" Type="http://schemas.openxmlformats.org/officeDocument/2006/relationships/font" Target="fonts/Montserrat-regular.fntdata"/><Relationship Id="rId14" Type="http://schemas.openxmlformats.org/officeDocument/2006/relationships/slide" Target="slides/slide7.xml"/><Relationship Id="rId197" Type="http://schemas.openxmlformats.org/officeDocument/2006/relationships/slide" Target="slides/slide190.xml"/><Relationship Id="rId17" Type="http://schemas.openxmlformats.org/officeDocument/2006/relationships/slide" Target="slides/slide10.xml"/><Relationship Id="rId196" Type="http://schemas.openxmlformats.org/officeDocument/2006/relationships/slide" Target="slides/slide189.xml"/><Relationship Id="rId16" Type="http://schemas.openxmlformats.org/officeDocument/2006/relationships/slide" Target="slides/slide9.xml"/><Relationship Id="rId195" Type="http://schemas.openxmlformats.org/officeDocument/2006/relationships/slide" Target="slides/slide188.xml"/><Relationship Id="rId19" Type="http://schemas.openxmlformats.org/officeDocument/2006/relationships/slide" Target="slides/slide12.xml"/><Relationship Id="rId18" Type="http://schemas.openxmlformats.org/officeDocument/2006/relationships/slide" Target="slides/slide11.xml"/><Relationship Id="rId199" Type="http://schemas.openxmlformats.org/officeDocument/2006/relationships/font" Target="fonts/Montserrat-bold.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slide" Target="slides/slide143.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2.xml"/><Relationship Id="rId4" Type="http://schemas.openxmlformats.org/officeDocument/2006/relationships/tableStyles" Target="tableStyles.xml"/><Relationship Id="rId148" Type="http://schemas.openxmlformats.org/officeDocument/2006/relationships/slide" Target="slides/slide141.xml"/><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slide" Target="slides/slide140.xml"/><Relationship Id="rId6" Type="http://schemas.openxmlformats.org/officeDocument/2006/relationships/slideMaster" Target="slideMasters/slideMaster2.xml"/><Relationship Id="rId146" Type="http://schemas.openxmlformats.org/officeDocument/2006/relationships/slide" Target="slides/slide139.xml"/><Relationship Id="rId7" Type="http://schemas.openxmlformats.org/officeDocument/2006/relationships/notesMaster" Target="notesMasters/notesMaster1.xml"/><Relationship Id="rId145" Type="http://schemas.openxmlformats.org/officeDocument/2006/relationships/slide" Target="slides/slide138.xml"/><Relationship Id="rId8" Type="http://schemas.openxmlformats.org/officeDocument/2006/relationships/slide" Target="slides/slide1.xml"/><Relationship Id="rId144" Type="http://schemas.openxmlformats.org/officeDocument/2006/relationships/slide" Target="slides/slide137.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172" Type="http://schemas.openxmlformats.org/officeDocument/2006/relationships/slide" Target="slides/slide165.xml"/><Relationship Id="rId65" Type="http://schemas.openxmlformats.org/officeDocument/2006/relationships/slide" Target="slides/slide58.xml"/><Relationship Id="rId171" Type="http://schemas.openxmlformats.org/officeDocument/2006/relationships/slide" Target="slides/slide164.xml"/><Relationship Id="rId68" Type="http://schemas.openxmlformats.org/officeDocument/2006/relationships/slide" Target="slides/slide61.xml"/><Relationship Id="rId170" Type="http://schemas.openxmlformats.org/officeDocument/2006/relationships/slide" Target="slides/slide163.xml"/><Relationship Id="rId67" Type="http://schemas.openxmlformats.org/officeDocument/2006/relationships/slide" Target="slides/slide60.xml"/><Relationship Id="rId60" Type="http://schemas.openxmlformats.org/officeDocument/2006/relationships/slide" Target="slides/slide53.xml"/><Relationship Id="rId165" Type="http://schemas.openxmlformats.org/officeDocument/2006/relationships/slide" Target="slides/slide158.xml"/><Relationship Id="rId69" Type="http://schemas.openxmlformats.org/officeDocument/2006/relationships/slide" Target="slides/slide62.xml"/><Relationship Id="rId164" Type="http://schemas.openxmlformats.org/officeDocument/2006/relationships/slide" Target="slides/slide157.xml"/><Relationship Id="rId163" Type="http://schemas.openxmlformats.org/officeDocument/2006/relationships/slide" Target="slides/slide156.xml"/><Relationship Id="rId162" Type="http://schemas.openxmlformats.org/officeDocument/2006/relationships/slide" Target="slides/slide155.xml"/><Relationship Id="rId169" Type="http://schemas.openxmlformats.org/officeDocument/2006/relationships/slide" Target="slides/slide162.xml"/><Relationship Id="rId168" Type="http://schemas.openxmlformats.org/officeDocument/2006/relationships/slide" Target="slides/slide161.xml"/><Relationship Id="rId167" Type="http://schemas.openxmlformats.org/officeDocument/2006/relationships/slide" Target="slides/slide160.xml"/><Relationship Id="rId166" Type="http://schemas.openxmlformats.org/officeDocument/2006/relationships/slide" Target="slides/slide159.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161" Type="http://schemas.openxmlformats.org/officeDocument/2006/relationships/slide" Target="slides/slide154.xml"/><Relationship Id="rId54" Type="http://schemas.openxmlformats.org/officeDocument/2006/relationships/slide" Target="slides/slide47.xml"/><Relationship Id="rId160" Type="http://schemas.openxmlformats.org/officeDocument/2006/relationships/slide" Target="slides/slide153.xml"/><Relationship Id="rId57" Type="http://schemas.openxmlformats.org/officeDocument/2006/relationships/slide" Target="slides/slide50.xml"/><Relationship Id="rId56" Type="http://schemas.openxmlformats.org/officeDocument/2006/relationships/slide" Target="slides/slide49.xml"/><Relationship Id="rId159" Type="http://schemas.openxmlformats.org/officeDocument/2006/relationships/slide" Target="slides/slide152.xml"/><Relationship Id="rId59" Type="http://schemas.openxmlformats.org/officeDocument/2006/relationships/slide" Target="slides/slide52.xml"/><Relationship Id="rId154" Type="http://schemas.openxmlformats.org/officeDocument/2006/relationships/slide" Target="slides/slide147.xml"/><Relationship Id="rId58" Type="http://schemas.openxmlformats.org/officeDocument/2006/relationships/slide" Target="slides/slide51.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8" Type="http://schemas.openxmlformats.org/officeDocument/2006/relationships/slide" Target="slides/slide151.xml"/><Relationship Id="rId157" Type="http://schemas.openxmlformats.org/officeDocument/2006/relationships/slide" Target="slides/slide150.xml"/><Relationship Id="rId156" Type="http://schemas.openxmlformats.org/officeDocument/2006/relationships/slide" Target="slides/slide149.xml"/><Relationship Id="rId155" Type="http://schemas.openxmlformats.org/officeDocument/2006/relationships/slide" Target="slides/slide14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121" Type="http://schemas.openxmlformats.org/officeDocument/2006/relationships/slide" Target="slides/slide114.xml"/><Relationship Id="rId120" Type="http://schemas.openxmlformats.org/officeDocument/2006/relationships/slide" Target="slides/slide113.xml"/><Relationship Id="rId125" Type="http://schemas.openxmlformats.org/officeDocument/2006/relationships/slide" Target="slides/slide118.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99" Type="http://schemas.openxmlformats.org/officeDocument/2006/relationships/slide" Target="slides/slide92.xml"/><Relationship Id="rId98" Type="http://schemas.openxmlformats.org/officeDocument/2006/relationships/slide" Target="slides/slide91.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10" Type="http://schemas.openxmlformats.org/officeDocument/2006/relationships/slide" Target="slides/slide103.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205" Type="http://schemas.openxmlformats.org/officeDocument/2006/relationships/font" Target="fonts/SourceSansPro-boldItalic.fntdata"/><Relationship Id="rId204" Type="http://schemas.openxmlformats.org/officeDocument/2006/relationships/font" Target="fonts/SourceSansPro-italic.fntdata"/><Relationship Id="rId203" Type="http://schemas.openxmlformats.org/officeDocument/2006/relationships/font" Target="fonts/SourceSansPro-bold.fntdata"/><Relationship Id="rId202" Type="http://schemas.openxmlformats.org/officeDocument/2006/relationships/font" Target="fonts/SourceSansPro-regular.fntdata"/><Relationship Id="rId201" Type="http://schemas.openxmlformats.org/officeDocument/2006/relationships/font" Target="fonts/Montserrat-boldItalic.fntdata"/><Relationship Id="rId200"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6060d73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6060d73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6060d736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6060d736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11642c6275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11642c6275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11642c6275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11642c6275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16060d736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116060d736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116060d736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116060d736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1140869e1b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1140869e1b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140869e1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1140869e1ba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1174379025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117437902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1140869e1b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1140869e1b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1140869e1b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1140869e1b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1140869e1b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1140869e1b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6060d736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6060d736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1140869e1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1140869e1b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1140869e1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1140869e1b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1140869e1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1140869e1b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1140869e1b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1140869e1b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1140869e1b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1140869e1b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140869e1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1140869e1b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1140869e1b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1140869e1b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1140869e1b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1140869e1b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1140869e1b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1140869e1b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1140869e1b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1140869e1b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6060d736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6060d736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1140869e1b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1140869e1b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1140869e1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1140869e1b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117437902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117437902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117437902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117437902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117437902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117437902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17437902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117437902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117437902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117437902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1174379025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1174379025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117437902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117437902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1174379025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1174379025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6060d736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6060d736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1174379025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5" name="Google Shape;1585;g1174379025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1174379025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1174379025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117437902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117437902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117437902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117437902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1174379025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1174379025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g117437902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6" name="Google Shape;1626;g117437902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174379025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174379025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1174379025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2" name="Google Shape;1642;g1174379025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1174379025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1174379025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1140869e1ba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1140869e1ba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6060d736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060d736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1174379025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1174379025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g1140869e1b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7" name="Google Shape;1677;g1140869e1b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1174379025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1174379025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1174379025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1174379025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1174379025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1174379025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1174379025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1174379025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1174379025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1174379025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1140869e1ba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1140869e1ba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1140869e1b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1140869e1ba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116060d736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116060d736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6060d736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6060d736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1140869e1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1140869e1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1140869e1b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1140869e1b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g1140869e1b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7" name="Google Shape;1797;g1140869e1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g1140869e1b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1140869e1b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140869e1b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1140869e1b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1140869e1b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1140869e1b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1140869e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1140869e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1140869e1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1140869e1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1140869e1b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1140869e1b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1140869e1b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4" name="Google Shape;1854;g1140869e1b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6060d736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6060d736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1140869e1b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1140869e1b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g1140869e1b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0" name="Google Shape;1870;g1140869e1b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1140869e1b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1140869e1b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1140869e1b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1140869e1b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1140869e1b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1140869e1b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1140869e1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1140869e1b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1140869e1b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1140869e1b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1140869e1b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g1140869e1b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1140869e1b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1140869e1b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1140869e1b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1140869e1b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6060d736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6060d736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1140869e1ba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1140869e1ba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1140869e1b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1140869e1b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116060d736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116060d736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g116060d736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5" name="Google Shape;2005;g116060d736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g1140869e1ba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3" name="Google Shape;2013;g1140869e1ba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1140869e1ba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1140869e1ba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1140869e1ba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1140869e1ba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1140869e1ba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1140869e1ba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1140869e1ba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1140869e1ba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1140869e1ba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1140869e1ba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6060d736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6060d736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1140869e1ba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1140869e1ba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9" name="Shape 2179"/>
        <p:cNvGrpSpPr/>
        <p:nvPr/>
      </p:nvGrpSpPr>
      <p:grpSpPr>
        <a:xfrm>
          <a:off x="0" y="0"/>
          <a:ext cx="0" cy="0"/>
          <a:chOff x="0" y="0"/>
          <a:chExt cx="0" cy="0"/>
        </a:xfrm>
      </p:grpSpPr>
      <p:sp>
        <p:nvSpPr>
          <p:cNvPr id="2180" name="Google Shape;2180;g1140869e1ba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1" name="Google Shape;2181;g1140869e1ba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1140869e1ba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1140869e1ba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g116060d736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7" name="Google Shape;2197;g116060d736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3" name="Shape 2203"/>
        <p:cNvGrpSpPr/>
        <p:nvPr/>
      </p:nvGrpSpPr>
      <p:grpSpPr>
        <a:xfrm>
          <a:off x="0" y="0"/>
          <a:ext cx="0" cy="0"/>
          <a:chOff x="0" y="0"/>
          <a:chExt cx="0" cy="0"/>
        </a:xfrm>
      </p:grpSpPr>
      <p:sp>
        <p:nvSpPr>
          <p:cNvPr id="2204" name="Google Shape;2204;g116060d736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5" name="Google Shape;2205;g116060d736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1140869e1b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1140869e1b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9" name="Shape 2219"/>
        <p:cNvGrpSpPr/>
        <p:nvPr/>
      </p:nvGrpSpPr>
      <p:grpSpPr>
        <a:xfrm>
          <a:off x="0" y="0"/>
          <a:ext cx="0" cy="0"/>
          <a:chOff x="0" y="0"/>
          <a:chExt cx="0" cy="0"/>
        </a:xfrm>
      </p:grpSpPr>
      <p:sp>
        <p:nvSpPr>
          <p:cNvPr id="2220" name="Google Shape;2220;g1140869e1ba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1" name="Google Shape;2221;g1140869e1b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7" name="Shape 2227"/>
        <p:cNvGrpSpPr/>
        <p:nvPr/>
      </p:nvGrpSpPr>
      <p:grpSpPr>
        <a:xfrm>
          <a:off x="0" y="0"/>
          <a:ext cx="0" cy="0"/>
          <a:chOff x="0" y="0"/>
          <a:chExt cx="0" cy="0"/>
        </a:xfrm>
      </p:grpSpPr>
      <p:sp>
        <p:nvSpPr>
          <p:cNvPr id="2228" name="Google Shape;2228;g1140869e1b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9" name="Google Shape;2229;g1140869e1b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1140869e1b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1140869e1b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1140869e1b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1140869e1b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6060d736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6060d736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1140869e1ba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1140869e1ba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6060d73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6060d73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6060d736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6060d736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6060d736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6060d736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6060d736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6060d736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6060d736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6060d736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6060d736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6060d736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6060d736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6060d736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6060d736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6060d736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6060d736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6060d736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6060d736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6060d736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6060d736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6060d736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6060d736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6060d736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6060d736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6060d736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6060d736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6060d736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6060d736a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6060d736a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6060d736a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6060d736a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6060d736a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6060d736a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6060d736a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6060d736a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6060d736a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16060d736a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6060d736a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6060d736a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6060d736a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6060d736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6060d736a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6060d736a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6060d736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6060d736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16060d736a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16060d736a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16060d736a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16060d736a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16060d736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16060d736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16060d736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16060d736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16060d736a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16060d736a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16060d736a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16060d736a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16060d736a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16060d736a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16060d736a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16060d736a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6060d736a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6060d736a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16060d736a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16060d736a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6060d736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6060d736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6060d736a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16060d736a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16060d736a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16060d736a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16060d736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16060d736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16060d736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16060d736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16060d736a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16060d736a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1642c627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1642c627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16060d736a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16060d736a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16060d736a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16060d736a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16060d736a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16060d736a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16060d736a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16060d736a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6060d73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6060d73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16060d736a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16060d736a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16060d736a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16060d736a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16060d736a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16060d736a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16060d736a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16060d736a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16060d736a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16060d736a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16060d736a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16060d736a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1642c6275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1642c627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16060d736a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16060d736a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16060d736a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16060d736a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16060d736a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16060d736a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6060d736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6060d736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16060d736a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116060d736a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16060d736a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16060d736a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16060d736a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16060d736a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16060d736a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16060d736a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16060d736a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16060d736a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16060d736a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16060d736a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16060d736a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16060d736a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16060d736a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16060d736a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16060d736a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16060d736a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116060d736a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116060d736a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6060d736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6060d736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16060d736a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16060d736a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16060d736a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16060d736a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1642c627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1642c627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1642c6275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1642c6275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1642c6275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1642c6275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1642c6275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1642c6275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1642c6275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1642c6275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11642c6275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11642c627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1642c6275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1642c6275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1642c6275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11642c6275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6060d736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6060d736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11642c6275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11642c6275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1642c6275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1642c6275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11642c6275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11642c6275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1642c6275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1642c6275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11642c6275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11642c6275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11642c6275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11642c6275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1642c6275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11642c6275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1642c6275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11642c6275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11642c6275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1642c6275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11642c6275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11642c6275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png"/><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png"/><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png"/><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1.png"/><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1.png"/><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6.gi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png"/><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1.png"/><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png"/><Relationship Id="rId4" Type="http://schemas.openxmlformats.org/officeDocument/2006/relationships/image" Target="../media/image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1.png"/><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png"/><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1.png"/><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1.png"/><Relationship Id="rId4" Type="http://schemas.openxmlformats.org/officeDocument/2006/relationships/image" Target="../media/image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1.png"/><Relationship Id="rId4" Type="http://schemas.openxmlformats.org/officeDocument/2006/relationships/image" Target="../media/image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1.png"/><Relationship Id="rId4" Type="http://schemas.openxmlformats.org/officeDocument/2006/relationships/image" Target="../media/image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png"/><Relationship Id="rId4" Type="http://schemas.openxmlformats.org/officeDocument/2006/relationships/image" Target="../media/image2.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png"/><Relationship Id="rId4" Type="http://schemas.openxmlformats.org/officeDocument/2006/relationships/image" Target="../media/image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1.png"/><Relationship Id="rId4" Type="http://schemas.openxmlformats.org/officeDocument/2006/relationships/image" Target="../media/image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1.png"/><Relationship Id="rId4" Type="http://schemas.openxmlformats.org/officeDocument/2006/relationships/image" Target="../media/image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png"/><Relationship Id="rId4" Type="http://schemas.openxmlformats.org/officeDocument/2006/relationships/image" Target="../media/image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1.png"/><Relationship Id="rId4" Type="http://schemas.openxmlformats.org/officeDocument/2006/relationships/image" Target="../media/image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1.png"/><Relationship Id="rId4" Type="http://schemas.openxmlformats.org/officeDocument/2006/relationships/image" Target="../media/image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1.png"/><Relationship Id="rId4" Type="http://schemas.openxmlformats.org/officeDocument/2006/relationships/image" Target="../media/image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1.png"/><Relationship Id="rId4" Type="http://schemas.openxmlformats.org/officeDocument/2006/relationships/image" Target="../media/image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1.png"/><Relationship Id="rId4" Type="http://schemas.openxmlformats.org/officeDocument/2006/relationships/image" Target="../media/image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1.png"/><Relationship Id="rId4" Type="http://schemas.openxmlformats.org/officeDocument/2006/relationships/image" Target="../media/image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1.png"/><Relationship Id="rId4" Type="http://schemas.openxmlformats.org/officeDocument/2006/relationships/image" Target="../media/image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1.png"/><Relationship Id="rId4" Type="http://schemas.openxmlformats.org/officeDocument/2006/relationships/image" Target="../media/image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1.png"/><Relationship Id="rId4" Type="http://schemas.openxmlformats.org/officeDocument/2006/relationships/image" Target="../media/image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1.png"/><Relationship Id="rId4" Type="http://schemas.openxmlformats.org/officeDocument/2006/relationships/image" Target="../media/image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png"/><Relationship Id="rId4" Type="http://schemas.openxmlformats.org/officeDocument/2006/relationships/image" Target="../media/image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png"/><Relationship Id="rId4" Type="http://schemas.openxmlformats.org/officeDocument/2006/relationships/image" Target="../media/image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png"/><Relationship Id="rId4" Type="http://schemas.openxmlformats.org/officeDocument/2006/relationships/image" Target="../media/image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1.png"/><Relationship Id="rId4" Type="http://schemas.openxmlformats.org/officeDocument/2006/relationships/image" Target="../media/image2.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1.png"/><Relationship Id="rId4" Type="http://schemas.openxmlformats.org/officeDocument/2006/relationships/image" Target="../media/image2.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 Id="rId3" Type="http://schemas.openxmlformats.org/officeDocument/2006/relationships/image" Target="../media/image1.png"/><Relationship Id="rId4" Type="http://schemas.openxmlformats.org/officeDocument/2006/relationships/image" Target="../media/image2.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 Id="rId3" Type="http://schemas.openxmlformats.org/officeDocument/2006/relationships/image" Target="../media/image1.png"/><Relationship Id="rId4" Type="http://schemas.openxmlformats.org/officeDocument/2006/relationships/image" Target="../media/image2.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 Id="rId3" Type="http://schemas.openxmlformats.org/officeDocument/2006/relationships/image" Target="../media/image1.png"/><Relationship Id="rId4" Type="http://schemas.openxmlformats.org/officeDocument/2006/relationships/image" Target="../media/image2.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 Id="rId3" Type="http://schemas.openxmlformats.org/officeDocument/2006/relationships/image" Target="../media/image1.png"/><Relationship Id="rId4" Type="http://schemas.openxmlformats.org/officeDocument/2006/relationships/image" Target="../media/image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 Id="rId3" Type="http://schemas.openxmlformats.org/officeDocument/2006/relationships/image" Target="../media/image1.png"/><Relationship Id="rId4" Type="http://schemas.openxmlformats.org/officeDocument/2006/relationships/image" Target="../media/image2.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1.png"/><Relationship Id="rId4" Type="http://schemas.openxmlformats.org/officeDocument/2006/relationships/image" Target="../media/image2.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9.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 Id="rId3" Type="http://schemas.openxmlformats.org/officeDocument/2006/relationships/image" Target="../media/image1.png"/><Relationship Id="rId4" Type="http://schemas.openxmlformats.org/officeDocument/2006/relationships/image" Target="../media/image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 Id="rId3" Type="http://schemas.openxmlformats.org/officeDocument/2006/relationships/image" Target="../media/image1.png"/><Relationship Id="rId4" Type="http://schemas.openxmlformats.org/officeDocument/2006/relationships/image" Target="../media/image2.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png"/><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 Id="rId3" Type="http://schemas.openxmlformats.org/officeDocument/2006/relationships/image" Target="../media/image1.png"/><Relationship Id="rId4" Type="http://schemas.openxmlformats.org/officeDocument/2006/relationships/image" Target="../media/image2.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png"/><Relationship Id="rId4" Type="http://schemas.openxmlformats.org/officeDocument/2006/relationships/image" Target="../media/image2.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 Id="rId3" Type="http://schemas.openxmlformats.org/officeDocument/2006/relationships/image" Target="../media/image1.png"/><Relationship Id="rId4" Type="http://schemas.openxmlformats.org/officeDocument/2006/relationships/image" Target="../media/image2.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png"/><Relationship Id="rId4" Type="http://schemas.openxmlformats.org/officeDocument/2006/relationships/image" Target="../media/image2.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 Id="rId3" Type="http://schemas.openxmlformats.org/officeDocument/2006/relationships/image" Target="../media/image1.png"/><Relationship Id="rId4" Type="http://schemas.openxmlformats.org/officeDocument/2006/relationships/image" Target="../media/image2.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 Id="rId3" Type="http://schemas.openxmlformats.org/officeDocument/2006/relationships/image" Target="../media/image1.png"/><Relationship Id="rId4" Type="http://schemas.openxmlformats.org/officeDocument/2006/relationships/image" Target="../media/image2.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 Id="rId3" Type="http://schemas.openxmlformats.org/officeDocument/2006/relationships/image" Target="../media/image1.png"/><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 Id="rId3" Type="http://schemas.openxmlformats.org/officeDocument/2006/relationships/image" Target="../media/image1.png"/><Relationship Id="rId4" Type="http://schemas.openxmlformats.org/officeDocument/2006/relationships/image" Target="../media/image2.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 Id="rId3" Type="http://schemas.openxmlformats.org/officeDocument/2006/relationships/image" Target="../media/image1.png"/><Relationship Id="rId4" Type="http://schemas.openxmlformats.org/officeDocument/2006/relationships/image" Target="../media/image2.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 Id="rId3" Type="http://schemas.openxmlformats.org/officeDocument/2006/relationships/image" Target="../media/image1.png"/><Relationship Id="rId4" Type="http://schemas.openxmlformats.org/officeDocument/2006/relationships/image" Target="../media/image2.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 Id="rId3" Type="http://schemas.openxmlformats.org/officeDocument/2006/relationships/image" Target="../media/image1.png"/><Relationship Id="rId4" Type="http://schemas.openxmlformats.org/officeDocument/2006/relationships/image" Target="../media/image2.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 Id="rId3" Type="http://schemas.openxmlformats.org/officeDocument/2006/relationships/image" Target="../media/image1.png"/><Relationship Id="rId4" Type="http://schemas.openxmlformats.org/officeDocument/2006/relationships/image" Target="../media/image2.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3.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7.png"/><Relationship Id="rId7" Type="http://schemas.openxmlformats.org/officeDocument/2006/relationships/image" Target="../media/image3.png"/><Relationship Id="rId8" Type="http://schemas.openxmlformats.org/officeDocument/2006/relationships/image" Target="../media/image18.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3.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3.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 Id="rId3" Type="http://schemas.openxmlformats.org/officeDocument/2006/relationships/image" Target="../media/image1.png"/><Relationship Id="rId4" Type="http://schemas.openxmlformats.org/officeDocument/2006/relationships/image" Target="../media/image2.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 Id="rId3" Type="http://schemas.openxmlformats.org/officeDocument/2006/relationships/image" Target="../media/image1.png"/><Relationship Id="rId4" Type="http://schemas.openxmlformats.org/officeDocument/2006/relationships/image" Target="../media/image2.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1.png"/><Relationship Id="rId4" Type="http://schemas.openxmlformats.org/officeDocument/2006/relationships/image" Target="../media/image2.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 Id="rId3" Type="http://schemas.openxmlformats.org/officeDocument/2006/relationships/image" Target="../media/image1.png"/><Relationship Id="rId4" Type="http://schemas.openxmlformats.org/officeDocument/2006/relationships/image" Target="../media/image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 Id="rId3" Type="http://schemas.openxmlformats.org/officeDocument/2006/relationships/image" Target="../media/image1.png"/><Relationship Id="rId4" Type="http://schemas.openxmlformats.org/officeDocument/2006/relationships/image" Target="../media/image2.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png"/><Relationship Id="rId4" Type="http://schemas.openxmlformats.org/officeDocument/2006/relationships/image" Target="../media/image2.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cloud.google.com/vpc/network-pricing#footnote-1"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cloud.google.com/nat/docs" TargetMode="External"/><Relationship Id="rId6" Type="http://schemas.openxmlformats.org/officeDocument/2006/relationships/hyperlink" Target="https://cloud.google.com/vpn/docs"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png"/><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png"/><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png"/><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png"/><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png"/><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png"/><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png"/><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0" name="Google Shape;100;p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1" name="Google Shape;101;p25"/>
          <p:cNvSpPr txBox="1"/>
          <p:nvPr>
            <p:ph type="ctrTitle"/>
          </p:nvPr>
        </p:nvSpPr>
        <p:spPr>
          <a:xfrm>
            <a:off x="311700" y="1179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Virtual Networks</a:t>
            </a:r>
            <a:endParaRPr b="1">
              <a:latin typeface="Montserrat"/>
              <a:ea typeface="Montserrat"/>
              <a:cs typeface="Montserrat"/>
              <a:sym typeface="Montserrat"/>
            </a:endParaRPr>
          </a:p>
        </p:txBody>
      </p:sp>
      <p:sp>
        <p:nvSpPr>
          <p:cNvPr id="102" name="Google Shape;102;p25"/>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3" name="Google Shape;103;p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5" name="Google Shape;175;p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6" name="Google Shape;176;p3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Compute Engine is GCP’s version of a Virtual Machine (VM).</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mentioned in our discussion of cloud computing history, VMs allow us to use software to easily configure compute resources.</a:t>
            </a:r>
            <a:endParaRPr sz="2900">
              <a:solidFill>
                <a:srgbClr val="000000"/>
              </a:solidFill>
              <a:latin typeface="Montserrat"/>
              <a:ea typeface="Montserrat"/>
              <a:cs typeface="Montserrat"/>
              <a:sym typeface="Montserrat"/>
            </a:endParaRPr>
          </a:p>
        </p:txBody>
      </p:sp>
      <p:sp>
        <p:nvSpPr>
          <p:cNvPr id="177" name="Google Shape;177;p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78" name="Google Shape;178;p34"/>
          <p:cNvPicPr preferRelativeResize="0"/>
          <p:nvPr/>
        </p:nvPicPr>
        <p:blipFill>
          <a:blip r:embed="rId5">
            <a:alphaModFix/>
          </a:blip>
          <a:stretch>
            <a:fillRect/>
          </a:stretch>
        </p:blipFill>
        <p:spPr>
          <a:xfrm>
            <a:off x="3406208" y="3371301"/>
            <a:ext cx="2495073" cy="166297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pic>
        <p:nvPicPr>
          <p:cNvPr id="1346" name="Google Shape;1346;p1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47" name="Google Shape;1347;p1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48" name="Google Shape;1348;p12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Networks and Subnetworks and some key ideas about their use on Google Cloud.</a:t>
            </a:r>
            <a:endParaRPr sz="2900">
              <a:solidFill>
                <a:srgbClr val="000000"/>
              </a:solidFill>
              <a:latin typeface="Montserrat"/>
              <a:ea typeface="Montserrat"/>
              <a:cs typeface="Montserrat"/>
              <a:sym typeface="Montserrat"/>
            </a:endParaRPr>
          </a:p>
        </p:txBody>
      </p:sp>
      <p:sp>
        <p:nvSpPr>
          <p:cNvPr id="1349" name="Google Shape;1349;p1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pic>
        <p:nvPicPr>
          <p:cNvPr id="1354" name="Google Shape;1354;p1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55" name="Google Shape;1355;p1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56" name="Google Shape;1356;p12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discussed IP Addresses quite a bit in this lecture, so in the next lecture we’ll take some time to dive deeper into IP addresses in general and on GCP.</a:t>
            </a:r>
            <a:endParaRPr sz="2900">
              <a:solidFill>
                <a:srgbClr val="000000"/>
              </a:solidFill>
              <a:latin typeface="Montserrat"/>
              <a:ea typeface="Montserrat"/>
              <a:cs typeface="Montserrat"/>
              <a:sym typeface="Montserrat"/>
            </a:endParaRPr>
          </a:p>
        </p:txBody>
      </p:sp>
      <p:sp>
        <p:nvSpPr>
          <p:cNvPr id="1357" name="Google Shape;1357;p1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pic>
        <p:nvPicPr>
          <p:cNvPr id="1362" name="Google Shape;1362;p1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63" name="Google Shape;1363;p1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64" name="Google Shape;1364;p126"/>
          <p:cNvSpPr txBox="1"/>
          <p:nvPr>
            <p:ph type="ctrTitle"/>
          </p:nvPr>
        </p:nvSpPr>
        <p:spPr>
          <a:xfrm>
            <a:off x="311700" y="1789400"/>
            <a:ext cx="8520600" cy="146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IP Addresses</a:t>
            </a:r>
            <a:endParaRPr b="1">
              <a:latin typeface="Montserrat"/>
              <a:ea typeface="Montserrat"/>
              <a:cs typeface="Montserrat"/>
              <a:sym typeface="Montserrat"/>
            </a:endParaRPr>
          </a:p>
        </p:txBody>
      </p:sp>
      <p:sp>
        <p:nvSpPr>
          <p:cNvPr id="1365" name="Google Shape;1365;p1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pic>
        <p:nvPicPr>
          <p:cNvPr id="1370" name="Google Shape;1370;p1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71" name="Google Shape;1371;p1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72" name="Google Shape;1372;p12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Our discussion of Networks and Subnetworks included topics about IP Addresses.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cover some quick background information on IP addresses and then dive into specifics for IP addresses on Google Cloud Virtual Machines.</a:t>
            </a:r>
            <a:endParaRPr sz="2900">
              <a:solidFill>
                <a:srgbClr val="000000"/>
              </a:solidFill>
              <a:latin typeface="Montserrat"/>
              <a:ea typeface="Montserrat"/>
              <a:cs typeface="Montserrat"/>
              <a:sym typeface="Montserrat"/>
            </a:endParaRPr>
          </a:p>
        </p:txBody>
      </p:sp>
      <p:sp>
        <p:nvSpPr>
          <p:cNvPr id="1373" name="Google Shape;1373;p1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pic>
        <p:nvPicPr>
          <p:cNvPr id="1378" name="Google Shape;1378;p1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79" name="Google Shape;1379;p1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80" name="Google Shape;1380;p12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fully understand an IP address, we need to understand binary notation.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Binary notation simply uses 0s and 1s to represent a number by using the exponents of 2 and positional notation.</a:t>
            </a:r>
            <a:endParaRPr sz="2900">
              <a:solidFill>
                <a:srgbClr val="000000"/>
              </a:solidFill>
              <a:latin typeface="Montserrat"/>
              <a:ea typeface="Montserrat"/>
              <a:cs typeface="Montserrat"/>
              <a:sym typeface="Montserrat"/>
            </a:endParaRPr>
          </a:p>
        </p:txBody>
      </p:sp>
      <p:sp>
        <p:nvSpPr>
          <p:cNvPr id="1381" name="Google Shape;1381;p1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pic>
        <p:nvPicPr>
          <p:cNvPr id="1386" name="Google Shape;1386;p1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87" name="Google Shape;1387;p1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88" name="Google Shape;1388;p12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Binary Notation:</a:t>
            </a:r>
            <a:endParaRPr sz="2900">
              <a:solidFill>
                <a:srgbClr val="000000"/>
              </a:solidFill>
              <a:latin typeface="Montserrat"/>
              <a:ea typeface="Montserrat"/>
              <a:cs typeface="Montserrat"/>
              <a:sym typeface="Montserrat"/>
            </a:endParaRPr>
          </a:p>
        </p:txBody>
      </p:sp>
      <p:sp>
        <p:nvSpPr>
          <p:cNvPr id="1389" name="Google Shape;1389;p1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390" name="Google Shape;1390;p129"/>
          <p:cNvPicPr preferRelativeResize="0"/>
          <p:nvPr/>
        </p:nvPicPr>
        <p:blipFill>
          <a:blip r:embed="rId5">
            <a:alphaModFix/>
          </a:blip>
          <a:stretch>
            <a:fillRect/>
          </a:stretch>
        </p:blipFill>
        <p:spPr>
          <a:xfrm>
            <a:off x="2448825" y="1999983"/>
            <a:ext cx="4246350" cy="194887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pic>
        <p:nvPicPr>
          <p:cNvPr id="1395" name="Google Shape;1395;p1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96" name="Google Shape;1396;p1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97" name="Google Shape;1397;p13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An Internet Protocol (IP) address is a 32-bit numerical label that uniquely identifies the host device.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IP addresses are normally expressed in dotted-decimal format, with four numbers separated by periods, such as 192.168.123.132. </a:t>
            </a:r>
            <a:endParaRPr sz="2900">
              <a:solidFill>
                <a:srgbClr val="000000"/>
              </a:solidFill>
              <a:latin typeface="Montserrat"/>
              <a:ea typeface="Montserrat"/>
              <a:cs typeface="Montserrat"/>
              <a:sym typeface="Montserrat"/>
            </a:endParaRPr>
          </a:p>
        </p:txBody>
      </p:sp>
      <p:sp>
        <p:nvSpPr>
          <p:cNvPr id="1398" name="Google Shape;1398;p1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pic>
        <p:nvPicPr>
          <p:cNvPr id="1403" name="Google Shape;1403;p1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04" name="Google Shape;1404;p1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05" name="Google Shape;1405;p13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revisit our IP Address Example: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dotted-decimal IP address </a:t>
            </a:r>
            <a:r>
              <a:rPr b="1" lang="en" sz="2900">
                <a:solidFill>
                  <a:srgbClr val="000000"/>
                </a:solidFill>
                <a:latin typeface="Montserrat"/>
                <a:ea typeface="Montserrat"/>
                <a:cs typeface="Montserrat"/>
                <a:sym typeface="Montserrat"/>
              </a:rPr>
              <a:t>192.168.123.132</a:t>
            </a:r>
            <a:r>
              <a:rPr lang="en" sz="2900">
                <a:solidFill>
                  <a:srgbClr val="000000"/>
                </a:solidFill>
                <a:latin typeface="Montserrat"/>
                <a:ea typeface="Montserrat"/>
                <a:cs typeface="Montserrat"/>
                <a:sym typeface="Montserrat"/>
              </a:rPr>
              <a:t> is (in binary notation) the 32-bit number: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110000000101000111101110000100</a:t>
            </a:r>
            <a:endParaRPr sz="2900">
              <a:solidFill>
                <a:srgbClr val="000000"/>
              </a:solidFill>
              <a:latin typeface="Montserrat"/>
              <a:ea typeface="Montserrat"/>
              <a:cs typeface="Montserrat"/>
              <a:sym typeface="Montserrat"/>
            </a:endParaRPr>
          </a:p>
        </p:txBody>
      </p:sp>
      <p:sp>
        <p:nvSpPr>
          <p:cNvPr id="1406" name="Google Shape;1406;p1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pic>
        <p:nvPicPr>
          <p:cNvPr id="1411" name="Google Shape;1411;p1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12" name="Google Shape;1412;p1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13" name="Google Shape;1413;p13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revisit our IP Address Example: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dotted-decimal IP address </a:t>
            </a:r>
            <a:r>
              <a:rPr b="1" lang="en" sz="2900">
                <a:solidFill>
                  <a:srgbClr val="000000"/>
                </a:solidFill>
                <a:latin typeface="Montserrat"/>
                <a:ea typeface="Montserrat"/>
                <a:cs typeface="Montserrat"/>
                <a:sym typeface="Montserrat"/>
              </a:rPr>
              <a:t>192.168.123.132</a:t>
            </a:r>
            <a:r>
              <a:rPr lang="en" sz="2900">
                <a:solidFill>
                  <a:srgbClr val="000000"/>
                </a:solidFill>
                <a:latin typeface="Montserrat"/>
                <a:ea typeface="Montserrat"/>
                <a:cs typeface="Montserrat"/>
                <a:sym typeface="Montserrat"/>
              </a:rPr>
              <a:t> is (in binary notation) the 32-bit number: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110000000101000111101110000100</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Separate</a:t>
            </a:r>
            <a:r>
              <a:rPr lang="en" sz="2900">
                <a:solidFill>
                  <a:srgbClr val="000000"/>
                </a:solidFill>
                <a:latin typeface="Montserrat"/>
                <a:ea typeface="Montserrat"/>
                <a:cs typeface="Montserrat"/>
                <a:sym typeface="Montserrat"/>
              </a:rPr>
              <a:t> this into 8 bit “octets”: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11000000</a:t>
            </a:r>
            <a:r>
              <a:rPr b="1" lang="en" sz="2900">
                <a:solidFill>
                  <a:srgbClr val="000000"/>
                </a:solidFill>
                <a:latin typeface="Montserrat"/>
                <a:ea typeface="Montserrat"/>
                <a:cs typeface="Montserrat"/>
                <a:sym typeface="Montserrat"/>
              </a:rPr>
              <a:t>.</a:t>
            </a:r>
            <a:r>
              <a:rPr lang="en" sz="2900">
                <a:solidFill>
                  <a:srgbClr val="000000"/>
                </a:solidFill>
                <a:latin typeface="Montserrat"/>
                <a:ea typeface="Montserrat"/>
                <a:cs typeface="Montserrat"/>
                <a:sym typeface="Montserrat"/>
              </a:rPr>
              <a:t>10101000</a:t>
            </a:r>
            <a:r>
              <a:rPr b="1" lang="en" sz="2900">
                <a:solidFill>
                  <a:srgbClr val="000000"/>
                </a:solidFill>
                <a:latin typeface="Montserrat"/>
                <a:ea typeface="Montserrat"/>
                <a:cs typeface="Montserrat"/>
                <a:sym typeface="Montserrat"/>
              </a:rPr>
              <a:t>.</a:t>
            </a:r>
            <a:r>
              <a:rPr lang="en" sz="2900">
                <a:solidFill>
                  <a:srgbClr val="000000"/>
                </a:solidFill>
                <a:latin typeface="Montserrat"/>
                <a:ea typeface="Montserrat"/>
                <a:cs typeface="Montserrat"/>
                <a:sym typeface="Montserrat"/>
              </a:rPr>
              <a:t>01111011</a:t>
            </a:r>
            <a:r>
              <a:rPr b="1" lang="en" sz="2900">
                <a:solidFill>
                  <a:srgbClr val="000000"/>
                </a:solidFill>
                <a:latin typeface="Montserrat"/>
                <a:ea typeface="Montserrat"/>
                <a:cs typeface="Montserrat"/>
                <a:sym typeface="Montserrat"/>
              </a:rPr>
              <a:t>.</a:t>
            </a:r>
            <a:r>
              <a:rPr lang="en" sz="2900">
                <a:solidFill>
                  <a:srgbClr val="000000"/>
                </a:solidFill>
                <a:latin typeface="Montserrat"/>
                <a:ea typeface="Montserrat"/>
                <a:cs typeface="Montserrat"/>
                <a:sym typeface="Montserrat"/>
              </a:rPr>
              <a:t>10000100</a:t>
            </a:r>
            <a:endParaRPr sz="2900">
              <a:solidFill>
                <a:srgbClr val="000000"/>
              </a:solidFill>
              <a:latin typeface="Montserrat"/>
              <a:ea typeface="Montserrat"/>
              <a:cs typeface="Montserrat"/>
              <a:sym typeface="Montserrat"/>
            </a:endParaRPr>
          </a:p>
        </p:txBody>
      </p:sp>
      <p:sp>
        <p:nvSpPr>
          <p:cNvPr id="1414" name="Google Shape;1414;p1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pic>
        <p:nvPicPr>
          <p:cNvPr id="1419" name="Google Shape;1419;p1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20" name="Google Shape;1420;p1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21" name="Google Shape;1421;p13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An IP address has two parts.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first part of an IP address is used as a network address, the last part as a host address.  </a:t>
            </a:r>
            <a:endParaRPr sz="2900">
              <a:solidFill>
                <a:srgbClr val="000000"/>
              </a:solidFill>
              <a:latin typeface="Montserrat"/>
              <a:ea typeface="Montserrat"/>
              <a:cs typeface="Montserrat"/>
              <a:sym typeface="Montserrat"/>
            </a:endParaRPr>
          </a:p>
        </p:txBody>
      </p:sp>
      <p:sp>
        <p:nvSpPr>
          <p:cNvPr id="1422" name="Google Shape;1422;p1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4" name="Google Shape;184;p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5" name="Google Shape;185;p3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can think of virtual machines as computers with GPU, CPU, RAM, Storage and more that we assemble together through software, rather than needing to purchase a physical machine with our exact specification requirements.</a:t>
            </a:r>
            <a:endParaRPr sz="2900">
              <a:solidFill>
                <a:srgbClr val="000000"/>
              </a:solidFill>
              <a:latin typeface="Montserrat"/>
              <a:ea typeface="Montserrat"/>
              <a:cs typeface="Montserrat"/>
              <a:sym typeface="Montserrat"/>
            </a:endParaRPr>
          </a:p>
        </p:txBody>
      </p:sp>
      <p:sp>
        <p:nvSpPr>
          <p:cNvPr id="186" name="Google Shape;186;p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pic>
        <p:nvPicPr>
          <p:cNvPr id="1427" name="Google Shape;1427;p1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28" name="Google Shape;1428;p1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29" name="Google Shape;1429;p13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you take the example </a:t>
            </a:r>
            <a:r>
              <a:rPr b="1" lang="en" sz="2900">
                <a:solidFill>
                  <a:srgbClr val="000000"/>
                </a:solidFill>
                <a:latin typeface="Montserrat"/>
                <a:ea typeface="Montserrat"/>
                <a:cs typeface="Montserrat"/>
                <a:sym typeface="Montserrat"/>
              </a:rPr>
              <a:t>192.168.123.132</a:t>
            </a:r>
            <a:r>
              <a:rPr lang="en" sz="2900">
                <a:solidFill>
                  <a:srgbClr val="000000"/>
                </a:solidFill>
                <a:latin typeface="Montserrat"/>
                <a:ea typeface="Montserrat"/>
                <a:cs typeface="Montserrat"/>
                <a:sym typeface="Montserrat"/>
              </a:rPr>
              <a:t> and divide it into these two parts, you get: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 192.168.123.</a:t>
            </a:r>
            <a:r>
              <a:rPr lang="en" sz="2900">
                <a:solidFill>
                  <a:srgbClr val="000000"/>
                </a:solidFill>
                <a:latin typeface="Montserrat"/>
                <a:ea typeface="Montserrat"/>
                <a:cs typeface="Montserrat"/>
                <a:sym typeface="Montserrat"/>
              </a:rPr>
              <a:t> Network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.132</a:t>
            </a:r>
            <a:r>
              <a:rPr lang="en" sz="2900">
                <a:solidFill>
                  <a:srgbClr val="000000"/>
                </a:solidFill>
                <a:latin typeface="Montserrat"/>
                <a:ea typeface="Montserrat"/>
                <a:cs typeface="Montserrat"/>
                <a:sym typeface="Montserrat"/>
              </a:rPr>
              <a:t> Host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Can also write it as: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192.168.123.0</a:t>
            </a:r>
            <a:r>
              <a:rPr lang="en" sz="2900">
                <a:solidFill>
                  <a:srgbClr val="000000"/>
                </a:solidFill>
                <a:latin typeface="Montserrat"/>
                <a:ea typeface="Montserrat"/>
                <a:cs typeface="Montserrat"/>
                <a:sym typeface="Montserrat"/>
              </a:rPr>
              <a:t> - Network Address.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0.0.0.132</a:t>
            </a:r>
            <a:r>
              <a:rPr lang="en" sz="2900">
                <a:solidFill>
                  <a:srgbClr val="000000"/>
                </a:solidFill>
                <a:latin typeface="Montserrat"/>
                <a:ea typeface="Montserrat"/>
                <a:cs typeface="Montserrat"/>
                <a:sym typeface="Montserrat"/>
              </a:rPr>
              <a:t> - Host Address.</a:t>
            </a:r>
            <a:endParaRPr sz="2900">
              <a:solidFill>
                <a:srgbClr val="000000"/>
              </a:solidFill>
              <a:latin typeface="Montserrat"/>
              <a:ea typeface="Montserrat"/>
              <a:cs typeface="Montserrat"/>
              <a:sym typeface="Montserrat"/>
            </a:endParaRPr>
          </a:p>
        </p:txBody>
      </p:sp>
      <p:sp>
        <p:nvSpPr>
          <p:cNvPr id="1430" name="Google Shape;1430;p1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pic>
        <p:nvPicPr>
          <p:cNvPr id="1435" name="Google Shape;1435;p1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36" name="Google Shape;1436;p1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37" name="Google Shape;1437;p13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second item, which is required for IP addresses to work, is the subnet mask.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subnet mask is used by the TCP/IP protocol to determine whether a host is on the local subnet or on a remote network.</a:t>
            </a:r>
            <a:endParaRPr sz="2900">
              <a:solidFill>
                <a:srgbClr val="000000"/>
              </a:solidFill>
              <a:latin typeface="Montserrat"/>
              <a:ea typeface="Montserrat"/>
              <a:cs typeface="Montserrat"/>
              <a:sym typeface="Montserrat"/>
            </a:endParaRPr>
          </a:p>
        </p:txBody>
      </p:sp>
      <p:sp>
        <p:nvSpPr>
          <p:cNvPr id="1438" name="Google Shape;1438;p1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pic>
        <p:nvPicPr>
          <p:cNvPr id="1443" name="Google Shape;1443;p1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44" name="Google Shape;1444;p1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45" name="Google Shape;1445;p13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parts of the IP address that are used as the network and host addresses aren't fixed.</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information is supplied in another 32-bit number called a subnet mask. </a:t>
            </a:r>
            <a:endParaRPr sz="2900">
              <a:solidFill>
                <a:srgbClr val="000000"/>
              </a:solidFill>
              <a:latin typeface="Montserrat"/>
              <a:ea typeface="Montserrat"/>
              <a:cs typeface="Montserrat"/>
              <a:sym typeface="Montserrat"/>
            </a:endParaRPr>
          </a:p>
        </p:txBody>
      </p:sp>
      <p:sp>
        <p:nvSpPr>
          <p:cNvPr id="1446" name="Google Shape;1446;p1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pic>
        <p:nvPicPr>
          <p:cNvPr id="1451" name="Google Shape;1451;p1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52" name="Google Shape;1452;p1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53" name="Google Shape;1453;p13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subnet mask is </a:t>
            </a:r>
            <a:r>
              <a:rPr b="1" lang="en" sz="2900">
                <a:solidFill>
                  <a:srgbClr val="000000"/>
                </a:solidFill>
                <a:latin typeface="Montserrat"/>
                <a:ea typeface="Montserrat"/>
                <a:cs typeface="Montserrat"/>
                <a:sym typeface="Montserrat"/>
              </a:rPr>
              <a:t>255.255.255.0</a:t>
            </a:r>
            <a:r>
              <a:rPr lang="en" sz="2900">
                <a:solidFill>
                  <a:srgbClr val="000000"/>
                </a:solidFill>
                <a:latin typeface="Montserrat"/>
                <a:ea typeface="Montserrat"/>
                <a:cs typeface="Montserrat"/>
                <a:sym typeface="Montserrat"/>
              </a:rPr>
              <a:t> in this example.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255</a:t>
            </a:r>
            <a:r>
              <a:rPr lang="en" sz="2900">
                <a:solidFill>
                  <a:srgbClr val="000000"/>
                </a:solidFill>
                <a:latin typeface="Montserrat"/>
                <a:ea typeface="Montserrat"/>
                <a:cs typeface="Montserrat"/>
                <a:sym typeface="Montserrat"/>
              </a:rPr>
              <a:t> in binary notation equals </a:t>
            </a:r>
            <a:r>
              <a:rPr b="1" lang="en" sz="2900">
                <a:solidFill>
                  <a:srgbClr val="000000"/>
                </a:solidFill>
                <a:latin typeface="Montserrat"/>
                <a:ea typeface="Montserrat"/>
                <a:cs typeface="Montserrat"/>
                <a:sym typeface="Montserrat"/>
              </a:rPr>
              <a:t>11111111</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subnet mask is: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11111111.11111111.11111111.00000000</a:t>
            </a:r>
            <a:endParaRPr b="1" sz="2900">
              <a:solidFill>
                <a:srgbClr val="000000"/>
              </a:solidFill>
              <a:latin typeface="Montserrat"/>
              <a:ea typeface="Montserrat"/>
              <a:cs typeface="Montserrat"/>
              <a:sym typeface="Montserrat"/>
            </a:endParaRPr>
          </a:p>
        </p:txBody>
      </p:sp>
      <p:sp>
        <p:nvSpPr>
          <p:cNvPr id="1454" name="Google Shape;1454;p1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pic>
        <p:nvPicPr>
          <p:cNvPr id="1459" name="Google Shape;1459;p1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60" name="Google Shape;1460;p1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61" name="Google Shape;1461;p13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2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With our example, we then have: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IP Address: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192.168.123.132</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Address: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192.168.123.0</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Host Address: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000.000.000.132</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Subnet Mask:</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255.255.255.0</a:t>
            </a:r>
            <a:endParaRPr b="1" sz="2900">
              <a:solidFill>
                <a:srgbClr val="000000"/>
              </a:solidFill>
              <a:latin typeface="Montserrat"/>
              <a:ea typeface="Montserrat"/>
              <a:cs typeface="Montserrat"/>
              <a:sym typeface="Montserrat"/>
            </a:endParaRPr>
          </a:p>
        </p:txBody>
      </p:sp>
      <p:sp>
        <p:nvSpPr>
          <p:cNvPr id="1462" name="Google Shape;1462;p1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pic>
        <p:nvPicPr>
          <p:cNvPr id="1467" name="Google Shape;1467;p1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68" name="Google Shape;1468;p1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69" name="Google Shape;1469;p13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example using a</a:t>
            </a:r>
            <a:r>
              <a:rPr b="1" lang="en" sz="2900">
                <a:solidFill>
                  <a:srgbClr val="000000"/>
                </a:solidFill>
                <a:latin typeface="Montserrat"/>
                <a:ea typeface="Montserrat"/>
                <a:cs typeface="Montserrat"/>
                <a:sym typeface="Montserrat"/>
              </a:rPr>
              <a:t> 255.255.255.0 </a:t>
            </a:r>
            <a:r>
              <a:rPr lang="en" sz="2900">
                <a:solidFill>
                  <a:srgbClr val="000000"/>
                </a:solidFill>
                <a:latin typeface="Montserrat"/>
                <a:ea typeface="Montserrat"/>
                <a:cs typeface="Montserrat"/>
                <a:sym typeface="Montserrat"/>
              </a:rPr>
              <a:t>subnet mask, that the network ID is</a:t>
            </a:r>
            <a:r>
              <a:rPr b="1" lang="en" sz="2900">
                <a:solidFill>
                  <a:srgbClr val="000000"/>
                </a:solidFill>
                <a:latin typeface="Montserrat"/>
                <a:ea typeface="Montserrat"/>
                <a:cs typeface="Montserrat"/>
                <a:sym typeface="Montserrat"/>
              </a:rPr>
              <a:t> 192.168.123.0</a:t>
            </a:r>
            <a:r>
              <a:rPr lang="en" sz="2900">
                <a:solidFill>
                  <a:srgbClr val="000000"/>
                </a:solidFill>
                <a:latin typeface="Montserrat"/>
                <a:ea typeface="Montserrat"/>
                <a:cs typeface="Montserrat"/>
                <a:sym typeface="Montserrat"/>
              </a:rPr>
              <a:t>, and the host address is </a:t>
            </a:r>
            <a:r>
              <a:rPr b="1" lang="en" sz="2900">
                <a:solidFill>
                  <a:srgbClr val="000000"/>
                </a:solidFill>
                <a:latin typeface="Montserrat"/>
                <a:ea typeface="Montserrat"/>
                <a:cs typeface="Montserrat"/>
                <a:sym typeface="Montserrat"/>
              </a:rPr>
              <a:t>0.0.0.132</a:t>
            </a:r>
            <a:r>
              <a:rPr lang="en" sz="2900">
                <a:solidFill>
                  <a:srgbClr val="000000"/>
                </a:solidFill>
                <a:latin typeface="Montserrat"/>
                <a:ea typeface="Montserrat"/>
                <a:cs typeface="Montserrat"/>
                <a:sym typeface="Montserrat"/>
              </a:rPr>
              <a:t>. When a packet arrives on the </a:t>
            </a:r>
            <a:r>
              <a:rPr b="1" lang="en" sz="2900">
                <a:solidFill>
                  <a:srgbClr val="000000"/>
                </a:solidFill>
                <a:latin typeface="Montserrat"/>
                <a:ea typeface="Montserrat"/>
                <a:cs typeface="Montserrat"/>
                <a:sym typeface="Montserrat"/>
              </a:rPr>
              <a:t>192.168.123.0</a:t>
            </a:r>
            <a:r>
              <a:rPr lang="en" sz="2900">
                <a:solidFill>
                  <a:srgbClr val="000000"/>
                </a:solidFill>
                <a:latin typeface="Montserrat"/>
                <a:ea typeface="Montserrat"/>
                <a:cs typeface="Montserrat"/>
                <a:sym typeface="Montserrat"/>
              </a:rPr>
              <a:t> subnet (from the local subnet or a remote network), and it has a destination address of</a:t>
            </a:r>
            <a:r>
              <a:rPr b="1" lang="en" sz="2900">
                <a:solidFill>
                  <a:srgbClr val="000000"/>
                </a:solidFill>
                <a:latin typeface="Montserrat"/>
                <a:ea typeface="Montserrat"/>
                <a:cs typeface="Montserrat"/>
                <a:sym typeface="Montserrat"/>
              </a:rPr>
              <a:t> 192.168.123.132</a:t>
            </a:r>
            <a:r>
              <a:rPr lang="en" sz="2900">
                <a:solidFill>
                  <a:srgbClr val="000000"/>
                </a:solidFill>
                <a:latin typeface="Montserrat"/>
                <a:ea typeface="Montserrat"/>
                <a:cs typeface="Montserrat"/>
                <a:sym typeface="Montserrat"/>
              </a:rPr>
              <a:t>, the VM will receive it from the network and process it.</a:t>
            </a:r>
            <a:endParaRPr sz="2900">
              <a:solidFill>
                <a:srgbClr val="000000"/>
              </a:solidFill>
              <a:latin typeface="Montserrat"/>
              <a:ea typeface="Montserrat"/>
              <a:cs typeface="Montserrat"/>
              <a:sym typeface="Montserrat"/>
            </a:endParaRPr>
          </a:p>
        </p:txBody>
      </p:sp>
      <p:sp>
        <p:nvSpPr>
          <p:cNvPr id="1470" name="Google Shape;1470;p1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pic>
        <p:nvPicPr>
          <p:cNvPr id="1475" name="Google Shape;1475;p1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76" name="Google Shape;1476;p1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77" name="Google Shape;1477;p14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Using CIDR (Classless Inter-Domain Routing) rules we can more easily write out Subnet Mask ranges with a prefix.</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example a </a:t>
            </a:r>
            <a:r>
              <a:rPr b="1" lang="en" sz="2900">
                <a:solidFill>
                  <a:srgbClr val="000000"/>
                </a:solidFill>
                <a:latin typeface="Montserrat"/>
                <a:ea typeface="Montserrat"/>
                <a:cs typeface="Montserrat"/>
                <a:sym typeface="Montserrat"/>
              </a:rPr>
              <a:t>/16 </a:t>
            </a:r>
            <a:r>
              <a:rPr lang="en" sz="2900">
                <a:solidFill>
                  <a:srgbClr val="000000"/>
                </a:solidFill>
                <a:latin typeface="Montserrat"/>
                <a:ea typeface="Montserrat"/>
                <a:cs typeface="Montserrat"/>
                <a:sym typeface="Montserrat"/>
              </a:rPr>
              <a:t>CIDR prefix corresponds with the </a:t>
            </a:r>
            <a:r>
              <a:rPr b="1" lang="en" sz="2900">
                <a:solidFill>
                  <a:srgbClr val="000000"/>
                </a:solidFill>
                <a:latin typeface="Montserrat"/>
                <a:ea typeface="Montserrat"/>
                <a:cs typeface="Montserrat"/>
                <a:sym typeface="Montserrat"/>
              </a:rPr>
              <a:t>255.255.0.0 </a:t>
            </a:r>
            <a:r>
              <a:rPr lang="en" sz="2900">
                <a:solidFill>
                  <a:srgbClr val="000000"/>
                </a:solidFill>
                <a:latin typeface="Montserrat"/>
                <a:ea typeface="Montserrat"/>
                <a:cs typeface="Montserrat"/>
                <a:sym typeface="Montserrat"/>
              </a:rPr>
              <a:t>subnet mask and has 65,534 usable IP addresses.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Look up CIDR charts only for more info.</a:t>
            </a:r>
            <a:endParaRPr sz="2900">
              <a:solidFill>
                <a:srgbClr val="000000"/>
              </a:solidFill>
              <a:latin typeface="Montserrat"/>
              <a:ea typeface="Montserrat"/>
              <a:cs typeface="Montserrat"/>
              <a:sym typeface="Montserrat"/>
            </a:endParaRPr>
          </a:p>
        </p:txBody>
      </p:sp>
      <p:sp>
        <p:nvSpPr>
          <p:cNvPr id="1478" name="Google Shape;1478;p1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pic>
        <p:nvPicPr>
          <p:cNvPr id="1483" name="Google Shape;1483;p1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84" name="Google Shape;1484;p1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85" name="Google Shape;1485;p14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should also be noted that IPv4 is a 32-bit address which creates limits on the number of available IP addresses in the world.</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the internet grows, we can expect to see more IPv6 addresses that are 128-bit addresses.</a:t>
            </a:r>
            <a:endParaRPr sz="2900">
              <a:solidFill>
                <a:srgbClr val="000000"/>
              </a:solidFill>
              <a:latin typeface="Montserrat"/>
              <a:ea typeface="Montserrat"/>
              <a:cs typeface="Montserrat"/>
              <a:sym typeface="Montserrat"/>
            </a:endParaRPr>
          </a:p>
        </p:txBody>
      </p:sp>
      <p:sp>
        <p:nvSpPr>
          <p:cNvPr id="1486" name="Google Shape;1486;p1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pic>
        <p:nvPicPr>
          <p:cNvPr id="1491" name="Google Shape;1491;p1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92" name="Google Shape;1492;p1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93" name="Google Shape;1493;p14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DHCP </a:t>
            </a:r>
            <a:r>
              <a:rPr lang="en" sz="2900">
                <a:solidFill>
                  <a:srgbClr val="000000"/>
                </a:solidFill>
                <a:latin typeface="Montserrat"/>
                <a:ea typeface="Montserrat"/>
                <a:cs typeface="Montserrat"/>
                <a:sym typeface="Montserrat"/>
              </a:rPr>
              <a:t>(Dynamic Host Configuration Protocol) is a network management protocol used on Internet Protocol (IP) networks for automatically assigning IP addresses and other communication parameters to devices connected to the network using a client–server architecture.</a:t>
            </a:r>
            <a:endParaRPr sz="2900">
              <a:solidFill>
                <a:srgbClr val="000000"/>
              </a:solidFill>
              <a:latin typeface="Montserrat"/>
              <a:ea typeface="Montserrat"/>
              <a:cs typeface="Montserrat"/>
              <a:sym typeface="Montserrat"/>
            </a:endParaRPr>
          </a:p>
        </p:txBody>
      </p:sp>
      <p:sp>
        <p:nvSpPr>
          <p:cNvPr id="1494" name="Google Shape;1494;p1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pic>
        <p:nvPicPr>
          <p:cNvPr id="1499" name="Google Shape;1499;p1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00" name="Google Shape;1500;p1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01" name="Google Shape;1501;p14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DNS </a:t>
            </a:r>
            <a:r>
              <a:rPr lang="en" sz="2900">
                <a:solidFill>
                  <a:srgbClr val="000000"/>
                </a:solidFill>
                <a:latin typeface="Montserrat"/>
                <a:ea typeface="Montserrat"/>
                <a:cs typeface="Montserrat"/>
                <a:sym typeface="Montserrat"/>
              </a:rPr>
              <a:t>(</a:t>
            </a:r>
            <a:r>
              <a:rPr lang="en" sz="2900">
                <a:solidFill>
                  <a:srgbClr val="000000"/>
                </a:solidFill>
                <a:latin typeface="Montserrat"/>
                <a:ea typeface="Montserrat"/>
                <a:cs typeface="Montserrat"/>
                <a:sym typeface="Montserrat"/>
              </a:rPr>
              <a:t>Domain Name System</a:t>
            </a:r>
            <a:r>
              <a:rPr lang="en" sz="2900">
                <a:solidFill>
                  <a:srgbClr val="000000"/>
                </a:solidFill>
                <a:latin typeface="Montserrat"/>
                <a:ea typeface="Montserrat"/>
                <a:cs typeface="Montserrat"/>
                <a:sym typeface="Montserrat"/>
              </a:rPr>
              <a:t>) </a:t>
            </a:r>
            <a:r>
              <a:rPr lang="en" sz="2900">
                <a:solidFill>
                  <a:srgbClr val="000000"/>
                </a:solidFill>
                <a:latin typeface="Montserrat"/>
                <a:ea typeface="Montserrat"/>
                <a:cs typeface="Montserrat"/>
                <a:sym typeface="Montserrat"/>
              </a:rPr>
              <a:t>is the hierarchical and decentralized naming system used to identify computers, services, and other resources reachable through the Internet or other Internet Protocol (IP) networks. </a:t>
            </a:r>
            <a:endParaRPr sz="2900">
              <a:solidFill>
                <a:srgbClr val="000000"/>
              </a:solidFill>
              <a:latin typeface="Montserrat"/>
              <a:ea typeface="Montserrat"/>
              <a:cs typeface="Montserrat"/>
              <a:sym typeface="Montserrat"/>
            </a:endParaRPr>
          </a:p>
        </p:txBody>
      </p:sp>
      <p:sp>
        <p:nvSpPr>
          <p:cNvPr id="1502" name="Google Shape;1502;p1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2" name="Google Shape;192;p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3" name="Google Shape;193;p3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means when we create a new VM with GCP console or the gcloud command line we get to choose a </a:t>
            </a:r>
            <a:r>
              <a:rPr lang="en" sz="2900">
                <a:solidFill>
                  <a:srgbClr val="000000"/>
                </a:solidFill>
                <a:latin typeface="Montserrat"/>
                <a:ea typeface="Montserrat"/>
                <a:cs typeface="Montserrat"/>
                <a:sym typeface="Montserrat"/>
              </a:rPr>
              <a:t>variety</a:t>
            </a:r>
            <a:r>
              <a:rPr lang="en" sz="2900">
                <a:solidFill>
                  <a:srgbClr val="000000"/>
                </a:solidFill>
                <a:latin typeface="Montserrat"/>
                <a:ea typeface="Montserrat"/>
                <a:cs typeface="Montserrat"/>
                <a:sym typeface="Montserrat"/>
              </a:rPr>
              <a:t> of features.</a:t>
            </a:r>
            <a:endParaRPr sz="2900">
              <a:solidFill>
                <a:srgbClr val="000000"/>
              </a:solidFill>
              <a:latin typeface="Montserrat"/>
              <a:ea typeface="Montserrat"/>
              <a:cs typeface="Montserrat"/>
              <a:sym typeface="Montserrat"/>
            </a:endParaRPr>
          </a:p>
        </p:txBody>
      </p:sp>
      <p:sp>
        <p:nvSpPr>
          <p:cNvPr id="194" name="Google Shape;194;p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pic>
        <p:nvPicPr>
          <p:cNvPr id="1507" name="Google Shape;1507;p1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08" name="Google Shape;1508;p1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09" name="Google Shape;1509;p14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DNS </a:t>
            </a:r>
            <a:r>
              <a:rPr lang="en" sz="2900">
                <a:solidFill>
                  <a:srgbClr val="000000"/>
                </a:solidFill>
                <a:latin typeface="Montserrat"/>
                <a:ea typeface="Montserrat"/>
                <a:cs typeface="Montserrat"/>
                <a:sym typeface="Montserrat"/>
              </a:rPr>
              <a:t>(Domain Name System) basically serves as the Internet's phone book: every time you visit a website, your computer performs a DNS lookup, translating the domain name into an IP address.</a:t>
            </a:r>
            <a:endParaRPr sz="2900">
              <a:solidFill>
                <a:srgbClr val="000000"/>
              </a:solidFill>
              <a:latin typeface="Montserrat"/>
              <a:ea typeface="Montserrat"/>
              <a:cs typeface="Montserrat"/>
              <a:sym typeface="Montserrat"/>
            </a:endParaRPr>
          </a:p>
        </p:txBody>
      </p:sp>
      <p:sp>
        <p:nvSpPr>
          <p:cNvPr id="1510" name="Google Shape;1510;p1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pic>
        <p:nvPicPr>
          <p:cNvPr id="1515" name="Google Shape;1515;p1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16" name="Google Shape;1516;p1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17" name="Google Shape;1517;p14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Cloud has its own </a:t>
            </a:r>
            <a:r>
              <a:rPr b="1" lang="en" sz="2900">
                <a:solidFill>
                  <a:srgbClr val="000000"/>
                </a:solidFill>
                <a:latin typeface="Montserrat"/>
                <a:ea typeface="Montserrat"/>
                <a:cs typeface="Montserrat"/>
                <a:sym typeface="Montserrat"/>
              </a:rPr>
              <a:t>Cloud DNS</a:t>
            </a:r>
            <a:r>
              <a:rPr lang="en" sz="2900">
                <a:solidFill>
                  <a:srgbClr val="000000"/>
                </a:solidFill>
                <a:latin typeface="Montserrat"/>
                <a:ea typeface="Montserrat"/>
                <a:cs typeface="Montserrat"/>
                <a:sym typeface="Montserrat"/>
              </a:rPr>
              <a:t> service for users which we’ll discuss later.</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is a lot more about IP Addresses that is outside the scope of this course.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now, let’s discuss how IP Addresses </a:t>
            </a:r>
            <a:r>
              <a:rPr lang="en" sz="2900">
                <a:solidFill>
                  <a:srgbClr val="000000"/>
                </a:solidFill>
                <a:latin typeface="Montserrat"/>
                <a:ea typeface="Montserrat"/>
                <a:cs typeface="Montserrat"/>
                <a:sym typeface="Montserrat"/>
              </a:rPr>
              <a:t>relate</a:t>
            </a:r>
            <a:r>
              <a:rPr lang="en" sz="2900">
                <a:solidFill>
                  <a:srgbClr val="000000"/>
                </a:solidFill>
                <a:latin typeface="Montserrat"/>
                <a:ea typeface="Montserrat"/>
                <a:cs typeface="Montserrat"/>
                <a:sym typeface="Montserrat"/>
              </a:rPr>
              <a:t> to GCP VMs.</a:t>
            </a:r>
            <a:endParaRPr sz="2900">
              <a:solidFill>
                <a:srgbClr val="000000"/>
              </a:solidFill>
              <a:latin typeface="Montserrat"/>
              <a:ea typeface="Montserrat"/>
              <a:cs typeface="Montserrat"/>
              <a:sym typeface="Montserrat"/>
            </a:endParaRPr>
          </a:p>
        </p:txBody>
      </p:sp>
      <p:sp>
        <p:nvSpPr>
          <p:cNvPr id="1518" name="Google Shape;1518;p1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pic>
        <p:nvPicPr>
          <p:cNvPr id="1523" name="Google Shape;1523;p1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24" name="Google Shape;1524;p1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25" name="Google Shape;1525;p14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VM IP Addresses: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VMs can have two IP addresses, one </a:t>
            </a:r>
            <a:r>
              <a:rPr b="1" lang="en" sz="2900">
                <a:solidFill>
                  <a:srgbClr val="000000"/>
                </a:solidFill>
                <a:latin typeface="Montserrat"/>
                <a:ea typeface="Montserrat"/>
                <a:cs typeface="Montserrat"/>
                <a:sym typeface="Montserrat"/>
              </a:rPr>
              <a:t>internal</a:t>
            </a:r>
            <a:r>
              <a:rPr lang="en" sz="2900">
                <a:solidFill>
                  <a:srgbClr val="000000"/>
                </a:solidFill>
                <a:latin typeface="Montserrat"/>
                <a:ea typeface="Montserrat"/>
                <a:cs typeface="Montserrat"/>
                <a:sym typeface="Montserrat"/>
              </a:rPr>
              <a:t> and another </a:t>
            </a:r>
            <a:r>
              <a:rPr b="1" lang="en" sz="2900">
                <a:solidFill>
                  <a:srgbClr val="000000"/>
                </a:solidFill>
                <a:latin typeface="Montserrat"/>
                <a:ea typeface="Montserrat"/>
                <a:cs typeface="Montserrat"/>
                <a:sym typeface="Montserrat"/>
              </a:rPr>
              <a:t>external</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review the differences between the internal and external IP addresses of a VM instance.</a:t>
            </a:r>
            <a:endParaRPr sz="2900">
              <a:solidFill>
                <a:srgbClr val="000000"/>
              </a:solidFill>
              <a:latin typeface="Montserrat"/>
              <a:ea typeface="Montserrat"/>
              <a:cs typeface="Montserrat"/>
              <a:sym typeface="Montserrat"/>
            </a:endParaRPr>
          </a:p>
        </p:txBody>
      </p:sp>
      <p:sp>
        <p:nvSpPr>
          <p:cNvPr id="1526" name="Google Shape;1526;p1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pic>
        <p:nvPicPr>
          <p:cNvPr id="1531" name="Google Shape;1531;p1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32" name="Google Shape;1532;p1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33" name="Google Shape;1533;p14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Internal IP Address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These addresses are allocated to the VM based on the allowed range on the Subnetwork using DHCP.</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DHCP lease is renewed every 24 hours.</a:t>
            </a:r>
            <a:endParaRPr sz="2900">
              <a:solidFill>
                <a:srgbClr val="000000"/>
              </a:solidFill>
              <a:latin typeface="Montserrat"/>
              <a:ea typeface="Montserrat"/>
              <a:cs typeface="Montserrat"/>
              <a:sym typeface="Montserrat"/>
            </a:endParaRPr>
          </a:p>
        </p:txBody>
      </p:sp>
      <p:sp>
        <p:nvSpPr>
          <p:cNvPr id="1534" name="Google Shape;1534;p1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pic>
        <p:nvPicPr>
          <p:cNvPr id="1539" name="Google Shape;1539;p14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40" name="Google Shape;1540;p14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41" name="Google Shape;1541;p148"/>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Internal IP Address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you are communicating between instances in the same VPC network, you can send packets to an instance by specifying the fully qualified DNS name (FQDN) of the target instance. </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Cloud automatically resolves the name to the internal IP address of the instance.</a:t>
            </a:r>
            <a:endParaRPr sz="2900">
              <a:solidFill>
                <a:srgbClr val="000000"/>
              </a:solidFill>
              <a:latin typeface="Montserrat"/>
              <a:ea typeface="Montserrat"/>
              <a:cs typeface="Montserrat"/>
              <a:sym typeface="Montserrat"/>
            </a:endParaRPr>
          </a:p>
        </p:txBody>
      </p:sp>
      <p:sp>
        <p:nvSpPr>
          <p:cNvPr id="1542" name="Google Shape;1542;p1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pic>
        <p:nvPicPr>
          <p:cNvPr id="1547" name="Google Shape;1547;p14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48" name="Google Shape;1548;p14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49" name="Google Shape;1549;p149"/>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External</a:t>
            </a:r>
            <a:r>
              <a:rPr b="1" lang="en" sz="2900">
                <a:solidFill>
                  <a:srgbClr val="000000"/>
                </a:solidFill>
                <a:latin typeface="Montserrat"/>
                <a:ea typeface="Montserrat"/>
                <a:cs typeface="Montserrat"/>
                <a:sym typeface="Montserrat"/>
              </a:rPr>
              <a:t> IP Address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External IP Addresses are optional for VMs.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can be static or ephemeral.</a:t>
            </a:r>
            <a:endParaRPr sz="2900">
              <a:solidFill>
                <a:srgbClr val="000000"/>
              </a:solidFill>
              <a:latin typeface="Montserrat"/>
              <a:ea typeface="Montserrat"/>
              <a:cs typeface="Montserrat"/>
              <a:sym typeface="Montserrat"/>
            </a:endParaRPr>
          </a:p>
        </p:txBody>
      </p:sp>
      <p:sp>
        <p:nvSpPr>
          <p:cNvPr id="1550" name="Google Shape;1550;p1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pic>
        <p:nvPicPr>
          <p:cNvPr id="1555" name="Google Shape;1555;p15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56" name="Google Shape;1556;p15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57" name="Google Shape;1557;p150"/>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External IP Address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Static IP Addresses are assigned to a project long term until they are explicitly released from that assignment, and they remain attached to a resource until they are explicitly detached.</a:t>
            </a:r>
            <a:endParaRPr sz="2900">
              <a:solidFill>
                <a:srgbClr val="000000"/>
              </a:solidFill>
              <a:latin typeface="Montserrat"/>
              <a:ea typeface="Montserrat"/>
              <a:cs typeface="Montserrat"/>
              <a:sym typeface="Montserrat"/>
            </a:endParaRPr>
          </a:p>
        </p:txBody>
      </p:sp>
      <p:sp>
        <p:nvSpPr>
          <p:cNvPr id="1558" name="Google Shape;1558;p1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pic>
        <p:nvPicPr>
          <p:cNvPr id="1563" name="Google Shape;1563;p15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64" name="Google Shape;1564;p15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65" name="Google Shape;1565;p151"/>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External IP Address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Note that static IP Addresses not assigned to a running VM are billed at a higher rate to dissuade the creation of unused static external IP addresses.</a:t>
            </a:r>
            <a:endParaRPr sz="2900">
              <a:solidFill>
                <a:srgbClr val="000000"/>
              </a:solidFill>
              <a:latin typeface="Montserrat"/>
              <a:ea typeface="Montserrat"/>
              <a:cs typeface="Montserrat"/>
              <a:sym typeface="Montserrat"/>
            </a:endParaRPr>
          </a:p>
        </p:txBody>
      </p:sp>
      <p:sp>
        <p:nvSpPr>
          <p:cNvPr id="1566" name="Google Shape;1566;p15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pic>
        <p:nvPicPr>
          <p:cNvPr id="1571" name="Google Shape;1571;p15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72" name="Google Shape;1572;p15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73" name="Google Shape;1573;p152"/>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External IP Address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Ephemeral</a:t>
            </a:r>
            <a:r>
              <a:rPr lang="en" sz="2900">
                <a:solidFill>
                  <a:srgbClr val="000000"/>
                </a:solidFill>
                <a:latin typeface="Montserrat"/>
                <a:ea typeface="Montserrat"/>
                <a:cs typeface="Montserrat"/>
                <a:sym typeface="Montserrat"/>
              </a:rPr>
              <a:t> IP Addresses </a:t>
            </a:r>
            <a:r>
              <a:rPr lang="en" sz="2900">
                <a:solidFill>
                  <a:srgbClr val="000000"/>
                </a:solidFill>
                <a:latin typeface="Montserrat"/>
                <a:ea typeface="Montserrat"/>
                <a:cs typeface="Montserrat"/>
                <a:sym typeface="Montserrat"/>
              </a:rPr>
              <a:t>are available to VM instances and forwarding rules. </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Ephemeral external IP addresses remain attached to a VM instance only until the VM is stopped and restarted or the instance is terminated. </a:t>
            </a:r>
            <a:endParaRPr sz="2900">
              <a:solidFill>
                <a:srgbClr val="000000"/>
              </a:solidFill>
              <a:latin typeface="Montserrat"/>
              <a:ea typeface="Montserrat"/>
              <a:cs typeface="Montserrat"/>
              <a:sym typeface="Montserrat"/>
            </a:endParaRPr>
          </a:p>
        </p:txBody>
      </p:sp>
      <p:sp>
        <p:nvSpPr>
          <p:cNvPr id="1574" name="Google Shape;1574;p1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pic>
        <p:nvPicPr>
          <p:cNvPr id="1579" name="Google Shape;1579;p15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80" name="Google Shape;1580;p15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81" name="Google Shape;1581;p153"/>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External IP Address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an instance is stopped, any ephemeral external IP addresses that were assigned to the instance are released back into the general Compute Engine pool and become available for use by other projects.</a:t>
            </a:r>
            <a:endParaRPr sz="2900">
              <a:solidFill>
                <a:srgbClr val="000000"/>
              </a:solidFill>
              <a:latin typeface="Montserrat"/>
              <a:ea typeface="Montserrat"/>
              <a:cs typeface="Montserrat"/>
              <a:sym typeface="Montserrat"/>
            </a:endParaRPr>
          </a:p>
        </p:txBody>
      </p:sp>
      <p:sp>
        <p:nvSpPr>
          <p:cNvPr id="1582" name="Google Shape;1582;p1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0" name="Google Shape;200;p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1" name="Google Shape;201;p3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Compute Engine Disk</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Persistent Disk (Default):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Standard or SSD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Additional</a:t>
            </a:r>
            <a:r>
              <a:rPr lang="en" sz="2900">
                <a:solidFill>
                  <a:srgbClr val="000000"/>
                </a:solidFill>
                <a:latin typeface="Montserrat"/>
                <a:ea typeface="Montserrat"/>
                <a:cs typeface="Montserrat"/>
                <a:sym typeface="Montserrat"/>
              </a:rPr>
              <a:t> local SSD “scratch space” also available for local data that does not need to be permanently stored.</a:t>
            </a:r>
            <a:endParaRPr sz="2900">
              <a:solidFill>
                <a:srgbClr val="000000"/>
              </a:solidFill>
              <a:latin typeface="Montserrat"/>
              <a:ea typeface="Montserrat"/>
              <a:cs typeface="Montserrat"/>
              <a:sym typeface="Montserrat"/>
            </a:endParaRPr>
          </a:p>
        </p:txBody>
      </p:sp>
      <p:sp>
        <p:nvSpPr>
          <p:cNvPr id="202" name="Google Shape;202;p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pic>
        <p:nvPicPr>
          <p:cNvPr id="1587" name="Google Shape;1587;p15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88" name="Google Shape;1588;p15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89" name="Google Shape;1589;p154"/>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External IP Address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should also be noted that an external IP address is unknown to the OS of the VM.</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VPC network maps the external IP address to the internal address using a lookup table.</a:t>
            </a:r>
            <a:endParaRPr sz="2900">
              <a:solidFill>
                <a:srgbClr val="000000"/>
              </a:solidFill>
              <a:latin typeface="Montserrat"/>
              <a:ea typeface="Montserrat"/>
              <a:cs typeface="Montserrat"/>
              <a:sym typeface="Montserrat"/>
            </a:endParaRPr>
          </a:p>
        </p:txBody>
      </p:sp>
      <p:sp>
        <p:nvSpPr>
          <p:cNvPr id="1590" name="Google Shape;1590;p1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pic>
        <p:nvPicPr>
          <p:cNvPr id="1595" name="Google Shape;1595;p15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96" name="Google Shape;1596;p15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97" name="Google Shape;1597;p155"/>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also take some time to discuss DNS resolution for internal and external addresses.</a:t>
            </a:r>
            <a:endParaRPr sz="2900">
              <a:solidFill>
                <a:srgbClr val="000000"/>
              </a:solidFill>
              <a:latin typeface="Montserrat"/>
              <a:ea typeface="Montserrat"/>
              <a:cs typeface="Montserrat"/>
              <a:sym typeface="Montserrat"/>
            </a:endParaRPr>
          </a:p>
        </p:txBody>
      </p:sp>
      <p:sp>
        <p:nvSpPr>
          <p:cNvPr id="1598" name="Google Shape;1598;p1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pic>
        <p:nvPicPr>
          <p:cNvPr id="1603" name="Google Shape;1603;p15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04" name="Google Shape;1604;p15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05" name="Google Shape;1605;p156"/>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Internal</a:t>
            </a:r>
            <a:r>
              <a:rPr b="1" lang="en" sz="2900">
                <a:solidFill>
                  <a:srgbClr val="000000"/>
                </a:solidFill>
                <a:latin typeface="Montserrat"/>
                <a:ea typeface="Montserrat"/>
                <a:cs typeface="Montserrat"/>
                <a:sym typeface="Montserrat"/>
              </a:rPr>
              <a:t> IP DNS Resolution</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instance has a hostname that can be used to resolve to an internal IP address.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hostname is the same as the instance name.</a:t>
            </a:r>
            <a:endParaRPr sz="2900">
              <a:solidFill>
                <a:srgbClr val="000000"/>
              </a:solidFill>
              <a:latin typeface="Montserrat"/>
              <a:ea typeface="Montserrat"/>
              <a:cs typeface="Montserrat"/>
              <a:sym typeface="Montserrat"/>
            </a:endParaRPr>
          </a:p>
        </p:txBody>
      </p:sp>
      <p:sp>
        <p:nvSpPr>
          <p:cNvPr id="1606" name="Google Shape;1606;p1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pic>
        <p:nvPicPr>
          <p:cNvPr id="1611" name="Google Shape;1611;p157"/>
          <p:cNvPicPr preferRelativeResize="0"/>
          <p:nvPr/>
        </p:nvPicPr>
        <p:blipFill>
          <a:blip r:embed="rId3">
            <a:alphaModFix/>
          </a:blip>
          <a:stretch>
            <a:fillRect/>
          </a:stretch>
        </p:blipFill>
        <p:spPr>
          <a:xfrm>
            <a:off x="3019370" y="2571750"/>
            <a:ext cx="3268766" cy="2524025"/>
          </a:xfrm>
          <a:prstGeom prst="rect">
            <a:avLst/>
          </a:prstGeom>
          <a:noFill/>
          <a:ln>
            <a:noFill/>
          </a:ln>
        </p:spPr>
      </p:pic>
      <p:pic>
        <p:nvPicPr>
          <p:cNvPr id="1612" name="Google Shape;1612;p157"/>
          <p:cNvPicPr preferRelativeResize="0"/>
          <p:nvPr/>
        </p:nvPicPr>
        <p:blipFill>
          <a:blip r:embed="rId4">
            <a:alphaModFix/>
          </a:blip>
          <a:stretch>
            <a:fillRect/>
          </a:stretch>
        </p:blipFill>
        <p:spPr>
          <a:xfrm>
            <a:off x="0" y="0"/>
            <a:ext cx="861675" cy="887475"/>
          </a:xfrm>
          <a:prstGeom prst="rect">
            <a:avLst/>
          </a:prstGeom>
          <a:noFill/>
          <a:ln>
            <a:noFill/>
          </a:ln>
        </p:spPr>
      </p:pic>
      <p:pic>
        <p:nvPicPr>
          <p:cNvPr id="1613" name="Google Shape;1613;p157"/>
          <p:cNvPicPr preferRelativeResize="0"/>
          <p:nvPr/>
        </p:nvPicPr>
        <p:blipFill>
          <a:blip r:embed="rId5">
            <a:alphaModFix/>
          </a:blip>
          <a:stretch>
            <a:fillRect/>
          </a:stretch>
        </p:blipFill>
        <p:spPr>
          <a:xfrm>
            <a:off x="0" y="4628200"/>
            <a:ext cx="2283675" cy="515300"/>
          </a:xfrm>
          <a:prstGeom prst="rect">
            <a:avLst/>
          </a:prstGeom>
          <a:noFill/>
          <a:ln>
            <a:noFill/>
          </a:ln>
        </p:spPr>
      </p:pic>
      <p:sp>
        <p:nvSpPr>
          <p:cNvPr id="1614" name="Google Shape;1614;p157"/>
          <p:cNvSpPr txBox="1"/>
          <p:nvPr>
            <p:ph idx="1" type="subTitle"/>
          </p:nvPr>
        </p:nvSpPr>
        <p:spPr>
          <a:xfrm>
            <a:off x="311700" y="1152475"/>
            <a:ext cx="8684100" cy="33612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Internal IP DNS Resolution</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FQDN uses the following format:</a:t>
            </a:r>
            <a:endParaRPr sz="2900">
              <a:solidFill>
                <a:srgbClr val="000000"/>
              </a:solidFill>
              <a:latin typeface="Montserrat"/>
              <a:ea typeface="Montserrat"/>
              <a:cs typeface="Montserrat"/>
              <a:sym typeface="Montserrat"/>
            </a:endParaRPr>
          </a:p>
          <a:p>
            <a:pPr indent="-425450" lvl="2" marL="1371600" marR="0" rtl="0" algn="l">
              <a:lnSpc>
                <a:spcPct val="90000"/>
              </a:lnSpc>
              <a:spcBef>
                <a:spcPts val="0"/>
              </a:spcBef>
              <a:spcAft>
                <a:spcPts val="0"/>
              </a:spcAft>
              <a:buClr>
                <a:srgbClr val="000000"/>
              </a:buClr>
              <a:buSzPts val="3100"/>
              <a:buFont typeface="Source Sans Pro"/>
              <a:buChar char="■"/>
            </a:pPr>
            <a:r>
              <a:rPr b="1" lang="en" sz="3100">
                <a:solidFill>
                  <a:srgbClr val="000000"/>
                </a:solidFill>
                <a:latin typeface="Source Sans Pro"/>
                <a:ea typeface="Source Sans Pro"/>
                <a:cs typeface="Source Sans Pro"/>
                <a:sym typeface="Source Sans Pro"/>
              </a:rPr>
              <a:t>[hostname].[zone].c.[projectid].internal</a:t>
            </a:r>
            <a:endParaRPr b="1" sz="3100">
              <a:solidFill>
                <a:srgbClr val="000000"/>
              </a:solidFill>
              <a:latin typeface="Source Sans Pro"/>
              <a:ea typeface="Source Sans Pro"/>
              <a:cs typeface="Source Sans Pro"/>
              <a:sym typeface="Source Sans Pro"/>
            </a:endParaRPr>
          </a:p>
        </p:txBody>
      </p:sp>
      <p:sp>
        <p:nvSpPr>
          <p:cNvPr id="1615" name="Google Shape;1615;p1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pic>
        <p:nvPicPr>
          <p:cNvPr id="1620" name="Google Shape;1620;p15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21" name="Google Shape;1621;p15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22" name="Google Shape;1622;p158"/>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Internal IP DNS Resolution</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Instances that are deleted but then recreated will have a different internal IP address from their original.</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can disrupt connections to other GCP services if they have not obtained the new internal IP address.</a:t>
            </a:r>
            <a:endParaRPr sz="2900">
              <a:solidFill>
                <a:srgbClr val="000000"/>
              </a:solidFill>
              <a:latin typeface="Montserrat"/>
              <a:ea typeface="Montserrat"/>
              <a:cs typeface="Montserrat"/>
              <a:sym typeface="Montserrat"/>
            </a:endParaRPr>
          </a:p>
        </p:txBody>
      </p:sp>
      <p:sp>
        <p:nvSpPr>
          <p:cNvPr id="1623" name="Google Shape;1623;p1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pic>
        <p:nvPicPr>
          <p:cNvPr id="1628" name="Google Shape;1628;p15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29" name="Google Shape;1629;p15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30" name="Google Shape;1630;p159"/>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Internal IP DNS Resolution</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However, the DNS name always points to a specific instance.</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Name resolution is handled by the DNS resolver and is provided as part of Compute Engine.</a:t>
            </a:r>
            <a:endParaRPr sz="2900">
              <a:solidFill>
                <a:srgbClr val="000000"/>
              </a:solidFill>
              <a:latin typeface="Montserrat"/>
              <a:ea typeface="Montserrat"/>
              <a:cs typeface="Montserrat"/>
              <a:sym typeface="Montserrat"/>
            </a:endParaRPr>
          </a:p>
        </p:txBody>
      </p:sp>
      <p:sp>
        <p:nvSpPr>
          <p:cNvPr id="1631" name="Google Shape;1631;p1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pic>
        <p:nvPicPr>
          <p:cNvPr id="1636" name="Google Shape;1636;p16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37" name="Google Shape;1637;p16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38" name="Google Shape;1638;p160"/>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Externa</a:t>
            </a:r>
            <a:r>
              <a:rPr b="1" lang="en" sz="2900">
                <a:solidFill>
                  <a:srgbClr val="000000"/>
                </a:solidFill>
                <a:latin typeface="Montserrat"/>
                <a:ea typeface="Montserrat"/>
                <a:cs typeface="Montserrat"/>
                <a:sym typeface="Montserrat"/>
              </a:rPr>
              <a:t>l IP DNS Resolution</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Instances with an external IP can accept connections to hosts that are outside of the project (outside of the network).</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Cloud admins can also publish the public DNS records pointing to the instance.</a:t>
            </a:r>
            <a:endParaRPr sz="2900">
              <a:solidFill>
                <a:srgbClr val="000000"/>
              </a:solidFill>
              <a:latin typeface="Montserrat"/>
              <a:ea typeface="Montserrat"/>
              <a:cs typeface="Montserrat"/>
              <a:sym typeface="Montserrat"/>
            </a:endParaRPr>
          </a:p>
        </p:txBody>
      </p:sp>
      <p:sp>
        <p:nvSpPr>
          <p:cNvPr id="1639" name="Google Shape;1639;p1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pic>
        <p:nvPicPr>
          <p:cNvPr id="1644" name="Google Shape;1644;p1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45" name="Google Shape;1645;p1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46" name="Google Shape;1646;p161"/>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External IP DNS Resolution</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DNS zones can be hosted using GCP’s Cloud DNS service.</a:t>
            </a:r>
            <a:endParaRPr sz="2900">
              <a:solidFill>
                <a:srgbClr val="000000"/>
              </a:solidFill>
              <a:latin typeface="Montserrat"/>
              <a:ea typeface="Montserrat"/>
              <a:cs typeface="Montserrat"/>
              <a:sym typeface="Montserrat"/>
            </a:endParaRPr>
          </a:p>
        </p:txBody>
      </p:sp>
      <p:sp>
        <p:nvSpPr>
          <p:cNvPr id="1647" name="Google Shape;1647;p1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48" name="Google Shape;1648;p161"/>
          <p:cNvPicPr preferRelativeResize="0"/>
          <p:nvPr/>
        </p:nvPicPr>
        <p:blipFill>
          <a:blip r:embed="rId5">
            <a:alphaModFix/>
          </a:blip>
          <a:stretch>
            <a:fillRect/>
          </a:stretch>
        </p:blipFill>
        <p:spPr>
          <a:xfrm>
            <a:off x="3799488" y="2848947"/>
            <a:ext cx="1545025" cy="139755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pic>
        <p:nvPicPr>
          <p:cNvPr id="1653" name="Google Shape;1653;p1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54" name="Google Shape;1654;p1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55" name="Google Shape;1655;p162"/>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DNS: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GCP’s Cloud DNS service translates domain names into IP addresses with low latency and 100% availability in SLA.</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656" name="Google Shape;1656;p1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57" name="Google Shape;1657;p162"/>
          <p:cNvPicPr preferRelativeResize="0"/>
          <p:nvPr/>
        </p:nvPicPr>
        <p:blipFill>
          <a:blip r:embed="rId5">
            <a:alphaModFix/>
          </a:blip>
          <a:stretch>
            <a:fillRect/>
          </a:stretch>
        </p:blipFill>
        <p:spPr>
          <a:xfrm>
            <a:off x="3799488" y="3192447"/>
            <a:ext cx="1545025" cy="139755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pic>
        <p:nvPicPr>
          <p:cNvPr id="1662" name="Google Shape;1662;p1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63" name="Google Shape;1663;p1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64" name="Google Shape;1664;p163"/>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DNS: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More Information:</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1C4587"/>
              </a:buClr>
              <a:buSzPts val="2900"/>
              <a:buFont typeface="Montserrat"/>
              <a:buChar char="■"/>
            </a:pPr>
            <a:r>
              <a:rPr b="1" lang="en" sz="2900">
                <a:solidFill>
                  <a:srgbClr val="1C4587"/>
                </a:solidFill>
                <a:latin typeface="Montserrat"/>
                <a:ea typeface="Montserrat"/>
                <a:cs typeface="Montserrat"/>
                <a:sym typeface="Montserrat"/>
              </a:rPr>
              <a:t>https://cloud.google.com/dns</a:t>
            </a:r>
            <a:endParaRPr b="1" sz="2900">
              <a:solidFill>
                <a:srgbClr val="1C4587"/>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665" name="Google Shape;1665;p1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66" name="Google Shape;1666;p163"/>
          <p:cNvPicPr preferRelativeResize="0"/>
          <p:nvPr/>
        </p:nvPicPr>
        <p:blipFill>
          <a:blip r:embed="rId5">
            <a:alphaModFix/>
          </a:blip>
          <a:stretch>
            <a:fillRect/>
          </a:stretch>
        </p:blipFill>
        <p:spPr>
          <a:xfrm>
            <a:off x="3799488" y="3192447"/>
            <a:ext cx="1545025" cy="139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8" name="Google Shape;208;p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9" name="Google Shape;209;p3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Compute Engine Boot Image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Linux OS or Windows Server Available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Users can also import their own OS images.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Users can also define a startup scripts to specify VM software configurations from the start.</a:t>
            </a:r>
            <a:endParaRPr sz="2900">
              <a:solidFill>
                <a:srgbClr val="000000"/>
              </a:solidFill>
              <a:latin typeface="Montserrat"/>
              <a:ea typeface="Montserrat"/>
              <a:cs typeface="Montserrat"/>
              <a:sym typeface="Montserrat"/>
            </a:endParaRPr>
          </a:p>
        </p:txBody>
      </p:sp>
      <p:sp>
        <p:nvSpPr>
          <p:cNvPr id="210" name="Google Shape;210;p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pic>
        <p:nvPicPr>
          <p:cNvPr id="1671" name="Google Shape;1671;p1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72" name="Google Shape;1672;p1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73" name="Google Shape;1673;p164"/>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Finally, let’s discuss the ability to create alias IP ranges for your instances.</a:t>
            </a:r>
            <a:endParaRPr sz="2900">
              <a:solidFill>
                <a:srgbClr val="000000"/>
              </a:solidFill>
              <a:latin typeface="Montserrat"/>
              <a:ea typeface="Montserrat"/>
              <a:cs typeface="Montserrat"/>
              <a:sym typeface="Montserrat"/>
            </a:endParaRPr>
          </a:p>
        </p:txBody>
      </p:sp>
      <p:sp>
        <p:nvSpPr>
          <p:cNvPr id="1674" name="Google Shape;1674;p1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pic>
        <p:nvPicPr>
          <p:cNvPr id="1679" name="Google Shape;1679;p1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80" name="Google Shape;1680;p1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81" name="Google Shape;1681;p165"/>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Alias IP Range:</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 allows you to assign a range of IP addresses as aliases to a VM’s network interface. </a:t>
            </a:r>
            <a:endParaRPr sz="2900">
              <a:solidFill>
                <a:srgbClr val="000000"/>
              </a:solidFill>
              <a:latin typeface="Montserrat"/>
              <a:ea typeface="Montserrat"/>
              <a:cs typeface="Montserrat"/>
              <a:sym typeface="Montserrat"/>
            </a:endParaRPr>
          </a:p>
        </p:txBody>
      </p:sp>
      <p:sp>
        <p:nvSpPr>
          <p:cNvPr id="1682" name="Google Shape;1682;p1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pic>
        <p:nvPicPr>
          <p:cNvPr id="1687" name="Google Shape;1687;p16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88" name="Google Shape;1688;p16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89" name="Google Shape;1689;p166"/>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Alias IP Range</a:t>
            </a:r>
            <a:r>
              <a:rPr b="1"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Using IP aliasing, you can configure multiple internal IP addresses, representing containers or applications hosted in a VM, without having to define a separate network interface. You can assign VM alias IP ranges from either the subnet's primary or secondary ranges.</a:t>
            </a:r>
            <a:endParaRPr sz="2900">
              <a:solidFill>
                <a:srgbClr val="000000"/>
              </a:solidFill>
              <a:latin typeface="Montserrat"/>
              <a:ea typeface="Montserrat"/>
              <a:cs typeface="Montserrat"/>
              <a:sym typeface="Montserrat"/>
            </a:endParaRPr>
          </a:p>
        </p:txBody>
      </p:sp>
      <p:sp>
        <p:nvSpPr>
          <p:cNvPr id="1690" name="Google Shape;1690;p16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pic>
        <p:nvPicPr>
          <p:cNvPr id="1695" name="Google Shape;1695;p16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96" name="Google Shape;1696;p16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97" name="Google Shape;1697;p167"/>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IP Aliases: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primary CIDR range 10.1.0.0/16 is configured as part of a subnet.</a:t>
            </a:r>
            <a:endParaRPr sz="2900">
              <a:solidFill>
                <a:srgbClr val="000000"/>
              </a:solidFill>
              <a:latin typeface="Montserrat"/>
              <a:ea typeface="Montserrat"/>
              <a:cs typeface="Montserrat"/>
              <a:sym typeface="Montserrat"/>
            </a:endParaRPr>
          </a:p>
        </p:txBody>
      </p:sp>
      <p:sp>
        <p:nvSpPr>
          <p:cNvPr id="1698" name="Google Shape;1698;p16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699" name="Google Shape;1699;p167"/>
          <p:cNvSpPr/>
          <p:nvPr/>
        </p:nvSpPr>
        <p:spPr>
          <a:xfrm>
            <a:off x="1702300" y="2834175"/>
            <a:ext cx="2444100" cy="1927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Primary Internal Address: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10.1.0.2</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VM Alias IP Range: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10.2.1.0/24</a:t>
            </a:r>
            <a:endParaRPr>
              <a:latin typeface="Montserrat"/>
              <a:ea typeface="Montserrat"/>
              <a:cs typeface="Montserrat"/>
              <a:sym typeface="Montserrat"/>
            </a:endParaRPr>
          </a:p>
        </p:txBody>
      </p:sp>
      <p:pic>
        <p:nvPicPr>
          <p:cNvPr id="1700" name="Google Shape;1700;p167"/>
          <p:cNvPicPr preferRelativeResize="0"/>
          <p:nvPr/>
        </p:nvPicPr>
        <p:blipFill>
          <a:blip r:embed="rId5">
            <a:alphaModFix/>
          </a:blip>
          <a:stretch>
            <a:fillRect/>
          </a:stretch>
        </p:blipFill>
        <p:spPr>
          <a:xfrm>
            <a:off x="2596547" y="3114037"/>
            <a:ext cx="655626" cy="436974"/>
          </a:xfrm>
          <a:prstGeom prst="rect">
            <a:avLst/>
          </a:prstGeom>
          <a:noFill/>
          <a:ln>
            <a:noFill/>
          </a:ln>
        </p:spPr>
      </p:pic>
      <p:sp>
        <p:nvSpPr>
          <p:cNvPr id="1701" name="Google Shape;1701;p167"/>
          <p:cNvSpPr/>
          <p:nvPr/>
        </p:nvSpPr>
        <p:spPr>
          <a:xfrm>
            <a:off x="4698450" y="2834175"/>
            <a:ext cx="3581400" cy="192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Subnetwork</a:t>
            </a:r>
            <a:endParaRPr b="1">
              <a:latin typeface="Montserrat"/>
              <a:ea typeface="Montserrat"/>
              <a:cs typeface="Montserrat"/>
              <a:sym typeface="Montserrat"/>
            </a:endParaRPr>
          </a:p>
        </p:txBody>
      </p:sp>
      <p:sp>
        <p:nvSpPr>
          <p:cNvPr id="1702" name="Google Shape;1702;p167"/>
          <p:cNvSpPr/>
          <p:nvPr/>
        </p:nvSpPr>
        <p:spPr>
          <a:xfrm>
            <a:off x="4761850" y="3282675"/>
            <a:ext cx="1631700" cy="1211400"/>
          </a:xfrm>
          <a:prstGeom prst="rect">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Primary IP</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Address Range</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10.1.0.0/16</a:t>
            </a:r>
            <a:endParaRPr>
              <a:latin typeface="Montserrat"/>
              <a:ea typeface="Montserrat"/>
              <a:cs typeface="Montserrat"/>
              <a:sym typeface="Montserrat"/>
            </a:endParaRPr>
          </a:p>
        </p:txBody>
      </p:sp>
      <p:sp>
        <p:nvSpPr>
          <p:cNvPr id="1703" name="Google Shape;1703;p167"/>
          <p:cNvSpPr/>
          <p:nvPr/>
        </p:nvSpPr>
        <p:spPr>
          <a:xfrm>
            <a:off x="6565125" y="3282675"/>
            <a:ext cx="1631700" cy="1211400"/>
          </a:xfrm>
          <a:prstGeom prst="rect">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Secondary</a:t>
            </a:r>
            <a:r>
              <a:rPr lang="en">
                <a:latin typeface="Montserrat"/>
                <a:ea typeface="Montserrat"/>
                <a:cs typeface="Montserrat"/>
                <a:sym typeface="Montserrat"/>
              </a:rPr>
              <a:t> IP</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Address Range</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10.1.0.0/20</a:t>
            </a:r>
            <a:endParaRPr>
              <a:latin typeface="Montserrat"/>
              <a:ea typeface="Montserrat"/>
              <a:cs typeface="Montserrat"/>
              <a:sym typeface="Montserrat"/>
            </a:endParaRPr>
          </a:p>
        </p:txBody>
      </p:sp>
      <p:sp>
        <p:nvSpPr>
          <p:cNvPr id="1704" name="Google Shape;1704;p167"/>
          <p:cNvSpPr/>
          <p:nvPr/>
        </p:nvSpPr>
        <p:spPr>
          <a:xfrm>
            <a:off x="1702300" y="4447575"/>
            <a:ext cx="2444100" cy="3141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Containers</a:t>
            </a:r>
            <a:endParaRPr>
              <a:latin typeface="Montserrat"/>
              <a:ea typeface="Montserrat"/>
              <a:cs typeface="Montserrat"/>
              <a:sym typeface="Montserrat"/>
            </a:endParaRPr>
          </a:p>
        </p:txBody>
      </p:sp>
      <p:cxnSp>
        <p:nvCxnSpPr>
          <p:cNvPr id="1705" name="Google Shape;1705;p167"/>
          <p:cNvCxnSpPr>
            <a:stCxn id="1699" idx="3"/>
            <a:endCxn id="1702" idx="1"/>
          </p:cNvCxnSpPr>
          <p:nvPr/>
        </p:nvCxnSpPr>
        <p:spPr>
          <a:xfrm>
            <a:off x="4146400" y="3797925"/>
            <a:ext cx="615600" cy="90600"/>
          </a:xfrm>
          <a:prstGeom prst="bentConnector3">
            <a:avLst>
              <a:gd fmla="val 61213" name="adj1"/>
            </a:avLst>
          </a:prstGeom>
          <a:noFill/>
          <a:ln cap="flat" cmpd="sng" w="28575">
            <a:solidFill>
              <a:srgbClr val="000000"/>
            </a:solidFill>
            <a:prstDash val="dash"/>
            <a:round/>
            <a:headEnd len="med" w="med" type="none"/>
            <a:tailEnd len="med" w="med" type="none"/>
          </a:ln>
        </p:spPr>
      </p:cxnSp>
      <p:cxnSp>
        <p:nvCxnSpPr>
          <p:cNvPr id="1706" name="Google Shape;1706;p167"/>
          <p:cNvCxnSpPr>
            <a:stCxn id="1704" idx="2"/>
            <a:endCxn id="1703" idx="2"/>
          </p:cNvCxnSpPr>
          <p:nvPr/>
        </p:nvCxnSpPr>
        <p:spPr>
          <a:xfrm rot="-5400000">
            <a:off x="5018800" y="2399625"/>
            <a:ext cx="267600" cy="4456500"/>
          </a:xfrm>
          <a:prstGeom prst="bentConnector3">
            <a:avLst>
              <a:gd fmla="val -88985" name="adj1"/>
            </a:avLst>
          </a:prstGeom>
          <a:noFill/>
          <a:ln cap="flat" cmpd="sng" w="28575">
            <a:solidFill>
              <a:srgbClr val="000000"/>
            </a:solidFill>
            <a:prstDash val="dash"/>
            <a:round/>
            <a:headEnd len="med" w="med" type="none"/>
            <a:tailEnd len="med" w="med" type="none"/>
          </a:ln>
        </p:spPr>
      </p:cxn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pic>
        <p:nvPicPr>
          <p:cNvPr id="1711" name="Google Shape;1711;p16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12" name="Google Shape;1712;p16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13" name="Google Shape;1713;p168"/>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IP Aliases: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secondary CIDR range 10.2.0.0/20 is configured as part of a subnet.</a:t>
            </a:r>
            <a:endParaRPr sz="2900">
              <a:solidFill>
                <a:srgbClr val="000000"/>
              </a:solidFill>
              <a:latin typeface="Montserrat"/>
              <a:ea typeface="Montserrat"/>
              <a:cs typeface="Montserrat"/>
              <a:sym typeface="Montserrat"/>
            </a:endParaRPr>
          </a:p>
        </p:txBody>
      </p:sp>
      <p:sp>
        <p:nvSpPr>
          <p:cNvPr id="1714" name="Google Shape;1714;p16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15" name="Google Shape;1715;p168"/>
          <p:cNvSpPr/>
          <p:nvPr/>
        </p:nvSpPr>
        <p:spPr>
          <a:xfrm>
            <a:off x="1702300" y="2834175"/>
            <a:ext cx="2444100" cy="1927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Primary Internal Address: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10.1.0.2</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VM Alias IP Range: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10.2.1.0/24</a:t>
            </a:r>
            <a:endParaRPr>
              <a:latin typeface="Montserrat"/>
              <a:ea typeface="Montserrat"/>
              <a:cs typeface="Montserrat"/>
              <a:sym typeface="Montserrat"/>
            </a:endParaRPr>
          </a:p>
        </p:txBody>
      </p:sp>
      <p:pic>
        <p:nvPicPr>
          <p:cNvPr id="1716" name="Google Shape;1716;p168"/>
          <p:cNvPicPr preferRelativeResize="0"/>
          <p:nvPr/>
        </p:nvPicPr>
        <p:blipFill>
          <a:blip r:embed="rId5">
            <a:alphaModFix/>
          </a:blip>
          <a:stretch>
            <a:fillRect/>
          </a:stretch>
        </p:blipFill>
        <p:spPr>
          <a:xfrm>
            <a:off x="2596547" y="3114037"/>
            <a:ext cx="655626" cy="436974"/>
          </a:xfrm>
          <a:prstGeom prst="rect">
            <a:avLst/>
          </a:prstGeom>
          <a:noFill/>
          <a:ln>
            <a:noFill/>
          </a:ln>
        </p:spPr>
      </p:pic>
      <p:sp>
        <p:nvSpPr>
          <p:cNvPr id="1717" name="Google Shape;1717;p168"/>
          <p:cNvSpPr/>
          <p:nvPr/>
        </p:nvSpPr>
        <p:spPr>
          <a:xfrm>
            <a:off x="4698450" y="2834175"/>
            <a:ext cx="3581400" cy="192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Subnetwork</a:t>
            </a:r>
            <a:endParaRPr b="1">
              <a:latin typeface="Montserrat"/>
              <a:ea typeface="Montserrat"/>
              <a:cs typeface="Montserrat"/>
              <a:sym typeface="Montserrat"/>
            </a:endParaRPr>
          </a:p>
        </p:txBody>
      </p:sp>
      <p:sp>
        <p:nvSpPr>
          <p:cNvPr id="1718" name="Google Shape;1718;p168"/>
          <p:cNvSpPr/>
          <p:nvPr/>
        </p:nvSpPr>
        <p:spPr>
          <a:xfrm>
            <a:off x="4761850" y="3282675"/>
            <a:ext cx="1631700" cy="1211400"/>
          </a:xfrm>
          <a:prstGeom prst="rect">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Primary IP</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Address Range</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10.1.0.0/16</a:t>
            </a:r>
            <a:endParaRPr>
              <a:latin typeface="Montserrat"/>
              <a:ea typeface="Montserrat"/>
              <a:cs typeface="Montserrat"/>
              <a:sym typeface="Montserrat"/>
            </a:endParaRPr>
          </a:p>
        </p:txBody>
      </p:sp>
      <p:sp>
        <p:nvSpPr>
          <p:cNvPr id="1719" name="Google Shape;1719;p168"/>
          <p:cNvSpPr/>
          <p:nvPr/>
        </p:nvSpPr>
        <p:spPr>
          <a:xfrm>
            <a:off x="6565125" y="3282675"/>
            <a:ext cx="1631700" cy="1211400"/>
          </a:xfrm>
          <a:prstGeom prst="rect">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Secondary IP</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Address Range</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10.1.0.0/20</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sp>
        <p:nvSpPr>
          <p:cNvPr id="1720" name="Google Shape;1720;p168"/>
          <p:cNvSpPr/>
          <p:nvPr/>
        </p:nvSpPr>
        <p:spPr>
          <a:xfrm>
            <a:off x="1702300" y="4447575"/>
            <a:ext cx="2444100" cy="3141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Containers</a:t>
            </a:r>
            <a:endParaRPr>
              <a:latin typeface="Montserrat"/>
              <a:ea typeface="Montserrat"/>
              <a:cs typeface="Montserrat"/>
              <a:sym typeface="Montserrat"/>
            </a:endParaRPr>
          </a:p>
        </p:txBody>
      </p:sp>
      <p:cxnSp>
        <p:nvCxnSpPr>
          <p:cNvPr id="1721" name="Google Shape;1721;p168"/>
          <p:cNvCxnSpPr>
            <a:stCxn id="1715" idx="3"/>
            <a:endCxn id="1718" idx="1"/>
          </p:cNvCxnSpPr>
          <p:nvPr/>
        </p:nvCxnSpPr>
        <p:spPr>
          <a:xfrm>
            <a:off x="4146400" y="3797925"/>
            <a:ext cx="615600" cy="90600"/>
          </a:xfrm>
          <a:prstGeom prst="bentConnector3">
            <a:avLst>
              <a:gd fmla="val 61213" name="adj1"/>
            </a:avLst>
          </a:prstGeom>
          <a:noFill/>
          <a:ln cap="flat" cmpd="sng" w="28575">
            <a:solidFill>
              <a:srgbClr val="000000"/>
            </a:solidFill>
            <a:prstDash val="dash"/>
            <a:round/>
            <a:headEnd len="med" w="med" type="none"/>
            <a:tailEnd len="med" w="med" type="none"/>
          </a:ln>
        </p:spPr>
      </p:cxnSp>
      <p:cxnSp>
        <p:nvCxnSpPr>
          <p:cNvPr id="1722" name="Google Shape;1722;p168"/>
          <p:cNvCxnSpPr>
            <a:stCxn id="1720" idx="2"/>
            <a:endCxn id="1719" idx="2"/>
          </p:cNvCxnSpPr>
          <p:nvPr/>
        </p:nvCxnSpPr>
        <p:spPr>
          <a:xfrm rot="-5400000">
            <a:off x="5018800" y="2399625"/>
            <a:ext cx="267600" cy="4456500"/>
          </a:xfrm>
          <a:prstGeom prst="bentConnector3">
            <a:avLst>
              <a:gd fmla="val -88985" name="adj1"/>
            </a:avLst>
          </a:prstGeom>
          <a:noFill/>
          <a:ln cap="flat" cmpd="sng" w="28575">
            <a:solidFill>
              <a:srgbClr val="000000"/>
            </a:solidFill>
            <a:prstDash val="dash"/>
            <a:round/>
            <a:headEnd len="med" w="med" type="none"/>
            <a:tailEnd len="med" w="med" type="none"/>
          </a:ln>
        </p:spPr>
      </p:cxn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pic>
        <p:nvPicPr>
          <p:cNvPr id="1727" name="Google Shape;1727;p16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28" name="Google Shape;1728;p16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29" name="Google Shape;1729;p169"/>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393700" lvl="0" marL="457200" marR="0" rtl="0" algn="l">
              <a:lnSpc>
                <a:spcPct val="100000"/>
              </a:lnSpc>
              <a:spcBef>
                <a:spcPts val="0"/>
              </a:spcBef>
              <a:spcAft>
                <a:spcPts val="0"/>
              </a:spcAft>
              <a:buClr>
                <a:srgbClr val="000000"/>
              </a:buClr>
              <a:buSzPts val="2600"/>
              <a:buFont typeface="Montserrat"/>
              <a:buChar char="●"/>
            </a:pPr>
            <a:r>
              <a:rPr lang="en" sz="2600">
                <a:solidFill>
                  <a:srgbClr val="000000"/>
                </a:solidFill>
                <a:latin typeface="Montserrat"/>
                <a:ea typeface="Montserrat"/>
                <a:cs typeface="Montserrat"/>
                <a:sym typeface="Montserrat"/>
              </a:rPr>
              <a:t>The VM primary IP 10.1.0.2 is allocated from the primary CIDR range, 10.1.0.0/16, while an alias IP range, 10.2.1.0/24, is allocated in the VM from the secondary CIDR range, 10.2.0.0/20.</a:t>
            </a:r>
            <a:endParaRPr sz="2600">
              <a:solidFill>
                <a:srgbClr val="000000"/>
              </a:solidFill>
              <a:latin typeface="Montserrat"/>
              <a:ea typeface="Montserrat"/>
              <a:cs typeface="Montserrat"/>
              <a:sym typeface="Montserrat"/>
            </a:endParaRPr>
          </a:p>
        </p:txBody>
      </p:sp>
      <p:sp>
        <p:nvSpPr>
          <p:cNvPr id="1730" name="Google Shape;1730;p16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31" name="Google Shape;1731;p169"/>
          <p:cNvSpPr/>
          <p:nvPr/>
        </p:nvSpPr>
        <p:spPr>
          <a:xfrm>
            <a:off x="1702300" y="2834175"/>
            <a:ext cx="2444100" cy="1927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Primary Internal Address: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10.1.0.2</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VM Alias IP Range: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10.2.1.0/24</a:t>
            </a:r>
            <a:endParaRPr>
              <a:latin typeface="Montserrat"/>
              <a:ea typeface="Montserrat"/>
              <a:cs typeface="Montserrat"/>
              <a:sym typeface="Montserrat"/>
            </a:endParaRPr>
          </a:p>
        </p:txBody>
      </p:sp>
      <p:pic>
        <p:nvPicPr>
          <p:cNvPr id="1732" name="Google Shape;1732;p169"/>
          <p:cNvPicPr preferRelativeResize="0"/>
          <p:nvPr/>
        </p:nvPicPr>
        <p:blipFill>
          <a:blip r:embed="rId5">
            <a:alphaModFix/>
          </a:blip>
          <a:stretch>
            <a:fillRect/>
          </a:stretch>
        </p:blipFill>
        <p:spPr>
          <a:xfrm>
            <a:off x="2596547" y="3114037"/>
            <a:ext cx="655626" cy="436974"/>
          </a:xfrm>
          <a:prstGeom prst="rect">
            <a:avLst/>
          </a:prstGeom>
          <a:noFill/>
          <a:ln>
            <a:noFill/>
          </a:ln>
        </p:spPr>
      </p:pic>
      <p:sp>
        <p:nvSpPr>
          <p:cNvPr id="1733" name="Google Shape;1733;p169"/>
          <p:cNvSpPr/>
          <p:nvPr/>
        </p:nvSpPr>
        <p:spPr>
          <a:xfrm>
            <a:off x="4698450" y="2834175"/>
            <a:ext cx="3581400" cy="192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Subnetwork</a:t>
            </a:r>
            <a:endParaRPr b="1">
              <a:latin typeface="Montserrat"/>
              <a:ea typeface="Montserrat"/>
              <a:cs typeface="Montserrat"/>
              <a:sym typeface="Montserrat"/>
            </a:endParaRPr>
          </a:p>
        </p:txBody>
      </p:sp>
      <p:sp>
        <p:nvSpPr>
          <p:cNvPr id="1734" name="Google Shape;1734;p169"/>
          <p:cNvSpPr/>
          <p:nvPr/>
        </p:nvSpPr>
        <p:spPr>
          <a:xfrm>
            <a:off x="4761850" y="3282675"/>
            <a:ext cx="1631700" cy="1211400"/>
          </a:xfrm>
          <a:prstGeom prst="rect">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Primary IP</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Address Range</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10.1.0.0/16</a:t>
            </a:r>
            <a:endParaRPr>
              <a:latin typeface="Montserrat"/>
              <a:ea typeface="Montserrat"/>
              <a:cs typeface="Montserrat"/>
              <a:sym typeface="Montserrat"/>
            </a:endParaRPr>
          </a:p>
        </p:txBody>
      </p:sp>
      <p:sp>
        <p:nvSpPr>
          <p:cNvPr id="1735" name="Google Shape;1735;p169"/>
          <p:cNvSpPr/>
          <p:nvPr/>
        </p:nvSpPr>
        <p:spPr>
          <a:xfrm>
            <a:off x="6565125" y="3282675"/>
            <a:ext cx="1631700" cy="1211400"/>
          </a:xfrm>
          <a:prstGeom prst="rect">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Secondary IP</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Address Range</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10.1.0.0/20</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sp>
        <p:nvSpPr>
          <p:cNvPr id="1736" name="Google Shape;1736;p169"/>
          <p:cNvSpPr/>
          <p:nvPr/>
        </p:nvSpPr>
        <p:spPr>
          <a:xfrm>
            <a:off x="1702300" y="4447575"/>
            <a:ext cx="2444100" cy="3141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Containers</a:t>
            </a:r>
            <a:endParaRPr>
              <a:latin typeface="Montserrat"/>
              <a:ea typeface="Montserrat"/>
              <a:cs typeface="Montserrat"/>
              <a:sym typeface="Montserrat"/>
            </a:endParaRPr>
          </a:p>
        </p:txBody>
      </p:sp>
      <p:cxnSp>
        <p:nvCxnSpPr>
          <p:cNvPr id="1737" name="Google Shape;1737;p169"/>
          <p:cNvCxnSpPr>
            <a:stCxn id="1731" idx="3"/>
            <a:endCxn id="1734" idx="1"/>
          </p:cNvCxnSpPr>
          <p:nvPr/>
        </p:nvCxnSpPr>
        <p:spPr>
          <a:xfrm>
            <a:off x="4146400" y="3797925"/>
            <a:ext cx="615600" cy="90600"/>
          </a:xfrm>
          <a:prstGeom prst="bentConnector3">
            <a:avLst>
              <a:gd fmla="val 61213" name="adj1"/>
            </a:avLst>
          </a:prstGeom>
          <a:noFill/>
          <a:ln cap="flat" cmpd="sng" w="28575">
            <a:solidFill>
              <a:srgbClr val="000000"/>
            </a:solidFill>
            <a:prstDash val="dash"/>
            <a:round/>
            <a:headEnd len="med" w="med" type="none"/>
            <a:tailEnd len="med" w="med" type="none"/>
          </a:ln>
        </p:spPr>
      </p:cxnSp>
      <p:cxnSp>
        <p:nvCxnSpPr>
          <p:cNvPr id="1738" name="Google Shape;1738;p169"/>
          <p:cNvCxnSpPr>
            <a:stCxn id="1736" idx="2"/>
            <a:endCxn id="1735" idx="2"/>
          </p:cNvCxnSpPr>
          <p:nvPr/>
        </p:nvCxnSpPr>
        <p:spPr>
          <a:xfrm rot="-5400000">
            <a:off x="5018800" y="2399625"/>
            <a:ext cx="267600" cy="4456500"/>
          </a:xfrm>
          <a:prstGeom prst="bentConnector3">
            <a:avLst>
              <a:gd fmla="val -88985" name="adj1"/>
            </a:avLst>
          </a:prstGeom>
          <a:noFill/>
          <a:ln cap="flat" cmpd="sng" w="28575">
            <a:solidFill>
              <a:srgbClr val="000000"/>
            </a:solidFill>
            <a:prstDash val="dash"/>
            <a:round/>
            <a:headEnd len="med" w="med" type="none"/>
            <a:tailEnd len="med" w="med" type="none"/>
          </a:ln>
        </p:spPr>
      </p:cxn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pic>
        <p:nvPicPr>
          <p:cNvPr id="1743" name="Google Shape;1743;p17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44" name="Google Shape;1744;p17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45" name="Google Shape;1745;p170"/>
          <p:cNvSpPr txBox="1"/>
          <p:nvPr>
            <p:ph idx="1" type="subTitle"/>
          </p:nvPr>
        </p:nvSpPr>
        <p:spPr>
          <a:xfrm>
            <a:off x="311700" y="1152475"/>
            <a:ext cx="8684100" cy="35520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addresses in the alias IP range are used as the IP addresses of the containers hosted in the VM.</a:t>
            </a:r>
            <a:endParaRPr sz="2900">
              <a:solidFill>
                <a:srgbClr val="000000"/>
              </a:solidFill>
              <a:latin typeface="Montserrat"/>
              <a:ea typeface="Montserrat"/>
              <a:cs typeface="Montserrat"/>
              <a:sym typeface="Montserrat"/>
            </a:endParaRPr>
          </a:p>
        </p:txBody>
      </p:sp>
      <p:sp>
        <p:nvSpPr>
          <p:cNvPr id="1746" name="Google Shape;1746;p17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47" name="Google Shape;1747;p170"/>
          <p:cNvSpPr/>
          <p:nvPr/>
        </p:nvSpPr>
        <p:spPr>
          <a:xfrm>
            <a:off x="1702300" y="2834175"/>
            <a:ext cx="2444100" cy="1927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Primary Internal Address: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10.1.0.2</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VM Alias IP Range:</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10.2.1.0/24</a:t>
            </a:r>
            <a:endParaRPr>
              <a:latin typeface="Montserrat"/>
              <a:ea typeface="Montserrat"/>
              <a:cs typeface="Montserrat"/>
              <a:sym typeface="Montserrat"/>
            </a:endParaRPr>
          </a:p>
        </p:txBody>
      </p:sp>
      <p:pic>
        <p:nvPicPr>
          <p:cNvPr id="1748" name="Google Shape;1748;p170"/>
          <p:cNvPicPr preferRelativeResize="0"/>
          <p:nvPr/>
        </p:nvPicPr>
        <p:blipFill>
          <a:blip r:embed="rId5">
            <a:alphaModFix/>
          </a:blip>
          <a:stretch>
            <a:fillRect/>
          </a:stretch>
        </p:blipFill>
        <p:spPr>
          <a:xfrm>
            <a:off x="2596547" y="3114037"/>
            <a:ext cx="655626" cy="436974"/>
          </a:xfrm>
          <a:prstGeom prst="rect">
            <a:avLst/>
          </a:prstGeom>
          <a:noFill/>
          <a:ln>
            <a:noFill/>
          </a:ln>
        </p:spPr>
      </p:pic>
      <p:sp>
        <p:nvSpPr>
          <p:cNvPr id="1749" name="Google Shape;1749;p170"/>
          <p:cNvSpPr/>
          <p:nvPr/>
        </p:nvSpPr>
        <p:spPr>
          <a:xfrm>
            <a:off x="4698450" y="2834175"/>
            <a:ext cx="3581400" cy="192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Subnetwork</a:t>
            </a:r>
            <a:endParaRPr b="1">
              <a:latin typeface="Montserrat"/>
              <a:ea typeface="Montserrat"/>
              <a:cs typeface="Montserrat"/>
              <a:sym typeface="Montserrat"/>
            </a:endParaRPr>
          </a:p>
        </p:txBody>
      </p:sp>
      <p:sp>
        <p:nvSpPr>
          <p:cNvPr id="1750" name="Google Shape;1750;p170"/>
          <p:cNvSpPr/>
          <p:nvPr/>
        </p:nvSpPr>
        <p:spPr>
          <a:xfrm>
            <a:off x="4761850" y="3282675"/>
            <a:ext cx="1631700" cy="1211400"/>
          </a:xfrm>
          <a:prstGeom prst="rect">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Primary IP</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Address Range</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10.1.0.0/16</a:t>
            </a:r>
            <a:endParaRPr>
              <a:latin typeface="Montserrat"/>
              <a:ea typeface="Montserrat"/>
              <a:cs typeface="Montserrat"/>
              <a:sym typeface="Montserrat"/>
            </a:endParaRPr>
          </a:p>
        </p:txBody>
      </p:sp>
      <p:sp>
        <p:nvSpPr>
          <p:cNvPr id="1751" name="Google Shape;1751;p170"/>
          <p:cNvSpPr/>
          <p:nvPr/>
        </p:nvSpPr>
        <p:spPr>
          <a:xfrm>
            <a:off x="6565125" y="3282675"/>
            <a:ext cx="1631700" cy="1211400"/>
          </a:xfrm>
          <a:prstGeom prst="rect">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Secondary IP</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Address Range</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10.1.0.0/20</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sp>
        <p:nvSpPr>
          <p:cNvPr id="1752" name="Google Shape;1752;p170"/>
          <p:cNvSpPr/>
          <p:nvPr/>
        </p:nvSpPr>
        <p:spPr>
          <a:xfrm>
            <a:off x="1702300" y="4447575"/>
            <a:ext cx="2444100" cy="3141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Containers</a:t>
            </a:r>
            <a:endParaRPr>
              <a:latin typeface="Montserrat"/>
              <a:ea typeface="Montserrat"/>
              <a:cs typeface="Montserrat"/>
              <a:sym typeface="Montserrat"/>
            </a:endParaRPr>
          </a:p>
        </p:txBody>
      </p:sp>
      <p:cxnSp>
        <p:nvCxnSpPr>
          <p:cNvPr id="1753" name="Google Shape;1753;p170"/>
          <p:cNvCxnSpPr>
            <a:stCxn id="1747" idx="3"/>
            <a:endCxn id="1750" idx="1"/>
          </p:cNvCxnSpPr>
          <p:nvPr/>
        </p:nvCxnSpPr>
        <p:spPr>
          <a:xfrm>
            <a:off x="4146400" y="3797925"/>
            <a:ext cx="615600" cy="90600"/>
          </a:xfrm>
          <a:prstGeom prst="bentConnector3">
            <a:avLst>
              <a:gd fmla="val 61213" name="adj1"/>
            </a:avLst>
          </a:prstGeom>
          <a:noFill/>
          <a:ln cap="flat" cmpd="sng" w="28575">
            <a:solidFill>
              <a:srgbClr val="000000"/>
            </a:solidFill>
            <a:prstDash val="dash"/>
            <a:round/>
            <a:headEnd len="med" w="med" type="none"/>
            <a:tailEnd len="med" w="med" type="none"/>
          </a:ln>
        </p:spPr>
      </p:cxnSp>
      <p:cxnSp>
        <p:nvCxnSpPr>
          <p:cNvPr id="1754" name="Google Shape;1754;p170"/>
          <p:cNvCxnSpPr>
            <a:stCxn id="1752" idx="2"/>
            <a:endCxn id="1751" idx="2"/>
          </p:cNvCxnSpPr>
          <p:nvPr/>
        </p:nvCxnSpPr>
        <p:spPr>
          <a:xfrm rot="-5400000">
            <a:off x="5018800" y="2399625"/>
            <a:ext cx="267600" cy="4456500"/>
          </a:xfrm>
          <a:prstGeom prst="bentConnector3">
            <a:avLst>
              <a:gd fmla="val -88985" name="adj1"/>
            </a:avLst>
          </a:prstGeom>
          <a:noFill/>
          <a:ln cap="flat" cmpd="sng" w="28575">
            <a:solidFill>
              <a:srgbClr val="000000"/>
            </a:solidFill>
            <a:prstDash val="dash"/>
            <a:round/>
            <a:headEnd len="med" w="med" type="none"/>
            <a:tailEnd len="med" w="med" type="none"/>
          </a:ln>
        </p:spPr>
      </p:cxn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pic>
        <p:nvPicPr>
          <p:cNvPr id="1759" name="Google Shape;1759;p17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60" name="Google Shape;1760;p17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61" name="Google Shape;1761;p17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IP Addresses and how they relate to VM Instances.</a:t>
            </a:r>
            <a:endParaRPr sz="2900">
              <a:solidFill>
                <a:srgbClr val="000000"/>
              </a:solidFill>
              <a:latin typeface="Montserrat"/>
              <a:ea typeface="Montserrat"/>
              <a:cs typeface="Montserrat"/>
              <a:sym typeface="Montserrat"/>
            </a:endParaRPr>
          </a:p>
        </p:txBody>
      </p:sp>
      <p:sp>
        <p:nvSpPr>
          <p:cNvPr id="1762" name="Google Shape;1762;p17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pic>
        <p:nvPicPr>
          <p:cNvPr id="1767" name="Google Shape;1767;p17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68" name="Google Shape;1768;p17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69" name="Google Shape;1769;p17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explore routes and firewalls inside Google Cloud.</a:t>
            </a:r>
            <a:endParaRPr sz="2900">
              <a:solidFill>
                <a:srgbClr val="000000"/>
              </a:solidFill>
              <a:latin typeface="Montserrat"/>
              <a:ea typeface="Montserrat"/>
              <a:cs typeface="Montserrat"/>
              <a:sym typeface="Montserrat"/>
            </a:endParaRPr>
          </a:p>
        </p:txBody>
      </p:sp>
      <p:sp>
        <p:nvSpPr>
          <p:cNvPr id="1770" name="Google Shape;1770;p17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pic>
        <p:nvPicPr>
          <p:cNvPr id="1775" name="Google Shape;1775;p17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76" name="Google Shape;1776;p17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77" name="Google Shape;1777;p173"/>
          <p:cNvSpPr txBox="1"/>
          <p:nvPr>
            <p:ph type="ctrTitle"/>
          </p:nvPr>
        </p:nvSpPr>
        <p:spPr>
          <a:xfrm>
            <a:off x="311700" y="1789400"/>
            <a:ext cx="8520600" cy="146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Routing and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Firewalls</a:t>
            </a:r>
            <a:endParaRPr b="1">
              <a:latin typeface="Montserrat"/>
              <a:ea typeface="Montserrat"/>
              <a:cs typeface="Montserrat"/>
              <a:sym typeface="Montserrat"/>
            </a:endParaRPr>
          </a:p>
        </p:txBody>
      </p:sp>
      <p:sp>
        <p:nvSpPr>
          <p:cNvPr id="1778" name="Google Shape;1778;p17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6" name="Google Shape;216;p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7" name="Google Shape;217;p3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 offers many predefined VMs for common use cases, but you can always create your own custom VM.</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question then becomes: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How large of a compute engine should we choose? If my needs increase, should we go larger now from the start?</a:t>
            </a:r>
            <a:endParaRPr i="1" sz="2900">
              <a:solidFill>
                <a:srgbClr val="000000"/>
              </a:solidFill>
              <a:latin typeface="Montserrat"/>
              <a:ea typeface="Montserrat"/>
              <a:cs typeface="Montserrat"/>
              <a:sym typeface="Montserrat"/>
            </a:endParaRPr>
          </a:p>
        </p:txBody>
      </p:sp>
      <p:sp>
        <p:nvSpPr>
          <p:cNvPr id="218" name="Google Shape;218;p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pic>
        <p:nvPicPr>
          <p:cNvPr id="1783" name="Google Shape;1783;p17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84" name="Google Shape;1784;p17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85" name="Google Shape;1785;p17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Should anyone be allowed to communicate with our VM Instances?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Clearly the answer is no!</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explore how Google Cloud handles both the routes that packets take and the firewall rules that networks use to allow us to supervise internal and external traffic.</a:t>
            </a:r>
            <a:endParaRPr sz="2900">
              <a:solidFill>
                <a:srgbClr val="000000"/>
              </a:solidFill>
              <a:latin typeface="Montserrat"/>
              <a:ea typeface="Montserrat"/>
              <a:cs typeface="Montserrat"/>
              <a:sym typeface="Montserrat"/>
            </a:endParaRPr>
          </a:p>
        </p:txBody>
      </p:sp>
      <p:sp>
        <p:nvSpPr>
          <p:cNvPr id="1786" name="Google Shape;1786;p17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pic>
        <p:nvPicPr>
          <p:cNvPr id="1791" name="Google Shape;1791;p17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92" name="Google Shape;1792;p17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93" name="Google Shape;1793;p17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Cloud routes define the paths that network traffic takes from a virtual machine (VM) instance to other destinations.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These destinations can be inside your Google Cloud Virtual Private Cloud (VPC) network (for example, in another VM) or outside it.</a:t>
            </a:r>
            <a:endParaRPr sz="2900">
              <a:solidFill>
                <a:srgbClr val="000000"/>
              </a:solidFill>
              <a:latin typeface="Montserrat"/>
              <a:ea typeface="Montserrat"/>
              <a:cs typeface="Montserrat"/>
              <a:sym typeface="Montserrat"/>
            </a:endParaRPr>
          </a:p>
        </p:txBody>
      </p:sp>
      <p:sp>
        <p:nvSpPr>
          <p:cNvPr id="1794" name="Google Shape;1794;p17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pic>
        <p:nvPicPr>
          <p:cNvPr id="1799" name="Google Shape;1799;p17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00" name="Google Shape;1800;p17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01" name="Google Shape;1801;p17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a VPC network, a route consists of a single destination prefix in CIDR format and a single next hop.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an instance in a VPC network sends a packet, Google Cloud delivers the packet to the route's next hop if the packet's destination address is within the route's destination range.</a:t>
            </a:r>
            <a:endParaRPr sz="2900">
              <a:solidFill>
                <a:srgbClr val="000000"/>
              </a:solidFill>
              <a:latin typeface="Montserrat"/>
              <a:ea typeface="Montserrat"/>
              <a:cs typeface="Montserrat"/>
              <a:sym typeface="Montserrat"/>
            </a:endParaRPr>
          </a:p>
        </p:txBody>
      </p:sp>
      <p:sp>
        <p:nvSpPr>
          <p:cNvPr id="1802" name="Google Shape;1802;p17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pic>
        <p:nvPicPr>
          <p:cNvPr id="1807" name="Google Shape;1807;p17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08" name="Google Shape;1808;p17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09" name="Google Shape;1809;p17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computer networking, a routing table, or routing information base (RIB), is a data table stored in a router or a network host that lists the routes to particular network destinations.</a:t>
            </a:r>
            <a:endParaRPr sz="2900">
              <a:solidFill>
                <a:srgbClr val="000000"/>
              </a:solidFill>
              <a:latin typeface="Montserrat"/>
              <a:ea typeface="Montserrat"/>
              <a:cs typeface="Montserrat"/>
              <a:sym typeface="Montserrat"/>
            </a:endParaRPr>
          </a:p>
        </p:txBody>
      </p:sp>
      <p:sp>
        <p:nvSpPr>
          <p:cNvPr id="1810" name="Google Shape;1810;p17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811" name="Google Shape;1811;p177"/>
          <p:cNvPicPr preferRelativeResize="0"/>
          <p:nvPr/>
        </p:nvPicPr>
        <p:blipFill>
          <a:blip r:embed="rId5">
            <a:alphaModFix/>
          </a:blip>
          <a:stretch>
            <a:fillRect/>
          </a:stretch>
        </p:blipFill>
        <p:spPr>
          <a:xfrm>
            <a:off x="3619500" y="3373225"/>
            <a:ext cx="1905000" cy="142875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pic>
        <p:nvPicPr>
          <p:cNvPr id="1816" name="Google Shape;1816;p17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17" name="Google Shape;1817;p17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18" name="Google Shape;1818;p17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Every VPC network uses a scalable, distributed virtual routing mechanism.</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is no physical device that's assigned to the network.</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Some routes can be applied selectively, but the routing table for a VPC network is defined at the VPC network level.</a:t>
            </a:r>
            <a:endParaRPr sz="2900">
              <a:solidFill>
                <a:srgbClr val="000000"/>
              </a:solidFill>
              <a:latin typeface="Montserrat"/>
              <a:ea typeface="Montserrat"/>
              <a:cs typeface="Montserrat"/>
              <a:sym typeface="Montserrat"/>
            </a:endParaRPr>
          </a:p>
        </p:txBody>
      </p:sp>
      <p:sp>
        <p:nvSpPr>
          <p:cNvPr id="1819" name="Google Shape;1819;p17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pic>
        <p:nvPicPr>
          <p:cNvPr id="1824" name="Google Shape;1824;p17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25" name="Google Shape;1825;p17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26" name="Google Shape;1826;p17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VM instance has a controller that is kept informed of all applicable routes from the network's routing table.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packet leaving a VM is delivered to the appropriate next hop of an applicable route based on a routing order. </a:t>
            </a:r>
            <a:endParaRPr sz="2900">
              <a:solidFill>
                <a:srgbClr val="000000"/>
              </a:solidFill>
              <a:latin typeface="Montserrat"/>
              <a:ea typeface="Montserrat"/>
              <a:cs typeface="Montserrat"/>
              <a:sym typeface="Montserrat"/>
            </a:endParaRPr>
          </a:p>
        </p:txBody>
      </p:sp>
      <p:sp>
        <p:nvSpPr>
          <p:cNvPr id="1827" name="Google Shape;1827;p17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pic>
        <p:nvPicPr>
          <p:cNvPr id="1832" name="Google Shape;1832;p18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33" name="Google Shape;1833;p18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34" name="Google Shape;1834;p18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Default Networks: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Routes for communication </a:t>
            </a:r>
            <a:r>
              <a:rPr lang="en" sz="2900">
                <a:solidFill>
                  <a:srgbClr val="000000"/>
                </a:solidFill>
                <a:latin typeface="Montserrat"/>
                <a:ea typeface="Montserrat"/>
                <a:cs typeface="Montserrat"/>
                <a:sym typeface="Montserrat"/>
              </a:rPr>
              <a:t>traffic</a:t>
            </a:r>
            <a:r>
              <a:rPr lang="en" sz="2900">
                <a:solidFill>
                  <a:srgbClr val="000000"/>
                </a:solidFill>
                <a:latin typeface="Montserrat"/>
                <a:ea typeface="Montserrat"/>
                <a:cs typeface="Montserrat"/>
                <a:sym typeface="Montserrat"/>
              </a:rPr>
              <a:t> directly between instances.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Default routes for packets to </a:t>
            </a:r>
            <a:r>
              <a:rPr lang="en" sz="2900">
                <a:solidFill>
                  <a:srgbClr val="000000"/>
                </a:solidFill>
                <a:latin typeface="Montserrat"/>
                <a:ea typeface="Montserrat"/>
                <a:cs typeface="Montserrat"/>
                <a:sym typeface="Montserrat"/>
              </a:rPr>
              <a:t>destinations</a:t>
            </a:r>
            <a:r>
              <a:rPr lang="en" sz="2900">
                <a:solidFill>
                  <a:srgbClr val="000000"/>
                </a:solidFill>
                <a:latin typeface="Montserrat"/>
                <a:ea typeface="Montserrat"/>
                <a:cs typeface="Montserrat"/>
                <a:sym typeface="Montserrat"/>
              </a:rPr>
              <a:t> outside the network.</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Manually created networks won’t have these default routes and firewalls.</a:t>
            </a:r>
            <a:endParaRPr sz="2900">
              <a:solidFill>
                <a:srgbClr val="000000"/>
              </a:solidFill>
              <a:latin typeface="Montserrat"/>
              <a:ea typeface="Montserrat"/>
              <a:cs typeface="Montserrat"/>
              <a:sym typeface="Montserrat"/>
            </a:endParaRPr>
          </a:p>
        </p:txBody>
      </p:sp>
      <p:sp>
        <p:nvSpPr>
          <p:cNvPr id="1835" name="Google Shape;1835;p18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pic>
        <p:nvPicPr>
          <p:cNvPr id="1840" name="Google Shape;1840;p18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41" name="Google Shape;1841;p18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42" name="Google Shape;1842;p18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Firewall Rules: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VPC network functions as a firewall distributed to the instances and firewall rules are applied to the entire network.</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Connections are either allowed or denied at the instance level.</a:t>
            </a:r>
            <a:endParaRPr sz="2900">
              <a:solidFill>
                <a:srgbClr val="000000"/>
              </a:solidFill>
              <a:latin typeface="Montserrat"/>
              <a:ea typeface="Montserrat"/>
              <a:cs typeface="Montserrat"/>
              <a:sym typeface="Montserrat"/>
            </a:endParaRPr>
          </a:p>
        </p:txBody>
      </p:sp>
      <p:sp>
        <p:nvSpPr>
          <p:cNvPr id="1843" name="Google Shape;1843;p18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pic>
        <p:nvPicPr>
          <p:cNvPr id="1848" name="Google Shape;1848;p18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49" name="Google Shape;1849;p18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50" name="Google Shape;1850;p18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Firewall Rules: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Rules are stateful, meaning bidirectional communication is allowed once a connection is established.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Even without any firewall rules, there is an implied denial of all ingress traffic and implied allowance of egress traffic.</a:t>
            </a:r>
            <a:endParaRPr sz="2900">
              <a:solidFill>
                <a:srgbClr val="000000"/>
              </a:solidFill>
              <a:latin typeface="Montserrat"/>
              <a:ea typeface="Montserrat"/>
              <a:cs typeface="Montserrat"/>
              <a:sym typeface="Montserrat"/>
            </a:endParaRPr>
          </a:p>
        </p:txBody>
      </p:sp>
      <p:sp>
        <p:nvSpPr>
          <p:cNvPr id="1851" name="Google Shape;1851;p18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pic>
        <p:nvPicPr>
          <p:cNvPr id="1856" name="Google Shape;1856;p18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57" name="Google Shape;1857;p18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58" name="Google Shape;1858;p18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Firewall Rules Parameters: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Direction</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Source or Destination</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Protocol and Port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Action</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Priority</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Assignment</a:t>
            </a:r>
            <a:endParaRPr sz="2900">
              <a:solidFill>
                <a:srgbClr val="000000"/>
              </a:solidFill>
              <a:latin typeface="Montserrat"/>
              <a:ea typeface="Montserrat"/>
              <a:cs typeface="Montserrat"/>
              <a:sym typeface="Montserrat"/>
            </a:endParaRPr>
          </a:p>
        </p:txBody>
      </p:sp>
      <p:sp>
        <p:nvSpPr>
          <p:cNvPr id="1859" name="Google Shape;1859;p18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cxnSp>
        <p:nvCxnSpPr>
          <p:cNvPr id="223" name="Google Shape;223;p40"/>
          <p:cNvCxnSpPr/>
          <p:nvPr/>
        </p:nvCxnSpPr>
        <p:spPr>
          <a:xfrm>
            <a:off x="5956699" y="3408177"/>
            <a:ext cx="0" cy="461700"/>
          </a:xfrm>
          <a:prstGeom prst="straightConnector1">
            <a:avLst/>
          </a:prstGeom>
          <a:noFill/>
          <a:ln cap="flat" cmpd="sng" w="38100">
            <a:solidFill>
              <a:schemeClr val="dk2"/>
            </a:solidFill>
            <a:prstDash val="solid"/>
            <a:round/>
            <a:headEnd len="med" w="med" type="none"/>
            <a:tailEnd len="med" w="med" type="none"/>
          </a:ln>
        </p:spPr>
      </p:cxnSp>
      <p:cxnSp>
        <p:nvCxnSpPr>
          <p:cNvPr id="224" name="Google Shape;224;p40"/>
          <p:cNvCxnSpPr/>
          <p:nvPr/>
        </p:nvCxnSpPr>
        <p:spPr>
          <a:xfrm>
            <a:off x="7228824" y="3416127"/>
            <a:ext cx="0" cy="461700"/>
          </a:xfrm>
          <a:prstGeom prst="straightConnector1">
            <a:avLst/>
          </a:prstGeom>
          <a:noFill/>
          <a:ln cap="flat" cmpd="sng" w="38100">
            <a:solidFill>
              <a:schemeClr val="dk2"/>
            </a:solidFill>
            <a:prstDash val="solid"/>
            <a:round/>
            <a:headEnd len="med" w="med" type="none"/>
            <a:tailEnd len="med" w="med" type="none"/>
          </a:ln>
        </p:spPr>
      </p:cxnSp>
      <p:cxnSp>
        <p:nvCxnSpPr>
          <p:cNvPr id="225" name="Google Shape;225;p40"/>
          <p:cNvCxnSpPr/>
          <p:nvPr/>
        </p:nvCxnSpPr>
        <p:spPr>
          <a:xfrm rot="10800000">
            <a:off x="6356775" y="3074575"/>
            <a:ext cx="507300" cy="0"/>
          </a:xfrm>
          <a:prstGeom prst="straightConnector1">
            <a:avLst/>
          </a:prstGeom>
          <a:noFill/>
          <a:ln cap="flat" cmpd="sng" w="38100">
            <a:solidFill>
              <a:schemeClr val="dk2"/>
            </a:solidFill>
            <a:prstDash val="solid"/>
            <a:round/>
            <a:headEnd len="med" w="med" type="none"/>
            <a:tailEnd len="med" w="med" type="none"/>
          </a:ln>
        </p:spPr>
      </p:cxnSp>
      <p:cxnSp>
        <p:nvCxnSpPr>
          <p:cNvPr id="226" name="Google Shape;226;p40"/>
          <p:cNvCxnSpPr/>
          <p:nvPr/>
        </p:nvCxnSpPr>
        <p:spPr>
          <a:xfrm rot="10800000">
            <a:off x="6356775" y="4186288"/>
            <a:ext cx="507300" cy="0"/>
          </a:xfrm>
          <a:prstGeom prst="straightConnector1">
            <a:avLst/>
          </a:prstGeom>
          <a:noFill/>
          <a:ln cap="flat" cmpd="sng" w="38100">
            <a:solidFill>
              <a:schemeClr val="dk2"/>
            </a:solidFill>
            <a:prstDash val="solid"/>
            <a:round/>
            <a:headEnd len="med" w="med" type="none"/>
            <a:tailEnd len="med" w="med" type="none"/>
          </a:ln>
        </p:spPr>
      </p:cxnSp>
      <p:pic>
        <p:nvPicPr>
          <p:cNvPr id="227" name="Google Shape;227;p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8" name="Google Shape;228;p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9" name="Google Shape;229;p4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 offers very large VMs, but it also allows you to connect smaller instances through VPCs.</a:t>
            </a:r>
            <a:endParaRPr i="1" sz="2900">
              <a:solidFill>
                <a:srgbClr val="000000"/>
              </a:solidFill>
              <a:latin typeface="Montserrat"/>
              <a:ea typeface="Montserrat"/>
              <a:cs typeface="Montserrat"/>
              <a:sym typeface="Montserrat"/>
            </a:endParaRPr>
          </a:p>
        </p:txBody>
      </p:sp>
      <p:sp>
        <p:nvSpPr>
          <p:cNvPr id="230" name="Google Shape;230;p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231" name="Google Shape;231;p40"/>
          <p:cNvPicPr preferRelativeResize="0"/>
          <p:nvPr/>
        </p:nvPicPr>
        <p:blipFill>
          <a:blip r:embed="rId5">
            <a:alphaModFix/>
          </a:blip>
          <a:stretch>
            <a:fillRect/>
          </a:stretch>
        </p:blipFill>
        <p:spPr>
          <a:xfrm>
            <a:off x="1265400" y="2226600"/>
            <a:ext cx="4144276" cy="2762176"/>
          </a:xfrm>
          <a:prstGeom prst="rect">
            <a:avLst/>
          </a:prstGeom>
          <a:noFill/>
          <a:ln>
            <a:noFill/>
          </a:ln>
        </p:spPr>
      </p:pic>
      <p:pic>
        <p:nvPicPr>
          <p:cNvPr id="232" name="Google Shape;232;p40"/>
          <p:cNvPicPr preferRelativeResize="0"/>
          <p:nvPr/>
        </p:nvPicPr>
        <p:blipFill>
          <a:blip r:embed="rId5">
            <a:alphaModFix/>
          </a:blip>
          <a:stretch>
            <a:fillRect/>
          </a:stretch>
        </p:blipFill>
        <p:spPr>
          <a:xfrm>
            <a:off x="5210025" y="2577325"/>
            <a:ext cx="1529748" cy="1019577"/>
          </a:xfrm>
          <a:prstGeom prst="rect">
            <a:avLst/>
          </a:prstGeom>
          <a:noFill/>
          <a:ln>
            <a:noFill/>
          </a:ln>
        </p:spPr>
      </p:pic>
      <p:pic>
        <p:nvPicPr>
          <p:cNvPr id="233" name="Google Shape;233;p40"/>
          <p:cNvPicPr preferRelativeResize="0"/>
          <p:nvPr/>
        </p:nvPicPr>
        <p:blipFill>
          <a:blip r:embed="rId5">
            <a:alphaModFix/>
          </a:blip>
          <a:stretch>
            <a:fillRect/>
          </a:stretch>
        </p:blipFill>
        <p:spPr>
          <a:xfrm>
            <a:off x="6463950" y="2579475"/>
            <a:ext cx="1529748" cy="1019577"/>
          </a:xfrm>
          <a:prstGeom prst="rect">
            <a:avLst/>
          </a:prstGeom>
          <a:noFill/>
          <a:ln>
            <a:noFill/>
          </a:ln>
        </p:spPr>
      </p:pic>
      <p:pic>
        <p:nvPicPr>
          <p:cNvPr id="234" name="Google Shape;234;p40"/>
          <p:cNvPicPr preferRelativeResize="0"/>
          <p:nvPr/>
        </p:nvPicPr>
        <p:blipFill>
          <a:blip r:embed="rId5">
            <a:alphaModFix/>
          </a:blip>
          <a:stretch>
            <a:fillRect/>
          </a:stretch>
        </p:blipFill>
        <p:spPr>
          <a:xfrm>
            <a:off x="5210025" y="3676500"/>
            <a:ext cx="1529748" cy="1019577"/>
          </a:xfrm>
          <a:prstGeom prst="rect">
            <a:avLst/>
          </a:prstGeom>
          <a:noFill/>
          <a:ln>
            <a:noFill/>
          </a:ln>
        </p:spPr>
      </p:pic>
      <p:pic>
        <p:nvPicPr>
          <p:cNvPr id="235" name="Google Shape;235;p40"/>
          <p:cNvPicPr preferRelativeResize="0"/>
          <p:nvPr/>
        </p:nvPicPr>
        <p:blipFill>
          <a:blip r:embed="rId5">
            <a:alphaModFix/>
          </a:blip>
          <a:stretch>
            <a:fillRect/>
          </a:stretch>
        </p:blipFill>
        <p:spPr>
          <a:xfrm>
            <a:off x="6463950" y="3678650"/>
            <a:ext cx="1529748" cy="1019577"/>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pic>
        <p:nvPicPr>
          <p:cNvPr id="1864" name="Google Shape;1864;p18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65" name="Google Shape;1865;p18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66" name="Google Shape;1866;p18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Firewall Rules Parameters: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Direction</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Inbound connections are matched </a:t>
            </a:r>
            <a:r>
              <a:rPr i="1" lang="en" sz="2900">
                <a:solidFill>
                  <a:srgbClr val="000000"/>
                </a:solidFill>
                <a:latin typeface="Montserrat"/>
                <a:ea typeface="Montserrat"/>
                <a:cs typeface="Montserrat"/>
                <a:sym typeface="Montserrat"/>
              </a:rPr>
              <a:t>only</a:t>
            </a:r>
            <a:r>
              <a:rPr lang="en" sz="2900">
                <a:solidFill>
                  <a:srgbClr val="000000"/>
                </a:solidFill>
                <a:latin typeface="Montserrat"/>
                <a:ea typeface="Montserrat"/>
                <a:cs typeface="Montserrat"/>
                <a:sym typeface="Montserrat"/>
              </a:rPr>
              <a:t> against ingress rules.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Outbound connections are matched </a:t>
            </a:r>
            <a:r>
              <a:rPr i="1" lang="en" sz="2900">
                <a:solidFill>
                  <a:srgbClr val="000000"/>
                </a:solidFill>
                <a:latin typeface="Montserrat"/>
                <a:ea typeface="Montserrat"/>
                <a:cs typeface="Montserrat"/>
                <a:sym typeface="Montserrat"/>
              </a:rPr>
              <a:t>only </a:t>
            </a:r>
            <a:r>
              <a:rPr lang="en" sz="2900">
                <a:solidFill>
                  <a:srgbClr val="000000"/>
                </a:solidFill>
                <a:latin typeface="Montserrat"/>
                <a:ea typeface="Montserrat"/>
                <a:cs typeface="Montserrat"/>
                <a:sym typeface="Montserrat"/>
              </a:rPr>
              <a:t>against egress rules.</a:t>
            </a:r>
            <a:endParaRPr sz="2900">
              <a:solidFill>
                <a:srgbClr val="000000"/>
              </a:solidFill>
              <a:latin typeface="Montserrat"/>
              <a:ea typeface="Montserrat"/>
              <a:cs typeface="Montserrat"/>
              <a:sym typeface="Montserrat"/>
            </a:endParaRPr>
          </a:p>
        </p:txBody>
      </p:sp>
      <p:sp>
        <p:nvSpPr>
          <p:cNvPr id="1867" name="Google Shape;1867;p18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pic>
        <p:nvPicPr>
          <p:cNvPr id="1872" name="Google Shape;1872;p18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73" name="Google Shape;1873;p18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74" name="Google Shape;1874;p18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Firewall Rules Parameters: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Sources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Specified as IP Addresses, Source Tags, or Source Service Account.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Destinations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One or more ranges of IP addresses.</a:t>
            </a:r>
            <a:endParaRPr sz="2900">
              <a:solidFill>
                <a:srgbClr val="000000"/>
              </a:solidFill>
              <a:latin typeface="Montserrat"/>
              <a:ea typeface="Montserrat"/>
              <a:cs typeface="Montserrat"/>
              <a:sym typeface="Montserrat"/>
            </a:endParaRPr>
          </a:p>
        </p:txBody>
      </p:sp>
      <p:sp>
        <p:nvSpPr>
          <p:cNvPr id="1875" name="Google Shape;1875;p18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pic>
        <p:nvPicPr>
          <p:cNvPr id="1880" name="Google Shape;1880;p18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81" name="Google Shape;1881;p18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82" name="Google Shape;1882;p18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Firewall Rules Parameters: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Protocol and Port</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Any rule can be restricted to apply to </a:t>
            </a:r>
            <a:r>
              <a:rPr i="1" lang="en" sz="2900">
                <a:solidFill>
                  <a:srgbClr val="000000"/>
                </a:solidFill>
                <a:latin typeface="Montserrat"/>
                <a:ea typeface="Montserrat"/>
                <a:cs typeface="Montserrat"/>
                <a:sym typeface="Montserrat"/>
              </a:rPr>
              <a:t>only </a:t>
            </a:r>
            <a:r>
              <a:rPr lang="en" sz="2900">
                <a:solidFill>
                  <a:srgbClr val="000000"/>
                </a:solidFill>
                <a:latin typeface="Montserrat"/>
                <a:ea typeface="Montserrat"/>
                <a:cs typeface="Montserrat"/>
                <a:sym typeface="Montserrat"/>
              </a:rPr>
              <a:t>a specific protocol (e.g. only HTTP traffic) or only a specific port (e.g. only port :80).</a:t>
            </a:r>
            <a:endParaRPr sz="2900">
              <a:solidFill>
                <a:srgbClr val="000000"/>
              </a:solidFill>
              <a:latin typeface="Montserrat"/>
              <a:ea typeface="Montserrat"/>
              <a:cs typeface="Montserrat"/>
              <a:sym typeface="Montserrat"/>
            </a:endParaRPr>
          </a:p>
        </p:txBody>
      </p:sp>
      <p:sp>
        <p:nvSpPr>
          <p:cNvPr id="1883" name="Google Shape;1883;p18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8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89" name="Google Shape;1889;p18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90" name="Google Shape;1890;p18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Firewall Rules Parameters: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Action</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Either allowing or denying the packets based on direction, source/destination, protocol, and port.</a:t>
            </a:r>
            <a:endParaRPr sz="2900">
              <a:solidFill>
                <a:srgbClr val="000000"/>
              </a:solidFill>
              <a:latin typeface="Montserrat"/>
              <a:ea typeface="Montserrat"/>
              <a:cs typeface="Montserrat"/>
              <a:sym typeface="Montserrat"/>
            </a:endParaRPr>
          </a:p>
        </p:txBody>
      </p:sp>
      <p:sp>
        <p:nvSpPr>
          <p:cNvPr id="1891" name="Google Shape;1891;p18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pic>
        <p:nvPicPr>
          <p:cNvPr id="1896" name="Google Shape;1896;p18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97" name="Google Shape;1897;p18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98" name="Google Shape;1898;p18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Firewall Rules Parameters: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Priority</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Defines the order in which rules are evaluated.</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first matching rule is applied.</a:t>
            </a:r>
            <a:endParaRPr sz="2900">
              <a:solidFill>
                <a:srgbClr val="000000"/>
              </a:solidFill>
              <a:latin typeface="Montserrat"/>
              <a:ea typeface="Montserrat"/>
              <a:cs typeface="Montserrat"/>
              <a:sym typeface="Montserrat"/>
            </a:endParaRPr>
          </a:p>
        </p:txBody>
      </p:sp>
      <p:sp>
        <p:nvSpPr>
          <p:cNvPr id="1899" name="Google Shape;1899;p18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pic>
        <p:nvPicPr>
          <p:cNvPr id="1904" name="Google Shape;1904;p18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05" name="Google Shape;1905;p18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06" name="Google Shape;1906;p18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Firewall Rules Parameters: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Assignment</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Rules are applied to all instances, but you can specify that certain rules only apply to certain instances.</a:t>
            </a:r>
            <a:endParaRPr sz="2900">
              <a:solidFill>
                <a:srgbClr val="000000"/>
              </a:solidFill>
              <a:latin typeface="Montserrat"/>
              <a:ea typeface="Montserrat"/>
              <a:cs typeface="Montserrat"/>
              <a:sym typeface="Montserrat"/>
            </a:endParaRPr>
          </a:p>
        </p:txBody>
      </p:sp>
      <p:sp>
        <p:nvSpPr>
          <p:cNvPr id="1907" name="Google Shape;1907;p18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190"/>
          <p:cNvSpPr/>
          <p:nvPr/>
        </p:nvSpPr>
        <p:spPr>
          <a:xfrm>
            <a:off x="5811475" y="2834175"/>
            <a:ext cx="2939100" cy="192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GCP Virtual Network</a:t>
            </a:r>
            <a:endParaRPr b="1">
              <a:latin typeface="Montserrat"/>
              <a:ea typeface="Montserrat"/>
              <a:cs typeface="Montserrat"/>
              <a:sym typeface="Montserrat"/>
            </a:endParaRPr>
          </a:p>
        </p:txBody>
      </p:sp>
      <p:pic>
        <p:nvPicPr>
          <p:cNvPr id="1913" name="Google Shape;1913;p19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14" name="Google Shape;1914;p19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15" name="Google Shape;1915;p190"/>
          <p:cNvSpPr txBox="1"/>
          <p:nvPr>
            <p:ph idx="1" type="subTitle"/>
          </p:nvPr>
        </p:nvSpPr>
        <p:spPr>
          <a:xfrm>
            <a:off x="311700" y="1152475"/>
            <a:ext cx="50487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Egress Firewall Rules</a:t>
            </a:r>
            <a:r>
              <a:rPr b="1"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Conditions: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Destination CIDR Ranges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Protocols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Ports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Allow or Deny the egress connection</a:t>
            </a:r>
            <a:endParaRPr sz="2900">
              <a:solidFill>
                <a:srgbClr val="000000"/>
              </a:solidFill>
              <a:latin typeface="Montserrat"/>
              <a:ea typeface="Montserrat"/>
              <a:cs typeface="Montserrat"/>
              <a:sym typeface="Montserrat"/>
            </a:endParaRPr>
          </a:p>
        </p:txBody>
      </p:sp>
      <p:sp>
        <p:nvSpPr>
          <p:cNvPr id="1916" name="Google Shape;1916;p19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917" name="Google Shape;1917;p190"/>
          <p:cNvSpPr/>
          <p:nvPr/>
        </p:nvSpPr>
        <p:spPr>
          <a:xfrm>
            <a:off x="6518150" y="3681475"/>
            <a:ext cx="1549800" cy="8874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918" name="Google Shape;1918;p190"/>
          <p:cNvPicPr preferRelativeResize="0"/>
          <p:nvPr/>
        </p:nvPicPr>
        <p:blipFill>
          <a:blip r:embed="rId5">
            <a:alphaModFix/>
          </a:blip>
          <a:stretch>
            <a:fillRect/>
          </a:stretch>
        </p:blipFill>
        <p:spPr>
          <a:xfrm>
            <a:off x="6965235" y="3963337"/>
            <a:ext cx="655626" cy="436974"/>
          </a:xfrm>
          <a:prstGeom prst="rect">
            <a:avLst/>
          </a:prstGeom>
          <a:noFill/>
          <a:ln>
            <a:noFill/>
          </a:ln>
        </p:spPr>
      </p:pic>
      <p:pic>
        <p:nvPicPr>
          <p:cNvPr id="1919" name="Google Shape;1919;p190"/>
          <p:cNvPicPr preferRelativeResize="0"/>
          <p:nvPr/>
        </p:nvPicPr>
        <p:blipFill>
          <a:blip r:embed="rId6">
            <a:alphaModFix/>
          </a:blip>
          <a:stretch>
            <a:fillRect/>
          </a:stretch>
        </p:blipFill>
        <p:spPr>
          <a:xfrm>
            <a:off x="5551875" y="1244850"/>
            <a:ext cx="1275676" cy="930874"/>
          </a:xfrm>
          <a:prstGeom prst="rect">
            <a:avLst/>
          </a:prstGeom>
          <a:noFill/>
          <a:ln>
            <a:noFill/>
          </a:ln>
        </p:spPr>
      </p:pic>
      <p:sp>
        <p:nvSpPr>
          <p:cNvPr id="1920" name="Google Shape;1920;p190"/>
          <p:cNvSpPr txBox="1"/>
          <p:nvPr/>
        </p:nvSpPr>
        <p:spPr>
          <a:xfrm>
            <a:off x="5551913" y="820675"/>
            <a:ext cx="127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External Network</a:t>
            </a:r>
            <a:endParaRPr b="1">
              <a:latin typeface="Montserrat"/>
              <a:ea typeface="Montserrat"/>
              <a:cs typeface="Montserrat"/>
              <a:sym typeface="Montserrat"/>
            </a:endParaRPr>
          </a:p>
        </p:txBody>
      </p:sp>
      <p:sp>
        <p:nvSpPr>
          <p:cNvPr id="1921" name="Google Shape;1921;p190"/>
          <p:cNvSpPr/>
          <p:nvPr/>
        </p:nvSpPr>
        <p:spPr>
          <a:xfrm>
            <a:off x="6250450" y="3339925"/>
            <a:ext cx="2080200" cy="1288200"/>
          </a:xfrm>
          <a:prstGeom prst="rect">
            <a:avLst/>
          </a:prstGeom>
          <a:noFill/>
          <a:ln cap="flat" cmpd="sng" w="38100">
            <a:solidFill>
              <a:srgbClr val="CC4125"/>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Firewall</a:t>
            </a:r>
            <a:endParaRPr b="1">
              <a:solidFill>
                <a:srgbClr val="CC4125"/>
              </a:solidFill>
              <a:latin typeface="Montserrat"/>
              <a:ea typeface="Montserrat"/>
              <a:cs typeface="Montserrat"/>
              <a:sym typeface="Montserrat"/>
            </a:endParaRPr>
          </a:p>
        </p:txBody>
      </p:sp>
      <p:cxnSp>
        <p:nvCxnSpPr>
          <p:cNvPr id="1922" name="Google Shape;1922;p190"/>
          <p:cNvCxnSpPr/>
          <p:nvPr/>
        </p:nvCxnSpPr>
        <p:spPr>
          <a:xfrm flipH="1" rot="5400000">
            <a:off x="5642813" y="2722624"/>
            <a:ext cx="2042100" cy="948300"/>
          </a:xfrm>
          <a:prstGeom prst="bentConnector3">
            <a:avLst>
              <a:gd fmla="val 933" name="adj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191"/>
          <p:cNvSpPr/>
          <p:nvPr/>
        </p:nvSpPr>
        <p:spPr>
          <a:xfrm>
            <a:off x="5811475" y="2834175"/>
            <a:ext cx="2939100" cy="192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GCP Virtual Network</a:t>
            </a:r>
            <a:endParaRPr b="1">
              <a:latin typeface="Montserrat"/>
              <a:ea typeface="Montserrat"/>
              <a:cs typeface="Montserrat"/>
              <a:sym typeface="Montserrat"/>
            </a:endParaRPr>
          </a:p>
        </p:txBody>
      </p:sp>
      <p:pic>
        <p:nvPicPr>
          <p:cNvPr id="1928" name="Google Shape;1928;p19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29" name="Google Shape;1929;p19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30" name="Google Shape;1930;p191"/>
          <p:cNvSpPr txBox="1"/>
          <p:nvPr>
            <p:ph idx="1" type="subTitle"/>
          </p:nvPr>
        </p:nvSpPr>
        <p:spPr>
          <a:xfrm>
            <a:off x="311700" y="1152475"/>
            <a:ext cx="50487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Egress Firewall Rules: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Conditions: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Destination CIDR Ranges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Protocols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Ports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Allow or Deny the egress connection</a:t>
            </a:r>
            <a:endParaRPr sz="2900">
              <a:solidFill>
                <a:srgbClr val="000000"/>
              </a:solidFill>
              <a:latin typeface="Montserrat"/>
              <a:ea typeface="Montserrat"/>
              <a:cs typeface="Montserrat"/>
              <a:sym typeface="Montserrat"/>
            </a:endParaRPr>
          </a:p>
        </p:txBody>
      </p:sp>
      <p:sp>
        <p:nvSpPr>
          <p:cNvPr id="1931" name="Google Shape;1931;p19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932" name="Google Shape;1932;p191"/>
          <p:cNvSpPr/>
          <p:nvPr/>
        </p:nvSpPr>
        <p:spPr>
          <a:xfrm>
            <a:off x="6518150" y="3681475"/>
            <a:ext cx="1549800" cy="8874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933" name="Google Shape;1933;p191"/>
          <p:cNvPicPr preferRelativeResize="0"/>
          <p:nvPr/>
        </p:nvPicPr>
        <p:blipFill>
          <a:blip r:embed="rId5">
            <a:alphaModFix/>
          </a:blip>
          <a:stretch>
            <a:fillRect/>
          </a:stretch>
        </p:blipFill>
        <p:spPr>
          <a:xfrm>
            <a:off x="6965235" y="3963337"/>
            <a:ext cx="655626" cy="436974"/>
          </a:xfrm>
          <a:prstGeom prst="rect">
            <a:avLst/>
          </a:prstGeom>
          <a:noFill/>
          <a:ln>
            <a:noFill/>
          </a:ln>
        </p:spPr>
      </p:pic>
      <p:pic>
        <p:nvPicPr>
          <p:cNvPr id="1934" name="Google Shape;1934;p191"/>
          <p:cNvPicPr preferRelativeResize="0"/>
          <p:nvPr/>
        </p:nvPicPr>
        <p:blipFill>
          <a:blip r:embed="rId6">
            <a:alphaModFix/>
          </a:blip>
          <a:stretch>
            <a:fillRect/>
          </a:stretch>
        </p:blipFill>
        <p:spPr>
          <a:xfrm>
            <a:off x="5551875" y="1244850"/>
            <a:ext cx="1275676" cy="930874"/>
          </a:xfrm>
          <a:prstGeom prst="rect">
            <a:avLst/>
          </a:prstGeom>
          <a:noFill/>
          <a:ln>
            <a:noFill/>
          </a:ln>
        </p:spPr>
      </p:pic>
      <p:sp>
        <p:nvSpPr>
          <p:cNvPr id="1935" name="Google Shape;1935;p191"/>
          <p:cNvSpPr txBox="1"/>
          <p:nvPr/>
        </p:nvSpPr>
        <p:spPr>
          <a:xfrm>
            <a:off x="5551913" y="820675"/>
            <a:ext cx="127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External Network</a:t>
            </a:r>
            <a:endParaRPr b="1">
              <a:latin typeface="Montserrat"/>
              <a:ea typeface="Montserrat"/>
              <a:cs typeface="Montserrat"/>
              <a:sym typeface="Montserrat"/>
            </a:endParaRPr>
          </a:p>
        </p:txBody>
      </p:sp>
      <p:sp>
        <p:nvSpPr>
          <p:cNvPr id="1936" name="Google Shape;1936;p191"/>
          <p:cNvSpPr/>
          <p:nvPr/>
        </p:nvSpPr>
        <p:spPr>
          <a:xfrm>
            <a:off x="7357625" y="1266588"/>
            <a:ext cx="1549800" cy="8874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937" name="Google Shape;1937;p191"/>
          <p:cNvPicPr preferRelativeResize="0"/>
          <p:nvPr/>
        </p:nvPicPr>
        <p:blipFill>
          <a:blip r:embed="rId5">
            <a:alphaModFix/>
          </a:blip>
          <a:stretch>
            <a:fillRect/>
          </a:stretch>
        </p:blipFill>
        <p:spPr>
          <a:xfrm>
            <a:off x="7804710" y="1548449"/>
            <a:ext cx="655626" cy="436974"/>
          </a:xfrm>
          <a:prstGeom prst="rect">
            <a:avLst/>
          </a:prstGeom>
          <a:noFill/>
          <a:ln>
            <a:noFill/>
          </a:ln>
        </p:spPr>
      </p:pic>
      <p:sp>
        <p:nvSpPr>
          <p:cNvPr id="1938" name="Google Shape;1938;p191"/>
          <p:cNvSpPr/>
          <p:nvPr/>
        </p:nvSpPr>
        <p:spPr>
          <a:xfrm>
            <a:off x="6250450" y="3339925"/>
            <a:ext cx="2080200" cy="1288200"/>
          </a:xfrm>
          <a:prstGeom prst="rect">
            <a:avLst/>
          </a:prstGeom>
          <a:noFill/>
          <a:ln cap="flat" cmpd="sng" w="38100">
            <a:solidFill>
              <a:srgbClr val="CC4125"/>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Firewall</a:t>
            </a:r>
            <a:endParaRPr b="1">
              <a:solidFill>
                <a:srgbClr val="CC4125"/>
              </a:solidFill>
              <a:latin typeface="Montserrat"/>
              <a:ea typeface="Montserrat"/>
              <a:cs typeface="Montserrat"/>
              <a:sym typeface="Montserrat"/>
            </a:endParaRPr>
          </a:p>
        </p:txBody>
      </p:sp>
      <p:cxnSp>
        <p:nvCxnSpPr>
          <p:cNvPr id="1939" name="Google Shape;1939;p191"/>
          <p:cNvCxnSpPr/>
          <p:nvPr/>
        </p:nvCxnSpPr>
        <p:spPr>
          <a:xfrm flipH="1" rot="5400000">
            <a:off x="5642813" y="2722624"/>
            <a:ext cx="2042100" cy="948300"/>
          </a:xfrm>
          <a:prstGeom prst="bentConnector3">
            <a:avLst>
              <a:gd fmla="val 933" name="adj1"/>
            </a:avLst>
          </a:prstGeom>
          <a:noFill/>
          <a:ln cap="flat" cmpd="sng" w="38100">
            <a:solidFill>
              <a:srgbClr val="000000"/>
            </a:solidFill>
            <a:prstDash val="solid"/>
            <a:round/>
            <a:headEnd len="med" w="med" type="none"/>
            <a:tailEnd len="med" w="med" type="triangle"/>
          </a:ln>
        </p:spPr>
      </p:cxnSp>
      <p:cxnSp>
        <p:nvCxnSpPr>
          <p:cNvPr id="1940" name="Google Shape;1940;p191"/>
          <p:cNvCxnSpPr/>
          <p:nvPr/>
        </p:nvCxnSpPr>
        <p:spPr>
          <a:xfrm rot="-5400000">
            <a:off x="6966075" y="2671975"/>
            <a:ext cx="2004000" cy="1030500"/>
          </a:xfrm>
          <a:prstGeom prst="bentConnector3">
            <a:avLst>
              <a:gd fmla="val -953" name="adj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192"/>
          <p:cNvSpPr/>
          <p:nvPr/>
        </p:nvSpPr>
        <p:spPr>
          <a:xfrm>
            <a:off x="5811475" y="2834175"/>
            <a:ext cx="2939100" cy="192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GCP Virtual Network</a:t>
            </a:r>
            <a:endParaRPr b="1">
              <a:latin typeface="Montserrat"/>
              <a:ea typeface="Montserrat"/>
              <a:cs typeface="Montserrat"/>
              <a:sym typeface="Montserrat"/>
            </a:endParaRPr>
          </a:p>
        </p:txBody>
      </p:sp>
      <p:pic>
        <p:nvPicPr>
          <p:cNvPr id="1946" name="Google Shape;1946;p19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47" name="Google Shape;1947;p19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48" name="Google Shape;1948;p192"/>
          <p:cNvSpPr txBox="1"/>
          <p:nvPr>
            <p:ph idx="1" type="subTitle"/>
          </p:nvPr>
        </p:nvSpPr>
        <p:spPr>
          <a:xfrm>
            <a:off x="311700" y="1152475"/>
            <a:ext cx="50487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Egress Firewall Rules: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Conditions: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Destination CIDR Ranges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Protocols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Ports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Allow or Deny the egress connection</a:t>
            </a:r>
            <a:endParaRPr sz="2900">
              <a:solidFill>
                <a:srgbClr val="000000"/>
              </a:solidFill>
              <a:latin typeface="Montserrat"/>
              <a:ea typeface="Montserrat"/>
              <a:cs typeface="Montserrat"/>
              <a:sym typeface="Montserrat"/>
            </a:endParaRPr>
          </a:p>
        </p:txBody>
      </p:sp>
      <p:sp>
        <p:nvSpPr>
          <p:cNvPr id="1949" name="Google Shape;1949;p19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950" name="Google Shape;1950;p192"/>
          <p:cNvSpPr/>
          <p:nvPr/>
        </p:nvSpPr>
        <p:spPr>
          <a:xfrm>
            <a:off x="6518150" y="3681475"/>
            <a:ext cx="1549800" cy="8874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951" name="Google Shape;1951;p192"/>
          <p:cNvPicPr preferRelativeResize="0"/>
          <p:nvPr/>
        </p:nvPicPr>
        <p:blipFill>
          <a:blip r:embed="rId5">
            <a:alphaModFix/>
          </a:blip>
          <a:stretch>
            <a:fillRect/>
          </a:stretch>
        </p:blipFill>
        <p:spPr>
          <a:xfrm>
            <a:off x="6965235" y="3963337"/>
            <a:ext cx="655626" cy="436974"/>
          </a:xfrm>
          <a:prstGeom prst="rect">
            <a:avLst/>
          </a:prstGeom>
          <a:noFill/>
          <a:ln>
            <a:noFill/>
          </a:ln>
        </p:spPr>
      </p:pic>
      <p:pic>
        <p:nvPicPr>
          <p:cNvPr id="1952" name="Google Shape;1952;p192"/>
          <p:cNvPicPr preferRelativeResize="0"/>
          <p:nvPr/>
        </p:nvPicPr>
        <p:blipFill>
          <a:blip r:embed="rId6">
            <a:alphaModFix/>
          </a:blip>
          <a:stretch>
            <a:fillRect/>
          </a:stretch>
        </p:blipFill>
        <p:spPr>
          <a:xfrm>
            <a:off x="5551875" y="1244850"/>
            <a:ext cx="1275676" cy="930874"/>
          </a:xfrm>
          <a:prstGeom prst="rect">
            <a:avLst/>
          </a:prstGeom>
          <a:noFill/>
          <a:ln>
            <a:noFill/>
          </a:ln>
        </p:spPr>
      </p:pic>
      <p:sp>
        <p:nvSpPr>
          <p:cNvPr id="1953" name="Google Shape;1953;p192"/>
          <p:cNvSpPr txBox="1"/>
          <p:nvPr/>
        </p:nvSpPr>
        <p:spPr>
          <a:xfrm>
            <a:off x="5551913" y="820675"/>
            <a:ext cx="127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External Network</a:t>
            </a:r>
            <a:endParaRPr b="1">
              <a:latin typeface="Montserrat"/>
              <a:ea typeface="Montserrat"/>
              <a:cs typeface="Montserrat"/>
              <a:sym typeface="Montserrat"/>
            </a:endParaRPr>
          </a:p>
        </p:txBody>
      </p:sp>
      <p:sp>
        <p:nvSpPr>
          <p:cNvPr id="1954" name="Google Shape;1954;p192"/>
          <p:cNvSpPr/>
          <p:nvPr/>
        </p:nvSpPr>
        <p:spPr>
          <a:xfrm>
            <a:off x="7357625" y="1266588"/>
            <a:ext cx="1549800" cy="8874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955" name="Google Shape;1955;p192"/>
          <p:cNvPicPr preferRelativeResize="0"/>
          <p:nvPr/>
        </p:nvPicPr>
        <p:blipFill>
          <a:blip r:embed="rId5">
            <a:alphaModFix/>
          </a:blip>
          <a:stretch>
            <a:fillRect/>
          </a:stretch>
        </p:blipFill>
        <p:spPr>
          <a:xfrm>
            <a:off x="7804710" y="1548449"/>
            <a:ext cx="655626" cy="436974"/>
          </a:xfrm>
          <a:prstGeom prst="rect">
            <a:avLst/>
          </a:prstGeom>
          <a:noFill/>
          <a:ln>
            <a:noFill/>
          </a:ln>
        </p:spPr>
      </p:pic>
      <p:sp>
        <p:nvSpPr>
          <p:cNvPr id="1956" name="Google Shape;1956;p192"/>
          <p:cNvSpPr/>
          <p:nvPr/>
        </p:nvSpPr>
        <p:spPr>
          <a:xfrm>
            <a:off x="6250450" y="3339925"/>
            <a:ext cx="2080200" cy="1288200"/>
          </a:xfrm>
          <a:prstGeom prst="rect">
            <a:avLst/>
          </a:prstGeom>
          <a:noFill/>
          <a:ln cap="flat" cmpd="sng" w="38100">
            <a:solidFill>
              <a:srgbClr val="CC4125"/>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Firewall</a:t>
            </a:r>
            <a:endParaRPr b="1">
              <a:solidFill>
                <a:srgbClr val="CC4125"/>
              </a:solidFill>
              <a:latin typeface="Montserrat"/>
              <a:ea typeface="Montserrat"/>
              <a:cs typeface="Montserrat"/>
              <a:sym typeface="Montserrat"/>
            </a:endParaRPr>
          </a:p>
        </p:txBody>
      </p:sp>
      <p:sp>
        <p:nvSpPr>
          <p:cNvPr id="1957" name="Google Shape;1957;p192"/>
          <p:cNvSpPr/>
          <p:nvPr/>
        </p:nvSpPr>
        <p:spPr>
          <a:xfrm>
            <a:off x="7290600" y="935175"/>
            <a:ext cx="1698300" cy="1419300"/>
          </a:xfrm>
          <a:prstGeom prst="rect">
            <a:avLst/>
          </a:prstGeom>
          <a:noFill/>
          <a:ln cap="flat" cmpd="sng" w="38100">
            <a:solidFill>
              <a:srgbClr val="CC4125"/>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Firewall</a:t>
            </a:r>
            <a:endParaRPr b="1">
              <a:solidFill>
                <a:srgbClr val="CC4125"/>
              </a:solidFill>
              <a:latin typeface="Montserrat"/>
              <a:ea typeface="Montserrat"/>
              <a:cs typeface="Montserrat"/>
              <a:sym typeface="Montserrat"/>
            </a:endParaRPr>
          </a:p>
        </p:txBody>
      </p:sp>
      <p:cxnSp>
        <p:nvCxnSpPr>
          <p:cNvPr id="1958" name="Google Shape;1958;p192"/>
          <p:cNvCxnSpPr>
            <a:endCxn id="1952" idx="2"/>
          </p:cNvCxnSpPr>
          <p:nvPr/>
        </p:nvCxnSpPr>
        <p:spPr>
          <a:xfrm flipH="1" rot="5400000">
            <a:off x="5642813" y="2722624"/>
            <a:ext cx="2042100" cy="948300"/>
          </a:xfrm>
          <a:prstGeom prst="bentConnector3">
            <a:avLst>
              <a:gd fmla="val 933" name="adj1"/>
            </a:avLst>
          </a:prstGeom>
          <a:noFill/>
          <a:ln cap="flat" cmpd="sng" w="38100">
            <a:solidFill>
              <a:srgbClr val="000000"/>
            </a:solidFill>
            <a:prstDash val="solid"/>
            <a:round/>
            <a:headEnd len="med" w="med" type="none"/>
            <a:tailEnd len="med" w="med" type="triangle"/>
          </a:ln>
        </p:spPr>
      </p:cxnSp>
      <p:cxnSp>
        <p:nvCxnSpPr>
          <p:cNvPr id="1959" name="Google Shape;1959;p192"/>
          <p:cNvCxnSpPr/>
          <p:nvPr/>
        </p:nvCxnSpPr>
        <p:spPr>
          <a:xfrm rot="-5400000">
            <a:off x="6966075" y="2671975"/>
            <a:ext cx="2004000" cy="1030500"/>
          </a:xfrm>
          <a:prstGeom prst="bentConnector3">
            <a:avLst>
              <a:gd fmla="val -953" name="adj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193"/>
          <p:cNvSpPr/>
          <p:nvPr/>
        </p:nvSpPr>
        <p:spPr>
          <a:xfrm>
            <a:off x="5811475" y="2834175"/>
            <a:ext cx="2939100" cy="19275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GCP Virtual Network</a:t>
            </a:r>
            <a:endParaRPr b="1">
              <a:latin typeface="Montserrat"/>
              <a:ea typeface="Montserrat"/>
              <a:cs typeface="Montserrat"/>
              <a:sym typeface="Montserrat"/>
            </a:endParaRPr>
          </a:p>
        </p:txBody>
      </p:sp>
      <p:pic>
        <p:nvPicPr>
          <p:cNvPr id="1965" name="Google Shape;1965;p19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66" name="Google Shape;1966;p19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67" name="Google Shape;1967;p193"/>
          <p:cNvSpPr txBox="1"/>
          <p:nvPr>
            <p:ph idx="1" type="subTitle"/>
          </p:nvPr>
        </p:nvSpPr>
        <p:spPr>
          <a:xfrm>
            <a:off x="311700" y="1152475"/>
            <a:ext cx="5048700" cy="3416400"/>
          </a:xfrm>
          <a:prstGeom prst="rect">
            <a:avLst/>
          </a:prstGeom>
        </p:spPr>
        <p:txBody>
          <a:bodyPr anchorCtr="0" anchor="t" bIns="91425" lIns="91425" spcFirstLastPara="1" rIns="91425" wrap="square" tIns="91425">
            <a:normAutofit lnSpcReduction="2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Ing</a:t>
            </a:r>
            <a:r>
              <a:rPr b="1" lang="en" sz="2900">
                <a:solidFill>
                  <a:srgbClr val="000000"/>
                </a:solidFill>
                <a:latin typeface="Montserrat"/>
                <a:ea typeface="Montserrat"/>
                <a:cs typeface="Montserrat"/>
                <a:sym typeface="Montserrat"/>
              </a:rPr>
              <a:t>ress Firewall Rules: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Conditions: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Source CIDR Ranges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Protocols</a:t>
            </a:r>
            <a:endParaRPr sz="2900">
              <a:solidFill>
                <a:srgbClr val="000000"/>
              </a:solidFill>
              <a:latin typeface="Montserrat"/>
              <a:ea typeface="Montserrat"/>
              <a:cs typeface="Montserrat"/>
              <a:sym typeface="Montserrat"/>
            </a:endParaRPr>
          </a:p>
          <a:p>
            <a:pPr indent="-412750" lvl="3" marL="18288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Ports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Allow or Deny the ingress connection</a:t>
            </a:r>
            <a:endParaRPr sz="2900">
              <a:solidFill>
                <a:srgbClr val="000000"/>
              </a:solidFill>
              <a:latin typeface="Montserrat"/>
              <a:ea typeface="Montserrat"/>
              <a:cs typeface="Montserrat"/>
              <a:sym typeface="Montserrat"/>
            </a:endParaRPr>
          </a:p>
        </p:txBody>
      </p:sp>
      <p:sp>
        <p:nvSpPr>
          <p:cNvPr id="1968" name="Google Shape;1968;p19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969" name="Google Shape;1969;p193"/>
          <p:cNvSpPr/>
          <p:nvPr/>
        </p:nvSpPr>
        <p:spPr>
          <a:xfrm>
            <a:off x="6518150" y="3681475"/>
            <a:ext cx="1549800" cy="8874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970" name="Google Shape;1970;p193"/>
          <p:cNvPicPr preferRelativeResize="0"/>
          <p:nvPr/>
        </p:nvPicPr>
        <p:blipFill>
          <a:blip r:embed="rId5">
            <a:alphaModFix/>
          </a:blip>
          <a:stretch>
            <a:fillRect/>
          </a:stretch>
        </p:blipFill>
        <p:spPr>
          <a:xfrm>
            <a:off x="6965235" y="3963337"/>
            <a:ext cx="655626" cy="436974"/>
          </a:xfrm>
          <a:prstGeom prst="rect">
            <a:avLst/>
          </a:prstGeom>
          <a:noFill/>
          <a:ln>
            <a:noFill/>
          </a:ln>
        </p:spPr>
      </p:pic>
      <p:pic>
        <p:nvPicPr>
          <p:cNvPr id="1971" name="Google Shape;1971;p193"/>
          <p:cNvPicPr preferRelativeResize="0"/>
          <p:nvPr/>
        </p:nvPicPr>
        <p:blipFill>
          <a:blip r:embed="rId6">
            <a:alphaModFix/>
          </a:blip>
          <a:stretch>
            <a:fillRect/>
          </a:stretch>
        </p:blipFill>
        <p:spPr>
          <a:xfrm>
            <a:off x="5551875" y="1244850"/>
            <a:ext cx="1275676" cy="930874"/>
          </a:xfrm>
          <a:prstGeom prst="rect">
            <a:avLst/>
          </a:prstGeom>
          <a:noFill/>
          <a:ln>
            <a:noFill/>
          </a:ln>
        </p:spPr>
      </p:pic>
      <p:sp>
        <p:nvSpPr>
          <p:cNvPr id="1972" name="Google Shape;1972;p193"/>
          <p:cNvSpPr txBox="1"/>
          <p:nvPr/>
        </p:nvSpPr>
        <p:spPr>
          <a:xfrm>
            <a:off x="5551913" y="820675"/>
            <a:ext cx="127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External Network</a:t>
            </a:r>
            <a:endParaRPr b="1">
              <a:latin typeface="Montserrat"/>
              <a:ea typeface="Montserrat"/>
              <a:cs typeface="Montserrat"/>
              <a:sym typeface="Montserrat"/>
            </a:endParaRPr>
          </a:p>
        </p:txBody>
      </p:sp>
      <p:sp>
        <p:nvSpPr>
          <p:cNvPr id="1973" name="Google Shape;1973;p193"/>
          <p:cNvSpPr/>
          <p:nvPr/>
        </p:nvSpPr>
        <p:spPr>
          <a:xfrm>
            <a:off x="7357625" y="1266588"/>
            <a:ext cx="1549800" cy="8874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VM</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974" name="Google Shape;1974;p193"/>
          <p:cNvPicPr preferRelativeResize="0"/>
          <p:nvPr/>
        </p:nvPicPr>
        <p:blipFill>
          <a:blip r:embed="rId5">
            <a:alphaModFix/>
          </a:blip>
          <a:stretch>
            <a:fillRect/>
          </a:stretch>
        </p:blipFill>
        <p:spPr>
          <a:xfrm>
            <a:off x="7804710" y="1548449"/>
            <a:ext cx="655626" cy="436974"/>
          </a:xfrm>
          <a:prstGeom prst="rect">
            <a:avLst/>
          </a:prstGeom>
          <a:noFill/>
          <a:ln>
            <a:noFill/>
          </a:ln>
        </p:spPr>
      </p:pic>
      <p:sp>
        <p:nvSpPr>
          <p:cNvPr id="1975" name="Google Shape;1975;p193"/>
          <p:cNvSpPr/>
          <p:nvPr/>
        </p:nvSpPr>
        <p:spPr>
          <a:xfrm>
            <a:off x="6250450" y="3339925"/>
            <a:ext cx="2080200" cy="1288200"/>
          </a:xfrm>
          <a:prstGeom prst="rect">
            <a:avLst/>
          </a:prstGeom>
          <a:noFill/>
          <a:ln cap="flat" cmpd="sng" w="38100">
            <a:solidFill>
              <a:srgbClr val="CC4125"/>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Firewall</a:t>
            </a:r>
            <a:endParaRPr b="1">
              <a:solidFill>
                <a:srgbClr val="CC4125"/>
              </a:solidFill>
              <a:latin typeface="Montserrat"/>
              <a:ea typeface="Montserrat"/>
              <a:cs typeface="Montserrat"/>
              <a:sym typeface="Montserrat"/>
            </a:endParaRPr>
          </a:p>
        </p:txBody>
      </p:sp>
      <p:sp>
        <p:nvSpPr>
          <p:cNvPr id="1976" name="Google Shape;1976;p193"/>
          <p:cNvSpPr/>
          <p:nvPr/>
        </p:nvSpPr>
        <p:spPr>
          <a:xfrm>
            <a:off x="7290600" y="935175"/>
            <a:ext cx="1698300" cy="1419300"/>
          </a:xfrm>
          <a:prstGeom prst="rect">
            <a:avLst/>
          </a:prstGeom>
          <a:noFill/>
          <a:ln cap="flat" cmpd="sng" w="38100">
            <a:solidFill>
              <a:srgbClr val="CC4125"/>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4125"/>
                </a:solidFill>
                <a:latin typeface="Montserrat"/>
                <a:ea typeface="Montserrat"/>
                <a:cs typeface="Montserrat"/>
                <a:sym typeface="Montserrat"/>
              </a:rPr>
              <a:t>Firewall</a:t>
            </a:r>
            <a:endParaRPr b="1">
              <a:solidFill>
                <a:srgbClr val="CC4125"/>
              </a:solidFill>
              <a:latin typeface="Montserrat"/>
              <a:ea typeface="Montserrat"/>
              <a:cs typeface="Montserrat"/>
              <a:sym typeface="Montserrat"/>
            </a:endParaRPr>
          </a:p>
        </p:txBody>
      </p:sp>
      <p:cxnSp>
        <p:nvCxnSpPr>
          <p:cNvPr id="1977" name="Google Shape;1977;p193"/>
          <p:cNvCxnSpPr>
            <a:endCxn id="1971" idx="2"/>
          </p:cNvCxnSpPr>
          <p:nvPr/>
        </p:nvCxnSpPr>
        <p:spPr>
          <a:xfrm flipH="1" rot="5400000">
            <a:off x="5642813" y="2722624"/>
            <a:ext cx="2042100" cy="948300"/>
          </a:xfrm>
          <a:prstGeom prst="bentConnector3">
            <a:avLst>
              <a:gd fmla="val 933" name="adj1"/>
            </a:avLst>
          </a:prstGeom>
          <a:noFill/>
          <a:ln cap="flat" cmpd="sng" w="38100">
            <a:solidFill>
              <a:srgbClr val="000000"/>
            </a:solidFill>
            <a:prstDash val="solid"/>
            <a:round/>
            <a:headEnd len="med" w="med" type="triangle"/>
            <a:tailEnd len="med" w="med" type="none"/>
          </a:ln>
        </p:spPr>
      </p:cxnSp>
      <p:cxnSp>
        <p:nvCxnSpPr>
          <p:cNvPr id="1978" name="Google Shape;1978;p193"/>
          <p:cNvCxnSpPr/>
          <p:nvPr/>
        </p:nvCxnSpPr>
        <p:spPr>
          <a:xfrm rot="-5400000">
            <a:off x="6966075" y="2671975"/>
            <a:ext cx="2004000" cy="1030500"/>
          </a:xfrm>
          <a:prstGeom prst="bentConnector3">
            <a:avLst>
              <a:gd fmla="val -953" name="adj1"/>
            </a:avLst>
          </a:prstGeom>
          <a:noFill/>
          <a:ln cap="flat" cmpd="sng" w="38100">
            <a:solidFill>
              <a:srgbClr val="000000"/>
            </a:solidFill>
            <a:prstDash val="solid"/>
            <a:round/>
            <a:headEnd len="med" w="med" type="triangl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cxnSp>
        <p:nvCxnSpPr>
          <p:cNvPr id="240" name="Google Shape;240;p41"/>
          <p:cNvCxnSpPr/>
          <p:nvPr/>
        </p:nvCxnSpPr>
        <p:spPr>
          <a:xfrm>
            <a:off x="5956699" y="3408177"/>
            <a:ext cx="0" cy="461700"/>
          </a:xfrm>
          <a:prstGeom prst="straightConnector1">
            <a:avLst/>
          </a:prstGeom>
          <a:noFill/>
          <a:ln cap="flat" cmpd="sng" w="38100">
            <a:solidFill>
              <a:schemeClr val="dk2"/>
            </a:solidFill>
            <a:prstDash val="solid"/>
            <a:round/>
            <a:headEnd len="med" w="med" type="none"/>
            <a:tailEnd len="med" w="med" type="none"/>
          </a:ln>
        </p:spPr>
      </p:cxnSp>
      <p:cxnSp>
        <p:nvCxnSpPr>
          <p:cNvPr id="241" name="Google Shape;241;p41"/>
          <p:cNvCxnSpPr/>
          <p:nvPr/>
        </p:nvCxnSpPr>
        <p:spPr>
          <a:xfrm>
            <a:off x="7228824" y="3416127"/>
            <a:ext cx="0" cy="461700"/>
          </a:xfrm>
          <a:prstGeom prst="straightConnector1">
            <a:avLst/>
          </a:prstGeom>
          <a:noFill/>
          <a:ln cap="flat" cmpd="sng" w="38100">
            <a:solidFill>
              <a:schemeClr val="dk2"/>
            </a:solidFill>
            <a:prstDash val="solid"/>
            <a:round/>
            <a:headEnd len="med" w="med" type="none"/>
            <a:tailEnd len="med" w="med" type="none"/>
          </a:ln>
        </p:spPr>
      </p:cxnSp>
      <p:cxnSp>
        <p:nvCxnSpPr>
          <p:cNvPr id="242" name="Google Shape;242;p41"/>
          <p:cNvCxnSpPr/>
          <p:nvPr/>
        </p:nvCxnSpPr>
        <p:spPr>
          <a:xfrm rot="10800000">
            <a:off x="6356775" y="3074575"/>
            <a:ext cx="507300" cy="0"/>
          </a:xfrm>
          <a:prstGeom prst="straightConnector1">
            <a:avLst/>
          </a:prstGeom>
          <a:noFill/>
          <a:ln cap="flat" cmpd="sng" w="38100">
            <a:solidFill>
              <a:schemeClr val="dk2"/>
            </a:solidFill>
            <a:prstDash val="solid"/>
            <a:round/>
            <a:headEnd len="med" w="med" type="none"/>
            <a:tailEnd len="med" w="med" type="none"/>
          </a:ln>
        </p:spPr>
      </p:cxnSp>
      <p:cxnSp>
        <p:nvCxnSpPr>
          <p:cNvPr id="243" name="Google Shape;243;p41"/>
          <p:cNvCxnSpPr/>
          <p:nvPr/>
        </p:nvCxnSpPr>
        <p:spPr>
          <a:xfrm rot="10800000">
            <a:off x="6356775" y="4186288"/>
            <a:ext cx="507300" cy="0"/>
          </a:xfrm>
          <a:prstGeom prst="straightConnector1">
            <a:avLst/>
          </a:prstGeom>
          <a:noFill/>
          <a:ln cap="flat" cmpd="sng" w="38100">
            <a:solidFill>
              <a:schemeClr val="dk2"/>
            </a:solidFill>
            <a:prstDash val="solid"/>
            <a:round/>
            <a:headEnd len="med" w="med" type="none"/>
            <a:tailEnd len="med" w="med" type="none"/>
          </a:ln>
        </p:spPr>
      </p:cxnSp>
      <p:pic>
        <p:nvPicPr>
          <p:cNvPr id="244" name="Google Shape;244;p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45" name="Google Shape;245;p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46" name="Google Shape;246;p4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It’s typically easier and more common to “scale out” rather than “scale up”.</a:t>
            </a:r>
            <a:endParaRPr i="1" sz="2900">
              <a:solidFill>
                <a:srgbClr val="000000"/>
              </a:solidFill>
              <a:latin typeface="Montserrat"/>
              <a:ea typeface="Montserrat"/>
              <a:cs typeface="Montserrat"/>
              <a:sym typeface="Montserrat"/>
            </a:endParaRPr>
          </a:p>
        </p:txBody>
      </p:sp>
      <p:sp>
        <p:nvSpPr>
          <p:cNvPr id="247" name="Google Shape;247;p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248" name="Google Shape;248;p41"/>
          <p:cNvPicPr preferRelativeResize="0"/>
          <p:nvPr/>
        </p:nvPicPr>
        <p:blipFill>
          <a:blip r:embed="rId5">
            <a:alphaModFix/>
          </a:blip>
          <a:stretch>
            <a:fillRect/>
          </a:stretch>
        </p:blipFill>
        <p:spPr>
          <a:xfrm>
            <a:off x="1265400" y="2226600"/>
            <a:ext cx="4144276" cy="2762176"/>
          </a:xfrm>
          <a:prstGeom prst="rect">
            <a:avLst/>
          </a:prstGeom>
          <a:noFill/>
          <a:ln>
            <a:noFill/>
          </a:ln>
        </p:spPr>
      </p:pic>
      <p:pic>
        <p:nvPicPr>
          <p:cNvPr id="249" name="Google Shape;249;p41"/>
          <p:cNvPicPr preferRelativeResize="0"/>
          <p:nvPr/>
        </p:nvPicPr>
        <p:blipFill>
          <a:blip r:embed="rId5">
            <a:alphaModFix/>
          </a:blip>
          <a:stretch>
            <a:fillRect/>
          </a:stretch>
        </p:blipFill>
        <p:spPr>
          <a:xfrm>
            <a:off x="5210025" y="2577325"/>
            <a:ext cx="1529748" cy="1019577"/>
          </a:xfrm>
          <a:prstGeom prst="rect">
            <a:avLst/>
          </a:prstGeom>
          <a:noFill/>
          <a:ln>
            <a:noFill/>
          </a:ln>
        </p:spPr>
      </p:pic>
      <p:pic>
        <p:nvPicPr>
          <p:cNvPr id="250" name="Google Shape;250;p41"/>
          <p:cNvPicPr preferRelativeResize="0"/>
          <p:nvPr/>
        </p:nvPicPr>
        <p:blipFill>
          <a:blip r:embed="rId5">
            <a:alphaModFix/>
          </a:blip>
          <a:stretch>
            <a:fillRect/>
          </a:stretch>
        </p:blipFill>
        <p:spPr>
          <a:xfrm>
            <a:off x="6463950" y="2579475"/>
            <a:ext cx="1529748" cy="1019577"/>
          </a:xfrm>
          <a:prstGeom prst="rect">
            <a:avLst/>
          </a:prstGeom>
          <a:noFill/>
          <a:ln>
            <a:noFill/>
          </a:ln>
        </p:spPr>
      </p:pic>
      <p:pic>
        <p:nvPicPr>
          <p:cNvPr id="251" name="Google Shape;251;p41"/>
          <p:cNvPicPr preferRelativeResize="0"/>
          <p:nvPr/>
        </p:nvPicPr>
        <p:blipFill>
          <a:blip r:embed="rId5">
            <a:alphaModFix/>
          </a:blip>
          <a:stretch>
            <a:fillRect/>
          </a:stretch>
        </p:blipFill>
        <p:spPr>
          <a:xfrm>
            <a:off x="5210025" y="3676500"/>
            <a:ext cx="1529748" cy="1019577"/>
          </a:xfrm>
          <a:prstGeom prst="rect">
            <a:avLst/>
          </a:prstGeom>
          <a:noFill/>
          <a:ln>
            <a:noFill/>
          </a:ln>
        </p:spPr>
      </p:pic>
      <p:pic>
        <p:nvPicPr>
          <p:cNvPr id="252" name="Google Shape;252;p41"/>
          <p:cNvPicPr preferRelativeResize="0"/>
          <p:nvPr/>
        </p:nvPicPr>
        <p:blipFill>
          <a:blip r:embed="rId5">
            <a:alphaModFix/>
          </a:blip>
          <a:stretch>
            <a:fillRect/>
          </a:stretch>
        </p:blipFill>
        <p:spPr>
          <a:xfrm>
            <a:off x="6463950" y="3678650"/>
            <a:ext cx="1529748" cy="1019577"/>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pic>
        <p:nvPicPr>
          <p:cNvPr id="1983" name="Google Shape;1983;p19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84" name="Google Shape;1984;p19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85" name="Google Shape;1985;p19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routes and firewall rules and how they can apply to VM instances.</a:t>
            </a:r>
            <a:endParaRPr sz="2900">
              <a:solidFill>
                <a:srgbClr val="000000"/>
              </a:solidFill>
              <a:latin typeface="Montserrat"/>
              <a:ea typeface="Montserrat"/>
              <a:cs typeface="Montserrat"/>
              <a:sym typeface="Montserrat"/>
            </a:endParaRPr>
          </a:p>
        </p:txBody>
      </p:sp>
      <p:sp>
        <p:nvSpPr>
          <p:cNvPr id="1986" name="Google Shape;1986;p19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pic>
        <p:nvPicPr>
          <p:cNvPr id="1991" name="Google Shape;1991;p19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92" name="Google Shape;1992;p19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93" name="Google Shape;1993;p19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discuss common </a:t>
            </a:r>
            <a:r>
              <a:rPr lang="en" sz="2900">
                <a:solidFill>
                  <a:srgbClr val="000000"/>
                </a:solidFill>
                <a:latin typeface="Montserrat"/>
                <a:ea typeface="Montserrat"/>
                <a:cs typeface="Montserrat"/>
                <a:sym typeface="Montserrat"/>
              </a:rPr>
              <a:t>network</a:t>
            </a:r>
            <a:r>
              <a:rPr lang="en" sz="2900">
                <a:solidFill>
                  <a:srgbClr val="000000"/>
                </a:solidFill>
                <a:latin typeface="Montserrat"/>
                <a:ea typeface="Montserrat"/>
                <a:cs typeface="Montserrat"/>
                <a:sym typeface="Montserrat"/>
              </a:rPr>
              <a:t> design considerations.</a:t>
            </a:r>
            <a:endParaRPr sz="2900">
              <a:solidFill>
                <a:srgbClr val="000000"/>
              </a:solidFill>
              <a:latin typeface="Montserrat"/>
              <a:ea typeface="Montserrat"/>
              <a:cs typeface="Montserrat"/>
              <a:sym typeface="Montserrat"/>
            </a:endParaRPr>
          </a:p>
        </p:txBody>
      </p:sp>
      <p:sp>
        <p:nvSpPr>
          <p:cNvPr id="1994" name="Google Shape;1994;p19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pic>
        <p:nvPicPr>
          <p:cNvPr id="1999" name="Google Shape;1999;p19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00" name="Google Shape;2000;p19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01" name="Google Shape;2001;p196"/>
          <p:cNvSpPr txBox="1"/>
          <p:nvPr>
            <p:ph type="ctrTitle"/>
          </p:nvPr>
        </p:nvSpPr>
        <p:spPr>
          <a:xfrm>
            <a:off x="311700" y="1789400"/>
            <a:ext cx="8520600" cy="146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Designing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Networks</a:t>
            </a:r>
            <a:endParaRPr b="1">
              <a:latin typeface="Montserrat"/>
              <a:ea typeface="Montserrat"/>
              <a:cs typeface="Montserrat"/>
              <a:sym typeface="Montserrat"/>
            </a:endParaRPr>
          </a:p>
        </p:txBody>
      </p:sp>
      <p:sp>
        <p:nvSpPr>
          <p:cNvPr id="2002" name="Google Shape;2002;p19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pic>
        <p:nvPicPr>
          <p:cNvPr id="2007" name="Google Shape;2007;p19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08" name="Google Shape;2008;p19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09" name="Google Shape;2009;p19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go through some key considerations and example of network designs: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Availability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Dependability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Accessibility</a:t>
            </a:r>
            <a:r>
              <a:rPr lang="en" sz="2900">
                <a:solidFill>
                  <a:srgbClr val="000000"/>
                </a:solidFill>
                <a:latin typeface="Montserrat"/>
                <a:ea typeface="Montserrat"/>
                <a:cs typeface="Montserrat"/>
                <a:sym typeface="Montserrat"/>
              </a:rPr>
              <a:t> (Cloud NAT)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Accessibility (Private Google Access)</a:t>
            </a:r>
            <a:endParaRPr sz="2900">
              <a:solidFill>
                <a:srgbClr val="000000"/>
              </a:solidFill>
              <a:latin typeface="Montserrat"/>
              <a:ea typeface="Montserrat"/>
              <a:cs typeface="Montserrat"/>
              <a:sym typeface="Montserrat"/>
            </a:endParaRPr>
          </a:p>
        </p:txBody>
      </p:sp>
      <p:sp>
        <p:nvSpPr>
          <p:cNvPr id="2010" name="Google Shape;2010;p19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pic>
        <p:nvPicPr>
          <p:cNvPr id="2015" name="Google Shape;2015;p19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16" name="Google Shape;2016;p19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17" name="Google Shape;2017;p19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Multiple Zone Availability</a:t>
            </a:r>
            <a:endParaRPr b="1" sz="2900">
              <a:solidFill>
                <a:srgbClr val="000000"/>
              </a:solidFill>
              <a:latin typeface="Montserrat"/>
              <a:ea typeface="Montserrat"/>
              <a:cs typeface="Montserrat"/>
              <a:sym typeface="Montserrat"/>
            </a:endParaRPr>
          </a:p>
        </p:txBody>
      </p:sp>
      <p:sp>
        <p:nvSpPr>
          <p:cNvPr id="2018" name="Google Shape;2018;p19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019" name="Google Shape;2019;p198"/>
          <p:cNvSpPr/>
          <p:nvPr/>
        </p:nvSpPr>
        <p:spPr>
          <a:xfrm>
            <a:off x="1107925" y="1706750"/>
            <a:ext cx="6982500" cy="2949600"/>
          </a:xfrm>
          <a:prstGeom prst="roundRect">
            <a:avLst>
              <a:gd fmla="val 16667" name="adj"/>
            </a:avLst>
          </a:prstGeom>
          <a:noFill/>
          <a:ln cap="flat" cmpd="sng" w="28575">
            <a:solidFill>
              <a:srgbClr val="A4C2F4"/>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700">
                <a:latin typeface="Montserrat"/>
                <a:ea typeface="Montserrat"/>
                <a:cs typeface="Montserrat"/>
                <a:sym typeface="Montserrat"/>
              </a:rPr>
              <a:t>Project</a:t>
            </a:r>
            <a:endParaRPr b="1" sz="1700">
              <a:latin typeface="Montserrat"/>
              <a:ea typeface="Montserrat"/>
              <a:cs typeface="Montserrat"/>
              <a:sym typeface="Montserrat"/>
            </a:endParaRPr>
          </a:p>
        </p:txBody>
      </p:sp>
      <p:sp>
        <p:nvSpPr>
          <p:cNvPr id="2020" name="Google Shape;2020;p198"/>
          <p:cNvSpPr/>
          <p:nvPr/>
        </p:nvSpPr>
        <p:spPr>
          <a:xfrm>
            <a:off x="1381050" y="21801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2021" name="Google Shape;2021;p198"/>
          <p:cNvSpPr/>
          <p:nvPr/>
        </p:nvSpPr>
        <p:spPr>
          <a:xfrm>
            <a:off x="1968050" y="2480575"/>
            <a:ext cx="5039400" cy="1880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2022" name="Google Shape;2022;p198"/>
          <p:cNvSpPr/>
          <p:nvPr/>
        </p:nvSpPr>
        <p:spPr>
          <a:xfrm>
            <a:off x="2118920" y="2885006"/>
            <a:ext cx="4737900" cy="13911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sp>
        <p:nvSpPr>
          <p:cNvPr id="2023" name="Google Shape;2023;p198"/>
          <p:cNvSpPr/>
          <p:nvPr/>
        </p:nvSpPr>
        <p:spPr>
          <a:xfrm>
            <a:off x="2453995" y="3166300"/>
            <a:ext cx="1860900" cy="10053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2024" name="Google Shape;2024;p198"/>
          <p:cNvSpPr/>
          <p:nvPr/>
        </p:nvSpPr>
        <p:spPr>
          <a:xfrm>
            <a:off x="4739995" y="3166300"/>
            <a:ext cx="1860900" cy="10053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us-west1-b</a:t>
            </a:r>
            <a:endParaRPr>
              <a:latin typeface="Montserrat"/>
              <a:ea typeface="Montserrat"/>
              <a:cs typeface="Montserrat"/>
              <a:sym typeface="Montserrat"/>
            </a:endParaRPr>
          </a:p>
        </p:txBody>
      </p:sp>
      <p:pic>
        <p:nvPicPr>
          <p:cNvPr id="2025" name="Google Shape;2025;p198"/>
          <p:cNvPicPr preferRelativeResize="0"/>
          <p:nvPr/>
        </p:nvPicPr>
        <p:blipFill>
          <a:blip r:embed="rId5">
            <a:alphaModFix/>
          </a:blip>
          <a:stretch>
            <a:fillRect/>
          </a:stretch>
        </p:blipFill>
        <p:spPr>
          <a:xfrm>
            <a:off x="3056635" y="3450462"/>
            <a:ext cx="655626" cy="436974"/>
          </a:xfrm>
          <a:prstGeom prst="rect">
            <a:avLst/>
          </a:prstGeom>
          <a:noFill/>
          <a:ln>
            <a:noFill/>
          </a:ln>
        </p:spPr>
      </p:pic>
      <p:pic>
        <p:nvPicPr>
          <p:cNvPr id="2026" name="Google Shape;2026;p198"/>
          <p:cNvPicPr preferRelativeResize="0"/>
          <p:nvPr/>
        </p:nvPicPr>
        <p:blipFill>
          <a:blip r:embed="rId5">
            <a:alphaModFix/>
          </a:blip>
          <a:stretch>
            <a:fillRect/>
          </a:stretch>
        </p:blipFill>
        <p:spPr>
          <a:xfrm>
            <a:off x="5342647" y="3450462"/>
            <a:ext cx="655626" cy="436974"/>
          </a:xfrm>
          <a:prstGeom prst="rect">
            <a:avLst/>
          </a:prstGeom>
          <a:noFill/>
          <a:ln>
            <a:noFill/>
          </a:ln>
        </p:spPr>
      </p:pic>
      <p:cxnSp>
        <p:nvCxnSpPr>
          <p:cNvPr id="2027" name="Google Shape;2027;p198"/>
          <p:cNvCxnSpPr>
            <a:stCxn id="2025" idx="2"/>
            <a:endCxn id="2026" idx="2"/>
          </p:cNvCxnSpPr>
          <p:nvPr/>
        </p:nvCxnSpPr>
        <p:spPr>
          <a:xfrm flipH="1" rot="-5400000">
            <a:off x="4527148" y="2744736"/>
            <a:ext cx="600" cy="2286000"/>
          </a:xfrm>
          <a:prstGeom prst="bentConnector3">
            <a:avLst>
              <a:gd fmla="val 25235743" name="adj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pic>
        <p:nvPicPr>
          <p:cNvPr id="2032" name="Google Shape;2032;p19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33" name="Google Shape;2033;p19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34" name="Google Shape;2034;p199"/>
          <p:cNvSpPr txBox="1"/>
          <p:nvPr>
            <p:ph idx="1" type="subTitle"/>
          </p:nvPr>
        </p:nvSpPr>
        <p:spPr>
          <a:xfrm>
            <a:off x="311700" y="1152475"/>
            <a:ext cx="8684100" cy="572700"/>
          </a:xfrm>
          <a:prstGeom prst="rect">
            <a:avLst/>
          </a:prstGeom>
        </p:spPr>
        <p:txBody>
          <a:bodyPr anchorCtr="0" anchor="t" bIns="91425" lIns="91425" spcFirstLastPara="1" rIns="91425" wrap="square" tIns="91425">
            <a:normAutofit lnSpcReduction="20000"/>
          </a:bodyPr>
          <a:lstStyle/>
          <a:p>
            <a:pPr indent="-412750" lvl="0" marL="457200" rtl="0" algn="l">
              <a:spcBef>
                <a:spcPts val="0"/>
              </a:spcBef>
              <a:spcAft>
                <a:spcPts val="0"/>
              </a:spcAft>
              <a:buClr>
                <a:srgbClr val="000000"/>
              </a:buClr>
              <a:buSzPts val="2900"/>
              <a:buFont typeface="Montserrat"/>
              <a:buChar char="●"/>
            </a:pPr>
            <a:r>
              <a:rPr b="1" lang="en" sz="2900">
                <a:solidFill>
                  <a:schemeClr val="dk1"/>
                </a:solidFill>
                <a:latin typeface="Montserrat"/>
                <a:ea typeface="Montserrat"/>
                <a:cs typeface="Montserrat"/>
                <a:sym typeface="Montserrat"/>
              </a:rPr>
              <a:t>Global Dependability with Regions</a:t>
            </a:r>
            <a:endParaRPr b="1" sz="2900">
              <a:solidFill>
                <a:srgbClr val="000000"/>
              </a:solidFill>
              <a:latin typeface="Montserrat"/>
              <a:ea typeface="Montserrat"/>
              <a:cs typeface="Montserrat"/>
              <a:sym typeface="Montserrat"/>
            </a:endParaRPr>
          </a:p>
        </p:txBody>
      </p:sp>
      <p:sp>
        <p:nvSpPr>
          <p:cNvPr id="2035" name="Google Shape;2035;p19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036" name="Google Shape;2036;p199"/>
          <p:cNvSpPr/>
          <p:nvPr/>
        </p:nvSpPr>
        <p:spPr>
          <a:xfrm>
            <a:off x="1107925" y="1706750"/>
            <a:ext cx="6982500" cy="2949600"/>
          </a:xfrm>
          <a:prstGeom prst="roundRect">
            <a:avLst>
              <a:gd fmla="val 16667" name="adj"/>
            </a:avLst>
          </a:prstGeom>
          <a:noFill/>
          <a:ln cap="flat" cmpd="sng" w="28575">
            <a:solidFill>
              <a:srgbClr val="A4C2F4"/>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700">
                <a:latin typeface="Montserrat"/>
                <a:ea typeface="Montserrat"/>
                <a:cs typeface="Montserrat"/>
                <a:sym typeface="Montserrat"/>
              </a:rPr>
              <a:t>Project</a:t>
            </a:r>
            <a:endParaRPr b="1" sz="1700">
              <a:latin typeface="Montserrat"/>
              <a:ea typeface="Montserrat"/>
              <a:cs typeface="Montserrat"/>
              <a:sym typeface="Montserrat"/>
            </a:endParaRPr>
          </a:p>
        </p:txBody>
      </p:sp>
      <p:sp>
        <p:nvSpPr>
          <p:cNvPr id="2037" name="Google Shape;2037;p199"/>
          <p:cNvSpPr/>
          <p:nvPr/>
        </p:nvSpPr>
        <p:spPr>
          <a:xfrm>
            <a:off x="1381050" y="21801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2038" name="Google Shape;2038;p199"/>
          <p:cNvSpPr/>
          <p:nvPr/>
        </p:nvSpPr>
        <p:spPr>
          <a:xfrm>
            <a:off x="1663250" y="24805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2039" name="Google Shape;2039;p199"/>
          <p:cNvSpPr/>
          <p:nvPr/>
        </p:nvSpPr>
        <p:spPr>
          <a:xfrm>
            <a:off x="4801600" y="24805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2040" name="Google Shape;2040;p199"/>
          <p:cNvSpPr/>
          <p:nvPr/>
        </p:nvSpPr>
        <p:spPr>
          <a:xfrm>
            <a:off x="1740650" y="28114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sp>
        <p:nvSpPr>
          <p:cNvPr id="2041" name="Google Shape;2041;p199"/>
          <p:cNvSpPr/>
          <p:nvPr/>
        </p:nvSpPr>
        <p:spPr>
          <a:xfrm>
            <a:off x="4879000" y="28114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subnet2</a:t>
            </a:r>
            <a:endParaRPr>
              <a:latin typeface="Montserrat"/>
              <a:ea typeface="Montserrat"/>
              <a:cs typeface="Montserrat"/>
              <a:sym typeface="Montserrat"/>
            </a:endParaRPr>
          </a:p>
        </p:txBody>
      </p:sp>
      <p:sp>
        <p:nvSpPr>
          <p:cNvPr id="2042" name="Google Shape;2042;p199"/>
          <p:cNvSpPr/>
          <p:nvPr/>
        </p:nvSpPr>
        <p:spPr>
          <a:xfrm>
            <a:off x="1912550" y="30415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2043" name="Google Shape;2043;p199"/>
          <p:cNvSpPr/>
          <p:nvPr/>
        </p:nvSpPr>
        <p:spPr>
          <a:xfrm>
            <a:off x="5030950" y="30415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us-east1-a</a:t>
            </a:r>
            <a:endParaRPr>
              <a:latin typeface="Montserrat"/>
              <a:ea typeface="Montserrat"/>
              <a:cs typeface="Montserrat"/>
              <a:sym typeface="Montserrat"/>
            </a:endParaRPr>
          </a:p>
        </p:txBody>
      </p:sp>
      <p:pic>
        <p:nvPicPr>
          <p:cNvPr id="2044" name="Google Shape;2044;p199"/>
          <p:cNvPicPr preferRelativeResize="0"/>
          <p:nvPr/>
        </p:nvPicPr>
        <p:blipFill>
          <a:blip r:embed="rId5">
            <a:alphaModFix/>
          </a:blip>
          <a:stretch>
            <a:fillRect/>
          </a:stretch>
        </p:blipFill>
        <p:spPr>
          <a:xfrm>
            <a:off x="2628147" y="3336624"/>
            <a:ext cx="655626" cy="436974"/>
          </a:xfrm>
          <a:prstGeom prst="rect">
            <a:avLst/>
          </a:prstGeom>
          <a:noFill/>
          <a:ln>
            <a:noFill/>
          </a:ln>
        </p:spPr>
      </p:pic>
      <p:pic>
        <p:nvPicPr>
          <p:cNvPr id="2045" name="Google Shape;2045;p199"/>
          <p:cNvPicPr preferRelativeResize="0"/>
          <p:nvPr/>
        </p:nvPicPr>
        <p:blipFill>
          <a:blip r:embed="rId5">
            <a:alphaModFix/>
          </a:blip>
          <a:stretch>
            <a:fillRect/>
          </a:stretch>
        </p:blipFill>
        <p:spPr>
          <a:xfrm>
            <a:off x="5822960" y="3336624"/>
            <a:ext cx="655626" cy="436974"/>
          </a:xfrm>
          <a:prstGeom prst="rect">
            <a:avLst/>
          </a:prstGeom>
          <a:noFill/>
          <a:ln>
            <a:noFill/>
          </a:ln>
        </p:spPr>
      </p:pic>
      <p:cxnSp>
        <p:nvCxnSpPr>
          <p:cNvPr id="2046" name="Google Shape;2046;p199"/>
          <p:cNvCxnSpPr>
            <a:stCxn id="2044" idx="2"/>
            <a:endCxn id="2045" idx="2"/>
          </p:cNvCxnSpPr>
          <p:nvPr/>
        </p:nvCxnSpPr>
        <p:spPr>
          <a:xfrm flipH="1" rot="-5400000">
            <a:off x="4553011" y="2176548"/>
            <a:ext cx="600" cy="3194700"/>
          </a:xfrm>
          <a:prstGeom prst="bentConnector3">
            <a:avLst>
              <a:gd fmla="val 78729493" name="adj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pic>
        <p:nvPicPr>
          <p:cNvPr id="2051" name="Google Shape;2051;p20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52" name="Google Shape;2052;p20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53" name="Google Shape;2053;p200"/>
          <p:cNvSpPr txBox="1"/>
          <p:nvPr>
            <p:ph idx="1" type="subTitle"/>
          </p:nvPr>
        </p:nvSpPr>
        <p:spPr>
          <a:xfrm>
            <a:off x="311700" y="1152475"/>
            <a:ext cx="8684100" cy="6591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Accessibility with Cloud NAT</a:t>
            </a:r>
            <a:endParaRPr b="1" sz="2900">
              <a:solidFill>
                <a:srgbClr val="000000"/>
              </a:solidFill>
              <a:latin typeface="Montserrat"/>
              <a:ea typeface="Montserrat"/>
              <a:cs typeface="Montserrat"/>
              <a:sym typeface="Montserrat"/>
            </a:endParaRPr>
          </a:p>
        </p:txBody>
      </p:sp>
      <p:sp>
        <p:nvSpPr>
          <p:cNvPr id="2054" name="Google Shape;2054;p20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055" name="Google Shape;2055;p200"/>
          <p:cNvSpPr/>
          <p:nvPr/>
        </p:nvSpPr>
        <p:spPr>
          <a:xfrm>
            <a:off x="709275" y="1889525"/>
            <a:ext cx="6199500" cy="25848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2056" name="Google Shape;2056;p200"/>
          <p:cNvSpPr/>
          <p:nvPr/>
        </p:nvSpPr>
        <p:spPr>
          <a:xfrm>
            <a:off x="1049700" y="2355100"/>
            <a:ext cx="5518800" cy="20406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pic>
        <p:nvPicPr>
          <p:cNvPr id="2057" name="Google Shape;2057;p200"/>
          <p:cNvPicPr preferRelativeResize="0"/>
          <p:nvPr/>
        </p:nvPicPr>
        <p:blipFill>
          <a:blip r:embed="rId5">
            <a:alphaModFix/>
          </a:blip>
          <a:stretch>
            <a:fillRect/>
          </a:stretch>
        </p:blipFill>
        <p:spPr>
          <a:xfrm>
            <a:off x="5041002" y="2901848"/>
            <a:ext cx="950728" cy="731400"/>
          </a:xfrm>
          <a:prstGeom prst="rect">
            <a:avLst/>
          </a:prstGeom>
          <a:noFill/>
          <a:ln>
            <a:noFill/>
          </a:ln>
        </p:spPr>
      </p:pic>
      <p:sp>
        <p:nvSpPr>
          <p:cNvPr id="2058" name="Google Shape;2058;p200"/>
          <p:cNvSpPr/>
          <p:nvPr/>
        </p:nvSpPr>
        <p:spPr>
          <a:xfrm>
            <a:off x="2784225" y="2525575"/>
            <a:ext cx="12495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 us-west1-a</a:t>
            </a:r>
            <a:endParaRPr>
              <a:latin typeface="Montserrat"/>
              <a:ea typeface="Montserrat"/>
              <a:cs typeface="Montserrat"/>
              <a:sym typeface="Montserrat"/>
            </a:endParaRPr>
          </a:p>
        </p:txBody>
      </p:sp>
      <p:sp>
        <p:nvSpPr>
          <p:cNvPr id="2059" name="Google Shape;2059;p200"/>
          <p:cNvSpPr/>
          <p:nvPr/>
        </p:nvSpPr>
        <p:spPr>
          <a:xfrm>
            <a:off x="2784225" y="3489025"/>
            <a:ext cx="12495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us-east1-a</a:t>
            </a:r>
            <a:endParaRPr>
              <a:latin typeface="Montserrat"/>
              <a:ea typeface="Montserrat"/>
              <a:cs typeface="Montserrat"/>
              <a:sym typeface="Montserrat"/>
            </a:endParaRPr>
          </a:p>
        </p:txBody>
      </p:sp>
      <p:pic>
        <p:nvPicPr>
          <p:cNvPr id="2060" name="Google Shape;2060;p200"/>
          <p:cNvPicPr preferRelativeResize="0"/>
          <p:nvPr/>
        </p:nvPicPr>
        <p:blipFill>
          <a:blip r:embed="rId6">
            <a:alphaModFix/>
          </a:blip>
          <a:stretch>
            <a:fillRect/>
          </a:stretch>
        </p:blipFill>
        <p:spPr>
          <a:xfrm>
            <a:off x="3094063" y="2820624"/>
            <a:ext cx="629719" cy="436974"/>
          </a:xfrm>
          <a:prstGeom prst="rect">
            <a:avLst/>
          </a:prstGeom>
          <a:noFill/>
          <a:ln>
            <a:noFill/>
          </a:ln>
        </p:spPr>
      </p:pic>
      <p:pic>
        <p:nvPicPr>
          <p:cNvPr id="2061" name="Google Shape;2061;p200"/>
          <p:cNvPicPr preferRelativeResize="0"/>
          <p:nvPr/>
        </p:nvPicPr>
        <p:blipFill>
          <a:blip r:embed="rId6">
            <a:alphaModFix/>
          </a:blip>
          <a:stretch>
            <a:fillRect/>
          </a:stretch>
        </p:blipFill>
        <p:spPr>
          <a:xfrm>
            <a:off x="3081172" y="3785649"/>
            <a:ext cx="655626" cy="436974"/>
          </a:xfrm>
          <a:prstGeom prst="rect">
            <a:avLst/>
          </a:prstGeom>
          <a:noFill/>
          <a:ln>
            <a:noFill/>
          </a:ln>
        </p:spPr>
      </p:pic>
      <p:cxnSp>
        <p:nvCxnSpPr>
          <p:cNvPr id="2062" name="Google Shape;2062;p200"/>
          <p:cNvCxnSpPr>
            <a:stCxn id="2060" idx="3"/>
            <a:endCxn id="2057" idx="1"/>
          </p:cNvCxnSpPr>
          <p:nvPr/>
        </p:nvCxnSpPr>
        <p:spPr>
          <a:xfrm>
            <a:off x="3723782" y="3039111"/>
            <a:ext cx="1317300" cy="228300"/>
          </a:xfrm>
          <a:prstGeom prst="bentConnector3">
            <a:avLst>
              <a:gd fmla="val 49997" name="adj1"/>
            </a:avLst>
          </a:prstGeom>
          <a:noFill/>
          <a:ln cap="flat" cmpd="sng" w="28575">
            <a:solidFill>
              <a:srgbClr val="202122"/>
            </a:solidFill>
            <a:prstDash val="solid"/>
            <a:round/>
            <a:headEnd len="med" w="med" type="none"/>
            <a:tailEnd len="med" w="med" type="triangle"/>
          </a:ln>
        </p:spPr>
      </p:cxnSp>
      <p:cxnSp>
        <p:nvCxnSpPr>
          <p:cNvPr id="2063" name="Google Shape;2063;p200"/>
          <p:cNvCxnSpPr>
            <a:stCxn id="2061" idx="3"/>
            <a:endCxn id="2057" idx="1"/>
          </p:cNvCxnSpPr>
          <p:nvPr/>
        </p:nvCxnSpPr>
        <p:spPr>
          <a:xfrm flipH="1" rot="10800000">
            <a:off x="3736799" y="3267636"/>
            <a:ext cx="1304100" cy="736500"/>
          </a:xfrm>
          <a:prstGeom prst="bentConnector3">
            <a:avLst>
              <a:gd fmla="val 50004" name="adj1"/>
            </a:avLst>
          </a:prstGeom>
          <a:noFill/>
          <a:ln cap="flat" cmpd="sng" w="28575">
            <a:solidFill>
              <a:srgbClr val="202122"/>
            </a:solidFill>
            <a:prstDash val="solid"/>
            <a:round/>
            <a:headEnd len="med" w="med" type="none"/>
            <a:tailEnd len="med" w="med" type="triangle"/>
          </a:ln>
        </p:spPr>
      </p:cxnSp>
      <p:sp>
        <p:nvSpPr>
          <p:cNvPr id="2064" name="Google Shape;2064;p200"/>
          <p:cNvSpPr txBox="1"/>
          <p:nvPr/>
        </p:nvSpPr>
        <p:spPr>
          <a:xfrm>
            <a:off x="5041013" y="3592525"/>
            <a:ext cx="950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Cloud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NAT</a:t>
            </a:r>
            <a:endParaRPr b="1">
              <a:latin typeface="Montserrat"/>
              <a:ea typeface="Montserrat"/>
              <a:cs typeface="Montserrat"/>
              <a:sym typeface="Montserrat"/>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pic>
        <p:nvPicPr>
          <p:cNvPr id="2069" name="Google Shape;2069;p201"/>
          <p:cNvPicPr preferRelativeResize="0"/>
          <p:nvPr/>
        </p:nvPicPr>
        <p:blipFill rotWithShape="1">
          <a:blip r:embed="rId3">
            <a:alphaModFix/>
          </a:blip>
          <a:srcRect b="0" l="0" r="21259" t="0"/>
          <a:stretch/>
        </p:blipFill>
        <p:spPr>
          <a:xfrm>
            <a:off x="7281575" y="3230150"/>
            <a:ext cx="1798201" cy="1547976"/>
          </a:xfrm>
          <a:prstGeom prst="rect">
            <a:avLst/>
          </a:prstGeom>
          <a:noFill/>
          <a:ln>
            <a:noFill/>
          </a:ln>
        </p:spPr>
      </p:pic>
      <p:pic>
        <p:nvPicPr>
          <p:cNvPr id="2070" name="Google Shape;2070;p201"/>
          <p:cNvPicPr preferRelativeResize="0"/>
          <p:nvPr/>
        </p:nvPicPr>
        <p:blipFill>
          <a:blip r:embed="rId4">
            <a:alphaModFix/>
          </a:blip>
          <a:stretch>
            <a:fillRect/>
          </a:stretch>
        </p:blipFill>
        <p:spPr>
          <a:xfrm>
            <a:off x="0" y="0"/>
            <a:ext cx="861675" cy="887475"/>
          </a:xfrm>
          <a:prstGeom prst="rect">
            <a:avLst/>
          </a:prstGeom>
          <a:noFill/>
          <a:ln>
            <a:noFill/>
          </a:ln>
        </p:spPr>
      </p:pic>
      <p:pic>
        <p:nvPicPr>
          <p:cNvPr id="2071" name="Google Shape;2071;p201"/>
          <p:cNvPicPr preferRelativeResize="0"/>
          <p:nvPr/>
        </p:nvPicPr>
        <p:blipFill>
          <a:blip r:embed="rId5">
            <a:alphaModFix/>
          </a:blip>
          <a:stretch>
            <a:fillRect/>
          </a:stretch>
        </p:blipFill>
        <p:spPr>
          <a:xfrm>
            <a:off x="0" y="4628200"/>
            <a:ext cx="2283675" cy="515300"/>
          </a:xfrm>
          <a:prstGeom prst="rect">
            <a:avLst/>
          </a:prstGeom>
          <a:noFill/>
          <a:ln>
            <a:noFill/>
          </a:ln>
        </p:spPr>
      </p:pic>
      <p:sp>
        <p:nvSpPr>
          <p:cNvPr id="2072" name="Google Shape;2072;p20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Accessibility</a:t>
            </a:r>
            <a:r>
              <a:rPr b="1" lang="en" sz="2900">
                <a:solidFill>
                  <a:srgbClr val="000000"/>
                </a:solidFill>
                <a:latin typeface="Montserrat"/>
                <a:ea typeface="Montserrat"/>
                <a:cs typeface="Montserrat"/>
                <a:sym typeface="Montserrat"/>
              </a:rPr>
              <a:t> with Cloud NAT</a:t>
            </a:r>
            <a:endParaRPr b="1" sz="2900">
              <a:solidFill>
                <a:srgbClr val="000000"/>
              </a:solidFill>
              <a:latin typeface="Montserrat"/>
              <a:ea typeface="Montserrat"/>
              <a:cs typeface="Montserrat"/>
              <a:sym typeface="Montserrat"/>
            </a:endParaRPr>
          </a:p>
        </p:txBody>
      </p:sp>
      <p:sp>
        <p:nvSpPr>
          <p:cNvPr id="2073" name="Google Shape;2073;p20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074" name="Google Shape;2074;p201"/>
          <p:cNvSpPr/>
          <p:nvPr/>
        </p:nvSpPr>
        <p:spPr>
          <a:xfrm>
            <a:off x="709275" y="1889525"/>
            <a:ext cx="6199500" cy="25848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2075" name="Google Shape;2075;p201"/>
          <p:cNvSpPr/>
          <p:nvPr/>
        </p:nvSpPr>
        <p:spPr>
          <a:xfrm>
            <a:off x="1049700" y="2355100"/>
            <a:ext cx="5518800" cy="20406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pic>
        <p:nvPicPr>
          <p:cNvPr id="2076" name="Google Shape;2076;p201"/>
          <p:cNvPicPr preferRelativeResize="0"/>
          <p:nvPr/>
        </p:nvPicPr>
        <p:blipFill>
          <a:blip r:embed="rId6">
            <a:alphaModFix/>
          </a:blip>
          <a:stretch>
            <a:fillRect/>
          </a:stretch>
        </p:blipFill>
        <p:spPr>
          <a:xfrm>
            <a:off x="5041002" y="2901848"/>
            <a:ext cx="950728" cy="731400"/>
          </a:xfrm>
          <a:prstGeom prst="rect">
            <a:avLst/>
          </a:prstGeom>
          <a:noFill/>
          <a:ln>
            <a:noFill/>
          </a:ln>
        </p:spPr>
      </p:pic>
      <p:sp>
        <p:nvSpPr>
          <p:cNvPr id="2077" name="Google Shape;2077;p201"/>
          <p:cNvSpPr/>
          <p:nvPr/>
        </p:nvSpPr>
        <p:spPr>
          <a:xfrm>
            <a:off x="2784225" y="2525575"/>
            <a:ext cx="12495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 us-west1-a</a:t>
            </a:r>
            <a:endParaRPr>
              <a:latin typeface="Montserrat"/>
              <a:ea typeface="Montserrat"/>
              <a:cs typeface="Montserrat"/>
              <a:sym typeface="Montserrat"/>
            </a:endParaRPr>
          </a:p>
        </p:txBody>
      </p:sp>
      <p:sp>
        <p:nvSpPr>
          <p:cNvPr id="2078" name="Google Shape;2078;p201"/>
          <p:cNvSpPr/>
          <p:nvPr/>
        </p:nvSpPr>
        <p:spPr>
          <a:xfrm>
            <a:off x="2784225" y="3489025"/>
            <a:ext cx="12495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us-east1-a</a:t>
            </a:r>
            <a:endParaRPr>
              <a:latin typeface="Montserrat"/>
              <a:ea typeface="Montserrat"/>
              <a:cs typeface="Montserrat"/>
              <a:sym typeface="Montserrat"/>
            </a:endParaRPr>
          </a:p>
        </p:txBody>
      </p:sp>
      <p:pic>
        <p:nvPicPr>
          <p:cNvPr id="2079" name="Google Shape;2079;p201"/>
          <p:cNvPicPr preferRelativeResize="0"/>
          <p:nvPr/>
        </p:nvPicPr>
        <p:blipFill>
          <a:blip r:embed="rId7">
            <a:alphaModFix/>
          </a:blip>
          <a:stretch>
            <a:fillRect/>
          </a:stretch>
        </p:blipFill>
        <p:spPr>
          <a:xfrm>
            <a:off x="3094063" y="2820624"/>
            <a:ext cx="629719" cy="436974"/>
          </a:xfrm>
          <a:prstGeom prst="rect">
            <a:avLst/>
          </a:prstGeom>
          <a:noFill/>
          <a:ln>
            <a:noFill/>
          </a:ln>
        </p:spPr>
      </p:pic>
      <p:pic>
        <p:nvPicPr>
          <p:cNvPr id="2080" name="Google Shape;2080;p201"/>
          <p:cNvPicPr preferRelativeResize="0"/>
          <p:nvPr/>
        </p:nvPicPr>
        <p:blipFill>
          <a:blip r:embed="rId7">
            <a:alphaModFix/>
          </a:blip>
          <a:stretch>
            <a:fillRect/>
          </a:stretch>
        </p:blipFill>
        <p:spPr>
          <a:xfrm>
            <a:off x="3081172" y="3785649"/>
            <a:ext cx="655626" cy="436974"/>
          </a:xfrm>
          <a:prstGeom prst="rect">
            <a:avLst/>
          </a:prstGeom>
          <a:noFill/>
          <a:ln>
            <a:noFill/>
          </a:ln>
        </p:spPr>
      </p:pic>
      <p:cxnSp>
        <p:nvCxnSpPr>
          <p:cNvPr id="2081" name="Google Shape;2081;p201"/>
          <p:cNvCxnSpPr>
            <a:stCxn id="2079" idx="3"/>
            <a:endCxn id="2076" idx="1"/>
          </p:cNvCxnSpPr>
          <p:nvPr/>
        </p:nvCxnSpPr>
        <p:spPr>
          <a:xfrm>
            <a:off x="3723782" y="3039111"/>
            <a:ext cx="1317300" cy="228300"/>
          </a:xfrm>
          <a:prstGeom prst="bentConnector3">
            <a:avLst>
              <a:gd fmla="val 49997" name="adj1"/>
            </a:avLst>
          </a:prstGeom>
          <a:noFill/>
          <a:ln cap="flat" cmpd="sng" w="28575">
            <a:solidFill>
              <a:srgbClr val="202122"/>
            </a:solidFill>
            <a:prstDash val="solid"/>
            <a:round/>
            <a:headEnd len="med" w="med" type="none"/>
            <a:tailEnd len="med" w="med" type="triangle"/>
          </a:ln>
        </p:spPr>
      </p:cxnSp>
      <p:cxnSp>
        <p:nvCxnSpPr>
          <p:cNvPr id="2082" name="Google Shape;2082;p201"/>
          <p:cNvCxnSpPr>
            <a:stCxn id="2080" idx="3"/>
            <a:endCxn id="2076" idx="1"/>
          </p:cNvCxnSpPr>
          <p:nvPr/>
        </p:nvCxnSpPr>
        <p:spPr>
          <a:xfrm flipH="1" rot="10800000">
            <a:off x="3736799" y="3267636"/>
            <a:ext cx="1304100" cy="736500"/>
          </a:xfrm>
          <a:prstGeom prst="bentConnector3">
            <a:avLst>
              <a:gd fmla="val 50004" name="adj1"/>
            </a:avLst>
          </a:prstGeom>
          <a:noFill/>
          <a:ln cap="flat" cmpd="sng" w="28575">
            <a:solidFill>
              <a:srgbClr val="202122"/>
            </a:solidFill>
            <a:prstDash val="solid"/>
            <a:round/>
            <a:headEnd len="med" w="med" type="none"/>
            <a:tailEnd len="med" w="med" type="triangle"/>
          </a:ln>
        </p:spPr>
      </p:cxnSp>
      <p:sp>
        <p:nvSpPr>
          <p:cNvPr id="2083" name="Google Shape;2083;p201"/>
          <p:cNvSpPr txBox="1"/>
          <p:nvPr/>
        </p:nvSpPr>
        <p:spPr>
          <a:xfrm>
            <a:off x="5041013" y="3592525"/>
            <a:ext cx="950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Cloud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NAT</a:t>
            </a:r>
            <a:endParaRPr b="1">
              <a:latin typeface="Montserrat"/>
              <a:ea typeface="Montserrat"/>
              <a:cs typeface="Montserrat"/>
              <a:sym typeface="Montserrat"/>
            </a:endParaRPr>
          </a:p>
        </p:txBody>
      </p:sp>
      <p:pic>
        <p:nvPicPr>
          <p:cNvPr id="2084" name="Google Shape;2084;p201"/>
          <p:cNvPicPr preferRelativeResize="0"/>
          <p:nvPr/>
        </p:nvPicPr>
        <p:blipFill rotWithShape="1">
          <a:blip r:embed="rId8">
            <a:alphaModFix/>
          </a:blip>
          <a:srcRect b="7329" l="38107" r="38370" t="51283"/>
          <a:stretch/>
        </p:blipFill>
        <p:spPr>
          <a:xfrm>
            <a:off x="7789800" y="1811700"/>
            <a:ext cx="861676" cy="1170674"/>
          </a:xfrm>
          <a:prstGeom prst="rect">
            <a:avLst/>
          </a:prstGeom>
          <a:noFill/>
          <a:ln>
            <a:noFill/>
          </a:ln>
        </p:spPr>
      </p:pic>
      <p:cxnSp>
        <p:nvCxnSpPr>
          <p:cNvPr id="2085" name="Google Shape;2085;p201"/>
          <p:cNvCxnSpPr>
            <a:stCxn id="2076" idx="3"/>
            <a:endCxn id="2084" idx="1"/>
          </p:cNvCxnSpPr>
          <p:nvPr/>
        </p:nvCxnSpPr>
        <p:spPr>
          <a:xfrm flipH="1" rot="10800000">
            <a:off x="5991730" y="2396948"/>
            <a:ext cx="1798200" cy="870600"/>
          </a:xfrm>
          <a:prstGeom prst="bentConnector3">
            <a:avLst>
              <a:gd fmla="val 42366" name="adj1"/>
            </a:avLst>
          </a:prstGeom>
          <a:noFill/>
          <a:ln cap="flat" cmpd="sng" w="38100">
            <a:solidFill>
              <a:srgbClr val="38761D"/>
            </a:solidFill>
            <a:prstDash val="solid"/>
            <a:round/>
            <a:headEnd len="med" w="med" type="none"/>
            <a:tailEnd len="med" w="med" type="triangle"/>
          </a:ln>
        </p:spPr>
      </p:cxnSp>
      <p:cxnSp>
        <p:nvCxnSpPr>
          <p:cNvPr id="2086" name="Google Shape;2086;p201"/>
          <p:cNvCxnSpPr/>
          <p:nvPr/>
        </p:nvCxnSpPr>
        <p:spPr>
          <a:xfrm rot="10800000">
            <a:off x="5997250" y="3457725"/>
            <a:ext cx="1912500" cy="951000"/>
          </a:xfrm>
          <a:prstGeom prst="bentConnector3">
            <a:avLst>
              <a:gd fmla="val 42940" name="adj1"/>
            </a:avLst>
          </a:prstGeom>
          <a:noFill/>
          <a:ln cap="flat" cmpd="sng" w="38100">
            <a:solidFill>
              <a:srgbClr val="CC4125"/>
            </a:solidFill>
            <a:prstDash val="dash"/>
            <a:round/>
            <a:headEnd len="med" w="med" type="none"/>
            <a:tailEnd len="med" w="med" type="triangle"/>
          </a:ln>
        </p:spPr>
      </p:cxn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pic>
        <p:nvPicPr>
          <p:cNvPr id="2091" name="Google Shape;2091;p202"/>
          <p:cNvPicPr preferRelativeResize="0"/>
          <p:nvPr/>
        </p:nvPicPr>
        <p:blipFill>
          <a:blip r:embed="rId3">
            <a:alphaModFix/>
          </a:blip>
          <a:stretch>
            <a:fillRect/>
          </a:stretch>
        </p:blipFill>
        <p:spPr>
          <a:xfrm>
            <a:off x="0" y="0"/>
            <a:ext cx="861675" cy="887475"/>
          </a:xfrm>
          <a:prstGeom prst="rect">
            <a:avLst/>
          </a:prstGeom>
          <a:noFill/>
          <a:ln>
            <a:noFill/>
          </a:ln>
        </p:spPr>
      </p:pic>
      <p:sp>
        <p:nvSpPr>
          <p:cNvPr id="2092" name="Google Shape;2092;p20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2093" name="Google Shape;2093;p202"/>
          <p:cNvPicPr preferRelativeResize="0"/>
          <p:nvPr/>
        </p:nvPicPr>
        <p:blipFill>
          <a:blip r:embed="rId4">
            <a:alphaModFix/>
          </a:blip>
          <a:stretch>
            <a:fillRect/>
          </a:stretch>
        </p:blipFill>
        <p:spPr>
          <a:xfrm>
            <a:off x="7680025" y="1119075"/>
            <a:ext cx="1472575" cy="1074551"/>
          </a:xfrm>
          <a:prstGeom prst="rect">
            <a:avLst/>
          </a:prstGeom>
          <a:noFill/>
          <a:ln>
            <a:noFill/>
          </a:ln>
        </p:spPr>
      </p:pic>
      <p:sp>
        <p:nvSpPr>
          <p:cNvPr id="2094" name="Google Shape;2094;p202"/>
          <p:cNvSpPr txBox="1"/>
          <p:nvPr/>
        </p:nvSpPr>
        <p:spPr>
          <a:xfrm>
            <a:off x="7841600" y="21002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2095" name="Google Shape;2095;p202"/>
          <p:cNvSpPr/>
          <p:nvPr/>
        </p:nvSpPr>
        <p:spPr>
          <a:xfrm>
            <a:off x="96775" y="1001400"/>
            <a:ext cx="7322400" cy="3353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2096" name="Google Shape;2096;p202"/>
          <p:cNvSpPr/>
          <p:nvPr/>
        </p:nvSpPr>
        <p:spPr>
          <a:xfrm>
            <a:off x="269725" y="1401950"/>
            <a:ext cx="6982500" cy="27582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Project</a:t>
            </a:r>
            <a:endParaRPr b="1">
              <a:latin typeface="Montserrat"/>
              <a:ea typeface="Montserrat"/>
              <a:cs typeface="Montserrat"/>
              <a:sym typeface="Montserrat"/>
            </a:endParaRPr>
          </a:p>
        </p:txBody>
      </p:sp>
      <p:sp>
        <p:nvSpPr>
          <p:cNvPr id="2097" name="Google Shape;2097;p202"/>
          <p:cNvSpPr/>
          <p:nvPr/>
        </p:nvSpPr>
        <p:spPr>
          <a:xfrm>
            <a:off x="337525" y="1864525"/>
            <a:ext cx="6545400" cy="21660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2098" name="Google Shape;2098;p202"/>
          <p:cNvSpPr/>
          <p:nvPr/>
        </p:nvSpPr>
        <p:spPr>
          <a:xfrm>
            <a:off x="748850" y="2175775"/>
            <a:ext cx="27846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2099" name="Google Shape;2099;p202"/>
          <p:cNvSpPr/>
          <p:nvPr/>
        </p:nvSpPr>
        <p:spPr>
          <a:xfrm>
            <a:off x="39634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2100" name="Google Shape;2100;p202"/>
          <p:cNvSpPr/>
          <p:nvPr/>
        </p:nvSpPr>
        <p:spPr>
          <a:xfrm>
            <a:off x="832207" y="2506660"/>
            <a:ext cx="26172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Subnet1 - </a:t>
            </a:r>
            <a:r>
              <a:rPr b="1" lang="en">
                <a:latin typeface="Montserrat"/>
                <a:ea typeface="Montserrat"/>
                <a:cs typeface="Montserrat"/>
                <a:sym typeface="Montserrat"/>
              </a:rPr>
              <a:t>PGA ON</a:t>
            </a:r>
            <a:endParaRPr b="1">
              <a:latin typeface="Montserrat"/>
              <a:ea typeface="Montserrat"/>
              <a:cs typeface="Montserrat"/>
              <a:sym typeface="Montserrat"/>
            </a:endParaRPr>
          </a:p>
        </p:txBody>
      </p:sp>
      <p:sp>
        <p:nvSpPr>
          <p:cNvPr id="2101" name="Google Shape;2101;p202"/>
          <p:cNvSpPr/>
          <p:nvPr/>
        </p:nvSpPr>
        <p:spPr>
          <a:xfrm>
            <a:off x="404080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Subnet2 - </a:t>
            </a:r>
            <a:r>
              <a:rPr b="1" lang="en">
                <a:latin typeface="Montserrat"/>
                <a:ea typeface="Montserrat"/>
                <a:cs typeface="Montserrat"/>
                <a:sym typeface="Montserrat"/>
              </a:rPr>
              <a:t>PGA OFF</a:t>
            </a:r>
            <a:endParaRPr b="1">
              <a:latin typeface="Montserrat"/>
              <a:ea typeface="Montserrat"/>
              <a:cs typeface="Montserrat"/>
              <a:sym typeface="Montserrat"/>
            </a:endParaRPr>
          </a:p>
        </p:txBody>
      </p:sp>
      <p:sp>
        <p:nvSpPr>
          <p:cNvPr id="2102" name="Google Shape;2102;p202"/>
          <p:cNvSpPr/>
          <p:nvPr/>
        </p:nvSpPr>
        <p:spPr>
          <a:xfrm>
            <a:off x="1017337" y="2736792"/>
            <a:ext cx="22902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2103" name="Google Shape;2103;p202"/>
          <p:cNvSpPr/>
          <p:nvPr/>
        </p:nvSpPr>
        <p:spPr>
          <a:xfrm>
            <a:off x="41927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us-east1-a</a:t>
            </a:r>
            <a:endParaRPr>
              <a:latin typeface="Montserrat"/>
              <a:ea typeface="Montserrat"/>
              <a:cs typeface="Montserrat"/>
              <a:sym typeface="Montserrat"/>
            </a:endParaRPr>
          </a:p>
        </p:txBody>
      </p:sp>
      <p:pic>
        <p:nvPicPr>
          <p:cNvPr id="2104" name="Google Shape;2104;p202"/>
          <p:cNvPicPr preferRelativeResize="0"/>
          <p:nvPr/>
        </p:nvPicPr>
        <p:blipFill>
          <a:blip r:embed="rId5">
            <a:alphaModFix/>
          </a:blip>
          <a:stretch>
            <a:fillRect/>
          </a:stretch>
        </p:blipFill>
        <p:spPr>
          <a:xfrm>
            <a:off x="1552185" y="2988624"/>
            <a:ext cx="655626" cy="436974"/>
          </a:xfrm>
          <a:prstGeom prst="rect">
            <a:avLst/>
          </a:prstGeom>
          <a:noFill/>
          <a:ln>
            <a:noFill/>
          </a:ln>
        </p:spPr>
      </p:pic>
      <p:pic>
        <p:nvPicPr>
          <p:cNvPr id="2105" name="Google Shape;2105;p202"/>
          <p:cNvPicPr preferRelativeResize="0"/>
          <p:nvPr/>
        </p:nvPicPr>
        <p:blipFill>
          <a:blip r:embed="rId5">
            <a:alphaModFix/>
          </a:blip>
          <a:stretch>
            <a:fillRect/>
          </a:stretch>
        </p:blipFill>
        <p:spPr>
          <a:xfrm>
            <a:off x="2125985" y="2988624"/>
            <a:ext cx="655626" cy="436974"/>
          </a:xfrm>
          <a:prstGeom prst="rect">
            <a:avLst/>
          </a:prstGeom>
          <a:noFill/>
          <a:ln>
            <a:noFill/>
          </a:ln>
        </p:spPr>
      </p:pic>
      <p:pic>
        <p:nvPicPr>
          <p:cNvPr id="2106" name="Google Shape;2106;p202"/>
          <p:cNvPicPr preferRelativeResize="0"/>
          <p:nvPr/>
        </p:nvPicPr>
        <p:blipFill>
          <a:blip r:embed="rId5">
            <a:alphaModFix/>
          </a:blip>
          <a:stretch>
            <a:fillRect/>
          </a:stretch>
        </p:blipFill>
        <p:spPr>
          <a:xfrm>
            <a:off x="4641397" y="2988624"/>
            <a:ext cx="655626" cy="436974"/>
          </a:xfrm>
          <a:prstGeom prst="rect">
            <a:avLst/>
          </a:prstGeom>
          <a:noFill/>
          <a:ln>
            <a:noFill/>
          </a:ln>
        </p:spPr>
      </p:pic>
      <p:pic>
        <p:nvPicPr>
          <p:cNvPr id="2107" name="Google Shape;2107;p202"/>
          <p:cNvPicPr preferRelativeResize="0"/>
          <p:nvPr/>
        </p:nvPicPr>
        <p:blipFill>
          <a:blip r:embed="rId5">
            <a:alphaModFix/>
          </a:blip>
          <a:stretch>
            <a:fillRect/>
          </a:stretch>
        </p:blipFill>
        <p:spPr>
          <a:xfrm>
            <a:off x="5215197" y="2988624"/>
            <a:ext cx="655626" cy="436974"/>
          </a:xfrm>
          <a:prstGeom prst="rect">
            <a:avLst/>
          </a:prstGeom>
          <a:noFill/>
          <a:ln>
            <a:noFill/>
          </a:ln>
        </p:spPr>
      </p:pic>
      <p:sp>
        <p:nvSpPr>
          <p:cNvPr id="2108" name="Google Shape;2108;p202"/>
          <p:cNvSpPr/>
          <p:nvPr/>
        </p:nvSpPr>
        <p:spPr>
          <a:xfrm>
            <a:off x="1447950" y="4462700"/>
            <a:ext cx="1774200" cy="523800"/>
          </a:xfrm>
          <a:prstGeom prst="rect">
            <a:avLst/>
          </a:prstGeom>
          <a:solidFill>
            <a:srgbClr val="D9D9D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latin typeface="Montserrat"/>
                <a:ea typeface="Montserrat"/>
                <a:cs typeface="Montserrat"/>
                <a:sym typeface="Montserrat"/>
              </a:rPr>
              <a:t>VPC</a:t>
            </a:r>
            <a:endParaRPr b="1">
              <a:latin typeface="Montserrat"/>
              <a:ea typeface="Montserrat"/>
              <a:cs typeface="Montserrat"/>
              <a:sym typeface="Montserrat"/>
            </a:endParaRPr>
          </a:p>
          <a:p>
            <a:pPr indent="0" lvl="0" marL="0" rtl="0" algn="ctr">
              <a:lnSpc>
                <a:spcPct val="100000"/>
              </a:lnSpc>
              <a:spcBef>
                <a:spcPts val="0"/>
              </a:spcBef>
              <a:spcAft>
                <a:spcPts val="0"/>
              </a:spcAft>
              <a:buNone/>
            </a:pPr>
            <a:r>
              <a:rPr b="1" lang="en">
                <a:latin typeface="Montserrat"/>
                <a:ea typeface="Montserrat"/>
                <a:cs typeface="Montserrat"/>
                <a:sym typeface="Montserrat"/>
              </a:rPr>
              <a:t> ROUTING</a:t>
            </a:r>
            <a:endParaRPr b="1">
              <a:latin typeface="Montserrat"/>
              <a:ea typeface="Montserrat"/>
              <a:cs typeface="Montserrat"/>
              <a:sym typeface="Montserrat"/>
            </a:endParaRPr>
          </a:p>
        </p:txBody>
      </p:sp>
      <p:sp>
        <p:nvSpPr>
          <p:cNvPr id="2109" name="Google Shape;2109;p202"/>
          <p:cNvSpPr/>
          <p:nvPr/>
        </p:nvSpPr>
        <p:spPr>
          <a:xfrm>
            <a:off x="3684900" y="4462750"/>
            <a:ext cx="1774200" cy="523800"/>
          </a:xfrm>
          <a:prstGeom prst="rect">
            <a:avLst/>
          </a:prstGeom>
          <a:solidFill>
            <a:srgbClr val="D9D9D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a:p>
            <a:pPr indent="0" lvl="0" marL="0" rtl="0" algn="ctr">
              <a:lnSpc>
                <a:spcPct val="100000"/>
              </a:lnSpc>
              <a:spcBef>
                <a:spcPts val="0"/>
              </a:spcBef>
              <a:spcAft>
                <a:spcPts val="0"/>
              </a:spcAft>
              <a:buNone/>
            </a:pPr>
            <a:r>
              <a:rPr b="1" lang="en">
                <a:latin typeface="Montserrat"/>
                <a:ea typeface="Montserrat"/>
                <a:cs typeface="Montserrat"/>
                <a:sym typeface="Montserrat"/>
              </a:rPr>
              <a:t>GATEWAY</a:t>
            </a:r>
            <a:endParaRPr b="1">
              <a:latin typeface="Montserrat"/>
              <a:ea typeface="Montserrat"/>
              <a:cs typeface="Montserrat"/>
              <a:sym typeface="Montserrat"/>
            </a:endParaRPr>
          </a:p>
        </p:txBody>
      </p:sp>
      <p:sp>
        <p:nvSpPr>
          <p:cNvPr id="2110" name="Google Shape;2110;p202"/>
          <p:cNvSpPr/>
          <p:nvPr/>
        </p:nvSpPr>
        <p:spPr>
          <a:xfrm>
            <a:off x="7252225" y="4462750"/>
            <a:ext cx="1774200" cy="523800"/>
          </a:xfrm>
          <a:prstGeom prst="rect">
            <a:avLst/>
          </a:prstGeom>
          <a:solidFill>
            <a:srgbClr val="FFD96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latin typeface="Montserrat"/>
                <a:ea typeface="Montserrat"/>
                <a:cs typeface="Montserrat"/>
                <a:sym typeface="Montserrat"/>
              </a:rPr>
              <a:t>Google API and Services</a:t>
            </a:r>
            <a:endParaRPr b="1">
              <a:latin typeface="Montserrat"/>
              <a:ea typeface="Montserrat"/>
              <a:cs typeface="Montserrat"/>
              <a:sym typeface="Montserrat"/>
            </a:endParaRPr>
          </a:p>
        </p:txBody>
      </p:sp>
      <p:sp>
        <p:nvSpPr>
          <p:cNvPr id="2111" name="Google Shape;2111;p202"/>
          <p:cNvSpPr txBox="1"/>
          <p:nvPr/>
        </p:nvSpPr>
        <p:spPr>
          <a:xfrm>
            <a:off x="2453900" y="3034700"/>
            <a:ext cx="861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Source Sans Pro"/>
                <a:ea typeface="Source Sans Pro"/>
                <a:cs typeface="Source Sans Pro"/>
                <a:sym typeface="Source Sans Pro"/>
              </a:rPr>
              <a:t>Public IP</a:t>
            </a:r>
            <a:endParaRPr sz="1200">
              <a:latin typeface="Source Sans Pro"/>
              <a:ea typeface="Source Sans Pro"/>
              <a:cs typeface="Source Sans Pro"/>
              <a:sym typeface="Source Sans Pro"/>
            </a:endParaRPr>
          </a:p>
        </p:txBody>
      </p:sp>
      <p:sp>
        <p:nvSpPr>
          <p:cNvPr id="2112" name="Google Shape;2112;p202"/>
          <p:cNvSpPr txBox="1"/>
          <p:nvPr/>
        </p:nvSpPr>
        <p:spPr>
          <a:xfrm>
            <a:off x="5584500" y="3010575"/>
            <a:ext cx="861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Source Sans Pro"/>
                <a:ea typeface="Source Sans Pro"/>
                <a:cs typeface="Source Sans Pro"/>
                <a:sym typeface="Source Sans Pro"/>
              </a:rPr>
              <a:t>Public IP</a:t>
            </a:r>
            <a:endParaRPr sz="1200">
              <a:latin typeface="Source Sans Pro"/>
              <a:ea typeface="Source Sans Pro"/>
              <a:cs typeface="Source Sans Pro"/>
              <a:sym typeface="Source Sans Pro"/>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cxnSp>
        <p:nvCxnSpPr>
          <p:cNvPr id="2117" name="Google Shape;2117;p203"/>
          <p:cNvCxnSpPr>
            <a:stCxn id="2118" idx="3"/>
            <a:endCxn id="2119" idx="1"/>
          </p:cNvCxnSpPr>
          <p:nvPr/>
        </p:nvCxnSpPr>
        <p:spPr>
          <a:xfrm>
            <a:off x="3222150" y="4724600"/>
            <a:ext cx="4030200" cy="600"/>
          </a:xfrm>
          <a:prstGeom prst="bentConnector3">
            <a:avLst>
              <a:gd fmla="val 49998" name="adj1"/>
            </a:avLst>
          </a:prstGeom>
          <a:noFill/>
          <a:ln cap="flat" cmpd="sng" w="38100">
            <a:solidFill>
              <a:srgbClr val="38761D"/>
            </a:solidFill>
            <a:prstDash val="solid"/>
            <a:round/>
            <a:headEnd len="med" w="med" type="none"/>
            <a:tailEnd len="med" w="med" type="none"/>
          </a:ln>
        </p:spPr>
      </p:cxnSp>
      <p:pic>
        <p:nvPicPr>
          <p:cNvPr id="2120" name="Google Shape;2120;p203"/>
          <p:cNvPicPr preferRelativeResize="0"/>
          <p:nvPr/>
        </p:nvPicPr>
        <p:blipFill>
          <a:blip r:embed="rId3">
            <a:alphaModFix/>
          </a:blip>
          <a:stretch>
            <a:fillRect/>
          </a:stretch>
        </p:blipFill>
        <p:spPr>
          <a:xfrm>
            <a:off x="0" y="0"/>
            <a:ext cx="861675" cy="887475"/>
          </a:xfrm>
          <a:prstGeom prst="rect">
            <a:avLst/>
          </a:prstGeom>
          <a:noFill/>
          <a:ln>
            <a:noFill/>
          </a:ln>
        </p:spPr>
      </p:pic>
      <p:sp>
        <p:nvSpPr>
          <p:cNvPr id="2121" name="Google Shape;2121;p20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2122" name="Google Shape;2122;p203"/>
          <p:cNvPicPr preferRelativeResize="0"/>
          <p:nvPr/>
        </p:nvPicPr>
        <p:blipFill>
          <a:blip r:embed="rId4">
            <a:alphaModFix/>
          </a:blip>
          <a:stretch>
            <a:fillRect/>
          </a:stretch>
        </p:blipFill>
        <p:spPr>
          <a:xfrm>
            <a:off x="7680025" y="1119075"/>
            <a:ext cx="1472575" cy="1074551"/>
          </a:xfrm>
          <a:prstGeom prst="rect">
            <a:avLst/>
          </a:prstGeom>
          <a:noFill/>
          <a:ln>
            <a:noFill/>
          </a:ln>
        </p:spPr>
      </p:pic>
      <p:sp>
        <p:nvSpPr>
          <p:cNvPr id="2123" name="Google Shape;2123;p203"/>
          <p:cNvSpPr txBox="1"/>
          <p:nvPr/>
        </p:nvSpPr>
        <p:spPr>
          <a:xfrm>
            <a:off x="7841600" y="21002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2124" name="Google Shape;2124;p203"/>
          <p:cNvSpPr/>
          <p:nvPr/>
        </p:nvSpPr>
        <p:spPr>
          <a:xfrm>
            <a:off x="96775" y="1001400"/>
            <a:ext cx="7322400" cy="3353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2125" name="Google Shape;2125;p203"/>
          <p:cNvSpPr/>
          <p:nvPr/>
        </p:nvSpPr>
        <p:spPr>
          <a:xfrm>
            <a:off x="269725" y="1401950"/>
            <a:ext cx="6982500" cy="27582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Project</a:t>
            </a:r>
            <a:endParaRPr b="1">
              <a:latin typeface="Montserrat"/>
              <a:ea typeface="Montserrat"/>
              <a:cs typeface="Montserrat"/>
              <a:sym typeface="Montserrat"/>
            </a:endParaRPr>
          </a:p>
        </p:txBody>
      </p:sp>
      <p:sp>
        <p:nvSpPr>
          <p:cNvPr id="2126" name="Google Shape;2126;p203"/>
          <p:cNvSpPr/>
          <p:nvPr/>
        </p:nvSpPr>
        <p:spPr>
          <a:xfrm>
            <a:off x="337525" y="1864525"/>
            <a:ext cx="6545400" cy="21660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2127" name="Google Shape;2127;p203"/>
          <p:cNvSpPr/>
          <p:nvPr/>
        </p:nvSpPr>
        <p:spPr>
          <a:xfrm>
            <a:off x="748850" y="2175775"/>
            <a:ext cx="27846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2128" name="Google Shape;2128;p203"/>
          <p:cNvSpPr/>
          <p:nvPr/>
        </p:nvSpPr>
        <p:spPr>
          <a:xfrm>
            <a:off x="39634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2129" name="Google Shape;2129;p203"/>
          <p:cNvSpPr/>
          <p:nvPr/>
        </p:nvSpPr>
        <p:spPr>
          <a:xfrm>
            <a:off x="832207" y="2506660"/>
            <a:ext cx="26172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a:t>
            </a:r>
            <a:r>
              <a:rPr lang="en">
                <a:latin typeface="Montserrat"/>
                <a:ea typeface="Montserrat"/>
                <a:cs typeface="Montserrat"/>
                <a:sym typeface="Montserrat"/>
              </a:rPr>
              <a:t>ubnet1 - </a:t>
            </a:r>
            <a:r>
              <a:rPr b="1" lang="en">
                <a:latin typeface="Montserrat"/>
                <a:ea typeface="Montserrat"/>
                <a:cs typeface="Montserrat"/>
                <a:sym typeface="Montserrat"/>
              </a:rPr>
              <a:t>PGA ON</a:t>
            </a:r>
            <a:endParaRPr b="1">
              <a:latin typeface="Montserrat"/>
              <a:ea typeface="Montserrat"/>
              <a:cs typeface="Montserrat"/>
              <a:sym typeface="Montserrat"/>
            </a:endParaRPr>
          </a:p>
        </p:txBody>
      </p:sp>
      <p:sp>
        <p:nvSpPr>
          <p:cNvPr id="2130" name="Google Shape;2130;p203"/>
          <p:cNvSpPr/>
          <p:nvPr/>
        </p:nvSpPr>
        <p:spPr>
          <a:xfrm>
            <a:off x="404080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a:t>
            </a:r>
            <a:r>
              <a:rPr lang="en">
                <a:latin typeface="Montserrat"/>
                <a:ea typeface="Montserrat"/>
                <a:cs typeface="Montserrat"/>
                <a:sym typeface="Montserrat"/>
              </a:rPr>
              <a:t>ubnet2 - </a:t>
            </a:r>
            <a:r>
              <a:rPr b="1" lang="en">
                <a:latin typeface="Montserrat"/>
                <a:ea typeface="Montserrat"/>
                <a:cs typeface="Montserrat"/>
                <a:sym typeface="Montserrat"/>
              </a:rPr>
              <a:t>PGA OFF</a:t>
            </a:r>
            <a:endParaRPr b="1">
              <a:latin typeface="Montserrat"/>
              <a:ea typeface="Montserrat"/>
              <a:cs typeface="Montserrat"/>
              <a:sym typeface="Montserrat"/>
            </a:endParaRPr>
          </a:p>
        </p:txBody>
      </p:sp>
      <p:sp>
        <p:nvSpPr>
          <p:cNvPr id="2131" name="Google Shape;2131;p203"/>
          <p:cNvSpPr/>
          <p:nvPr/>
        </p:nvSpPr>
        <p:spPr>
          <a:xfrm>
            <a:off x="1017337" y="2736792"/>
            <a:ext cx="22902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2132" name="Google Shape;2132;p203"/>
          <p:cNvSpPr/>
          <p:nvPr/>
        </p:nvSpPr>
        <p:spPr>
          <a:xfrm>
            <a:off x="41927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us-east1-a</a:t>
            </a:r>
            <a:endParaRPr>
              <a:latin typeface="Montserrat"/>
              <a:ea typeface="Montserrat"/>
              <a:cs typeface="Montserrat"/>
              <a:sym typeface="Montserrat"/>
            </a:endParaRPr>
          </a:p>
        </p:txBody>
      </p:sp>
      <p:pic>
        <p:nvPicPr>
          <p:cNvPr id="2133" name="Google Shape;2133;p203"/>
          <p:cNvPicPr preferRelativeResize="0"/>
          <p:nvPr/>
        </p:nvPicPr>
        <p:blipFill>
          <a:blip r:embed="rId5">
            <a:alphaModFix/>
          </a:blip>
          <a:stretch>
            <a:fillRect/>
          </a:stretch>
        </p:blipFill>
        <p:spPr>
          <a:xfrm>
            <a:off x="1552185" y="2988624"/>
            <a:ext cx="655626" cy="436974"/>
          </a:xfrm>
          <a:prstGeom prst="rect">
            <a:avLst/>
          </a:prstGeom>
          <a:noFill/>
          <a:ln>
            <a:noFill/>
          </a:ln>
        </p:spPr>
      </p:pic>
      <p:pic>
        <p:nvPicPr>
          <p:cNvPr id="2134" name="Google Shape;2134;p203"/>
          <p:cNvPicPr preferRelativeResize="0"/>
          <p:nvPr/>
        </p:nvPicPr>
        <p:blipFill>
          <a:blip r:embed="rId5">
            <a:alphaModFix/>
          </a:blip>
          <a:stretch>
            <a:fillRect/>
          </a:stretch>
        </p:blipFill>
        <p:spPr>
          <a:xfrm>
            <a:off x="2125985" y="2988624"/>
            <a:ext cx="655626" cy="436974"/>
          </a:xfrm>
          <a:prstGeom prst="rect">
            <a:avLst/>
          </a:prstGeom>
          <a:noFill/>
          <a:ln>
            <a:noFill/>
          </a:ln>
        </p:spPr>
      </p:pic>
      <p:pic>
        <p:nvPicPr>
          <p:cNvPr id="2135" name="Google Shape;2135;p203"/>
          <p:cNvPicPr preferRelativeResize="0"/>
          <p:nvPr/>
        </p:nvPicPr>
        <p:blipFill>
          <a:blip r:embed="rId5">
            <a:alphaModFix/>
          </a:blip>
          <a:stretch>
            <a:fillRect/>
          </a:stretch>
        </p:blipFill>
        <p:spPr>
          <a:xfrm>
            <a:off x="4641397" y="2988624"/>
            <a:ext cx="655626" cy="436974"/>
          </a:xfrm>
          <a:prstGeom prst="rect">
            <a:avLst/>
          </a:prstGeom>
          <a:noFill/>
          <a:ln>
            <a:noFill/>
          </a:ln>
        </p:spPr>
      </p:pic>
      <p:pic>
        <p:nvPicPr>
          <p:cNvPr id="2136" name="Google Shape;2136;p203"/>
          <p:cNvPicPr preferRelativeResize="0"/>
          <p:nvPr/>
        </p:nvPicPr>
        <p:blipFill>
          <a:blip r:embed="rId5">
            <a:alphaModFix/>
          </a:blip>
          <a:stretch>
            <a:fillRect/>
          </a:stretch>
        </p:blipFill>
        <p:spPr>
          <a:xfrm>
            <a:off x="5215197" y="2988624"/>
            <a:ext cx="655626" cy="436974"/>
          </a:xfrm>
          <a:prstGeom prst="rect">
            <a:avLst/>
          </a:prstGeom>
          <a:noFill/>
          <a:ln>
            <a:noFill/>
          </a:ln>
        </p:spPr>
      </p:pic>
      <p:sp>
        <p:nvSpPr>
          <p:cNvPr id="2118" name="Google Shape;2118;p203"/>
          <p:cNvSpPr/>
          <p:nvPr/>
        </p:nvSpPr>
        <p:spPr>
          <a:xfrm>
            <a:off x="1447950" y="4462700"/>
            <a:ext cx="1774200" cy="523800"/>
          </a:xfrm>
          <a:prstGeom prst="rect">
            <a:avLst/>
          </a:prstGeom>
          <a:solidFill>
            <a:srgbClr val="D9D9D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latin typeface="Montserrat"/>
                <a:ea typeface="Montserrat"/>
                <a:cs typeface="Montserrat"/>
                <a:sym typeface="Montserrat"/>
              </a:rPr>
              <a:t>VPC</a:t>
            </a:r>
            <a:endParaRPr b="1">
              <a:latin typeface="Montserrat"/>
              <a:ea typeface="Montserrat"/>
              <a:cs typeface="Montserrat"/>
              <a:sym typeface="Montserrat"/>
            </a:endParaRPr>
          </a:p>
          <a:p>
            <a:pPr indent="0" lvl="0" marL="0" rtl="0" algn="ctr">
              <a:lnSpc>
                <a:spcPct val="100000"/>
              </a:lnSpc>
              <a:spcBef>
                <a:spcPts val="0"/>
              </a:spcBef>
              <a:spcAft>
                <a:spcPts val="0"/>
              </a:spcAft>
              <a:buNone/>
            </a:pPr>
            <a:r>
              <a:rPr b="1" lang="en">
                <a:latin typeface="Montserrat"/>
                <a:ea typeface="Montserrat"/>
                <a:cs typeface="Montserrat"/>
                <a:sym typeface="Montserrat"/>
              </a:rPr>
              <a:t> ROUTING</a:t>
            </a:r>
            <a:endParaRPr b="1">
              <a:latin typeface="Montserrat"/>
              <a:ea typeface="Montserrat"/>
              <a:cs typeface="Montserrat"/>
              <a:sym typeface="Montserrat"/>
            </a:endParaRPr>
          </a:p>
        </p:txBody>
      </p:sp>
      <p:sp>
        <p:nvSpPr>
          <p:cNvPr id="2137" name="Google Shape;2137;p203"/>
          <p:cNvSpPr/>
          <p:nvPr/>
        </p:nvSpPr>
        <p:spPr>
          <a:xfrm>
            <a:off x="3684900" y="4462750"/>
            <a:ext cx="1774200" cy="523800"/>
          </a:xfrm>
          <a:prstGeom prst="rect">
            <a:avLst/>
          </a:prstGeom>
          <a:solidFill>
            <a:srgbClr val="D9D9D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a:p>
            <a:pPr indent="0" lvl="0" marL="0" rtl="0" algn="ctr">
              <a:lnSpc>
                <a:spcPct val="100000"/>
              </a:lnSpc>
              <a:spcBef>
                <a:spcPts val="0"/>
              </a:spcBef>
              <a:spcAft>
                <a:spcPts val="0"/>
              </a:spcAft>
              <a:buNone/>
            </a:pPr>
            <a:r>
              <a:rPr b="1" lang="en">
                <a:latin typeface="Montserrat"/>
                <a:ea typeface="Montserrat"/>
                <a:cs typeface="Montserrat"/>
                <a:sym typeface="Montserrat"/>
              </a:rPr>
              <a:t>GATEWAY</a:t>
            </a:r>
            <a:endParaRPr b="1">
              <a:latin typeface="Montserrat"/>
              <a:ea typeface="Montserrat"/>
              <a:cs typeface="Montserrat"/>
              <a:sym typeface="Montserrat"/>
            </a:endParaRPr>
          </a:p>
        </p:txBody>
      </p:sp>
      <p:sp>
        <p:nvSpPr>
          <p:cNvPr id="2119" name="Google Shape;2119;p203"/>
          <p:cNvSpPr/>
          <p:nvPr/>
        </p:nvSpPr>
        <p:spPr>
          <a:xfrm>
            <a:off x="7252225" y="4462750"/>
            <a:ext cx="1774200" cy="523800"/>
          </a:xfrm>
          <a:prstGeom prst="rect">
            <a:avLst/>
          </a:prstGeom>
          <a:solidFill>
            <a:srgbClr val="FFD96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latin typeface="Montserrat"/>
                <a:ea typeface="Montserrat"/>
                <a:cs typeface="Montserrat"/>
                <a:sym typeface="Montserrat"/>
              </a:rPr>
              <a:t>Google API and Services</a:t>
            </a:r>
            <a:endParaRPr b="1">
              <a:latin typeface="Montserrat"/>
              <a:ea typeface="Montserrat"/>
              <a:cs typeface="Montserrat"/>
              <a:sym typeface="Montserrat"/>
            </a:endParaRPr>
          </a:p>
        </p:txBody>
      </p:sp>
      <p:cxnSp>
        <p:nvCxnSpPr>
          <p:cNvPr id="2138" name="Google Shape;2138;p203"/>
          <p:cNvCxnSpPr>
            <a:stCxn id="2133" idx="2"/>
            <a:endCxn id="2134" idx="2"/>
          </p:cNvCxnSpPr>
          <p:nvPr/>
        </p:nvCxnSpPr>
        <p:spPr>
          <a:xfrm flipH="1" rot="-5400000">
            <a:off x="2166648" y="3138948"/>
            <a:ext cx="600" cy="573900"/>
          </a:xfrm>
          <a:prstGeom prst="bentConnector3">
            <a:avLst>
              <a:gd fmla="val 66600327" name="adj1"/>
            </a:avLst>
          </a:prstGeom>
          <a:noFill/>
          <a:ln cap="flat" cmpd="sng" w="38100">
            <a:solidFill>
              <a:srgbClr val="38761D"/>
            </a:solidFill>
            <a:prstDash val="solid"/>
            <a:round/>
            <a:headEnd len="med" w="med" type="none"/>
            <a:tailEnd len="med" w="med" type="none"/>
          </a:ln>
        </p:spPr>
      </p:cxnSp>
      <p:cxnSp>
        <p:nvCxnSpPr>
          <p:cNvPr id="2139" name="Google Shape;2139;p203"/>
          <p:cNvCxnSpPr>
            <a:stCxn id="2135" idx="2"/>
            <a:endCxn id="2136" idx="2"/>
          </p:cNvCxnSpPr>
          <p:nvPr/>
        </p:nvCxnSpPr>
        <p:spPr>
          <a:xfrm flipH="1" rot="-5400000">
            <a:off x="5255861" y="3138948"/>
            <a:ext cx="600" cy="573900"/>
          </a:xfrm>
          <a:prstGeom prst="bentConnector3">
            <a:avLst>
              <a:gd fmla="val 66600327" name="adj1"/>
            </a:avLst>
          </a:prstGeom>
          <a:noFill/>
          <a:ln cap="flat" cmpd="sng" w="38100">
            <a:solidFill>
              <a:srgbClr val="38761D"/>
            </a:solidFill>
            <a:prstDash val="solid"/>
            <a:round/>
            <a:headEnd len="med" w="med" type="none"/>
            <a:tailEnd len="med" w="med" type="none"/>
          </a:ln>
        </p:spPr>
      </p:cxnSp>
      <p:cxnSp>
        <p:nvCxnSpPr>
          <p:cNvPr id="2140" name="Google Shape;2140;p203"/>
          <p:cNvCxnSpPr>
            <a:stCxn id="2118" idx="0"/>
          </p:cNvCxnSpPr>
          <p:nvPr/>
        </p:nvCxnSpPr>
        <p:spPr>
          <a:xfrm rot="-5400000">
            <a:off x="3345000" y="2815250"/>
            <a:ext cx="637500" cy="2657400"/>
          </a:xfrm>
          <a:prstGeom prst="bentConnector2">
            <a:avLst/>
          </a:prstGeom>
          <a:noFill/>
          <a:ln cap="flat" cmpd="sng" w="38100">
            <a:solidFill>
              <a:srgbClr val="38761D"/>
            </a:solidFill>
            <a:prstDash val="solid"/>
            <a:round/>
            <a:headEnd len="med" w="med" type="none"/>
            <a:tailEnd len="med" w="med" type="none"/>
          </a:ln>
        </p:spPr>
      </p:cxnSp>
      <p:sp>
        <p:nvSpPr>
          <p:cNvPr id="2141" name="Google Shape;2141;p203"/>
          <p:cNvSpPr txBox="1"/>
          <p:nvPr/>
        </p:nvSpPr>
        <p:spPr>
          <a:xfrm>
            <a:off x="2453900" y="3034700"/>
            <a:ext cx="861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Source Sans Pro"/>
                <a:ea typeface="Source Sans Pro"/>
                <a:cs typeface="Source Sans Pro"/>
                <a:sym typeface="Source Sans Pro"/>
              </a:rPr>
              <a:t>Public IP</a:t>
            </a:r>
            <a:endParaRPr sz="1200">
              <a:latin typeface="Source Sans Pro"/>
              <a:ea typeface="Source Sans Pro"/>
              <a:cs typeface="Source Sans Pro"/>
              <a:sym typeface="Source Sans Pro"/>
            </a:endParaRPr>
          </a:p>
        </p:txBody>
      </p:sp>
      <p:sp>
        <p:nvSpPr>
          <p:cNvPr id="2142" name="Google Shape;2142;p203"/>
          <p:cNvSpPr txBox="1"/>
          <p:nvPr/>
        </p:nvSpPr>
        <p:spPr>
          <a:xfrm>
            <a:off x="5584500" y="3010575"/>
            <a:ext cx="861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Source Sans Pro"/>
                <a:ea typeface="Source Sans Pro"/>
                <a:cs typeface="Source Sans Pro"/>
                <a:sym typeface="Source Sans Pro"/>
              </a:rPr>
              <a:t>Public IP</a:t>
            </a:r>
            <a:endParaRPr sz="120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cxnSp>
        <p:nvCxnSpPr>
          <p:cNvPr id="257" name="Google Shape;257;p42"/>
          <p:cNvCxnSpPr/>
          <p:nvPr/>
        </p:nvCxnSpPr>
        <p:spPr>
          <a:xfrm>
            <a:off x="5956699" y="3408177"/>
            <a:ext cx="0" cy="461700"/>
          </a:xfrm>
          <a:prstGeom prst="straightConnector1">
            <a:avLst/>
          </a:prstGeom>
          <a:noFill/>
          <a:ln cap="flat" cmpd="sng" w="38100">
            <a:solidFill>
              <a:schemeClr val="dk2"/>
            </a:solidFill>
            <a:prstDash val="solid"/>
            <a:round/>
            <a:headEnd len="med" w="med" type="none"/>
            <a:tailEnd len="med" w="med" type="none"/>
          </a:ln>
        </p:spPr>
      </p:cxnSp>
      <p:cxnSp>
        <p:nvCxnSpPr>
          <p:cNvPr id="258" name="Google Shape;258;p42"/>
          <p:cNvCxnSpPr/>
          <p:nvPr/>
        </p:nvCxnSpPr>
        <p:spPr>
          <a:xfrm>
            <a:off x="7228824" y="3416127"/>
            <a:ext cx="0" cy="461700"/>
          </a:xfrm>
          <a:prstGeom prst="straightConnector1">
            <a:avLst/>
          </a:prstGeom>
          <a:noFill/>
          <a:ln cap="flat" cmpd="sng" w="38100">
            <a:solidFill>
              <a:schemeClr val="dk2"/>
            </a:solidFill>
            <a:prstDash val="solid"/>
            <a:round/>
            <a:headEnd len="med" w="med" type="none"/>
            <a:tailEnd len="med" w="med" type="none"/>
          </a:ln>
        </p:spPr>
      </p:cxnSp>
      <p:cxnSp>
        <p:nvCxnSpPr>
          <p:cNvPr id="259" name="Google Shape;259;p42"/>
          <p:cNvCxnSpPr/>
          <p:nvPr/>
        </p:nvCxnSpPr>
        <p:spPr>
          <a:xfrm rot="10800000">
            <a:off x="6356775" y="3074575"/>
            <a:ext cx="507300" cy="0"/>
          </a:xfrm>
          <a:prstGeom prst="straightConnector1">
            <a:avLst/>
          </a:prstGeom>
          <a:noFill/>
          <a:ln cap="flat" cmpd="sng" w="38100">
            <a:solidFill>
              <a:schemeClr val="dk2"/>
            </a:solidFill>
            <a:prstDash val="solid"/>
            <a:round/>
            <a:headEnd len="med" w="med" type="none"/>
            <a:tailEnd len="med" w="med" type="none"/>
          </a:ln>
        </p:spPr>
      </p:cxnSp>
      <p:cxnSp>
        <p:nvCxnSpPr>
          <p:cNvPr id="260" name="Google Shape;260;p42"/>
          <p:cNvCxnSpPr/>
          <p:nvPr/>
        </p:nvCxnSpPr>
        <p:spPr>
          <a:xfrm rot="10800000">
            <a:off x="6356775" y="4186288"/>
            <a:ext cx="507300" cy="0"/>
          </a:xfrm>
          <a:prstGeom prst="straightConnector1">
            <a:avLst/>
          </a:prstGeom>
          <a:noFill/>
          <a:ln cap="flat" cmpd="sng" w="38100">
            <a:solidFill>
              <a:schemeClr val="dk2"/>
            </a:solidFill>
            <a:prstDash val="solid"/>
            <a:round/>
            <a:headEnd len="med" w="med" type="none"/>
            <a:tailEnd len="med" w="med" type="none"/>
          </a:ln>
        </p:spPr>
      </p:cxnSp>
      <p:pic>
        <p:nvPicPr>
          <p:cNvPr id="261" name="Google Shape;261;p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62" name="Google Shape;262;p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63" name="Google Shape;263;p4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now explore VPCs for the rest of this section and we’ll go deeper into VMs in the next section!</a:t>
            </a:r>
            <a:endParaRPr i="1" sz="2900">
              <a:solidFill>
                <a:srgbClr val="000000"/>
              </a:solidFill>
              <a:latin typeface="Montserrat"/>
              <a:ea typeface="Montserrat"/>
              <a:cs typeface="Montserrat"/>
              <a:sym typeface="Montserrat"/>
            </a:endParaRPr>
          </a:p>
        </p:txBody>
      </p:sp>
      <p:sp>
        <p:nvSpPr>
          <p:cNvPr id="264" name="Google Shape;264;p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265" name="Google Shape;265;p42"/>
          <p:cNvPicPr preferRelativeResize="0"/>
          <p:nvPr/>
        </p:nvPicPr>
        <p:blipFill>
          <a:blip r:embed="rId5">
            <a:alphaModFix/>
          </a:blip>
          <a:stretch>
            <a:fillRect/>
          </a:stretch>
        </p:blipFill>
        <p:spPr>
          <a:xfrm>
            <a:off x="1265400" y="2226600"/>
            <a:ext cx="4144276" cy="2762176"/>
          </a:xfrm>
          <a:prstGeom prst="rect">
            <a:avLst/>
          </a:prstGeom>
          <a:noFill/>
          <a:ln>
            <a:noFill/>
          </a:ln>
        </p:spPr>
      </p:pic>
      <p:pic>
        <p:nvPicPr>
          <p:cNvPr id="266" name="Google Shape;266;p42"/>
          <p:cNvPicPr preferRelativeResize="0"/>
          <p:nvPr/>
        </p:nvPicPr>
        <p:blipFill>
          <a:blip r:embed="rId5">
            <a:alphaModFix/>
          </a:blip>
          <a:stretch>
            <a:fillRect/>
          </a:stretch>
        </p:blipFill>
        <p:spPr>
          <a:xfrm>
            <a:off x="5210025" y="2577325"/>
            <a:ext cx="1529748" cy="1019577"/>
          </a:xfrm>
          <a:prstGeom prst="rect">
            <a:avLst/>
          </a:prstGeom>
          <a:noFill/>
          <a:ln>
            <a:noFill/>
          </a:ln>
        </p:spPr>
      </p:pic>
      <p:pic>
        <p:nvPicPr>
          <p:cNvPr id="267" name="Google Shape;267;p42"/>
          <p:cNvPicPr preferRelativeResize="0"/>
          <p:nvPr/>
        </p:nvPicPr>
        <p:blipFill>
          <a:blip r:embed="rId5">
            <a:alphaModFix/>
          </a:blip>
          <a:stretch>
            <a:fillRect/>
          </a:stretch>
        </p:blipFill>
        <p:spPr>
          <a:xfrm>
            <a:off x="6463950" y="2579475"/>
            <a:ext cx="1529748" cy="1019577"/>
          </a:xfrm>
          <a:prstGeom prst="rect">
            <a:avLst/>
          </a:prstGeom>
          <a:noFill/>
          <a:ln>
            <a:noFill/>
          </a:ln>
        </p:spPr>
      </p:pic>
      <p:pic>
        <p:nvPicPr>
          <p:cNvPr id="268" name="Google Shape;268;p42"/>
          <p:cNvPicPr preferRelativeResize="0"/>
          <p:nvPr/>
        </p:nvPicPr>
        <p:blipFill>
          <a:blip r:embed="rId5">
            <a:alphaModFix/>
          </a:blip>
          <a:stretch>
            <a:fillRect/>
          </a:stretch>
        </p:blipFill>
        <p:spPr>
          <a:xfrm>
            <a:off x="5210025" y="3676500"/>
            <a:ext cx="1529748" cy="1019577"/>
          </a:xfrm>
          <a:prstGeom prst="rect">
            <a:avLst/>
          </a:prstGeom>
          <a:noFill/>
          <a:ln>
            <a:noFill/>
          </a:ln>
        </p:spPr>
      </p:pic>
      <p:pic>
        <p:nvPicPr>
          <p:cNvPr id="269" name="Google Shape;269;p42"/>
          <p:cNvPicPr preferRelativeResize="0"/>
          <p:nvPr/>
        </p:nvPicPr>
        <p:blipFill>
          <a:blip r:embed="rId5">
            <a:alphaModFix/>
          </a:blip>
          <a:stretch>
            <a:fillRect/>
          </a:stretch>
        </p:blipFill>
        <p:spPr>
          <a:xfrm>
            <a:off x="6463950" y="3678650"/>
            <a:ext cx="1529748" cy="1019577"/>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cxnSp>
        <p:nvCxnSpPr>
          <p:cNvPr id="2147" name="Google Shape;2147;p204"/>
          <p:cNvCxnSpPr>
            <a:stCxn id="2148" idx="3"/>
            <a:endCxn id="2149" idx="1"/>
          </p:cNvCxnSpPr>
          <p:nvPr/>
        </p:nvCxnSpPr>
        <p:spPr>
          <a:xfrm>
            <a:off x="3222150" y="4724600"/>
            <a:ext cx="4030200" cy="600"/>
          </a:xfrm>
          <a:prstGeom prst="bentConnector3">
            <a:avLst>
              <a:gd fmla="val 49998" name="adj1"/>
            </a:avLst>
          </a:prstGeom>
          <a:noFill/>
          <a:ln cap="flat" cmpd="sng" w="38100">
            <a:solidFill>
              <a:srgbClr val="38761D"/>
            </a:solidFill>
            <a:prstDash val="solid"/>
            <a:round/>
            <a:headEnd len="med" w="med" type="none"/>
            <a:tailEnd len="med" w="med" type="none"/>
          </a:ln>
        </p:spPr>
      </p:cxnSp>
      <p:pic>
        <p:nvPicPr>
          <p:cNvPr id="2150" name="Google Shape;2150;p204"/>
          <p:cNvPicPr preferRelativeResize="0"/>
          <p:nvPr/>
        </p:nvPicPr>
        <p:blipFill>
          <a:blip r:embed="rId3">
            <a:alphaModFix/>
          </a:blip>
          <a:stretch>
            <a:fillRect/>
          </a:stretch>
        </p:blipFill>
        <p:spPr>
          <a:xfrm>
            <a:off x="0" y="0"/>
            <a:ext cx="861675" cy="887475"/>
          </a:xfrm>
          <a:prstGeom prst="rect">
            <a:avLst/>
          </a:prstGeom>
          <a:noFill/>
          <a:ln>
            <a:noFill/>
          </a:ln>
        </p:spPr>
      </p:pic>
      <p:sp>
        <p:nvSpPr>
          <p:cNvPr id="2151" name="Google Shape;2151;p20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2152" name="Google Shape;2152;p204"/>
          <p:cNvPicPr preferRelativeResize="0"/>
          <p:nvPr/>
        </p:nvPicPr>
        <p:blipFill>
          <a:blip r:embed="rId4">
            <a:alphaModFix/>
          </a:blip>
          <a:stretch>
            <a:fillRect/>
          </a:stretch>
        </p:blipFill>
        <p:spPr>
          <a:xfrm>
            <a:off x="7680025" y="1119075"/>
            <a:ext cx="1472575" cy="1074551"/>
          </a:xfrm>
          <a:prstGeom prst="rect">
            <a:avLst/>
          </a:prstGeom>
          <a:noFill/>
          <a:ln>
            <a:noFill/>
          </a:ln>
        </p:spPr>
      </p:pic>
      <p:sp>
        <p:nvSpPr>
          <p:cNvPr id="2153" name="Google Shape;2153;p204"/>
          <p:cNvSpPr txBox="1"/>
          <p:nvPr/>
        </p:nvSpPr>
        <p:spPr>
          <a:xfrm>
            <a:off x="7841600" y="21002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2154" name="Google Shape;2154;p204"/>
          <p:cNvSpPr/>
          <p:nvPr/>
        </p:nvSpPr>
        <p:spPr>
          <a:xfrm>
            <a:off x="96775" y="1001400"/>
            <a:ext cx="7322400" cy="3353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2155" name="Google Shape;2155;p204"/>
          <p:cNvSpPr/>
          <p:nvPr/>
        </p:nvSpPr>
        <p:spPr>
          <a:xfrm>
            <a:off x="269725" y="1401950"/>
            <a:ext cx="6982500" cy="27582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Project</a:t>
            </a:r>
            <a:endParaRPr b="1">
              <a:latin typeface="Montserrat"/>
              <a:ea typeface="Montserrat"/>
              <a:cs typeface="Montserrat"/>
              <a:sym typeface="Montserrat"/>
            </a:endParaRPr>
          </a:p>
        </p:txBody>
      </p:sp>
      <p:sp>
        <p:nvSpPr>
          <p:cNvPr id="2156" name="Google Shape;2156;p204"/>
          <p:cNvSpPr/>
          <p:nvPr/>
        </p:nvSpPr>
        <p:spPr>
          <a:xfrm>
            <a:off x="337525" y="1864525"/>
            <a:ext cx="6545400" cy="21660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2157" name="Google Shape;2157;p204"/>
          <p:cNvSpPr/>
          <p:nvPr/>
        </p:nvSpPr>
        <p:spPr>
          <a:xfrm>
            <a:off x="748850" y="2175775"/>
            <a:ext cx="27846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2158" name="Google Shape;2158;p204"/>
          <p:cNvSpPr/>
          <p:nvPr/>
        </p:nvSpPr>
        <p:spPr>
          <a:xfrm>
            <a:off x="39634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2159" name="Google Shape;2159;p204"/>
          <p:cNvSpPr/>
          <p:nvPr/>
        </p:nvSpPr>
        <p:spPr>
          <a:xfrm>
            <a:off x="832207" y="2506660"/>
            <a:ext cx="26172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Subnet1 - </a:t>
            </a:r>
            <a:r>
              <a:rPr b="1" lang="en">
                <a:latin typeface="Montserrat"/>
                <a:ea typeface="Montserrat"/>
                <a:cs typeface="Montserrat"/>
                <a:sym typeface="Montserrat"/>
              </a:rPr>
              <a:t>PGA ON</a:t>
            </a:r>
            <a:endParaRPr b="1">
              <a:latin typeface="Montserrat"/>
              <a:ea typeface="Montserrat"/>
              <a:cs typeface="Montserrat"/>
              <a:sym typeface="Montserrat"/>
            </a:endParaRPr>
          </a:p>
        </p:txBody>
      </p:sp>
      <p:sp>
        <p:nvSpPr>
          <p:cNvPr id="2160" name="Google Shape;2160;p204"/>
          <p:cNvSpPr/>
          <p:nvPr/>
        </p:nvSpPr>
        <p:spPr>
          <a:xfrm>
            <a:off x="404080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Subnet2 - </a:t>
            </a:r>
            <a:r>
              <a:rPr b="1" lang="en">
                <a:latin typeface="Montserrat"/>
                <a:ea typeface="Montserrat"/>
                <a:cs typeface="Montserrat"/>
                <a:sym typeface="Montserrat"/>
              </a:rPr>
              <a:t>PGA OFF</a:t>
            </a:r>
            <a:endParaRPr b="1">
              <a:latin typeface="Montserrat"/>
              <a:ea typeface="Montserrat"/>
              <a:cs typeface="Montserrat"/>
              <a:sym typeface="Montserrat"/>
            </a:endParaRPr>
          </a:p>
        </p:txBody>
      </p:sp>
      <p:sp>
        <p:nvSpPr>
          <p:cNvPr id="2161" name="Google Shape;2161;p204"/>
          <p:cNvSpPr/>
          <p:nvPr/>
        </p:nvSpPr>
        <p:spPr>
          <a:xfrm>
            <a:off x="1017337" y="2736792"/>
            <a:ext cx="22902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2162" name="Google Shape;2162;p204"/>
          <p:cNvSpPr/>
          <p:nvPr/>
        </p:nvSpPr>
        <p:spPr>
          <a:xfrm>
            <a:off x="41927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us-east1-a</a:t>
            </a:r>
            <a:endParaRPr>
              <a:latin typeface="Montserrat"/>
              <a:ea typeface="Montserrat"/>
              <a:cs typeface="Montserrat"/>
              <a:sym typeface="Montserrat"/>
            </a:endParaRPr>
          </a:p>
        </p:txBody>
      </p:sp>
      <p:pic>
        <p:nvPicPr>
          <p:cNvPr id="2163" name="Google Shape;2163;p204"/>
          <p:cNvPicPr preferRelativeResize="0"/>
          <p:nvPr/>
        </p:nvPicPr>
        <p:blipFill>
          <a:blip r:embed="rId5">
            <a:alphaModFix/>
          </a:blip>
          <a:stretch>
            <a:fillRect/>
          </a:stretch>
        </p:blipFill>
        <p:spPr>
          <a:xfrm>
            <a:off x="1552185" y="2988624"/>
            <a:ext cx="655626" cy="436974"/>
          </a:xfrm>
          <a:prstGeom prst="rect">
            <a:avLst/>
          </a:prstGeom>
          <a:noFill/>
          <a:ln>
            <a:noFill/>
          </a:ln>
        </p:spPr>
      </p:pic>
      <p:pic>
        <p:nvPicPr>
          <p:cNvPr id="2164" name="Google Shape;2164;p204"/>
          <p:cNvPicPr preferRelativeResize="0"/>
          <p:nvPr/>
        </p:nvPicPr>
        <p:blipFill>
          <a:blip r:embed="rId5">
            <a:alphaModFix/>
          </a:blip>
          <a:stretch>
            <a:fillRect/>
          </a:stretch>
        </p:blipFill>
        <p:spPr>
          <a:xfrm>
            <a:off x="2125985" y="2988624"/>
            <a:ext cx="655626" cy="436974"/>
          </a:xfrm>
          <a:prstGeom prst="rect">
            <a:avLst/>
          </a:prstGeom>
          <a:noFill/>
          <a:ln>
            <a:noFill/>
          </a:ln>
        </p:spPr>
      </p:pic>
      <p:pic>
        <p:nvPicPr>
          <p:cNvPr id="2165" name="Google Shape;2165;p204"/>
          <p:cNvPicPr preferRelativeResize="0"/>
          <p:nvPr/>
        </p:nvPicPr>
        <p:blipFill>
          <a:blip r:embed="rId5">
            <a:alphaModFix/>
          </a:blip>
          <a:stretch>
            <a:fillRect/>
          </a:stretch>
        </p:blipFill>
        <p:spPr>
          <a:xfrm>
            <a:off x="4641397" y="2988624"/>
            <a:ext cx="655626" cy="436974"/>
          </a:xfrm>
          <a:prstGeom prst="rect">
            <a:avLst/>
          </a:prstGeom>
          <a:noFill/>
          <a:ln>
            <a:noFill/>
          </a:ln>
        </p:spPr>
      </p:pic>
      <p:pic>
        <p:nvPicPr>
          <p:cNvPr id="2166" name="Google Shape;2166;p204"/>
          <p:cNvPicPr preferRelativeResize="0"/>
          <p:nvPr/>
        </p:nvPicPr>
        <p:blipFill>
          <a:blip r:embed="rId5">
            <a:alphaModFix/>
          </a:blip>
          <a:stretch>
            <a:fillRect/>
          </a:stretch>
        </p:blipFill>
        <p:spPr>
          <a:xfrm>
            <a:off x="5215197" y="2988624"/>
            <a:ext cx="655626" cy="436974"/>
          </a:xfrm>
          <a:prstGeom prst="rect">
            <a:avLst/>
          </a:prstGeom>
          <a:noFill/>
          <a:ln>
            <a:noFill/>
          </a:ln>
        </p:spPr>
      </p:pic>
      <p:sp>
        <p:nvSpPr>
          <p:cNvPr id="2148" name="Google Shape;2148;p204"/>
          <p:cNvSpPr/>
          <p:nvPr/>
        </p:nvSpPr>
        <p:spPr>
          <a:xfrm>
            <a:off x="1447950" y="4462700"/>
            <a:ext cx="1774200" cy="523800"/>
          </a:xfrm>
          <a:prstGeom prst="rect">
            <a:avLst/>
          </a:prstGeom>
          <a:solidFill>
            <a:srgbClr val="D9D9D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latin typeface="Montserrat"/>
                <a:ea typeface="Montserrat"/>
                <a:cs typeface="Montserrat"/>
                <a:sym typeface="Montserrat"/>
              </a:rPr>
              <a:t>VPC</a:t>
            </a:r>
            <a:endParaRPr b="1">
              <a:latin typeface="Montserrat"/>
              <a:ea typeface="Montserrat"/>
              <a:cs typeface="Montserrat"/>
              <a:sym typeface="Montserrat"/>
            </a:endParaRPr>
          </a:p>
          <a:p>
            <a:pPr indent="0" lvl="0" marL="0" rtl="0" algn="ctr">
              <a:lnSpc>
                <a:spcPct val="100000"/>
              </a:lnSpc>
              <a:spcBef>
                <a:spcPts val="0"/>
              </a:spcBef>
              <a:spcAft>
                <a:spcPts val="0"/>
              </a:spcAft>
              <a:buNone/>
            </a:pPr>
            <a:r>
              <a:rPr b="1" lang="en">
                <a:latin typeface="Montserrat"/>
                <a:ea typeface="Montserrat"/>
                <a:cs typeface="Montserrat"/>
                <a:sym typeface="Montserrat"/>
              </a:rPr>
              <a:t> ROUTING</a:t>
            </a:r>
            <a:endParaRPr b="1">
              <a:latin typeface="Montserrat"/>
              <a:ea typeface="Montserrat"/>
              <a:cs typeface="Montserrat"/>
              <a:sym typeface="Montserrat"/>
            </a:endParaRPr>
          </a:p>
        </p:txBody>
      </p:sp>
      <p:sp>
        <p:nvSpPr>
          <p:cNvPr id="2149" name="Google Shape;2149;p204"/>
          <p:cNvSpPr/>
          <p:nvPr/>
        </p:nvSpPr>
        <p:spPr>
          <a:xfrm>
            <a:off x="7252225" y="4462750"/>
            <a:ext cx="1774200" cy="523800"/>
          </a:xfrm>
          <a:prstGeom prst="rect">
            <a:avLst/>
          </a:prstGeom>
          <a:solidFill>
            <a:srgbClr val="FFD96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latin typeface="Montserrat"/>
                <a:ea typeface="Montserrat"/>
                <a:cs typeface="Montserrat"/>
                <a:sym typeface="Montserrat"/>
              </a:rPr>
              <a:t>Google API and Services</a:t>
            </a:r>
            <a:endParaRPr b="1">
              <a:latin typeface="Montserrat"/>
              <a:ea typeface="Montserrat"/>
              <a:cs typeface="Montserrat"/>
              <a:sym typeface="Montserrat"/>
            </a:endParaRPr>
          </a:p>
        </p:txBody>
      </p:sp>
      <p:cxnSp>
        <p:nvCxnSpPr>
          <p:cNvPr id="2167" name="Google Shape;2167;p204"/>
          <p:cNvCxnSpPr>
            <a:stCxn id="2163" idx="2"/>
            <a:endCxn id="2164" idx="2"/>
          </p:cNvCxnSpPr>
          <p:nvPr/>
        </p:nvCxnSpPr>
        <p:spPr>
          <a:xfrm flipH="1" rot="-5400000">
            <a:off x="2166648" y="3138948"/>
            <a:ext cx="600" cy="573900"/>
          </a:xfrm>
          <a:prstGeom prst="bentConnector3">
            <a:avLst>
              <a:gd fmla="val 66600327" name="adj1"/>
            </a:avLst>
          </a:prstGeom>
          <a:noFill/>
          <a:ln cap="flat" cmpd="sng" w="38100">
            <a:solidFill>
              <a:srgbClr val="38761D"/>
            </a:solidFill>
            <a:prstDash val="solid"/>
            <a:round/>
            <a:headEnd len="med" w="med" type="none"/>
            <a:tailEnd len="med" w="med" type="none"/>
          </a:ln>
        </p:spPr>
      </p:cxnSp>
      <p:cxnSp>
        <p:nvCxnSpPr>
          <p:cNvPr id="2168" name="Google Shape;2168;p204"/>
          <p:cNvCxnSpPr>
            <a:stCxn id="2165" idx="2"/>
            <a:endCxn id="2166" idx="2"/>
          </p:cNvCxnSpPr>
          <p:nvPr/>
        </p:nvCxnSpPr>
        <p:spPr>
          <a:xfrm flipH="1" rot="-5400000">
            <a:off x="5255861" y="3138948"/>
            <a:ext cx="600" cy="573900"/>
          </a:xfrm>
          <a:prstGeom prst="bentConnector3">
            <a:avLst>
              <a:gd fmla="val 66600327" name="adj1"/>
            </a:avLst>
          </a:prstGeom>
          <a:noFill/>
          <a:ln cap="flat" cmpd="sng" w="38100">
            <a:solidFill>
              <a:srgbClr val="38761D"/>
            </a:solidFill>
            <a:prstDash val="solid"/>
            <a:round/>
            <a:headEnd len="med" w="med" type="none"/>
            <a:tailEnd len="med" w="med" type="none"/>
          </a:ln>
        </p:spPr>
      </p:cxnSp>
      <p:cxnSp>
        <p:nvCxnSpPr>
          <p:cNvPr id="2169" name="Google Shape;2169;p204"/>
          <p:cNvCxnSpPr>
            <a:stCxn id="2148" idx="0"/>
          </p:cNvCxnSpPr>
          <p:nvPr/>
        </p:nvCxnSpPr>
        <p:spPr>
          <a:xfrm rot="-5400000">
            <a:off x="3345000" y="2815250"/>
            <a:ext cx="637500" cy="2657400"/>
          </a:xfrm>
          <a:prstGeom prst="bentConnector2">
            <a:avLst/>
          </a:prstGeom>
          <a:noFill/>
          <a:ln cap="flat" cmpd="sng" w="38100">
            <a:solidFill>
              <a:srgbClr val="38761D"/>
            </a:solidFill>
            <a:prstDash val="solid"/>
            <a:round/>
            <a:headEnd len="med" w="med" type="none"/>
            <a:tailEnd len="med" w="med" type="none"/>
          </a:ln>
        </p:spPr>
      </p:cxnSp>
      <p:cxnSp>
        <p:nvCxnSpPr>
          <p:cNvPr id="2170" name="Google Shape;2170;p204"/>
          <p:cNvCxnSpPr>
            <a:endCxn id="2164" idx="2"/>
          </p:cNvCxnSpPr>
          <p:nvPr/>
        </p:nvCxnSpPr>
        <p:spPr>
          <a:xfrm flipH="1" rot="5400000">
            <a:off x="2123948" y="3755448"/>
            <a:ext cx="1015500" cy="355800"/>
          </a:xfrm>
          <a:prstGeom prst="bentConnector3">
            <a:avLst>
              <a:gd fmla="val 50000" name="adj1"/>
            </a:avLst>
          </a:prstGeom>
          <a:noFill/>
          <a:ln cap="flat" cmpd="sng" w="38100">
            <a:solidFill>
              <a:srgbClr val="E69138"/>
            </a:solidFill>
            <a:prstDash val="solid"/>
            <a:round/>
            <a:headEnd len="med" w="med" type="none"/>
            <a:tailEnd len="med" w="med" type="none"/>
          </a:ln>
        </p:spPr>
      </p:cxnSp>
      <p:cxnSp>
        <p:nvCxnSpPr>
          <p:cNvPr id="2171" name="Google Shape;2171;p204"/>
          <p:cNvCxnSpPr>
            <a:endCxn id="2166" idx="2"/>
          </p:cNvCxnSpPr>
          <p:nvPr/>
        </p:nvCxnSpPr>
        <p:spPr>
          <a:xfrm flipH="1" rot="10800000">
            <a:off x="2809411" y="3425598"/>
            <a:ext cx="2733600" cy="615600"/>
          </a:xfrm>
          <a:prstGeom prst="bentConnector2">
            <a:avLst/>
          </a:prstGeom>
          <a:noFill/>
          <a:ln cap="flat" cmpd="sng" w="38100">
            <a:solidFill>
              <a:srgbClr val="E69138"/>
            </a:solidFill>
            <a:prstDash val="solid"/>
            <a:round/>
            <a:headEnd len="med" w="med" type="none"/>
            <a:tailEnd len="med" w="med" type="none"/>
          </a:ln>
        </p:spPr>
      </p:cxnSp>
      <p:cxnSp>
        <p:nvCxnSpPr>
          <p:cNvPr id="2172" name="Google Shape;2172;p204"/>
          <p:cNvCxnSpPr/>
          <p:nvPr/>
        </p:nvCxnSpPr>
        <p:spPr>
          <a:xfrm>
            <a:off x="3222150" y="4562525"/>
            <a:ext cx="462900" cy="0"/>
          </a:xfrm>
          <a:prstGeom prst="straightConnector1">
            <a:avLst/>
          </a:prstGeom>
          <a:noFill/>
          <a:ln cap="flat" cmpd="sng" w="38100">
            <a:solidFill>
              <a:srgbClr val="E69138"/>
            </a:solidFill>
            <a:prstDash val="solid"/>
            <a:round/>
            <a:headEnd len="med" w="med" type="none"/>
            <a:tailEnd len="med" w="med" type="none"/>
          </a:ln>
        </p:spPr>
      </p:cxnSp>
      <p:cxnSp>
        <p:nvCxnSpPr>
          <p:cNvPr id="2173" name="Google Shape;2173;p204"/>
          <p:cNvCxnSpPr/>
          <p:nvPr/>
        </p:nvCxnSpPr>
        <p:spPr>
          <a:xfrm>
            <a:off x="5459100" y="4509625"/>
            <a:ext cx="1434900" cy="0"/>
          </a:xfrm>
          <a:prstGeom prst="straightConnector1">
            <a:avLst/>
          </a:prstGeom>
          <a:noFill/>
          <a:ln cap="flat" cmpd="sng" w="38100">
            <a:solidFill>
              <a:srgbClr val="E69138"/>
            </a:solidFill>
            <a:prstDash val="solid"/>
            <a:round/>
            <a:headEnd len="med" w="med" type="none"/>
            <a:tailEnd len="med" w="med" type="none"/>
          </a:ln>
        </p:spPr>
      </p:cxnSp>
      <p:cxnSp>
        <p:nvCxnSpPr>
          <p:cNvPr id="2174" name="Google Shape;2174;p204"/>
          <p:cNvCxnSpPr/>
          <p:nvPr/>
        </p:nvCxnSpPr>
        <p:spPr>
          <a:xfrm flipH="1" rot="10800000">
            <a:off x="6883225" y="3879275"/>
            <a:ext cx="1620900" cy="626700"/>
          </a:xfrm>
          <a:prstGeom prst="straightConnector1">
            <a:avLst/>
          </a:prstGeom>
          <a:noFill/>
          <a:ln cap="flat" cmpd="sng" w="38100">
            <a:solidFill>
              <a:srgbClr val="E69138"/>
            </a:solidFill>
            <a:prstDash val="solid"/>
            <a:round/>
            <a:headEnd len="med" w="med" type="none"/>
            <a:tailEnd len="med" w="med" type="none"/>
          </a:ln>
        </p:spPr>
      </p:cxnSp>
      <p:cxnSp>
        <p:nvCxnSpPr>
          <p:cNvPr id="2175" name="Google Shape;2175;p204"/>
          <p:cNvCxnSpPr>
            <a:endCxn id="2153" idx="2"/>
          </p:cNvCxnSpPr>
          <p:nvPr/>
        </p:nvCxnSpPr>
        <p:spPr>
          <a:xfrm rot="10800000">
            <a:off x="8497100" y="2500400"/>
            <a:ext cx="6900" cy="1389600"/>
          </a:xfrm>
          <a:prstGeom prst="straightConnector1">
            <a:avLst/>
          </a:prstGeom>
          <a:noFill/>
          <a:ln cap="flat" cmpd="sng" w="38100">
            <a:solidFill>
              <a:srgbClr val="E69138"/>
            </a:solidFill>
            <a:prstDash val="solid"/>
            <a:round/>
            <a:headEnd len="med" w="med" type="none"/>
            <a:tailEnd len="med" w="med" type="none"/>
          </a:ln>
        </p:spPr>
      </p:cxnSp>
      <p:sp>
        <p:nvSpPr>
          <p:cNvPr id="2176" name="Google Shape;2176;p204"/>
          <p:cNvSpPr/>
          <p:nvPr/>
        </p:nvSpPr>
        <p:spPr>
          <a:xfrm>
            <a:off x="3684900" y="4462750"/>
            <a:ext cx="1774200" cy="523800"/>
          </a:xfrm>
          <a:prstGeom prst="rect">
            <a:avLst/>
          </a:prstGeom>
          <a:solidFill>
            <a:srgbClr val="D9D9D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a:p>
            <a:pPr indent="0" lvl="0" marL="0" rtl="0" algn="ctr">
              <a:lnSpc>
                <a:spcPct val="100000"/>
              </a:lnSpc>
              <a:spcBef>
                <a:spcPts val="0"/>
              </a:spcBef>
              <a:spcAft>
                <a:spcPts val="0"/>
              </a:spcAft>
              <a:buNone/>
            </a:pPr>
            <a:r>
              <a:rPr b="1" lang="en">
                <a:latin typeface="Montserrat"/>
                <a:ea typeface="Montserrat"/>
                <a:cs typeface="Montserrat"/>
                <a:sym typeface="Montserrat"/>
              </a:rPr>
              <a:t>GATEWAY</a:t>
            </a:r>
            <a:endParaRPr b="1">
              <a:latin typeface="Montserrat"/>
              <a:ea typeface="Montserrat"/>
              <a:cs typeface="Montserrat"/>
              <a:sym typeface="Montserrat"/>
            </a:endParaRPr>
          </a:p>
        </p:txBody>
      </p:sp>
      <p:sp>
        <p:nvSpPr>
          <p:cNvPr id="2177" name="Google Shape;2177;p204"/>
          <p:cNvSpPr txBox="1"/>
          <p:nvPr/>
        </p:nvSpPr>
        <p:spPr>
          <a:xfrm>
            <a:off x="2453900" y="3034700"/>
            <a:ext cx="861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Source Sans Pro"/>
                <a:ea typeface="Source Sans Pro"/>
                <a:cs typeface="Source Sans Pro"/>
                <a:sym typeface="Source Sans Pro"/>
              </a:rPr>
              <a:t>Public IP</a:t>
            </a:r>
            <a:endParaRPr sz="1200">
              <a:latin typeface="Source Sans Pro"/>
              <a:ea typeface="Source Sans Pro"/>
              <a:cs typeface="Source Sans Pro"/>
              <a:sym typeface="Source Sans Pro"/>
            </a:endParaRPr>
          </a:p>
        </p:txBody>
      </p:sp>
      <p:sp>
        <p:nvSpPr>
          <p:cNvPr id="2178" name="Google Shape;2178;p204"/>
          <p:cNvSpPr txBox="1"/>
          <p:nvPr/>
        </p:nvSpPr>
        <p:spPr>
          <a:xfrm>
            <a:off x="5584500" y="3010575"/>
            <a:ext cx="861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Source Sans Pro"/>
                <a:ea typeface="Source Sans Pro"/>
                <a:cs typeface="Source Sans Pro"/>
                <a:sym typeface="Source Sans Pro"/>
              </a:rPr>
              <a:t>Public IP</a:t>
            </a:r>
            <a:endParaRPr sz="1200">
              <a:latin typeface="Source Sans Pro"/>
              <a:ea typeface="Source Sans Pro"/>
              <a:cs typeface="Source Sans Pro"/>
              <a:sym typeface="Source Sans Pro"/>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2" name="Shape 2182"/>
        <p:cNvGrpSpPr/>
        <p:nvPr/>
      </p:nvGrpSpPr>
      <p:grpSpPr>
        <a:xfrm>
          <a:off x="0" y="0"/>
          <a:ext cx="0" cy="0"/>
          <a:chOff x="0" y="0"/>
          <a:chExt cx="0" cy="0"/>
        </a:xfrm>
      </p:grpSpPr>
      <p:pic>
        <p:nvPicPr>
          <p:cNvPr id="2183" name="Google Shape;2183;p20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84" name="Google Shape;2184;p20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85" name="Google Shape;2185;p20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discussed some common network considerations and Private Google Access.</a:t>
            </a:r>
            <a:endParaRPr sz="2900">
              <a:solidFill>
                <a:srgbClr val="000000"/>
              </a:solidFill>
              <a:latin typeface="Montserrat"/>
              <a:ea typeface="Montserrat"/>
              <a:cs typeface="Montserrat"/>
              <a:sym typeface="Montserrat"/>
            </a:endParaRPr>
          </a:p>
        </p:txBody>
      </p:sp>
      <p:sp>
        <p:nvSpPr>
          <p:cNvPr id="2186" name="Google Shape;2186;p20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pic>
        <p:nvPicPr>
          <p:cNvPr id="2191" name="Google Shape;2191;p20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92" name="Google Shape;2192;p20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93" name="Google Shape;2193;p20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take into account some common pricing considerations for network traffic.</a:t>
            </a:r>
            <a:endParaRPr sz="2900">
              <a:solidFill>
                <a:srgbClr val="000000"/>
              </a:solidFill>
              <a:latin typeface="Montserrat"/>
              <a:ea typeface="Montserrat"/>
              <a:cs typeface="Montserrat"/>
              <a:sym typeface="Montserrat"/>
            </a:endParaRPr>
          </a:p>
        </p:txBody>
      </p:sp>
      <p:sp>
        <p:nvSpPr>
          <p:cNvPr id="2194" name="Google Shape;2194;p20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pic>
        <p:nvPicPr>
          <p:cNvPr id="2199" name="Google Shape;2199;p20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00" name="Google Shape;2200;p20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01" name="Google Shape;2201;p207"/>
          <p:cNvSpPr txBox="1"/>
          <p:nvPr>
            <p:ph type="ctrTitle"/>
          </p:nvPr>
        </p:nvSpPr>
        <p:spPr>
          <a:xfrm>
            <a:off x="311700" y="1789400"/>
            <a:ext cx="8520600" cy="146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Price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Considerations</a:t>
            </a:r>
            <a:endParaRPr b="1">
              <a:latin typeface="Montserrat"/>
              <a:ea typeface="Montserrat"/>
              <a:cs typeface="Montserrat"/>
              <a:sym typeface="Montserrat"/>
            </a:endParaRPr>
          </a:p>
        </p:txBody>
      </p:sp>
      <p:sp>
        <p:nvSpPr>
          <p:cNvPr id="2202" name="Google Shape;2202;p20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6" name="Shape 2206"/>
        <p:cNvGrpSpPr/>
        <p:nvPr/>
      </p:nvGrpSpPr>
      <p:grpSpPr>
        <a:xfrm>
          <a:off x="0" y="0"/>
          <a:ext cx="0" cy="0"/>
          <a:chOff x="0" y="0"/>
          <a:chExt cx="0" cy="0"/>
        </a:xfrm>
      </p:grpSpPr>
      <p:pic>
        <p:nvPicPr>
          <p:cNvPr id="2207" name="Google Shape;2207;p20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08" name="Google Shape;2208;p20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09" name="Google Shape;2209;p20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Depending on the type of traffic (ingress or egress) and the location of the instances, you may be charged differently for network usage.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Important Note: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The following information is subject to change, refer to the documentation!</a:t>
            </a:r>
            <a:endParaRPr i="1" sz="2900">
              <a:solidFill>
                <a:srgbClr val="000000"/>
              </a:solidFill>
              <a:latin typeface="Montserrat"/>
              <a:ea typeface="Montserrat"/>
              <a:cs typeface="Montserrat"/>
              <a:sym typeface="Montserrat"/>
            </a:endParaRPr>
          </a:p>
        </p:txBody>
      </p:sp>
      <p:sp>
        <p:nvSpPr>
          <p:cNvPr id="2210" name="Google Shape;2210;p20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pic>
        <p:nvPicPr>
          <p:cNvPr id="2215" name="Google Shape;2215;p20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16" name="Google Shape;2216;p20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17" name="Google Shape;2217;p20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Ingress traffic:</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Traffic coming in to a Google Cloud resource, such as a VM.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you send traffic between two VMs, then the traffic is counted as egress traffic as it leaves one VM and counted as ingress traffic as it arrives at the other VM.</a:t>
            </a:r>
            <a:endParaRPr sz="2900">
              <a:solidFill>
                <a:srgbClr val="000000"/>
              </a:solidFill>
              <a:latin typeface="Montserrat"/>
              <a:ea typeface="Montserrat"/>
              <a:cs typeface="Montserrat"/>
              <a:sym typeface="Montserrat"/>
            </a:endParaRPr>
          </a:p>
        </p:txBody>
      </p:sp>
      <p:sp>
        <p:nvSpPr>
          <p:cNvPr id="2218" name="Google Shape;2218;p20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2" name="Shape 2222"/>
        <p:cNvGrpSpPr/>
        <p:nvPr/>
      </p:nvGrpSpPr>
      <p:grpSpPr>
        <a:xfrm>
          <a:off x="0" y="0"/>
          <a:ext cx="0" cy="0"/>
          <a:chOff x="0" y="0"/>
          <a:chExt cx="0" cy="0"/>
        </a:xfrm>
      </p:grpSpPr>
      <p:pic>
        <p:nvPicPr>
          <p:cNvPr id="2223" name="Google Shape;2223;p21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24" name="Google Shape;2224;p21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25" name="Google Shape;2225;p21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E</a:t>
            </a:r>
            <a:r>
              <a:rPr b="1" lang="en" sz="2900">
                <a:solidFill>
                  <a:srgbClr val="000000"/>
                </a:solidFill>
                <a:latin typeface="Montserrat"/>
                <a:ea typeface="Montserrat"/>
                <a:cs typeface="Montserrat"/>
                <a:sym typeface="Montserrat"/>
              </a:rPr>
              <a:t>gress traffic:</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Traffic leaving a Google Cloud resource, such as a VM, hosted in a Google region.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egress purposes, a region is a set of buildings operated by Google in a geographic location, such as a data center campus.</a:t>
            </a:r>
            <a:endParaRPr sz="2900">
              <a:solidFill>
                <a:srgbClr val="000000"/>
              </a:solidFill>
              <a:latin typeface="Montserrat"/>
              <a:ea typeface="Montserrat"/>
              <a:cs typeface="Montserrat"/>
              <a:sym typeface="Montserrat"/>
            </a:endParaRPr>
          </a:p>
        </p:txBody>
      </p:sp>
      <p:sp>
        <p:nvSpPr>
          <p:cNvPr id="2226" name="Google Shape;2226;p21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0" name="Shape 2230"/>
        <p:cNvGrpSpPr/>
        <p:nvPr/>
      </p:nvGrpSpPr>
      <p:grpSpPr>
        <a:xfrm>
          <a:off x="0" y="0"/>
          <a:ext cx="0" cy="0"/>
          <a:chOff x="0" y="0"/>
          <a:chExt cx="0" cy="0"/>
        </a:xfrm>
      </p:grpSpPr>
      <p:pic>
        <p:nvPicPr>
          <p:cNvPr id="2231" name="Google Shape;2231;p21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32" name="Google Shape;2232;p21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33" name="Google Shape;2233;p21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234" name="Google Shape;2234;p211"/>
          <p:cNvGraphicFramePr/>
          <p:nvPr/>
        </p:nvGraphicFramePr>
        <p:xfrm>
          <a:off x="677100" y="952288"/>
          <a:ext cx="3000000" cy="3000000"/>
        </p:xfrm>
        <a:graphic>
          <a:graphicData uri="http://schemas.openxmlformats.org/drawingml/2006/table">
            <a:tbl>
              <a:tblPr>
                <a:noFill/>
                <a:tableStyleId>{DF130767-AC1D-4DE5-BF49-9145D9D6EF6C}</a:tableStyleId>
              </a:tblPr>
              <a:tblGrid>
                <a:gridCol w="3894900"/>
                <a:gridCol w="3894900"/>
              </a:tblGrid>
              <a:tr h="448050">
                <a:tc>
                  <a:txBody>
                    <a:bodyPr/>
                    <a:lstStyle/>
                    <a:p>
                      <a:pPr indent="0" lvl="0" marL="0" rtl="0" algn="ctr">
                        <a:lnSpc>
                          <a:spcPct val="115000"/>
                        </a:lnSpc>
                        <a:spcBef>
                          <a:spcPts val="0"/>
                        </a:spcBef>
                        <a:spcAft>
                          <a:spcPts val="0"/>
                        </a:spcAft>
                        <a:buNone/>
                      </a:pPr>
                      <a:r>
                        <a:rPr b="1" lang="en" sz="1100">
                          <a:solidFill>
                            <a:srgbClr val="202124"/>
                          </a:solidFill>
                          <a:latin typeface="Montserrat"/>
                          <a:ea typeface="Montserrat"/>
                          <a:cs typeface="Montserrat"/>
                          <a:sym typeface="Montserrat"/>
                        </a:rPr>
                        <a:t>Traffic type</a:t>
                      </a:r>
                      <a:endParaRPr b="1" sz="1100">
                        <a:solidFill>
                          <a:srgbClr val="202124"/>
                        </a:solidFill>
                        <a:latin typeface="Montserrat"/>
                        <a:ea typeface="Montserrat"/>
                        <a:cs typeface="Montserrat"/>
                        <a:sym typeface="Montserrat"/>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 sz="1100">
                          <a:solidFill>
                            <a:srgbClr val="202124"/>
                          </a:solidFill>
                          <a:latin typeface="Montserrat"/>
                          <a:ea typeface="Montserrat"/>
                          <a:cs typeface="Montserrat"/>
                          <a:sym typeface="Montserrat"/>
                        </a:rPr>
                        <a:t>Price</a:t>
                      </a:r>
                      <a:endParaRPr b="1" sz="1100">
                        <a:solidFill>
                          <a:srgbClr val="202124"/>
                        </a:solidFill>
                        <a:latin typeface="Montserrat"/>
                        <a:ea typeface="Montserrat"/>
                        <a:cs typeface="Montserrat"/>
                        <a:sym typeface="Montserrat"/>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9DAF8"/>
                    </a:solidFill>
                  </a:tcPr>
                </a:tc>
              </a:tr>
              <a:tr h="640250">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Egress to the same Google Cloud zone when using the </a:t>
                      </a:r>
                      <a:r>
                        <a:rPr i="1" lang="en" sz="1100">
                          <a:solidFill>
                            <a:srgbClr val="202124"/>
                          </a:solidFill>
                          <a:latin typeface="Montserrat"/>
                          <a:ea typeface="Montserrat"/>
                          <a:cs typeface="Montserrat"/>
                          <a:sym typeface="Montserrat"/>
                        </a:rPr>
                        <a:t>internal</a:t>
                      </a:r>
                      <a:r>
                        <a:rPr lang="en" sz="1100">
                          <a:solidFill>
                            <a:srgbClr val="202124"/>
                          </a:solidFill>
                          <a:latin typeface="Montserrat"/>
                          <a:ea typeface="Montserrat"/>
                          <a:cs typeface="Montserrat"/>
                          <a:sym typeface="Montserrat"/>
                        </a:rPr>
                        <a:t> IP addresses of the resources</a:t>
                      </a:r>
                      <a:r>
                        <a:rPr lang="en" sz="800" u="sng">
                          <a:solidFill>
                            <a:schemeClr val="hlink"/>
                          </a:solidFill>
                          <a:latin typeface="Montserrat"/>
                          <a:ea typeface="Montserrat"/>
                          <a:cs typeface="Montserrat"/>
                          <a:sym typeface="Montserrat"/>
                          <a:hlinkClick r:id="rId5"/>
                        </a:rPr>
                        <a:t>1</a:t>
                      </a:r>
                      <a:endParaRPr sz="800" u="sng">
                        <a:solidFill>
                          <a:schemeClr val="hlink"/>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No charge</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r>
              <a:tr h="831275">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Egress to a different Google Cloud zone in the same Google Cloud region when using the </a:t>
                      </a:r>
                      <a:r>
                        <a:rPr i="1" lang="en" sz="1100">
                          <a:solidFill>
                            <a:srgbClr val="202124"/>
                          </a:solidFill>
                          <a:latin typeface="Montserrat"/>
                          <a:ea typeface="Montserrat"/>
                          <a:cs typeface="Montserrat"/>
                          <a:sym typeface="Montserrat"/>
                        </a:rPr>
                        <a:t>internal</a:t>
                      </a:r>
                      <a:r>
                        <a:rPr lang="en" sz="1100">
                          <a:solidFill>
                            <a:srgbClr val="202124"/>
                          </a:solidFill>
                          <a:latin typeface="Montserrat"/>
                          <a:ea typeface="Montserrat"/>
                          <a:cs typeface="Montserrat"/>
                          <a:sym typeface="Montserrat"/>
                        </a:rPr>
                        <a:t> IP addresses (per GB)</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$0.01</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r>
              <a:tr h="831275">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VM-to-VM egress when both VMs are in the </a:t>
                      </a:r>
                      <a:r>
                        <a:rPr i="1" lang="en" sz="1100">
                          <a:solidFill>
                            <a:srgbClr val="202124"/>
                          </a:solidFill>
                          <a:latin typeface="Montserrat"/>
                          <a:ea typeface="Montserrat"/>
                          <a:cs typeface="Montserrat"/>
                          <a:sym typeface="Montserrat"/>
                        </a:rPr>
                        <a:t>same</a:t>
                      </a:r>
                      <a:r>
                        <a:rPr lang="en" sz="1100">
                          <a:solidFill>
                            <a:srgbClr val="202124"/>
                          </a:solidFill>
                          <a:latin typeface="Montserrat"/>
                          <a:ea typeface="Montserrat"/>
                          <a:cs typeface="Montserrat"/>
                          <a:sym typeface="Montserrat"/>
                        </a:rPr>
                        <a:t> Google Cloud region, regardless of zone, when using the </a:t>
                      </a:r>
                      <a:r>
                        <a:rPr i="1" lang="en" sz="1100">
                          <a:solidFill>
                            <a:srgbClr val="202124"/>
                          </a:solidFill>
                          <a:latin typeface="Montserrat"/>
                          <a:ea typeface="Montserrat"/>
                          <a:cs typeface="Montserrat"/>
                          <a:sym typeface="Montserrat"/>
                        </a:rPr>
                        <a:t>external</a:t>
                      </a:r>
                      <a:r>
                        <a:rPr lang="en" sz="1100">
                          <a:solidFill>
                            <a:srgbClr val="202124"/>
                          </a:solidFill>
                          <a:latin typeface="Montserrat"/>
                          <a:ea typeface="Montserrat"/>
                          <a:cs typeface="Montserrat"/>
                          <a:sym typeface="Montserrat"/>
                        </a:rPr>
                        <a:t> IP addresses (per GB)</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$0.01</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r>
              <a:tr h="831275">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VM-to-VM egress when both VMs are in </a:t>
                      </a:r>
                      <a:r>
                        <a:rPr i="1" lang="en" sz="1100">
                          <a:solidFill>
                            <a:srgbClr val="202124"/>
                          </a:solidFill>
                          <a:latin typeface="Montserrat"/>
                          <a:ea typeface="Montserrat"/>
                          <a:cs typeface="Montserrat"/>
                          <a:sym typeface="Montserrat"/>
                        </a:rPr>
                        <a:t>different</a:t>
                      </a:r>
                      <a:r>
                        <a:rPr lang="en" sz="1100">
                          <a:solidFill>
                            <a:srgbClr val="202124"/>
                          </a:solidFill>
                          <a:latin typeface="Montserrat"/>
                          <a:ea typeface="Montserrat"/>
                          <a:cs typeface="Montserrat"/>
                          <a:sym typeface="Montserrat"/>
                        </a:rPr>
                        <a:t> regions of the same network using internal or </a:t>
                      </a:r>
                      <a:r>
                        <a:rPr i="1" lang="en" sz="1100">
                          <a:solidFill>
                            <a:srgbClr val="202124"/>
                          </a:solidFill>
                          <a:latin typeface="Montserrat"/>
                          <a:ea typeface="Montserrat"/>
                          <a:cs typeface="Montserrat"/>
                          <a:sym typeface="Montserrat"/>
                        </a:rPr>
                        <a:t>external</a:t>
                      </a:r>
                      <a:r>
                        <a:rPr lang="en" sz="1100">
                          <a:solidFill>
                            <a:srgbClr val="202124"/>
                          </a:solidFill>
                          <a:latin typeface="Montserrat"/>
                          <a:ea typeface="Montserrat"/>
                          <a:cs typeface="Montserrat"/>
                          <a:sym typeface="Montserrat"/>
                        </a:rPr>
                        <a:t> IP addresses</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Pricing depends on regions, check online documentation for full pricing details.</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pic>
        <p:nvPicPr>
          <p:cNvPr id="2239" name="Google Shape;2239;p21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40" name="Google Shape;2240;p21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41" name="Google Shape;2241;p21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242" name="Google Shape;2242;p212"/>
          <p:cNvGraphicFramePr/>
          <p:nvPr/>
        </p:nvGraphicFramePr>
        <p:xfrm>
          <a:off x="677100" y="952288"/>
          <a:ext cx="3000000" cy="3000000"/>
        </p:xfrm>
        <a:graphic>
          <a:graphicData uri="http://schemas.openxmlformats.org/drawingml/2006/table">
            <a:tbl>
              <a:tblPr>
                <a:noFill/>
                <a:tableStyleId>{DF130767-AC1D-4DE5-BF49-9145D9D6EF6C}</a:tableStyleId>
              </a:tblPr>
              <a:tblGrid>
                <a:gridCol w="3894900"/>
                <a:gridCol w="3894900"/>
              </a:tblGrid>
              <a:tr h="448050">
                <a:tc>
                  <a:txBody>
                    <a:bodyPr/>
                    <a:lstStyle/>
                    <a:p>
                      <a:pPr indent="0" lvl="0" marL="0" rtl="0" algn="ctr">
                        <a:lnSpc>
                          <a:spcPct val="115000"/>
                        </a:lnSpc>
                        <a:spcBef>
                          <a:spcPts val="0"/>
                        </a:spcBef>
                        <a:spcAft>
                          <a:spcPts val="0"/>
                        </a:spcAft>
                        <a:buNone/>
                      </a:pPr>
                      <a:r>
                        <a:rPr b="1" lang="en" sz="1100">
                          <a:solidFill>
                            <a:srgbClr val="333333"/>
                          </a:solidFill>
                          <a:latin typeface="Montserrat"/>
                          <a:ea typeface="Montserrat"/>
                          <a:cs typeface="Montserrat"/>
                          <a:sym typeface="Montserrat"/>
                        </a:rPr>
                        <a:t>Type (for Iowa us-central1 Region)</a:t>
                      </a:r>
                      <a:endParaRPr b="1" sz="1100">
                        <a:solidFill>
                          <a:srgbClr val="333333"/>
                        </a:solidFill>
                        <a:latin typeface="Montserrat"/>
                        <a:ea typeface="Montserrat"/>
                        <a:cs typeface="Montserrat"/>
                        <a:sym typeface="Montserrat"/>
                      </a:endParaRPr>
                    </a:p>
                  </a:txBody>
                  <a:tcPr marT="190500" marB="190500" marR="152400" marL="152400"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 sz="1100">
                          <a:solidFill>
                            <a:srgbClr val="333333"/>
                          </a:solidFill>
                          <a:latin typeface="Montserrat"/>
                          <a:ea typeface="Montserrat"/>
                          <a:cs typeface="Montserrat"/>
                          <a:sym typeface="Montserrat"/>
                        </a:rPr>
                        <a:t>Price/Hour (USD)</a:t>
                      </a:r>
                      <a:endParaRPr b="1" sz="1100">
                        <a:solidFill>
                          <a:srgbClr val="333333"/>
                        </a:solidFill>
                        <a:latin typeface="Montserrat"/>
                        <a:ea typeface="Montserrat"/>
                        <a:cs typeface="Montserrat"/>
                        <a:sym typeface="Montserrat"/>
                      </a:endParaRPr>
                    </a:p>
                  </a:txBody>
                  <a:tcPr marT="190500" marB="190500" marR="152400" marL="152400"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9DAF8"/>
                    </a:solidFill>
                  </a:tcPr>
                </a:tc>
              </a:tr>
              <a:tr h="640250">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Static IP address (assigned but unused)</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$0.010</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r>
              <a:tr h="831275">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Static and ephemeral IP addresses in use on standard VM instances</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$0.004</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r>
              <a:tr h="831275">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Static and ephemeral IP addresses in use on preemptible VM instances</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$0.002</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r>
              <a:tr h="831275">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Static and ephemeral IP addresses attached to forwarding rules, used by </a:t>
                      </a:r>
                      <a:r>
                        <a:rPr lang="en" sz="1100" u="sng">
                          <a:solidFill>
                            <a:schemeClr val="hlink"/>
                          </a:solidFill>
                          <a:latin typeface="Montserrat"/>
                          <a:ea typeface="Montserrat"/>
                          <a:cs typeface="Montserrat"/>
                          <a:sym typeface="Montserrat"/>
                          <a:hlinkClick r:id="rId5"/>
                        </a:rPr>
                        <a:t>Cloud NAT</a:t>
                      </a:r>
                      <a:r>
                        <a:rPr lang="en" sz="1100">
                          <a:solidFill>
                            <a:srgbClr val="202124"/>
                          </a:solidFill>
                          <a:latin typeface="Montserrat"/>
                          <a:ea typeface="Montserrat"/>
                          <a:cs typeface="Montserrat"/>
                          <a:sym typeface="Montserrat"/>
                        </a:rPr>
                        <a:t>, or used as a public IP for a </a:t>
                      </a:r>
                      <a:r>
                        <a:rPr lang="en" sz="1100" u="sng">
                          <a:solidFill>
                            <a:schemeClr val="hlink"/>
                          </a:solidFill>
                          <a:latin typeface="Montserrat"/>
                          <a:ea typeface="Montserrat"/>
                          <a:cs typeface="Montserrat"/>
                          <a:sym typeface="Montserrat"/>
                          <a:hlinkClick r:id="rId6"/>
                        </a:rPr>
                        <a:t>Cloud VPN</a:t>
                      </a:r>
                      <a:r>
                        <a:rPr lang="en" sz="1100">
                          <a:solidFill>
                            <a:srgbClr val="202124"/>
                          </a:solidFill>
                          <a:latin typeface="Montserrat"/>
                          <a:ea typeface="Montserrat"/>
                          <a:cs typeface="Montserrat"/>
                          <a:sym typeface="Montserrat"/>
                        </a:rPr>
                        <a:t> tunnel.</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202124"/>
                          </a:solidFill>
                          <a:latin typeface="Montserrat"/>
                          <a:ea typeface="Montserrat"/>
                          <a:cs typeface="Montserrat"/>
                          <a:sym typeface="Montserrat"/>
                        </a:rPr>
                        <a:t>No charge</a:t>
                      </a:r>
                      <a:endParaRPr sz="1100">
                        <a:solidFill>
                          <a:srgbClr val="202124"/>
                        </a:solidFill>
                        <a:latin typeface="Montserrat"/>
                        <a:ea typeface="Montserrat"/>
                        <a:cs typeface="Montserrat"/>
                        <a:sym typeface="Montserrat"/>
                      </a:endParaRPr>
                    </a:p>
                  </a:txBody>
                  <a:tcPr marT="142875" marB="142875" marR="152400" marL="152400">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pic>
        <p:nvPicPr>
          <p:cNvPr id="2247" name="Google Shape;2247;p21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48" name="Google Shape;2248;p21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49" name="Google Shape;2249;p21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While we mentioned some key pricing considerations here, there are a lot more factors depending on the services being used.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Full Details: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cloud.google.com/vpc/network-pricing</a:t>
            </a:r>
            <a:endParaRPr b="1" sz="2900">
              <a:solidFill>
                <a:srgbClr val="0B5394"/>
              </a:solidFill>
              <a:latin typeface="Montserrat"/>
              <a:ea typeface="Montserrat"/>
              <a:cs typeface="Montserrat"/>
              <a:sym typeface="Montserrat"/>
            </a:endParaRPr>
          </a:p>
        </p:txBody>
      </p:sp>
      <p:sp>
        <p:nvSpPr>
          <p:cNvPr id="2250" name="Google Shape;2250;p21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75" name="Google Shape;275;p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76" name="Google Shape;276;p4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the very basics of Compute Engine VMs and that we can connect multiple VMs through a virtual network, </a:t>
            </a:r>
            <a:r>
              <a:rPr lang="en" sz="2900">
                <a:solidFill>
                  <a:srgbClr val="000000"/>
                </a:solidFill>
                <a:latin typeface="Montserrat"/>
                <a:ea typeface="Montserrat"/>
                <a:cs typeface="Montserrat"/>
                <a:sym typeface="Montserrat"/>
              </a:rPr>
              <a:t>rather</a:t>
            </a:r>
            <a:r>
              <a:rPr lang="en" sz="2900">
                <a:solidFill>
                  <a:srgbClr val="000000"/>
                </a:solidFill>
                <a:latin typeface="Montserrat"/>
                <a:ea typeface="Montserrat"/>
                <a:cs typeface="Montserrat"/>
                <a:sym typeface="Montserrat"/>
              </a:rPr>
              <a:t> than relying on a single large VM.</a:t>
            </a:r>
            <a:endParaRPr sz="2900">
              <a:solidFill>
                <a:srgbClr val="000000"/>
              </a:solidFill>
              <a:latin typeface="Montserrat"/>
              <a:ea typeface="Montserrat"/>
              <a:cs typeface="Montserrat"/>
              <a:sym typeface="Montserrat"/>
            </a:endParaRPr>
          </a:p>
        </p:txBody>
      </p:sp>
      <p:sp>
        <p:nvSpPr>
          <p:cNvPr id="277" name="Google Shape;277;p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pic>
        <p:nvPicPr>
          <p:cNvPr id="2255" name="Google Shape;2255;p21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56" name="Google Shape;2256;p21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57" name="Google Shape;2257;p21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the difference between ingress and egress traffic for pricing and some example traffic pricing per GB.</a:t>
            </a:r>
            <a:endParaRPr sz="2900">
              <a:solidFill>
                <a:srgbClr val="000000"/>
              </a:solidFill>
              <a:latin typeface="Montserrat"/>
              <a:ea typeface="Montserrat"/>
              <a:cs typeface="Montserrat"/>
              <a:sym typeface="Montserrat"/>
            </a:endParaRPr>
          </a:p>
        </p:txBody>
      </p:sp>
      <p:sp>
        <p:nvSpPr>
          <p:cNvPr id="2258" name="Google Shape;2258;p21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9" name="Google Shape;109;p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0" name="Google Shape;110;p2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users think about cloud computing, they often think about “virtual machines”.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“VM” is a set of compute resources that use software instead of a physical computer to run programs and deploy apps.</a:t>
            </a:r>
            <a:endParaRPr sz="2900">
              <a:solidFill>
                <a:srgbClr val="000000"/>
              </a:solidFill>
              <a:latin typeface="Montserrat"/>
              <a:ea typeface="Montserrat"/>
              <a:cs typeface="Montserrat"/>
              <a:sym typeface="Montserrat"/>
            </a:endParaRPr>
          </a:p>
        </p:txBody>
      </p:sp>
      <p:sp>
        <p:nvSpPr>
          <p:cNvPr id="111" name="Google Shape;111;p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83" name="Google Shape;283;p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84" name="Google Shape;284;p4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go through a demonstration of creating a Compute Engine VM!</a:t>
            </a:r>
            <a:endParaRPr sz="2900">
              <a:solidFill>
                <a:srgbClr val="000000"/>
              </a:solidFill>
              <a:latin typeface="Montserrat"/>
              <a:ea typeface="Montserrat"/>
              <a:cs typeface="Montserrat"/>
              <a:sym typeface="Montserrat"/>
            </a:endParaRPr>
          </a:p>
        </p:txBody>
      </p:sp>
      <p:sp>
        <p:nvSpPr>
          <p:cNvPr id="285" name="Google Shape;285;p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91" name="Google Shape;291;p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92" name="Google Shape;292;p45"/>
          <p:cNvSpPr txBox="1"/>
          <p:nvPr>
            <p:ph type="ctrTitle"/>
          </p:nvPr>
        </p:nvSpPr>
        <p:spPr>
          <a:xfrm>
            <a:off x="311700" y="1713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Creating a VM Instance</a:t>
            </a:r>
            <a:endParaRPr b="1">
              <a:latin typeface="Montserrat"/>
              <a:ea typeface="Montserrat"/>
              <a:cs typeface="Montserrat"/>
              <a:sym typeface="Montserrat"/>
            </a:endParaRPr>
          </a:p>
        </p:txBody>
      </p:sp>
      <p:sp>
        <p:nvSpPr>
          <p:cNvPr id="293" name="Google Shape;293;p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99" name="Google Shape;299;p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00" name="Google Shape;300;p4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this lecture we’ll create a VM using the Google Cloud console, install nginx on that VM, and then visit our VM on the web!</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Important Note:</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install and edit files on the VM we will use the command line with some common Linux commands.</a:t>
            </a:r>
            <a:endParaRPr sz="2900">
              <a:solidFill>
                <a:srgbClr val="000000"/>
              </a:solidFill>
              <a:latin typeface="Montserrat"/>
              <a:ea typeface="Montserrat"/>
              <a:cs typeface="Montserrat"/>
              <a:sym typeface="Montserrat"/>
            </a:endParaRPr>
          </a:p>
        </p:txBody>
      </p:sp>
      <p:sp>
        <p:nvSpPr>
          <p:cNvPr id="301" name="Google Shape;301;p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307" name="Google Shape;307;p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08" name="Google Shape;308;p47"/>
          <p:cNvSpPr txBox="1"/>
          <p:nvPr>
            <p:ph type="ctrTitle"/>
          </p:nvPr>
        </p:nvSpPr>
        <p:spPr>
          <a:xfrm>
            <a:off x="311700" y="1789400"/>
            <a:ext cx="8520600" cy="136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Virtual Private Cloud </a:t>
            </a:r>
            <a:endParaRPr b="1">
              <a:latin typeface="Montserrat"/>
              <a:ea typeface="Montserrat"/>
              <a:cs typeface="Montserrat"/>
              <a:sym typeface="Montserrat"/>
            </a:endParaRPr>
          </a:p>
        </p:txBody>
      </p:sp>
      <p:sp>
        <p:nvSpPr>
          <p:cNvPr id="309" name="Google Shape;309;p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8"/>
          <p:cNvPicPr preferRelativeResize="0"/>
          <p:nvPr/>
        </p:nvPicPr>
        <p:blipFill>
          <a:blip r:embed="rId3">
            <a:alphaModFix/>
          </a:blip>
          <a:stretch>
            <a:fillRect/>
          </a:stretch>
        </p:blipFill>
        <p:spPr>
          <a:xfrm>
            <a:off x="0" y="0"/>
            <a:ext cx="861675" cy="887475"/>
          </a:xfrm>
          <a:prstGeom prst="rect">
            <a:avLst/>
          </a:prstGeom>
          <a:noFill/>
          <a:ln>
            <a:noFill/>
          </a:ln>
        </p:spPr>
      </p:pic>
      <p:pic>
        <p:nvPicPr>
          <p:cNvPr id="315" name="Google Shape;315;p4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16" name="Google Shape;316;p4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Recall that GCP has a </a:t>
            </a:r>
            <a:r>
              <a:rPr lang="en" sz="2900">
                <a:solidFill>
                  <a:srgbClr val="000000"/>
                </a:solidFill>
                <a:latin typeface="Montserrat"/>
                <a:ea typeface="Montserrat"/>
                <a:cs typeface="Montserrat"/>
                <a:sym typeface="Montserrat"/>
              </a:rPr>
              <a:t>robust</a:t>
            </a:r>
            <a:r>
              <a:rPr lang="en" sz="2900">
                <a:solidFill>
                  <a:srgbClr val="000000"/>
                </a:solidFill>
                <a:latin typeface="Montserrat"/>
                <a:ea typeface="Montserrat"/>
                <a:cs typeface="Montserrat"/>
                <a:sym typeface="Montserrat"/>
              </a:rPr>
              <a:t> network connecting its data centers all over the world.</a:t>
            </a:r>
            <a:endParaRPr sz="2900">
              <a:solidFill>
                <a:srgbClr val="000000"/>
              </a:solidFill>
              <a:latin typeface="Montserrat"/>
              <a:ea typeface="Montserrat"/>
              <a:cs typeface="Montserrat"/>
              <a:sym typeface="Montserrat"/>
            </a:endParaRPr>
          </a:p>
        </p:txBody>
      </p:sp>
      <p:sp>
        <p:nvSpPr>
          <p:cNvPr id="317" name="Google Shape;317;p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318" name="Google Shape;318;p48"/>
          <p:cNvPicPr preferRelativeResize="0"/>
          <p:nvPr/>
        </p:nvPicPr>
        <p:blipFill>
          <a:blip r:embed="rId5">
            <a:alphaModFix/>
          </a:blip>
          <a:stretch>
            <a:fillRect/>
          </a:stretch>
        </p:blipFill>
        <p:spPr>
          <a:xfrm>
            <a:off x="558700" y="2218450"/>
            <a:ext cx="8026600" cy="258993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9"/>
          <p:cNvPicPr preferRelativeResize="0"/>
          <p:nvPr/>
        </p:nvPicPr>
        <p:blipFill>
          <a:blip r:embed="rId3">
            <a:alphaModFix/>
          </a:blip>
          <a:stretch>
            <a:fillRect/>
          </a:stretch>
        </p:blipFill>
        <p:spPr>
          <a:xfrm>
            <a:off x="0" y="0"/>
            <a:ext cx="861675" cy="887475"/>
          </a:xfrm>
          <a:prstGeom prst="rect">
            <a:avLst/>
          </a:prstGeom>
          <a:noFill/>
          <a:ln>
            <a:noFill/>
          </a:ln>
        </p:spPr>
      </p:pic>
      <p:pic>
        <p:nvPicPr>
          <p:cNvPr id="324" name="Google Shape;324;p4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25" name="Google Shape;325;p4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can think of this as GCP’s own internal </a:t>
            </a:r>
            <a:r>
              <a:rPr b="1" i="1" lang="en" sz="2900">
                <a:solidFill>
                  <a:srgbClr val="000000"/>
                </a:solidFill>
                <a:latin typeface="Montserrat"/>
                <a:ea typeface="Montserrat"/>
                <a:cs typeface="Montserrat"/>
                <a:sym typeface="Montserrat"/>
              </a:rPr>
              <a:t>physical </a:t>
            </a:r>
            <a:r>
              <a:rPr lang="en" sz="2900">
                <a:solidFill>
                  <a:srgbClr val="000000"/>
                </a:solidFill>
                <a:latin typeface="Montserrat"/>
                <a:ea typeface="Montserrat"/>
                <a:cs typeface="Montserrat"/>
                <a:sym typeface="Montserrat"/>
              </a:rPr>
              <a:t>network.</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Remember when we created our VM in the demo, there were actually two different IP addresses, one internal and one external.</a:t>
            </a:r>
            <a:endParaRPr sz="2900">
              <a:solidFill>
                <a:srgbClr val="000000"/>
              </a:solidFill>
              <a:latin typeface="Montserrat"/>
              <a:ea typeface="Montserrat"/>
              <a:cs typeface="Montserrat"/>
              <a:sym typeface="Montserrat"/>
            </a:endParaRPr>
          </a:p>
        </p:txBody>
      </p:sp>
      <p:sp>
        <p:nvSpPr>
          <p:cNvPr id="326" name="Google Shape;326;p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50"/>
          <p:cNvPicPr preferRelativeResize="0"/>
          <p:nvPr/>
        </p:nvPicPr>
        <p:blipFill>
          <a:blip r:embed="rId3">
            <a:alphaModFix/>
          </a:blip>
          <a:stretch>
            <a:fillRect/>
          </a:stretch>
        </p:blipFill>
        <p:spPr>
          <a:xfrm>
            <a:off x="0" y="0"/>
            <a:ext cx="861675" cy="887475"/>
          </a:xfrm>
          <a:prstGeom prst="rect">
            <a:avLst/>
          </a:prstGeom>
          <a:noFill/>
          <a:ln>
            <a:noFill/>
          </a:ln>
        </p:spPr>
      </p:pic>
      <p:pic>
        <p:nvPicPr>
          <p:cNvPr id="332" name="Google Shape;332;p5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33" name="Google Shape;333;p5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external network is how we can connect to services on GCP using the internet.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a:t>
            </a:r>
            <a:r>
              <a:rPr lang="en" sz="2900">
                <a:solidFill>
                  <a:srgbClr val="000000"/>
                </a:solidFill>
                <a:latin typeface="Montserrat"/>
                <a:ea typeface="Montserrat"/>
                <a:cs typeface="Montserrat"/>
                <a:sym typeface="Montserrat"/>
              </a:rPr>
              <a:t>internal</a:t>
            </a:r>
            <a:r>
              <a:rPr lang="en" sz="2900">
                <a:solidFill>
                  <a:srgbClr val="000000"/>
                </a:solidFill>
                <a:latin typeface="Montserrat"/>
                <a:ea typeface="Montserrat"/>
                <a:cs typeface="Montserrat"/>
                <a:sym typeface="Montserrat"/>
              </a:rPr>
              <a:t> network allows us to connect VMs or </a:t>
            </a:r>
            <a:r>
              <a:rPr lang="en" sz="2900">
                <a:solidFill>
                  <a:srgbClr val="000000"/>
                </a:solidFill>
                <a:latin typeface="Montserrat"/>
                <a:ea typeface="Montserrat"/>
                <a:cs typeface="Montserrat"/>
                <a:sym typeface="Montserrat"/>
              </a:rPr>
              <a:t>other</a:t>
            </a:r>
            <a:r>
              <a:rPr lang="en" sz="2900">
                <a:solidFill>
                  <a:srgbClr val="000000"/>
                </a:solidFill>
                <a:latin typeface="Montserrat"/>
                <a:ea typeface="Montserrat"/>
                <a:cs typeface="Montserrat"/>
                <a:sym typeface="Montserrat"/>
              </a:rPr>
              <a:t> services only within Google Cloud’s own internal network.</a:t>
            </a:r>
            <a:endParaRPr sz="2900">
              <a:solidFill>
                <a:srgbClr val="000000"/>
              </a:solidFill>
              <a:latin typeface="Montserrat"/>
              <a:ea typeface="Montserrat"/>
              <a:cs typeface="Montserrat"/>
              <a:sym typeface="Montserrat"/>
            </a:endParaRPr>
          </a:p>
        </p:txBody>
      </p:sp>
      <p:sp>
        <p:nvSpPr>
          <p:cNvPr id="334" name="Google Shape;334;p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1"/>
          <p:cNvPicPr preferRelativeResize="0"/>
          <p:nvPr/>
        </p:nvPicPr>
        <p:blipFill>
          <a:blip r:embed="rId3">
            <a:alphaModFix/>
          </a:blip>
          <a:stretch>
            <a:fillRect/>
          </a:stretch>
        </p:blipFill>
        <p:spPr>
          <a:xfrm>
            <a:off x="0" y="0"/>
            <a:ext cx="861675" cy="887475"/>
          </a:xfrm>
          <a:prstGeom prst="rect">
            <a:avLst/>
          </a:prstGeom>
          <a:noFill/>
          <a:ln>
            <a:noFill/>
          </a:ln>
        </p:spPr>
      </p:pic>
      <p:pic>
        <p:nvPicPr>
          <p:cNvPr id="340" name="Google Shape;340;p5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41" name="Google Shape;341;p5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map shown earlier is GCP’s physical network, but just like VMs are machines constructed virtually through software, we can also construct virtual networks using GCP’s Virtual Private Cloud!</a:t>
            </a:r>
            <a:endParaRPr sz="2900">
              <a:solidFill>
                <a:srgbClr val="000000"/>
              </a:solidFill>
              <a:latin typeface="Montserrat"/>
              <a:ea typeface="Montserrat"/>
              <a:cs typeface="Montserrat"/>
              <a:sym typeface="Montserrat"/>
            </a:endParaRPr>
          </a:p>
        </p:txBody>
      </p:sp>
      <p:sp>
        <p:nvSpPr>
          <p:cNvPr id="342" name="Google Shape;342;p5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2"/>
          <p:cNvPicPr preferRelativeResize="0"/>
          <p:nvPr/>
        </p:nvPicPr>
        <p:blipFill>
          <a:blip r:embed="rId3">
            <a:alphaModFix/>
          </a:blip>
          <a:stretch>
            <a:fillRect/>
          </a:stretch>
        </p:blipFill>
        <p:spPr>
          <a:xfrm>
            <a:off x="0" y="0"/>
            <a:ext cx="861675" cy="887475"/>
          </a:xfrm>
          <a:prstGeom prst="rect">
            <a:avLst/>
          </a:prstGeom>
          <a:noFill/>
          <a:ln>
            <a:noFill/>
          </a:ln>
        </p:spPr>
      </p:pic>
      <p:pic>
        <p:nvPicPr>
          <p:cNvPr id="348" name="Google Shape;348;p5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49" name="Google Shape;349;p5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Keep in mind that there is some real physical hardware that the VMs are using, it’s just not all constructed together physically in a single unit.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Similarly, VPC networks are created virtually through software (but rely on some underlying physical networks).</a:t>
            </a:r>
            <a:endParaRPr sz="2900">
              <a:solidFill>
                <a:srgbClr val="000000"/>
              </a:solidFill>
              <a:latin typeface="Montserrat"/>
              <a:ea typeface="Montserrat"/>
              <a:cs typeface="Montserrat"/>
              <a:sym typeface="Montserrat"/>
            </a:endParaRPr>
          </a:p>
        </p:txBody>
      </p:sp>
      <p:sp>
        <p:nvSpPr>
          <p:cNvPr id="350" name="Google Shape;350;p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3"/>
          <p:cNvPicPr preferRelativeResize="0"/>
          <p:nvPr/>
        </p:nvPicPr>
        <p:blipFill>
          <a:blip r:embed="rId3">
            <a:alphaModFix/>
          </a:blip>
          <a:stretch>
            <a:fillRect/>
          </a:stretch>
        </p:blipFill>
        <p:spPr>
          <a:xfrm>
            <a:off x="0" y="0"/>
            <a:ext cx="861675" cy="887475"/>
          </a:xfrm>
          <a:prstGeom prst="rect">
            <a:avLst/>
          </a:prstGeom>
          <a:noFill/>
          <a:ln>
            <a:noFill/>
          </a:ln>
        </p:spPr>
      </p:pic>
      <p:pic>
        <p:nvPicPr>
          <p:cNvPr id="356" name="Google Shape;356;p5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57" name="Google Shape;357;p5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map shown earlier is GCP’s physical network, but just like VMs are machines constructed virtually through software, we can also construct virtual networks using GCP’s Virtual Private Cloud!</a:t>
            </a:r>
            <a:endParaRPr sz="2900">
              <a:solidFill>
                <a:srgbClr val="000000"/>
              </a:solidFill>
              <a:latin typeface="Montserrat"/>
              <a:ea typeface="Montserrat"/>
              <a:cs typeface="Montserrat"/>
              <a:sym typeface="Montserrat"/>
            </a:endParaRPr>
          </a:p>
        </p:txBody>
      </p:sp>
      <p:sp>
        <p:nvSpPr>
          <p:cNvPr id="358" name="Google Shape;358;p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7" name="Google Shape;117;p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8" name="Google Shape;118;p2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allows you to easily configure your ideal VM, for example choosing your own, CPU, RAM or Storage requirements.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Before we dive deeper into VMs and Compute on GCP, it’s important to understand how Google Cloud uses networking through Virtual Networks. </a:t>
            </a:r>
            <a:endParaRPr sz="2900">
              <a:solidFill>
                <a:srgbClr val="000000"/>
              </a:solidFill>
              <a:latin typeface="Montserrat"/>
              <a:ea typeface="Montserrat"/>
              <a:cs typeface="Montserrat"/>
              <a:sym typeface="Montserrat"/>
            </a:endParaRPr>
          </a:p>
        </p:txBody>
      </p:sp>
      <p:sp>
        <p:nvSpPr>
          <p:cNvPr id="119" name="Google Shape;119;p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4"/>
          <p:cNvPicPr preferRelativeResize="0"/>
          <p:nvPr/>
        </p:nvPicPr>
        <p:blipFill>
          <a:blip r:embed="rId3">
            <a:alphaModFix/>
          </a:blip>
          <a:stretch>
            <a:fillRect/>
          </a:stretch>
        </p:blipFill>
        <p:spPr>
          <a:xfrm>
            <a:off x="5330550" y="2255400"/>
            <a:ext cx="1978800" cy="1849200"/>
          </a:xfrm>
          <a:prstGeom prst="ellipse">
            <a:avLst/>
          </a:prstGeom>
          <a:noFill/>
          <a:ln>
            <a:noFill/>
          </a:ln>
        </p:spPr>
      </p:pic>
      <p:pic>
        <p:nvPicPr>
          <p:cNvPr id="364" name="Google Shape;364;p54"/>
          <p:cNvPicPr preferRelativeResize="0"/>
          <p:nvPr/>
        </p:nvPicPr>
        <p:blipFill>
          <a:blip r:embed="rId4">
            <a:alphaModFix/>
          </a:blip>
          <a:stretch>
            <a:fillRect/>
          </a:stretch>
        </p:blipFill>
        <p:spPr>
          <a:xfrm>
            <a:off x="2661025" y="2073600"/>
            <a:ext cx="2411700" cy="2212800"/>
          </a:xfrm>
          <a:prstGeom prst="ellipse">
            <a:avLst/>
          </a:prstGeom>
          <a:noFill/>
          <a:ln>
            <a:noFill/>
          </a:ln>
        </p:spPr>
      </p:pic>
      <p:pic>
        <p:nvPicPr>
          <p:cNvPr id="365" name="Google Shape;365;p54"/>
          <p:cNvPicPr preferRelativeResize="0"/>
          <p:nvPr/>
        </p:nvPicPr>
        <p:blipFill>
          <a:blip r:embed="rId5">
            <a:alphaModFix/>
          </a:blip>
          <a:stretch>
            <a:fillRect/>
          </a:stretch>
        </p:blipFill>
        <p:spPr>
          <a:xfrm>
            <a:off x="0" y="0"/>
            <a:ext cx="861675" cy="887475"/>
          </a:xfrm>
          <a:prstGeom prst="rect">
            <a:avLst/>
          </a:prstGeom>
          <a:noFill/>
          <a:ln>
            <a:noFill/>
          </a:ln>
        </p:spPr>
      </p:pic>
      <p:pic>
        <p:nvPicPr>
          <p:cNvPr id="366" name="Google Shape;366;p54"/>
          <p:cNvPicPr preferRelativeResize="0"/>
          <p:nvPr/>
        </p:nvPicPr>
        <p:blipFill>
          <a:blip r:embed="rId6">
            <a:alphaModFix/>
          </a:blip>
          <a:stretch>
            <a:fillRect/>
          </a:stretch>
        </p:blipFill>
        <p:spPr>
          <a:xfrm>
            <a:off x="0" y="4628200"/>
            <a:ext cx="2283675" cy="515300"/>
          </a:xfrm>
          <a:prstGeom prst="rect">
            <a:avLst/>
          </a:prstGeom>
          <a:noFill/>
          <a:ln>
            <a:noFill/>
          </a:ln>
        </p:spPr>
      </p:pic>
      <p:sp>
        <p:nvSpPr>
          <p:cNvPr id="367" name="Google Shape;367;p5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600"/>
              </a:spcAft>
              <a:buNone/>
            </a:pPr>
            <a:r>
              <a:rPr lang="en" sz="2900">
                <a:solidFill>
                  <a:srgbClr val="000000"/>
                </a:solidFill>
                <a:latin typeface="Montserrat"/>
                <a:ea typeface="Montserrat"/>
                <a:cs typeface="Montserrat"/>
                <a:sym typeface="Montserrat"/>
              </a:rPr>
              <a:t>Recall Google Cloud </a:t>
            </a:r>
            <a:r>
              <a:rPr lang="en" sz="2900">
                <a:solidFill>
                  <a:srgbClr val="000000"/>
                </a:solidFill>
                <a:latin typeface="Montserrat"/>
                <a:ea typeface="Montserrat"/>
                <a:cs typeface="Montserrat"/>
                <a:sym typeface="Montserrat"/>
              </a:rPr>
              <a:t>Regions and Zones:</a:t>
            </a:r>
            <a:endParaRPr sz="2900">
              <a:solidFill>
                <a:srgbClr val="000000"/>
              </a:solidFill>
              <a:latin typeface="Montserrat"/>
              <a:ea typeface="Montserrat"/>
              <a:cs typeface="Montserrat"/>
              <a:sym typeface="Montserrat"/>
            </a:endParaRPr>
          </a:p>
        </p:txBody>
      </p:sp>
      <p:sp>
        <p:nvSpPr>
          <p:cNvPr id="368" name="Google Shape;368;p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69" name="Google Shape;369;p54"/>
          <p:cNvSpPr txBox="1"/>
          <p:nvPr/>
        </p:nvSpPr>
        <p:spPr>
          <a:xfrm>
            <a:off x="782138" y="4176475"/>
            <a:ext cx="9663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50">
                <a:solidFill>
                  <a:srgbClr val="202122"/>
                </a:solidFill>
                <a:latin typeface="Montserrat"/>
                <a:ea typeface="Montserrat"/>
                <a:cs typeface="Montserrat"/>
                <a:sym typeface="Montserrat"/>
              </a:rPr>
              <a:t> World</a:t>
            </a:r>
            <a:endParaRPr b="1" sz="1350">
              <a:solidFill>
                <a:srgbClr val="202122"/>
              </a:solidFill>
              <a:latin typeface="Montserrat"/>
              <a:ea typeface="Montserrat"/>
              <a:cs typeface="Montserrat"/>
              <a:sym typeface="Montserrat"/>
            </a:endParaRPr>
          </a:p>
        </p:txBody>
      </p:sp>
      <p:pic>
        <p:nvPicPr>
          <p:cNvPr id="370" name="Google Shape;370;p54"/>
          <p:cNvPicPr preferRelativeResize="0"/>
          <p:nvPr/>
        </p:nvPicPr>
        <p:blipFill>
          <a:blip r:embed="rId7">
            <a:alphaModFix/>
          </a:blip>
          <a:stretch>
            <a:fillRect/>
          </a:stretch>
        </p:blipFill>
        <p:spPr>
          <a:xfrm>
            <a:off x="195550" y="2142925"/>
            <a:ext cx="2283676" cy="2074138"/>
          </a:xfrm>
          <a:prstGeom prst="rect">
            <a:avLst/>
          </a:prstGeom>
          <a:noFill/>
          <a:ln>
            <a:noFill/>
          </a:ln>
        </p:spPr>
      </p:pic>
      <p:sp>
        <p:nvSpPr>
          <p:cNvPr id="371" name="Google Shape;371;p54"/>
          <p:cNvSpPr/>
          <p:nvPr/>
        </p:nvSpPr>
        <p:spPr>
          <a:xfrm>
            <a:off x="5341200" y="2201100"/>
            <a:ext cx="1957500" cy="1903500"/>
          </a:xfrm>
          <a:prstGeom prst="ellipse">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4"/>
          <p:cNvSpPr txBox="1"/>
          <p:nvPr/>
        </p:nvSpPr>
        <p:spPr>
          <a:xfrm>
            <a:off x="5516249" y="4286400"/>
            <a:ext cx="16074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50">
                <a:solidFill>
                  <a:srgbClr val="202122"/>
                </a:solidFill>
                <a:latin typeface="Montserrat"/>
                <a:ea typeface="Montserrat"/>
                <a:cs typeface="Montserrat"/>
                <a:sym typeface="Montserrat"/>
              </a:rPr>
              <a:t>Region</a:t>
            </a:r>
            <a:endParaRPr b="1" sz="1350">
              <a:solidFill>
                <a:srgbClr val="202122"/>
              </a:solidFill>
              <a:latin typeface="Montserrat"/>
              <a:ea typeface="Montserrat"/>
              <a:cs typeface="Montserrat"/>
              <a:sym typeface="Montserrat"/>
            </a:endParaRPr>
          </a:p>
          <a:p>
            <a:pPr indent="0" lvl="0" marL="0" rtl="0" algn="ctr">
              <a:spcBef>
                <a:spcPts val="0"/>
              </a:spcBef>
              <a:spcAft>
                <a:spcPts val="0"/>
              </a:spcAft>
              <a:buNone/>
            </a:pPr>
            <a:r>
              <a:rPr b="1" lang="en" sz="1350">
                <a:solidFill>
                  <a:srgbClr val="202122"/>
                </a:solidFill>
                <a:latin typeface="Montserrat"/>
                <a:ea typeface="Montserrat"/>
                <a:cs typeface="Montserrat"/>
                <a:sym typeface="Montserrat"/>
              </a:rPr>
              <a:t>(us-west1)</a:t>
            </a:r>
            <a:endParaRPr b="1" sz="1350">
              <a:solidFill>
                <a:srgbClr val="202122"/>
              </a:solidFill>
              <a:latin typeface="Montserrat"/>
              <a:ea typeface="Montserrat"/>
              <a:cs typeface="Montserrat"/>
              <a:sym typeface="Montserrat"/>
            </a:endParaRPr>
          </a:p>
        </p:txBody>
      </p:sp>
      <p:sp>
        <p:nvSpPr>
          <p:cNvPr id="373" name="Google Shape;373;p54"/>
          <p:cNvSpPr/>
          <p:nvPr/>
        </p:nvSpPr>
        <p:spPr>
          <a:xfrm>
            <a:off x="7309350" y="2295325"/>
            <a:ext cx="571800" cy="1673100"/>
          </a:xfrm>
          <a:prstGeom prst="leftBrace">
            <a:avLst>
              <a:gd fmla="val 50000" name="adj1"/>
              <a:gd fmla="val 50000" name="adj2"/>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4"/>
          <p:cNvSpPr txBox="1"/>
          <p:nvPr/>
        </p:nvSpPr>
        <p:spPr>
          <a:xfrm>
            <a:off x="7573024" y="4286400"/>
            <a:ext cx="16074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50">
                <a:solidFill>
                  <a:srgbClr val="202122"/>
                </a:solidFill>
                <a:latin typeface="Montserrat"/>
                <a:ea typeface="Montserrat"/>
                <a:cs typeface="Montserrat"/>
                <a:sym typeface="Montserrat"/>
              </a:rPr>
              <a:t>Zones</a:t>
            </a:r>
            <a:endParaRPr b="1" sz="1350">
              <a:solidFill>
                <a:srgbClr val="202122"/>
              </a:solidFill>
              <a:latin typeface="Montserrat"/>
              <a:ea typeface="Montserrat"/>
              <a:cs typeface="Montserrat"/>
              <a:sym typeface="Montserrat"/>
            </a:endParaRPr>
          </a:p>
        </p:txBody>
      </p:sp>
      <p:sp>
        <p:nvSpPr>
          <p:cNvPr id="375" name="Google Shape;375;p54"/>
          <p:cNvSpPr txBox="1"/>
          <p:nvPr/>
        </p:nvSpPr>
        <p:spPr>
          <a:xfrm>
            <a:off x="7657424" y="2295325"/>
            <a:ext cx="1607400" cy="45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50">
                <a:solidFill>
                  <a:srgbClr val="FFFFFF"/>
                </a:solidFill>
                <a:highlight>
                  <a:srgbClr val="3D85C6"/>
                </a:highlight>
                <a:latin typeface="Montserrat"/>
                <a:ea typeface="Montserrat"/>
                <a:cs typeface="Montserrat"/>
                <a:sym typeface="Montserrat"/>
              </a:rPr>
              <a:t>us-west1-a</a:t>
            </a:r>
            <a:endParaRPr b="1" sz="1750">
              <a:solidFill>
                <a:srgbClr val="FFFFFF"/>
              </a:solidFill>
              <a:highlight>
                <a:srgbClr val="3D85C6"/>
              </a:highlight>
              <a:latin typeface="Montserrat"/>
              <a:ea typeface="Montserrat"/>
              <a:cs typeface="Montserrat"/>
              <a:sym typeface="Montserrat"/>
            </a:endParaRPr>
          </a:p>
        </p:txBody>
      </p:sp>
      <p:sp>
        <p:nvSpPr>
          <p:cNvPr id="376" name="Google Shape;376;p54"/>
          <p:cNvSpPr txBox="1"/>
          <p:nvPr/>
        </p:nvSpPr>
        <p:spPr>
          <a:xfrm>
            <a:off x="7657424" y="2904925"/>
            <a:ext cx="1607400" cy="45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50">
                <a:solidFill>
                  <a:srgbClr val="FFFFFF"/>
                </a:solidFill>
                <a:highlight>
                  <a:srgbClr val="3D85C6"/>
                </a:highlight>
                <a:latin typeface="Montserrat"/>
                <a:ea typeface="Montserrat"/>
                <a:cs typeface="Montserrat"/>
                <a:sym typeface="Montserrat"/>
              </a:rPr>
              <a:t>us-west1-b</a:t>
            </a:r>
            <a:endParaRPr b="1" sz="1750">
              <a:solidFill>
                <a:srgbClr val="FFFFFF"/>
              </a:solidFill>
              <a:highlight>
                <a:srgbClr val="3D85C6"/>
              </a:highlight>
              <a:latin typeface="Montserrat"/>
              <a:ea typeface="Montserrat"/>
              <a:cs typeface="Montserrat"/>
              <a:sym typeface="Montserrat"/>
            </a:endParaRPr>
          </a:p>
        </p:txBody>
      </p:sp>
      <p:sp>
        <p:nvSpPr>
          <p:cNvPr id="377" name="Google Shape;377;p54"/>
          <p:cNvSpPr txBox="1"/>
          <p:nvPr/>
        </p:nvSpPr>
        <p:spPr>
          <a:xfrm>
            <a:off x="7657424" y="3514525"/>
            <a:ext cx="1607400" cy="45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50">
                <a:solidFill>
                  <a:srgbClr val="FFFFFF"/>
                </a:solidFill>
                <a:highlight>
                  <a:srgbClr val="3D85C6"/>
                </a:highlight>
                <a:latin typeface="Montserrat"/>
                <a:ea typeface="Montserrat"/>
                <a:cs typeface="Montserrat"/>
                <a:sym typeface="Montserrat"/>
              </a:rPr>
              <a:t>us-west1-c</a:t>
            </a:r>
            <a:endParaRPr b="1" sz="1750">
              <a:solidFill>
                <a:srgbClr val="FFFFFF"/>
              </a:solidFill>
              <a:highlight>
                <a:srgbClr val="3D85C6"/>
              </a:highlight>
              <a:latin typeface="Montserrat"/>
              <a:ea typeface="Montserrat"/>
              <a:cs typeface="Montserrat"/>
              <a:sym typeface="Montserrat"/>
            </a:endParaRPr>
          </a:p>
        </p:txBody>
      </p:sp>
      <p:sp>
        <p:nvSpPr>
          <p:cNvPr id="378" name="Google Shape;378;p54"/>
          <p:cNvSpPr txBox="1"/>
          <p:nvPr/>
        </p:nvSpPr>
        <p:spPr>
          <a:xfrm>
            <a:off x="3017450" y="4286400"/>
            <a:ext cx="1820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50">
                <a:solidFill>
                  <a:srgbClr val="202122"/>
                </a:solidFill>
                <a:latin typeface="Montserrat"/>
                <a:ea typeface="Montserrat"/>
                <a:cs typeface="Montserrat"/>
                <a:sym typeface="Montserrat"/>
              </a:rPr>
              <a:t>Multi-Region</a:t>
            </a:r>
            <a:endParaRPr b="1" sz="1350">
              <a:solidFill>
                <a:srgbClr val="202122"/>
              </a:solidFill>
              <a:latin typeface="Montserrat"/>
              <a:ea typeface="Montserrat"/>
              <a:cs typeface="Montserrat"/>
              <a:sym typeface="Montserrat"/>
            </a:endParaRPr>
          </a:p>
          <a:p>
            <a:pPr indent="0" lvl="0" marL="0" rtl="0" algn="ctr">
              <a:spcBef>
                <a:spcPts val="0"/>
              </a:spcBef>
              <a:spcAft>
                <a:spcPts val="0"/>
              </a:spcAft>
              <a:buNone/>
            </a:pPr>
            <a:r>
              <a:rPr b="1" lang="en" sz="1350">
                <a:solidFill>
                  <a:srgbClr val="202122"/>
                </a:solidFill>
                <a:latin typeface="Montserrat"/>
                <a:ea typeface="Montserrat"/>
                <a:cs typeface="Montserrat"/>
                <a:sym typeface="Montserrat"/>
              </a:rPr>
              <a:t>(North America)</a:t>
            </a:r>
            <a:endParaRPr b="1" sz="1350">
              <a:solidFill>
                <a:srgbClr val="202122"/>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55"/>
          <p:cNvPicPr preferRelativeResize="0"/>
          <p:nvPr/>
        </p:nvPicPr>
        <p:blipFill>
          <a:blip r:embed="rId3">
            <a:alphaModFix/>
          </a:blip>
          <a:stretch>
            <a:fillRect/>
          </a:stretch>
        </p:blipFill>
        <p:spPr>
          <a:xfrm>
            <a:off x="0" y="0"/>
            <a:ext cx="861675" cy="887475"/>
          </a:xfrm>
          <a:prstGeom prst="rect">
            <a:avLst/>
          </a:prstGeom>
          <a:noFill/>
          <a:ln>
            <a:noFill/>
          </a:ln>
        </p:spPr>
      </p:pic>
      <p:pic>
        <p:nvPicPr>
          <p:cNvPr id="384" name="Google Shape;384;p5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85" name="Google Shape;385;p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386" name="Google Shape;386;p55"/>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387" name="Google Shape;387;p55"/>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6"/>
          <p:cNvPicPr preferRelativeResize="0"/>
          <p:nvPr/>
        </p:nvPicPr>
        <p:blipFill>
          <a:blip r:embed="rId3">
            <a:alphaModFix/>
          </a:blip>
          <a:stretch>
            <a:fillRect/>
          </a:stretch>
        </p:blipFill>
        <p:spPr>
          <a:xfrm>
            <a:off x="0" y="0"/>
            <a:ext cx="861675" cy="887475"/>
          </a:xfrm>
          <a:prstGeom prst="rect">
            <a:avLst/>
          </a:prstGeom>
          <a:noFill/>
          <a:ln>
            <a:noFill/>
          </a:ln>
        </p:spPr>
      </p:pic>
      <p:pic>
        <p:nvPicPr>
          <p:cNvPr id="393" name="Google Shape;393;p5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94" name="Google Shape;394;p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395" name="Google Shape;395;p56"/>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396" name="Google Shape;396;p56"/>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397" name="Google Shape;397;p56"/>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398" name="Google Shape;398;p56"/>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7"/>
          <p:cNvPicPr preferRelativeResize="0"/>
          <p:nvPr/>
        </p:nvPicPr>
        <p:blipFill>
          <a:blip r:embed="rId3">
            <a:alphaModFix/>
          </a:blip>
          <a:stretch>
            <a:fillRect/>
          </a:stretch>
        </p:blipFill>
        <p:spPr>
          <a:xfrm>
            <a:off x="0" y="0"/>
            <a:ext cx="861675" cy="887475"/>
          </a:xfrm>
          <a:prstGeom prst="rect">
            <a:avLst/>
          </a:prstGeom>
          <a:noFill/>
          <a:ln>
            <a:noFill/>
          </a:ln>
        </p:spPr>
      </p:pic>
      <p:pic>
        <p:nvPicPr>
          <p:cNvPr id="404" name="Google Shape;404;p5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05" name="Google Shape;405;p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406" name="Google Shape;406;p57"/>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407" name="Google Shape;407;p57"/>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408" name="Google Shape;408;p57"/>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409" name="Google Shape;409;p57"/>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7"/>
          <p:cNvSpPr/>
          <p:nvPr/>
        </p:nvSpPr>
        <p:spPr>
          <a:xfrm>
            <a:off x="345925" y="1401950"/>
            <a:ext cx="6982500" cy="29496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Project</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58"/>
          <p:cNvPicPr preferRelativeResize="0"/>
          <p:nvPr/>
        </p:nvPicPr>
        <p:blipFill>
          <a:blip r:embed="rId3">
            <a:alphaModFix/>
          </a:blip>
          <a:stretch>
            <a:fillRect/>
          </a:stretch>
        </p:blipFill>
        <p:spPr>
          <a:xfrm>
            <a:off x="0" y="0"/>
            <a:ext cx="861675" cy="887475"/>
          </a:xfrm>
          <a:prstGeom prst="rect">
            <a:avLst/>
          </a:prstGeom>
          <a:noFill/>
          <a:ln>
            <a:noFill/>
          </a:ln>
        </p:spPr>
      </p:pic>
      <p:pic>
        <p:nvPicPr>
          <p:cNvPr id="416" name="Google Shape;416;p5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17" name="Google Shape;417;p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418" name="Google Shape;418;p58"/>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419" name="Google Shape;419;p58"/>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420" name="Google Shape;420;p58"/>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421" name="Google Shape;421;p58"/>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8"/>
          <p:cNvSpPr/>
          <p:nvPr/>
        </p:nvSpPr>
        <p:spPr>
          <a:xfrm>
            <a:off x="345925" y="1401950"/>
            <a:ext cx="6982500" cy="29496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Project</a:t>
            </a:r>
            <a:endParaRPr b="1"/>
          </a:p>
        </p:txBody>
      </p:sp>
      <p:sp>
        <p:nvSpPr>
          <p:cNvPr id="423" name="Google Shape;423;p58"/>
          <p:cNvSpPr/>
          <p:nvPr/>
        </p:nvSpPr>
        <p:spPr>
          <a:xfrm>
            <a:off x="619050" y="18753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9"/>
          <p:cNvPicPr preferRelativeResize="0"/>
          <p:nvPr/>
        </p:nvPicPr>
        <p:blipFill>
          <a:blip r:embed="rId3">
            <a:alphaModFix/>
          </a:blip>
          <a:stretch>
            <a:fillRect/>
          </a:stretch>
        </p:blipFill>
        <p:spPr>
          <a:xfrm>
            <a:off x="0" y="0"/>
            <a:ext cx="861675" cy="887475"/>
          </a:xfrm>
          <a:prstGeom prst="rect">
            <a:avLst/>
          </a:prstGeom>
          <a:noFill/>
          <a:ln>
            <a:noFill/>
          </a:ln>
        </p:spPr>
      </p:pic>
      <p:pic>
        <p:nvPicPr>
          <p:cNvPr id="429" name="Google Shape;429;p5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30" name="Google Shape;430;p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431" name="Google Shape;431;p59"/>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432" name="Google Shape;432;p59"/>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433" name="Google Shape;433;p59"/>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434" name="Google Shape;434;p59"/>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9"/>
          <p:cNvSpPr/>
          <p:nvPr/>
        </p:nvSpPr>
        <p:spPr>
          <a:xfrm>
            <a:off x="345925" y="1401950"/>
            <a:ext cx="6982500" cy="29496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Project</a:t>
            </a:r>
            <a:endParaRPr b="1"/>
          </a:p>
        </p:txBody>
      </p:sp>
      <p:sp>
        <p:nvSpPr>
          <p:cNvPr id="436" name="Google Shape;436;p59"/>
          <p:cNvSpPr/>
          <p:nvPr/>
        </p:nvSpPr>
        <p:spPr>
          <a:xfrm>
            <a:off x="619050" y="18753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437" name="Google Shape;437;p59"/>
          <p:cNvSpPr/>
          <p:nvPr/>
        </p:nvSpPr>
        <p:spPr>
          <a:xfrm>
            <a:off x="90125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438" name="Google Shape;438;p59"/>
          <p:cNvSpPr/>
          <p:nvPr/>
        </p:nvSpPr>
        <p:spPr>
          <a:xfrm>
            <a:off x="40396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0"/>
          <p:cNvPicPr preferRelativeResize="0"/>
          <p:nvPr/>
        </p:nvPicPr>
        <p:blipFill>
          <a:blip r:embed="rId3">
            <a:alphaModFix/>
          </a:blip>
          <a:stretch>
            <a:fillRect/>
          </a:stretch>
        </p:blipFill>
        <p:spPr>
          <a:xfrm>
            <a:off x="0" y="0"/>
            <a:ext cx="861675" cy="887475"/>
          </a:xfrm>
          <a:prstGeom prst="rect">
            <a:avLst/>
          </a:prstGeom>
          <a:noFill/>
          <a:ln>
            <a:noFill/>
          </a:ln>
        </p:spPr>
      </p:pic>
      <p:pic>
        <p:nvPicPr>
          <p:cNvPr id="444" name="Google Shape;444;p6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45" name="Google Shape;445;p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446" name="Google Shape;446;p60"/>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447" name="Google Shape;447;p60"/>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448" name="Google Shape;448;p60"/>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449" name="Google Shape;449;p60"/>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0"/>
          <p:cNvSpPr/>
          <p:nvPr/>
        </p:nvSpPr>
        <p:spPr>
          <a:xfrm>
            <a:off x="345925" y="1401950"/>
            <a:ext cx="6982500" cy="29496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Project</a:t>
            </a:r>
            <a:endParaRPr b="1"/>
          </a:p>
        </p:txBody>
      </p:sp>
      <p:sp>
        <p:nvSpPr>
          <p:cNvPr id="451" name="Google Shape;451;p60"/>
          <p:cNvSpPr/>
          <p:nvPr/>
        </p:nvSpPr>
        <p:spPr>
          <a:xfrm>
            <a:off x="619050" y="18753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452" name="Google Shape;452;p60"/>
          <p:cNvSpPr/>
          <p:nvPr/>
        </p:nvSpPr>
        <p:spPr>
          <a:xfrm>
            <a:off x="90125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453" name="Google Shape;453;p60"/>
          <p:cNvSpPr/>
          <p:nvPr/>
        </p:nvSpPr>
        <p:spPr>
          <a:xfrm>
            <a:off x="40396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454" name="Google Shape;454;p60"/>
          <p:cNvSpPr/>
          <p:nvPr/>
        </p:nvSpPr>
        <p:spPr>
          <a:xfrm>
            <a:off x="97865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sp>
        <p:nvSpPr>
          <p:cNvPr id="455" name="Google Shape;455;p60"/>
          <p:cNvSpPr/>
          <p:nvPr/>
        </p:nvSpPr>
        <p:spPr>
          <a:xfrm>
            <a:off x="411700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subnet2</a:t>
            </a:r>
            <a:endParaRPr>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461" name="Google Shape;461;p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62" name="Google Shape;462;p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463" name="Google Shape;463;p61"/>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464" name="Google Shape;464;p61"/>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465" name="Google Shape;465;p61"/>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466" name="Google Shape;466;p61"/>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1"/>
          <p:cNvSpPr/>
          <p:nvPr/>
        </p:nvSpPr>
        <p:spPr>
          <a:xfrm>
            <a:off x="345925" y="1401950"/>
            <a:ext cx="6982500" cy="29496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Project</a:t>
            </a:r>
            <a:endParaRPr b="1"/>
          </a:p>
        </p:txBody>
      </p:sp>
      <p:sp>
        <p:nvSpPr>
          <p:cNvPr id="468" name="Google Shape;468;p61"/>
          <p:cNvSpPr/>
          <p:nvPr/>
        </p:nvSpPr>
        <p:spPr>
          <a:xfrm>
            <a:off x="619050" y="18753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469" name="Google Shape;469;p61"/>
          <p:cNvSpPr/>
          <p:nvPr/>
        </p:nvSpPr>
        <p:spPr>
          <a:xfrm>
            <a:off x="90125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470" name="Google Shape;470;p61"/>
          <p:cNvSpPr/>
          <p:nvPr/>
        </p:nvSpPr>
        <p:spPr>
          <a:xfrm>
            <a:off x="40396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471" name="Google Shape;471;p61"/>
          <p:cNvSpPr/>
          <p:nvPr/>
        </p:nvSpPr>
        <p:spPr>
          <a:xfrm>
            <a:off x="97865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sp>
        <p:nvSpPr>
          <p:cNvPr id="472" name="Google Shape;472;p61"/>
          <p:cNvSpPr/>
          <p:nvPr/>
        </p:nvSpPr>
        <p:spPr>
          <a:xfrm>
            <a:off x="411700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subnet2</a:t>
            </a:r>
            <a:endParaRPr>
              <a:latin typeface="Montserrat"/>
              <a:ea typeface="Montserrat"/>
              <a:cs typeface="Montserrat"/>
              <a:sym typeface="Montserrat"/>
            </a:endParaRPr>
          </a:p>
        </p:txBody>
      </p:sp>
      <p:sp>
        <p:nvSpPr>
          <p:cNvPr id="473" name="Google Shape;473;p61"/>
          <p:cNvSpPr/>
          <p:nvPr/>
        </p:nvSpPr>
        <p:spPr>
          <a:xfrm>
            <a:off x="11505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474" name="Google Shape;474;p61"/>
          <p:cNvSpPr/>
          <p:nvPr/>
        </p:nvSpPr>
        <p:spPr>
          <a:xfrm>
            <a:off x="42689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us-east1-a</a:t>
            </a:r>
            <a:endParaRPr>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480" name="Google Shape;480;p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81" name="Google Shape;481;p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482" name="Google Shape;482;p62"/>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483" name="Google Shape;483;p62"/>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484" name="Google Shape;484;p62"/>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485" name="Google Shape;485;p62"/>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2"/>
          <p:cNvSpPr/>
          <p:nvPr/>
        </p:nvSpPr>
        <p:spPr>
          <a:xfrm>
            <a:off x="345925" y="1401950"/>
            <a:ext cx="6982500" cy="29496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Project</a:t>
            </a:r>
            <a:endParaRPr b="1"/>
          </a:p>
        </p:txBody>
      </p:sp>
      <p:sp>
        <p:nvSpPr>
          <p:cNvPr id="487" name="Google Shape;487;p62"/>
          <p:cNvSpPr/>
          <p:nvPr/>
        </p:nvSpPr>
        <p:spPr>
          <a:xfrm>
            <a:off x="619050" y="18753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488" name="Google Shape;488;p62"/>
          <p:cNvSpPr/>
          <p:nvPr/>
        </p:nvSpPr>
        <p:spPr>
          <a:xfrm>
            <a:off x="90125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489" name="Google Shape;489;p62"/>
          <p:cNvSpPr/>
          <p:nvPr/>
        </p:nvSpPr>
        <p:spPr>
          <a:xfrm>
            <a:off x="40396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490" name="Google Shape;490;p62"/>
          <p:cNvSpPr/>
          <p:nvPr/>
        </p:nvSpPr>
        <p:spPr>
          <a:xfrm>
            <a:off x="97865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sp>
        <p:nvSpPr>
          <p:cNvPr id="491" name="Google Shape;491;p62"/>
          <p:cNvSpPr/>
          <p:nvPr/>
        </p:nvSpPr>
        <p:spPr>
          <a:xfrm>
            <a:off x="411700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subnet2</a:t>
            </a:r>
            <a:endParaRPr>
              <a:latin typeface="Montserrat"/>
              <a:ea typeface="Montserrat"/>
              <a:cs typeface="Montserrat"/>
              <a:sym typeface="Montserrat"/>
            </a:endParaRPr>
          </a:p>
        </p:txBody>
      </p:sp>
      <p:sp>
        <p:nvSpPr>
          <p:cNvPr id="492" name="Google Shape;492;p62"/>
          <p:cNvSpPr/>
          <p:nvPr/>
        </p:nvSpPr>
        <p:spPr>
          <a:xfrm>
            <a:off x="11505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493" name="Google Shape;493;p62"/>
          <p:cNvSpPr/>
          <p:nvPr/>
        </p:nvSpPr>
        <p:spPr>
          <a:xfrm>
            <a:off x="42689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us-east1-a</a:t>
            </a:r>
            <a:endParaRPr>
              <a:latin typeface="Montserrat"/>
              <a:ea typeface="Montserrat"/>
              <a:cs typeface="Montserrat"/>
              <a:sym typeface="Montserrat"/>
            </a:endParaRPr>
          </a:p>
        </p:txBody>
      </p:sp>
      <p:pic>
        <p:nvPicPr>
          <p:cNvPr id="494" name="Google Shape;494;p62"/>
          <p:cNvPicPr preferRelativeResize="0"/>
          <p:nvPr/>
        </p:nvPicPr>
        <p:blipFill>
          <a:blip r:embed="rId6">
            <a:alphaModFix/>
          </a:blip>
          <a:stretch>
            <a:fillRect/>
          </a:stretch>
        </p:blipFill>
        <p:spPr>
          <a:xfrm>
            <a:off x="1548485" y="3031824"/>
            <a:ext cx="655626" cy="436974"/>
          </a:xfrm>
          <a:prstGeom prst="rect">
            <a:avLst/>
          </a:prstGeom>
          <a:noFill/>
          <a:ln>
            <a:noFill/>
          </a:ln>
        </p:spPr>
      </p:pic>
      <p:pic>
        <p:nvPicPr>
          <p:cNvPr id="495" name="Google Shape;495;p62"/>
          <p:cNvPicPr preferRelativeResize="0"/>
          <p:nvPr/>
        </p:nvPicPr>
        <p:blipFill>
          <a:blip r:embed="rId6">
            <a:alphaModFix/>
          </a:blip>
          <a:stretch>
            <a:fillRect/>
          </a:stretch>
        </p:blipFill>
        <p:spPr>
          <a:xfrm>
            <a:off x="2204110" y="3031824"/>
            <a:ext cx="655626" cy="436974"/>
          </a:xfrm>
          <a:prstGeom prst="rect">
            <a:avLst/>
          </a:prstGeom>
          <a:noFill/>
          <a:ln>
            <a:noFill/>
          </a:ln>
        </p:spPr>
      </p:pic>
      <p:pic>
        <p:nvPicPr>
          <p:cNvPr id="496" name="Google Shape;496;p62"/>
          <p:cNvPicPr preferRelativeResize="0"/>
          <p:nvPr/>
        </p:nvPicPr>
        <p:blipFill>
          <a:blip r:embed="rId6">
            <a:alphaModFix/>
          </a:blip>
          <a:stretch>
            <a:fillRect/>
          </a:stretch>
        </p:blipFill>
        <p:spPr>
          <a:xfrm>
            <a:off x="5060960" y="3031824"/>
            <a:ext cx="655626" cy="4369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502" name="Google Shape;502;p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03" name="Google Shape;503;p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504" name="Google Shape;504;p63"/>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505" name="Google Shape;505;p63"/>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506" name="Google Shape;506;p63"/>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507" name="Google Shape;507;p63"/>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3"/>
          <p:cNvSpPr/>
          <p:nvPr/>
        </p:nvSpPr>
        <p:spPr>
          <a:xfrm>
            <a:off x="345925" y="1401950"/>
            <a:ext cx="6982500" cy="29496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Project</a:t>
            </a:r>
            <a:endParaRPr b="1"/>
          </a:p>
        </p:txBody>
      </p:sp>
      <p:sp>
        <p:nvSpPr>
          <p:cNvPr id="509" name="Google Shape;509;p63"/>
          <p:cNvSpPr/>
          <p:nvPr/>
        </p:nvSpPr>
        <p:spPr>
          <a:xfrm>
            <a:off x="619050" y="18753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510" name="Google Shape;510;p63"/>
          <p:cNvSpPr/>
          <p:nvPr/>
        </p:nvSpPr>
        <p:spPr>
          <a:xfrm>
            <a:off x="90125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511" name="Google Shape;511;p63"/>
          <p:cNvSpPr/>
          <p:nvPr/>
        </p:nvSpPr>
        <p:spPr>
          <a:xfrm>
            <a:off x="40396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512" name="Google Shape;512;p63"/>
          <p:cNvSpPr/>
          <p:nvPr/>
        </p:nvSpPr>
        <p:spPr>
          <a:xfrm>
            <a:off x="97865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sp>
        <p:nvSpPr>
          <p:cNvPr id="513" name="Google Shape;513;p63"/>
          <p:cNvSpPr/>
          <p:nvPr/>
        </p:nvSpPr>
        <p:spPr>
          <a:xfrm>
            <a:off x="411700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subnet2</a:t>
            </a:r>
            <a:endParaRPr>
              <a:latin typeface="Montserrat"/>
              <a:ea typeface="Montserrat"/>
              <a:cs typeface="Montserrat"/>
              <a:sym typeface="Montserrat"/>
            </a:endParaRPr>
          </a:p>
        </p:txBody>
      </p:sp>
      <p:sp>
        <p:nvSpPr>
          <p:cNvPr id="514" name="Google Shape;514;p63"/>
          <p:cNvSpPr/>
          <p:nvPr/>
        </p:nvSpPr>
        <p:spPr>
          <a:xfrm>
            <a:off x="11505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515" name="Google Shape;515;p63"/>
          <p:cNvSpPr/>
          <p:nvPr/>
        </p:nvSpPr>
        <p:spPr>
          <a:xfrm>
            <a:off x="42689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us-east1-a</a:t>
            </a:r>
            <a:endParaRPr>
              <a:latin typeface="Montserrat"/>
              <a:ea typeface="Montserrat"/>
              <a:cs typeface="Montserrat"/>
              <a:sym typeface="Montserrat"/>
            </a:endParaRPr>
          </a:p>
        </p:txBody>
      </p:sp>
      <p:pic>
        <p:nvPicPr>
          <p:cNvPr id="516" name="Google Shape;516;p63"/>
          <p:cNvPicPr preferRelativeResize="0"/>
          <p:nvPr/>
        </p:nvPicPr>
        <p:blipFill>
          <a:blip r:embed="rId6">
            <a:alphaModFix/>
          </a:blip>
          <a:stretch>
            <a:fillRect/>
          </a:stretch>
        </p:blipFill>
        <p:spPr>
          <a:xfrm>
            <a:off x="1548485" y="3031824"/>
            <a:ext cx="655626" cy="436974"/>
          </a:xfrm>
          <a:prstGeom prst="rect">
            <a:avLst/>
          </a:prstGeom>
          <a:noFill/>
          <a:ln>
            <a:noFill/>
          </a:ln>
        </p:spPr>
      </p:pic>
      <p:pic>
        <p:nvPicPr>
          <p:cNvPr id="517" name="Google Shape;517;p63"/>
          <p:cNvPicPr preferRelativeResize="0"/>
          <p:nvPr/>
        </p:nvPicPr>
        <p:blipFill>
          <a:blip r:embed="rId6">
            <a:alphaModFix/>
          </a:blip>
          <a:stretch>
            <a:fillRect/>
          </a:stretch>
        </p:blipFill>
        <p:spPr>
          <a:xfrm>
            <a:off x="2204110" y="3031824"/>
            <a:ext cx="655626" cy="436974"/>
          </a:xfrm>
          <a:prstGeom prst="rect">
            <a:avLst/>
          </a:prstGeom>
          <a:noFill/>
          <a:ln>
            <a:noFill/>
          </a:ln>
        </p:spPr>
      </p:pic>
      <p:pic>
        <p:nvPicPr>
          <p:cNvPr id="518" name="Google Shape;518;p63"/>
          <p:cNvPicPr preferRelativeResize="0"/>
          <p:nvPr/>
        </p:nvPicPr>
        <p:blipFill>
          <a:blip r:embed="rId6">
            <a:alphaModFix/>
          </a:blip>
          <a:stretch>
            <a:fillRect/>
          </a:stretch>
        </p:blipFill>
        <p:spPr>
          <a:xfrm>
            <a:off x="5060960" y="3031824"/>
            <a:ext cx="655626" cy="436974"/>
          </a:xfrm>
          <a:prstGeom prst="rect">
            <a:avLst/>
          </a:prstGeom>
          <a:noFill/>
          <a:ln>
            <a:noFill/>
          </a:ln>
        </p:spPr>
      </p:pic>
      <p:cxnSp>
        <p:nvCxnSpPr>
          <p:cNvPr id="519" name="Google Shape;519;p63"/>
          <p:cNvCxnSpPr>
            <a:stCxn id="516" idx="2"/>
            <a:endCxn id="517" idx="2"/>
          </p:cNvCxnSpPr>
          <p:nvPr/>
        </p:nvCxnSpPr>
        <p:spPr>
          <a:xfrm flipH="1" rot="-5400000">
            <a:off x="2203748" y="3141348"/>
            <a:ext cx="600" cy="655500"/>
          </a:xfrm>
          <a:prstGeom prst="bentConnector3">
            <a:avLst>
              <a:gd fmla="val 81875327" name="adj1"/>
            </a:avLst>
          </a:prstGeom>
          <a:noFill/>
          <a:ln cap="flat" cmpd="sng" w="28575">
            <a:solidFill>
              <a:srgbClr val="000000"/>
            </a:solidFill>
            <a:prstDash val="solid"/>
            <a:round/>
            <a:headEnd len="med" w="med" type="none"/>
            <a:tailEnd len="med" w="med" type="none"/>
          </a:ln>
        </p:spPr>
      </p:cxnSp>
      <p:cxnSp>
        <p:nvCxnSpPr>
          <p:cNvPr id="520" name="Google Shape;520;p63"/>
          <p:cNvCxnSpPr>
            <a:stCxn id="518" idx="3"/>
            <a:endCxn id="507" idx="3"/>
          </p:cNvCxnSpPr>
          <p:nvPr/>
        </p:nvCxnSpPr>
        <p:spPr>
          <a:xfrm flipH="1" rot="10800000">
            <a:off x="5716586" y="2496711"/>
            <a:ext cx="1821000" cy="753600"/>
          </a:xfrm>
          <a:prstGeom prst="bentConnector3">
            <a:avLst>
              <a:gd fmla="val 59015" name="adj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5" name="Google Shape;125;p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6" name="Google Shape;126;p2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i="1" lang="en" sz="2900">
                <a:solidFill>
                  <a:srgbClr val="000000"/>
                </a:solidFill>
                <a:latin typeface="Montserrat"/>
                <a:ea typeface="Montserrat"/>
                <a:cs typeface="Montserrat"/>
                <a:sym typeface="Montserrat"/>
              </a:rPr>
              <a:t>Important Note:</a:t>
            </a:r>
            <a:endParaRPr b="1" i="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next section of the course will focus on VMs and their creation.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creating a new VM you need to provide choices for the Virtual Network information, which is why we cover this topic first!</a:t>
            </a:r>
            <a:endParaRPr sz="2900">
              <a:solidFill>
                <a:srgbClr val="000000"/>
              </a:solidFill>
              <a:latin typeface="Montserrat"/>
              <a:ea typeface="Montserrat"/>
              <a:cs typeface="Montserrat"/>
              <a:sym typeface="Montserrat"/>
            </a:endParaRPr>
          </a:p>
        </p:txBody>
      </p:sp>
      <p:sp>
        <p:nvSpPr>
          <p:cNvPr id="127" name="Google Shape;127;p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id="525" name="Google Shape;525;p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526" name="Google Shape;526;p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27" name="Google Shape;527;p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528" name="Google Shape;528;p64"/>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529" name="Google Shape;529;p64"/>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530" name="Google Shape;530;p64"/>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531" name="Google Shape;531;p64"/>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4"/>
          <p:cNvSpPr/>
          <p:nvPr/>
        </p:nvSpPr>
        <p:spPr>
          <a:xfrm>
            <a:off x="345925" y="1401950"/>
            <a:ext cx="6982500" cy="29496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Project</a:t>
            </a:r>
            <a:endParaRPr b="1"/>
          </a:p>
        </p:txBody>
      </p:sp>
      <p:sp>
        <p:nvSpPr>
          <p:cNvPr id="533" name="Google Shape;533;p64"/>
          <p:cNvSpPr/>
          <p:nvPr/>
        </p:nvSpPr>
        <p:spPr>
          <a:xfrm>
            <a:off x="619050" y="18753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534" name="Google Shape;534;p64"/>
          <p:cNvSpPr/>
          <p:nvPr/>
        </p:nvSpPr>
        <p:spPr>
          <a:xfrm>
            <a:off x="90125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535" name="Google Shape;535;p64"/>
          <p:cNvSpPr/>
          <p:nvPr/>
        </p:nvSpPr>
        <p:spPr>
          <a:xfrm>
            <a:off x="40396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536" name="Google Shape;536;p64"/>
          <p:cNvSpPr/>
          <p:nvPr/>
        </p:nvSpPr>
        <p:spPr>
          <a:xfrm>
            <a:off x="97865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sp>
        <p:nvSpPr>
          <p:cNvPr id="537" name="Google Shape;537;p64"/>
          <p:cNvSpPr/>
          <p:nvPr/>
        </p:nvSpPr>
        <p:spPr>
          <a:xfrm>
            <a:off x="411700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subnet2</a:t>
            </a:r>
            <a:endParaRPr>
              <a:latin typeface="Montserrat"/>
              <a:ea typeface="Montserrat"/>
              <a:cs typeface="Montserrat"/>
              <a:sym typeface="Montserrat"/>
            </a:endParaRPr>
          </a:p>
        </p:txBody>
      </p:sp>
      <p:sp>
        <p:nvSpPr>
          <p:cNvPr id="538" name="Google Shape;538;p64"/>
          <p:cNvSpPr/>
          <p:nvPr/>
        </p:nvSpPr>
        <p:spPr>
          <a:xfrm>
            <a:off x="11505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539" name="Google Shape;539;p64"/>
          <p:cNvSpPr/>
          <p:nvPr/>
        </p:nvSpPr>
        <p:spPr>
          <a:xfrm>
            <a:off x="42689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us-east1-a</a:t>
            </a:r>
            <a:endParaRPr>
              <a:latin typeface="Montserrat"/>
              <a:ea typeface="Montserrat"/>
              <a:cs typeface="Montserrat"/>
              <a:sym typeface="Montserrat"/>
            </a:endParaRPr>
          </a:p>
        </p:txBody>
      </p:sp>
      <p:pic>
        <p:nvPicPr>
          <p:cNvPr id="540" name="Google Shape;540;p64"/>
          <p:cNvPicPr preferRelativeResize="0"/>
          <p:nvPr/>
        </p:nvPicPr>
        <p:blipFill>
          <a:blip r:embed="rId6">
            <a:alphaModFix/>
          </a:blip>
          <a:stretch>
            <a:fillRect/>
          </a:stretch>
        </p:blipFill>
        <p:spPr>
          <a:xfrm>
            <a:off x="1548485" y="3031824"/>
            <a:ext cx="655626" cy="436974"/>
          </a:xfrm>
          <a:prstGeom prst="rect">
            <a:avLst/>
          </a:prstGeom>
          <a:noFill/>
          <a:ln>
            <a:noFill/>
          </a:ln>
        </p:spPr>
      </p:pic>
      <p:pic>
        <p:nvPicPr>
          <p:cNvPr id="541" name="Google Shape;541;p64"/>
          <p:cNvPicPr preferRelativeResize="0"/>
          <p:nvPr/>
        </p:nvPicPr>
        <p:blipFill>
          <a:blip r:embed="rId6">
            <a:alphaModFix/>
          </a:blip>
          <a:stretch>
            <a:fillRect/>
          </a:stretch>
        </p:blipFill>
        <p:spPr>
          <a:xfrm>
            <a:off x="2204110" y="3031824"/>
            <a:ext cx="655626" cy="436974"/>
          </a:xfrm>
          <a:prstGeom prst="rect">
            <a:avLst/>
          </a:prstGeom>
          <a:noFill/>
          <a:ln>
            <a:noFill/>
          </a:ln>
        </p:spPr>
      </p:pic>
      <p:pic>
        <p:nvPicPr>
          <p:cNvPr id="542" name="Google Shape;542;p64"/>
          <p:cNvPicPr preferRelativeResize="0"/>
          <p:nvPr/>
        </p:nvPicPr>
        <p:blipFill>
          <a:blip r:embed="rId6">
            <a:alphaModFix/>
          </a:blip>
          <a:stretch>
            <a:fillRect/>
          </a:stretch>
        </p:blipFill>
        <p:spPr>
          <a:xfrm>
            <a:off x="5060960" y="3031824"/>
            <a:ext cx="655626" cy="436974"/>
          </a:xfrm>
          <a:prstGeom prst="rect">
            <a:avLst/>
          </a:prstGeom>
          <a:noFill/>
          <a:ln>
            <a:noFill/>
          </a:ln>
        </p:spPr>
      </p:pic>
      <p:cxnSp>
        <p:nvCxnSpPr>
          <p:cNvPr id="543" name="Google Shape;543;p64"/>
          <p:cNvCxnSpPr>
            <a:stCxn id="540" idx="2"/>
            <a:endCxn id="541" idx="2"/>
          </p:cNvCxnSpPr>
          <p:nvPr/>
        </p:nvCxnSpPr>
        <p:spPr>
          <a:xfrm flipH="1" rot="-5400000">
            <a:off x="2203748" y="3141348"/>
            <a:ext cx="600" cy="655500"/>
          </a:xfrm>
          <a:prstGeom prst="bentConnector3">
            <a:avLst>
              <a:gd fmla="val 81875327" name="adj1"/>
            </a:avLst>
          </a:prstGeom>
          <a:noFill/>
          <a:ln cap="flat" cmpd="sng" w="28575">
            <a:solidFill>
              <a:srgbClr val="000000"/>
            </a:solidFill>
            <a:prstDash val="solid"/>
            <a:round/>
            <a:headEnd len="med" w="med" type="none"/>
            <a:tailEnd len="med" w="med" type="none"/>
          </a:ln>
        </p:spPr>
      </p:cxnSp>
      <p:cxnSp>
        <p:nvCxnSpPr>
          <p:cNvPr id="544" name="Google Shape;544;p64"/>
          <p:cNvCxnSpPr>
            <a:endCxn id="542" idx="2"/>
          </p:cNvCxnSpPr>
          <p:nvPr/>
        </p:nvCxnSpPr>
        <p:spPr>
          <a:xfrm flipH="1" rot="10800000">
            <a:off x="2393873" y="3468798"/>
            <a:ext cx="2994900" cy="491400"/>
          </a:xfrm>
          <a:prstGeom prst="bentConnector2">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550" name="Google Shape;550;p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51" name="Google Shape;551;p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552" name="Google Shape;552;p65"/>
          <p:cNvPicPr preferRelativeResize="0"/>
          <p:nvPr/>
        </p:nvPicPr>
        <p:blipFill>
          <a:blip r:embed="rId5">
            <a:alphaModFix/>
          </a:blip>
          <a:stretch>
            <a:fillRect/>
          </a:stretch>
        </p:blipFill>
        <p:spPr>
          <a:xfrm>
            <a:off x="7756225" y="1957275"/>
            <a:ext cx="1472575" cy="1074551"/>
          </a:xfrm>
          <a:prstGeom prst="rect">
            <a:avLst/>
          </a:prstGeom>
          <a:noFill/>
          <a:ln>
            <a:noFill/>
          </a:ln>
        </p:spPr>
      </p:pic>
      <p:sp>
        <p:nvSpPr>
          <p:cNvPr id="553" name="Google Shape;553;p65"/>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554" name="Google Shape;554;p65"/>
          <p:cNvSpPr/>
          <p:nvPr/>
        </p:nvSpPr>
        <p:spPr>
          <a:xfrm>
            <a:off x="172975" y="1001400"/>
            <a:ext cx="7322400" cy="35685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Google Cloud Platform</a:t>
            </a:r>
            <a:endParaRPr b="1">
              <a:latin typeface="Montserrat"/>
              <a:ea typeface="Montserrat"/>
              <a:cs typeface="Montserrat"/>
              <a:sym typeface="Montserrat"/>
            </a:endParaRPr>
          </a:p>
        </p:txBody>
      </p:sp>
      <p:sp>
        <p:nvSpPr>
          <p:cNvPr id="555" name="Google Shape;555;p65"/>
          <p:cNvSpPr/>
          <p:nvPr/>
        </p:nvSpPr>
        <p:spPr>
          <a:xfrm>
            <a:off x="7537725" y="2421550"/>
            <a:ext cx="380100" cy="150300"/>
          </a:xfrm>
          <a:prstGeom prst="lef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5"/>
          <p:cNvSpPr/>
          <p:nvPr/>
        </p:nvSpPr>
        <p:spPr>
          <a:xfrm>
            <a:off x="345925" y="1401950"/>
            <a:ext cx="6982500" cy="2949600"/>
          </a:xfrm>
          <a:prstGeom prst="roundRect">
            <a:avLst>
              <a:gd fmla="val 16667" name="adj"/>
            </a:avLst>
          </a:prstGeom>
          <a:noFill/>
          <a:ln cap="flat" cmpd="sng" w="2857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Project</a:t>
            </a:r>
            <a:endParaRPr b="1"/>
          </a:p>
        </p:txBody>
      </p:sp>
      <p:sp>
        <p:nvSpPr>
          <p:cNvPr id="557" name="Google Shape;557;p65"/>
          <p:cNvSpPr/>
          <p:nvPr/>
        </p:nvSpPr>
        <p:spPr>
          <a:xfrm>
            <a:off x="619050" y="1875325"/>
            <a:ext cx="6545400" cy="2294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
              </a:lnSpc>
              <a:spcBef>
                <a:spcPts val="0"/>
              </a:spcBef>
              <a:spcAft>
                <a:spcPts val="0"/>
              </a:spcAft>
              <a:buNone/>
            </a:pPr>
            <a:r>
              <a:rPr b="1" lang="en">
                <a:latin typeface="Montserrat"/>
                <a:ea typeface="Montserrat"/>
                <a:cs typeface="Montserrat"/>
                <a:sym typeface="Montserrat"/>
              </a:rPr>
              <a:t>VPC Network</a:t>
            </a:r>
            <a:endParaRPr b="1">
              <a:latin typeface="Montserrat"/>
              <a:ea typeface="Montserrat"/>
              <a:cs typeface="Montserrat"/>
              <a:sym typeface="Montserrat"/>
            </a:endParaRPr>
          </a:p>
        </p:txBody>
      </p:sp>
      <p:sp>
        <p:nvSpPr>
          <p:cNvPr id="558" name="Google Shape;558;p65"/>
          <p:cNvSpPr/>
          <p:nvPr/>
        </p:nvSpPr>
        <p:spPr>
          <a:xfrm>
            <a:off x="90125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us-west1</a:t>
            </a:r>
            <a:endParaRPr>
              <a:latin typeface="Montserrat"/>
              <a:ea typeface="Montserrat"/>
              <a:cs typeface="Montserrat"/>
              <a:sym typeface="Montserrat"/>
            </a:endParaRPr>
          </a:p>
        </p:txBody>
      </p:sp>
      <p:sp>
        <p:nvSpPr>
          <p:cNvPr id="559" name="Google Shape;559;p65"/>
          <p:cNvSpPr/>
          <p:nvPr/>
        </p:nvSpPr>
        <p:spPr>
          <a:xfrm>
            <a:off x="4039600" y="2175775"/>
            <a:ext cx="2585400" cy="15384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Region: us-east1</a:t>
            </a:r>
            <a:endParaRPr>
              <a:latin typeface="Montserrat"/>
              <a:ea typeface="Montserrat"/>
              <a:cs typeface="Montserrat"/>
              <a:sym typeface="Montserrat"/>
            </a:endParaRPr>
          </a:p>
        </p:txBody>
      </p:sp>
      <p:sp>
        <p:nvSpPr>
          <p:cNvPr id="560" name="Google Shape;560;p65"/>
          <p:cNvSpPr/>
          <p:nvPr/>
        </p:nvSpPr>
        <p:spPr>
          <a:xfrm>
            <a:off x="97865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sp>
        <p:nvSpPr>
          <p:cNvPr id="561" name="Google Shape;561;p65"/>
          <p:cNvSpPr/>
          <p:nvPr/>
        </p:nvSpPr>
        <p:spPr>
          <a:xfrm>
            <a:off x="4117000" y="2506650"/>
            <a:ext cx="2430600" cy="11382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Montserrat"/>
                <a:ea typeface="Montserrat"/>
                <a:cs typeface="Montserrat"/>
                <a:sym typeface="Montserrat"/>
              </a:rPr>
              <a:t>subnet2</a:t>
            </a:r>
            <a:endParaRPr>
              <a:latin typeface="Montserrat"/>
              <a:ea typeface="Montserrat"/>
              <a:cs typeface="Montserrat"/>
              <a:sym typeface="Montserrat"/>
            </a:endParaRPr>
          </a:p>
        </p:txBody>
      </p:sp>
      <p:sp>
        <p:nvSpPr>
          <p:cNvPr id="562" name="Google Shape;562;p65"/>
          <p:cNvSpPr/>
          <p:nvPr/>
        </p:nvSpPr>
        <p:spPr>
          <a:xfrm>
            <a:off x="11505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us-west1-a</a:t>
            </a:r>
            <a:endParaRPr>
              <a:latin typeface="Montserrat"/>
              <a:ea typeface="Montserrat"/>
              <a:cs typeface="Montserrat"/>
              <a:sym typeface="Montserrat"/>
            </a:endParaRPr>
          </a:p>
        </p:txBody>
      </p:sp>
      <p:sp>
        <p:nvSpPr>
          <p:cNvPr id="563" name="Google Shape;563;p65"/>
          <p:cNvSpPr/>
          <p:nvPr/>
        </p:nvSpPr>
        <p:spPr>
          <a:xfrm>
            <a:off x="4268950" y="2736775"/>
            <a:ext cx="2126700" cy="822600"/>
          </a:xfrm>
          <a:prstGeom prst="rect">
            <a:avLst/>
          </a:prstGeom>
          <a:solidFill>
            <a:srgbClr val="FCE5CD"/>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a:latin typeface="Montserrat"/>
                <a:ea typeface="Montserrat"/>
                <a:cs typeface="Montserrat"/>
                <a:sym typeface="Montserrat"/>
              </a:rPr>
              <a:t>Zone: us-east1-a</a:t>
            </a:r>
            <a:endParaRPr>
              <a:latin typeface="Montserrat"/>
              <a:ea typeface="Montserrat"/>
              <a:cs typeface="Montserrat"/>
              <a:sym typeface="Montserrat"/>
            </a:endParaRPr>
          </a:p>
        </p:txBody>
      </p:sp>
      <p:pic>
        <p:nvPicPr>
          <p:cNvPr id="564" name="Google Shape;564;p65"/>
          <p:cNvPicPr preferRelativeResize="0"/>
          <p:nvPr/>
        </p:nvPicPr>
        <p:blipFill>
          <a:blip r:embed="rId6">
            <a:alphaModFix/>
          </a:blip>
          <a:stretch>
            <a:fillRect/>
          </a:stretch>
        </p:blipFill>
        <p:spPr>
          <a:xfrm>
            <a:off x="1548485" y="3031824"/>
            <a:ext cx="655626" cy="436974"/>
          </a:xfrm>
          <a:prstGeom prst="rect">
            <a:avLst/>
          </a:prstGeom>
          <a:noFill/>
          <a:ln>
            <a:noFill/>
          </a:ln>
        </p:spPr>
      </p:pic>
      <p:pic>
        <p:nvPicPr>
          <p:cNvPr id="565" name="Google Shape;565;p65"/>
          <p:cNvPicPr preferRelativeResize="0"/>
          <p:nvPr/>
        </p:nvPicPr>
        <p:blipFill>
          <a:blip r:embed="rId6">
            <a:alphaModFix/>
          </a:blip>
          <a:stretch>
            <a:fillRect/>
          </a:stretch>
        </p:blipFill>
        <p:spPr>
          <a:xfrm>
            <a:off x="2204110" y="3031824"/>
            <a:ext cx="655626" cy="436974"/>
          </a:xfrm>
          <a:prstGeom prst="rect">
            <a:avLst/>
          </a:prstGeom>
          <a:noFill/>
          <a:ln>
            <a:noFill/>
          </a:ln>
        </p:spPr>
      </p:pic>
      <p:pic>
        <p:nvPicPr>
          <p:cNvPr id="566" name="Google Shape;566;p65"/>
          <p:cNvPicPr preferRelativeResize="0"/>
          <p:nvPr/>
        </p:nvPicPr>
        <p:blipFill>
          <a:blip r:embed="rId6">
            <a:alphaModFix/>
          </a:blip>
          <a:stretch>
            <a:fillRect/>
          </a:stretch>
        </p:blipFill>
        <p:spPr>
          <a:xfrm>
            <a:off x="5060960" y="3031824"/>
            <a:ext cx="655626" cy="436974"/>
          </a:xfrm>
          <a:prstGeom prst="rect">
            <a:avLst/>
          </a:prstGeom>
          <a:noFill/>
          <a:ln>
            <a:noFill/>
          </a:ln>
        </p:spPr>
      </p:pic>
      <p:cxnSp>
        <p:nvCxnSpPr>
          <p:cNvPr id="567" name="Google Shape;567;p65"/>
          <p:cNvCxnSpPr>
            <a:stCxn id="564" idx="2"/>
            <a:endCxn id="565" idx="2"/>
          </p:cNvCxnSpPr>
          <p:nvPr/>
        </p:nvCxnSpPr>
        <p:spPr>
          <a:xfrm flipH="1" rot="-5400000">
            <a:off x="2203748" y="3141348"/>
            <a:ext cx="600" cy="655500"/>
          </a:xfrm>
          <a:prstGeom prst="bentConnector3">
            <a:avLst>
              <a:gd fmla="val 81875327" name="adj1"/>
            </a:avLst>
          </a:prstGeom>
          <a:noFill/>
          <a:ln cap="flat" cmpd="sng" w="28575">
            <a:solidFill>
              <a:srgbClr val="000000"/>
            </a:solidFill>
            <a:prstDash val="solid"/>
            <a:round/>
            <a:headEnd len="med" w="med" type="none"/>
            <a:tailEnd len="med" w="med" type="none"/>
          </a:ln>
        </p:spPr>
      </p:cxnSp>
      <p:cxnSp>
        <p:nvCxnSpPr>
          <p:cNvPr id="568" name="Google Shape;568;p65"/>
          <p:cNvCxnSpPr>
            <a:stCxn id="566" idx="3"/>
            <a:endCxn id="555" idx="3"/>
          </p:cNvCxnSpPr>
          <p:nvPr/>
        </p:nvCxnSpPr>
        <p:spPr>
          <a:xfrm flipH="1" rot="10800000">
            <a:off x="5716586" y="2496711"/>
            <a:ext cx="1821000" cy="753600"/>
          </a:xfrm>
          <a:prstGeom prst="bentConnector3">
            <a:avLst>
              <a:gd fmla="val 59015" name="adj1"/>
            </a:avLst>
          </a:prstGeom>
          <a:noFill/>
          <a:ln cap="flat" cmpd="sng" w="28575">
            <a:solidFill>
              <a:srgbClr val="000000"/>
            </a:solidFill>
            <a:prstDash val="solid"/>
            <a:round/>
            <a:headEnd len="med" w="med" type="none"/>
            <a:tailEnd len="med" w="med" type="none"/>
          </a:ln>
        </p:spPr>
      </p:cxnSp>
      <p:cxnSp>
        <p:nvCxnSpPr>
          <p:cNvPr id="569" name="Google Shape;569;p65"/>
          <p:cNvCxnSpPr>
            <a:endCxn id="553" idx="2"/>
          </p:cNvCxnSpPr>
          <p:nvPr/>
        </p:nvCxnSpPr>
        <p:spPr>
          <a:xfrm flipH="1" rot="10800000">
            <a:off x="2540000" y="3338600"/>
            <a:ext cx="6033300" cy="621300"/>
          </a:xfrm>
          <a:prstGeom prst="bentConnector2">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66"/>
          <p:cNvPicPr preferRelativeResize="0"/>
          <p:nvPr/>
        </p:nvPicPr>
        <p:blipFill>
          <a:blip r:embed="rId3">
            <a:alphaModFix/>
          </a:blip>
          <a:stretch>
            <a:fillRect/>
          </a:stretch>
        </p:blipFill>
        <p:spPr>
          <a:xfrm>
            <a:off x="0" y="0"/>
            <a:ext cx="861675" cy="887475"/>
          </a:xfrm>
          <a:prstGeom prst="rect">
            <a:avLst/>
          </a:prstGeom>
          <a:noFill/>
          <a:ln>
            <a:noFill/>
          </a:ln>
        </p:spPr>
      </p:pic>
      <p:pic>
        <p:nvPicPr>
          <p:cNvPr id="575" name="Google Shape;575;p6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76" name="Google Shape;576;p6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So what are the components of VPC?</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What parts of GCP do we need to learn about to build an understanding of Virtual Private Cloud networks?</a:t>
            </a:r>
            <a:endParaRPr sz="2900">
              <a:solidFill>
                <a:srgbClr val="000000"/>
              </a:solidFill>
              <a:latin typeface="Montserrat"/>
              <a:ea typeface="Montserrat"/>
              <a:cs typeface="Montserrat"/>
              <a:sym typeface="Montserrat"/>
            </a:endParaRPr>
          </a:p>
        </p:txBody>
      </p:sp>
      <p:sp>
        <p:nvSpPr>
          <p:cNvPr id="577" name="Google Shape;577;p6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p67"/>
          <p:cNvPicPr preferRelativeResize="0"/>
          <p:nvPr/>
        </p:nvPicPr>
        <p:blipFill>
          <a:blip r:embed="rId3">
            <a:alphaModFix/>
          </a:blip>
          <a:stretch>
            <a:fillRect/>
          </a:stretch>
        </p:blipFill>
        <p:spPr>
          <a:xfrm>
            <a:off x="0" y="0"/>
            <a:ext cx="861675" cy="887475"/>
          </a:xfrm>
          <a:prstGeom prst="rect">
            <a:avLst/>
          </a:prstGeom>
          <a:noFill/>
          <a:ln>
            <a:noFill/>
          </a:ln>
        </p:spPr>
      </p:pic>
      <p:pic>
        <p:nvPicPr>
          <p:cNvPr id="583" name="Google Shape;583;p6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84" name="Google Shape;584;p6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VPC Components: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Projects </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Projects contain all the services you use on Google Cloud Platform, this includes networks.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view this inside the VPC Networks tab on the left hand side of </a:t>
            </a:r>
            <a:r>
              <a:rPr lang="en" sz="2900">
                <a:solidFill>
                  <a:srgbClr val="000000"/>
                </a:solidFill>
                <a:latin typeface="Montserrat"/>
                <a:ea typeface="Montserrat"/>
                <a:cs typeface="Montserrat"/>
                <a:sym typeface="Montserrat"/>
              </a:rPr>
              <a:t>your</a:t>
            </a:r>
            <a:r>
              <a:rPr lang="en" sz="2900">
                <a:solidFill>
                  <a:srgbClr val="000000"/>
                </a:solidFill>
                <a:latin typeface="Montserrat"/>
                <a:ea typeface="Montserrat"/>
                <a:cs typeface="Montserrat"/>
                <a:sym typeface="Montserrat"/>
              </a:rPr>
              <a:t> Google Console.</a:t>
            </a:r>
            <a:endParaRPr sz="2900">
              <a:solidFill>
                <a:srgbClr val="000000"/>
              </a:solidFill>
              <a:latin typeface="Montserrat"/>
              <a:ea typeface="Montserrat"/>
              <a:cs typeface="Montserrat"/>
              <a:sym typeface="Montserrat"/>
            </a:endParaRPr>
          </a:p>
        </p:txBody>
      </p:sp>
      <p:sp>
        <p:nvSpPr>
          <p:cNvPr id="585" name="Google Shape;585;p6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p68"/>
          <p:cNvPicPr preferRelativeResize="0"/>
          <p:nvPr/>
        </p:nvPicPr>
        <p:blipFill>
          <a:blip r:embed="rId3">
            <a:alphaModFix/>
          </a:blip>
          <a:stretch>
            <a:fillRect/>
          </a:stretch>
        </p:blipFill>
        <p:spPr>
          <a:xfrm>
            <a:off x="0" y="0"/>
            <a:ext cx="861675" cy="887475"/>
          </a:xfrm>
          <a:prstGeom prst="rect">
            <a:avLst/>
          </a:prstGeom>
          <a:noFill/>
          <a:ln>
            <a:noFill/>
          </a:ln>
        </p:spPr>
      </p:pic>
      <p:pic>
        <p:nvPicPr>
          <p:cNvPr id="591" name="Google Shape;591;p6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92" name="Google Shape;592;p6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VPC Components: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Define how services are connected to each other.</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Options include default, auto mode, and custom mode.</a:t>
            </a:r>
            <a:endParaRPr sz="2900">
              <a:solidFill>
                <a:srgbClr val="000000"/>
              </a:solidFill>
              <a:latin typeface="Montserrat"/>
              <a:ea typeface="Montserrat"/>
              <a:cs typeface="Montserrat"/>
              <a:sym typeface="Montserrat"/>
            </a:endParaRPr>
          </a:p>
        </p:txBody>
      </p:sp>
      <p:sp>
        <p:nvSpPr>
          <p:cNvPr id="593" name="Google Shape;593;p6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id="598" name="Google Shape;598;p69"/>
          <p:cNvPicPr preferRelativeResize="0"/>
          <p:nvPr/>
        </p:nvPicPr>
        <p:blipFill>
          <a:blip r:embed="rId3">
            <a:alphaModFix/>
          </a:blip>
          <a:stretch>
            <a:fillRect/>
          </a:stretch>
        </p:blipFill>
        <p:spPr>
          <a:xfrm>
            <a:off x="0" y="0"/>
            <a:ext cx="861675" cy="887475"/>
          </a:xfrm>
          <a:prstGeom prst="rect">
            <a:avLst/>
          </a:prstGeom>
          <a:noFill/>
          <a:ln>
            <a:noFill/>
          </a:ln>
        </p:spPr>
      </p:pic>
      <p:pic>
        <p:nvPicPr>
          <p:cNvPr id="599" name="Google Shape;599;p6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00" name="Google Shape;600;p6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VPC Components: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Subn</a:t>
            </a:r>
            <a:r>
              <a:rPr lang="en" sz="2900">
                <a:solidFill>
                  <a:srgbClr val="000000"/>
                </a:solidFill>
                <a:latin typeface="Montserrat"/>
                <a:ea typeface="Montserrat"/>
                <a:cs typeface="Montserrat"/>
                <a:sym typeface="Montserrat"/>
              </a:rPr>
              <a:t>etworks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Allows you to divide or aggregate your GCP services with the Virtual Private Cloud.</a:t>
            </a:r>
            <a:endParaRPr sz="2900">
              <a:solidFill>
                <a:srgbClr val="000000"/>
              </a:solidFill>
              <a:latin typeface="Montserrat"/>
              <a:ea typeface="Montserrat"/>
              <a:cs typeface="Montserrat"/>
              <a:sym typeface="Montserrat"/>
            </a:endParaRPr>
          </a:p>
        </p:txBody>
      </p:sp>
      <p:sp>
        <p:nvSpPr>
          <p:cNvPr id="601" name="Google Shape;601;p6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70"/>
          <p:cNvPicPr preferRelativeResize="0"/>
          <p:nvPr/>
        </p:nvPicPr>
        <p:blipFill>
          <a:blip r:embed="rId3">
            <a:alphaModFix/>
          </a:blip>
          <a:stretch>
            <a:fillRect/>
          </a:stretch>
        </p:blipFill>
        <p:spPr>
          <a:xfrm>
            <a:off x="0" y="0"/>
            <a:ext cx="861675" cy="887475"/>
          </a:xfrm>
          <a:prstGeom prst="rect">
            <a:avLst/>
          </a:prstGeom>
          <a:noFill/>
          <a:ln>
            <a:noFill/>
          </a:ln>
        </p:spPr>
      </p:pic>
      <p:pic>
        <p:nvPicPr>
          <p:cNvPr id="607" name="Google Shape;607;p7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08" name="Google Shape;608;p7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VPC Components: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Regions and Zones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we’ve already discussed, this is how hardware and networks are organized across the world in GCP.</a:t>
            </a:r>
            <a:endParaRPr sz="2900">
              <a:solidFill>
                <a:srgbClr val="000000"/>
              </a:solidFill>
              <a:latin typeface="Montserrat"/>
              <a:ea typeface="Montserrat"/>
              <a:cs typeface="Montserrat"/>
              <a:sym typeface="Montserrat"/>
            </a:endParaRPr>
          </a:p>
        </p:txBody>
      </p:sp>
      <p:sp>
        <p:nvSpPr>
          <p:cNvPr id="609" name="Google Shape;609;p7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id="614" name="Google Shape;614;p71"/>
          <p:cNvPicPr preferRelativeResize="0"/>
          <p:nvPr/>
        </p:nvPicPr>
        <p:blipFill>
          <a:blip r:embed="rId3">
            <a:alphaModFix/>
          </a:blip>
          <a:stretch>
            <a:fillRect/>
          </a:stretch>
        </p:blipFill>
        <p:spPr>
          <a:xfrm>
            <a:off x="0" y="0"/>
            <a:ext cx="861675" cy="887475"/>
          </a:xfrm>
          <a:prstGeom prst="rect">
            <a:avLst/>
          </a:prstGeom>
          <a:noFill/>
          <a:ln>
            <a:noFill/>
          </a:ln>
        </p:spPr>
      </p:pic>
      <p:pic>
        <p:nvPicPr>
          <p:cNvPr id="615" name="Google Shape;615;p7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16" name="Google Shape;616;p7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VPC Components: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Virtual Machines (VMs)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includes</a:t>
            </a:r>
            <a:r>
              <a:rPr lang="en" sz="2900">
                <a:solidFill>
                  <a:srgbClr val="000000"/>
                </a:solidFill>
                <a:latin typeface="Montserrat"/>
                <a:ea typeface="Montserrat"/>
                <a:cs typeface="Montserrat"/>
                <a:sym typeface="Montserrat"/>
              </a:rPr>
              <a:t> Google Kubernetes Engine (GKE) clusters, App Engine flexible environment instances, and other Google Cloud products built on Compute Engine VMs.</a:t>
            </a:r>
            <a:endParaRPr sz="2900">
              <a:solidFill>
                <a:srgbClr val="000000"/>
              </a:solidFill>
              <a:latin typeface="Montserrat"/>
              <a:ea typeface="Montserrat"/>
              <a:cs typeface="Montserrat"/>
              <a:sym typeface="Montserrat"/>
            </a:endParaRPr>
          </a:p>
        </p:txBody>
      </p:sp>
      <p:sp>
        <p:nvSpPr>
          <p:cNvPr id="617" name="Google Shape;617;p7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72"/>
          <p:cNvPicPr preferRelativeResize="0"/>
          <p:nvPr/>
        </p:nvPicPr>
        <p:blipFill>
          <a:blip r:embed="rId3">
            <a:alphaModFix/>
          </a:blip>
          <a:stretch>
            <a:fillRect/>
          </a:stretch>
        </p:blipFill>
        <p:spPr>
          <a:xfrm>
            <a:off x="0" y="0"/>
            <a:ext cx="861675" cy="887475"/>
          </a:xfrm>
          <a:prstGeom prst="rect">
            <a:avLst/>
          </a:prstGeom>
          <a:noFill/>
          <a:ln>
            <a:noFill/>
          </a:ln>
        </p:spPr>
      </p:pic>
      <p:pic>
        <p:nvPicPr>
          <p:cNvPr id="623" name="Google Shape;623;p7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24" name="Google Shape;624;p7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VPC Components: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Routing</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Cloud routes define the paths that network traffic takes from a virtual machine (VM) instance to other destinations. </a:t>
            </a:r>
            <a:endParaRPr sz="2900">
              <a:solidFill>
                <a:srgbClr val="000000"/>
              </a:solidFill>
              <a:latin typeface="Montserrat"/>
              <a:ea typeface="Montserrat"/>
              <a:cs typeface="Montserrat"/>
              <a:sym typeface="Montserrat"/>
            </a:endParaRPr>
          </a:p>
        </p:txBody>
      </p:sp>
      <p:sp>
        <p:nvSpPr>
          <p:cNvPr id="625" name="Google Shape;625;p7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pic>
        <p:nvPicPr>
          <p:cNvPr id="630" name="Google Shape;630;p73"/>
          <p:cNvPicPr preferRelativeResize="0"/>
          <p:nvPr/>
        </p:nvPicPr>
        <p:blipFill>
          <a:blip r:embed="rId3">
            <a:alphaModFix/>
          </a:blip>
          <a:stretch>
            <a:fillRect/>
          </a:stretch>
        </p:blipFill>
        <p:spPr>
          <a:xfrm>
            <a:off x="0" y="0"/>
            <a:ext cx="861675" cy="887475"/>
          </a:xfrm>
          <a:prstGeom prst="rect">
            <a:avLst/>
          </a:prstGeom>
          <a:noFill/>
          <a:ln>
            <a:noFill/>
          </a:ln>
        </p:spPr>
      </p:pic>
      <p:pic>
        <p:nvPicPr>
          <p:cNvPr id="631" name="Google Shape;631;p7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32" name="Google Shape;632;p7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VPC Components: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Firewalls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Define the accessibility rules to the VMs on the networks.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Lots of flexibility on permissions to communicate or access VMs internally or externally.</a:t>
            </a:r>
            <a:endParaRPr sz="2900">
              <a:solidFill>
                <a:srgbClr val="000000"/>
              </a:solidFill>
              <a:latin typeface="Montserrat"/>
              <a:ea typeface="Montserrat"/>
              <a:cs typeface="Montserrat"/>
              <a:sym typeface="Montserrat"/>
            </a:endParaRPr>
          </a:p>
        </p:txBody>
      </p:sp>
      <p:sp>
        <p:nvSpPr>
          <p:cNvPr id="633" name="Google Shape;633;p7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3" name="Google Shape;133;p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4" name="Google Shape;134;p2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Section Overview:</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Compute Engine</a:t>
            </a:r>
            <a:endParaRPr sz="2900">
              <a:solidFill>
                <a:srgbClr val="000000"/>
              </a:solidFill>
              <a:latin typeface="Montserrat"/>
              <a:ea typeface="Montserrat"/>
              <a:cs typeface="Montserrat"/>
              <a:sym typeface="Montserrat"/>
            </a:endParaRPr>
          </a:p>
          <a:p>
            <a:pPr indent="-412750" lvl="1" marL="914400" rtl="0" algn="l">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Virtual Private Cloud Networks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VPC Concepts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Networks and Subnetworks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IP Addresses and Routing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 Designs and Pricing</a:t>
            </a:r>
            <a:endParaRPr sz="2900">
              <a:solidFill>
                <a:srgbClr val="000000"/>
              </a:solidFill>
              <a:latin typeface="Montserrat"/>
              <a:ea typeface="Montserrat"/>
              <a:cs typeface="Montserrat"/>
              <a:sym typeface="Montserrat"/>
            </a:endParaRPr>
          </a:p>
        </p:txBody>
      </p:sp>
      <p:sp>
        <p:nvSpPr>
          <p:cNvPr id="135" name="Google Shape;135;p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pic>
        <p:nvPicPr>
          <p:cNvPr id="638" name="Google Shape;638;p74"/>
          <p:cNvPicPr preferRelativeResize="0"/>
          <p:nvPr/>
        </p:nvPicPr>
        <p:blipFill>
          <a:blip r:embed="rId3">
            <a:alphaModFix/>
          </a:blip>
          <a:stretch>
            <a:fillRect/>
          </a:stretch>
        </p:blipFill>
        <p:spPr>
          <a:xfrm>
            <a:off x="0" y="0"/>
            <a:ext cx="861675" cy="887475"/>
          </a:xfrm>
          <a:prstGeom prst="rect">
            <a:avLst/>
          </a:prstGeom>
          <a:noFill/>
          <a:ln>
            <a:noFill/>
          </a:ln>
        </p:spPr>
      </p:pic>
      <p:pic>
        <p:nvPicPr>
          <p:cNvPr id="639" name="Google Shape;639;p7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40" name="Google Shape;640;p7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We’ve gotten a high level overview of Virtual Private Cloud on GCP and understand that it is a virtual network inside of Google Cloud.</a:t>
            </a:r>
            <a:endParaRPr sz="2900">
              <a:solidFill>
                <a:srgbClr val="000000"/>
              </a:solidFill>
              <a:latin typeface="Montserrat"/>
              <a:ea typeface="Montserrat"/>
              <a:cs typeface="Montserrat"/>
              <a:sym typeface="Montserrat"/>
            </a:endParaRPr>
          </a:p>
        </p:txBody>
      </p:sp>
      <p:sp>
        <p:nvSpPr>
          <p:cNvPr id="641" name="Google Shape;641;p7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pic>
        <p:nvPicPr>
          <p:cNvPr id="646" name="Google Shape;646;p75"/>
          <p:cNvPicPr preferRelativeResize="0"/>
          <p:nvPr/>
        </p:nvPicPr>
        <p:blipFill>
          <a:blip r:embed="rId3">
            <a:alphaModFix/>
          </a:blip>
          <a:stretch>
            <a:fillRect/>
          </a:stretch>
        </p:blipFill>
        <p:spPr>
          <a:xfrm>
            <a:off x="0" y="0"/>
            <a:ext cx="861675" cy="887475"/>
          </a:xfrm>
          <a:prstGeom prst="rect">
            <a:avLst/>
          </a:prstGeom>
          <a:noFill/>
          <a:ln>
            <a:noFill/>
          </a:ln>
        </p:spPr>
      </p:pic>
      <p:pic>
        <p:nvPicPr>
          <p:cNvPr id="647" name="Google Shape;647;p7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48" name="Google Shape;648;p7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spend the rest of the section diving deeper into each of the VPC components we mentioned and get hands-on practice with their respective use cases inside Google Cloud Console.</a:t>
            </a:r>
            <a:endParaRPr sz="2900">
              <a:solidFill>
                <a:srgbClr val="000000"/>
              </a:solidFill>
              <a:latin typeface="Montserrat"/>
              <a:ea typeface="Montserrat"/>
              <a:cs typeface="Montserrat"/>
              <a:sym typeface="Montserrat"/>
            </a:endParaRPr>
          </a:p>
        </p:txBody>
      </p:sp>
      <p:sp>
        <p:nvSpPr>
          <p:cNvPr id="649" name="Google Shape;649;p7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p76"/>
          <p:cNvPicPr preferRelativeResize="0"/>
          <p:nvPr/>
        </p:nvPicPr>
        <p:blipFill>
          <a:blip r:embed="rId3">
            <a:alphaModFix/>
          </a:blip>
          <a:stretch>
            <a:fillRect/>
          </a:stretch>
        </p:blipFill>
        <p:spPr>
          <a:xfrm>
            <a:off x="0" y="0"/>
            <a:ext cx="861675" cy="887475"/>
          </a:xfrm>
          <a:prstGeom prst="rect">
            <a:avLst/>
          </a:prstGeom>
          <a:noFill/>
          <a:ln>
            <a:noFill/>
          </a:ln>
        </p:spPr>
      </p:pic>
      <p:pic>
        <p:nvPicPr>
          <p:cNvPr id="655" name="Google Shape;655;p7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56" name="Google Shape;656;p76"/>
          <p:cNvSpPr txBox="1"/>
          <p:nvPr>
            <p:ph type="ctrTitle"/>
          </p:nvPr>
        </p:nvSpPr>
        <p:spPr>
          <a:xfrm>
            <a:off x="311700" y="17894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Networks and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Subnetworks</a:t>
            </a:r>
            <a:endParaRPr b="1">
              <a:latin typeface="Montserrat"/>
              <a:ea typeface="Montserrat"/>
              <a:cs typeface="Montserrat"/>
              <a:sym typeface="Montserrat"/>
            </a:endParaRPr>
          </a:p>
        </p:txBody>
      </p:sp>
      <p:sp>
        <p:nvSpPr>
          <p:cNvPr id="657" name="Google Shape;657;p7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p77"/>
          <p:cNvPicPr preferRelativeResize="0"/>
          <p:nvPr/>
        </p:nvPicPr>
        <p:blipFill>
          <a:blip r:embed="rId3">
            <a:alphaModFix/>
          </a:blip>
          <a:stretch>
            <a:fillRect/>
          </a:stretch>
        </p:blipFill>
        <p:spPr>
          <a:xfrm>
            <a:off x="0" y="0"/>
            <a:ext cx="861675" cy="887475"/>
          </a:xfrm>
          <a:prstGeom prst="rect">
            <a:avLst/>
          </a:prstGeom>
          <a:noFill/>
          <a:ln>
            <a:noFill/>
          </a:ln>
        </p:spPr>
      </p:pic>
      <p:pic>
        <p:nvPicPr>
          <p:cNvPr id="663" name="Google Shape;663;p7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64" name="Google Shape;664;p7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Projects are associated with your GCP services and your billing.</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Projects themselves contain networks:</a:t>
            </a:r>
            <a:endParaRPr sz="2900">
              <a:solidFill>
                <a:srgbClr val="000000"/>
              </a:solidFill>
              <a:latin typeface="Montserrat"/>
              <a:ea typeface="Montserrat"/>
              <a:cs typeface="Montserrat"/>
              <a:sym typeface="Montserrat"/>
            </a:endParaRPr>
          </a:p>
        </p:txBody>
      </p:sp>
      <p:sp>
        <p:nvSpPr>
          <p:cNvPr id="665" name="Google Shape;665;p7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666" name="Google Shape;666;p77"/>
          <p:cNvPicPr preferRelativeResize="0"/>
          <p:nvPr/>
        </p:nvPicPr>
        <p:blipFill>
          <a:blip r:embed="rId5">
            <a:alphaModFix/>
          </a:blip>
          <a:stretch>
            <a:fillRect/>
          </a:stretch>
        </p:blipFill>
        <p:spPr>
          <a:xfrm>
            <a:off x="1408862" y="2687650"/>
            <a:ext cx="6326277" cy="1881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id="671" name="Google Shape;671;p78"/>
          <p:cNvPicPr preferRelativeResize="0"/>
          <p:nvPr/>
        </p:nvPicPr>
        <p:blipFill>
          <a:blip r:embed="rId3">
            <a:alphaModFix/>
          </a:blip>
          <a:stretch>
            <a:fillRect/>
          </a:stretch>
        </p:blipFill>
        <p:spPr>
          <a:xfrm>
            <a:off x="0" y="0"/>
            <a:ext cx="861675" cy="887475"/>
          </a:xfrm>
          <a:prstGeom prst="rect">
            <a:avLst/>
          </a:prstGeom>
          <a:noFill/>
          <a:ln>
            <a:noFill/>
          </a:ln>
        </p:spPr>
      </p:pic>
      <p:pic>
        <p:nvPicPr>
          <p:cNvPr id="672" name="Google Shape;672;p7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73" name="Google Shape;673;p7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By default, the quota for a new Project is five networks, but you can </a:t>
            </a:r>
            <a:r>
              <a:rPr lang="en" sz="2900">
                <a:solidFill>
                  <a:srgbClr val="000000"/>
                </a:solidFill>
                <a:latin typeface="Montserrat"/>
                <a:ea typeface="Montserrat"/>
                <a:cs typeface="Montserrat"/>
                <a:sym typeface="Montserrat"/>
              </a:rPr>
              <a:t>always</a:t>
            </a:r>
            <a:r>
              <a:rPr lang="en" sz="2900">
                <a:solidFill>
                  <a:srgbClr val="000000"/>
                </a:solidFill>
                <a:latin typeface="Montserrat"/>
                <a:ea typeface="Montserrat"/>
                <a:cs typeface="Montserrat"/>
                <a:sym typeface="Montserrat"/>
              </a:rPr>
              <a:t> request a higher quota using the Google Cloud Console or gcloud command line.</a:t>
            </a:r>
            <a:endParaRPr sz="2900">
              <a:solidFill>
                <a:srgbClr val="000000"/>
              </a:solidFill>
              <a:latin typeface="Montserrat"/>
              <a:ea typeface="Montserrat"/>
              <a:cs typeface="Montserrat"/>
              <a:sym typeface="Montserrat"/>
            </a:endParaRPr>
          </a:p>
        </p:txBody>
      </p:sp>
      <p:sp>
        <p:nvSpPr>
          <p:cNvPr id="674" name="Google Shape;674;p7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p79"/>
          <p:cNvPicPr preferRelativeResize="0"/>
          <p:nvPr/>
        </p:nvPicPr>
        <p:blipFill>
          <a:blip r:embed="rId3">
            <a:alphaModFix/>
          </a:blip>
          <a:stretch>
            <a:fillRect/>
          </a:stretch>
        </p:blipFill>
        <p:spPr>
          <a:xfrm>
            <a:off x="0" y="0"/>
            <a:ext cx="861675" cy="887475"/>
          </a:xfrm>
          <a:prstGeom prst="rect">
            <a:avLst/>
          </a:prstGeom>
          <a:noFill/>
          <a:ln>
            <a:noFill/>
          </a:ln>
        </p:spPr>
      </p:pic>
      <p:pic>
        <p:nvPicPr>
          <p:cNvPr id="680" name="Google Shape;680;p7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81" name="Google Shape;681;p7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Quick Note: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Cloud Documentation uses Subnetwork and Subnet </a:t>
            </a:r>
            <a:r>
              <a:rPr lang="en" sz="2900">
                <a:solidFill>
                  <a:srgbClr val="000000"/>
                </a:solidFill>
                <a:latin typeface="Montserrat"/>
                <a:ea typeface="Montserrat"/>
                <a:cs typeface="Montserrat"/>
                <a:sym typeface="Montserrat"/>
              </a:rPr>
              <a:t>interchangeably</a:t>
            </a:r>
            <a:r>
              <a:rPr lang="en" sz="2900">
                <a:solidFill>
                  <a:srgbClr val="000000"/>
                </a:solidFill>
                <a:latin typeface="Montserrat"/>
                <a:ea typeface="Montserrat"/>
                <a:cs typeface="Montserrat"/>
                <a:sym typeface="Montserrat"/>
              </a:rPr>
              <a:t>, they are referring to the same thing.</a:t>
            </a:r>
            <a:endParaRPr sz="2900">
              <a:solidFill>
                <a:srgbClr val="000000"/>
              </a:solidFill>
              <a:latin typeface="Montserrat"/>
              <a:ea typeface="Montserrat"/>
              <a:cs typeface="Montserrat"/>
              <a:sym typeface="Montserrat"/>
            </a:endParaRPr>
          </a:p>
        </p:txBody>
      </p:sp>
      <p:sp>
        <p:nvSpPr>
          <p:cNvPr id="682" name="Google Shape;682;p7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pic>
        <p:nvPicPr>
          <p:cNvPr id="687" name="Google Shape;687;p80"/>
          <p:cNvPicPr preferRelativeResize="0"/>
          <p:nvPr/>
        </p:nvPicPr>
        <p:blipFill>
          <a:blip r:embed="rId3">
            <a:alphaModFix/>
          </a:blip>
          <a:stretch>
            <a:fillRect/>
          </a:stretch>
        </p:blipFill>
        <p:spPr>
          <a:xfrm>
            <a:off x="0" y="0"/>
            <a:ext cx="861675" cy="887475"/>
          </a:xfrm>
          <a:prstGeom prst="rect">
            <a:avLst/>
          </a:prstGeom>
          <a:noFill/>
          <a:ln>
            <a:noFill/>
          </a:ln>
        </p:spPr>
      </p:pic>
      <p:pic>
        <p:nvPicPr>
          <p:cNvPr id="688" name="Google Shape;688;p8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89" name="Google Shape;689;p8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These networks are global and can span all available regions.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go through a few important points on networks and subnetworks…</a:t>
            </a:r>
            <a:endParaRPr sz="2900">
              <a:solidFill>
                <a:srgbClr val="000000"/>
              </a:solidFill>
              <a:latin typeface="Montserrat"/>
              <a:ea typeface="Montserrat"/>
              <a:cs typeface="Montserrat"/>
              <a:sym typeface="Montserrat"/>
            </a:endParaRPr>
          </a:p>
        </p:txBody>
      </p:sp>
      <p:sp>
        <p:nvSpPr>
          <p:cNvPr id="690" name="Google Shape;690;p8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81"/>
          <p:cNvPicPr preferRelativeResize="0"/>
          <p:nvPr/>
        </p:nvPicPr>
        <p:blipFill>
          <a:blip r:embed="rId3">
            <a:alphaModFix/>
          </a:blip>
          <a:stretch>
            <a:fillRect/>
          </a:stretch>
        </p:blipFill>
        <p:spPr>
          <a:xfrm>
            <a:off x="3449285" y="3312775"/>
            <a:ext cx="2408926" cy="1698676"/>
          </a:xfrm>
          <a:prstGeom prst="rect">
            <a:avLst/>
          </a:prstGeom>
          <a:noFill/>
          <a:ln>
            <a:noFill/>
          </a:ln>
        </p:spPr>
      </p:pic>
      <p:pic>
        <p:nvPicPr>
          <p:cNvPr id="696" name="Google Shape;696;p81"/>
          <p:cNvPicPr preferRelativeResize="0"/>
          <p:nvPr/>
        </p:nvPicPr>
        <p:blipFill>
          <a:blip r:embed="rId4">
            <a:alphaModFix/>
          </a:blip>
          <a:stretch>
            <a:fillRect/>
          </a:stretch>
        </p:blipFill>
        <p:spPr>
          <a:xfrm>
            <a:off x="0" y="0"/>
            <a:ext cx="861675" cy="887475"/>
          </a:xfrm>
          <a:prstGeom prst="rect">
            <a:avLst/>
          </a:prstGeom>
          <a:noFill/>
          <a:ln>
            <a:noFill/>
          </a:ln>
        </p:spPr>
      </p:pic>
      <p:pic>
        <p:nvPicPr>
          <p:cNvPr id="697" name="Google Shape;697;p81"/>
          <p:cNvPicPr preferRelativeResize="0"/>
          <p:nvPr/>
        </p:nvPicPr>
        <p:blipFill>
          <a:blip r:embed="rId5">
            <a:alphaModFix/>
          </a:blip>
          <a:stretch>
            <a:fillRect/>
          </a:stretch>
        </p:blipFill>
        <p:spPr>
          <a:xfrm>
            <a:off x="0" y="4628200"/>
            <a:ext cx="2283675" cy="515300"/>
          </a:xfrm>
          <a:prstGeom prst="rect">
            <a:avLst/>
          </a:prstGeom>
          <a:noFill/>
          <a:ln>
            <a:noFill/>
          </a:ln>
        </p:spPr>
      </p:pic>
      <p:sp>
        <p:nvSpPr>
          <p:cNvPr id="698" name="Google Shape;698;p8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VPC networks, including their associated routes and firewall rules, are global resources.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They are not associated with any particular region or zone.</a:t>
            </a:r>
            <a:endParaRPr sz="2900">
              <a:solidFill>
                <a:srgbClr val="000000"/>
              </a:solidFill>
              <a:latin typeface="Montserrat"/>
              <a:ea typeface="Montserrat"/>
              <a:cs typeface="Montserrat"/>
              <a:sym typeface="Montserrat"/>
            </a:endParaRPr>
          </a:p>
        </p:txBody>
      </p:sp>
      <p:sp>
        <p:nvSpPr>
          <p:cNvPr id="699" name="Google Shape;699;p8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pic>
        <p:nvPicPr>
          <p:cNvPr id="704" name="Google Shape;704;p82"/>
          <p:cNvPicPr preferRelativeResize="0"/>
          <p:nvPr/>
        </p:nvPicPr>
        <p:blipFill>
          <a:blip r:embed="rId3">
            <a:alphaModFix/>
          </a:blip>
          <a:stretch>
            <a:fillRect/>
          </a:stretch>
        </p:blipFill>
        <p:spPr>
          <a:xfrm>
            <a:off x="0" y="0"/>
            <a:ext cx="861675" cy="887475"/>
          </a:xfrm>
          <a:prstGeom prst="rect">
            <a:avLst/>
          </a:prstGeom>
          <a:noFill/>
          <a:ln>
            <a:noFill/>
          </a:ln>
        </p:spPr>
      </p:pic>
      <p:pic>
        <p:nvPicPr>
          <p:cNvPr id="705" name="Google Shape;705;p8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06" name="Google Shape;706;p82"/>
          <p:cNvSpPr txBox="1"/>
          <p:nvPr>
            <p:ph idx="1" type="subTitle"/>
          </p:nvPr>
        </p:nvSpPr>
        <p:spPr>
          <a:xfrm>
            <a:off x="311700" y="1152475"/>
            <a:ext cx="8684100" cy="35631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Subnets are regional resources where each subnet defines a range of IPv4 addresses.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Traffic to and from instances can be controlled with network firewall rules.</a:t>
            </a:r>
            <a:endParaRPr sz="2900">
              <a:solidFill>
                <a:srgbClr val="000000"/>
              </a:solidFill>
              <a:latin typeface="Montserrat"/>
              <a:ea typeface="Montserrat"/>
              <a:cs typeface="Montserrat"/>
              <a:sym typeface="Montserrat"/>
            </a:endParaRPr>
          </a:p>
        </p:txBody>
      </p:sp>
      <p:sp>
        <p:nvSpPr>
          <p:cNvPr id="707" name="Google Shape;707;p8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708" name="Google Shape;708;p82"/>
          <p:cNvPicPr preferRelativeResize="0"/>
          <p:nvPr/>
        </p:nvPicPr>
        <p:blipFill>
          <a:blip r:embed="rId5">
            <a:alphaModFix/>
          </a:blip>
          <a:stretch>
            <a:fillRect/>
          </a:stretch>
        </p:blipFill>
        <p:spPr>
          <a:xfrm>
            <a:off x="5353574" y="3152437"/>
            <a:ext cx="2320901" cy="1546876"/>
          </a:xfrm>
          <a:prstGeom prst="rect">
            <a:avLst/>
          </a:prstGeom>
          <a:noFill/>
          <a:ln>
            <a:noFill/>
          </a:ln>
        </p:spPr>
      </p:pic>
      <p:pic>
        <p:nvPicPr>
          <p:cNvPr id="709" name="Google Shape;709;p82"/>
          <p:cNvPicPr preferRelativeResize="0"/>
          <p:nvPr/>
        </p:nvPicPr>
        <p:blipFill>
          <a:blip r:embed="rId6">
            <a:alphaModFix/>
          </a:blip>
          <a:stretch>
            <a:fillRect/>
          </a:stretch>
        </p:blipFill>
        <p:spPr>
          <a:xfrm>
            <a:off x="3004450" y="3363694"/>
            <a:ext cx="1202050" cy="1124350"/>
          </a:xfrm>
          <a:prstGeom prst="rect">
            <a:avLst/>
          </a:prstGeom>
          <a:noFill/>
          <a:ln>
            <a:noFill/>
          </a:ln>
        </p:spPr>
      </p:pic>
      <p:sp>
        <p:nvSpPr>
          <p:cNvPr id="710" name="Google Shape;710;p82"/>
          <p:cNvSpPr/>
          <p:nvPr/>
        </p:nvSpPr>
        <p:spPr>
          <a:xfrm>
            <a:off x="1316600" y="3376325"/>
            <a:ext cx="1656900" cy="345900"/>
          </a:xfrm>
          <a:prstGeom prst="rightArrow">
            <a:avLst>
              <a:gd fmla="val 50000" name="adj1"/>
              <a:gd fmla="val 50000" name="adj2"/>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82"/>
          <p:cNvSpPr/>
          <p:nvPr/>
        </p:nvSpPr>
        <p:spPr>
          <a:xfrm>
            <a:off x="1316600" y="3779488"/>
            <a:ext cx="1656900" cy="345900"/>
          </a:xfrm>
          <a:prstGeom prs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82"/>
          <p:cNvSpPr/>
          <p:nvPr/>
        </p:nvSpPr>
        <p:spPr>
          <a:xfrm>
            <a:off x="1316600" y="4182638"/>
            <a:ext cx="1656900" cy="345900"/>
          </a:xfrm>
          <a:prstGeom prst="rightArrow">
            <a:avLst>
              <a:gd fmla="val 50000" name="adj1"/>
              <a:gd fmla="val 50000" name="adj2"/>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82"/>
          <p:cNvSpPr/>
          <p:nvPr/>
        </p:nvSpPr>
        <p:spPr>
          <a:xfrm>
            <a:off x="4206500" y="3752913"/>
            <a:ext cx="1656900" cy="345900"/>
          </a:xfrm>
          <a:prstGeom prs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pic>
        <p:nvPicPr>
          <p:cNvPr id="718" name="Google Shape;718;p83"/>
          <p:cNvPicPr preferRelativeResize="0"/>
          <p:nvPr/>
        </p:nvPicPr>
        <p:blipFill>
          <a:blip r:embed="rId3">
            <a:alphaModFix/>
          </a:blip>
          <a:stretch>
            <a:fillRect/>
          </a:stretch>
        </p:blipFill>
        <p:spPr>
          <a:xfrm>
            <a:off x="0" y="0"/>
            <a:ext cx="861675" cy="887475"/>
          </a:xfrm>
          <a:prstGeom prst="rect">
            <a:avLst/>
          </a:prstGeom>
          <a:noFill/>
          <a:ln>
            <a:noFill/>
          </a:ln>
        </p:spPr>
      </p:pic>
      <p:pic>
        <p:nvPicPr>
          <p:cNvPr id="719" name="Google Shape;719;p8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20" name="Google Shape;720;p83"/>
          <p:cNvSpPr txBox="1"/>
          <p:nvPr>
            <p:ph idx="1" type="subTitle"/>
          </p:nvPr>
        </p:nvSpPr>
        <p:spPr>
          <a:xfrm>
            <a:off x="311700" y="1152475"/>
            <a:ext cx="8684100" cy="35631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Rules are implemented on the VMs themselves, so traffic can only be controlled and logged as it leaves or arrives at a VM.</a:t>
            </a:r>
            <a:endParaRPr sz="2900">
              <a:solidFill>
                <a:srgbClr val="000000"/>
              </a:solidFill>
              <a:latin typeface="Montserrat"/>
              <a:ea typeface="Montserrat"/>
              <a:cs typeface="Montserrat"/>
              <a:sym typeface="Montserrat"/>
            </a:endParaRPr>
          </a:p>
        </p:txBody>
      </p:sp>
      <p:sp>
        <p:nvSpPr>
          <p:cNvPr id="721" name="Google Shape;721;p8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722" name="Google Shape;722;p83"/>
          <p:cNvPicPr preferRelativeResize="0"/>
          <p:nvPr/>
        </p:nvPicPr>
        <p:blipFill>
          <a:blip r:embed="rId5">
            <a:alphaModFix/>
          </a:blip>
          <a:stretch>
            <a:fillRect/>
          </a:stretch>
        </p:blipFill>
        <p:spPr>
          <a:xfrm>
            <a:off x="5353574" y="3152437"/>
            <a:ext cx="2320901" cy="1546876"/>
          </a:xfrm>
          <a:prstGeom prst="rect">
            <a:avLst/>
          </a:prstGeom>
          <a:noFill/>
          <a:ln>
            <a:noFill/>
          </a:ln>
        </p:spPr>
      </p:pic>
      <p:pic>
        <p:nvPicPr>
          <p:cNvPr id="723" name="Google Shape;723;p83"/>
          <p:cNvPicPr preferRelativeResize="0"/>
          <p:nvPr/>
        </p:nvPicPr>
        <p:blipFill>
          <a:blip r:embed="rId6">
            <a:alphaModFix/>
          </a:blip>
          <a:stretch>
            <a:fillRect/>
          </a:stretch>
        </p:blipFill>
        <p:spPr>
          <a:xfrm>
            <a:off x="3004450" y="3363694"/>
            <a:ext cx="1202050" cy="1124350"/>
          </a:xfrm>
          <a:prstGeom prst="rect">
            <a:avLst/>
          </a:prstGeom>
          <a:noFill/>
          <a:ln>
            <a:noFill/>
          </a:ln>
        </p:spPr>
      </p:pic>
      <p:sp>
        <p:nvSpPr>
          <p:cNvPr id="724" name="Google Shape;724;p83"/>
          <p:cNvSpPr/>
          <p:nvPr/>
        </p:nvSpPr>
        <p:spPr>
          <a:xfrm>
            <a:off x="1316600" y="3376325"/>
            <a:ext cx="1656900" cy="345900"/>
          </a:xfrm>
          <a:prstGeom prst="rightArrow">
            <a:avLst>
              <a:gd fmla="val 50000" name="adj1"/>
              <a:gd fmla="val 50000" name="adj2"/>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3"/>
          <p:cNvSpPr/>
          <p:nvPr/>
        </p:nvSpPr>
        <p:spPr>
          <a:xfrm>
            <a:off x="1316600" y="3779488"/>
            <a:ext cx="1656900" cy="345900"/>
          </a:xfrm>
          <a:prstGeom prs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83"/>
          <p:cNvSpPr/>
          <p:nvPr/>
        </p:nvSpPr>
        <p:spPr>
          <a:xfrm>
            <a:off x="1316600" y="4182638"/>
            <a:ext cx="1656900" cy="345900"/>
          </a:xfrm>
          <a:prstGeom prst="rightArrow">
            <a:avLst>
              <a:gd fmla="val 50000" name="adj1"/>
              <a:gd fmla="val 50000" name="adj2"/>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83"/>
          <p:cNvSpPr/>
          <p:nvPr/>
        </p:nvSpPr>
        <p:spPr>
          <a:xfrm>
            <a:off x="4206500" y="3752913"/>
            <a:ext cx="1656900" cy="345900"/>
          </a:xfrm>
          <a:prstGeom prs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1" name="Google Shape;141;p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2" name="Google Shape;142;p30"/>
          <p:cNvSpPr txBox="1"/>
          <p:nvPr>
            <p:ph type="ctrTitle"/>
          </p:nvPr>
        </p:nvSpPr>
        <p:spPr>
          <a:xfrm>
            <a:off x="311700" y="1179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3" name="Google Shape;143;p30"/>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44" name="Google Shape;144;p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pic>
        <p:nvPicPr>
          <p:cNvPr id="732" name="Google Shape;732;p84"/>
          <p:cNvPicPr preferRelativeResize="0"/>
          <p:nvPr/>
        </p:nvPicPr>
        <p:blipFill>
          <a:blip r:embed="rId3">
            <a:alphaModFix/>
          </a:blip>
          <a:stretch>
            <a:fillRect/>
          </a:stretch>
        </p:blipFill>
        <p:spPr>
          <a:xfrm>
            <a:off x="0" y="0"/>
            <a:ext cx="861675" cy="887475"/>
          </a:xfrm>
          <a:prstGeom prst="rect">
            <a:avLst/>
          </a:prstGeom>
          <a:noFill/>
          <a:ln>
            <a:noFill/>
          </a:ln>
        </p:spPr>
      </p:pic>
      <p:pic>
        <p:nvPicPr>
          <p:cNvPr id="733" name="Google Shape;733;p8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34" name="Google Shape;734;p84"/>
          <p:cNvSpPr txBox="1"/>
          <p:nvPr>
            <p:ph idx="1" type="subTitle"/>
          </p:nvPr>
        </p:nvSpPr>
        <p:spPr>
          <a:xfrm>
            <a:off x="311700" y="1152475"/>
            <a:ext cx="8684100" cy="35631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Resources within a VPC network can communicate with one another by using internal IPv4 addresses, subject to applicable network firewall rules. </a:t>
            </a:r>
            <a:endParaRPr sz="2900">
              <a:solidFill>
                <a:srgbClr val="000000"/>
              </a:solidFill>
              <a:latin typeface="Montserrat"/>
              <a:ea typeface="Montserrat"/>
              <a:cs typeface="Montserrat"/>
              <a:sym typeface="Montserrat"/>
            </a:endParaRPr>
          </a:p>
        </p:txBody>
      </p:sp>
      <p:sp>
        <p:nvSpPr>
          <p:cNvPr id="735" name="Google Shape;735;p8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736" name="Google Shape;736;p84"/>
          <p:cNvPicPr preferRelativeResize="0"/>
          <p:nvPr/>
        </p:nvPicPr>
        <p:blipFill>
          <a:blip r:embed="rId5">
            <a:alphaModFix/>
          </a:blip>
          <a:stretch>
            <a:fillRect/>
          </a:stretch>
        </p:blipFill>
        <p:spPr>
          <a:xfrm>
            <a:off x="5353574" y="3152437"/>
            <a:ext cx="2320901" cy="1546876"/>
          </a:xfrm>
          <a:prstGeom prst="rect">
            <a:avLst/>
          </a:prstGeom>
          <a:noFill/>
          <a:ln>
            <a:noFill/>
          </a:ln>
        </p:spPr>
      </p:pic>
      <p:pic>
        <p:nvPicPr>
          <p:cNvPr id="737" name="Google Shape;737;p84"/>
          <p:cNvPicPr preferRelativeResize="0"/>
          <p:nvPr/>
        </p:nvPicPr>
        <p:blipFill>
          <a:blip r:embed="rId6">
            <a:alphaModFix/>
          </a:blip>
          <a:stretch>
            <a:fillRect/>
          </a:stretch>
        </p:blipFill>
        <p:spPr>
          <a:xfrm>
            <a:off x="3842650" y="3363694"/>
            <a:ext cx="1202050" cy="1124350"/>
          </a:xfrm>
          <a:prstGeom prst="rect">
            <a:avLst/>
          </a:prstGeom>
          <a:noFill/>
          <a:ln>
            <a:noFill/>
          </a:ln>
        </p:spPr>
      </p:pic>
      <p:sp>
        <p:nvSpPr>
          <p:cNvPr id="738" name="Google Shape;738;p84"/>
          <p:cNvSpPr/>
          <p:nvPr/>
        </p:nvSpPr>
        <p:spPr>
          <a:xfrm>
            <a:off x="5143500" y="3752925"/>
            <a:ext cx="720000" cy="345900"/>
          </a:xfrm>
          <a:prstGeom prs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4"/>
          <p:cNvSpPr/>
          <p:nvPr/>
        </p:nvSpPr>
        <p:spPr>
          <a:xfrm>
            <a:off x="3086100" y="3752925"/>
            <a:ext cx="720000" cy="345900"/>
          </a:xfrm>
          <a:prstGeom prst="rightArrow">
            <a:avLst>
              <a:gd fmla="val 50000" name="adj1"/>
              <a:gd fmla="val 50000" name="adj2"/>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0" name="Google Shape;740;p84"/>
          <p:cNvPicPr preferRelativeResize="0"/>
          <p:nvPr/>
        </p:nvPicPr>
        <p:blipFill>
          <a:blip r:embed="rId5">
            <a:alphaModFix/>
          </a:blip>
          <a:stretch>
            <a:fillRect/>
          </a:stretch>
        </p:blipFill>
        <p:spPr>
          <a:xfrm>
            <a:off x="1238774" y="3152437"/>
            <a:ext cx="2320901" cy="154687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pic>
        <p:nvPicPr>
          <p:cNvPr id="745" name="Google Shape;745;p85"/>
          <p:cNvPicPr preferRelativeResize="0"/>
          <p:nvPr/>
        </p:nvPicPr>
        <p:blipFill>
          <a:blip r:embed="rId3">
            <a:alphaModFix/>
          </a:blip>
          <a:stretch>
            <a:fillRect/>
          </a:stretch>
        </p:blipFill>
        <p:spPr>
          <a:xfrm>
            <a:off x="0" y="0"/>
            <a:ext cx="861675" cy="887475"/>
          </a:xfrm>
          <a:prstGeom prst="rect">
            <a:avLst/>
          </a:prstGeom>
          <a:noFill/>
          <a:ln>
            <a:noFill/>
          </a:ln>
        </p:spPr>
      </p:pic>
      <p:pic>
        <p:nvPicPr>
          <p:cNvPr id="746" name="Google Shape;746;p8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47" name="Google Shape;747;p8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VPC network consists of one or more useful IP range partitions called subnets.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subnet is associated with a region.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VPC networks do not have any IP address ranges associated with them.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IP ranges are defined for the subnets.</a:t>
            </a:r>
            <a:endParaRPr sz="2900">
              <a:solidFill>
                <a:srgbClr val="000000"/>
              </a:solidFill>
              <a:latin typeface="Montserrat"/>
              <a:ea typeface="Montserrat"/>
              <a:cs typeface="Montserrat"/>
              <a:sym typeface="Montserrat"/>
            </a:endParaRPr>
          </a:p>
        </p:txBody>
      </p:sp>
      <p:sp>
        <p:nvSpPr>
          <p:cNvPr id="748" name="Google Shape;748;p8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8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54" name="Google Shape;754;p8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55" name="Google Shape;755;p8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Recall that we mentioned there are three VPC network types: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Default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 Mode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Custom Mode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explore each in more detail… </a:t>
            </a:r>
            <a:endParaRPr sz="2900">
              <a:solidFill>
                <a:srgbClr val="000000"/>
              </a:solidFill>
              <a:latin typeface="Montserrat"/>
              <a:ea typeface="Montserrat"/>
              <a:cs typeface="Montserrat"/>
              <a:sym typeface="Montserrat"/>
            </a:endParaRPr>
          </a:p>
        </p:txBody>
      </p:sp>
      <p:sp>
        <p:nvSpPr>
          <p:cNvPr id="756" name="Google Shape;756;p8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pic>
        <p:nvPicPr>
          <p:cNvPr id="761" name="Google Shape;761;p87"/>
          <p:cNvPicPr preferRelativeResize="0"/>
          <p:nvPr/>
        </p:nvPicPr>
        <p:blipFill>
          <a:blip r:embed="rId3">
            <a:alphaModFix/>
          </a:blip>
          <a:stretch>
            <a:fillRect/>
          </a:stretch>
        </p:blipFill>
        <p:spPr>
          <a:xfrm>
            <a:off x="0" y="0"/>
            <a:ext cx="861675" cy="887475"/>
          </a:xfrm>
          <a:prstGeom prst="rect">
            <a:avLst/>
          </a:prstGeom>
          <a:noFill/>
          <a:ln>
            <a:noFill/>
          </a:ln>
        </p:spPr>
      </p:pic>
      <p:pic>
        <p:nvPicPr>
          <p:cNvPr id="762" name="Google Shape;762;p8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63" name="Google Shape;763;p8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Default Networks: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Provided for</a:t>
            </a:r>
            <a:r>
              <a:rPr i="1" lang="en" sz="2900">
                <a:solidFill>
                  <a:srgbClr val="000000"/>
                </a:solidFill>
                <a:latin typeface="Montserrat"/>
                <a:ea typeface="Montserrat"/>
                <a:cs typeface="Montserrat"/>
                <a:sym typeface="Montserrat"/>
              </a:rPr>
              <a:t> </a:t>
            </a:r>
            <a:r>
              <a:rPr lang="en" sz="2900">
                <a:solidFill>
                  <a:srgbClr val="000000"/>
                </a:solidFill>
                <a:latin typeface="Montserrat"/>
                <a:ea typeface="Montserrat"/>
                <a:cs typeface="Montserrat"/>
                <a:sym typeface="Montserrat"/>
              </a:rPr>
              <a:t>every project with default firewall rules.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One subnetwork is allocated per region with non-overlapping CIDR blocks.</a:t>
            </a:r>
            <a:endParaRPr sz="2900">
              <a:solidFill>
                <a:srgbClr val="000000"/>
              </a:solidFill>
              <a:latin typeface="Montserrat"/>
              <a:ea typeface="Montserrat"/>
              <a:cs typeface="Montserrat"/>
              <a:sym typeface="Montserrat"/>
            </a:endParaRPr>
          </a:p>
        </p:txBody>
      </p:sp>
      <p:sp>
        <p:nvSpPr>
          <p:cNvPr id="764" name="Google Shape;764;p8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pic>
        <p:nvPicPr>
          <p:cNvPr id="769" name="Google Shape;769;p88"/>
          <p:cNvPicPr preferRelativeResize="0"/>
          <p:nvPr/>
        </p:nvPicPr>
        <p:blipFill>
          <a:blip r:embed="rId3">
            <a:alphaModFix/>
          </a:blip>
          <a:stretch>
            <a:fillRect/>
          </a:stretch>
        </p:blipFill>
        <p:spPr>
          <a:xfrm>
            <a:off x="0" y="0"/>
            <a:ext cx="861675" cy="887475"/>
          </a:xfrm>
          <a:prstGeom prst="rect">
            <a:avLst/>
          </a:prstGeom>
          <a:noFill/>
          <a:ln>
            <a:noFill/>
          </a:ln>
        </p:spPr>
      </p:pic>
      <p:pic>
        <p:nvPicPr>
          <p:cNvPr id="770" name="Google Shape;770;p8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71" name="Google Shape;771;p8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Auto Mode</a:t>
            </a:r>
            <a:r>
              <a:rPr b="1" lang="en" sz="2900">
                <a:solidFill>
                  <a:srgbClr val="000000"/>
                </a:solidFill>
                <a:latin typeface="Montserrat"/>
                <a:ea typeface="Montserrat"/>
                <a:cs typeface="Montserrat"/>
                <a:sym typeface="Montserrat"/>
              </a:rPr>
              <a:t> Networks: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Technically the default network is actually an auto mode network.</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One subnetwork is allocated per region.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 predefined IP ranges with a /20 mask which can be expanded to /16.</a:t>
            </a:r>
            <a:endParaRPr sz="2900">
              <a:solidFill>
                <a:srgbClr val="000000"/>
              </a:solidFill>
              <a:latin typeface="Montserrat"/>
              <a:ea typeface="Montserrat"/>
              <a:cs typeface="Montserrat"/>
              <a:sym typeface="Montserrat"/>
            </a:endParaRPr>
          </a:p>
        </p:txBody>
      </p:sp>
      <p:sp>
        <p:nvSpPr>
          <p:cNvPr id="772" name="Google Shape;772;p8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pic>
        <p:nvPicPr>
          <p:cNvPr id="777" name="Google Shape;777;p89"/>
          <p:cNvPicPr preferRelativeResize="0"/>
          <p:nvPr/>
        </p:nvPicPr>
        <p:blipFill>
          <a:blip r:embed="rId3">
            <a:alphaModFix/>
          </a:blip>
          <a:stretch>
            <a:fillRect/>
          </a:stretch>
        </p:blipFill>
        <p:spPr>
          <a:xfrm>
            <a:off x="0" y="0"/>
            <a:ext cx="861675" cy="887475"/>
          </a:xfrm>
          <a:prstGeom prst="rect">
            <a:avLst/>
          </a:prstGeom>
          <a:noFill/>
          <a:ln>
            <a:noFill/>
          </a:ln>
        </p:spPr>
      </p:pic>
      <p:pic>
        <p:nvPicPr>
          <p:cNvPr id="778" name="Google Shape;778;p8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79" name="Google Shape;779;p8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Custom</a:t>
            </a:r>
            <a:r>
              <a:rPr b="1" lang="en" sz="2900">
                <a:solidFill>
                  <a:srgbClr val="000000"/>
                </a:solidFill>
                <a:latin typeface="Montserrat"/>
                <a:ea typeface="Montserrat"/>
                <a:cs typeface="Montserrat"/>
                <a:sym typeface="Montserrat"/>
              </a:rPr>
              <a:t> Networks: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 default subnetworks are created.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User has full control of the subnetworks and the IP ranges (within the RFC 1918 address space).</a:t>
            </a:r>
            <a:endParaRPr sz="2900">
              <a:solidFill>
                <a:srgbClr val="000000"/>
              </a:solidFill>
              <a:latin typeface="Montserrat"/>
              <a:ea typeface="Montserrat"/>
              <a:cs typeface="Montserrat"/>
              <a:sym typeface="Montserrat"/>
            </a:endParaRPr>
          </a:p>
        </p:txBody>
      </p:sp>
      <p:sp>
        <p:nvSpPr>
          <p:cNvPr id="780" name="Google Shape;780;p8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pic>
        <p:nvPicPr>
          <p:cNvPr id="785" name="Google Shape;785;p90"/>
          <p:cNvPicPr preferRelativeResize="0"/>
          <p:nvPr/>
        </p:nvPicPr>
        <p:blipFill>
          <a:blip r:embed="rId3">
            <a:alphaModFix/>
          </a:blip>
          <a:stretch>
            <a:fillRect/>
          </a:stretch>
        </p:blipFill>
        <p:spPr>
          <a:xfrm>
            <a:off x="0" y="0"/>
            <a:ext cx="861675" cy="887475"/>
          </a:xfrm>
          <a:prstGeom prst="rect">
            <a:avLst/>
          </a:prstGeom>
          <a:noFill/>
          <a:ln>
            <a:noFill/>
          </a:ln>
        </p:spPr>
      </p:pic>
      <p:pic>
        <p:nvPicPr>
          <p:cNvPr id="786" name="Google Shape;786;p9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87" name="Google Shape;787;p9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 mode networks can be converted to custom mode networks if the user needs more control over the IP ranges.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However, this conversion is </a:t>
            </a:r>
            <a:r>
              <a:rPr i="1" lang="en" sz="2900" u="sng">
                <a:solidFill>
                  <a:srgbClr val="000000"/>
                </a:solidFill>
                <a:latin typeface="Montserrat"/>
                <a:ea typeface="Montserrat"/>
                <a:cs typeface="Montserrat"/>
                <a:sym typeface="Montserrat"/>
              </a:rPr>
              <a:t>one way</a:t>
            </a:r>
            <a:r>
              <a:rPr lang="en" sz="2900">
                <a:solidFill>
                  <a:srgbClr val="000000"/>
                </a:solidFill>
                <a:latin typeface="Montserrat"/>
                <a:ea typeface="Montserrat"/>
                <a:cs typeface="Montserrat"/>
                <a:sym typeface="Montserrat"/>
              </a:rPr>
              <a:t> and a custom mode network can’t be turned back into an auto mode network.</a:t>
            </a:r>
            <a:endParaRPr sz="2900">
              <a:solidFill>
                <a:srgbClr val="000000"/>
              </a:solidFill>
              <a:latin typeface="Montserrat"/>
              <a:ea typeface="Montserrat"/>
              <a:cs typeface="Montserrat"/>
              <a:sym typeface="Montserrat"/>
            </a:endParaRPr>
          </a:p>
        </p:txBody>
      </p:sp>
      <p:sp>
        <p:nvSpPr>
          <p:cNvPr id="788" name="Google Shape;788;p9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pic>
        <p:nvPicPr>
          <p:cNvPr id="793" name="Google Shape;793;p91"/>
          <p:cNvPicPr preferRelativeResize="0"/>
          <p:nvPr/>
        </p:nvPicPr>
        <p:blipFill>
          <a:blip r:embed="rId3">
            <a:alphaModFix/>
          </a:blip>
          <a:stretch>
            <a:fillRect/>
          </a:stretch>
        </p:blipFill>
        <p:spPr>
          <a:xfrm>
            <a:off x="0" y="0"/>
            <a:ext cx="861675" cy="887475"/>
          </a:xfrm>
          <a:prstGeom prst="rect">
            <a:avLst/>
          </a:prstGeom>
          <a:noFill/>
          <a:ln>
            <a:noFill/>
          </a:ln>
        </p:spPr>
      </p:pic>
      <p:pic>
        <p:nvPicPr>
          <p:cNvPr id="794" name="Google Shape;794;p9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95" name="Google Shape;795;p9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pic>
        <p:nvPicPr>
          <p:cNvPr id="800" name="Google Shape;800;p92"/>
          <p:cNvPicPr preferRelativeResize="0"/>
          <p:nvPr/>
        </p:nvPicPr>
        <p:blipFill>
          <a:blip r:embed="rId3">
            <a:alphaModFix/>
          </a:blip>
          <a:stretch>
            <a:fillRect/>
          </a:stretch>
        </p:blipFill>
        <p:spPr>
          <a:xfrm>
            <a:off x="0" y="0"/>
            <a:ext cx="861675" cy="887475"/>
          </a:xfrm>
          <a:prstGeom prst="rect">
            <a:avLst/>
          </a:prstGeom>
          <a:noFill/>
          <a:ln>
            <a:noFill/>
          </a:ln>
        </p:spPr>
      </p:pic>
      <p:pic>
        <p:nvPicPr>
          <p:cNvPr id="801" name="Google Shape;801;p9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02" name="Google Shape;802;p9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03" name="Google Shape;803;p92"/>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pic>
        <p:nvPicPr>
          <p:cNvPr id="808" name="Google Shape;808;p93"/>
          <p:cNvPicPr preferRelativeResize="0"/>
          <p:nvPr/>
        </p:nvPicPr>
        <p:blipFill>
          <a:blip r:embed="rId3">
            <a:alphaModFix/>
          </a:blip>
          <a:stretch>
            <a:fillRect/>
          </a:stretch>
        </p:blipFill>
        <p:spPr>
          <a:xfrm>
            <a:off x="0" y="0"/>
            <a:ext cx="861675" cy="887475"/>
          </a:xfrm>
          <a:prstGeom prst="rect">
            <a:avLst/>
          </a:prstGeom>
          <a:noFill/>
          <a:ln>
            <a:noFill/>
          </a:ln>
        </p:spPr>
      </p:pic>
      <p:pic>
        <p:nvPicPr>
          <p:cNvPr id="809" name="Google Shape;809;p9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10" name="Google Shape;810;p9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11" name="Google Shape;811;p93"/>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812" name="Google Shape;812;p93"/>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813" name="Google Shape;813;p93"/>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814" name="Google Shape;814;p93"/>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a:t>
            </a:r>
            <a:r>
              <a:rPr b="1" lang="en">
                <a:latin typeface="Montserrat"/>
                <a:ea typeface="Montserrat"/>
                <a:cs typeface="Montserrat"/>
                <a:sym typeface="Montserrat"/>
              </a:rPr>
              <a:t> 3</a:t>
            </a:r>
            <a:endParaRPr b="1">
              <a:latin typeface="Montserrat"/>
              <a:ea typeface="Montserrat"/>
              <a:cs typeface="Montserrat"/>
              <a:sym typeface="Montserrat"/>
            </a:endParaRPr>
          </a:p>
        </p:txBody>
      </p:sp>
      <p:sp>
        <p:nvSpPr>
          <p:cNvPr id="815" name="Google Shape;815;p93"/>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816" name="Google Shape;816;p93"/>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0" name="Google Shape;150;p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1" name="Google Shape;151;p31"/>
          <p:cNvSpPr txBox="1"/>
          <p:nvPr>
            <p:ph type="ctrTitle"/>
          </p:nvPr>
        </p:nvSpPr>
        <p:spPr>
          <a:xfrm>
            <a:off x="311700" y="1941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Compute Engine</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152" name="Google Shape;152;p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94"/>
          <p:cNvPicPr preferRelativeResize="0"/>
          <p:nvPr/>
        </p:nvPicPr>
        <p:blipFill>
          <a:blip r:embed="rId3">
            <a:alphaModFix/>
          </a:blip>
          <a:stretch>
            <a:fillRect/>
          </a:stretch>
        </p:blipFill>
        <p:spPr>
          <a:xfrm>
            <a:off x="0" y="0"/>
            <a:ext cx="861675" cy="887475"/>
          </a:xfrm>
          <a:prstGeom prst="rect">
            <a:avLst/>
          </a:prstGeom>
          <a:noFill/>
          <a:ln>
            <a:noFill/>
          </a:ln>
        </p:spPr>
      </p:pic>
      <p:pic>
        <p:nvPicPr>
          <p:cNvPr id="822" name="Google Shape;822;p9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23" name="Google Shape;823;p9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24" name="Google Shape;824;p94"/>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825" name="Google Shape;825;p94"/>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826" name="Google Shape;826;p94"/>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827" name="Google Shape;827;p94"/>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828" name="Google Shape;828;p94"/>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829" name="Google Shape;829;p94"/>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830" name="Google Shape;830;p94"/>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831" name="Google Shape;831;p94"/>
          <p:cNvPicPr preferRelativeResize="0"/>
          <p:nvPr/>
        </p:nvPicPr>
        <p:blipFill>
          <a:blip r:embed="rId5">
            <a:alphaModFix/>
          </a:blip>
          <a:stretch>
            <a:fillRect/>
          </a:stretch>
        </p:blipFill>
        <p:spPr>
          <a:xfrm>
            <a:off x="2178710" y="1493537"/>
            <a:ext cx="655626" cy="43697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pic>
        <p:nvPicPr>
          <p:cNvPr id="836" name="Google Shape;836;p95"/>
          <p:cNvPicPr preferRelativeResize="0"/>
          <p:nvPr/>
        </p:nvPicPr>
        <p:blipFill>
          <a:blip r:embed="rId3">
            <a:alphaModFix/>
          </a:blip>
          <a:stretch>
            <a:fillRect/>
          </a:stretch>
        </p:blipFill>
        <p:spPr>
          <a:xfrm>
            <a:off x="0" y="0"/>
            <a:ext cx="861675" cy="887475"/>
          </a:xfrm>
          <a:prstGeom prst="rect">
            <a:avLst/>
          </a:prstGeom>
          <a:noFill/>
          <a:ln>
            <a:noFill/>
          </a:ln>
        </p:spPr>
      </p:pic>
      <p:pic>
        <p:nvPicPr>
          <p:cNvPr id="837" name="Google Shape;837;p9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38" name="Google Shape;838;p9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39" name="Google Shape;839;p95"/>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840" name="Google Shape;840;p95"/>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841" name="Google Shape;841;p95"/>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842" name="Google Shape;842;p95"/>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843" name="Google Shape;843;p95"/>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844" name="Google Shape;844;p95"/>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845" name="Google Shape;845;p95"/>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846" name="Google Shape;846;p95"/>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847" name="Google Shape;847;p95"/>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848" name="Google Shape;848;p95"/>
          <p:cNvPicPr preferRelativeResize="0"/>
          <p:nvPr/>
        </p:nvPicPr>
        <p:blipFill>
          <a:blip r:embed="rId5">
            <a:alphaModFix/>
          </a:blip>
          <a:stretch>
            <a:fillRect/>
          </a:stretch>
        </p:blipFill>
        <p:spPr>
          <a:xfrm>
            <a:off x="3593410" y="1493549"/>
            <a:ext cx="655626" cy="436974"/>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pic>
        <p:nvPicPr>
          <p:cNvPr id="853" name="Google Shape;853;p96"/>
          <p:cNvPicPr preferRelativeResize="0"/>
          <p:nvPr/>
        </p:nvPicPr>
        <p:blipFill>
          <a:blip r:embed="rId3">
            <a:alphaModFix/>
          </a:blip>
          <a:stretch>
            <a:fillRect/>
          </a:stretch>
        </p:blipFill>
        <p:spPr>
          <a:xfrm>
            <a:off x="0" y="0"/>
            <a:ext cx="861675" cy="887475"/>
          </a:xfrm>
          <a:prstGeom prst="rect">
            <a:avLst/>
          </a:prstGeom>
          <a:noFill/>
          <a:ln>
            <a:noFill/>
          </a:ln>
        </p:spPr>
      </p:pic>
      <p:pic>
        <p:nvPicPr>
          <p:cNvPr id="854" name="Google Shape;854;p9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55" name="Google Shape;855;p9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56" name="Google Shape;856;p96"/>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857" name="Google Shape;857;p96"/>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858" name="Google Shape;858;p96"/>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859" name="Google Shape;859;p96"/>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860" name="Google Shape;860;p96"/>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861" name="Google Shape;861;p96"/>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862" name="Google Shape;862;p96"/>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863" name="Google Shape;863;p96"/>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864" name="Google Shape;864;p96"/>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865" name="Google Shape;865;p96"/>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866" name="Google Shape;866;p96"/>
          <p:cNvPicPr preferRelativeResize="0"/>
          <p:nvPr/>
        </p:nvPicPr>
        <p:blipFill>
          <a:blip r:embed="rId5">
            <a:alphaModFix/>
          </a:blip>
          <a:stretch>
            <a:fillRect/>
          </a:stretch>
        </p:blipFill>
        <p:spPr>
          <a:xfrm>
            <a:off x="3593422" y="2753624"/>
            <a:ext cx="655626" cy="43697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pic>
        <p:nvPicPr>
          <p:cNvPr id="871" name="Google Shape;871;p9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72" name="Google Shape;872;p9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73" name="Google Shape;873;p9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74" name="Google Shape;874;p97"/>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875" name="Google Shape;875;p97"/>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876" name="Google Shape;876;p97"/>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877" name="Google Shape;877;p97"/>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878" name="Google Shape;878;p97"/>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879" name="Google Shape;879;p97"/>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880" name="Google Shape;880;p97"/>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881" name="Google Shape;881;p97"/>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882" name="Google Shape;882;p97"/>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883" name="Google Shape;883;p97"/>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884" name="Google Shape;884;p97"/>
          <p:cNvPicPr preferRelativeResize="0"/>
          <p:nvPr/>
        </p:nvPicPr>
        <p:blipFill>
          <a:blip r:embed="rId5">
            <a:alphaModFix/>
          </a:blip>
          <a:stretch>
            <a:fillRect/>
          </a:stretch>
        </p:blipFill>
        <p:spPr>
          <a:xfrm>
            <a:off x="3593422" y="2753624"/>
            <a:ext cx="655626" cy="436974"/>
          </a:xfrm>
          <a:prstGeom prst="rect">
            <a:avLst/>
          </a:prstGeom>
          <a:noFill/>
          <a:ln>
            <a:noFill/>
          </a:ln>
        </p:spPr>
      </p:pic>
      <p:sp>
        <p:nvSpPr>
          <p:cNvPr id="885" name="Google Shape;885;p97"/>
          <p:cNvSpPr/>
          <p:nvPr/>
        </p:nvSpPr>
        <p:spPr>
          <a:xfrm>
            <a:off x="4765525" y="1110625"/>
            <a:ext cx="1219800" cy="34593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asia-east</a:t>
            </a:r>
            <a:r>
              <a:rPr lang="en">
                <a:latin typeface="Montserrat"/>
                <a:ea typeface="Montserrat"/>
                <a:cs typeface="Montserrat"/>
                <a:sym typeface="Montserrat"/>
              </a:rPr>
              <a:t>1</a:t>
            </a:r>
            <a:endParaRPr>
              <a:latin typeface="Montserrat"/>
              <a:ea typeface="Montserrat"/>
              <a:cs typeface="Montserrat"/>
              <a:sym typeface="Montserrat"/>
            </a:endParaRPr>
          </a:p>
        </p:txBody>
      </p:sp>
      <p:pic>
        <p:nvPicPr>
          <p:cNvPr id="886" name="Google Shape;886;p97"/>
          <p:cNvPicPr preferRelativeResize="0"/>
          <p:nvPr/>
        </p:nvPicPr>
        <p:blipFill>
          <a:blip r:embed="rId5">
            <a:alphaModFix/>
          </a:blip>
          <a:stretch>
            <a:fillRect/>
          </a:stretch>
        </p:blipFill>
        <p:spPr>
          <a:xfrm>
            <a:off x="5047622" y="2123599"/>
            <a:ext cx="655626" cy="43697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98"/>
          <p:cNvPicPr preferRelativeResize="0"/>
          <p:nvPr/>
        </p:nvPicPr>
        <p:blipFill>
          <a:blip r:embed="rId3">
            <a:alphaModFix/>
          </a:blip>
          <a:stretch>
            <a:fillRect/>
          </a:stretch>
        </p:blipFill>
        <p:spPr>
          <a:xfrm>
            <a:off x="0" y="0"/>
            <a:ext cx="861675" cy="887475"/>
          </a:xfrm>
          <a:prstGeom prst="rect">
            <a:avLst/>
          </a:prstGeom>
          <a:noFill/>
          <a:ln>
            <a:noFill/>
          </a:ln>
        </p:spPr>
      </p:pic>
      <p:pic>
        <p:nvPicPr>
          <p:cNvPr id="892" name="Google Shape;892;p9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93" name="Google Shape;893;p9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94" name="Google Shape;894;p98"/>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895" name="Google Shape;895;p98"/>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896" name="Google Shape;896;p98"/>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897" name="Google Shape;897;p98"/>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898" name="Google Shape;898;p98"/>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899" name="Google Shape;899;p98"/>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900" name="Google Shape;900;p98"/>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901" name="Google Shape;901;p98"/>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902" name="Google Shape;902;p98"/>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903" name="Google Shape;903;p98"/>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904" name="Google Shape;904;p98"/>
          <p:cNvPicPr preferRelativeResize="0"/>
          <p:nvPr/>
        </p:nvPicPr>
        <p:blipFill>
          <a:blip r:embed="rId5">
            <a:alphaModFix/>
          </a:blip>
          <a:stretch>
            <a:fillRect/>
          </a:stretch>
        </p:blipFill>
        <p:spPr>
          <a:xfrm>
            <a:off x="3593422" y="2753624"/>
            <a:ext cx="655626" cy="436974"/>
          </a:xfrm>
          <a:prstGeom prst="rect">
            <a:avLst/>
          </a:prstGeom>
          <a:noFill/>
          <a:ln>
            <a:noFill/>
          </a:ln>
        </p:spPr>
      </p:pic>
      <p:sp>
        <p:nvSpPr>
          <p:cNvPr id="905" name="Google Shape;905;p98"/>
          <p:cNvSpPr/>
          <p:nvPr/>
        </p:nvSpPr>
        <p:spPr>
          <a:xfrm>
            <a:off x="4765525" y="1110625"/>
            <a:ext cx="1219800" cy="34593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asia-east1</a:t>
            </a:r>
            <a:endParaRPr>
              <a:latin typeface="Montserrat"/>
              <a:ea typeface="Montserrat"/>
              <a:cs typeface="Montserrat"/>
              <a:sym typeface="Montserrat"/>
            </a:endParaRPr>
          </a:p>
        </p:txBody>
      </p:sp>
      <p:pic>
        <p:nvPicPr>
          <p:cNvPr id="906" name="Google Shape;906;p98"/>
          <p:cNvPicPr preferRelativeResize="0"/>
          <p:nvPr/>
        </p:nvPicPr>
        <p:blipFill>
          <a:blip r:embed="rId5">
            <a:alphaModFix/>
          </a:blip>
          <a:stretch>
            <a:fillRect/>
          </a:stretch>
        </p:blipFill>
        <p:spPr>
          <a:xfrm>
            <a:off x="5047622" y="2123599"/>
            <a:ext cx="655626" cy="436974"/>
          </a:xfrm>
          <a:prstGeom prst="rect">
            <a:avLst/>
          </a:prstGeom>
          <a:noFill/>
          <a:ln>
            <a:noFill/>
          </a:ln>
        </p:spPr>
      </p:pic>
      <p:pic>
        <p:nvPicPr>
          <p:cNvPr id="907" name="Google Shape;907;p98"/>
          <p:cNvPicPr preferRelativeResize="0"/>
          <p:nvPr/>
        </p:nvPicPr>
        <p:blipFill>
          <a:blip r:embed="rId6">
            <a:alphaModFix/>
          </a:blip>
          <a:stretch>
            <a:fillRect/>
          </a:stretch>
        </p:blipFill>
        <p:spPr>
          <a:xfrm>
            <a:off x="7756225" y="1957275"/>
            <a:ext cx="1472575" cy="1074551"/>
          </a:xfrm>
          <a:prstGeom prst="rect">
            <a:avLst/>
          </a:prstGeom>
          <a:noFill/>
          <a:ln>
            <a:noFill/>
          </a:ln>
        </p:spPr>
      </p:pic>
      <p:sp>
        <p:nvSpPr>
          <p:cNvPr id="908" name="Google Shape;908;p98"/>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pic>
        <p:nvPicPr>
          <p:cNvPr id="913" name="Google Shape;913;p99"/>
          <p:cNvPicPr preferRelativeResize="0"/>
          <p:nvPr/>
        </p:nvPicPr>
        <p:blipFill>
          <a:blip r:embed="rId3">
            <a:alphaModFix/>
          </a:blip>
          <a:stretch>
            <a:fillRect/>
          </a:stretch>
        </p:blipFill>
        <p:spPr>
          <a:xfrm>
            <a:off x="0" y="0"/>
            <a:ext cx="861675" cy="887475"/>
          </a:xfrm>
          <a:prstGeom prst="rect">
            <a:avLst/>
          </a:prstGeom>
          <a:noFill/>
          <a:ln>
            <a:noFill/>
          </a:ln>
        </p:spPr>
      </p:pic>
      <p:pic>
        <p:nvPicPr>
          <p:cNvPr id="914" name="Google Shape;914;p9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15" name="Google Shape;915;p9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16" name="Google Shape;916;p99"/>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917" name="Google Shape;917;p99"/>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918" name="Google Shape;918;p99"/>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919" name="Google Shape;919;p99"/>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920" name="Google Shape;920;p99"/>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921" name="Google Shape;921;p99"/>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922" name="Google Shape;922;p99"/>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923" name="Google Shape;923;p99"/>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924" name="Google Shape;924;p99"/>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925" name="Google Shape;925;p99"/>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926" name="Google Shape;926;p99"/>
          <p:cNvPicPr preferRelativeResize="0"/>
          <p:nvPr/>
        </p:nvPicPr>
        <p:blipFill>
          <a:blip r:embed="rId5">
            <a:alphaModFix/>
          </a:blip>
          <a:stretch>
            <a:fillRect/>
          </a:stretch>
        </p:blipFill>
        <p:spPr>
          <a:xfrm>
            <a:off x="3593422" y="2753624"/>
            <a:ext cx="655626" cy="436974"/>
          </a:xfrm>
          <a:prstGeom prst="rect">
            <a:avLst/>
          </a:prstGeom>
          <a:noFill/>
          <a:ln>
            <a:noFill/>
          </a:ln>
        </p:spPr>
      </p:pic>
      <p:sp>
        <p:nvSpPr>
          <p:cNvPr id="927" name="Google Shape;927;p99"/>
          <p:cNvSpPr/>
          <p:nvPr/>
        </p:nvSpPr>
        <p:spPr>
          <a:xfrm>
            <a:off x="4765525" y="1110625"/>
            <a:ext cx="1219800" cy="34593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asia-east1</a:t>
            </a:r>
            <a:endParaRPr>
              <a:latin typeface="Montserrat"/>
              <a:ea typeface="Montserrat"/>
              <a:cs typeface="Montserrat"/>
              <a:sym typeface="Montserrat"/>
            </a:endParaRPr>
          </a:p>
        </p:txBody>
      </p:sp>
      <p:pic>
        <p:nvPicPr>
          <p:cNvPr id="928" name="Google Shape;928;p99"/>
          <p:cNvPicPr preferRelativeResize="0"/>
          <p:nvPr/>
        </p:nvPicPr>
        <p:blipFill>
          <a:blip r:embed="rId5">
            <a:alphaModFix/>
          </a:blip>
          <a:stretch>
            <a:fillRect/>
          </a:stretch>
        </p:blipFill>
        <p:spPr>
          <a:xfrm>
            <a:off x="5047622" y="2123599"/>
            <a:ext cx="655626" cy="436974"/>
          </a:xfrm>
          <a:prstGeom prst="rect">
            <a:avLst/>
          </a:prstGeom>
          <a:noFill/>
          <a:ln>
            <a:noFill/>
          </a:ln>
        </p:spPr>
      </p:pic>
      <p:pic>
        <p:nvPicPr>
          <p:cNvPr id="929" name="Google Shape;929;p99"/>
          <p:cNvPicPr preferRelativeResize="0"/>
          <p:nvPr/>
        </p:nvPicPr>
        <p:blipFill>
          <a:blip r:embed="rId6">
            <a:alphaModFix/>
          </a:blip>
          <a:stretch>
            <a:fillRect/>
          </a:stretch>
        </p:blipFill>
        <p:spPr>
          <a:xfrm>
            <a:off x="7756225" y="1957275"/>
            <a:ext cx="1472575" cy="1074551"/>
          </a:xfrm>
          <a:prstGeom prst="rect">
            <a:avLst/>
          </a:prstGeom>
          <a:noFill/>
          <a:ln>
            <a:noFill/>
          </a:ln>
        </p:spPr>
      </p:pic>
      <p:sp>
        <p:nvSpPr>
          <p:cNvPr id="930" name="Google Shape;930;p99"/>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931" name="Google Shape;931;p99"/>
          <p:cNvSpPr/>
          <p:nvPr/>
        </p:nvSpPr>
        <p:spPr>
          <a:xfrm>
            <a:off x="2294100" y="1474775"/>
            <a:ext cx="437100" cy="43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99"/>
          <p:cNvSpPr/>
          <p:nvPr/>
        </p:nvSpPr>
        <p:spPr>
          <a:xfrm>
            <a:off x="3702675" y="1493475"/>
            <a:ext cx="437100" cy="43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pic>
        <p:nvPicPr>
          <p:cNvPr id="937" name="Google Shape;937;p100"/>
          <p:cNvPicPr preferRelativeResize="0"/>
          <p:nvPr/>
        </p:nvPicPr>
        <p:blipFill>
          <a:blip r:embed="rId3">
            <a:alphaModFix/>
          </a:blip>
          <a:stretch>
            <a:fillRect/>
          </a:stretch>
        </p:blipFill>
        <p:spPr>
          <a:xfrm>
            <a:off x="0" y="0"/>
            <a:ext cx="861675" cy="887475"/>
          </a:xfrm>
          <a:prstGeom prst="rect">
            <a:avLst/>
          </a:prstGeom>
          <a:noFill/>
          <a:ln>
            <a:noFill/>
          </a:ln>
        </p:spPr>
      </p:pic>
      <p:pic>
        <p:nvPicPr>
          <p:cNvPr id="938" name="Google Shape;938;p10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39" name="Google Shape;939;p10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40" name="Google Shape;940;p100"/>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941" name="Google Shape;941;p100"/>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942" name="Google Shape;942;p100"/>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943" name="Google Shape;943;p100"/>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944" name="Google Shape;944;p100"/>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945" name="Google Shape;945;p100"/>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946" name="Google Shape;946;p100"/>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947" name="Google Shape;947;p100"/>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948" name="Google Shape;948;p100"/>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949" name="Google Shape;949;p100"/>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950" name="Google Shape;950;p100"/>
          <p:cNvPicPr preferRelativeResize="0"/>
          <p:nvPr/>
        </p:nvPicPr>
        <p:blipFill>
          <a:blip r:embed="rId5">
            <a:alphaModFix/>
          </a:blip>
          <a:stretch>
            <a:fillRect/>
          </a:stretch>
        </p:blipFill>
        <p:spPr>
          <a:xfrm>
            <a:off x="3593422" y="2753624"/>
            <a:ext cx="655626" cy="436974"/>
          </a:xfrm>
          <a:prstGeom prst="rect">
            <a:avLst/>
          </a:prstGeom>
          <a:noFill/>
          <a:ln>
            <a:noFill/>
          </a:ln>
        </p:spPr>
      </p:pic>
      <p:sp>
        <p:nvSpPr>
          <p:cNvPr id="951" name="Google Shape;951;p100"/>
          <p:cNvSpPr/>
          <p:nvPr/>
        </p:nvSpPr>
        <p:spPr>
          <a:xfrm>
            <a:off x="4765525" y="1110625"/>
            <a:ext cx="1219800" cy="34593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asia-east1</a:t>
            </a:r>
            <a:endParaRPr>
              <a:latin typeface="Montserrat"/>
              <a:ea typeface="Montserrat"/>
              <a:cs typeface="Montserrat"/>
              <a:sym typeface="Montserrat"/>
            </a:endParaRPr>
          </a:p>
        </p:txBody>
      </p:sp>
      <p:pic>
        <p:nvPicPr>
          <p:cNvPr id="952" name="Google Shape;952;p100"/>
          <p:cNvPicPr preferRelativeResize="0"/>
          <p:nvPr/>
        </p:nvPicPr>
        <p:blipFill>
          <a:blip r:embed="rId5">
            <a:alphaModFix/>
          </a:blip>
          <a:stretch>
            <a:fillRect/>
          </a:stretch>
        </p:blipFill>
        <p:spPr>
          <a:xfrm>
            <a:off x="5047622" y="2123599"/>
            <a:ext cx="655626" cy="436974"/>
          </a:xfrm>
          <a:prstGeom prst="rect">
            <a:avLst/>
          </a:prstGeom>
          <a:noFill/>
          <a:ln>
            <a:noFill/>
          </a:ln>
        </p:spPr>
      </p:pic>
      <p:pic>
        <p:nvPicPr>
          <p:cNvPr id="953" name="Google Shape;953;p100"/>
          <p:cNvPicPr preferRelativeResize="0"/>
          <p:nvPr/>
        </p:nvPicPr>
        <p:blipFill>
          <a:blip r:embed="rId6">
            <a:alphaModFix/>
          </a:blip>
          <a:stretch>
            <a:fillRect/>
          </a:stretch>
        </p:blipFill>
        <p:spPr>
          <a:xfrm>
            <a:off x="7756225" y="1957275"/>
            <a:ext cx="1472575" cy="1074551"/>
          </a:xfrm>
          <a:prstGeom prst="rect">
            <a:avLst/>
          </a:prstGeom>
          <a:noFill/>
          <a:ln>
            <a:noFill/>
          </a:ln>
        </p:spPr>
      </p:pic>
      <p:sp>
        <p:nvSpPr>
          <p:cNvPr id="954" name="Google Shape;954;p100"/>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cxnSp>
        <p:nvCxnSpPr>
          <p:cNvPr id="955" name="Google Shape;955;p100"/>
          <p:cNvCxnSpPr/>
          <p:nvPr/>
        </p:nvCxnSpPr>
        <p:spPr>
          <a:xfrm>
            <a:off x="2658225" y="1712038"/>
            <a:ext cx="1083300" cy="0"/>
          </a:xfrm>
          <a:prstGeom prst="straightConnector1">
            <a:avLst/>
          </a:prstGeom>
          <a:noFill/>
          <a:ln cap="flat" cmpd="sng" w="28575">
            <a:solidFill>
              <a:srgbClr val="000000"/>
            </a:solidFill>
            <a:prstDash val="solid"/>
            <a:round/>
            <a:headEnd len="med" w="med" type="none"/>
            <a:tailEnd len="med" w="med" type="none"/>
          </a:ln>
        </p:spPr>
      </p:cxnSp>
      <p:sp>
        <p:nvSpPr>
          <p:cNvPr id="956" name="Google Shape;956;p100"/>
          <p:cNvSpPr/>
          <p:nvPr/>
        </p:nvSpPr>
        <p:spPr>
          <a:xfrm>
            <a:off x="1811625" y="2869625"/>
            <a:ext cx="1820700" cy="1559100"/>
          </a:xfrm>
          <a:prstGeom prst="wedgeRoundRectCallout">
            <a:avLst>
              <a:gd fmla="val 26999" name="adj1"/>
              <a:gd fmla="val -123700" name="adj2"/>
              <a:gd fmla="val 0" name="adj3"/>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These VMs can connect over internal IPs since they’re on the same network.</a:t>
            </a:r>
            <a:endParaRPr>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pic>
        <p:nvPicPr>
          <p:cNvPr id="961" name="Google Shape;961;p101"/>
          <p:cNvPicPr preferRelativeResize="0"/>
          <p:nvPr/>
        </p:nvPicPr>
        <p:blipFill>
          <a:blip r:embed="rId3">
            <a:alphaModFix/>
          </a:blip>
          <a:stretch>
            <a:fillRect/>
          </a:stretch>
        </p:blipFill>
        <p:spPr>
          <a:xfrm>
            <a:off x="0" y="0"/>
            <a:ext cx="861675" cy="887475"/>
          </a:xfrm>
          <a:prstGeom prst="rect">
            <a:avLst/>
          </a:prstGeom>
          <a:noFill/>
          <a:ln>
            <a:noFill/>
          </a:ln>
        </p:spPr>
      </p:pic>
      <p:pic>
        <p:nvPicPr>
          <p:cNvPr id="962" name="Google Shape;962;p10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63" name="Google Shape;963;p10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64" name="Google Shape;964;p101"/>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965" name="Google Shape;965;p101"/>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966" name="Google Shape;966;p101"/>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967" name="Google Shape;967;p101"/>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968" name="Google Shape;968;p101"/>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969" name="Google Shape;969;p101"/>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970" name="Google Shape;970;p101"/>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971" name="Google Shape;971;p101"/>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972" name="Google Shape;972;p101"/>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973" name="Google Shape;973;p101"/>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974" name="Google Shape;974;p101"/>
          <p:cNvPicPr preferRelativeResize="0"/>
          <p:nvPr/>
        </p:nvPicPr>
        <p:blipFill>
          <a:blip r:embed="rId5">
            <a:alphaModFix/>
          </a:blip>
          <a:stretch>
            <a:fillRect/>
          </a:stretch>
        </p:blipFill>
        <p:spPr>
          <a:xfrm>
            <a:off x="3593422" y="2753624"/>
            <a:ext cx="655626" cy="436974"/>
          </a:xfrm>
          <a:prstGeom prst="rect">
            <a:avLst/>
          </a:prstGeom>
          <a:noFill/>
          <a:ln>
            <a:noFill/>
          </a:ln>
        </p:spPr>
      </p:pic>
      <p:sp>
        <p:nvSpPr>
          <p:cNvPr id="975" name="Google Shape;975;p101"/>
          <p:cNvSpPr/>
          <p:nvPr/>
        </p:nvSpPr>
        <p:spPr>
          <a:xfrm>
            <a:off x="4765525" y="1110625"/>
            <a:ext cx="1219800" cy="34593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asia-east1</a:t>
            </a:r>
            <a:endParaRPr>
              <a:latin typeface="Montserrat"/>
              <a:ea typeface="Montserrat"/>
              <a:cs typeface="Montserrat"/>
              <a:sym typeface="Montserrat"/>
            </a:endParaRPr>
          </a:p>
        </p:txBody>
      </p:sp>
      <p:pic>
        <p:nvPicPr>
          <p:cNvPr id="976" name="Google Shape;976;p101"/>
          <p:cNvPicPr preferRelativeResize="0"/>
          <p:nvPr/>
        </p:nvPicPr>
        <p:blipFill>
          <a:blip r:embed="rId5">
            <a:alphaModFix/>
          </a:blip>
          <a:stretch>
            <a:fillRect/>
          </a:stretch>
        </p:blipFill>
        <p:spPr>
          <a:xfrm>
            <a:off x="5047622" y="2123599"/>
            <a:ext cx="655626" cy="436974"/>
          </a:xfrm>
          <a:prstGeom prst="rect">
            <a:avLst/>
          </a:prstGeom>
          <a:noFill/>
          <a:ln>
            <a:noFill/>
          </a:ln>
        </p:spPr>
      </p:pic>
      <p:pic>
        <p:nvPicPr>
          <p:cNvPr id="977" name="Google Shape;977;p101"/>
          <p:cNvPicPr preferRelativeResize="0"/>
          <p:nvPr/>
        </p:nvPicPr>
        <p:blipFill>
          <a:blip r:embed="rId6">
            <a:alphaModFix/>
          </a:blip>
          <a:stretch>
            <a:fillRect/>
          </a:stretch>
        </p:blipFill>
        <p:spPr>
          <a:xfrm>
            <a:off x="7756225" y="1957275"/>
            <a:ext cx="1472575" cy="1074551"/>
          </a:xfrm>
          <a:prstGeom prst="rect">
            <a:avLst/>
          </a:prstGeom>
          <a:noFill/>
          <a:ln>
            <a:noFill/>
          </a:ln>
        </p:spPr>
      </p:pic>
      <p:sp>
        <p:nvSpPr>
          <p:cNvPr id="978" name="Google Shape;978;p101"/>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sp>
        <p:nvSpPr>
          <p:cNvPr id="979" name="Google Shape;979;p101"/>
          <p:cNvSpPr/>
          <p:nvPr/>
        </p:nvSpPr>
        <p:spPr>
          <a:xfrm>
            <a:off x="3702675" y="2753575"/>
            <a:ext cx="437100" cy="43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01"/>
          <p:cNvSpPr/>
          <p:nvPr/>
        </p:nvSpPr>
        <p:spPr>
          <a:xfrm>
            <a:off x="3702675" y="1493475"/>
            <a:ext cx="437100" cy="43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pic>
        <p:nvPicPr>
          <p:cNvPr id="985" name="Google Shape;985;p102"/>
          <p:cNvPicPr preferRelativeResize="0"/>
          <p:nvPr/>
        </p:nvPicPr>
        <p:blipFill>
          <a:blip r:embed="rId3">
            <a:alphaModFix/>
          </a:blip>
          <a:stretch>
            <a:fillRect/>
          </a:stretch>
        </p:blipFill>
        <p:spPr>
          <a:xfrm>
            <a:off x="0" y="0"/>
            <a:ext cx="861675" cy="887475"/>
          </a:xfrm>
          <a:prstGeom prst="rect">
            <a:avLst/>
          </a:prstGeom>
          <a:noFill/>
          <a:ln>
            <a:noFill/>
          </a:ln>
        </p:spPr>
      </p:pic>
      <p:pic>
        <p:nvPicPr>
          <p:cNvPr id="986" name="Google Shape;986;p10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87" name="Google Shape;987;p10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88" name="Google Shape;988;p102"/>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989" name="Google Shape;989;p102"/>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990" name="Google Shape;990;p102"/>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991" name="Google Shape;991;p102"/>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992" name="Google Shape;992;p102"/>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993" name="Google Shape;993;p102"/>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994" name="Google Shape;994;p102"/>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995" name="Google Shape;995;p102"/>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996" name="Google Shape;996;p102"/>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997" name="Google Shape;997;p102"/>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998" name="Google Shape;998;p102"/>
          <p:cNvPicPr preferRelativeResize="0"/>
          <p:nvPr/>
        </p:nvPicPr>
        <p:blipFill>
          <a:blip r:embed="rId5">
            <a:alphaModFix/>
          </a:blip>
          <a:stretch>
            <a:fillRect/>
          </a:stretch>
        </p:blipFill>
        <p:spPr>
          <a:xfrm>
            <a:off x="3593422" y="2753624"/>
            <a:ext cx="655626" cy="436974"/>
          </a:xfrm>
          <a:prstGeom prst="rect">
            <a:avLst/>
          </a:prstGeom>
          <a:noFill/>
          <a:ln>
            <a:noFill/>
          </a:ln>
        </p:spPr>
      </p:pic>
      <p:sp>
        <p:nvSpPr>
          <p:cNvPr id="999" name="Google Shape;999;p102"/>
          <p:cNvSpPr/>
          <p:nvPr/>
        </p:nvSpPr>
        <p:spPr>
          <a:xfrm>
            <a:off x="4765525" y="1110625"/>
            <a:ext cx="1219800" cy="34593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asia-east1</a:t>
            </a:r>
            <a:endParaRPr>
              <a:latin typeface="Montserrat"/>
              <a:ea typeface="Montserrat"/>
              <a:cs typeface="Montserrat"/>
              <a:sym typeface="Montserrat"/>
            </a:endParaRPr>
          </a:p>
        </p:txBody>
      </p:sp>
      <p:pic>
        <p:nvPicPr>
          <p:cNvPr id="1000" name="Google Shape;1000;p102"/>
          <p:cNvPicPr preferRelativeResize="0"/>
          <p:nvPr/>
        </p:nvPicPr>
        <p:blipFill>
          <a:blip r:embed="rId5">
            <a:alphaModFix/>
          </a:blip>
          <a:stretch>
            <a:fillRect/>
          </a:stretch>
        </p:blipFill>
        <p:spPr>
          <a:xfrm>
            <a:off x="5047622" y="2123599"/>
            <a:ext cx="655626" cy="436974"/>
          </a:xfrm>
          <a:prstGeom prst="rect">
            <a:avLst/>
          </a:prstGeom>
          <a:noFill/>
          <a:ln>
            <a:noFill/>
          </a:ln>
        </p:spPr>
      </p:pic>
      <p:pic>
        <p:nvPicPr>
          <p:cNvPr id="1001" name="Google Shape;1001;p102"/>
          <p:cNvPicPr preferRelativeResize="0"/>
          <p:nvPr/>
        </p:nvPicPr>
        <p:blipFill>
          <a:blip r:embed="rId6">
            <a:alphaModFix/>
          </a:blip>
          <a:stretch>
            <a:fillRect/>
          </a:stretch>
        </p:blipFill>
        <p:spPr>
          <a:xfrm>
            <a:off x="7756225" y="1957275"/>
            <a:ext cx="1472575" cy="1074551"/>
          </a:xfrm>
          <a:prstGeom prst="rect">
            <a:avLst/>
          </a:prstGeom>
          <a:noFill/>
          <a:ln>
            <a:noFill/>
          </a:ln>
        </p:spPr>
      </p:pic>
      <p:sp>
        <p:nvSpPr>
          <p:cNvPr id="1002" name="Google Shape;1002;p102"/>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cxnSp>
        <p:nvCxnSpPr>
          <p:cNvPr id="1003" name="Google Shape;1003;p102"/>
          <p:cNvCxnSpPr>
            <a:stCxn id="998" idx="2"/>
            <a:endCxn id="1002" idx="2"/>
          </p:cNvCxnSpPr>
          <p:nvPr/>
        </p:nvCxnSpPr>
        <p:spPr>
          <a:xfrm flipH="1" rot="-5400000">
            <a:off x="6173336" y="938498"/>
            <a:ext cx="147900" cy="4652100"/>
          </a:xfrm>
          <a:prstGeom prst="bentConnector3">
            <a:avLst>
              <a:gd fmla="val 1129616"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pic>
        <p:nvPicPr>
          <p:cNvPr id="1008" name="Google Shape;1008;p10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09" name="Google Shape;1009;p10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10" name="Google Shape;1010;p10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11" name="Google Shape;1011;p103"/>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1012" name="Google Shape;1012;p103"/>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1013" name="Google Shape;1013;p103"/>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1014" name="Google Shape;1014;p103"/>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1015" name="Google Shape;1015;p103"/>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1016" name="Google Shape;1016;p103"/>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1017" name="Google Shape;1017;p103"/>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1018" name="Google Shape;1018;p103"/>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1019" name="Google Shape;1019;p103"/>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1020" name="Google Shape;1020;p103"/>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1021" name="Google Shape;1021;p103"/>
          <p:cNvPicPr preferRelativeResize="0"/>
          <p:nvPr/>
        </p:nvPicPr>
        <p:blipFill>
          <a:blip r:embed="rId5">
            <a:alphaModFix/>
          </a:blip>
          <a:stretch>
            <a:fillRect/>
          </a:stretch>
        </p:blipFill>
        <p:spPr>
          <a:xfrm>
            <a:off x="3593422" y="2753624"/>
            <a:ext cx="655626" cy="436974"/>
          </a:xfrm>
          <a:prstGeom prst="rect">
            <a:avLst/>
          </a:prstGeom>
          <a:noFill/>
          <a:ln>
            <a:noFill/>
          </a:ln>
        </p:spPr>
      </p:pic>
      <p:sp>
        <p:nvSpPr>
          <p:cNvPr id="1022" name="Google Shape;1022;p103"/>
          <p:cNvSpPr/>
          <p:nvPr/>
        </p:nvSpPr>
        <p:spPr>
          <a:xfrm>
            <a:off x="4765525" y="1110625"/>
            <a:ext cx="1219800" cy="34593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asia-east1</a:t>
            </a:r>
            <a:endParaRPr>
              <a:latin typeface="Montserrat"/>
              <a:ea typeface="Montserrat"/>
              <a:cs typeface="Montserrat"/>
              <a:sym typeface="Montserrat"/>
            </a:endParaRPr>
          </a:p>
        </p:txBody>
      </p:sp>
      <p:pic>
        <p:nvPicPr>
          <p:cNvPr id="1023" name="Google Shape;1023;p103"/>
          <p:cNvPicPr preferRelativeResize="0"/>
          <p:nvPr/>
        </p:nvPicPr>
        <p:blipFill>
          <a:blip r:embed="rId5">
            <a:alphaModFix/>
          </a:blip>
          <a:stretch>
            <a:fillRect/>
          </a:stretch>
        </p:blipFill>
        <p:spPr>
          <a:xfrm>
            <a:off x="5047622" y="2123599"/>
            <a:ext cx="655626" cy="436974"/>
          </a:xfrm>
          <a:prstGeom prst="rect">
            <a:avLst/>
          </a:prstGeom>
          <a:noFill/>
          <a:ln>
            <a:noFill/>
          </a:ln>
        </p:spPr>
      </p:pic>
      <p:pic>
        <p:nvPicPr>
          <p:cNvPr id="1024" name="Google Shape;1024;p103"/>
          <p:cNvPicPr preferRelativeResize="0"/>
          <p:nvPr/>
        </p:nvPicPr>
        <p:blipFill>
          <a:blip r:embed="rId6">
            <a:alphaModFix/>
          </a:blip>
          <a:stretch>
            <a:fillRect/>
          </a:stretch>
        </p:blipFill>
        <p:spPr>
          <a:xfrm>
            <a:off x="7756225" y="1957275"/>
            <a:ext cx="1472575" cy="1074551"/>
          </a:xfrm>
          <a:prstGeom prst="rect">
            <a:avLst/>
          </a:prstGeom>
          <a:noFill/>
          <a:ln>
            <a:noFill/>
          </a:ln>
        </p:spPr>
      </p:pic>
      <p:sp>
        <p:nvSpPr>
          <p:cNvPr id="1025" name="Google Shape;1025;p103"/>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cxnSp>
        <p:nvCxnSpPr>
          <p:cNvPr id="1026" name="Google Shape;1026;p103"/>
          <p:cNvCxnSpPr>
            <a:stCxn id="1020" idx="1"/>
            <a:endCxn id="1024" idx="0"/>
          </p:cNvCxnSpPr>
          <p:nvPr/>
        </p:nvCxnSpPr>
        <p:spPr>
          <a:xfrm>
            <a:off x="3593410" y="1712036"/>
            <a:ext cx="4899000" cy="245100"/>
          </a:xfrm>
          <a:prstGeom prst="bentConnector4">
            <a:avLst>
              <a:gd fmla="val -4861" name="adj1"/>
              <a:gd fmla="val -315937" name="adj2"/>
            </a:avLst>
          </a:prstGeom>
          <a:noFill/>
          <a:ln cap="flat" cmpd="sng" w="28575">
            <a:solidFill>
              <a:srgbClr val="000000"/>
            </a:solidFill>
            <a:prstDash val="solid"/>
            <a:round/>
            <a:headEnd len="med" w="med" type="triangle"/>
            <a:tailEnd len="med" w="med" type="none"/>
          </a:ln>
        </p:spPr>
      </p:cxnSp>
      <p:cxnSp>
        <p:nvCxnSpPr>
          <p:cNvPr id="1027" name="Google Shape;1027;p103"/>
          <p:cNvCxnSpPr>
            <a:stCxn id="1021" idx="2"/>
            <a:endCxn id="1025" idx="2"/>
          </p:cNvCxnSpPr>
          <p:nvPr/>
        </p:nvCxnSpPr>
        <p:spPr>
          <a:xfrm flipH="1" rot="-5400000">
            <a:off x="6173336" y="938498"/>
            <a:ext cx="147900" cy="4652100"/>
          </a:xfrm>
          <a:prstGeom prst="bentConnector3">
            <a:avLst>
              <a:gd fmla="val 1129616" name="adj1"/>
            </a:avLst>
          </a:prstGeom>
          <a:noFill/>
          <a:ln cap="flat" cmpd="sng" w="28575">
            <a:solidFill>
              <a:srgbClr val="000000"/>
            </a:solidFill>
            <a:prstDash val="solid"/>
            <a:round/>
            <a:headEnd len="med" w="med" type="none"/>
            <a:tailEnd len="med" w="med" type="triangle"/>
          </a:ln>
        </p:spPr>
      </p:cxnSp>
      <p:sp>
        <p:nvSpPr>
          <p:cNvPr id="1028" name="Google Shape;1028;p103"/>
          <p:cNvSpPr/>
          <p:nvPr/>
        </p:nvSpPr>
        <p:spPr>
          <a:xfrm>
            <a:off x="1665950" y="2869625"/>
            <a:ext cx="1966500" cy="1559100"/>
          </a:xfrm>
          <a:prstGeom prst="wedgeRoundRectCallout">
            <a:avLst>
              <a:gd fmla="val 58788" name="adj1"/>
              <a:gd fmla="val -80492" name="adj2"/>
              <a:gd fmla="val 0" name="adj3"/>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Must use external IP addresses to connect, due to different networks, even if in same region!</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8" name="Google Shape;158;p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9" name="Google Shape;159;p3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Before we dive into VPC (Virtual Private Cloud), let’s have a brief overview of Compute Engine to get context of what virtual networks are used for.</a:t>
            </a:r>
            <a:endParaRPr sz="2900">
              <a:solidFill>
                <a:srgbClr val="000000"/>
              </a:solidFill>
              <a:latin typeface="Montserrat"/>
              <a:ea typeface="Montserrat"/>
              <a:cs typeface="Montserrat"/>
              <a:sym typeface="Montserrat"/>
            </a:endParaRPr>
          </a:p>
        </p:txBody>
      </p:sp>
      <p:sp>
        <p:nvSpPr>
          <p:cNvPr id="160" name="Google Shape;160;p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pic>
        <p:nvPicPr>
          <p:cNvPr id="1033" name="Google Shape;1033;p10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34" name="Google Shape;1034;p10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35" name="Google Shape;1035;p10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36" name="Google Shape;1036;p104"/>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1037" name="Google Shape;1037;p104"/>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1038" name="Google Shape;1038;p104"/>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1039" name="Google Shape;1039;p104"/>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1040" name="Google Shape;1040;p104"/>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1041" name="Google Shape;1041;p104"/>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1042" name="Google Shape;1042;p104"/>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1043" name="Google Shape;1043;p104"/>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1044" name="Google Shape;1044;p104"/>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1045" name="Google Shape;1045;p104"/>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1046" name="Google Shape;1046;p104"/>
          <p:cNvPicPr preferRelativeResize="0"/>
          <p:nvPr/>
        </p:nvPicPr>
        <p:blipFill>
          <a:blip r:embed="rId5">
            <a:alphaModFix/>
          </a:blip>
          <a:stretch>
            <a:fillRect/>
          </a:stretch>
        </p:blipFill>
        <p:spPr>
          <a:xfrm>
            <a:off x="3593422" y="2753624"/>
            <a:ext cx="655626" cy="436974"/>
          </a:xfrm>
          <a:prstGeom prst="rect">
            <a:avLst/>
          </a:prstGeom>
          <a:noFill/>
          <a:ln>
            <a:noFill/>
          </a:ln>
        </p:spPr>
      </p:pic>
      <p:sp>
        <p:nvSpPr>
          <p:cNvPr id="1047" name="Google Shape;1047;p104"/>
          <p:cNvSpPr/>
          <p:nvPr/>
        </p:nvSpPr>
        <p:spPr>
          <a:xfrm>
            <a:off x="4765525" y="1110625"/>
            <a:ext cx="1219800" cy="34593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asia-east1</a:t>
            </a:r>
            <a:endParaRPr>
              <a:latin typeface="Montserrat"/>
              <a:ea typeface="Montserrat"/>
              <a:cs typeface="Montserrat"/>
              <a:sym typeface="Montserrat"/>
            </a:endParaRPr>
          </a:p>
        </p:txBody>
      </p:sp>
      <p:pic>
        <p:nvPicPr>
          <p:cNvPr id="1048" name="Google Shape;1048;p104"/>
          <p:cNvPicPr preferRelativeResize="0"/>
          <p:nvPr/>
        </p:nvPicPr>
        <p:blipFill>
          <a:blip r:embed="rId5">
            <a:alphaModFix/>
          </a:blip>
          <a:stretch>
            <a:fillRect/>
          </a:stretch>
        </p:blipFill>
        <p:spPr>
          <a:xfrm>
            <a:off x="5047622" y="2123599"/>
            <a:ext cx="655626" cy="436974"/>
          </a:xfrm>
          <a:prstGeom prst="rect">
            <a:avLst/>
          </a:prstGeom>
          <a:noFill/>
          <a:ln>
            <a:noFill/>
          </a:ln>
        </p:spPr>
      </p:pic>
      <p:pic>
        <p:nvPicPr>
          <p:cNvPr id="1049" name="Google Shape;1049;p104"/>
          <p:cNvPicPr preferRelativeResize="0"/>
          <p:nvPr/>
        </p:nvPicPr>
        <p:blipFill>
          <a:blip r:embed="rId6">
            <a:alphaModFix/>
          </a:blip>
          <a:stretch>
            <a:fillRect/>
          </a:stretch>
        </p:blipFill>
        <p:spPr>
          <a:xfrm>
            <a:off x="7756225" y="1957275"/>
            <a:ext cx="1472575" cy="1074551"/>
          </a:xfrm>
          <a:prstGeom prst="rect">
            <a:avLst/>
          </a:prstGeom>
          <a:noFill/>
          <a:ln>
            <a:noFill/>
          </a:ln>
        </p:spPr>
      </p:pic>
      <p:sp>
        <p:nvSpPr>
          <p:cNvPr id="1050" name="Google Shape;1050;p104"/>
          <p:cNvSpPr txBox="1"/>
          <p:nvPr/>
        </p:nvSpPr>
        <p:spPr>
          <a:xfrm>
            <a:off x="7917800" y="29384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INTERNET</a:t>
            </a:r>
            <a:endParaRPr b="1">
              <a:latin typeface="Montserrat"/>
              <a:ea typeface="Montserrat"/>
              <a:cs typeface="Montserrat"/>
              <a:sym typeface="Montserrat"/>
            </a:endParaRPr>
          </a:p>
        </p:txBody>
      </p:sp>
      <p:cxnSp>
        <p:nvCxnSpPr>
          <p:cNvPr id="1051" name="Google Shape;1051;p104"/>
          <p:cNvCxnSpPr>
            <a:stCxn id="1045" idx="1"/>
            <a:endCxn id="1049" idx="0"/>
          </p:cNvCxnSpPr>
          <p:nvPr/>
        </p:nvCxnSpPr>
        <p:spPr>
          <a:xfrm>
            <a:off x="3593410" y="1712036"/>
            <a:ext cx="4899000" cy="245100"/>
          </a:xfrm>
          <a:prstGeom prst="bentConnector4">
            <a:avLst>
              <a:gd fmla="val -4861" name="adj1"/>
              <a:gd fmla="val -315937" name="adj2"/>
            </a:avLst>
          </a:prstGeom>
          <a:noFill/>
          <a:ln cap="flat" cmpd="sng" w="28575">
            <a:solidFill>
              <a:srgbClr val="000000"/>
            </a:solidFill>
            <a:prstDash val="solid"/>
            <a:round/>
            <a:headEnd len="med" w="med" type="triangle"/>
            <a:tailEnd len="med" w="med" type="none"/>
          </a:ln>
        </p:spPr>
      </p:cxnSp>
      <p:cxnSp>
        <p:nvCxnSpPr>
          <p:cNvPr id="1052" name="Google Shape;1052;p104"/>
          <p:cNvCxnSpPr>
            <a:stCxn id="1046" idx="2"/>
            <a:endCxn id="1050" idx="2"/>
          </p:cNvCxnSpPr>
          <p:nvPr/>
        </p:nvCxnSpPr>
        <p:spPr>
          <a:xfrm flipH="1" rot="-5400000">
            <a:off x="6173336" y="938498"/>
            <a:ext cx="147900" cy="4652100"/>
          </a:xfrm>
          <a:prstGeom prst="bentConnector3">
            <a:avLst>
              <a:gd fmla="val 1129616" name="adj1"/>
            </a:avLst>
          </a:prstGeom>
          <a:noFill/>
          <a:ln cap="flat" cmpd="sng" w="28575">
            <a:solidFill>
              <a:srgbClr val="000000"/>
            </a:solidFill>
            <a:prstDash val="solid"/>
            <a:round/>
            <a:headEnd len="med" w="med" type="none"/>
            <a:tailEnd len="med" w="med" type="triangle"/>
          </a:ln>
        </p:spPr>
      </p:cxnSp>
      <p:sp>
        <p:nvSpPr>
          <p:cNvPr id="1053" name="Google Shape;1053;p104"/>
          <p:cNvSpPr/>
          <p:nvPr/>
        </p:nvSpPr>
        <p:spPr>
          <a:xfrm>
            <a:off x="1665950" y="2869625"/>
            <a:ext cx="1966500" cy="1559100"/>
          </a:xfrm>
          <a:prstGeom prst="wedgeRoundRectCallout">
            <a:avLst>
              <a:gd fmla="val 58788" name="adj1"/>
              <a:gd fmla="val -80492" name="adj2"/>
              <a:gd fmla="val 0" name="adj3"/>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Montserrat"/>
                <a:ea typeface="Montserrat"/>
                <a:cs typeface="Montserrat"/>
                <a:sym typeface="Montserrat"/>
              </a:rPr>
              <a:t>Do we actually go through the real world public internet for this communication?</a:t>
            </a:r>
            <a:endParaRPr i="1">
              <a:latin typeface="Montserrat"/>
              <a:ea typeface="Montserrat"/>
              <a:cs typeface="Montserrat"/>
              <a:sym typeface="Montserra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pic>
        <p:nvPicPr>
          <p:cNvPr id="1058" name="Google Shape;1058;p10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59" name="Google Shape;1059;p10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60" name="Google Shape;1060;p10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61" name="Google Shape;1061;p105"/>
          <p:cNvSpPr/>
          <p:nvPr/>
        </p:nvSpPr>
        <p:spPr>
          <a:xfrm>
            <a:off x="172975" y="801100"/>
            <a:ext cx="7322400" cy="391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latin typeface="Montserrat"/>
                <a:ea typeface="Montserrat"/>
                <a:cs typeface="Montserrat"/>
                <a:sym typeface="Montserrat"/>
              </a:rPr>
              <a:t>Project</a:t>
            </a:r>
            <a:endParaRPr b="1" sz="2100">
              <a:latin typeface="Montserrat"/>
              <a:ea typeface="Montserrat"/>
              <a:cs typeface="Montserrat"/>
              <a:sym typeface="Montserrat"/>
            </a:endParaRPr>
          </a:p>
        </p:txBody>
      </p:sp>
      <p:sp>
        <p:nvSpPr>
          <p:cNvPr id="1062" name="Google Shape;1062;p105"/>
          <p:cNvSpPr/>
          <p:nvPr/>
        </p:nvSpPr>
        <p:spPr>
          <a:xfrm>
            <a:off x="391450" y="14747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1063" name="Google Shape;1063;p105"/>
          <p:cNvSpPr/>
          <p:nvPr/>
        </p:nvSpPr>
        <p:spPr>
          <a:xfrm>
            <a:off x="391450" y="20843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2</a:t>
            </a:r>
            <a:endParaRPr b="1">
              <a:latin typeface="Montserrat"/>
              <a:ea typeface="Montserrat"/>
              <a:cs typeface="Montserrat"/>
              <a:sym typeface="Montserrat"/>
            </a:endParaRPr>
          </a:p>
        </p:txBody>
      </p:sp>
      <p:sp>
        <p:nvSpPr>
          <p:cNvPr id="1064" name="Google Shape;1064;p105"/>
          <p:cNvSpPr/>
          <p:nvPr/>
        </p:nvSpPr>
        <p:spPr>
          <a:xfrm>
            <a:off x="391450" y="26939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3</a:t>
            </a:r>
            <a:endParaRPr b="1">
              <a:latin typeface="Montserrat"/>
              <a:ea typeface="Montserrat"/>
              <a:cs typeface="Montserrat"/>
              <a:sym typeface="Montserrat"/>
            </a:endParaRPr>
          </a:p>
        </p:txBody>
      </p:sp>
      <p:sp>
        <p:nvSpPr>
          <p:cNvPr id="1065" name="Google Shape;1065;p105"/>
          <p:cNvSpPr/>
          <p:nvPr/>
        </p:nvSpPr>
        <p:spPr>
          <a:xfrm>
            <a:off x="391450" y="33035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4</a:t>
            </a:r>
            <a:endParaRPr b="1">
              <a:latin typeface="Montserrat"/>
              <a:ea typeface="Montserrat"/>
              <a:cs typeface="Montserrat"/>
              <a:sym typeface="Montserrat"/>
            </a:endParaRPr>
          </a:p>
        </p:txBody>
      </p:sp>
      <p:sp>
        <p:nvSpPr>
          <p:cNvPr id="1066" name="Google Shape;1066;p105"/>
          <p:cNvSpPr/>
          <p:nvPr/>
        </p:nvSpPr>
        <p:spPr>
          <a:xfrm>
            <a:off x="391450" y="3913175"/>
            <a:ext cx="6809400" cy="5154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5</a:t>
            </a:r>
            <a:endParaRPr b="1">
              <a:latin typeface="Montserrat"/>
              <a:ea typeface="Montserrat"/>
              <a:cs typeface="Montserrat"/>
              <a:sym typeface="Montserrat"/>
            </a:endParaRPr>
          </a:p>
        </p:txBody>
      </p:sp>
      <p:sp>
        <p:nvSpPr>
          <p:cNvPr id="1067" name="Google Shape;1067;p105"/>
          <p:cNvSpPr/>
          <p:nvPr/>
        </p:nvSpPr>
        <p:spPr>
          <a:xfrm>
            <a:off x="1857125" y="1110625"/>
            <a:ext cx="1219800" cy="3459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pic>
        <p:nvPicPr>
          <p:cNvPr id="1068" name="Google Shape;1068;p105"/>
          <p:cNvPicPr preferRelativeResize="0"/>
          <p:nvPr/>
        </p:nvPicPr>
        <p:blipFill>
          <a:blip r:embed="rId5">
            <a:alphaModFix/>
          </a:blip>
          <a:stretch>
            <a:fillRect/>
          </a:stretch>
        </p:blipFill>
        <p:spPr>
          <a:xfrm>
            <a:off x="2178710" y="1493537"/>
            <a:ext cx="655626" cy="436974"/>
          </a:xfrm>
          <a:prstGeom prst="rect">
            <a:avLst/>
          </a:prstGeom>
          <a:noFill/>
          <a:ln>
            <a:noFill/>
          </a:ln>
        </p:spPr>
      </p:pic>
      <p:sp>
        <p:nvSpPr>
          <p:cNvPr id="1069" name="Google Shape;1069;p105"/>
          <p:cNvSpPr/>
          <p:nvPr/>
        </p:nvSpPr>
        <p:spPr>
          <a:xfrm>
            <a:off x="3311325" y="1110625"/>
            <a:ext cx="1219800" cy="34593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pic>
        <p:nvPicPr>
          <p:cNvPr id="1070" name="Google Shape;1070;p105"/>
          <p:cNvPicPr preferRelativeResize="0"/>
          <p:nvPr/>
        </p:nvPicPr>
        <p:blipFill>
          <a:blip r:embed="rId5">
            <a:alphaModFix/>
          </a:blip>
          <a:stretch>
            <a:fillRect/>
          </a:stretch>
        </p:blipFill>
        <p:spPr>
          <a:xfrm>
            <a:off x="3593410" y="1493549"/>
            <a:ext cx="655626" cy="436974"/>
          </a:xfrm>
          <a:prstGeom prst="rect">
            <a:avLst/>
          </a:prstGeom>
          <a:noFill/>
          <a:ln>
            <a:noFill/>
          </a:ln>
        </p:spPr>
      </p:pic>
      <p:pic>
        <p:nvPicPr>
          <p:cNvPr id="1071" name="Google Shape;1071;p105"/>
          <p:cNvPicPr preferRelativeResize="0"/>
          <p:nvPr/>
        </p:nvPicPr>
        <p:blipFill>
          <a:blip r:embed="rId5">
            <a:alphaModFix/>
          </a:blip>
          <a:stretch>
            <a:fillRect/>
          </a:stretch>
        </p:blipFill>
        <p:spPr>
          <a:xfrm>
            <a:off x="3593422" y="2753624"/>
            <a:ext cx="655626" cy="436974"/>
          </a:xfrm>
          <a:prstGeom prst="rect">
            <a:avLst/>
          </a:prstGeom>
          <a:noFill/>
          <a:ln>
            <a:noFill/>
          </a:ln>
        </p:spPr>
      </p:pic>
      <p:sp>
        <p:nvSpPr>
          <p:cNvPr id="1072" name="Google Shape;1072;p105"/>
          <p:cNvSpPr/>
          <p:nvPr/>
        </p:nvSpPr>
        <p:spPr>
          <a:xfrm>
            <a:off x="4765525" y="1110625"/>
            <a:ext cx="1219800" cy="3459300"/>
          </a:xfrm>
          <a:prstGeom prst="rect">
            <a:avLst/>
          </a:prstGeom>
          <a:solidFill>
            <a:srgbClr val="D9D2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asia-east1</a:t>
            </a:r>
            <a:endParaRPr>
              <a:latin typeface="Montserrat"/>
              <a:ea typeface="Montserrat"/>
              <a:cs typeface="Montserrat"/>
              <a:sym typeface="Montserrat"/>
            </a:endParaRPr>
          </a:p>
        </p:txBody>
      </p:sp>
      <p:pic>
        <p:nvPicPr>
          <p:cNvPr id="1073" name="Google Shape;1073;p105"/>
          <p:cNvPicPr preferRelativeResize="0"/>
          <p:nvPr/>
        </p:nvPicPr>
        <p:blipFill>
          <a:blip r:embed="rId5">
            <a:alphaModFix/>
          </a:blip>
          <a:stretch>
            <a:fillRect/>
          </a:stretch>
        </p:blipFill>
        <p:spPr>
          <a:xfrm>
            <a:off x="5047622" y="2123599"/>
            <a:ext cx="655626" cy="436974"/>
          </a:xfrm>
          <a:prstGeom prst="rect">
            <a:avLst/>
          </a:prstGeom>
          <a:noFill/>
          <a:ln>
            <a:noFill/>
          </a:ln>
        </p:spPr>
      </p:pic>
      <p:pic>
        <p:nvPicPr>
          <p:cNvPr id="1074" name="Google Shape;1074;p105"/>
          <p:cNvPicPr preferRelativeResize="0"/>
          <p:nvPr/>
        </p:nvPicPr>
        <p:blipFill>
          <a:blip r:embed="rId6">
            <a:alphaModFix/>
          </a:blip>
          <a:stretch>
            <a:fillRect/>
          </a:stretch>
        </p:blipFill>
        <p:spPr>
          <a:xfrm>
            <a:off x="7756225" y="1957275"/>
            <a:ext cx="1472575" cy="1074551"/>
          </a:xfrm>
          <a:prstGeom prst="rect">
            <a:avLst/>
          </a:prstGeom>
          <a:noFill/>
          <a:ln>
            <a:noFill/>
          </a:ln>
        </p:spPr>
      </p:pic>
      <p:sp>
        <p:nvSpPr>
          <p:cNvPr id="1075" name="Google Shape;1075;p105"/>
          <p:cNvSpPr txBox="1"/>
          <p:nvPr/>
        </p:nvSpPr>
        <p:spPr>
          <a:xfrm>
            <a:off x="7917800" y="2938400"/>
            <a:ext cx="1311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Google Edge Network</a:t>
            </a:r>
            <a:endParaRPr b="1">
              <a:latin typeface="Montserrat"/>
              <a:ea typeface="Montserrat"/>
              <a:cs typeface="Montserrat"/>
              <a:sym typeface="Montserrat"/>
            </a:endParaRPr>
          </a:p>
        </p:txBody>
      </p:sp>
      <p:cxnSp>
        <p:nvCxnSpPr>
          <p:cNvPr id="1076" name="Google Shape;1076;p105"/>
          <p:cNvCxnSpPr>
            <a:stCxn id="1070" idx="1"/>
            <a:endCxn id="1074" idx="0"/>
          </p:cNvCxnSpPr>
          <p:nvPr/>
        </p:nvCxnSpPr>
        <p:spPr>
          <a:xfrm>
            <a:off x="3593410" y="1712036"/>
            <a:ext cx="4899000" cy="245100"/>
          </a:xfrm>
          <a:prstGeom prst="bentConnector4">
            <a:avLst>
              <a:gd fmla="val -4861" name="adj1"/>
              <a:gd fmla="val -315937" name="adj2"/>
            </a:avLst>
          </a:prstGeom>
          <a:noFill/>
          <a:ln cap="flat" cmpd="sng" w="28575">
            <a:solidFill>
              <a:srgbClr val="000000"/>
            </a:solidFill>
            <a:prstDash val="solid"/>
            <a:round/>
            <a:headEnd len="med" w="med" type="triangle"/>
            <a:tailEnd len="med" w="med" type="none"/>
          </a:ln>
        </p:spPr>
      </p:cxnSp>
      <p:cxnSp>
        <p:nvCxnSpPr>
          <p:cNvPr id="1077" name="Google Shape;1077;p105"/>
          <p:cNvCxnSpPr>
            <a:stCxn id="1071" idx="2"/>
            <a:endCxn id="1075" idx="2"/>
          </p:cNvCxnSpPr>
          <p:nvPr/>
        </p:nvCxnSpPr>
        <p:spPr>
          <a:xfrm flipH="1" rot="-5400000">
            <a:off x="5957786" y="1154048"/>
            <a:ext cx="579000" cy="4652100"/>
          </a:xfrm>
          <a:prstGeom prst="bentConnector3">
            <a:avLst>
              <a:gd fmla="val 285402" name="adj1"/>
            </a:avLst>
          </a:prstGeom>
          <a:noFill/>
          <a:ln cap="flat" cmpd="sng" w="28575">
            <a:solidFill>
              <a:srgbClr val="000000"/>
            </a:solidFill>
            <a:prstDash val="solid"/>
            <a:round/>
            <a:headEnd len="med" w="med" type="none"/>
            <a:tailEnd len="med" w="med" type="triangle"/>
          </a:ln>
        </p:spPr>
      </p:cxnSp>
      <p:sp>
        <p:nvSpPr>
          <p:cNvPr id="1078" name="Google Shape;1078;p105"/>
          <p:cNvSpPr/>
          <p:nvPr/>
        </p:nvSpPr>
        <p:spPr>
          <a:xfrm>
            <a:off x="1665950" y="2869625"/>
            <a:ext cx="1966500" cy="1559100"/>
          </a:xfrm>
          <a:prstGeom prst="wedgeRoundRectCallout">
            <a:avLst>
              <a:gd fmla="val 58788" name="adj1"/>
              <a:gd fmla="val -80492" name="adj2"/>
              <a:gd fmla="val 0" name="adj3"/>
            </a:avLst>
          </a:prstGeom>
          <a:solidFill>
            <a:srgbClr val="F3F3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Montserrat"/>
                <a:ea typeface="Montserrat"/>
                <a:cs typeface="Montserrat"/>
                <a:sym typeface="Montserrat"/>
              </a:rPr>
              <a:t>Do we actually go through the real world public internet for this communication?</a:t>
            </a:r>
            <a:endParaRPr i="1">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pic>
        <p:nvPicPr>
          <p:cNvPr id="1083" name="Google Shape;1083;p10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84" name="Google Shape;1084;p10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85" name="Google Shape;1085;p10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Recall that we mentioned subnetworks are allocated per region and that we have several zones per region.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means subnetworks can cross zones.</a:t>
            </a:r>
            <a:endParaRPr sz="2900">
              <a:solidFill>
                <a:srgbClr val="000000"/>
              </a:solidFill>
              <a:latin typeface="Montserrat"/>
              <a:ea typeface="Montserrat"/>
              <a:cs typeface="Montserrat"/>
              <a:sym typeface="Montserrat"/>
            </a:endParaRPr>
          </a:p>
        </p:txBody>
      </p:sp>
      <p:sp>
        <p:nvSpPr>
          <p:cNvPr id="1086" name="Google Shape;1086;p10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pic>
        <p:nvPicPr>
          <p:cNvPr id="1091" name="Google Shape;1091;p10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92" name="Google Shape;1092;p10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93" name="Google Shape;1093;p10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VMs can be on same subnet, even in different zones.</a:t>
            </a:r>
            <a:endParaRPr sz="2900">
              <a:solidFill>
                <a:srgbClr val="000000"/>
              </a:solidFill>
              <a:latin typeface="Montserrat"/>
              <a:ea typeface="Montserrat"/>
              <a:cs typeface="Montserrat"/>
              <a:sym typeface="Montserrat"/>
            </a:endParaRPr>
          </a:p>
        </p:txBody>
      </p:sp>
      <p:sp>
        <p:nvSpPr>
          <p:cNvPr id="1094" name="Google Shape;1094;p10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95" name="Google Shape;1095;p107"/>
          <p:cNvSpPr/>
          <p:nvPr/>
        </p:nvSpPr>
        <p:spPr>
          <a:xfrm>
            <a:off x="2013500" y="2366575"/>
            <a:ext cx="5143500" cy="2261700"/>
          </a:xfrm>
          <a:prstGeom prst="roundRect">
            <a:avLst>
              <a:gd fmla="val 16667" name="adj"/>
            </a:avLst>
          </a:prstGeom>
          <a:noFill/>
          <a:ln cap="flat" cmpd="sng" w="2857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07"/>
          <p:cNvSpPr txBox="1"/>
          <p:nvPr/>
        </p:nvSpPr>
        <p:spPr>
          <a:xfrm>
            <a:off x="3909450" y="2033175"/>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Network</a:t>
            </a:r>
            <a:endParaRPr b="1">
              <a:latin typeface="Montserrat"/>
              <a:ea typeface="Montserrat"/>
              <a:cs typeface="Montserrat"/>
              <a:sym typeface="Montserra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pic>
        <p:nvPicPr>
          <p:cNvPr id="1101" name="Google Shape;1101;p10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02" name="Google Shape;1102;p10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03" name="Google Shape;1103;p10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VMs can be on same subnet, even in different zones.</a:t>
            </a:r>
            <a:endParaRPr sz="2900">
              <a:solidFill>
                <a:srgbClr val="000000"/>
              </a:solidFill>
              <a:latin typeface="Montserrat"/>
              <a:ea typeface="Montserrat"/>
              <a:cs typeface="Montserrat"/>
              <a:sym typeface="Montserrat"/>
            </a:endParaRPr>
          </a:p>
        </p:txBody>
      </p:sp>
      <p:sp>
        <p:nvSpPr>
          <p:cNvPr id="1104" name="Google Shape;1104;p10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05" name="Google Shape;1105;p108"/>
          <p:cNvSpPr/>
          <p:nvPr/>
        </p:nvSpPr>
        <p:spPr>
          <a:xfrm>
            <a:off x="2013500" y="2366575"/>
            <a:ext cx="5143500" cy="2261700"/>
          </a:xfrm>
          <a:prstGeom prst="roundRect">
            <a:avLst>
              <a:gd fmla="val 16667" name="adj"/>
            </a:avLst>
          </a:prstGeom>
          <a:noFill/>
          <a:ln cap="flat" cmpd="sng" w="2857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08"/>
          <p:cNvSpPr txBox="1"/>
          <p:nvPr/>
        </p:nvSpPr>
        <p:spPr>
          <a:xfrm>
            <a:off x="3909450" y="2033175"/>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Network</a:t>
            </a:r>
            <a:endParaRPr b="1">
              <a:latin typeface="Montserrat"/>
              <a:ea typeface="Montserrat"/>
              <a:cs typeface="Montserrat"/>
              <a:sym typeface="Montserrat"/>
            </a:endParaRPr>
          </a:p>
        </p:txBody>
      </p:sp>
      <p:sp>
        <p:nvSpPr>
          <p:cNvPr id="1107" name="Google Shape;1107;p108"/>
          <p:cNvSpPr/>
          <p:nvPr/>
        </p:nvSpPr>
        <p:spPr>
          <a:xfrm>
            <a:off x="2283675" y="2610475"/>
            <a:ext cx="4463100" cy="1854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pic>
        <p:nvPicPr>
          <p:cNvPr id="1112" name="Google Shape;1112;p10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13" name="Google Shape;1113;p10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14" name="Google Shape;1114;p10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VMs can be on same subnet, even in different zones.</a:t>
            </a:r>
            <a:endParaRPr sz="2900">
              <a:solidFill>
                <a:srgbClr val="000000"/>
              </a:solidFill>
              <a:latin typeface="Montserrat"/>
              <a:ea typeface="Montserrat"/>
              <a:cs typeface="Montserrat"/>
              <a:sym typeface="Montserrat"/>
            </a:endParaRPr>
          </a:p>
        </p:txBody>
      </p:sp>
      <p:sp>
        <p:nvSpPr>
          <p:cNvPr id="1115" name="Google Shape;1115;p10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16" name="Google Shape;1116;p109"/>
          <p:cNvSpPr/>
          <p:nvPr/>
        </p:nvSpPr>
        <p:spPr>
          <a:xfrm>
            <a:off x="2013500" y="2366575"/>
            <a:ext cx="5143500" cy="2261700"/>
          </a:xfrm>
          <a:prstGeom prst="roundRect">
            <a:avLst>
              <a:gd fmla="val 16667" name="adj"/>
            </a:avLst>
          </a:prstGeom>
          <a:noFill/>
          <a:ln cap="flat" cmpd="sng" w="2857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09"/>
          <p:cNvSpPr txBox="1"/>
          <p:nvPr/>
        </p:nvSpPr>
        <p:spPr>
          <a:xfrm>
            <a:off x="3909450" y="2033175"/>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Network</a:t>
            </a:r>
            <a:endParaRPr b="1">
              <a:latin typeface="Montserrat"/>
              <a:ea typeface="Montserrat"/>
              <a:cs typeface="Montserrat"/>
              <a:sym typeface="Montserrat"/>
            </a:endParaRPr>
          </a:p>
        </p:txBody>
      </p:sp>
      <p:sp>
        <p:nvSpPr>
          <p:cNvPr id="1118" name="Google Shape;1118;p109"/>
          <p:cNvSpPr/>
          <p:nvPr/>
        </p:nvSpPr>
        <p:spPr>
          <a:xfrm>
            <a:off x="2283675" y="2610475"/>
            <a:ext cx="4463100" cy="1854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119" name="Google Shape;1119;p109"/>
          <p:cNvSpPr/>
          <p:nvPr/>
        </p:nvSpPr>
        <p:spPr>
          <a:xfrm>
            <a:off x="24620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us-east1-b</a:t>
            </a:r>
            <a:endParaRPr>
              <a:latin typeface="Montserrat"/>
              <a:ea typeface="Montserrat"/>
              <a:cs typeface="Montserrat"/>
              <a:sym typeface="Montserrat"/>
            </a:endParaRPr>
          </a:p>
        </p:txBody>
      </p:sp>
      <p:sp>
        <p:nvSpPr>
          <p:cNvPr id="1120" name="Google Shape;1120;p109"/>
          <p:cNvSpPr/>
          <p:nvPr/>
        </p:nvSpPr>
        <p:spPr>
          <a:xfrm>
            <a:off x="38336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us-east1-c</a:t>
            </a:r>
            <a:endParaRPr>
              <a:latin typeface="Montserrat"/>
              <a:ea typeface="Montserrat"/>
              <a:cs typeface="Montserrat"/>
              <a:sym typeface="Montserrat"/>
            </a:endParaRPr>
          </a:p>
        </p:txBody>
      </p:sp>
      <p:pic>
        <p:nvPicPr>
          <p:cNvPr id="1121" name="Google Shape;1121;p109"/>
          <p:cNvPicPr preferRelativeResize="0"/>
          <p:nvPr/>
        </p:nvPicPr>
        <p:blipFill>
          <a:blip r:embed="rId5">
            <a:alphaModFix/>
          </a:blip>
          <a:stretch>
            <a:fillRect/>
          </a:stretch>
        </p:blipFill>
        <p:spPr>
          <a:xfrm>
            <a:off x="2725797" y="3392512"/>
            <a:ext cx="655626" cy="436974"/>
          </a:xfrm>
          <a:prstGeom prst="rect">
            <a:avLst/>
          </a:prstGeom>
          <a:noFill/>
          <a:ln>
            <a:noFill/>
          </a:ln>
        </p:spPr>
      </p:pic>
      <p:pic>
        <p:nvPicPr>
          <p:cNvPr id="1122" name="Google Shape;1122;p109"/>
          <p:cNvPicPr preferRelativeResize="0"/>
          <p:nvPr/>
        </p:nvPicPr>
        <p:blipFill>
          <a:blip r:embed="rId5">
            <a:alphaModFix/>
          </a:blip>
          <a:stretch>
            <a:fillRect/>
          </a:stretch>
        </p:blipFill>
        <p:spPr>
          <a:xfrm>
            <a:off x="4097385" y="3392512"/>
            <a:ext cx="655626" cy="43697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pic>
        <p:nvPicPr>
          <p:cNvPr id="1127" name="Google Shape;1127;p11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28" name="Google Shape;1128;p11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29" name="Google Shape;1129;p11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VMs can be on same subnet, even in different zones.</a:t>
            </a:r>
            <a:endParaRPr sz="2900">
              <a:solidFill>
                <a:srgbClr val="000000"/>
              </a:solidFill>
              <a:latin typeface="Montserrat"/>
              <a:ea typeface="Montserrat"/>
              <a:cs typeface="Montserrat"/>
              <a:sym typeface="Montserrat"/>
            </a:endParaRPr>
          </a:p>
        </p:txBody>
      </p:sp>
      <p:sp>
        <p:nvSpPr>
          <p:cNvPr id="1130" name="Google Shape;1130;p11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31" name="Google Shape;1131;p110"/>
          <p:cNvSpPr/>
          <p:nvPr/>
        </p:nvSpPr>
        <p:spPr>
          <a:xfrm>
            <a:off x="2013500" y="2366575"/>
            <a:ext cx="5143500" cy="2261700"/>
          </a:xfrm>
          <a:prstGeom prst="roundRect">
            <a:avLst>
              <a:gd fmla="val 16667" name="adj"/>
            </a:avLst>
          </a:prstGeom>
          <a:noFill/>
          <a:ln cap="flat" cmpd="sng" w="2857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10"/>
          <p:cNvSpPr txBox="1"/>
          <p:nvPr/>
        </p:nvSpPr>
        <p:spPr>
          <a:xfrm>
            <a:off x="3909450" y="2033175"/>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Network</a:t>
            </a:r>
            <a:endParaRPr b="1">
              <a:latin typeface="Montserrat"/>
              <a:ea typeface="Montserrat"/>
              <a:cs typeface="Montserrat"/>
              <a:sym typeface="Montserrat"/>
            </a:endParaRPr>
          </a:p>
        </p:txBody>
      </p:sp>
      <p:sp>
        <p:nvSpPr>
          <p:cNvPr id="1133" name="Google Shape;1133;p110"/>
          <p:cNvSpPr/>
          <p:nvPr/>
        </p:nvSpPr>
        <p:spPr>
          <a:xfrm>
            <a:off x="2283675" y="2610475"/>
            <a:ext cx="4463100" cy="1854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134" name="Google Shape;1134;p110"/>
          <p:cNvSpPr/>
          <p:nvPr/>
        </p:nvSpPr>
        <p:spPr>
          <a:xfrm>
            <a:off x="24620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us-east1-b</a:t>
            </a:r>
            <a:endParaRPr>
              <a:latin typeface="Montserrat"/>
              <a:ea typeface="Montserrat"/>
              <a:cs typeface="Montserrat"/>
              <a:sym typeface="Montserrat"/>
            </a:endParaRPr>
          </a:p>
        </p:txBody>
      </p:sp>
      <p:sp>
        <p:nvSpPr>
          <p:cNvPr id="1135" name="Google Shape;1135;p110"/>
          <p:cNvSpPr/>
          <p:nvPr/>
        </p:nvSpPr>
        <p:spPr>
          <a:xfrm>
            <a:off x="38336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us-east1-c</a:t>
            </a:r>
            <a:endParaRPr>
              <a:latin typeface="Montserrat"/>
              <a:ea typeface="Montserrat"/>
              <a:cs typeface="Montserrat"/>
              <a:sym typeface="Montserrat"/>
            </a:endParaRPr>
          </a:p>
        </p:txBody>
      </p:sp>
      <p:pic>
        <p:nvPicPr>
          <p:cNvPr id="1136" name="Google Shape;1136;p110"/>
          <p:cNvPicPr preferRelativeResize="0"/>
          <p:nvPr/>
        </p:nvPicPr>
        <p:blipFill>
          <a:blip r:embed="rId5">
            <a:alphaModFix/>
          </a:blip>
          <a:stretch>
            <a:fillRect/>
          </a:stretch>
        </p:blipFill>
        <p:spPr>
          <a:xfrm>
            <a:off x="2725797" y="3392512"/>
            <a:ext cx="655626" cy="436974"/>
          </a:xfrm>
          <a:prstGeom prst="rect">
            <a:avLst/>
          </a:prstGeom>
          <a:noFill/>
          <a:ln>
            <a:noFill/>
          </a:ln>
        </p:spPr>
      </p:pic>
      <p:pic>
        <p:nvPicPr>
          <p:cNvPr id="1137" name="Google Shape;1137;p110"/>
          <p:cNvPicPr preferRelativeResize="0"/>
          <p:nvPr/>
        </p:nvPicPr>
        <p:blipFill>
          <a:blip r:embed="rId5">
            <a:alphaModFix/>
          </a:blip>
          <a:stretch>
            <a:fillRect/>
          </a:stretch>
        </p:blipFill>
        <p:spPr>
          <a:xfrm>
            <a:off x="4097385" y="3392512"/>
            <a:ext cx="655626" cy="436974"/>
          </a:xfrm>
          <a:prstGeom prst="rect">
            <a:avLst/>
          </a:prstGeom>
          <a:noFill/>
          <a:ln>
            <a:noFill/>
          </a:ln>
        </p:spPr>
      </p:pic>
      <p:sp>
        <p:nvSpPr>
          <p:cNvPr id="1138" name="Google Shape;1138;p110"/>
          <p:cNvSpPr/>
          <p:nvPr/>
        </p:nvSpPr>
        <p:spPr>
          <a:xfrm>
            <a:off x="5468975" y="3488025"/>
            <a:ext cx="1116600" cy="437100"/>
          </a:xfrm>
          <a:prstGeom prst="roundRect">
            <a:avLst>
              <a:gd fmla="val 16667" name="adj"/>
            </a:avLst>
          </a:prstGeom>
          <a:solidFill>
            <a:srgbClr val="C9DAF8"/>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pic>
        <p:nvPicPr>
          <p:cNvPr id="1143" name="Google Shape;1143;p11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44" name="Google Shape;1144;p11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45" name="Google Shape;1145;p11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VMs can be on same subnet, even in different zones.</a:t>
            </a:r>
            <a:endParaRPr sz="2900">
              <a:solidFill>
                <a:srgbClr val="000000"/>
              </a:solidFill>
              <a:latin typeface="Montserrat"/>
              <a:ea typeface="Montserrat"/>
              <a:cs typeface="Montserrat"/>
              <a:sym typeface="Montserrat"/>
            </a:endParaRPr>
          </a:p>
        </p:txBody>
      </p:sp>
      <p:sp>
        <p:nvSpPr>
          <p:cNvPr id="1146" name="Google Shape;1146;p11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47" name="Google Shape;1147;p111"/>
          <p:cNvSpPr/>
          <p:nvPr/>
        </p:nvSpPr>
        <p:spPr>
          <a:xfrm>
            <a:off x="2013500" y="2366575"/>
            <a:ext cx="5143500" cy="2261700"/>
          </a:xfrm>
          <a:prstGeom prst="roundRect">
            <a:avLst>
              <a:gd fmla="val 16667" name="adj"/>
            </a:avLst>
          </a:prstGeom>
          <a:noFill/>
          <a:ln cap="flat" cmpd="sng" w="2857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11"/>
          <p:cNvSpPr txBox="1"/>
          <p:nvPr/>
        </p:nvSpPr>
        <p:spPr>
          <a:xfrm>
            <a:off x="3909450" y="2033175"/>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Network</a:t>
            </a:r>
            <a:endParaRPr b="1">
              <a:latin typeface="Montserrat"/>
              <a:ea typeface="Montserrat"/>
              <a:cs typeface="Montserrat"/>
              <a:sym typeface="Montserrat"/>
            </a:endParaRPr>
          </a:p>
        </p:txBody>
      </p:sp>
      <p:sp>
        <p:nvSpPr>
          <p:cNvPr id="1149" name="Google Shape;1149;p111"/>
          <p:cNvSpPr/>
          <p:nvPr/>
        </p:nvSpPr>
        <p:spPr>
          <a:xfrm>
            <a:off x="2283675" y="2610475"/>
            <a:ext cx="4463100" cy="1854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150" name="Google Shape;1150;p111"/>
          <p:cNvSpPr/>
          <p:nvPr/>
        </p:nvSpPr>
        <p:spPr>
          <a:xfrm>
            <a:off x="24620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us-east1-b</a:t>
            </a:r>
            <a:endParaRPr>
              <a:latin typeface="Montserrat"/>
              <a:ea typeface="Montserrat"/>
              <a:cs typeface="Montserrat"/>
              <a:sym typeface="Montserrat"/>
            </a:endParaRPr>
          </a:p>
        </p:txBody>
      </p:sp>
      <p:sp>
        <p:nvSpPr>
          <p:cNvPr id="1151" name="Google Shape;1151;p111"/>
          <p:cNvSpPr/>
          <p:nvPr/>
        </p:nvSpPr>
        <p:spPr>
          <a:xfrm>
            <a:off x="38336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us-east1-c</a:t>
            </a:r>
            <a:endParaRPr>
              <a:latin typeface="Montserrat"/>
              <a:ea typeface="Montserrat"/>
              <a:cs typeface="Montserrat"/>
              <a:sym typeface="Montserrat"/>
            </a:endParaRPr>
          </a:p>
        </p:txBody>
      </p:sp>
      <p:pic>
        <p:nvPicPr>
          <p:cNvPr id="1152" name="Google Shape;1152;p111"/>
          <p:cNvPicPr preferRelativeResize="0"/>
          <p:nvPr/>
        </p:nvPicPr>
        <p:blipFill>
          <a:blip r:embed="rId5">
            <a:alphaModFix/>
          </a:blip>
          <a:stretch>
            <a:fillRect/>
          </a:stretch>
        </p:blipFill>
        <p:spPr>
          <a:xfrm>
            <a:off x="2725797" y="3392512"/>
            <a:ext cx="655626" cy="436974"/>
          </a:xfrm>
          <a:prstGeom prst="rect">
            <a:avLst/>
          </a:prstGeom>
          <a:noFill/>
          <a:ln>
            <a:noFill/>
          </a:ln>
        </p:spPr>
      </p:pic>
      <p:pic>
        <p:nvPicPr>
          <p:cNvPr id="1153" name="Google Shape;1153;p111"/>
          <p:cNvPicPr preferRelativeResize="0"/>
          <p:nvPr/>
        </p:nvPicPr>
        <p:blipFill>
          <a:blip r:embed="rId5">
            <a:alphaModFix/>
          </a:blip>
          <a:stretch>
            <a:fillRect/>
          </a:stretch>
        </p:blipFill>
        <p:spPr>
          <a:xfrm>
            <a:off x="4097385" y="3392512"/>
            <a:ext cx="655626" cy="436974"/>
          </a:xfrm>
          <a:prstGeom prst="rect">
            <a:avLst/>
          </a:prstGeom>
          <a:noFill/>
          <a:ln>
            <a:noFill/>
          </a:ln>
        </p:spPr>
      </p:pic>
      <p:sp>
        <p:nvSpPr>
          <p:cNvPr id="1154" name="Google Shape;1154;p111"/>
          <p:cNvSpPr/>
          <p:nvPr/>
        </p:nvSpPr>
        <p:spPr>
          <a:xfrm>
            <a:off x="5468975" y="3488025"/>
            <a:ext cx="1116600" cy="437100"/>
          </a:xfrm>
          <a:prstGeom prst="roundRect">
            <a:avLst>
              <a:gd fmla="val 16667" name="adj"/>
            </a:avLst>
          </a:prstGeom>
          <a:solidFill>
            <a:srgbClr val="C9DAF8"/>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cxnSp>
        <p:nvCxnSpPr>
          <p:cNvPr id="1155" name="Google Shape;1155;p111"/>
          <p:cNvCxnSpPr>
            <a:stCxn id="1153" idx="2"/>
            <a:endCxn id="1154" idx="2"/>
          </p:cNvCxnSpPr>
          <p:nvPr/>
        </p:nvCxnSpPr>
        <p:spPr>
          <a:xfrm flipH="1" rot="-5400000">
            <a:off x="5178348" y="3076336"/>
            <a:ext cx="95700" cy="1602000"/>
          </a:xfrm>
          <a:prstGeom prst="bentConnector3">
            <a:avLst>
              <a:gd fmla="val 348761" name="adj1"/>
            </a:avLst>
          </a:prstGeom>
          <a:noFill/>
          <a:ln cap="flat" cmpd="sng" w="38100">
            <a:solidFill>
              <a:srgbClr val="1C4587"/>
            </a:solidFill>
            <a:prstDash val="solid"/>
            <a:round/>
            <a:headEnd len="med" w="med" type="none"/>
            <a:tailEnd len="med" w="med" type="none"/>
          </a:ln>
        </p:spPr>
      </p:cxnSp>
      <p:cxnSp>
        <p:nvCxnSpPr>
          <p:cNvPr id="1156" name="Google Shape;1156;p111"/>
          <p:cNvCxnSpPr>
            <a:stCxn id="1152" idx="2"/>
          </p:cNvCxnSpPr>
          <p:nvPr/>
        </p:nvCxnSpPr>
        <p:spPr>
          <a:xfrm flipH="1" rot="-5400000">
            <a:off x="3575011" y="3308086"/>
            <a:ext cx="340800" cy="1383600"/>
          </a:xfrm>
          <a:prstGeom prst="bentConnector2">
            <a:avLst/>
          </a:prstGeom>
          <a:noFill/>
          <a:ln cap="flat" cmpd="sng" w="38100">
            <a:solidFill>
              <a:srgbClr val="1C4587"/>
            </a:solidFill>
            <a:prstDash val="solid"/>
            <a:round/>
            <a:headEnd len="med" w="med" type="none"/>
            <a:tailEnd len="med" w="med" type="non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pic>
        <p:nvPicPr>
          <p:cNvPr id="1161" name="Google Shape;1161;p11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62" name="Google Shape;1162;p11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63" name="Google Shape;1163;p11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subnetwork is an IP address range.</a:t>
            </a:r>
            <a:endParaRPr sz="2900">
              <a:solidFill>
                <a:srgbClr val="000000"/>
              </a:solidFill>
              <a:latin typeface="Montserrat"/>
              <a:ea typeface="Montserrat"/>
              <a:cs typeface="Montserrat"/>
              <a:sym typeface="Montserrat"/>
            </a:endParaRPr>
          </a:p>
        </p:txBody>
      </p:sp>
      <p:sp>
        <p:nvSpPr>
          <p:cNvPr id="1164" name="Google Shape;1164;p11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65" name="Google Shape;1165;p112"/>
          <p:cNvSpPr/>
          <p:nvPr/>
        </p:nvSpPr>
        <p:spPr>
          <a:xfrm>
            <a:off x="2013500" y="2366575"/>
            <a:ext cx="5143500" cy="2261700"/>
          </a:xfrm>
          <a:prstGeom prst="roundRect">
            <a:avLst>
              <a:gd fmla="val 16667" name="adj"/>
            </a:avLst>
          </a:prstGeom>
          <a:noFill/>
          <a:ln cap="flat" cmpd="sng" w="2857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12"/>
          <p:cNvSpPr txBox="1"/>
          <p:nvPr/>
        </p:nvSpPr>
        <p:spPr>
          <a:xfrm>
            <a:off x="3909450" y="2033175"/>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Network</a:t>
            </a:r>
            <a:endParaRPr b="1">
              <a:latin typeface="Montserrat"/>
              <a:ea typeface="Montserrat"/>
              <a:cs typeface="Montserrat"/>
              <a:sym typeface="Montserrat"/>
            </a:endParaRPr>
          </a:p>
        </p:txBody>
      </p:sp>
      <p:sp>
        <p:nvSpPr>
          <p:cNvPr id="1167" name="Google Shape;1167;p112"/>
          <p:cNvSpPr/>
          <p:nvPr/>
        </p:nvSpPr>
        <p:spPr>
          <a:xfrm>
            <a:off x="2283675" y="2610475"/>
            <a:ext cx="4463100" cy="1854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168" name="Google Shape;1168;p112"/>
          <p:cNvSpPr/>
          <p:nvPr/>
        </p:nvSpPr>
        <p:spPr>
          <a:xfrm>
            <a:off x="24620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us-east1-b</a:t>
            </a:r>
            <a:endParaRPr>
              <a:latin typeface="Montserrat"/>
              <a:ea typeface="Montserrat"/>
              <a:cs typeface="Montserrat"/>
              <a:sym typeface="Montserrat"/>
            </a:endParaRPr>
          </a:p>
        </p:txBody>
      </p:sp>
      <p:sp>
        <p:nvSpPr>
          <p:cNvPr id="1169" name="Google Shape;1169;p112"/>
          <p:cNvSpPr/>
          <p:nvPr/>
        </p:nvSpPr>
        <p:spPr>
          <a:xfrm>
            <a:off x="38336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us-east1-c</a:t>
            </a:r>
            <a:endParaRPr>
              <a:latin typeface="Montserrat"/>
              <a:ea typeface="Montserrat"/>
              <a:cs typeface="Montserrat"/>
              <a:sym typeface="Montserrat"/>
            </a:endParaRPr>
          </a:p>
        </p:txBody>
      </p:sp>
      <p:pic>
        <p:nvPicPr>
          <p:cNvPr id="1170" name="Google Shape;1170;p112"/>
          <p:cNvPicPr preferRelativeResize="0"/>
          <p:nvPr/>
        </p:nvPicPr>
        <p:blipFill>
          <a:blip r:embed="rId5">
            <a:alphaModFix/>
          </a:blip>
          <a:stretch>
            <a:fillRect/>
          </a:stretch>
        </p:blipFill>
        <p:spPr>
          <a:xfrm>
            <a:off x="2725797" y="3392512"/>
            <a:ext cx="655626" cy="436974"/>
          </a:xfrm>
          <a:prstGeom prst="rect">
            <a:avLst/>
          </a:prstGeom>
          <a:noFill/>
          <a:ln>
            <a:noFill/>
          </a:ln>
        </p:spPr>
      </p:pic>
      <p:pic>
        <p:nvPicPr>
          <p:cNvPr id="1171" name="Google Shape;1171;p112"/>
          <p:cNvPicPr preferRelativeResize="0"/>
          <p:nvPr/>
        </p:nvPicPr>
        <p:blipFill>
          <a:blip r:embed="rId5">
            <a:alphaModFix/>
          </a:blip>
          <a:stretch>
            <a:fillRect/>
          </a:stretch>
        </p:blipFill>
        <p:spPr>
          <a:xfrm>
            <a:off x="4097385" y="3392512"/>
            <a:ext cx="655626" cy="436974"/>
          </a:xfrm>
          <a:prstGeom prst="rect">
            <a:avLst/>
          </a:prstGeom>
          <a:noFill/>
          <a:ln>
            <a:noFill/>
          </a:ln>
        </p:spPr>
      </p:pic>
      <p:sp>
        <p:nvSpPr>
          <p:cNvPr id="1172" name="Google Shape;1172;p112"/>
          <p:cNvSpPr/>
          <p:nvPr/>
        </p:nvSpPr>
        <p:spPr>
          <a:xfrm>
            <a:off x="5468975" y="3488025"/>
            <a:ext cx="1116600" cy="437100"/>
          </a:xfrm>
          <a:prstGeom prst="roundRect">
            <a:avLst>
              <a:gd fmla="val 16667" name="adj"/>
            </a:avLst>
          </a:prstGeom>
          <a:solidFill>
            <a:srgbClr val="C9DAF8"/>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cxnSp>
        <p:nvCxnSpPr>
          <p:cNvPr id="1173" name="Google Shape;1173;p112"/>
          <p:cNvCxnSpPr>
            <a:stCxn id="1171" idx="2"/>
            <a:endCxn id="1172" idx="2"/>
          </p:cNvCxnSpPr>
          <p:nvPr/>
        </p:nvCxnSpPr>
        <p:spPr>
          <a:xfrm flipH="1" rot="-5400000">
            <a:off x="5178348" y="3076336"/>
            <a:ext cx="95700" cy="1602000"/>
          </a:xfrm>
          <a:prstGeom prst="bentConnector3">
            <a:avLst>
              <a:gd fmla="val 348761" name="adj1"/>
            </a:avLst>
          </a:prstGeom>
          <a:noFill/>
          <a:ln cap="flat" cmpd="sng" w="38100">
            <a:solidFill>
              <a:srgbClr val="1C4587"/>
            </a:solidFill>
            <a:prstDash val="solid"/>
            <a:round/>
            <a:headEnd len="med" w="med" type="none"/>
            <a:tailEnd len="med" w="med" type="none"/>
          </a:ln>
        </p:spPr>
      </p:cxnSp>
      <p:cxnSp>
        <p:nvCxnSpPr>
          <p:cNvPr id="1174" name="Google Shape;1174;p112"/>
          <p:cNvCxnSpPr>
            <a:stCxn id="1170" idx="2"/>
          </p:cNvCxnSpPr>
          <p:nvPr/>
        </p:nvCxnSpPr>
        <p:spPr>
          <a:xfrm flipH="1" rot="-5400000">
            <a:off x="3575011" y="3308086"/>
            <a:ext cx="340800" cy="1383600"/>
          </a:xfrm>
          <a:prstGeom prst="bentConnector2">
            <a:avLst/>
          </a:prstGeom>
          <a:noFill/>
          <a:ln cap="flat" cmpd="sng" w="38100">
            <a:solidFill>
              <a:srgbClr val="1C4587"/>
            </a:solidFill>
            <a:prstDash val="solid"/>
            <a:round/>
            <a:headEnd len="med" w="med" type="none"/>
            <a:tailEnd len="med" w="med" type="none"/>
          </a:ln>
        </p:spPr>
      </p:cxnSp>
      <p:sp>
        <p:nvSpPr>
          <p:cNvPr id="1175" name="Google Shape;1175;p112"/>
          <p:cNvSpPr txBox="1"/>
          <p:nvPr/>
        </p:nvSpPr>
        <p:spPr>
          <a:xfrm>
            <a:off x="5448875" y="3110900"/>
            <a:ext cx="11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10.0.0.0</a:t>
            </a:r>
            <a:endParaRPr b="1">
              <a:latin typeface="Courier New"/>
              <a:ea typeface="Courier New"/>
              <a:cs typeface="Courier New"/>
              <a:sym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pic>
        <p:nvPicPr>
          <p:cNvPr id="1180" name="Google Shape;1180;p11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81" name="Google Shape;1181;p11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82" name="Google Shape;1182;p11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rtl="0" algn="l">
              <a:spcBef>
                <a:spcPts val="0"/>
              </a:spcBef>
              <a:spcAft>
                <a:spcPts val="0"/>
              </a:spcAft>
              <a:buClr>
                <a:schemeClr val="dk1"/>
              </a:buClr>
              <a:buSzPts val="2900"/>
              <a:buFont typeface="Montserrat"/>
              <a:buChar char="●"/>
            </a:pPr>
            <a:r>
              <a:rPr lang="en" sz="2900">
                <a:solidFill>
                  <a:schemeClr val="dk1"/>
                </a:solidFill>
                <a:latin typeface="Montserrat"/>
                <a:ea typeface="Montserrat"/>
                <a:cs typeface="Montserrat"/>
                <a:sym typeface="Montserrat"/>
              </a:rPr>
              <a:t>The 1st and 2nd IP addresses are reserved for the network and the subnet gateway.</a:t>
            </a:r>
            <a:endParaRPr sz="2900">
              <a:solidFill>
                <a:schemeClr val="dk1"/>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183" name="Google Shape;1183;p11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84" name="Google Shape;1184;p113"/>
          <p:cNvSpPr/>
          <p:nvPr/>
        </p:nvSpPr>
        <p:spPr>
          <a:xfrm>
            <a:off x="2013500" y="2366575"/>
            <a:ext cx="5143500" cy="2261700"/>
          </a:xfrm>
          <a:prstGeom prst="roundRect">
            <a:avLst>
              <a:gd fmla="val 16667" name="adj"/>
            </a:avLst>
          </a:prstGeom>
          <a:noFill/>
          <a:ln cap="flat" cmpd="sng" w="2857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13"/>
          <p:cNvSpPr txBox="1"/>
          <p:nvPr/>
        </p:nvSpPr>
        <p:spPr>
          <a:xfrm>
            <a:off x="3909450" y="2033175"/>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Network</a:t>
            </a:r>
            <a:endParaRPr b="1">
              <a:latin typeface="Montserrat"/>
              <a:ea typeface="Montserrat"/>
              <a:cs typeface="Montserrat"/>
              <a:sym typeface="Montserrat"/>
            </a:endParaRPr>
          </a:p>
        </p:txBody>
      </p:sp>
      <p:sp>
        <p:nvSpPr>
          <p:cNvPr id="1186" name="Google Shape;1186;p113"/>
          <p:cNvSpPr/>
          <p:nvPr/>
        </p:nvSpPr>
        <p:spPr>
          <a:xfrm>
            <a:off x="2283675" y="2610475"/>
            <a:ext cx="4463100" cy="1854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187" name="Google Shape;1187;p113"/>
          <p:cNvSpPr/>
          <p:nvPr/>
        </p:nvSpPr>
        <p:spPr>
          <a:xfrm>
            <a:off x="24620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us-east1-b</a:t>
            </a:r>
            <a:endParaRPr>
              <a:latin typeface="Montserrat"/>
              <a:ea typeface="Montserrat"/>
              <a:cs typeface="Montserrat"/>
              <a:sym typeface="Montserrat"/>
            </a:endParaRPr>
          </a:p>
        </p:txBody>
      </p:sp>
      <p:sp>
        <p:nvSpPr>
          <p:cNvPr id="1188" name="Google Shape;1188;p113"/>
          <p:cNvSpPr/>
          <p:nvPr/>
        </p:nvSpPr>
        <p:spPr>
          <a:xfrm>
            <a:off x="38336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us-east1-c</a:t>
            </a:r>
            <a:endParaRPr>
              <a:latin typeface="Montserrat"/>
              <a:ea typeface="Montserrat"/>
              <a:cs typeface="Montserrat"/>
              <a:sym typeface="Montserrat"/>
            </a:endParaRPr>
          </a:p>
        </p:txBody>
      </p:sp>
      <p:pic>
        <p:nvPicPr>
          <p:cNvPr id="1189" name="Google Shape;1189;p113"/>
          <p:cNvPicPr preferRelativeResize="0"/>
          <p:nvPr/>
        </p:nvPicPr>
        <p:blipFill>
          <a:blip r:embed="rId5">
            <a:alphaModFix/>
          </a:blip>
          <a:stretch>
            <a:fillRect/>
          </a:stretch>
        </p:blipFill>
        <p:spPr>
          <a:xfrm>
            <a:off x="2725797" y="3392512"/>
            <a:ext cx="655626" cy="436974"/>
          </a:xfrm>
          <a:prstGeom prst="rect">
            <a:avLst/>
          </a:prstGeom>
          <a:noFill/>
          <a:ln>
            <a:noFill/>
          </a:ln>
        </p:spPr>
      </p:pic>
      <p:pic>
        <p:nvPicPr>
          <p:cNvPr id="1190" name="Google Shape;1190;p113"/>
          <p:cNvPicPr preferRelativeResize="0"/>
          <p:nvPr/>
        </p:nvPicPr>
        <p:blipFill>
          <a:blip r:embed="rId5">
            <a:alphaModFix/>
          </a:blip>
          <a:stretch>
            <a:fillRect/>
          </a:stretch>
        </p:blipFill>
        <p:spPr>
          <a:xfrm>
            <a:off x="4097385" y="3392512"/>
            <a:ext cx="655626" cy="436974"/>
          </a:xfrm>
          <a:prstGeom prst="rect">
            <a:avLst/>
          </a:prstGeom>
          <a:noFill/>
          <a:ln>
            <a:noFill/>
          </a:ln>
        </p:spPr>
      </p:pic>
      <p:sp>
        <p:nvSpPr>
          <p:cNvPr id="1191" name="Google Shape;1191;p113"/>
          <p:cNvSpPr/>
          <p:nvPr/>
        </p:nvSpPr>
        <p:spPr>
          <a:xfrm>
            <a:off x="5468975" y="3488025"/>
            <a:ext cx="1116600" cy="437100"/>
          </a:xfrm>
          <a:prstGeom prst="roundRect">
            <a:avLst>
              <a:gd fmla="val 16667" name="adj"/>
            </a:avLst>
          </a:prstGeom>
          <a:solidFill>
            <a:srgbClr val="C9DAF8"/>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cxnSp>
        <p:nvCxnSpPr>
          <p:cNvPr id="1192" name="Google Shape;1192;p113"/>
          <p:cNvCxnSpPr>
            <a:stCxn id="1190" idx="2"/>
            <a:endCxn id="1191" idx="2"/>
          </p:cNvCxnSpPr>
          <p:nvPr/>
        </p:nvCxnSpPr>
        <p:spPr>
          <a:xfrm flipH="1" rot="-5400000">
            <a:off x="5178348" y="3076336"/>
            <a:ext cx="95700" cy="1602000"/>
          </a:xfrm>
          <a:prstGeom prst="bentConnector3">
            <a:avLst>
              <a:gd fmla="val 348761" name="adj1"/>
            </a:avLst>
          </a:prstGeom>
          <a:noFill/>
          <a:ln cap="flat" cmpd="sng" w="38100">
            <a:solidFill>
              <a:srgbClr val="1C4587"/>
            </a:solidFill>
            <a:prstDash val="solid"/>
            <a:round/>
            <a:headEnd len="med" w="med" type="none"/>
            <a:tailEnd len="med" w="med" type="none"/>
          </a:ln>
        </p:spPr>
      </p:cxnSp>
      <p:cxnSp>
        <p:nvCxnSpPr>
          <p:cNvPr id="1193" name="Google Shape;1193;p113"/>
          <p:cNvCxnSpPr>
            <a:stCxn id="1189" idx="2"/>
          </p:cNvCxnSpPr>
          <p:nvPr/>
        </p:nvCxnSpPr>
        <p:spPr>
          <a:xfrm flipH="1" rot="-5400000">
            <a:off x="3575011" y="3308086"/>
            <a:ext cx="340800" cy="1383600"/>
          </a:xfrm>
          <a:prstGeom prst="bentConnector2">
            <a:avLst/>
          </a:prstGeom>
          <a:noFill/>
          <a:ln cap="flat" cmpd="sng" w="38100">
            <a:solidFill>
              <a:srgbClr val="1C4587"/>
            </a:solidFill>
            <a:prstDash val="solid"/>
            <a:round/>
            <a:headEnd len="med" w="med" type="none"/>
            <a:tailEnd len="med" w="med" type="none"/>
          </a:ln>
        </p:spPr>
      </p:cxnSp>
      <p:sp>
        <p:nvSpPr>
          <p:cNvPr id="1194" name="Google Shape;1194;p113"/>
          <p:cNvSpPr txBox="1"/>
          <p:nvPr/>
        </p:nvSpPr>
        <p:spPr>
          <a:xfrm>
            <a:off x="6170350" y="4568875"/>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10.0.0.0</a:t>
            </a:r>
            <a:endParaRPr b="1">
              <a:latin typeface="Courier New"/>
              <a:ea typeface="Courier New"/>
              <a:cs typeface="Courier New"/>
              <a:sym typeface="Courier New"/>
            </a:endParaRPr>
          </a:p>
        </p:txBody>
      </p:sp>
      <p:sp>
        <p:nvSpPr>
          <p:cNvPr id="1195" name="Google Shape;1195;p113"/>
          <p:cNvSpPr txBox="1"/>
          <p:nvPr/>
        </p:nvSpPr>
        <p:spPr>
          <a:xfrm>
            <a:off x="3714488" y="4568863"/>
            <a:ext cx="11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10.0.0.2</a:t>
            </a:r>
            <a:endParaRPr b="1">
              <a:latin typeface="Courier New"/>
              <a:ea typeface="Courier New"/>
              <a:cs typeface="Courier New"/>
              <a:sym typeface="Courier New"/>
            </a:endParaRPr>
          </a:p>
        </p:txBody>
      </p:sp>
      <p:sp>
        <p:nvSpPr>
          <p:cNvPr id="1196" name="Google Shape;1196;p113"/>
          <p:cNvSpPr txBox="1"/>
          <p:nvPr/>
        </p:nvSpPr>
        <p:spPr>
          <a:xfrm>
            <a:off x="2421563" y="4568863"/>
            <a:ext cx="11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10.0.0.3</a:t>
            </a:r>
            <a:endParaRPr b="1">
              <a:latin typeface="Courier New"/>
              <a:ea typeface="Courier New"/>
              <a:cs typeface="Courier New"/>
              <a:sym typeface="Courier New"/>
            </a:endParaRPr>
          </a:p>
        </p:txBody>
      </p:sp>
      <p:cxnSp>
        <p:nvCxnSpPr>
          <p:cNvPr id="1197" name="Google Shape;1197;p113"/>
          <p:cNvCxnSpPr>
            <a:stCxn id="1194" idx="3"/>
            <a:endCxn id="1191" idx="0"/>
          </p:cNvCxnSpPr>
          <p:nvPr/>
        </p:nvCxnSpPr>
        <p:spPr>
          <a:xfrm rot="10800000">
            <a:off x="6027250" y="3487975"/>
            <a:ext cx="1259700" cy="1281000"/>
          </a:xfrm>
          <a:prstGeom prst="bentConnector4">
            <a:avLst>
              <a:gd fmla="val -18903" name="adj1"/>
              <a:gd fmla="val 118585" name="adj2"/>
            </a:avLst>
          </a:prstGeom>
          <a:noFill/>
          <a:ln cap="flat" cmpd="sng" w="19050">
            <a:solidFill>
              <a:srgbClr val="000000"/>
            </a:solidFill>
            <a:prstDash val="dash"/>
            <a:round/>
            <a:headEnd len="med" w="med" type="none"/>
            <a:tailEnd len="med" w="med" type="triangle"/>
          </a:ln>
        </p:spPr>
      </p:cxnSp>
      <p:sp>
        <p:nvSpPr>
          <p:cNvPr id="1198" name="Google Shape;1198;p113"/>
          <p:cNvSpPr txBox="1"/>
          <p:nvPr/>
        </p:nvSpPr>
        <p:spPr>
          <a:xfrm>
            <a:off x="4870875" y="4568875"/>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10.0.0.1</a:t>
            </a:r>
            <a:endParaRPr b="1">
              <a:latin typeface="Courier New"/>
              <a:ea typeface="Courier New"/>
              <a:cs typeface="Courier New"/>
              <a:sym typeface="Courier New"/>
            </a:endParaRPr>
          </a:p>
        </p:txBody>
      </p:sp>
      <p:cxnSp>
        <p:nvCxnSpPr>
          <p:cNvPr id="1199" name="Google Shape;1199;p113"/>
          <p:cNvCxnSpPr>
            <a:stCxn id="1198" idx="0"/>
          </p:cNvCxnSpPr>
          <p:nvPr/>
        </p:nvCxnSpPr>
        <p:spPr>
          <a:xfrm rot="-5400000">
            <a:off x="5234925" y="4374025"/>
            <a:ext cx="389100" cy="600"/>
          </a:xfrm>
          <a:prstGeom prst="bentConnector3">
            <a:avLst>
              <a:gd fmla="val 50000" name="adj1"/>
            </a:avLst>
          </a:prstGeom>
          <a:noFill/>
          <a:ln cap="flat" cmpd="sng" w="19050">
            <a:solidFill>
              <a:srgbClr val="000000"/>
            </a:solidFill>
            <a:prstDash val="dash"/>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6" name="Google Shape;166;p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7" name="Google Shape;167;p3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Compute Engine is GCP’s version of a Virtual Machine (VM).</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68" name="Google Shape;168;p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9" name="Google Shape;169;p33"/>
          <p:cNvPicPr preferRelativeResize="0"/>
          <p:nvPr/>
        </p:nvPicPr>
        <p:blipFill>
          <a:blip r:embed="rId5">
            <a:alphaModFix/>
          </a:blip>
          <a:stretch>
            <a:fillRect/>
          </a:stretch>
        </p:blipFill>
        <p:spPr>
          <a:xfrm>
            <a:off x="2886290" y="2495899"/>
            <a:ext cx="3371423" cy="2247049"/>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pic>
        <p:nvPicPr>
          <p:cNvPr id="1204" name="Google Shape;1204;p11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05" name="Google Shape;1205;p11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06" name="Google Shape;1206;p11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chemeClr val="dk1"/>
                </a:solidFill>
                <a:latin typeface="Montserrat"/>
                <a:ea typeface="Montserrat"/>
                <a:cs typeface="Montserrat"/>
                <a:sym typeface="Montserrat"/>
              </a:rPr>
              <a:t>Then the VMs have their own IPs with the allowed range.</a:t>
            </a:r>
            <a:endParaRPr sz="2900">
              <a:solidFill>
                <a:srgbClr val="000000"/>
              </a:solidFill>
              <a:latin typeface="Montserrat"/>
              <a:ea typeface="Montserrat"/>
              <a:cs typeface="Montserrat"/>
              <a:sym typeface="Montserrat"/>
            </a:endParaRPr>
          </a:p>
        </p:txBody>
      </p:sp>
      <p:sp>
        <p:nvSpPr>
          <p:cNvPr id="1207" name="Google Shape;1207;p11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08" name="Google Shape;1208;p114"/>
          <p:cNvSpPr/>
          <p:nvPr/>
        </p:nvSpPr>
        <p:spPr>
          <a:xfrm>
            <a:off x="2013500" y="2366575"/>
            <a:ext cx="5143500" cy="2261700"/>
          </a:xfrm>
          <a:prstGeom prst="roundRect">
            <a:avLst>
              <a:gd fmla="val 16667" name="adj"/>
            </a:avLst>
          </a:prstGeom>
          <a:noFill/>
          <a:ln cap="flat" cmpd="sng" w="2857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14"/>
          <p:cNvSpPr txBox="1"/>
          <p:nvPr/>
        </p:nvSpPr>
        <p:spPr>
          <a:xfrm>
            <a:off x="3909450" y="2033175"/>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Network</a:t>
            </a:r>
            <a:endParaRPr b="1">
              <a:latin typeface="Montserrat"/>
              <a:ea typeface="Montserrat"/>
              <a:cs typeface="Montserrat"/>
              <a:sym typeface="Montserrat"/>
            </a:endParaRPr>
          </a:p>
        </p:txBody>
      </p:sp>
      <p:sp>
        <p:nvSpPr>
          <p:cNvPr id="1210" name="Google Shape;1210;p114"/>
          <p:cNvSpPr/>
          <p:nvPr/>
        </p:nvSpPr>
        <p:spPr>
          <a:xfrm>
            <a:off x="2283675" y="2610475"/>
            <a:ext cx="4463100" cy="1854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211" name="Google Shape;1211;p114"/>
          <p:cNvSpPr/>
          <p:nvPr/>
        </p:nvSpPr>
        <p:spPr>
          <a:xfrm>
            <a:off x="24620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us-east1-b</a:t>
            </a:r>
            <a:endParaRPr>
              <a:latin typeface="Montserrat"/>
              <a:ea typeface="Montserrat"/>
              <a:cs typeface="Montserrat"/>
              <a:sym typeface="Montserrat"/>
            </a:endParaRPr>
          </a:p>
        </p:txBody>
      </p:sp>
      <p:sp>
        <p:nvSpPr>
          <p:cNvPr id="1212" name="Google Shape;1212;p114"/>
          <p:cNvSpPr/>
          <p:nvPr/>
        </p:nvSpPr>
        <p:spPr>
          <a:xfrm>
            <a:off x="38336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us-east1-c</a:t>
            </a:r>
            <a:endParaRPr>
              <a:latin typeface="Montserrat"/>
              <a:ea typeface="Montserrat"/>
              <a:cs typeface="Montserrat"/>
              <a:sym typeface="Montserrat"/>
            </a:endParaRPr>
          </a:p>
        </p:txBody>
      </p:sp>
      <p:pic>
        <p:nvPicPr>
          <p:cNvPr id="1213" name="Google Shape;1213;p114"/>
          <p:cNvPicPr preferRelativeResize="0"/>
          <p:nvPr/>
        </p:nvPicPr>
        <p:blipFill rotWithShape="1">
          <a:blip r:embed="rId5">
            <a:alphaModFix/>
          </a:blip>
          <a:srcRect b="0" l="19438" r="24929" t="0"/>
          <a:stretch/>
        </p:blipFill>
        <p:spPr>
          <a:xfrm>
            <a:off x="2853250" y="3392500"/>
            <a:ext cx="364749" cy="436974"/>
          </a:xfrm>
          <a:prstGeom prst="rect">
            <a:avLst/>
          </a:prstGeom>
          <a:noFill/>
          <a:ln>
            <a:noFill/>
          </a:ln>
        </p:spPr>
      </p:pic>
      <p:pic>
        <p:nvPicPr>
          <p:cNvPr id="1214" name="Google Shape;1214;p114"/>
          <p:cNvPicPr preferRelativeResize="0"/>
          <p:nvPr/>
        </p:nvPicPr>
        <p:blipFill rotWithShape="1">
          <a:blip r:embed="rId5">
            <a:alphaModFix/>
          </a:blip>
          <a:srcRect b="0" l="19438" r="24929" t="0"/>
          <a:stretch/>
        </p:blipFill>
        <p:spPr>
          <a:xfrm>
            <a:off x="4224825" y="3392500"/>
            <a:ext cx="364749" cy="436974"/>
          </a:xfrm>
          <a:prstGeom prst="rect">
            <a:avLst/>
          </a:prstGeom>
          <a:noFill/>
          <a:ln>
            <a:noFill/>
          </a:ln>
        </p:spPr>
      </p:pic>
      <p:sp>
        <p:nvSpPr>
          <p:cNvPr id="1215" name="Google Shape;1215;p114"/>
          <p:cNvSpPr/>
          <p:nvPr/>
        </p:nvSpPr>
        <p:spPr>
          <a:xfrm>
            <a:off x="5468975" y="3488025"/>
            <a:ext cx="1116600" cy="437100"/>
          </a:xfrm>
          <a:prstGeom prst="roundRect">
            <a:avLst>
              <a:gd fmla="val 16667" name="adj"/>
            </a:avLst>
          </a:prstGeom>
          <a:solidFill>
            <a:srgbClr val="C9DAF8"/>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cxnSp>
        <p:nvCxnSpPr>
          <p:cNvPr id="1216" name="Google Shape;1216;p114"/>
          <p:cNvCxnSpPr>
            <a:stCxn id="1214" idx="2"/>
            <a:endCxn id="1215" idx="2"/>
          </p:cNvCxnSpPr>
          <p:nvPr/>
        </p:nvCxnSpPr>
        <p:spPr>
          <a:xfrm flipH="1" rot="-5400000">
            <a:off x="5169349" y="3067324"/>
            <a:ext cx="95700" cy="1620000"/>
          </a:xfrm>
          <a:prstGeom prst="bentConnector3">
            <a:avLst>
              <a:gd fmla="val 348773" name="adj1"/>
            </a:avLst>
          </a:prstGeom>
          <a:noFill/>
          <a:ln cap="flat" cmpd="sng" w="38100">
            <a:solidFill>
              <a:srgbClr val="1C4587"/>
            </a:solidFill>
            <a:prstDash val="solid"/>
            <a:round/>
            <a:headEnd len="med" w="med" type="none"/>
            <a:tailEnd len="med" w="med" type="none"/>
          </a:ln>
        </p:spPr>
      </p:cxnSp>
      <p:cxnSp>
        <p:nvCxnSpPr>
          <p:cNvPr id="1217" name="Google Shape;1217;p114"/>
          <p:cNvCxnSpPr>
            <a:stCxn id="1213" idx="2"/>
          </p:cNvCxnSpPr>
          <p:nvPr/>
        </p:nvCxnSpPr>
        <p:spPr>
          <a:xfrm flipH="1" rot="-5400000">
            <a:off x="3557024" y="3308074"/>
            <a:ext cx="340800" cy="1383600"/>
          </a:xfrm>
          <a:prstGeom prst="bentConnector2">
            <a:avLst/>
          </a:prstGeom>
          <a:noFill/>
          <a:ln cap="flat" cmpd="sng" w="38100">
            <a:solidFill>
              <a:srgbClr val="1C4587"/>
            </a:solidFill>
            <a:prstDash val="solid"/>
            <a:round/>
            <a:headEnd len="med" w="med" type="none"/>
            <a:tailEnd len="med" w="med" type="none"/>
          </a:ln>
        </p:spPr>
      </p:cxnSp>
      <p:sp>
        <p:nvSpPr>
          <p:cNvPr id="1218" name="Google Shape;1218;p114"/>
          <p:cNvSpPr txBox="1"/>
          <p:nvPr/>
        </p:nvSpPr>
        <p:spPr>
          <a:xfrm>
            <a:off x="6170350" y="4568875"/>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10.0.0.0</a:t>
            </a:r>
            <a:endParaRPr b="1">
              <a:latin typeface="Courier New"/>
              <a:ea typeface="Courier New"/>
              <a:cs typeface="Courier New"/>
              <a:sym typeface="Courier New"/>
            </a:endParaRPr>
          </a:p>
        </p:txBody>
      </p:sp>
      <p:sp>
        <p:nvSpPr>
          <p:cNvPr id="1219" name="Google Shape;1219;p114"/>
          <p:cNvSpPr txBox="1"/>
          <p:nvPr/>
        </p:nvSpPr>
        <p:spPr>
          <a:xfrm>
            <a:off x="3714488" y="4568863"/>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10.0.0.2</a:t>
            </a:r>
            <a:endParaRPr b="1">
              <a:latin typeface="Courier New"/>
              <a:ea typeface="Courier New"/>
              <a:cs typeface="Courier New"/>
              <a:sym typeface="Courier New"/>
            </a:endParaRPr>
          </a:p>
        </p:txBody>
      </p:sp>
      <p:sp>
        <p:nvSpPr>
          <p:cNvPr id="1220" name="Google Shape;1220;p114"/>
          <p:cNvSpPr txBox="1"/>
          <p:nvPr/>
        </p:nvSpPr>
        <p:spPr>
          <a:xfrm>
            <a:off x="2421563" y="4568863"/>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10.0.0.3</a:t>
            </a:r>
            <a:endParaRPr b="1">
              <a:latin typeface="Courier New"/>
              <a:ea typeface="Courier New"/>
              <a:cs typeface="Courier New"/>
              <a:sym typeface="Courier New"/>
            </a:endParaRPr>
          </a:p>
        </p:txBody>
      </p:sp>
      <p:cxnSp>
        <p:nvCxnSpPr>
          <p:cNvPr id="1221" name="Google Shape;1221;p114"/>
          <p:cNvCxnSpPr>
            <a:stCxn id="1218" idx="3"/>
            <a:endCxn id="1215" idx="0"/>
          </p:cNvCxnSpPr>
          <p:nvPr/>
        </p:nvCxnSpPr>
        <p:spPr>
          <a:xfrm rot="10800000">
            <a:off x="6027250" y="3487975"/>
            <a:ext cx="1259700" cy="1281000"/>
          </a:xfrm>
          <a:prstGeom prst="bentConnector4">
            <a:avLst>
              <a:gd fmla="val -18903" name="adj1"/>
              <a:gd fmla="val 118585" name="adj2"/>
            </a:avLst>
          </a:prstGeom>
          <a:noFill/>
          <a:ln cap="flat" cmpd="sng" w="19050">
            <a:solidFill>
              <a:srgbClr val="000000"/>
            </a:solidFill>
            <a:prstDash val="dash"/>
            <a:round/>
            <a:headEnd len="med" w="med" type="none"/>
            <a:tailEnd len="med" w="med" type="triangle"/>
          </a:ln>
        </p:spPr>
      </p:cxnSp>
      <p:sp>
        <p:nvSpPr>
          <p:cNvPr id="1222" name="Google Shape;1222;p114"/>
          <p:cNvSpPr txBox="1"/>
          <p:nvPr/>
        </p:nvSpPr>
        <p:spPr>
          <a:xfrm>
            <a:off x="4870875" y="4568875"/>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10.0.0.1</a:t>
            </a:r>
            <a:endParaRPr b="1">
              <a:latin typeface="Courier New"/>
              <a:ea typeface="Courier New"/>
              <a:cs typeface="Courier New"/>
              <a:sym typeface="Courier New"/>
            </a:endParaRPr>
          </a:p>
        </p:txBody>
      </p:sp>
      <p:cxnSp>
        <p:nvCxnSpPr>
          <p:cNvPr id="1223" name="Google Shape;1223;p114"/>
          <p:cNvCxnSpPr>
            <a:stCxn id="1222" idx="0"/>
          </p:cNvCxnSpPr>
          <p:nvPr/>
        </p:nvCxnSpPr>
        <p:spPr>
          <a:xfrm rot="-5400000">
            <a:off x="5234925" y="4374025"/>
            <a:ext cx="389100" cy="600"/>
          </a:xfrm>
          <a:prstGeom prst="bentConnector3">
            <a:avLst>
              <a:gd fmla="val 50000" name="adj1"/>
            </a:avLst>
          </a:prstGeom>
          <a:noFill/>
          <a:ln cap="flat" cmpd="sng" w="19050">
            <a:solidFill>
              <a:srgbClr val="000000"/>
            </a:solidFill>
            <a:prstDash val="dash"/>
            <a:round/>
            <a:headEnd len="med" w="med" type="none"/>
            <a:tailEnd len="med" w="med" type="triangle"/>
          </a:ln>
        </p:spPr>
      </p:cxnSp>
      <p:cxnSp>
        <p:nvCxnSpPr>
          <p:cNvPr id="1224" name="Google Shape;1224;p114"/>
          <p:cNvCxnSpPr>
            <a:stCxn id="1219" idx="0"/>
            <a:endCxn id="1214" idx="1"/>
          </p:cNvCxnSpPr>
          <p:nvPr/>
        </p:nvCxnSpPr>
        <p:spPr>
          <a:xfrm flipH="1" rot="5400000">
            <a:off x="3769838" y="4065913"/>
            <a:ext cx="957900" cy="48000"/>
          </a:xfrm>
          <a:prstGeom prst="bentConnector4">
            <a:avLst>
              <a:gd fmla="val 52582" name="adj1"/>
              <a:gd fmla="val 596016" name="adj2"/>
            </a:avLst>
          </a:prstGeom>
          <a:noFill/>
          <a:ln cap="flat" cmpd="sng" w="19050">
            <a:solidFill>
              <a:srgbClr val="000000"/>
            </a:solidFill>
            <a:prstDash val="dash"/>
            <a:round/>
            <a:headEnd len="med" w="med" type="none"/>
            <a:tailEnd len="med" w="med" type="triangle"/>
          </a:ln>
        </p:spPr>
      </p:cxnSp>
      <p:cxnSp>
        <p:nvCxnSpPr>
          <p:cNvPr id="1225" name="Google Shape;1225;p114"/>
          <p:cNvCxnSpPr>
            <a:stCxn id="1220" idx="0"/>
            <a:endCxn id="1213" idx="1"/>
          </p:cNvCxnSpPr>
          <p:nvPr/>
        </p:nvCxnSpPr>
        <p:spPr>
          <a:xfrm flipH="1" rot="5400000">
            <a:off x="2437613" y="4026613"/>
            <a:ext cx="957900" cy="126600"/>
          </a:xfrm>
          <a:prstGeom prst="bentConnector4">
            <a:avLst>
              <a:gd fmla="val 38594" name="adj1"/>
              <a:gd fmla="val 288102" name="adj2"/>
            </a:avLst>
          </a:prstGeom>
          <a:noFill/>
          <a:ln cap="flat" cmpd="sng" w="19050">
            <a:solidFill>
              <a:srgbClr val="000000"/>
            </a:solidFill>
            <a:prstDash val="dash"/>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pic>
        <p:nvPicPr>
          <p:cNvPr id="1230" name="Google Shape;1230;p1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31" name="Google Shape;1231;p1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32" name="Google Shape;1232;p11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chemeClr val="dk1"/>
                </a:solidFill>
                <a:latin typeface="Montserrat"/>
                <a:ea typeface="Montserrat"/>
                <a:cs typeface="Montserrat"/>
                <a:sym typeface="Montserrat"/>
              </a:rPr>
              <a:t>A single set of firewall rules can be used for both VMs since they share the subnet.</a:t>
            </a:r>
            <a:endParaRPr sz="2900">
              <a:solidFill>
                <a:srgbClr val="000000"/>
              </a:solidFill>
              <a:latin typeface="Montserrat"/>
              <a:ea typeface="Montserrat"/>
              <a:cs typeface="Montserrat"/>
              <a:sym typeface="Montserrat"/>
            </a:endParaRPr>
          </a:p>
        </p:txBody>
      </p:sp>
      <p:sp>
        <p:nvSpPr>
          <p:cNvPr id="1233" name="Google Shape;1233;p1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34" name="Google Shape;1234;p115"/>
          <p:cNvSpPr/>
          <p:nvPr/>
        </p:nvSpPr>
        <p:spPr>
          <a:xfrm>
            <a:off x="2013500" y="2366575"/>
            <a:ext cx="5143500" cy="2261700"/>
          </a:xfrm>
          <a:prstGeom prst="roundRect">
            <a:avLst>
              <a:gd fmla="val 16667" name="adj"/>
            </a:avLst>
          </a:prstGeom>
          <a:noFill/>
          <a:ln cap="flat" cmpd="sng" w="2857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15"/>
          <p:cNvSpPr txBox="1"/>
          <p:nvPr/>
        </p:nvSpPr>
        <p:spPr>
          <a:xfrm>
            <a:off x="3909450" y="2033175"/>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Network</a:t>
            </a:r>
            <a:endParaRPr b="1">
              <a:latin typeface="Montserrat"/>
              <a:ea typeface="Montserrat"/>
              <a:cs typeface="Montserrat"/>
              <a:sym typeface="Montserrat"/>
            </a:endParaRPr>
          </a:p>
        </p:txBody>
      </p:sp>
      <p:sp>
        <p:nvSpPr>
          <p:cNvPr id="1236" name="Google Shape;1236;p115"/>
          <p:cNvSpPr/>
          <p:nvPr/>
        </p:nvSpPr>
        <p:spPr>
          <a:xfrm>
            <a:off x="2283675" y="2610475"/>
            <a:ext cx="4463100" cy="18543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237" name="Google Shape;1237;p115"/>
          <p:cNvSpPr/>
          <p:nvPr/>
        </p:nvSpPr>
        <p:spPr>
          <a:xfrm>
            <a:off x="24620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us-east1-b</a:t>
            </a:r>
            <a:endParaRPr>
              <a:latin typeface="Montserrat"/>
              <a:ea typeface="Montserrat"/>
              <a:cs typeface="Montserrat"/>
              <a:sym typeface="Montserrat"/>
            </a:endParaRPr>
          </a:p>
        </p:txBody>
      </p:sp>
      <p:sp>
        <p:nvSpPr>
          <p:cNvPr id="1238" name="Google Shape;1238;p115"/>
          <p:cNvSpPr/>
          <p:nvPr/>
        </p:nvSpPr>
        <p:spPr>
          <a:xfrm>
            <a:off x="3833600" y="3034575"/>
            <a:ext cx="1183200" cy="1344000"/>
          </a:xfrm>
          <a:prstGeom prst="rect">
            <a:avLst/>
          </a:prstGeom>
          <a:solidFill>
            <a:srgbClr val="B6D7A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us-east1-c</a:t>
            </a:r>
            <a:endParaRPr>
              <a:latin typeface="Montserrat"/>
              <a:ea typeface="Montserrat"/>
              <a:cs typeface="Montserrat"/>
              <a:sym typeface="Montserrat"/>
            </a:endParaRPr>
          </a:p>
        </p:txBody>
      </p:sp>
      <p:pic>
        <p:nvPicPr>
          <p:cNvPr id="1239" name="Google Shape;1239;p115"/>
          <p:cNvPicPr preferRelativeResize="0"/>
          <p:nvPr/>
        </p:nvPicPr>
        <p:blipFill rotWithShape="1">
          <a:blip r:embed="rId5">
            <a:alphaModFix/>
          </a:blip>
          <a:srcRect b="0" l="19438" r="24929" t="0"/>
          <a:stretch/>
        </p:blipFill>
        <p:spPr>
          <a:xfrm>
            <a:off x="2853250" y="3392500"/>
            <a:ext cx="364749" cy="436974"/>
          </a:xfrm>
          <a:prstGeom prst="rect">
            <a:avLst/>
          </a:prstGeom>
          <a:noFill/>
          <a:ln>
            <a:noFill/>
          </a:ln>
        </p:spPr>
      </p:pic>
      <p:pic>
        <p:nvPicPr>
          <p:cNvPr id="1240" name="Google Shape;1240;p115"/>
          <p:cNvPicPr preferRelativeResize="0"/>
          <p:nvPr/>
        </p:nvPicPr>
        <p:blipFill rotWithShape="1">
          <a:blip r:embed="rId5">
            <a:alphaModFix/>
          </a:blip>
          <a:srcRect b="0" l="19438" r="24929" t="0"/>
          <a:stretch/>
        </p:blipFill>
        <p:spPr>
          <a:xfrm>
            <a:off x="4224825" y="3392500"/>
            <a:ext cx="364749" cy="436974"/>
          </a:xfrm>
          <a:prstGeom prst="rect">
            <a:avLst/>
          </a:prstGeom>
          <a:noFill/>
          <a:ln>
            <a:noFill/>
          </a:ln>
        </p:spPr>
      </p:pic>
      <p:sp>
        <p:nvSpPr>
          <p:cNvPr id="1241" name="Google Shape;1241;p115"/>
          <p:cNvSpPr/>
          <p:nvPr/>
        </p:nvSpPr>
        <p:spPr>
          <a:xfrm>
            <a:off x="5468975" y="3488025"/>
            <a:ext cx="1116600" cy="437100"/>
          </a:xfrm>
          <a:prstGeom prst="roundRect">
            <a:avLst>
              <a:gd fmla="val 16667" name="adj"/>
            </a:avLst>
          </a:prstGeom>
          <a:solidFill>
            <a:srgbClr val="C9DAF8"/>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subnet-1</a:t>
            </a:r>
            <a:endParaRPr>
              <a:latin typeface="Montserrat"/>
              <a:ea typeface="Montserrat"/>
              <a:cs typeface="Montserrat"/>
              <a:sym typeface="Montserrat"/>
            </a:endParaRPr>
          </a:p>
        </p:txBody>
      </p:sp>
      <p:cxnSp>
        <p:nvCxnSpPr>
          <p:cNvPr id="1242" name="Google Shape;1242;p115"/>
          <p:cNvCxnSpPr>
            <a:stCxn id="1240" idx="2"/>
            <a:endCxn id="1241" idx="2"/>
          </p:cNvCxnSpPr>
          <p:nvPr/>
        </p:nvCxnSpPr>
        <p:spPr>
          <a:xfrm flipH="1" rot="-5400000">
            <a:off x="5169349" y="3067324"/>
            <a:ext cx="95700" cy="1620000"/>
          </a:xfrm>
          <a:prstGeom prst="bentConnector3">
            <a:avLst>
              <a:gd fmla="val 348773" name="adj1"/>
            </a:avLst>
          </a:prstGeom>
          <a:noFill/>
          <a:ln cap="flat" cmpd="sng" w="38100">
            <a:solidFill>
              <a:srgbClr val="1C4587"/>
            </a:solidFill>
            <a:prstDash val="solid"/>
            <a:round/>
            <a:headEnd len="med" w="med" type="none"/>
            <a:tailEnd len="med" w="med" type="none"/>
          </a:ln>
        </p:spPr>
      </p:cxnSp>
      <p:cxnSp>
        <p:nvCxnSpPr>
          <p:cNvPr id="1243" name="Google Shape;1243;p115"/>
          <p:cNvCxnSpPr>
            <a:stCxn id="1239" idx="2"/>
          </p:cNvCxnSpPr>
          <p:nvPr/>
        </p:nvCxnSpPr>
        <p:spPr>
          <a:xfrm flipH="1" rot="-5400000">
            <a:off x="3557024" y="3308074"/>
            <a:ext cx="340800" cy="1383600"/>
          </a:xfrm>
          <a:prstGeom prst="bentConnector2">
            <a:avLst/>
          </a:prstGeom>
          <a:noFill/>
          <a:ln cap="flat" cmpd="sng" w="38100">
            <a:solidFill>
              <a:srgbClr val="1C4587"/>
            </a:solidFill>
            <a:prstDash val="solid"/>
            <a:round/>
            <a:headEnd len="med" w="med" type="none"/>
            <a:tailEnd len="med" w="med" type="none"/>
          </a:ln>
        </p:spPr>
      </p:cxnSp>
      <p:sp>
        <p:nvSpPr>
          <p:cNvPr id="1244" name="Google Shape;1244;p115"/>
          <p:cNvSpPr txBox="1"/>
          <p:nvPr/>
        </p:nvSpPr>
        <p:spPr>
          <a:xfrm>
            <a:off x="6170350" y="4568875"/>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10.0.0.0</a:t>
            </a:r>
            <a:endParaRPr b="1">
              <a:latin typeface="Courier New"/>
              <a:ea typeface="Courier New"/>
              <a:cs typeface="Courier New"/>
              <a:sym typeface="Courier New"/>
            </a:endParaRPr>
          </a:p>
        </p:txBody>
      </p:sp>
      <p:sp>
        <p:nvSpPr>
          <p:cNvPr id="1245" name="Google Shape;1245;p115"/>
          <p:cNvSpPr txBox="1"/>
          <p:nvPr/>
        </p:nvSpPr>
        <p:spPr>
          <a:xfrm>
            <a:off x="3714488" y="4568863"/>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10.0.0.2</a:t>
            </a:r>
            <a:endParaRPr b="1">
              <a:latin typeface="Courier New"/>
              <a:ea typeface="Courier New"/>
              <a:cs typeface="Courier New"/>
              <a:sym typeface="Courier New"/>
            </a:endParaRPr>
          </a:p>
        </p:txBody>
      </p:sp>
      <p:sp>
        <p:nvSpPr>
          <p:cNvPr id="1246" name="Google Shape;1246;p115"/>
          <p:cNvSpPr txBox="1"/>
          <p:nvPr/>
        </p:nvSpPr>
        <p:spPr>
          <a:xfrm>
            <a:off x="2421563" y="4568863"/>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10.0.0.3</a:t>
            </a:r>
            <a:endParaRPr b="1">
              <a:latin typeface="Courier New"/>
              <a:ea typeface="Courier New"/>
              <a:cs typeface="Courier New"/>
              <a:sym typeface="Courier New"/>
            </a:endParaRPr>
          </a:p>
        </p:txBody>
      </p:sp>
      <p:cxnSp>
        <p:nvCxnSpPr>
          <p:cNvPr id="1247" name="Google Shape;1247;p115"/>
          <p:cNvCxnSpPr>
            <a:stCxn id="1244" idx="3"/>
            <a:endCxn id="1241" idx="0"/>
          </p:cNvCxnSpPr>
          <p:nvPr/>
        </p:nvCxnSpPr>
        <p:spPr>
          <a:xfrm rot="10800000">
            <a:off x="6027250" y="3487975"/>
            <a:ext cx="1259700" cy="1281000"/>
          </a:xfrm>
          <a:prstGeom prst="bentConnector4">
            <a:avLst>
              <a:gd fmla="val -18903" name="adj1"/>
              <a:gd fmla="val 118585" name="adj2"/>
            </a:avLst>
          </a:prstGeom>
          <a:noFill/>
          <a:ln cap="flat" cmpd="sng" w="19050">
            <a:solidFill>
              <a:srgbClr val="000000"/>
            </a:solidFill>
            <a:prstDash val="dash"/>
            <a:round/>
            <a:headEnd len="med" w="med" type="none"/>
            <a:tailEnd len="med" w="med" type="triangle"/>
          </a:ln>
        </p:spPr>
      </p:cxnSp>
      <p:sp>
        <p:nvSpPr>
          <p:cNvPr id="1248" name="Google Shape;1248;p115"/>
          <p:cNvSpPr txBox="1"/>
          <p:nvPr/>
        </p:nvSpPr>
        <p:spPr>
          <a:xfrm>
            <a:off x="4870875" y="4568875"/>
            <a:ext cx="1116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10.0.0.1</a:t>
            </a:r>
            <a:endParaRPr b="1">
              <a:latin typeface="Courier New"/>
              <a:ea typeface="Courier New"/>
              <a:cs typeface="Courier New"/>
              <a:sym typeface="Courier New"/>
            </a:endParaRPr>
          </a:p>
        </p:txBody>
      </p:sp>
      <p:cxnSp>
        <p:nvCxnSpPr>
          <p:cNvPr id="1249" name="Google Shape;1249;p115"/>
          <p:cNvCxnSpPr>
            <a:stCxn id="1248" idx="0"/>
          </p:cNvCxnSpPr>
          <p:nvPr/>
        </p:nvCxnSpPr>
        <p:spPr>
          <a:xfrm rot="-5400000">
            <a:off x="5234925" y="4374025"/>
            <a:ext cx="389100" cy="600"/>
          </a:xfrm>
          <a:prstGeom prst="bentConnector3">
            <a:avLst>
              <a:gd fmla="val 50000" name="adj1"/>
            </a:avLst>
          </a:prstGeom>
          <a:noFill/>
          <a:ln cap="flat" cmpd="sng" w="19050">
            <a:solidFill>
              <a:srgbClr val="000000"/>
            </a:solidFill>
            <a:prstDash val="dash"/>
            <a:round/>
            <a:headEnd len="med" w="med" type="none"/>
            <a:tailEnd len="med" w="med" type="triangle"/>
          </a:ln>
        </p:spPr>
      </p:cxnSp>
      <p:cxnSp>
        <p:nvCxnSpPr>
          <p:cNvPr id="1250" name="Google Shape;1250;p115"/>
          <p:cNvCxnSpPr>
            <a:stCxn id="1245" idx="0"/>
            <a:endCxn id="1240" idx="1"/>
          </p:cNvCxnSpPr>
          <p:nvPr/>
        </p:nvCxnSpPr>
        <p:spPr>
          <a:xfrm flipH="1" rot="5400000">
            <a:off x="3769838" y="4065913"/>
            <a:ext cx="957900" cy="48000"/>
          </a:xfrm>
          <a:prstGeom prst="bentConnector4">
            <a:avLst>
              <a:gd fmla="val 52582" name="adj1"/>
              <a:gd fmla="val 596016" name="adj2"/>
            </a:avLst>
          </a:prstGeom>
          <a:noFill/>
          <a:ln cap="flat" cmpd="sng" w="19050">
            <a:solidFill>
              <a:srgbClr val="000000"/>
            </a:solidFill>
            <a:prstDash val="dash"/>
            <a:round/>
            <a:headEnd len="med" w="med" type="none"/>
            <a:tailEnd len="med" w="med" type="triangle"/>
          </a:ln>
        </p:spPr>
      </p:cxnSp>
      <p:cxnSp>
        <p:nvCxnSpPr>
          <p:cNvPr id="1251" name="Google Shape;1251;p115"/>
          <p:cNvCxnSpPr>
            <a:stCxn id="1246" idx="0"/>
            <a:endCxn id="1239" idx="1"/>
          </p:cNvCxnSpPr>
          <p:nvPr/>
        </p:nvCxnSpPr>
        <p:spPr>
          <a:xfrm flipH="1" rot="5400000">
            <a:off x="2437613" y="4026613"/>
            <a:ext cx="957900" cy="126600"/>
          </a:xfrm>
          <a:prstGeom prst="bentConnector4">
            <a:avLst>
              <a:gd fmla="val 38594" name="adj1"/>
              <a:gd fmla="val 288102" name="adj2"/>
            </a:avLst>
          </a:prstGeom>
          <a:noFill/>
          <a:ln cap="flat" cmpd="sng" w="19050">
            <a:solidFill>
              <a:srgbClr val="000000"/>
            </a:solidFill>
            <a:prstDash val="dash"/>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pic>
        <p:nvPicPr>
          <p:cNvPr id="1256" name="Google Shape;1256;p1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57" name="Google Shape;1257;p1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58" name="Google Shape;1258;p11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Cloud VPCs allow you to increase the IP address space of any subnets.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go through this subnet IP address range expansion without any downtime.</a:t>
            </a:r>
            <a:endParaRPr sz="2900">
              <a:solidFill>
                <a:srgbClr val="000000"/>
              </a:solidFill>
              <a:latin typeface="Montserrat"/>
              <a:ea typeface="Montserrat"/>
              <a:cs typeface="Montserrat"/>
              <a:sym typeface="Montserrat"/>
            </a:endParaRPr>
          </a:p>
        </p:txBody>
      </p:sp>
      <p:sp>
        <p:nvSpPr>
          <p:cNvPr id="1259" name="Google Shape;1259;p1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pic>
        <p:nvPicPr>
          <p:cNvPr id="1264" name="Google Shape;1264;p1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65" name="Google Shape;1265;p1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66" name="Google Shape;1266;p11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Subnetworks</a:t>
            </a:r>
            <a:endParaRPr sz="2900">
              <a:solidFill>
                <a:srgbClr val="000000"/>
              </a:solidFill>
              <a:latin typeface="Montserrat"/>
              <a:ea typeface="Montserrat"/>
              <a:cs typeface="Montserrat"/>
              <a:sym typeface="Montserrat"/>
            </a:endParaRPr>
          </a:p>
        </p:txBody>
      </p:sp>
      <p:sp>
        <p:nvSpPr>
          <p:cNvPr id="1267" name="Google Shape;1267;p1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68" name="Google Shape;1268;p117"/>
          <p:cNvSpPr/>
          <p:nvPr/>
        </p:nvSpPr>
        <p:spPr>
          <a:xfrm>
            <a:off x="1259625" y="1822650"/>
            <a:ext cx="6975600" cy="27462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PROJECT</a:t>
            </a:r>
            <a:endParaRPr b="1">
              <a:latin typeface="Montserrat"/>
              <a:ea typeface="Montserrat"/>
              <a:cs typeface="Montserrat"/>
              <a:sym typeface="Montserra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pic>
        <p:nvPicPr>
          <p:cNvPr id="1273" name="Google Shape;1273;p1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74" name="Google Shape;1274;p1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75" name="Google Shape;1275;p11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Subnetworks</a:t>
            </a:r>
            <a:endParaRPr sz="2900">
              <a:solidFill>
                <a:srgbClr val="000000"/>
              </a:solidFill>
              <a:latin typeface="Montserrat"/>
              <a:ea typeface="Montserrat"/>
              <a:cs typeface="Montserrat"/>
              <a:sym typeface="Montserrat"/>
            </a:endParaRPr>
          </a:p>
        </p:txBody>
      </p:sp>
      <p:sp>
        <p:nvSpPr>
          <p:cNvPr id="1276" name="Google Shape;1276;p1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77" name="Google Shape;1277;p118"/>
          <p:cNvSpPr/>
          <p:nvPr/>
        </p:nvSpPr>
        <p:spPr>
          <a:xfrm>
            <a:off x="861675" y="1822650"/>
            <a:ext cx="8052900" cy="27462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PROJECT</a:t>
            </a:r>
            <a:endParaRPr b="1">
              <a:latin typeface="Montserrat"/>
              <a:ea typeface="Montserrat"/>
              <a:cs typeface="Montserrat"/>
              <a:sym typeface="Montserrat"/>
            </a:endParaRPr>
          </a:p>
        </p:txBody>
      </p:sp>
      <p:sp>
        <p:nvSpPr>
          <p:cNvPr id="1278" name="Google Shape;1278;p118"/>
          <p:cNvSpPr/>
          <p:nvPr/>
        </p:nvSpPr>
        <p:spPr>
          <a:xfrm>
            <a:off x="1025000" y="2247750"/>
            <a:ext cx="7626600" cy="21132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pic>
        <p:nvPicPr>
          <p:cNvPr id="1283" name="Google Shape;1283;p1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84" name="Google Shape;1284;p1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85" name="Google Shape;1285;p11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Subnetworks</a:t>
            </a:r>
            <a:endParaRPr sz="2900">
              <a:solidFill>
                <a:srgbClr val="000000"/>
              </a:solidFill>
              <a:latin typeface="Montserrat"/>
              <a:ea typeface="Montserrat"/>
              <a:cs typeface="Montserrat"/>
              <a:sym typeface="Montserrat"/>
            </a:endParaRPr>
          </a:p>
        </p:txBody>
      </p:sp>
      <p:sp>
        <p:nvSpPr>
          <p:cNvPr id="1286" name="Google Shape;1286;p1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87" name="Google Shape;1287;p119"/>
          <p:cNvSpPr/>
          <p:nvPr/>
        </p:nvSpPr>
        <p:spPr>
          <a:xfrm>
            <a:off x="861675" y="1822650"/>
            <a:ext cx="8052900" cy="27462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PROJECT</a:t>
            </a:r>
            <a:endParaRPr b="1">
              <a:latin typeface="Montserrat"/>
              <a:ea typeface="Montserrat"/>
              <a:cs typeface="Montserrat"/>
              <a:sym typeface="Montserrat"/>
            </a:endParaRPr>
          </a:p>
        </p:txBody>
      </p:sp>
      <p:sp>
        <p:nvSpPr>
          <p:cNvPr id="1288" name="Google Shape;1288;p119"/>
          <p:cNvSpPr/>
          <p:nvPr/>
        </p:nvSpPr>
        <p:spPr>
          <a:xfrm>
            <a:off x="1025000" y="2247750"/>
            <a:ext cx="7626600" cy="21132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1289" name="Google Shape;1289;p119"/>
          <p:cNvSpPr/>
          <p:nvPr/>
        </p:nvSpPr>
        <p:spPr>
          <a:xfrm>
            <a:off x="2637475" y="2388775"/>
            <a:ext cx="2444100" cy="18291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290" name="Google Shape;1290;p119"/>
          <p:cNvSpPr/>
          <p:nvPr/>
        </p:nvSpPr>
        <p:spPr>
          <a:xfrm>
            <a:off x="5353050" y="2389800"/>
            <a:ext cx="2952600" cy="18291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pic>
        <p:nvPicPr>
          <p:cNvPr id="1295" name="Google Shape;1295;p1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96" name="Google Shape;1296;p1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97" name="Google Shape;1297;p12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Subnetworks</a:t>
            </a:r>
            <a:endParaRPr sz="2900">
              <a:solidFill>
                <a:srgbClr val="000000"/>
              </a:solidFill>
              <a:latin typeface="Montserrat"/>
              <a:ea typeface="Montserrat"/>
              <a:cs typeface="Montserrat"/>
              <a:sym typeface="Montserrat"/>
            </a:endParaRPr>
          </a:p>
        </p:txBody>
      </p:sp>
      <p:sp>
        <p:nvSpPr>
          <p:cNvPr id="1298" name="Google Shape;1298;p1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99" name="Google Shape;1299;p120"/>
          <p:cNvSpPr/>
          <p:nvPr/>
        </p:nvSpPr>
        <p:spPr>
          <a:xfrm>
            <a:off x="861675" y="1822650"/>
            <a:ext cx="8052900" cy="27462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PROJECT</a:t>
            </a:r>
            <a:endParaRPr b="1">
              <a:latin typeface="Montserrat"/>
              <a:ea typeface="Montserrat"/>
              <a:cs typeface="Montserrat"/>
              <a:sym typeface="Montserrat"/>
            </a:endParaRPr>
          </a:p>
        </p:txBody>
      </p:sp>
      <p:sp>
        <p:nvSpPr>
          <p:cNvPr id="1300" name="Google Shape;1300;p120"/>
          <p:cNvSpPr/>
          <p:nvPr/>
        </p:nvSpPr>
        <p:spPr>
          <a:xfrm>
            <a:off x="1025000" y="2247750"/>
            <a:ext cx="7626600" cy="21132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1301" name="Google Shape;1301;p120"/>
          <p:cNvSpPr/>
          <p:nvPr/>
        </p:nvSpPr>
        <p:spPr>
          <a:xfrm>
            <a:off x="2637475" y="2388775"/>
            <a:ext cx="2444100" cy="18291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302" name="Google Shape;1302;p120"/>
          <p:cNvSpPr/>
          <p:nvPr/>
        </p:nvSpPr>
        <p:spPr>
          <a:xfrm>
            <a:off x="5353050" y="2389800"/>
            <a:ext cx="2952600" cy="18291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sp>
        <p:nvSpPr>
          <p:cNvPr id="1303" name="Google Shape;1303;p120"/>
          <p:cNvSpPr/>
          <p:nvPr/>
        </p:nvSpPr>
        <p:spPr>
          <a:xfrm>
            <a:off x="3251425" y="2748100"/>
            <a:ext cx="1216200" cy="1376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latin typeface="Montserrat"/>
                <a:ea typeface="Montserrat"/>
                <a:cs typeface="Montserrat"/>
                <a:sym typeface="Montserrat"/>
              </a:rPr>
              <a:t>Subnet</a:t>
            </a:r>
            <a:endParaRPr sz="1200">
              <a:latin typeface="Montserrat"/>
              <a:ea typeface="Montserrat"/>
              <a:cs typeface="Montserrat"/>
              <a:sym typeface="Montserrat"/>
            </a:endParaRPr>
          </a:p>
          <a:p>
            <a:pPr indent="0" lvl="0" marL="0" rtl="0" algn="ctr">
              <a:lnSpc>
                <a:spcPct val="100000"/>
              </a:lnSpc>
              <a:spcBef>
                <a:spcPts val="0"/>
              </a:spcBef>
              <a:spcAft>
                <a:spcPts val="0"/>
              </a:spcAft>
              <a:buNone/>
            </a:pPr>
            <a:r>
              <a:rPr lang="en" sz="1200">
                <a:latin typeface="Montserrat"/>
                <a:ea typeface="Montserrat"/>
                <a:cs typeface="Montserrat"/>
                <a:sym typeface="Montserrat"/>
              </a:rPr>
              <a:t>10.321/24</a:t>
            </a:r>
            <a:endParaRPr sz="1200">
              <a:latin typeface="Montserrat"/>
              <a:ea typeface="Montserrat"/>
              <a:cs typeface="Montserrat"/>
              <a:sym typeface="Montserrat"/>
            </a:endParaRPr>
          </a:p>
        </p:txBody>
      </p:sp>
      <p:pic>
        <p:nvPicPr>
          <p:cNvPr id="1304" name="Google Shape;1304;p120"/>
          <p:cNvPicPr preferRelativeResize="0"/>
          <p:nvPr/>
        </p:nvPicPr>
        <p:blipFill>
          <a:blip r:embed="rId5">
            <a:alphaModFix/>
          </a:blip>
          <a:stretch>
            <a:fillRect/>
          </a:stretch>
        </p:blipFill>
        <p:spPr>
          <a:xfrm>
            <a:off x="3251422" y="3325062"/>
            <a:ext cx="655626" cy="436974"/>
          </a:xfrm>
          <a:prstGeom prst="rect">
            <a:avLst/>
          </a:prstGeom>
          <a:noFill/>
          <a:ln>
            <a:noFill/>
          </a:ln>
        </p:spPr>
      </p:pic>
      <p:pic>
        <p:nvPicPr>
          <p:cNvPr id="1305" name="Google Shape;1305;p120"/>
          <p:cNvPicPr preferRelativeResize="0"/>
          <p:nvPr/>
        </p:nvPicPr>
        <p:blipFill>
          <a:blip r:embed="rId5">
            <a:alphaModFix/>
          </a:blip>
          <a:stretch>
            <a:fillRect/>
          </a:stretch>
        </p:blipFill>
        <p:spPr>
          <a:xfrm>
            <a:off x="3733260" y="3325062"/>
            <a:ext cx="655626" cy="436974"/>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pic>
        <p:nvPicPr>
          <p:cNvPr id="1310" name="Google Shape;1310;p1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11" name="Google Shape;1311;p1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12" name="Google Shape;1312;p12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Subnetworks</a:t>
            </a:r>
            <a:endParaRPr sz="2900">
              <a:solidFill>
                <a:srgbClr val="000000"/>
              </a:solidFill>
              <a:latin typeface="Montserrat"/>
              <a:ea typeface="Montserrat"/>
              <a:cs typeface="Montserrat"/>
              <a:sym typeface="Montserrat"/>
            </a:endParaRPr>
          </a:p>
        </p:txBody>
      </p:sp>
      <p:sp>
        <p:nvSpPr>
          <p:cNvPr id="1313" name="Google Shape;1313;p1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14" name="Google Shape;1314;p121"/>
          <p:cNvSpPr/>
          <p:nvPr/>
        </p:nvSpPr>
        <p:spPr>
          <a:xfrm>
            <a:off x="861675" y="1822650"/>
            <a:ext cx="8052900" cy="27462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PROJECT</a:t>
            </a:r>
            <a:endParaRPr b="1">
              <a:latin typeface="Montserrat"/>
              <a:ea typeface="Montserrat"/>
              <a:cs typeface="Montserrat"/>
              <a:sym typeface="Montserrat"/>
            </a:endParaRPr>
          </a:p>
        </p:txBody>
      </p:sp>
      <p:sp>
        <p:nvSpPr>
          <p:cNvPr id="1315" name="Google Shape;1315;p121"/>
          <p:cNvSpPr/>
          <p:nvPr/>
        </p:nvSpPr>
        <p:spPr>
          <a:xfrm>
            <a:off x="1025000" y="2247750"/>
            <a:ext cx="7626600" cy="21132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latin typeface="Montserrat"/>
                <a:ea typeface="Montserrat"/>
                <a:cs typeface="Montserrat"/>
                <a:sym typeface="Montserrat"/>
              </a:rPr>
              <a:t>Network 1</a:t>
            </a:r>
            <a:endParaRPr b="1">
              <a:latin typeface="Montserrat"/>
              <a:ea typeface="Montserrat"/>
              <a:cs typeface="Montserrat"/>
              <a:sym typeface="Montserrat"/>
            </a:endParaRPr>
          </a:p>
        </p:txBody>
      </p:sp>
      <p:sp>
        <p:nvSpPr>
          <p:cNvPr id="1316" name="Google Shape;1316;p121"/>
          <p:cNvSpPr/>
          <p:nvPr/>
        </p:nvSpPr>
        <p:spPr>
          <a:xfrm>
            <a:off x="2637475" y="2388775"/>
            <a:ext cx="2444100" cy="18291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us-east1</a:t>
            </a:r>
            <a:endParaRPr>
              <a:latin typeface="Montserrat"/>
              <a:ea typeface="Montserrat"/>
              <a:cs typeface="Montserrat"/>
              <a:sym typeface="Montserrat"/>
            </a:endParaRPr>
          </a:p>
        </p:txBody>
      </p:sp>
      <p:sp>
        <p:nvSpPr>
          <p:cNvPr id="1317" name="Google Shape;1317;p121"/>
          <p:cNvSpPr/>
          <p:nvPr/>
        </p:nvSpPr>
        <p:spPr>
          <a:xfrm>
            <a:off x="5353050" y="2389800"/>
            <a:ext cx="2952600" cy="1829100"/>
          </a:xfrm>
          <a:prstGeom prst="rect">
            <a:avLst/>
          </a:prstGeom>
          <a:solidFill>
            <a:srgbClr val="F4CC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us-west1</a:t>
            </a:r>
            <a:endParaRPr>
              <a:latin typeface="Montserrat"/>
              <a:ea typeface="Montserrat"/>
              <a:cs typeface="Montserrat"/>
              <a:sym typeface="Montserrat"/>
            </a:endParaRPr>
          </a:p>
        </p:txBody>
      </p:sp>
      <p:sp>
        <p:nvSpPr>
          <p:cNvPr id="1318" name="Google Shape;1318;p121"/>
          <p:cNvSpPr/>
          <p:nvPr/>
        </p:nvSpPr>
        <p:spPr>
          <a:xfrm>
            <a:off x="3251425" y="2748100"/>
            <a:ext cx="1216200" cy="1376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latin typeface="Montserrat"/>
                <a:ea typeface="Montserrat"/>
                <a:cs typeface="Montserrat"/>
                <a:sym typeface="Montserrat"/>
              </a:rPr>
              <a:t>Subnet</a:t>
            </a:r>
            <a:endParaRPr sz="1200">
              <a:latin typeface="Montserrat"/>
              <a:ea typeface="Montserrat"/>
              <a:cs typeface="Montserrat"/>
              <a:sym typeface="Montserrat"/>
            </a:endParaRPr>
          </a:p>
          <a:p>
            <a:pPr indent="0" lvl="0" marL="0" rtl="0" algn="ctr">
              <a:lnSpc>
                <a:spcPct val="100000"/>
              </a:lnSpc>
              <a:spcBef>
                <a:spcPts val="0"/>
              </a:spcBef>
              <a:spcAft>
                <a:spcPts val="0"/>
              </a:spcAft>
              <a:buNone/>
            </a:pPr>
            <a:r>
              <a:rPr lang="en" sz="1200">
                <a:latin typeface="Montserrat"/>
                <a:ea typeface="Montserrat"/>
                <a:cs typeface="Montserrat"/>
                <a:sym typeface="Montserrat"/>
              </a:rPr>
              <a:t>10.321/24</a:t>
            </a:r>
            <a:endParaRPr sz="1200">
              <a:latin typeface="Montserrat"/>
              <a:ea typeface="Montserrat"/>
              <a:cs typeface="Montserrat"/>
              <a:sym typeface="Montserrat"/>
            </a:endParaRPr>
          </a:p>
        </p:txBody>
      </p:sp>
      <p:pic>
        <p:nvPicPr>
          <p:cNvPr id="1319" name="Google Shape;1319;p121"/>
          <p:cNvPicPr preferRelativeResize="0"/>
          <p:nvPr/>
        </p:nvPicPr>
        <p:blipFill>
          <a:blip r:embed="rId5">
            <a:alphaModFix/>
          </a:blip>
          <a:stretch>
            <a:fillRect/>
          </a:stretch>
        </p:blipFill>
        <p:spPr>
          <a:xfrm>
            <a:off x="3251422" y="3325062"/>
            <a:ext cx="655626" cy="436974"/>
          </a:xfrm>
          <a:prstGeom prst="rect">
            <a:avLst/>
          </a:prstGeom>
          <a:noFill/>
          <a:ln>
            <a:noFill/>
          </a:ln>
        </p:spPr>
      </p:pic>
      <p:pic>
        <p:nvPicPr>
          <p:cNvPr id="1320" name="Google Shape;1320;p121"/>
          <p:cNvPicPr preferRelativeResize="0"/>
          <p:nvPr/>
        </p:nvPicPr>
        <p:blipFill>
          <a:blip r:embed="rId5">
            <a:alphaModFix/>
          </a:blip>
          <a:stretch>
            <a:fillRect/>
          </a:stretch>
        </p:blipFill>
        <p:spPr>
          <a:xfrm>
            <a:off x="3733260" y="3325062"/>
            <a:ext cx="655626" cy="436974"/>
          </a:xfrm>
          <a:prstGeom prst="rect">
            <a:avLst/>
          </a:prstGeom>
          <a:noFill/>
          <a:ln>
            <a:noFill/>
          </a:ln>
        </p:spPr>
      </p:pic>
      <p:sp>
        <p:nvSpPr>
          <p:cNvPr id="1321" name="Google Shape;1321;p121"/>
          <p:cNvSpPr/>
          <p:nvPr/>
        </p:nvSpPr>
        <p:spPr>
          <a:xfrm>
            <a:off x="6221250" y="2748100"/>
            <a:ext cx="1216200" cy="13761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latin typeface="Montserrat"/>
                <a:ea typeface="Montserrat"/>
                <a:cs typeface="Montserrat"/>
                <a:sym typeface="Montserrat"/>
              </a:rPr>
              <a:t>Subnet</a:t>
            </a:r>
            <a:endParaRPr sz="1200">
              <a:latin typeface="Montserrat"/>
              <a:ea typeface="Montserrat"/>
              <a:cs typeface="Montserrat"/>
              <a:sym typeface="Montserrat"/>
            </a:endParaRPr>
          </a:p>
          <a:p>
            <a:pPr indent="0" lvl="0" marL="0" rtl="0" algn="ctr">
              <a:lnSpc>
                <a:spcPct val="100000"/>
              </a:lnSpc>
              <a:spcBef>
                <a:spcPts val="0"/>
              </a:spcBef>
              <a:spcAft>
                <a:spcPts val="0"/>
              </a:spcAft>
              <a:buNone/>
            </a:pPr>
            <a:r>
              <a:rPr lang="en" sz="1200">
                <a:latin typeface="Montserrat"/>
                <a:ea typeface="Montserrat"/>
                <a:cs typeface="Montserrat"/>
                <a:sym typeface="Montserrat"/>
              </a:rPr>
              <a:t>10.130/16</a:t>
            </a:r>
            <a:endParaRPr sz="1200">
              <a:latin typeface="Montserrat"/>
              <a:ea typeface="Montserrat"/>
              <a:cs typeface="Montserrat"/>
              <a:sym typeface="Montserrat"/>
            </a:endParaRPr>
          </a:p>
        </p:txBody>
      </p:sp>
      <p:pic>
        <p:nvPicPr>
          <p:cNvPr id="1322" name="Google Shape;1322;p121"/>
          <p:cNvPicPr preferRelativeResize="0"/>
          <p:nvPr/>
        </p:nvPicPr>
        <p:blipFill>
          <a:blip r:embed="rId5">
            <a:alphaModFix/>
          </a:blip>
          <a:stretch>
            <a:fillRect/>
          </a:stretch>
        </p:blipFill>
        <p:spPr>
          <a:xfrm>
            <a:off x="6221247" y="3217674"/>
            <a:ext cx="655626" cy="436974"/>
          </a:xfrm>
          <a:prstGeom prst="rect">
            <a:avLst/>
          </a:prstGeom>
          <a:noFill/>
          <a:ln>
            <a:noFill/>
          </a:ln>
        </p:spPr>
      </p:pic>
      <p:pic>
        <p:nvPicPr>
          <p:cNvPr id="1323" name="Google Shape;1323;p121"/>
          <p:cNvPicPr preferRelativeResize="0"/>
          <p:nvPr/>
        </p:nvPicPr>
        <p:blipFill>
          <a:blip r:embed="rId5">
            <a:alphaModFix/>
          </a:blip>
          <a:stretch>
            <a:fillRect/>
          </a:stretch>
        </p:blipFill>
        <p:spPr>
          <a:xfrm>
            <a:off x="6703085" y="3217674"/>
            <a:ext cx="655626" cy="436974"/>
          </a:xfrm>
          <a:prstGeom prst="rect">
            <a:avLst/>
          </a:prstGeom>
          <a:noFill/>
          <a:ln>
            <a:noFill/>
          </a:ln>
        </p:spPr>
      </p:pic>
      <p:pic>
        <p:nvPicPr>
          <p:cNvPr id="1324" name="Google Shape;1324;p121"/>
          <p:cNvPicPr preferRelativeResize="0"/>
          <p:nvPr/>
        </p:nvPicPr>
        <p:blipFill>
          <a:blip r:embed="rId5">
            <a:alphaModFix/>
          </a:blip>
          <a:stretch>
            <a:fillRect/>
          </a:stretch>
        </p:blipFill>
        <p:spPr>
          <a:xfrm>
            <a:off x="6221247" y="3598674"/>
            <a:ext cx="655626" cy="436974"/>
          </a:xfrm>
          <a:prstGeom prst="rect">
            <a:avLst/>
          </a:prstGeom>
          <a:noFill/>
          <a:ln>
            <a:noFill/>
          </a:ln>
        </p:spPr>
      </p:pic>
      <p:pic>
        <p:nvPicPr>
          <p:cNvPr id="1325" name="Google Shape;1325;p121"/>
          <p:cNvPicPr preferRelativeResize="0"/>
          <p:nvPr/>
        </p:nvPicPr>
        <p:blipFill>
          <a:blip r:embed="rId5">
            <a:alphaModFix/>
          </a:blip>
          <a:stretch>
            <a:fillRect/>
          </a:stretch>
        </p:blipFill>
        <p:spPr>
          <a:xfrm>
            <a:off x="6703085" y="3598674"/>
            <a:ext cx="655626" cy="436974"/>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pic>
        <p:nvPicPr>
          <p:cNvPr id="1330" name="Google Shape;1330;p1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31" name="Google Shape;1331;p1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32" name="Google Shape;1332;p12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Subnetwork Key Points: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New subnetworks can not overlap in the same VPC network in any region.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New subnet must be inside the RFC 1918 address space.</a:t>
            </a:r>
            <a:endParaRPr sz="2900">
              <a:solidFill>
                <a:srgbClr val="000000"/>
              </a:solidFill>
              <a:latin typeface="Montserrat"/>
              <a:ea typeface="Montserrat"/>
              <a:cs typeface="Montserrat"/>
              <a:sym typeface="Montserrat"/>
            </a:endParaRPr>
          </a:p>
        </p:txBody>
      </p:sp>
      <p:sp>
        <p:nvSpPr>
          <p:cNvPr id="1333" name="Google Shape;1333;p1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pic>
        <p:nvPicPr>
          <p:cNvPr id="1338" name="Google Shape;1338;p1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39" name="Google Shape;1339;p1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40" name="Google Shape;1340;p12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Subnetwork Key Points: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not undo an expansion of IP range.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Automode subnetworks can be expanded from /20 to /16.</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general avoid very large subnetworks, do not preemptively create a large subnet.</a:t>
            </a:r>
            <a:endParaRPr sz="2900">
              <a:solidFill>
                <a:srgbClr val="000000"/>
              </a:solidFill>
              <a:latin typeface="Montserrat"/>
              <a:ea typeface="Montserrat"/>
              <a:cs typeface="Montserrat"/>
              <a:sym typeface="Montserrat"/>
            </a:endParaRPr>
          </a:p>
        </p:txBody>
      </p:sp>
      <p:sp>
        <p:nvSpPr>
          <p:cNvPr id="1341" name="Google Shape;1341;p1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