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</p:sldIdLst>
  <p:sldSz cy="5143500" cx="9144000"/>
  <p:notesSz cx="6858000" cy="9144000"/>
  <p:embeddedFontLst>
    <p:embeddedFont>
      <p:font typeface="Montserrat"/>
      <p:regular r:id="rId146"/>
      <p:bold r:id="rId147"/>
      <p:italic r:id="rId148"/>
      <p:boldItalic r:id="rId1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0AE097-67D0-4FD9-BC4F-4F1B54610206}">
  <a:tblStyle styleId="{500AE097-67D0-4FD9-BC4F-4F1B546102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Montserrat-boldItalic.fntdata"/><Relationship Id="rId4" Type="http://schemas.openxmlformats.org/officeDocument/2006/relationships/tableStyles" Target="tableStyles.xml"/><Relationship Id="rId148" Type="http://schemas.openxmlformats.org/officeDocument/2006/relationships/font" Target="fonts/Montserrat-italic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Montserrat-regular.fntdata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2f86b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2f86b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8f0b2ba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8f0b2b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6b6336661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6b6336661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6b633666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6b633666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16b633666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16b633666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6b633666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16b633666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16b633666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16b633666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16b633666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16b633666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6b633666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6b633666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16b6336661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16b6336661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16b6336661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16b6336661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16b633666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16b633666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8f0b2ba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8f0b2ba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6b633666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16b633666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6b633666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6b633666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16b6336661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16b6336661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168f0b2b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168f0b2b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168f0b2b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168f0b2b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6b633666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6b633666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16b633666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16b633666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16b6336661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16b6336661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b6336661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b6336661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16b6336661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16b6336661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8f0b2ba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8f0b2ba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16b633666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16b633666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6b633666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6b633666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16b6336661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16b6336661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6b6336661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6b6336661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16b6336661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16b6336661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16b633666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16b633666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16b6336661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16b6336661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16b6336661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16b6336661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168f0b2b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168f0b2b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168f0b2ba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168f0b2b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8f0b2ba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68f0b2ba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16b6336661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16b6336661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16b6336661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16b6336661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16b6336661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16b6336661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16b633666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16b633666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16b6336661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16b6336661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6b6336661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16b6336661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16b6336661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16b6336661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16b633666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16b633666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16b6336661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16b6336661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16b6336661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16b6336661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8f0b2ba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8f0b2ba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8f0b2ba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8f0b2ba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8f0b2ba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8f0b2ba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8f0b2ba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68f0b2ba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8f0b2b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8f0b2b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8f0b2ba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8f0b2ba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50eae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50eae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68f0b2ba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68f0b2ba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68f0b2ba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68f0b2ba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68f0b2ba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68f0b2ba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68f0b2ba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68f0b2ba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8f0b2ba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68f0b2ba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8f0b2ba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68f0b2ba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68f0b2b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68f0b2b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8f0b2ba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68f0b2ba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8f0b2b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68f0b2b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68f0b2ba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68f0b2ba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2f86b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2f86b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8f0b2ba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8f0b2ba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68f0b2ba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68f0b2ba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8f0b2ba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8f0b2ba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8f0b2ba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8f0b2ba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68f0b2ba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68f0b2ba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68f0b2ba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68f0b2ba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8f0b2ba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68f0b2ba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68f0b2ba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68f0b2ba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8f0b2ba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8f0b2ba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8f0b2ba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8f0b2ba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8f0b2b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8f0b2b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68f0b2b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68f0b2b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68f0b2ba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68f0b2ba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68f0b2ba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68f0b2ba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8f0b2ba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8f0b2ba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68f0b2ba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68f0b2ba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68f0b2ba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68f0b2ba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68f0b2ba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68f0b2ba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8f0b2b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8f0b2b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68f0b2ba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68f0b2ba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68f0b2ba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68f0b2ba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8f0b2b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8f0b2b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68f0b2ba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68f0b2ba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68f0b2ba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68f0b2ba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68f0b2ba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68f0b2ba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68f0b2ba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68f0b2ba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68f0b2ba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68f0b2ba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68f0b2ba1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68f0b2ba1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8f0b2ba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68f0b2ba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68f0b2ba1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68f0b2ba1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6b633666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6b633666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6b633666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6b633666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8f0b2b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8f0b2b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6b633666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6b633666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6b633666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6b633666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6b633666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6b633666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6b633666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6b633666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6b633666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6b633666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6b633666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6b633666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6b6336661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6b6336661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6b633666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6b633666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6b633666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6b633666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6b633666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6b633666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8f0b2ba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8f0b2ba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6b6336661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6b633666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6b633666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6b633666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6b633666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16b633666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68f0b2b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168f0b2b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68f0b2b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68f0b2b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6b633666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6b633666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6b633666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6b633666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6b633666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6b633666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6b63366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6b63366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6b63366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6b63366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8f0b2b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8f0b2b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6b63366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6b63366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6b63366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16b63366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6b633666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6b633666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6b633666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16b633666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16b63366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16b63366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6b633666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6b633666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16b63366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16b63366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6b633666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16b633666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16b633666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16b633666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6b633666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16b633666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8f0b2ba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8f0b2ba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68f0b2b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168f0b2b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168f0b2ba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168f0b2ba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6b633666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6b633666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85b276e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85b276e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6b633666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6b633666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16b633666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16b633666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16b633666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16b633666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16b6336661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16b6336661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16b633666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16b633666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6b633666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6b633666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loud.google.com/compute/all-pricing" TargetMode="Externa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61" y="1633764"/>
            <a:ext cx="1821472" cy="18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2000" y="1817850"/>
            <a:ext cx="90600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latin typeface="Montserrat"/>
                <a:ea typeface="Montserrat"/>
                <a:cs typeface="Montserrat"/>
                <a:sym typeface="Montserrat"/>
              </a:rPr>
              <a:t>PIERIAN         CLOUD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6" y="1806863"/>
            <a:ext cx="427300" cy="4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1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is able to calculate the sustained usage at a resource level.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1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13"/>
          <p:cNvSpPr txBox="1"/>
          <p:nvPr>
            <p:ph idx="1" type="subTitle"/>
          </p:nvPr>
        </p:nvSpPr>
        <p:spPr>
          <a:xfrm>
            <a:off x="311700" y="1152475"/>
            <a:ext cx="85677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2" name="Google Shape;1072;p11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3" name="Google Shape;1073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99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974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99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974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113"/>
          <p:cNvSpPr/>
          <p:nvPr/>
        </p:nvSpPr>
        <p:spPr>
          <a:xfrm>
            <a:off x="700650" y="3672600"/>
            <a:ext cx="7789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13"/>
          <p:cNvSpPr txBox="1"/>
          <p:nvPr/>
        </p:nvSpPr>
        <p:spPr>
          <a:xfrm>
            <a:off x="700650" y="3406638"/>
            <a:ext cx="7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                      Week 2  (-10%)                       Week 3  (-20%)                   Week 4 (-30%)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14"/>
          <p:cNvSpPr txBox="1"/>
          <p:nvPr>
            <p:ph idx="1" type="subTitle"/>
          </p:nvPr>
        </p:nvSpPr>
        <p:spPr>
          <a:xfrm>
            <a:off x="311700" y="1152475"/>
            <a:ext cx="85677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11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7" name="Google Shape;1087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99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974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99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5974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999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774" y="1896874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999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774" y="2616649"/>
            <a:ext cx="719775" cy="7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99" y="1896874"/>
            <a:ext cx="719775" cy="719775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6" name="Google Shape;1096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574" y="1896874"/>
            <a:ext cx="719775" cy="719775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7" name="Google Shape;1097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99" y="2616649"/>
            <a:ext cx="719775" cy="719775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8" name="Google Shape;1098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574" y="2616649"/>
            <a:ext cx="719775" cy="719775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9" name="Google Shape;1099;p114"/>
          <p:cNvSpPr/>
          <p:nvPr/>
        </p:nvSpPr>
        <p:spPr>
          <a:xfrm>
            <a:off x="700650" y="3672600"/>
            <a:ext cx="77898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14"/>
          <p:cNvSpPr/>
          <p:nvPr/>
        </p:nvSpPr>
        <p:spPr>
          <a:xfrm>
            <a:off x="4328925" y="4255675"/>
            <a:ext cx="4161600" cy="24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14"/>
          <p:cNvSpPr txBox="1"/>
          <p:nvPr/>
        </p:nvSpPr>
        <p:spPr>
          <a:xfrm>
            <a:off x="4328925" y="4502575"/>
            <a:ext cx="38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                      Week 2  (-10%)                      </a:t>
            </a:r>
            <a:endParaRPr/>
          </a:p>
        </p:txBody>
      </p:sp>
      <p:sp>
        <p:nvSpPr>
          <p:cNvPr id="1102" name="Google Shape;1102;p114"/>
          <p:cNvSpPr txBox="1"/>
          <p:nvPr/>
        </p:nvSpPr>
        <p:spPr>
          <a:xfrm>
            <a:off x="700650" y="3406638"/>
            <a:ext cx="77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                      Week 2  (-10%)                       Week 3  (-20%)                   Week 4 (-30%)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1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sustained-use-discounts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1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 lets you purchase and renew committed use discounts in return for deeply discounted prices for VM usage.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discounts are referred to as resource-based committed use discounts.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1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11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Committed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 on signing up for committed use discounts: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instances/signing-up-committed-use-discounts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1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" name="Google Shape;113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1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VM instances are available at much lower price—a 60-91% discount—compared to the price of standard VMs. However, Compute Engine might stop (preempt) these instances if it needs to reclaim the compute capacity for allocation to other VMs. 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11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 use excess Compute Engine capacity, so their availability varies with usage.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your apps are fault-tolerant and can withstand possible instance preemptions this can reduce your Compute Engine costs significantly.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2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charge if terminated in first minute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24 hours maximum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Only 30 second termination warning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guaranteed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warn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live migrate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auto restart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2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instances information and pricing: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instances/preemptible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1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6" y="1806863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7" y="2557133"/>
            <a:ext cx="427300" cy="48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12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f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ull information on compute pricing make sure to check out the docs: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cloud.google.com/compute/all-pricing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1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117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12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covered the pricing mechanics of compute engine and discussed discounts.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1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" name="Google Shape;117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12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some more specialized compute options.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1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Google Shape;118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125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Compute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1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" name="Google Shape;1195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2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sometimes situations where compliance or security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necessitates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that your VM has physical isolation from other workloads.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these cases you can use sole tenant nodes to have access to a physical Compute Engine server that is dedicated to hosting only your project's VMs.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1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27"/>
          <p:cNvSpPr txBox="1"/>
          <p:nvPr>
            <p:ph idx="1" type="subTitle"/>
          </p:nvPr>
        </p:nvSpPr>
        <p:spPr>
          <a:xfrm>
            <a:off x="311700" y="923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27"/>
          <p:cNvSpPr/>
          <p:nvPr/>
        </p:nvSpPr>
        <p:spPr>
          <a:xfrm>
            <a:off x="1341775" y="1587275"/>
            <a:ext cx="2880300" cy="2812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Multi-Tenant Nodes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8" name="Google Shape;1208;p127"/>
          <p:cNvSpPr/>
          <p:nvPr/>
        </p:nvSpPr>
        <p:spPr>
          <a:xfrm>
            <a:off x="4938550" y="1587275"/>
            <a:ext cx="2880300" cy="2812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Sole Tenant Nodes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127"/>
          <p:cNvSpPr/>
          <p:nvPr/>
        </p:nvSpPr>
        <p:spPr>
          <a:xfrm>
            <a:off x="1341775" y="3884075"/>
            <a:ext cx="2880300" cy="515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7"/>
          <p:cNvSpPr/>
          <p:nvPr/>
        </p:nvSpPr>
        <p:spPr>
          <a:xfrm>
            <a:off x="1341775" y="3350675"/>
            <a:ext cx="2880300" cy="515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Hypervisor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27"/>
          <p:cNvSpPr/>
          <p:nvPr/>
        </p:nvSpPr>
        <p:spPr>
          <a:xfrm>
            <a:off x="4923175" y="3884075"/>
            <a:ext cx="2880300" cy="515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Hardware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127"/>
          <p:cNvSpPr/>
          <p:nvPr/>
        </p:nvSpPr>
        <p:spPr>
          <a:xfrm>
            <a:off x="4923175" y="3350675"/>
            <a:ext cx="2880300" cy="515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Hypervisor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27"/>
          <p:cNvSpPr/>
          <p:nvPr/>
        </p:nvSpPr>
        <p:spPr>
          <a:xfrm>
            <a:off x="1399275" y="1970250"/>
            <a:ext cx="814800" cy="1254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127"/>
          <p:cNvSpPr/>
          <p:nvPr/>
        </p:nvSpPr>
        <p:spPr>
          <a:xfrm>
            <a:off x="2347613" y="1970250"/>
            <a:ext cx="814800" cy="12549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127"/>
          <p:cNvSpPr/>
          <p:nvPr/>
        </p:nvSpPr>
        <p:spPr>
          <a:xfrm>
            <a:off x="3295950" y="1970250"/>
            <a:ext cx="814800" cy="1254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127"/>
          <p:cNvSpPr/>
          <p:nvPr/>
        </p:nvSpPr>
        <p:spPr>
          <a:xfrm>
            <a:off x="5055200" y="1970250"/>
            <a:ext cx="814800" cy="1254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127"/>
          <p:cNvSpPr/>
          <p:nvPr/>
        </p:nvSpPr>
        <p:spPr>
          <a:xfrm>
            <a:off x="6007175" y="1970250"/>
            <a:ext cx="814800" cy="1254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7"/>
          <p:cNvSpPr/>
          <p:nvPr/>
        </p:nvSpPr>
        <p:spPr>
          <a:xfrm>
            <a:off x="6959150" y="1970250"/>
            <a:ext cx="814800" cy="1254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Google Shape;1223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Sole Tenant Nodes: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VMs running on sole-tenant nodes can use the same Compute Engine features as other VMs, including transparent scheduling and block storage, but with an added layer of hardware isolation.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" name="Google Shape;123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Google Shape;123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Sole Tenant Nodes: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Within a sole-tenant node, you can provision multiple VMs on machine types of various sizes, which lets you efficiently use the underlying resources of the dedicated host hardware.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1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3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Sole Tenant Nodes: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Since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aren't sharing the host hardware with other projects, you can meet security or compliance requirements with workloads that require physical isolation from other workloads or VMs.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13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3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Sole Tenant Nodes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information at: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https://cloud.google.com/compute/ docs/nodes/sole-tenant-nodes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3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6" y="1806863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3" y="3360802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77" y="2557133"/>
            <a:ext cx="427300" cy="48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" name="Google Shape;1255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13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security is a very high priority issue (beyond normal GCP security and encryption practices), you can use GCP Shielded VMs.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13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9" name="Google Shape;1259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125" y="2620425"/>
            <a:ext cx="3053051" cy="2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13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 are virtual machines (VMs) on Google Cloud hardened by a set of security controls that help defend against rootkits and bootkits.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3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3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Shielded VMs helps protect enterprise workloads from threats like remote attacks, privilege escalation, and malicious insiders.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5" name="Google Shape;1275;p13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" name="Google Shape;128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13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 leverage advanced platform security capabilities such as secure and measured boot, a virtual trusted platform module (vTPM), UEFI firmware, and integrity monitoring.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3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13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summary, Shielded VM offers verifiable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integrity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your compute engine instances using: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Secure Boot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Virtual Trusted Platform Module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Integrity Monitoring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13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Google Shape;129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13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Shielded VMs: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information at: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 shielded-vm/docs/shielded-vm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13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" name="Google Shape;1304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3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special VM options including Sole-Tenant Nodes and Shielded VMs.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3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" name="Google Shape;1312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3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some common actions performed with VMs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3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40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 Actions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4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" name="Google Shape;132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14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 specifics around some common VM actions: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Working with Metadata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 VM Zone or Region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Snapshot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Resizing Persistent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4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6" y="1806863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3" y="3360802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77" y="2557133"/>
            <a:ext cx="427300" cy="4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177" y="4184125"/>
            <a:ext cx="427275" cy="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14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Instance Metadata: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Every virtual machine (VM) instance stores its metadata on a metadata server. Your VM automatically has access to the metadata server API without any additional authorization. Metadata is stored as 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key:value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pairs.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4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Google Shape;134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4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Instance Metadata: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is a default set of metadata keys that are available for VMs running on Compute Engine.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query metadata: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metadata/querying-metadata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4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" name="Google Shape;135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14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Instance Metadata: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VM’s external IP Address is part of its metadata.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write a script that uses that piece of metadata to set up a separate database.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Default key:value pairs are the same across all VMs, making scripts robust.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4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" name="Google Shape;1360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14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 VM Zone (within same region)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Very simple and automated process: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gcloud compute instances move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However, references from other services connecting to that VM may need to be updating to reflect the zone change.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4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4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Moving a VM Region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Snapshot persistent disks from source.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new persistent disks in new region (restored from the snapshots).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new VM in new region.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Attach new persistent disks and assign static IP Address.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Update references to VM and delete original snapshot, disk, and VM.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4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4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Snapshot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Backup data that is critical to cloud storage.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Transfer data between zones.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Transfer data from one disk type to another disk type (e.g. PD HDD to PD SSD).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4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" name="Google Shape;138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4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Snapshot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 available for Local SSD.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Creates incremental backups to Cloud Storage.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Snapshots can be restored to new persistent disks.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VM Metadata and tags are not saved.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7" name="Google Shape;1387;p14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" name="Google Shape;139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14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Resizing a Persistent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Often to improve IO performance of an instance you may find yourself increasing the disk size of a VM.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Note, you can easily add persistent disk without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shutting down your VM, but you can not shrink the persistent disk.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14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" name="Google Shape;1400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15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covered some common tasks performed with VMs.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5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comprehensive demo that combines many of the ideas discussed so far!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5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6" y="1806863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3" y="3360802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77" y="2557133"/>
            <a:ext cx="427300" cy="4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177" y="4184125"/>
            <a:ext cx="427275" cy="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 provides predefined instances for general computing, compute optimized, and memory optimized.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also define your own custom VM for your own special use cases.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 is GCP’s core IaaS (Infrastructure as a Service) offering.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define your machine type: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vCPUs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Networking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OS (Image)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go through some of these key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of a Compute Engine.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do deeper dives into some of the components, like Disk and Image.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virtual CPU (vCPU) is implemented as a single hardware multithread on one of the available CPU processors.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Different generations of Compute Engine will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have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different Intel CPU chips available (and different costs).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applications that work better on GPUs, Compute Engine also has a variety of NVIDIA GPU options available for use.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TPU (Tensor Processing Units) for specialized deep learning tasks are also available.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68" y="880634"/>
            <a:ext cx="3192050" cy="32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also specify the RAM (Random Access Memory) available to the VM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Very high memory VMs are available (e.g. 3.75 TB RAM) but be aware of their price!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Throughput Bandwidths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Network scales to 2 Gb per second (Gbps) per vCPU.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 of 32 Gbps with 16 vCPU or 100 Gbps with V100, T4, and A100 GPUs.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111" y="3701700"/>
            <a:ext cx="1097781" cy="10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Disk Options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Spinning hard disk drive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SSD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Solid State Drives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 SSD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Gone once instance is stopped or terminated.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Networking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Default, Auto, Custom Networks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Firewall Rules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Load Balancing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Subnetwork Connections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	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discussed the VM options on Google Cloud and went over some key components when creating a new Compute Engine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	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have a deeper discussion on Images for your VM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 image for a VM instance includes a boot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loader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operating system, file system structure, and any additional software or customizations you want to add.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>
            <p:ph idx="1" type="subTitle"/>
          </p:nvPr>
        </p:nvSpPr>
        <p:spPr>
          <a:xfrm>
            <a:off x="311700" y="1152475"/>
            <a:ext cx="45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you create a new VM Instance, you can specify an image for the VM.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126" y="1223550"/>
            <a:ext cx="4058150" cy="36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images: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Public Image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Image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Machines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Public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Linux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CentOS, CoreOS, Debian, Ubuntu, and more.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Windows Server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SQL Server Pre-Installed on Windows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Public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Google, 3rd Party, and Premium Images are available as well.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“Deep Learning on Linux” OS can be provided with common machine learning libraries installed and optimized for Intel.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Public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 aware that certain premium images may have an increased pricing structure and charge per minute.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your VM pricing forecast after selecting the Image and remember to explore the marketplace.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create a custom image by pre-installing software for your VM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also import images from your own premises, workstations, or even other cloud providers.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also offers a variety of Image management features.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image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a Compute Engine resource that stores all the configuration, metadata, permissions, and data from multiple disks of a virtual machine (VM) instance.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use a machine image in many system maintenance, backup and recovery, and instance cloning scenarios.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5" name="Google Shape;345;p48"/>
          <p:cNvGraphicFramePr/>
          <p:nvPr/>
        </p:nvGraphicFramePr>
        <p:xfrm>
          <a:off x="952500" y="9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Scenarios</a:t>
                      </a:r>
                      <a:endParaRPr b="1"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Machine image</a:t>
                      </a:r>
                      <a:endParaRPr b="1"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Persistent disk snapshot</a:t>
                      </a:r>
                      <a:endParaRPr b="1"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 image</a:t>
                      </a:r>
                      <a:endParaRPr b="1"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Instance template</a:t>
                      </a:r>
                      <a:endParaRPr b="1"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Single disk backup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disk backup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Differential backup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Instance cloning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Base image for replication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3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explored the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options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available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Images when creating a VM instance and the ability to create backups with a machine image.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dive deeper into disk options when creating a VM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5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Disk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common use cases of the cloud is using virtual machines.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some aspects of virtual machines, but this section will take a much deeper look at the various aspects of virtual machines on Google Cloud.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After deciding on an Image, you have an operating system in place.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However, this OS and corresponding image need to be on a disk to be booted from which is actually separate from the VM.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our disk options…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5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Every VM comes with a single root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Bootable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attached to a VM and VM can boot from it.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Durable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“survive” a VM termination.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5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durability beyond the VM termination, disable the option: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Delete boot disk when instance is deleted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Attached to the VM through the network interface allowing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snapshots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which are “in the moment” incremental backups.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Users can choose between HDD or SSD for better performance (with costs).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Disks can be resized even if already attached to a VM and running.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attached to multiple VMs in a “read only” mode.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encrypts all data at rest by default.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also manages the encryption key for you, but does give you the option to have customer managed or customer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supplied keys as well.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options for disks available.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info: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700"/>
              <a:buFont typeface="Montserrat"/>
              <a:buChar char="■"/>
            </a:pPr>
            <a:r>
              <a:rPr b="1" lang="en" sz="27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cloud.google.com/compute/docs/disks</a:t>
            </a:r>
            <a:endParaRPr b="1" sz="27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2" name="Google Shape;432;p59"/>
          <p:cNvGraphicFramePr/>
          <p:nvPr/>
        </p:nvGraphicFramePr>
        <p:xfrm>
          <a:off x="132100" y="887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931550"/>
                <a:gridCol w="966450"/>
                <a:gridCol w="1071175"/>
                <a:gridCol w="1082825"/>
                <a:gridCol w="896625"/>
                <a:gridCol w="989725"/>
                <a:gridCol w="989725"/>
                <a:gridCol w="989725"/>
                <a:gridCol w="989725"/>
              </a:tblGrid>
              <a:tr h="104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standard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standard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balanced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balanced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SSD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SSD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extreme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Local SSDs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Storage buckets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66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Efficient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Efficient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Cost-effective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Cost-effective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Fast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Fast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Highest performance persistent block storage option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 performance local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Affordable object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9" name="Google Shape;439;p60"/>
          <p:cNvGraphicFramePr/>
          <p:nvPr/>
        </p:nvGraphicFramePr>
        <p:xfrm>
          <a:off x="132100" y="887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931550"/>
                <a:gridCol w="966450"/>
                <a:gridCol w="1071175"/>
                <a:gridCol w="1082825"/>
                <a:gridCol w="896625"/>
                <a:gridCol w="989725"/>
                <a:gridCol w="989725"/>
                <a:gridCol w="989725"/>
                <a:gridCol w="989725"/>
              </a:tblGrid>
              <a:tr h="104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standard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standard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balanced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balanced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SSD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SSD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Zonal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extreme PD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Local SSDs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Storage buckets</a:t>
                      </a:r>
                      <a:endParaRPr b="1"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66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Efficient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Efficient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Cost-effective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Cost-effective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Fast and reliable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Fast and reliable block storage with synchronous replication across two zones in a region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Highest performance persistent block storage option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 performance local block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0212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Affordable object storage</a:t>
                      </a:r>
                      <a:endParaRPr sz="1000">
                        <a:solidFill>
                          <a:srgbClr val="20212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76200" marL="76200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Local SSD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Physically attached to the VM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Lower Latency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Higher Throughput (at higher cost)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VM Specific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does not survive a stop or termination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152475"/>
            <a:ext cx="86841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 Overview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VM Options: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VM Lifecycle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Pricing Considerations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 VM Actions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893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8938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use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tmpfs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command to use RAM disks.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8938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allocate some of this memory to create a RAM disk with exceptionally low latency and high throughput.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8938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 disks work well when your application expects a file system structure and cannot simply store its data in memory.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 disks alone do not provide any storage redundancy or flexibility, so it is best to use RAM disks in combination with other instance storage options.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893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RAM Disk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472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○"/>
            </a:pPr>
            <a:r>
              <a:rPr lang="en" sz="2998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RAM disks share instance memory with your applications. If your instances do not have enough memory to contain RAM disks and your applications, create instances with high-memory machine types or upgrade your existing instances to add more memory.</a:t>
            </a:r>
            <a:endParaRPr sz="2998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78" name="Google Shape;478;p65"/>
          <p:cNvGraphicFramePr/>
          <p:nvPr/>
        </p:nvGraphicFramePr>
        <p:xfrm>
          <a:off x="207750" y="8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745700"/>
                <a:gridCol w="1745700"/>
                <a:gridCol w="1745700"/>
                <a:gridCol w="1745700"/>
                <a:gridCol w="1745700"/>
              </a:tblGrid>
              <a:tr h="60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 - HDD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 - SSD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Local SSD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RAM Disk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 Case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 and bulk file storage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Volatile I/O per second 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 IO per second and low latency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 Latency but with no persistent data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Bootable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Snapshots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No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Redundancy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Encryption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in the end, just like virtual networks and virtual machines,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a cloud feature that is virtually connected to your VM through software.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Except in the case of a Local SSD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means we can easily resize the cloud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persistent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disks, have automatic encryption, and use built-in snapshot services.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of these features are not possible or very difficult to achieve with classic physical computer hardware disks.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have lots of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options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disks for our VMs and many advantages come from the persistent cloud aspects of the disks.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options available for compute on an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0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Compute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We’ve mentioned there are different machine types, let’s take a look at the different options we have available.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789400"/>
            <a:ext cx="8520600" cy="14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Families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curated set of processor and hardware configurations optimized for specific workloads. When you create a VM instance, you choose a predefined or custom machine type from your preferred machine family.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families are further classified by series and generation. For example, the N1 series within the general-purpose machine family is the older version of the N2 series. Generally, generations of a machine series use a higher number to describe the newer generation.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7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Type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Every machine series has predefined machine types that provide a set of resources for your VM. If a predefined machine type does not meet your needs, you can also create a custom machine type.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Family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General Purpose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Optimized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Memory Optimized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Accelerator Optimized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7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Family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General Purpose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 price-performance ratio for a variety of workloads.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Family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Compute-optimized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Highest performance per core on Compute Engine and optimized for compute-intensive workloads.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Family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Memory-optimized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Ideal for memory-intensive workloads, offering more memory per core than other machine families, with up to 12 TB of memory.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Family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Accelerator-optimized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deal for massively parallelized Compute Unified Device Architecture (CUDA) compute workloads, such as machine learning (ML) and high performance computing (HPC).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8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 on the details regarding machine families, series, and types can be found here: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machine-types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8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81"/>
          <p:cNvSpPr txBox="1"/>
          <p:nvPr>
            <p:ph idx="1" type="subTitle"/>
          </p:nvPr>
        </p:nvSpPr>
        <p:spPr>
          <a:xfrm>
            <a:off x="311700" y="1152475"/>
            <a:ext cx="86841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Compute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Specify Cores and Memory to fit your use case.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7" name="Google Shape;60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850" y="2687025"/>
            <a:ext cx="4949874" cy="2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17894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Compute Engine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2"/>
          <p:cNvSpPr txBox="1"/>
          <p:nvPr>
            <p:ph idx="1" type="subTitle"/>
          </p:nvPr>
        </p:nvSpPr>
        <p:spPr>
          <a:xfrm>
            <a:off x="311700" y="1152475"/>
            <a:ext cx="86841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Compute Options: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Keep in mind not every Region or Zone contains all possible hardware.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may need to switch zones if looking for a particular GPU for example.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3"/>
          <p:cNvSpPr txBox="1"/>
          <p:nvPr>
            <p:ph idx="1" type="subTitle"/>
          </p:nvPr>
        </p:nvSpPr>
        <p:spPr>
          <a:xfrm>
            <a:off x="311700" y="1152475"/>
            <a:ext cx="86841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the compute options available when creating a VM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8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84"/>
          <p:cNvSpPr txBox="1"/>
          <p:nvPr>
            <p:ph idx="1" type="subTitle"/>
          </p:nvPr>
        </p:nvSpPr>
        <p:spPr>
          <a:xfrm>
            <a:off x="311700" y="1152475"/>
            <a:ext cx="86841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new VM instance and explore the topics we discussed on the Google Cloud Console.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8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85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VM Lifecycle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8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new VM instance, the creator has full root privileges on that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Accessing an instance is slightly different depending on the base OS Image.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8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8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Linux OS: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SSH from GCP Console or Cloudshell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also generate key pairs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instances/connecting-to-instance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8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8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RDP (Remote Desktop Protocol)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Powershell Terminal and setting Windows Password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cloud.google.com/compute/docs/ instances/connecting-to-windows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8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access our VM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instance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let’s explore the VM lifecycle!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8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0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90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90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1" name="Google Shape;681;p90"/>
          <p:cNvCxnSpPr>
            <a:stCxn id="679" idx="2"/>
            <a:endCxn id="680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90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3" name="Google Shape;683;p90"/>
          <p:cNvCxnSpPr>
            <a:stCxn id="680" idx="2"/>
            <a:endCxn id="682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9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91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91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91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91"/>
          <p:cNvCxnSpPr>
            <a:stCxn id="691" idx="2"/>
            <a:endCxn id="692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91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5" name="Google Shape;695;p91"/>
          <p:cNvCxnSpPr>
            <a:stCxn id="692" idx="2"/>
            <a:endCxn id="694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91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91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91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91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91"/>
          <p:cNvCxnSpPr>
            <a:stCxn id="698" idx="2"/>
            <a:endCxn id="699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91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91"/>
          <p:cNvCxnSpPr>
            <a:stCxn id="699" idx="2"/>
            <a:endCxn id="701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you will most commonly start off with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as your VM on Google Cloud, we should note there are a variety of services and technologies that act as VMs on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go over their differences and use cases.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92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2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92"/>
          <p:cNvCxnSpPr>
            <a:stCxn id="710" idx="2"/>
            <a:endCxn id="711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92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4" name="Google Shape;714;p92"/>
          <p:cNvCxnSpPr>
            <a:stCxn id="711" idx="2"/>
            <a:endCxn id="713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92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6" name="Google Shape;716;p92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92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92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9" name="Google Shape;719;p92"/>
          <p:cNvCxnSpPr>
            <a:stCxn id="717" idx="2"/>
            <a:endCxn id="718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92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1" name="Google Shape;721;p92"/>
          <p:cNvCxnSpPr>
            <a:stCxn id="718" idx="2"/>
            <a:endCxn id="720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92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3" name="Google Shape;723;p92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92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92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6" name="Google Shape;726;p92"/>
          <p:cNvCxnSpPr>
            <a:stCxn id="724" idx="2"/>
            <a:endCxn id="725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92"/>
          <p:cNvSpPr/>
          <p:nvPr/>
        </p:nvSpPr>
        <p:spPr>
          <a:xfrm>
            <a:off x="402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Change/Modify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8" name="Google Shape;728;p92"/>
          <p:cNvCxnSpPr>
            <a:stCxn id="725" idx="2"/>
            <a:endCxn id="727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93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93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93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93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93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0" name="Google Shape;740;p93"/>
          <p:cNvCxnSpPr>
            <a:stCxn id="738" idx="2"/>
            <a:endCxn id="739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93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2" name="Google Shape;742;p93"/>
          <p:cNvCxnSpPr>
            <a:stCxn id="739" idx="2"/>
            <a:endCxn id="741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93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93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93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6" name="Google Shape;746;p93"/>
          <p:cNvCxnSpPr>
            <a:stCxn id="744" idx="2"/>
            <a:endCxn id="745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93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93"/>
          <p:cNvCxnSpPr>
            <a:stCxn id="745" idx="2"/>
            <a:endCxn id="747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93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93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93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2" name="Google Shape;752;p93"/>
          <p:cNvCxnSpPr>
            <a:stCxn id="750" idx="2"/>
            <a:endCxn id="751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93"/>
          <p:cNvSpPr/>
          <p:nvPr/>
        </p:nvSpPr>
        <p:spPr>
          <a:xfrm>
            <a:off x="402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Change/Modify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4" name="Google Shape;754;p93"/>
          <p:cNvCxnSpPr>
            <a:stCxn id="751" idx="2"/>
            <a:endCxn id="753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93"/>
          <p:cNvSpPr/>
          <p:nvPr/>
        </p:nvSpPr>
        <p:spPr>
          <a:xfrm>
            <a:off x="6155575" y="1206150"/>
            <a:ext cx="2880600" cy="383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93"/>
          <p:cNvCxnSpPr>
            <a:stCxn id="753" idx="3"/>
            <a:endCxn id="755" idx="0"/>
          </p:cNvCxnSpPr>
          <p:nvPr/>
        </p:nvCxnSpPr>
        <p:spPr>
          <a:xfrm flipH="1" rot="10800000">
            <a:off x="5666725" y="1206300"/>
            <a:ext cx="1929300" cy="3175800"/>
          </a:xfrm>
          <a:prstGeom prst="bentConnector4">
            <a:avLst>
              <a:gd fmla="val 12669" name="adj1"/>
              <a:gd fmla="val 107503" name="adj2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7" name="Google Shape;757;p93"/>
          <p:cNvSpPr/>
          <p:nvPr/>
        </p:nvSpPr>
        <p:spPr>
          <a:xfrm>
            <a:off x="6751675" y="18756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Moving VM to another Zone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3"/>
          <p:cNvSpPr/>
          <p:nvPr/>
        </p:nvSpPr>
        <p:spPr>
          <a:xfrm>
            <a:off x="6751675" y="2632575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Snapshot of 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93"/>
          <p:cNvSpPr/>
          <p:nvPr/>
        </p:nvSpPr>
        <p:spPr>
          <a:xfrm>
            <a:off x="6751675" y="3389513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Export 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93"/>
          <p:cNvSpPr/>
          <p:nvPr/>
        </p:nvSpPr>
        <p:spPr>
          <a:xfrm>
            <a:off x="6775825" y="4161725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 or get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metadata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94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94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94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94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94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2" name="Google Shape;772;p94"/>
          <p:cNvCxnSpPr>
            <a:stCxn id="770" idx="2"/>
            <a:endCxn id="771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94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94"/>
          <p:cNvCxnSpPr>
            <a:stCxn id="771" idx="2"/>
            <a:endCxn id="773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94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94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94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94"/>
          <p:cNvCxnSpPr>
            <a:stCxn id="776" idx="2"/>
            <a:endCxn id="777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94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0" name="Google Shape;780;p94"/>
          <p:cNvCxnSpPr>
            <a:stCxn id="777" idx="2"/>
            <a:endCxn id="779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94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94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94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94"/>
          <p:cNvCxnSpPr>
            <a:stCxn id="782" idx="2"/>
            <a:endCxn id="783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94"/>
          <p:cNvCxnSpPr>
            <a:stCxn id="783" idx="2"/>
            <a:endCxn id="786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94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95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95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95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95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95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9" name="Google Shape;799;p95"/>
          <p:cNvCxnSpPr>
            <a:stCxn id="797" idx="2"/>
            <a:endCxn id="798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95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1" name="Google Shape;801;p95"/>
          <p:cNvCxnSpPr>
            <a:stCxn id="798" idx="2"/>
            <a:endCxn id="800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95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5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95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95"/>
          <p:cNvCxnSpPr>
            <a:stCxn id="803" idx="2"/>
            <a:endCxn id="804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5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95"/>
          <p:cNvCxnSpPr>
            <a:stCxn id="804" idx="2"/>
            <a:endCxn id="806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95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95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95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1" name="Google Shape;811;p95"/>
          <p:cNvCxnSpPr>
            <a:stCxn id="809" idx="2"/>
            <a:endCxn id="810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95"/>
          <p:cNvCxnSpPr>
            <a:stCxn id="810" idx="2"/>
            <a:endCxn id="813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95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95"/>
          <p:cNvSpPr/>
          <p:nvPr/>
        </p:nvSpPr>
        <p:spPr>
          <a:xfrm>
            <a:off x="58387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Stopping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95"/>
          <p:cNvSpPr/>
          <p:nvPr/>
        </p:nvSpPr>
        <p:spPr>
          <a:xfrm>
            <a:off x="59316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Shutdown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7" name="Google Shape;817;p95"/>
          <p:cNvCxnSpPr/>
          <p:nvPr/>
        </p:nvCxnSpPr>
        <p:spPr>
          <a:xfrm>
            <a:off x="5353975" y="1467525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96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96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96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96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6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9" name="Google Shape;829;p96"/>
          <p:cNvCxnSpPr>
            <a:stCxn id="827" idx="2"/>
            <a:endCxn id="828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96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1" name="Google Shape;831;p96"/>
          <p:cNvCxnSpPr>
            <a:stCxn id="828" idx="2"/>
            <a:endCxn id="830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96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96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96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5" name="Google Shape;835;p96"/>
          <p:cNvCxnSpPr>
            <a:stCxn id="833" idx="2"/>
            <a:endCxn id="834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96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7" name="Google Shape;837;p96"/>
          <p:cNvCxnSpPr>
            <a:stCxn id="834" idx="2"/>
            <a:endCxn id="836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96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9" name="Google Shape;839;p96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96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1" name="Google Shape;841;p96"/>
          <p:cNvCxnSpPr>
            <a:stCxn id="839" idx="2"/>
            <a:endCxn id="840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96"/>
          <p:cNvCxnSpPr>
            <a:stCxn id="840" idx="2"/>
            <a:endCxn id="843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96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96"/>
          <p:cNvSpPr/>
          <p:nvPr/>
        </p:nvSpPr>
        <p:spPr>
          <a:xfrm>
            <a:off x="58387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Stopping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96"/>
          <p:cNvSpPr/>
          <p:nvPr/>
        </p:nvSpPr>
        <p:spPr>
          <a:xfrm>
            <a:off x="59316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Shutdown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96"/>
          <p:cNvCxnSpPr/>
          <p:nvPr/>
        </p:nvCxnSpPr>
        <p:spPr>
          <a:xfrm>
            <a:off x="5353975" y="1467525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96"/>
          <p:cNvSpPr/>
          <p:nvPr/>
        </p:nvSpPr>
        <p:spPr>
          <a:xfrm>
            <a:off x="74790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Terminated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96"/>
          <p:cNvSpPr/>
          <p:nvPr/>
        </p:nvSpPr>
        <p:spPr>
          <a:xfrm>
            <a:off x="75678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Availability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96"/>
          <p:cNvSpPr/>
          <p:nvPr/>
        </p:nvSpPr>
        <p:spPr>
          <a:xfrm>
            <a:off x="7567825" y="247090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1" name="Google Shape;851;p96"/>
          <p:cNvCxnSpPr/>
          <p:nvPr/>
        </p:nvCxnSpPr>
        <p:spPr>
          <a:xfrm>
            <a:off x="7111525" y="1425750"/>
            <a:ext cx="55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9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97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97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97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97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97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3" name="Google Shape;863;p97"/>
          <p:cNvCxnSpPr>
            <a:stCxn id="861" idx="2"/>
            <a:endCxn id="862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97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5" name="Google Shape;865;p97"/>
          <p:cNvCxnSpPr>
            <a:stCxn id="862" idx="2"/>
            <a:endCxn id="864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97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97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97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9" name="Google Shape;869;p97"/>
          <p:cNvCxnSpPr>
            <a:stCxn id="867" idx="2"/>
            <a:endCxn id="868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97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1" name="Google Shape;871;p97"/>
          <p:cNvCxnSpPr>
            <a:stCxn id="868" idx="2"/>
            <a:endCxn id="870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97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97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97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5" name="Google Shape;875;p97"/>
          <p:cNvCxnSpPr>
            <a:stCxn id="873" idx="2"/>
            <a:endCxn id="874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p97"/>
          <p:cNvCxnSpPr>
            <a:stCxn id="874" idx="2"/>
            <a:endCxn id="877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97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9" name="Google Shape;879;p97"/>
          <p:cNvSpPr/>
          <p:nvPr/>
        </p:nvSpPr>
        <p:spPr>
          <a:xfrm>
            <a:off x="58387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Stopping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97"/>
          <p:cNvSpPr/>
          <p:nvPr/>
        </p:nvSpPr>
        <p:spPr>
          <a:xfrm>
            <a:off x="59316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Shutdown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97"/>
          <p:cNvCxnSpPr/>
          <p:nvPr/>
        </p:nvCxnSpPr>
        <p:spPr>
          <a:xfrm>
            <a:off x="5353975" y="1467525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97"/>
          <p:cNvSpPr/>
          <p:nvPr/>
        </p:nvSpPr>
        <p:spPr>
          <a:xfrm>
            <a:off x="74790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Terminated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97"/>
          <p:cNvSpPr/>
          <p:nvPr/>
        </p:nvSpPr>
        <p:spPr>
          <a:xfrm>
            <a:off x="75678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Availability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Policy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7"/>
          <p:cNvSpPr/>
          <p:nvPr/>
        </p:nvSpPr>
        <p:spPr>
          <a:xfrm>
            <a:off x="7567825" y="247090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5" name="Google Shape;885;p97"/>
          <p:cNvCxnSpPr/>
          <p:nvPr/>
        </p:nvCxnSpPr>
        <p:spPr>
          <a:xfrm>
            <a:off x="7111525" y="1425750"/>
            <a:ext cx="55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97"/>
          <p:cNvSpPr/>
          <p:nvPr/>
        </p:nvSpPr>
        <p:spPr>
          <a:xfrm>
            <a:off x="4026625" y="730075"/>
            <a:ext cx="1640100" cy="332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RESTART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97"/>
          <p:cNvCxnSpPr>
            <a:stCxn id="883" idx="3"/>
            <a:endCxn id="886" idx="3"/>
          </p:cNvCxnSpPr>
          <p:nvPr/>
        </p:nvCxnSpPr>
        <p:spPr>
          <a:xfrm rot="10800000">
            <a:off x="5666725" y="896200"/>
            <a:ext cx="3274500" cy="1182600"/>
          </a:xfrm>
          <a:prstGeom prst="bentConnector3">
            <a:avLst>
              <a:gd fmla="val -5205" name="adj1"/>
            </a:avLst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97"/>
          <p:cNvCxnSpPr>
            <a:stCxn id="886" idx="1"/>
            <a:endCxn id="858" idx="0"/>
          </p:cNvCxnSpPr>
          <p:nvPr/>
        </p:nvCxnSpPr>
        <p:spPr>
          <a:xfrm flipH="1">
            <a:off x="1036825" y="896275"/>
            <a:ext cx="2989800" cy="248700"/>
          </a:xfrm>
          <a:prstGeom prst="bentConnector2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9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98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8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98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98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98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98"/>
          <p:cNvCxnSpPr>
            <a:stCxn id="898" idx="2"/>
            <a:endCxn id="899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98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98"/>
          <p:cNvCxnSpPr>
            <a:stCxn id="899" idx="2"/>
            <a:endCxn id="901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98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98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5" name="Google Shape;905;p98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98"/>
          <p:cNvCxnSpPr>
            <a:stCxn id="904" idx="2"/>
            <a:endCxn id="905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98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8" name="Google Shape;908;p98"/>
          <p:cNvCxnSpPr>
            <a:stCxn id="905" idx="2"/>
            <a:endCxn id="907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98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98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98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2" name="Google Shape;912;p98"/>
          <p:cNvCxnSpPr>
            <a:stCxn id="910" idx="2"/>
            <a:endCxn id="911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98"/>
          <p:cNvCxnSpPr>
            <a:stCxn id="911" idx="2"/>
            <a:endCxn id="914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5" name="Google Shape;915;p98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98"/>
          <p:cNvSpPr/>
          <p:nvPr/>
        </p:nvSpPr>
        <p:spPr>
          <a:xfrm>
            <a:off x="58387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Stopping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98"/>
          <p:cNvSpPr/>
          <p:nvPr/>
        </p:nvSpPr>
        <p:spPr>
          <a:xfrm>
            <a:off x="59316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Shutdown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98"/>
          <p:cNvCxnSpPr/>
          <p:nvPr/>
        </p:nvCxnSpPr>
        <p:spPr>
          <a:xfrm>
            <a:off x="5353975" y="1467525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98"/>
          <p:cNvSpPr/>
          <p:nvPr/>
        </p:nvSpPr>
        <p:spPr>
          <a:xfrm>
            <a:off x="74790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Terminated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8"/>
          <p:cNvSpPr/>
          <p:nvPr/>
        </p:nvSpPr>
        <p:spPr>
          <a:xfrm>
            <a:off x="75678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Availability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8"/>
          <p:cNvSpPr/>
          <p:nvPr/>
        </p:nvSpPr>
        <p:spPr>
          <a:xfrm>
            <a:off x="7567825" y="247090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2" name="Google Shape;922;p98"/>
          <p:cNvCxnSpPr/>
          <p:nvPr/>
        </p:nvCxnSpPr>
        <p:spPr>
          <a:xfrm>
            <a:off x="7111525" y="1425750"/>
            <a:ext cx="55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9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99"/>
          <p:cNvSpPr/>
          <p:nvPr/>
        </p:nvSpPr>
        <p:spPr>
          <a:xfrm>
            <a:off x="12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Provisioning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99"/>
          <p:cNvSpPr/>
          <p:nvPr/>
        </p:nvSpPr>
        <p:spPr>
          <a:xfrm>
            <a:off x="2028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Staging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99"/>
          <p:cNvSpPr/>
          <p:nvPr/>
        </p:nvSpPr>
        <p:spPr>
          <a:xfrm>
            <a:off x="3933775" y="1144925"/>
            <a:ext cx="1825800" cy="3899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Running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99"/>
          <p:cNvSpPr/>
          <p:nvPr/>
        </p:nvSpPr>
        <p:spPr>
          <a:xfrm>
            <a:off x="21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vCPU + Memory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99"/>
          <p:cNvSpPr/>
          <p:nvPr/>
        </p:nvSpPr>
        <p:spPr>
          <a:xfrm>
            <a:off x="21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Root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Persistent Disk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4" name="Google Shape;934;p99"/>
          <p:cNvCxnSpPr>
            <a:stCxn id="932" idx="2"/>
            <a:endCxn id="933" idx="0"/>
          </p:cNvCxnSpPr>
          <p:nvPr/>
        </p:nvCxnSpPr>
        <p:spPr>
          <a:xfrm>
            <a:off x="103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99"/>
          <p:cNvSpPr/>
          <p:nvPr/>
        </p:nvSpPr>
        <p:spPr>
          <a:xfrm>
            <a:off x="216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Disks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6" name="Google Shape;936;p99"/>
          <p:cNvCxnSpPr>
            <a:stCxn id="933" idx="2"/>
            <a:endCxn id="935" idx="0"/>
          </p:cNvCxnSpPr>
          <p:nvPr/>
        </p:nvCxnSpPr>
        <p:spPr>
          <a:xfrm>
            <a:off x="103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99"/>
          <p:cNvCxnSpPr/>
          <p:nvPr/>
        </p:nvCxnSpPr>
        <p:spPr>
          <a:xfrm>
            <a:off x="17019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8" name="Google Shape;938;p99"/>
          <p:cNvSpPr/>
          <p:nvPr/>
        </p:nvSpPr>
        <p:spPr>
          <a:xfrm>
            <a:off x="2121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IP Addresses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99"/>
          <p:cNvSpPr/>
          <p:nvPr/>
        </p:nvSpPr>
        <p:spPr>
          <a:xfrm>
            <a:off x="2121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System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99"/>
          <p:cNvCxnSpPr>
            <a:stCxn id="938" idx="2"/>
            <a:endCxn id="939" idx="0"/>
          </p:cNvCxnSpPr>
          <p:nvPr/>
        </p:nvCxnSpPr>
        <p:spPr>
          <a:xfrm>
            <a:off x="2941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99"/>
          <p:cNvSpPr/>
          <p:nvPr/>
        </p:nvSpPr>
        <p:spPr>
          <a:xfrm>
            <a:off x="2121625" y="4095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99"/>
          <p:cNvCxnSpPr>
            <a:stCxn id="939" idx="2"/>
            <a:endCxn id="941" idx="0"/>
          </p:cNvCxnSpPr>
          <p:nvPr/>
        </p:nvCxnSpPr>
        <p:spPr>
          <a:xfrm>
            <a:off x="2941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99"/>
          <p:cNvCxnSpPr/>
          <p:nvPr/>
        </p:nvCxnSpPr>
        <p:spPr>
          <a:xfrm>
            <a:off x="3515125" y="1469850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99"/>
          <p:cNvSpPr/>
          <p:nvPr/>
        </p:nvSpPr>
        <p:spPr>
          <a:xfrm>
            <a:off x="4026625" y="17924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Startup 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99"/>
          <p:cNvSpPr/>
          <p:nvPr/>
        </p:nvSpPr>
        <p:spPr>
          <a:xfrm>
            <a:off x="4026625" y="2952750"/>
            <a:ext cx="16401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Access with SSH/RDP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6" name="Google Shape;946;p99"/>
          <p:cNvCxnSpPr>
            <a:stCxn id="944" idx="2"/>
            <a:endCxn id="945" idx="0"/>
          </p:cNvCxnSpPr>
          <p:nvPr/>
        </p:nvCxnSpPr>
        <p:spPr>
          <a:xfrm>
            <a:off x="4846675" y="2365150"/>
            <a:ext cx="0" cy="5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99"/>
          <p:cNvCxnSpPr>
            <a:stCxn id="945" idx="2"/>
            <a:endCxn id="948" idx="0"/>
          </p:cNvCxnSpPr>
          <p:nvPr/>
        </p:nvCxnSpPr>
        <p:spPr>
          <a:xfrm>
            <a:off x="4846675" y="35254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99"/>
          <p:cNvSpPr/>
          <p:nvPr/>
        </p:nvSpPr>
        <p:spPr>
          <a:xfrm>
            <a:off x="4026625" y="4095750"/>
            <a:ext cx="1640100" cy="790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Modifying VM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99"/>
          <p:cNvSpPr/>
          <p:nvPr/>
        </p:nvSpPr>
        <p:spPr>
          <a:xfrm>
            <a:off x="58387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Stopping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99"/>
          <p:cNvSpPr/>
          <p:nvPr/>
        </p:nvSpPr>
        <p:spPr>
          <a:xfrm>
            <a:off x="59316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Shutdown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2" name="Google Shape;952;p99"/>
          <p:cNvCxnSpPr/>
          <p:nvPr/>
        </p:nvCxnSpPr>
        <p:spPr>
          <a:xfrm>
            <a:off x="5353975" y="1467525"/>
            <a:ext cx="7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99"/>
          <p:cNvSpPr/>
          <p:nvPr/>
        </p:nvSpPr>
        <p:spPr>
          <a:xfrm>
            <a:off x="7479075" y="1144925"/>
            <a:ext cx="1557000" cy="3899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Terminated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9"/>
          <p:cNvSpPr/>
          <p:nvPr/>
        </p:nvSpPr>
        <p:spPr>
          <a:xfrm>
            <a:off x="7567825" y="179245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Availability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9"/>
          <p:cNvSpPr/>
          <p:nvPr/>
        </p:nvSpPr>
        <p:spPr>
          <a:xfrm>
            <a:off x="7567825" y="2470900"/>
            <a:ext cx="13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6" name="Google Shape;956;p99"/>
          <p:cNvCxnSpPr/>
          <p:nvPr/>
        </p:nvCxnSpPr>
        <p:spPr>
          <a:xfrm>
            <a:off x="7111525" y="1425750"/>
            <a:ext cx="55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99"/>
          <p:cNvSpPr/>
          <p:nvPr/>
        </p:nvSpPr>
        <p:spPr>
          <a:xfrm>
            <a:off x="4293325" y="730075"/>
            <a:ext cx="1060800" cy="332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9"/>
          <p:cNvSpPr/>
          <p:nvPr/>
        </p:nvSpPr>
        <p:spPr>
          <a:xfrm>
            <a:off x="3841750" y="821250"/>
            <a:ext cx="418500" cy="648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99"/>
          <p:cNvSpPr/>
          <p:nvPr/>
        </p:nvSpPr>
        <p:spPr>
          <a:xfrm rot="10800000">
            <a:off x="5387200" y="774500"/>
            <a:ext cx="418500" cy="648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10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the typical VM lifecycle including provisioning, staging, running, stopping, and terminating an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10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10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considerations on compute pricing.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10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861700" y="11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{500AE097-67D0-4FD9-BC4F-4F1B54610206}</a:tableStyleId>
              </a:tblPr>
              <a:tblGrid>
                <a:gridCol w="1576575"/>
                <a:gridCol w="1576575"/>
                <a:gridCol w="1576575"/>
                <a:gridCol w="1576575"/>
                <a:gridCol w="1576575"/>
              </a:tblGrid>
              <a:tr h="63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Service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Scaling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General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Kubernetes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Cluster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Workloads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Engine (Standard and Flexible)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Go, Java, PHP, Ruby, .NET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PaaS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Autoscaling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Managed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Apps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Backends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Python, Node.js, Go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Microservices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Serverless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02"/>
          <p:cNvSpPr txBox="1"/>
          <p:nvPr>
            <p:ph type="ctrTitle"/>
          </p:nvPr>
        </p:nvSpPr>
        <p:spPr>
          <a:xfrm>
            <a:off x="311700" y="1789400"/>
            <a:ext cx="85206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Compute Pricing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10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10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the pricing of using the compute engine as well as some useful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10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0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offers per-second billing for compute usage (minimum of 1 minute):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vCPUs, GPUs, and GB of Memory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vCPU and each GB of memory is billed separately.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10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Google Shape;100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10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Type Recommendations: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 Engine provides machine type recommendations to help you optimize the resource utilization of your virtual machine (VM) instances. 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10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0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Type Recommendations: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recommendations are generated automatically based on system metrics gathered by the Cloud Monitoring service over the previous 8 days.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10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10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Type Recommendations: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these recommendations to resize your instance's machine type to more efficiently use the instance's resources.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feature is also known as rightsizing recommendations.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10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Google Shape;102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0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Discount Types: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Committed Use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Preemptible VM Instances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Discount types can not be combined.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10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0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Automatic discounts for running specific Compute Engine resources a significant portion of the billing month.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10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11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when you run one of these resources for more than 25% of a month, Compute Engine automatically gives you a discount for every incremental minute you use for that instance.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11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925" y="1941750"/>
            <a:ext cx="3689925" cy="32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1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Sustained Use Discounts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discounts can be significant: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11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