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Lst>
  <p:sldSz cy="5143500" cx="9144000"/>
  <p:notesSz cx="6858000" cy="9144000"/>
  <p:embeddedFontLst>
    <p:embeddedFont>
      <p:font typeface="Roboto"/>
      <p:regular r:id="rId222"/>
      <p:bold r:id="rId223"/>
      <p:italic r:id="rId224"/>
      <p:boldItalic r:id="rId225"/>
    </p:embeddedFont>
    <p:embeddedFont>
      <p:font typeface="Montserrat"/>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4DED6F-C551-4171-9FB7-BD8A2C3C8E9F}">
  <a:tblStyle styleId="{8D4DED6F-C551-4171-9FB7-BD8A2C3C8E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font" Target="fonts/Montserrat-italic.fntdata"/><Relationship Id="rId106" Type="http://schemas.openxmlformats.org/officeDocument/2006/relationships/slide" Target="slides/slide100.xml"/><Relationship Id="rId227" Type="http://schemas.openxmlformats.org/officeDocument/2006/relationships/font" Target="fonts/Montserrat-bold.fntdata"/><Relationship Id="rId105" Type="http://schemas.openxmlformats.org/officeDocument/2006/relationships/slide" Target="slides/slide99.xml"/><Relationship Id="rId226" Type="http://schemas.openxmlformats.org/officeDocument/2006/relationships/font" Target="fonts/Montserrat-regular.fntdata"/><Relationship Id="rId104" Type="http://schemas.openxmlformats.org/officeDocument/2006/relationships/slide" Target="slides/slide98.xml"/><Relationship Id="rId225" Type="http://schemas.openxmlformats.org/officeDocument/2006/relationships/font" Target="fonts/Roboto-boldItalic.fntdata"/><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font" Target="fonts/Montserrat-boldItalic.fntdata"/><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font" Target="fonts/Roboto-italic.fntdata"/><Relationship Id="rId102" Type="http://schemas.openxmlformats.org/officeDocument/2006/relationships/slide" Target="slides/slide96.xml"/><Relationship Id="rId223" Type="http://schemas.openxmlformats.org/officeDocument/2006/relationships/font" Target="fonts/Roboto-bold.fntdata"/><Relationship Id="rId101" Type="http://schemas.openxmlformats.org/officeDocument/2006/relationships/slide" Target="slides/slide95.xml"/><Relationship Id="rId222" Type="http://schemas.openxmlformats.org/officeDocument/2006/relationships/font" Target="fonts/Roboto-regular.fntdata"/><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f86b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f86b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950abe2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950abe2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1950abe271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1950abe271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1950abe271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1950abe271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1950abe271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1950abe271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1950abe271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1950abe271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18db926f8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18db926f8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1950abe271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1950abe271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1950abe271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1950abe271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1950abe271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1950abe271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1950abe271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1950abe271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1950abe271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1950abe271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950abe27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950abe27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1950abe271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1950abe27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1950abe271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1950abe271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18db926f8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18db926f8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18db926f8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18db926f8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18db926f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18db926f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18db926f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18db926f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11950abe271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11950abe271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1950abe271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1950abe271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11950abe271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11950abe271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1950abe271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1950abe271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950abe27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950abe27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1950abe271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1950abe271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1950abe271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11950abe271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1950abe271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1950abe271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1950abe271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1950abe271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1950abe271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1950abe271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1950abe271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1950abe271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1950abe271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11950abe271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1950abe271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1950abe271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1dc5337d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1dc5337d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11950abe271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11950abe271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950abe27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950abe27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1950abe271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1950abe271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1950abe271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1950abe271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11950abe271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11950abe271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1950abe271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11950abe271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1950abe271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1950abe271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11950abe271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11950abe271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1950abe271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11950abe271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11950abe271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11950abe271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11950abe271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11950abe271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1950abe271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1950abe271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950abe27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950abe27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11950abe271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11950abe271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1950abe271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1950abe271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18db926f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18db926f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18db926f8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18db926f8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18db926f8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18db926f8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118db926f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118db926f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18db926f8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118db926f8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1950abe271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1950abe271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1950abe271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1950abe271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1950abe271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1950abe271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50abe271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50abe271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1950abe271_0_1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1950abe271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1950abe271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1950abe271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1950abe271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11950abe271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1950abe271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1950abe271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1950abe271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1950abe271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1950abe271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11950abe271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1950abe271_0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1950abe271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1950abe271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1950abe271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118db926f8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118db926f8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11950abe271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11950abe271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950abe27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950abe27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11950abe271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11950abe271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11950abe271_0_1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11950abe271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11950abe271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11950abe271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11950abe271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11950abe271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1950abe271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1950abe271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118db926f8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118db926f8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118db926f8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118db926f8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18db926f8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18db926f8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118db926f8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118db926f8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11950abe271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11950abe271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950abe27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950abe27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1950abe271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1950abe271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11950abe271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11950abe271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11950abe271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11950abe271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11950abe271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11950abe271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11950abe271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11950abe271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11950abe271_0_1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11950abe271_0_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11950abe271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11950abe271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1950abe271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1950abe271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1950abe271_0_1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1950abe271_0_1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11950abe271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11950abe271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950abe27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950abe27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11950abe271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11950abe271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11950abe271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11950abe271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11dc5337d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11dc5337d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11dc5337d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11dc5337d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118db926f8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118db926f8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18db926f86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18db926f8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1950abe271_0_1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11950abe271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0" name="Shape 2040"/>
        <p:cNvGrpSpPr/>
        <p:nvPr/>
      </p:nvGrpSpPr>
      <p:grpSpPr>
        <a:xfrm>
          <a:off x="0" y="0"/>
          <a:ext cx="0" cy="0"/>
          <a:chOff x="0" y="0"/>
          <a:chExt cx="0" cy="0"/>
        </a:xfrm>
      </p:grpSpPr>
      <p:sp>
        <p:nvSpPr>
          <p:cNvPr id="2041" name="Google Shape;2041;g11950abe271_0_2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11950abe271_0_2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1950abe271_0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1950abe271_0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11950abe271_0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11950abe271_0_2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950abe27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950abe27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11950abe271_0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11950abe271_0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11950abe271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11950abe271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11950abe271_0_2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11950abe271_0_2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11950abe271_0_2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11950abe271_0_2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11950abe271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11950abe271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11950abe271_0_2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11950abe271_0_2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11950abe271_0_2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11950abe271_0_2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11950abe271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11950abe271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11950abe271_0_2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11950abe271_0_2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11950abe271_0_2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8" name="Google Shape;2168;g11950abe271_0_2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c50eae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c50eae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950abe27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950abe27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11950abe271_0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11950abe271_0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11950abe271_0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11950abe271_0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g11950abe271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2" name="Google Shape;2212;g11950abe271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11950abe271_0_1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11950abe271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1950abe271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11950abe271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g11950abe271_0_2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9" name="Google Shape;2259;g11950abe271_0_2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118db926f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118db926f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118db926f8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5" name="Google Shape;2275;g118db926f8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11e33c4fb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11e33c4fb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11e33c4f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1" name="Google Shape;2291;g11e33c4f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950abe27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950abe27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11950abe271_0_2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11950abe271_0_2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11950abe271_0_2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11950abe271_0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11950abe271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5" name="Google Shape;2315;g11950abe271_0_2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11e33c4fb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11e33c4fb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11950abe271_0_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11950abe271_0_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11950abe271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11950abe271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950abe27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950abe27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950abe27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950abe27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8db926f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18db926f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950abe271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1950abe271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8db926f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8db926f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8db926f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8db926f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950abe271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950abe271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950abe27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1950abe27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b2f86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b2f86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950abe27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950abe27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1950abe27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1950abe27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950abe27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1950abe27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950abe27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1950abe27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950abe271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1950abe27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950abe271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950abe271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1950abe271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1950abe271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1950abe271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1950abe271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950abe271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950abe271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950abe271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1950abe271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950abe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950abe2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950abe271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950abe271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950abe271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950abe271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950abe271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1950abe271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1950abe271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1950abe271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1950abe271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1950abe271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1950abe271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1950abe271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1950abe271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1950abe271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1950abe271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1950abe271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950abe271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950abe271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950abe271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950abe271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b2f86b5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b2f86b5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1950abe271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1950abe271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1950abe271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1950abe271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950abe271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1950abe271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950abe271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1950abe271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950abe271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950abe271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1950abe271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1950abe271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1950abe271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1950abe271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1950abe271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1950abe271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1950abe271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1950abe271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1950abe271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1950abe271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8db926f8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8db926f8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1950abe271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1950abe271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1950abe271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1950abe271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1950abe271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1950abe271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1950abe271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1950abe271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1950abe271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1950abe271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1950abe271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1950abe271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1950abe271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1950abe271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1950abe271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1950abe271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18db926f8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18db926f8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1950abe271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1950abe271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db926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db926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1950abe271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1950abe271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1950abe271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1950abe271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1950abe271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1950abe271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950abe271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950abe271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1950abe271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1950abe271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1950abe271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1950abe271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1950abe271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1950abe271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1950abe271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1950abe271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1950abe271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1950abe271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1950abe271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1950abe271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950abe2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950abe2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1950abe271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1950abe271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1950abe271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1950abe271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1950abe27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1950abe27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1950abe271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1950abe271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1950abe271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1950abe271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1950abe271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1950abe271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1950abe271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1950abe271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1950abe271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1950abe271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1950abe271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1950abe271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1950abe271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1950abe271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db926f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8db926f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1950abe271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1950abe271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1950abe271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1950abe271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1950abe271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1950abe271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8db926f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8db926f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1eb9fbdc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1eb9fbdc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1eb9fbdc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1eb9fbdc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18db926f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18db926f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1950abe271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1950abe271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1dc5337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1dc5337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1950abe271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1950abe271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2.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2.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2.png"/><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png"/><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png"/><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png"/><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png"/><Relationship Id="rId4" Type="http://schemas.openxmlformats.org/officeDocument/2006/relationships/image" Target="../media/image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2.png"/><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png"/><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2.png"/><Relationship Id="rId4" Type="http://schemas.openxmlformats.org/officeDocument/2006/relationships/image" Target="../media/image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2.png"/><Relationship Id="rId4"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2.png"/><Relationship Id="rId4" Type="http://schemas.openxmlformats.org/officeDocument/2006/relationships/image" Target="../media/image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2.png"/><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2.png"/><Relationship Id="rId4" Type="http://schemas.openxmlformats.org/officeDocument/2006/relationships/image" Target="../media/image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png"/><Relationship Id="rId4" Type="http://schemas.openxmlformats.org/officeDocument/2006/relationships/image" Target="../media/image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2.png"/><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image" Target="../media/image4.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2.png"/><Relationship Id="rId4" Type="http://schemas.openxmlformats.org/officeDocument/2006/relationships/image" Target="../media/image4.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2.png"/><Relationship Id="rId4" Type="http://schemas.openxmlformats.org/officeDocument/2006/relationships/image" Target="../media/image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2.png"/><Relationship Id="rId4" Type="http://schemas.openxmlformats.org/officeDocument/2006/relationships/image" Target="../media/image4.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2.png"/><Relationship Id="rId4" Type="http://schemas.openxmlformats.org/officeDocument/2006/relationships/image" Target="../media/image4.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2.png"/><Relationship Id="rId4" Type="http://schemas.openxmlformats.org/officeDocument/2006/relationships/image" Target="../media/image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2.png"/><Relationship Id="rId4" Type="http://schemas.openxmlformats.org/officeDocument/2006/relationships/image" Target="../media/image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2.png"/><Relationship Id="rId4"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2.png"/><Relationship Id="rId4" Type="http://schemas.openxmlformats.org/officeDocument/2006/relationships/image" Target="../media/image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2.png"/><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2.png"/><Relationship Id="rId4" Type="http://schemas.openxmlformats.org/officeDocument/2006/relationships/image" Target="../media/image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2.png"/><Relationship Id="rId4" Type="http://schemas.openxmlformats.org/officeDocument/2006/relationships/image" Target="../media/image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2.png"/><Relationship Id="rId4" Type="http://schemas.openxmlformats.org/officeDocument/2006/relationships/image" Target="../media/image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2.png"/><Relationship Id="rId4" Type="http://schemas.openxmlformats.org/officeDocument/2006/relationships/image" Target="../media/image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2.png"/><Relationship Id="rId4" Type="http://schemas.openxmlformats.org/officeDocument/2006/relationships/image" Target="../media/image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2.png"/><Relationship Id="rId4" Type="http://schemas.openxmlformats.org/officeDocument/2006/relationships/image" Target="../media/image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2.png"/><Relationship Id="rId4" Type="http://schemas.openxmlformats.org/officeDocument/2006/relationships/image" Target="../media/image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2.png"/><Relationship Id="rId4" Type="http://schemas.openxmlformats.org/officeDocument/2006/relationships/image" Target="../media/image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2.png"/><Relationship Id="rId4" Type="http://schemas.openxmlformats.org/officeDocument/2006/relationships/image" Target="../media/image4.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2.png"/><Relationship Id="rId4" Type="http://schemas.openxmlformats.org/officeDocument/2006/relationships/image" Target="../media/image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2.png"/><Relationship Id="rId4" Type="http://schemas.openxmlformats.org/officeDocument/2006/relationships/image" Target="../media/image4.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2.png"/><Relationship Id="rId4" Type="http://schemas.openxmlformats.org/officeDocument/2006/relationships/image" Target="../media/image4.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2.png"/><Relationship Id="rId4" Type="http://schemas.openxmlformats.org/officeDocument/2006/relationships/image" Target="../media/image4.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2.png"/><Relationship Id="rId4" Type="http://schemas.openxmlformats.org/officeDocument/2006/relationships/image" Target="../media/image4.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2.png"/><Relationship Id="rId4" Type="http://schemas.openxmlformats.org/officeDocument/2006/relationships/image" Target="../media/image4.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2.png"/><Relationship Id="rId4" Type="http://schemas.openxmlformats.org/officeDocument/2006/relationships/image" Target="../media/image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2.png"/><Relationship Id="rId4" Type="http://schemas.openxmlformats.org/officeDocument/2006/relationships/image" Target="../media/image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2.png"/><Relationship Id="rId4" Type="http://schemas.openxmlformats.org/officeDocument/2006/relationships/image" Target="../media/image4.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2.png"/><Relationship Id="rId4" Type="http://schemas.openxmlformats.org/officeDocument/2006/relationships/image" Target="../media/image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2.png"/><Relationship Id="rId4" Type="http://schemas.openxmlformats.org/officeDocument/2006/relationships/image" Target="../media/image4.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2.png"/><Relationship Id="rId4" Type="http://schemas.openxmlformats.org/officeDocument/2006/relationships/image" Target="../media/image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2.png"/><Relationship Id="rId4" Type="http://schemas.openxmlformats.org/officeDocument/2006/relationships/image" Target="../media/image4.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2.png"/><Relationship Id="rId4" Type="http://schemas.openxmlformats.org/officeDocument/2006/relationships/image" Target="../media/image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2.png"/><Relationship Id="rId4" Type="http://schemas.openxmlformats.org/officeDocument/2006/relationships/image" Target="../media/image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2.png"/><Relationship Id="rId4" Type="http://schemas.openxmlformats.org/officeDocument/2006/relationships/image" Target="../media/image4.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2.png"/><Relationship Id="rId4" Type="http://schemas.openxmlformats.org/officeDocument/2006/relationships/image" Target="../media/image4.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2.png"/><Relationship Id="rId4" Type="http://schemas.openxmlformats.org/officeDocument/2006/relationships/image" Target="../media/image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2.png"/><Relationship Id="rId4" Type="http://schemas.openxmlformats.org/officeDocument/2006/relationships/image" Target="../media/image4.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2.png"/><Relationship Id="rId4" Type="http://schemas.openxmlformats.org/officeDocument/2006/relationships/image" Target="../media/image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2.png"/><Relationship Id="rId4" Type="http://schemas.openxmlformats.org/officeDocument/2006/relationships/image" Target="../media/image4.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 Id="rId3" Type="http://schemas.openxmlformats.org/officeDocument/2006/relationships/image" Target="../media/image2.png"/><Relationship Id="rId4" Type="http://schemas.openxmlformats.org/officeDocument/2006/relationships/image" Target="../media/image4.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 Id="rId3" Type="http://schemas.openxmlformats.org/officeDocument/2006/relationships/image" Target="../media/image2.png"/><Relationship Id="rId4" Type="http://schemas.openxmlformats.org/officeDocument/2006/relationships/image" Target="../media/image4.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2.png"/><Relationship Id="rId4" Type="http://schemas.openxmlformats.org/officeDocument/2006/relationships/image" Target="../media/image4.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2.png"/><Relationship Id="rId4" Type="http://schemas.openxmlformats.org/officeDocument/2006/relationships/image" Target="../media/image4.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2.png"/><Relationship Id="rId4" Type="http://schemas.openxmlformats.org/officeDocument/2006/relationships/image" Target="../media/image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2.png"/><Relationship Id="rId4" Type="http://schemas.openxmlformats.org/officeDocument/2006/relationships/image" Target="../media/image4.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2.png"/><Relationship Id="rId4" Type="http://schemas.openxmlformats.org/officeDocument/2006/relationships/image" Target="../media/image4.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 Id="rId3" Type="http://schemas.openxmlformats.org/officeDocument/2006/relationships/image" Target="../media/image2.png"/><Relationship Id="rId4" Type="http://schemas.openxmlformats.org/officeDocument/2006/relationships/image" Target="../media/image4.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8.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 Id="rId3" Type="http://schemas.openxmlformats.org/officeDocument/2006/relationships/image" Target="../media/image2.png"/><Relationship Id="rId4" Type="http://schemas.openxmlformats.org/officeDocument/2006/relationships/image" Target="../media/image4.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2.png"/><Relationship Id="rId4" Type="http://schemas.openxmlformats.org/officeDocument/2006/relationships/image" Target="../media/image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 Id="rId3" Type="http://schemas.openxmlformats.org/officeDocument/2006/relationships/image" Target="../media/image2.png"/><Relationship Id="rId4" Type="http://schemas.openxmlformats.org/officeDocument/2006/relationships/image" Target="../media/image4.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 Id="rId3" Type="http://schemas.openxmlformats.org/officeDocument/2006/relationships/image" Target="../media/image2.png"/><Relationship Id="rId4" Type="http://schemas.openxmlformats.org/officeDocument/2006/relationships/image" Target="../media/image4.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2.png"/><Relationship Id="rId4" Type="http://schemas.openxmlformats.org/officeDocument/2006/relationships/image" Target="../media/image4.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 Id="rId3" Type="http://schemas.openxmlformats.org/officeDocument/2006/relationships/image" Target="../media/image2.png"/><Relationship Id="rId4" Type="http://schemas.openxmlformats.org/officeDocument/2006/relationships/image" Target="../media/image4.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 Id="rId3" Type="http://schemas.openxmlformats.org/officeDocument/2006/relationships/image" Target="../media/image2.png"/><Relationship Id="rId4" Type="http://schemas.openxmlformats.org/officeDocument/2006/relationships/image" Target="../media/image4.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 Id="rId3" Type="http://schemas.openxmlformats.org/officeDocument/2006/relationships/image" Target="../media/image2.png"/><Relationship Id="rId4" Type="http://schemas.openxmlformats.org/officeDocument/2006/relationships/image" Target="../media/image4.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 Id="rId3" Type="http://schemas.openxmlformats.org/officeDocument/2006/relationships/image" Target="../media/image2.png"/><Relationship Id="rId4" Type="http://schemas.openxmlformats.org/officeDocument/2006/relationships/image" Target="../media/image4.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0.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0.xml"/><Relationship Id="rId3" Type="http://schemas.openxmlformats.org/officeDocument/2006/relationships/image" Target="../media/image2.png"/><Relationship Id="rId4" Type="http://schemas.openxmlformats.org/officeDocument/2006/relationships/image" Target="../media/image4.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 Id="rId3" Type="http://schemas.openxmlformats.org/officeDocument/2006/relationships/image" Target="../media/image2.png"/><Relationship Id="rId4" Type="http://schemas.openxmlformats.org/officeDocument/2006/relationships/image" Target="../media/image4.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2.xml"/><Relationship Id="rId3" Type="http://schemas.openxmlformats.org/officeDocument/2006/relationships/image" Target="../media/image2.png"/><Relationship Id="rId4" Type="http://schemas.openxmlformats.org/officeDocument/2006/relationships/image" Target="../media/image4.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2.png"/><Relationship Id="rId4" Type="http://schemas.openxmlformats.org/officeDocument/2006/relationships/image" Target="../media/image4.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2.png"/><Relationship Id="rId4" Type="http://schemas.openxmlformats.org/officeDocument/2006/relationships/image" Target="../media/image4.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5.xml"/><Relationship Id="rId3" Type="http://schemas.openxmlformats.org/officeDocument/2006/relationships/image" Target="../media/image2.png"/><Relationship Id="rId4" Type="http://schemas.openxmlformats.org/officeDocument/2006/relationships/image" Target="../media/image4.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2.png"/><Relationship Id="rId4" Type="http://schemas.openxmlformats.org/officeDocument/2006/relationships/image" Target="../media/image4.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2.png"/><Relationship Id="rId4" Type="http://schemas.openxmlformats.org/officeDocument/2006/relationships/image" Target="../media/image4.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2.png"/><Relationship Id="rId4" Type="http://schemas.openxmlformats.org/officeDocument/2006/relationships/image" Target="../media/image4.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8.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2.png"/><Relationship Id="rId4" Type="http://schemas.openxmlformats.org/officeDocument/2006/relationships/image" Target="../media/image4.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2.png"/><Relationship Id="rId4" Type="http://schemas.openxmlformats.org/officeDocument/2006/relationships/image" Target="../media/image4.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2.png"/><Relationship Id="rId4" Type="http://schemas.openxmlformats.org/officeDocument/2006/relationships/image" Target="../media/image4.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2.png"/><Relationship Id="rId4" Type="http://schemas.openxmlformats.org/officeDocument/2006/relationships/image" Target="../media/image4.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2.png"/><Relationship Id="rId4" Type="http://schemas.openxmlformats.org/officeDocument/2006/relationships/image" Target="../media/image4.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11" Type="http://schemas.openxmlformats.org/officeDocument/2006/relationships/image" Target="../media/image10.png"/><Relationship Id="rId10"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89861" y="1633764"/>
            <a:ext cx="1821472" cy="1875974"/>
          </a:xfrm>
          <a:prstGeom prst="rect">
            <a:avLst/>
          </a:prstGeom>
          <a:noFill/>
          <a:ln>
            <a:noFill/>
          </a:ln>
        </p:spPr>
      </p:pic>
      <p:sp>
        <p:nvSpPr>
          <p:cNvPr id="55" name="Google Shape;55;p13"/>
          <p:cNvSpPr txBox="1"/>
          <p:nvPr>
            <p:ph type="ctrTitle"/>
          </p:nvPr>
        </p:nvSpPr>
        <p:spPr>
          <a:xfrm>
            <a:off x="42000" y="1817850"/>
            <a:ext cx="9060000" cy="150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6300">
                <a:latin typeface="Montserrat"/>
                <a:ea typeface="Montserrat"/>
                <a:cs typeface="Montserrat"/>
                <a:sym typeface="Montserrat"/>
              </a:rPr>
              <a:t>PIERIAN         CLOUD</a:t>
            </a:r>
            <a:endParaRPr b="1" sz="6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861675" cy="887475"/>
          </a:xfrm>
          <a:prstGeom prst="rect">
            <a:avLst/>
          </a:prstGeom>
          <a:noFill/>
          <a:ln>
            <a:noFill/>
          </a:ln>
        </p:spPr>
      </p:pic>
      <p:sp>
        <p:nvSpPr>
          <p:cNvPr id="123" name="Google Shape;123;p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24" name="Google Shape;124;p22"/>
          <p:cNvGraphicFramePr/>
          <p:nvPr/>
        </p:nvGraphicFramePr>
        <p:xfrm>
          <a:off x="156750" y="1021650"/>
          <a:ext cx="3000000" cy="3000000"/>
        </p:xfrm>
        <a:graphic>
          <a:graphicData uri="http://schemas.openxmlformats.org/drawingml/2006/table">
            <a:tbl>
              <a:tblPr>
                <a:noFill/>
                <a:tableStyleId>{8D4DED6F-C551-4171-9FB7-BD8A2C3C8E9F}</a:tableStyleId>
              </a:tblPr>
              <a:tblGrid>
                <a:gridCol w="1468450"/>
              </a:tblGrid>
              <a:tr h="605750">
                <a:tc>
                  <a:txBody>
                    <a:bodyPr/>
                    <a:lstStyle/>
                    <a:p>
                      <a:pPr indent="0" lvl="0" marL="0" rtl="0" algn="ctr">
                        <a:spcBef>
                          <a:spcPts val="0"/>
                        </a:spcBef>
                        <a:spcAft>
                          <a:spcPts val="0"/>
                        </a:spcAft>
                        <a:buNone/>
                      </a:pPr>
                      <a:r>
                        <a:rPr b="1" lang="en">
                          <a:latin typeface="Montserrat"/>
                          <a:ea typeface="Montserrat"/>
                          <a:cs typeface="Montserrat"/>
                          <a:sym typeface="Montserrat"/>
                        </a:rPr>
                        <a:t>OBJECT</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r>
              <a:tr h="1063400">
                <a:tc>
                  <a:txBody>
                    <a:bodyPr/>
                    <a:lstStyle/>
                    <a:p>
                      <a:pPr indent="0" lvl="0" marL="0" rtl="0" algn="ctr">
                        <a:spcBef>
                          <a:spcPts val="0"/>
                        </a:spcBef>
                        <a:spcAft>
                          <a:spcPts val="0"/>
                        </a:spcAft>
                        <a:buNone/>
                      </a:pPr>
                      <a:r>
                        <a:rPr lang="en">
                          <a:latin typeface="Montserrat"/>
                          <a:ea typeface="Montserrat"/>
                          <a:cs typeface="Montserrat"/>
                          <a:sym typeface="Montserrat"/>
                        </a:rPr>
                        <a:t>Cloud Storage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Use Case:</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Object Data or Binary Data</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Images, Media, Backups</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r>
            </a:tbl>
          </a:graphicData>
        </a:graphic>
      </p:graphicFrame>
      <p:pic>
        <p:nvPicPr>
          <p:cNvPr id="125" name="Google Shape;125;p22"/>
          <p:cNvPicPr preferRelativeResize="0"/>
          <p:nvPr/>
        </p:nvPicPr>
        <p:blipFill>
          <a:blip r:embed="rId4">
            <a:alphaModFix/>
          </a:blip>
          <a:stretch>
            <a:fillRect/>
          </a:stretch>
        </p:blipFill>
        <p:spPr>
          <a:xfrm>
            <a:off x="627137" y="2185462"/>
            <a:ext cx="424738" cy="3421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pic>
        <p:nvPicPr>
          <p:cNvPr id="1138" name="Google Shape;1138;p1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39" name="Google Shape;1139;p1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0" name="Google Shape;1140;p11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we talk about file storage data, we’re typically talking about unstructured data.</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now discuss how Filestore on GCP can help us with our network file storage system!</a:t>
            </a:r>
            <a:endParaRPr sz="2900">
              <a:solidFill>
                <a:srgbClr val="000000"/>
              </a:solidFill>
              <a:latin typeface="Montserrat"/>
              <a:ea typeface="Montserrat"/>
              <a:cs typeface="Montserrat"/>
              <a:sym typeface="Montserrat"/>
            </a:endParaRPr>
          </a:p>
        </p:txBody>
      </p:sp>
      <p:sp>
        <p:nvSpPr>
          <p:cNvPr id="1141" name="Google Shape;1141;p1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id="1146" name="Google Shape;1146;p1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47" name="Google Shape;1147;p1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8" name="Google Shape;1148;p11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is a managed file storage service for applications.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Fully managed NAS for Compute Engine and GKE instances.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Fast performance with NFSv3 support.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Scales to 100s of TB with high performance workloads.</a:t>
            </a:r>
            <a:endParaRPr sz="2900">
              <a:solidFill>
                <a:srgbClr val="000000"/>
              </a:solidFill>
              <a:latin typeface="Montserrat"/>
              <a:ea typeface="Montserrat"/>
              <a:cs typeface="Montserrat"/>
              <a:sym typeface="Montserrat"/>
            </a:endParaRPr>
          </a:p>
        </p:txBody>
      </p:sp>
      <p:sp>
        <p:nvSpPr>
          <p:cNvPr id="1149" name="Google Shape;1149;p1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pic>
        <p:nvPicPr>
          <p:cNvPr id="1154" name="Google Shape;1154;p1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5" name="Google Shape;1155;p1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56" name="Google Shape;1156;p11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provides three main types of Filestore performance tiers: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Basic</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Enterprise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High Scale</a:t>
            </a:r>
            <a:endParaRPr sz="2900">
              <a:solidFill>
                <a:srgbClr val="000000"/>
              </a:solidFill>
              <a:latin typeface="Montserrat"/>
              <a:ea typeface="Montserrat"/>
              <a:cs typeface="Montserrat"/>
              <a:sym typeface="Montserrat"/>
            </a:endParaRPr>
          </a:p>
        </p:txBody>
      </p:sp>
      <p:sp>
        <p:nvSpPr>
          <p:cNvPr id="1157" name="Google Shape;1157;p1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pic>
        <p:nvPicPr>
          <p:cNvPr id="1162" name="Google Shape;1162;p1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63" name="Google Shape;1163;p1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4" name="Google Shape;1164;p1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165" name="Google Shape;1165;p115"/>
          <p:cNvGraphicFramePr/>
          <p:nvPr/>
        </p:nvGraphicFramePr>
        <p:xfrm>
          <a:off x="218450" y="763750"/>
          <a:ext cx="3000000" cy="3000000"/>
        </p:xfrm>
        <a:graphic>
          <a:graphicData uri="http://schemas.openxmlformats.org/drawingml/2006/table">
            <a:tbl>
              <a:tblPr>
                <a:noFill/>
                <a:tableStyleId>{8D4DED6F-C551-4171-9FB7-BD8A2C3C8E9F}</a:tableStyleId>
              </a:tblPr>
              <a:tblGrid>
                <a:gridCol w="2130725"/>
                <a:gridCol w="2130725"/>
                <a:gridCol w="2130725"/>
                <a:gridCol w="2130725"/>
              </a:tblGrid>
              <a:tr h="454500">
                <a:tc>
                  <a:txBody>
                    <a:bodyPr/>
                    <a:lstStyle/>
                    <a:p>
                      <a:pPr indent="0" lvl="0" marL="0" rtl="0" algn="ctr">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lnSpc>
                          <a:spcPct val="30000"/>
                        </a:lnSpc>
                        <a:spcBef>
                          <a:spcPts val="0"/>
                        </a:spcBef>
                        <a:spcAft>
                          <a:spcPts val="0"/>
                        </a:spcAft>
                        <a:buNone/>
                      </a:pPr>
                      <a:r>
                        <a:rPr b="1" lang="en">
                          <a:latin typeface="Montserrat"/>
                          <a:ea typeface="Montserrat"/>
                          <a:cs typeface="Montserrat"/>
                          <a:sym typeface="Montserrat"/>
                        </a:rPr>
                        <a:t>Filestore Basic </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lnSpc>
                          <a:spcPct val="30000"/>
                        </a:lnSpc>
                        <a:spcBef>
                          <a:spcPts val="0"/>
                        </a:spcBef>
                        <a:spcAft>
                          <a:spcPts val="0"/>
                        </a:spcAft>
                        <a:buClr>
                          <a:schemeClr val="dk1"/>
                        </a:buClr>
                        <a:buSzPts val="1100"/>
                        <a:buFont typeface="Arial"/>
                        <a:buNone/>
                      </a:pPr>
                      <a:r>
                        <a:rPr b="1" lang="en">
                          <a:solidFill>
                            <a:srgbClr val="202124"/>
                          </a:solidFill>
                          <a:latin typeface="Montserrat"/>
                          <a:ea typeface="Montserrat"/>
                          <a:cs typeface="Montserrat"/>
                          <a:sym typeface="Montserrat"/>
                        </a:rPr>
                        <a:t>Filestore Enterprise</a:t>
                      </a:r>
                      <a:endParaRPr b="1">
                        <a:solidFill>
                          <a:srgbClr val="202124"/>
                        </a:solidFill>
                        <a:latin typeface="Montserrat"/>
                        <a:ea typeface="Montserrat"/>
                        <a:cs typeface="Montserrat"/>
                        <a:sym typeface="Montserrat"/>
                      </a:endParaRPr>
                    </a:p>
                    <a:p>
                      <a:pPr indent="0" lvl="0" marL="0" rtl="0" algn="ctr">
                        <a:lnSpc>
                          <a:spcPct val="30000"/>
                        </a:lnSpc>
                        <a:spcBef>
                          <a:spcPts val="0"/>
                        </a:spcBef>
                        <a:spcAft>
                          <a:spcPts val="0"/>
                        </a:spcAft>
                        <a:buNone/>
                      </a:pPr>
                      <a:r>
                        <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lnSpc>
                          <a:spcPct val="30000"/>
                        </a:lnSpc>
                        <a:spcBef>
                          <a:spcPts val="0"/>
                        </a:spcBef>
                        <a:spcAft>
                          <a:spcPts val="0"/>
                        </a:spcAft>
                        <a:buClr>
                          <a:schemeClr val="dk1"/>
                        </a:buClr>
                        <a:buSzPts val="1100"/>
                        <a:buFont typeface="Arial"/>
                        <a:buNone/>
                      </a:pPr>
                      <a:r>
                        <a:rPr b="1" lang="en">
                          <a:solidFill>
                            <a:srgbClr val="202124"/>
                          </a:solidFill>
                          <a:latin typeface="Montserrat"/>
                          <a:ea typeface="Montserrat"/>
                          <a:cs typeface="Montserrat"/>
                          <a:sym typeface="Montserrat"/>
                        </a:rPr>
                        <a:t>Filestore High Scale </a:t>
                      </a:r>
                      <a:endParaRPr b="1">
                        <a:solidFill>
                          <a:srgbClr val="202124"/>
                        </a:solidFill>
                        <a:latin typeface="Montserrat"/>
                        <a:ea typeface="Montserrat"/>
                        <a:cs typeface="Montserrat"/>
                        <a:sym typeface="Montserrat"/>
                      </a:endParaRPr>
                    </a:p>
                    <a:p>
                      <a:pPr indent="0" lvl="0" marL="0" rtl="0" algn="ctr">
                        <a:lnSpc>
                          <a:spcPct val="30000"/>
                        </a:lnSpc>
                        <a:spcBef>
                          <a:spcPts val="0"/>
                        </a:spcBef>
                        <a:spcAft>
                          <a:spcPts val="0"/>
                        </a:spcAft>
                        <a:buNone/>
                      </a:pPr>
                      <a:r>
                        <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228250">
                <a:tc>
                  <a:txBody>
                    <a:bodyPr/>
                    <a:lstStyle/>
                    <a:p>
                      <a:pPr indent="0" lvl="0" marL="0" rtl="0" algn="ctr">
                        <a:spcBef>
                          <a:spcPts val="0"/>
                        </a:spcBef>
                        <a:spcAft>
                          <a:spcPts val="0"/>
                        </a:spcAft>
                        <a:buNone/>
                      </a:pPr>
                      <a:r>
                        <a:rPr b="1" lang="en" sz="1200">
                          <a:latin typeface="Montserrat"/>
                          <a:ea typeface="Montserrat"/>
                          <a:cs typeface="Montserrat"/>
                          <a:sym typeface="Montserrat"/>
                        </a:rPr>
                        <a:t>Use Case:</a:t>
                      </a:r>
                      <a:endParaRPr b="1"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File sharing, GKE, software development, and web hosting</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Critical applications (e.g., SAP), Compute Engine, and GKE workloads</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High performance computing including genome sequencing, financial services trading analysis, and other high performance workloads.</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1850">
                <a:tc>
                  <a:txBody>
                    <a:bodyPr/>
                    <a:lstStyle/>
                    <a:p>
                      <a:pPr indent="0" lvl="0" marL="0" rtl="0" algn="ctr">
                        <a:spcBef>
                          <a:spcPts val="0"/>
                        </a:spcBef>
                        <a:spcAft>
                          <a:spcPts val="0"/>
                        </a:spcAft>
                        <a:buNone/>
                      </a:pPr>
                      <a:r>
                        <a:rPr b="1" lang="en" sz="1200">
                          <a:latin typeface="Montserrat"/>
                          <a:ea typeface="Montserrat"/>
                          <a:cs typeface="Montserrat"/>
                          <a:sym typeface="Montserrat"/>
                        </a:rPr>
                        <a:t>Capacity</a:t>
                      </a:r>
                      <a:endParaRPr b="1"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1-63.9 TiB (HDD)</a:t>
                      </a:r>
                      <a:endParaRPr sz="120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2.5-63.9 TiB (SSD)</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1-10 TiB</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10-100 TiB</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1850">
                <a:tc>
                  <a:txBody>
                    <a:bodyPr/>
                    <a:lstStyle/>
                    <a:p>
                      <a:pPr indent="0" lvl="0" marL="0" rtl="0" algn="ctr">
                        <a:spcBef>
                          <a:spcPts val="0"/>
                        </a:spcBef>
                        <a:spcAft>
                          <a:spcPts val="0"/>
                        </a:spcAft>
                        <a:buNone/>
                      </a:pPr>
                      <a:r>
                        <a:rPr b="1" lang="en" sz="1200">
                          <a:latin typeface="Montserrat"/>
                          <a:ea typeface="Montserrat"/>
                          <a:cs typeface="Montserrat"/>
                          <a:sym typeface="Montserrat"/>
                        </a:rPr>
                        <a:t>Max sequential read throughput (MB/s)</a:t>
                      </a:r>
                      <a:endParaRPr b="1"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180 (HDD)</a:t>
                      </a:r>
                      <a:endParaRPr sz="120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1,200 (SSD)</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1,200</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26,000</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1850">
                <a:tc>
                  <a:txBody>
                    <a:bodyPr/>
                    <a:lstStyle/>
                    <a:p>
                      <a:pPr indent="0" lvl="0" marL="0" rtl="0" algn="ctr">
                        <a:spcBef>
                          <a:spcPts val="0"/>
                        </a:spcBef>
                        <a:spcAft>
                          <a:spcPts val="0"/>
                        </a:spcAft>
                        <a:buNone/>
                      </a:pPr>
                      <a:r>
                        <a:rPr b="1" lang="en" sz="1200">
                          <a:latin typeface="Montserrat"/>
                          <a:ea typeface="Montserrat"/>
                          <a:cs typeface="Montserrat"/>
                          <a:sym typeface="Montserrat"/>
                        </a:rPr>
                        <a:t>Max random read IOPS</a:t>
                      </a:r>
                      <a:endParaRPr b="1"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1,000 (HDD)</a:t>
                      </a:r>
                      <a:endParaRPr sz="120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latin typeface="Montserrat"/>
                          <a:ea typeface="Montserrat"/>
                          <a:cs typeface="Montserrat"/>
                          <a:sym typeface="Montserrat"/>
                        </a:rPr>
                        <a:t>60,000 (SSD)</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57,000</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960,000</a:t>
                      </a:r>
                      <a:endParaRPr sz="12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pic>
        <p:nvPicPr>
          <p:cNvPr id="1170" name="Google Shape;1170;p1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71" name="Google Shape;1171;p1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72" name="Google Shape;1172;p11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EAM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Enterprise Application Migrations often require a file system interface.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easily migrate unstructured NFS data using Filestore.</a:t>
            </a:r>
            <a:endParaRPr sz="2900">
              <a:solidFill>
                <a:srgbClr val="000000"/>
              </a:solidFill>
              <a:latin typeface="Montserrat"/>
              <a:ea typeface="Montserrat"/>
              <a:cs typeface="Montserrat"/>
              <a:sym typeface="Montserrat"/>
            </a:endParaRPr>
          </a:p>
        </p:txBody>
      </p:sp>
      <p:sp>
        <p:nvSpPr>
          <p:cNvPr id="1173" name="Google Shape;1173;p1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pic>
        <p:nvPicPr>
          <p:cNvPr id="1178" name="Google Shape;1178;p1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79" name="Google Shape;1179;p1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80" name="Google Shape;1180;p11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Financial Services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High Scale is built for high performance computing (HPC) applications to access, sort, process, model, and deliver the right information. </a:t>
            </a:r>
            <a:endParaRPr sz="2900">
              <a:solidFill>
                <a:srgbClr val="000000"/>
              </a:solidFill>
              <a:latin typeface="Montserrat"/>
              <a:ea typeface="Montserrat"/>
              <a:cs typeface="Montserrat"/>
              <a:sym typeface="Montserrat"/>
            </a:endParaRPr>
          </a:p>
        </p:txBody>
      </p:sp>
      <p:sp>
        <p:nvSpPr>
          <p:cNvPr id="1181" name="Google Shape;1181;p1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1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87" name="Google Shape;1187;p1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88" name="Google Shape;1188;p11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a:t>
            </a:r>
            <a:r>
              <a:rPr lang="en" sz="2900">
                <a:solidFill>
                  <a:srgbClr val="000000"/>
                </a:solidFill>
                <a:latin typeface="Montserrat"/>
                <a:ea typeface="Montserrat"/>
                <a:cs typeface="Montserrat"/>
                <a:sym typeface="Montserrat"/>
              </a:rPr>
              <a:t>Media Rendering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easily mount Filestore file shares on Compute Engine instances, enabling visual effects artists to collaborate on the same file share.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Think of the term “render farm” you may have heard in regards to animated films.</a:t>
            </a:r>
            <a:endParaRPr sz="2900">
              <a:solidFill>
                <a:srgbClr val="000000"/>
              </a:solidFill>
              <a:latin typeface="Montserrat"/>
              <a:ea typeface="Montserrat"/>
              <a:cs typeface="Montserrat"/>
              <a:sym typeface="Montserrat"/>
            </a:endParaRPr>
          </a:p>
        </p:txBody>
      </p:sp>
      <p:sp>
        <p:nvSpPr>
          <p:cNvPr id="1189" name="Google Shape;1189;p1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pic>
        <p:nvPicPr>
          <p:cNvPr id="1194" name="Google Shape;1194;p1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95" name="Google Shape;1195;p1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96" name="Google Shape;1196;p11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a:t>
            </a:r>
            <a:r>
              <a:rPr lang="en" sz="2900">
                <a:solidFill>
                  <a:srgbClr val="000000"/>
                </a:solidFill>
                <a:latin typeface="Montserrat"/>
                <a:ea typeface="Montserrat"/>
                <a:cs typeface="Montserrat"/>
                <a:sym typeface="Montserrat"/>
              </a:rPr>
              <a:t>Data Analytics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capacity or performance needs change, easily grow or shrink your instances as needed.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a persistent and shareable storage layer, Filestore enables immediate access to data for high-performance.</a:t>
            </a:r>
            <a:endParaRPr sz="2900">
              <a:solidFill>
                <a:srgbClr val="000000"/>
              </a:solidFill>
              <a:latin typeface="Montserrat"/>
              <a:ea typeface="Montserrat"/>
              <a:cs typeface="Montserrat"/>
              <a:sym typeface="Montserrat"/>
            </a:endParaRPr>
          </a:p>
        </p:txBody>
      </p:sp>
      <p:sp>
        <p:nvSpPr>
          <p:cNvPr id="1197" name="Google Shape;1197;p1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1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03" name="Google Shape;1203;p1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04" name="Google Shape;1204;p12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a:t>
            </a:r>
            <a:r>
              <a:rPr lang="en" sz="2900">
                <a:solidFill>
                  <a:srgbClr val="000000"/>
                </a:solidFill>
                <a:latin typeface="Montserrat"/>
                <a:ea typeface="Montserrat"/>
                <a:cs typeface="Montserrat"/>
                <a:sym typeface="Montserrat"/>
              </a:rPr>
              <a:t>Genomics processing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Genome sequencing requires an incredible amount of raw data, on the order of billions of data points per person.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type of analysis requires speed, scalability, and security. </a:t>
            </a:r>
            <a:endParaRPr sz="2900">
              <a:solidFill>
                <a:srgbClr val="000000"/>
              </a:solidFill>
              <a:latin typeface="Montserrat"/>
              <a:ea typeface="Montserrat"/>
              <a:cs typeface="Montserrat"/>
              <a:sym typeface="Montserrat"/>
            </a:endParaRPr>
          </a:p>
        </p:txBody>
      </p:sp>
      <p:sp>
        <p:nvSpPr>
          <p:cNvPr id="1205" name="Google Shape;1205;p1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pic>
        <p:nvPicPr>
          <p:cNvPr id="1210" name="Google Shape;1210;p1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11" name="Google Shape;1211;p1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12" name="Google Shape;1212;p12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 Use Case: Web Content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Web developers and large hosting providers rely on Filestore to manage and serve web content, including needs such as WordPress hosting.</a:t>
            </a:r>
            <a:endParaRPr sz="2900">
              <a:solidFill>
                <a:srgbClr val="000000"/>
              </a:solidFill>
              <a:latin typeface="Montserrat"/>
              <a:ea typeface="Montserrat"/>
              <a:cs typeface="Montserrat"/>
              <a:sym typeface="Montserrat"/>
            </a:endParaRPr>
          </a:p>
        </p:txBody>
      </p:sp>
      <p:sp>
        <p:nvSpPr>
          <p:cNvPr id="1213" name="Google Shape;1213;p1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0" y="0"/>
            <a:ext cx="861675" cy="887475"/>
          </a:xfrm>
          <a:prstGeom prst="rect">
            <a:avLst/>
          </a:prstGeom>
          <a:noFill/>
          <a:ln>
            <a:noFill/>
          </a:ln>
        </p:spPr>
      </p:pic>
      <p:sp>
        <p:nvSpPr>
          <p:cNvPr id="131" name="Google Shape;131;p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32" name="Google Shape;132;p23"/>
          <p:cNvGraphicFramePr/>
          <p:nvPr/>
        </p:nvGraphicFramePr>
        <p:xfrm>
          <a:off x="156750" y="1021650"/>
          <a:ext cx="3000000" cy="3000000"/>
        </p:xfrm>
        <a:graphic>
          <a:graphicData uri="http://schemas.openxmlformats.org/drawingml/2006/table">
            <a:tbl>
              <a:tblPr>
                <a:noFill/>
                <a:tableStyleId>{8D4DED6F-C551-4171-9FB7-BD8A2C3C8E9F}</a:tableStyleId>
              </a:tblPr>
              <a:tblGrid>
                <a:gridCol w="1468450"/>
                <a:gridCol w="1468450"/>
              </a:tblGrid>
              <a:tr h="605750">
                <a:tc>
                  <a:txBody>
                    <a:bodyPr/>
                    <a:lstStyle/>
                    <a:p>
                      <a:pPr indent="0" lvl="0" marL="0" rtl="0" algn="ctr">
                        <a:spcBef>
                          <a:spcPts val="0"/>
                        </a:spcBef>
                        <a:spcAft>
                          <a:spcPts val="0"/>
                        </a:spcAft>
                        <a:buNone/>
                      </a:pPr>
                      <a:r>
                        <a:rPr b="1" lang="en">
                          <a:latin typeface="Montserrat"/>
                          <a:ea typeface="Montserrat"/>
                          <a:cs typeface="Montserrat"/>
                          <a:sym typeface="Montserrat"/>
                        </a:rPr>
                        <a:t>OBJECT</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FILE</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r>
              <a:tr h="1063400">
                <a:tc>
                  <a:txBody>
                    <a:bodyPr/>
                    <a:lstStyle/>
                    <a:p>
                      <a:pPr indent="0" lvl="0" marL="0" rtl="0" algn="ctr">
                        <a:spcBef>
                          <a:spcPts val="0"/>
                        </a:spcBef>
                        <a:spcAft>
                          <a:spcPts val="0"/>
                        </a:spcAft>
                        <a:buNone/>
                      </a:pPr>
                      <a:r>
                        <a:rPr lang="en">
                          <a:latin typeface="Montserrat"/>
                          <a:ea typeface="Montserrat"/>
                          <a:cs typeface="Montserrat"/>
                          <a:sym typeface="Montserrat"/>
                        </a:rPr>
                        <a:t>Cloud Storage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Filestore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Use Case:</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Object Data or Binary Data</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NAS (Network Attached Storage)</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Images, Media, Backups</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Low Latency with High Throughput</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r>
            </a:tbl>
          </a:graphicData>
        </a:graphic>
      </p:graphicFrame>
      <p:pic>
        <p:nvPicPr>
          <p:cNvPr id="133" name="Google Shape;133;p23"/>
          <p:cNvPicPr preferRelativeResize="0"/>
          <p:nvPr/>
        </p:nvPicPr>
        <p:blipFill>
          <a:blip r:embed="rId4">
            <a:alphaModFix/>
          </a:blip>
          <a:stretch>
            <a:fillRect/>
          </a:stretch>
        </p:blipFill>
        <p:spPr>
          <a:xfrm>
            <a:off x="627137" y="2185462"/>
            <a:ext cx="424738" cy="342150"/>
          </a:xfrm>
          <a:prstGeom prst="rect">
            <a:avLst/>
          </a:prstGeom>
          <a:noFill/>
          <a:ln>
            <a:noFill/>
          </a:ln>
        </p:spPr>
      </p:pic>
      <p:pic>
        <p:nvPicPr>
          <p:cNvPr id="134" name="Google Shape;134;p23"/>
          <p:cNvPicPr preferRelativeResize="0"/>
          <p:nvPr/>
        </p:nvPicPr>
        <p:blipFill>
          <a:blip r:embed="rId5">
            <a:alphaModFix/>
          </a:blip>
          <a:stretch>
            <a:fillRect/>
          </a:stretch>
        </p:blipFill>
        <p:spPr>
          <a:xfrm>
            <a:off x="2037906" y="2100325"/>
            <a:ext cx="530400" cy="427267"/>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pic>
        <p:nvPicPr>
          <p:cNvPr id="1218" name="Google Shape;1218;p1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19" name="Google Shape;1219;p1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20" name="Google Shape;1220;p12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Filestore as a GCP storage options for file data.</a:t>
            </a:r>
            <a:endParaRPr sz="2900">
              <a:solidFill>
                <a:srgbClr val="000000"/>
              </a:solidFill>
              <a:latin typeface="Montserrat"/>
              <a:ea typeface="Montserrat"/>
              <a:cs typeface="Montserrat"/>
              <a:sym typeface="Montserrat"/>
            </a:endParaRPr>
          </a:p>
        </p:txBody>
      </p:sp>
      <p:sp>
        <p:nvSpPr>
          <p:cNvPr id="1221" name="Google Shape;1221;p1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pic>
        <p:nvPicPr>
          <p:cNvPr id="1226" name="Google Shape;1226;p1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27" name="Google Shape;1227;p1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28" name="Google Shape;1228;p12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go through a simple demo of setting up and using Filestore.</a:t>
            </a:r>
            <a:endParaRPr sz="2900">
              <a:solidFill>
                <a:srgbClr val="000000"/>
              </a:solidFill>
              <a:latin typeface="Montserrat"/>
              <a:ea typeface="Montserrat"/>
              <a:cs typeface="Montserrat"/>
              <a:sym typeface="Montserrat"/>
            </a:endParaRPr>
          </a:p>
        </p:txBody>
      </p:sp>
      <p:sp>
        <p:nvSpPr>
          <p:cNvPr id="1229" name="Google Shape;1229;p1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pic>
        <p:nvPicPr>
          <p:cNvPr id="1234" name="Google Shape;1234;p1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5" name="Google Shape;1235;p1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36" name="Google Shape;1236;p124"/>
          <p:cNvSpPr txBox="1"/>
          <p:nvPr>
            <p:ph type="ctrTitle"/>
          </p:nvPr>
        </p:nvSpPr>
        <p:spPr>
          <a:xfrm>
            <a:off x="311700" y="1637000"/>
            <a:ext cx="8520600" cy="136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Filestore</a:t>
            </a:r>
            <a:endParaRPr b="1">
              <a:latin typeface="Montserrat"/>
              <a:ea typeface="Montserrat"/>
              <a:cs typeface="Montserrat"/>
              <a:sym typeface="Montserrat"/>
            </a:endParaRPr>
          </a:p>
        </p:txBody>
      </p:sp>
      <p:sp>
        <p:nvSpPr>
          <p:cNvPr id="1237" name="Google Shape;1237;p1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pic>
        <p:nvPicPr>
          <p:cNvPr id="1242" name="Google Shape;1242;p1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43" name="Google Shape;1243;p1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44" name="Google Shape;1244;p12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demo, we’ll do the following: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 up a VM Instance as a client.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Filestore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Mount the Filestore file share on the client.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file on the file share.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Clean Up.</a:t>
            </a:r>
            <a:endParaRPr sz="2900">
              <a:solidFill>
                <a:srgbClr val="000000"/>
              </a:solidFill>
              <a:latin typeface="Montserrat"/>
              <a:ea typeface="Montserrat"/>
              <a:cs typeface="Montserrat"/>
              <a:sym typeface="Montserrat"/>
            </a:endParaRPr>
          </a:p>
        </p:txBody>
      </p:sp>
      <p:sp>
        <p:nvSpPr>
          <p:cNvPr id="1245" name="Google Shape;1245;p1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pic>
        <p:nvPicPr>
          <p:cNvPr id="1250" name="Google Shape;1250;p1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1" name="Google Shape;1251;p1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2" name="Google Shape;1252;p126"/>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Cloud SQL</a:t>
            </a:r>
            <a:endParaRPr b="1">
              <a:latin typeface="Montserrat"/>
              <a:ea typeface="Montserrat"/>
              <a:cs typeface="Montserrat"/>
              <a:sym typeface="Montserrat"/>
            </a:endParaRPr>
          </a:p>
        </p:txBody>
      </p:sp>
      <p:sp>
        <p:nvSpPr>
          <p:cNvPr id="1253" name="Google Shape;1253;p1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pic>
        <p:nvPicPr>
          <p:cNvPr id="1258" name="Google Shape;1258;p1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9" name="Google Shape;1259;p1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0" name="Google Shape;1260;p12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may have an application that runs off of a relational database, such as MySQL, PostgreSQL, or MS SQL Server.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Instead of having to deal with the </a:t>
            </a:r>
            <a:r>
              <a:rPr lang="en" sz="2900">
                <a:solidFill>
                  <a:srgbClr val="000000"/>
                </a:solidFill>
                <a:latin typeface="Montserrat"/>
                <a:ea typeface="Montserrat"/>
                <a:cs typeface="Montserrat"/>
                <a:sym typeface="Montserrat"/>
              </a:rPr>
              <a:t>hassle</a:t>
            </a:r>
            <a:r>
              <a:rPr lang="en" sz="2900">
                <a:solidFill>
                  <a:srgbClr val="000000"/>
                </a:solidFill>
                <a:latin typeface="Montserrat"/>
                <a:ea typeface="Montserrat"/>
                <a:cs typeface="Montserrat"/>
                <a:sym typeface="Montserrat"/>
              </a:rPr>
              <a:t> of maintaining your own deployment of a SQL database connected to your VM, you can use Cloud SQL.</a:t>
            </a:r>
            <a:endParaRPr sz="2900">
              <a:solidFill>
                <a:srgbClr val="000000"/>
              </a:solidFill>
              <a:latin typeface="Montserrat"/>
              <a:ea typeface="Montserrat"/>
              <a:cs typeface="Montserrat"/>
              <a:sym typeface="Montserrat"/>
            </a:endParaRPr>
          </a:p>
        </p:txBody>
      </p:sp>
      <p:sp>
        <p:nvSpPr>
          <p:cNvPr id="1261" name="Google Shape;1261;p1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pic>
        <p:nvPicPr>
          <p:cNvPr id="1266" name="Google Shape;1266;p1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67" name="Google Shape;1267;p1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8" name="Google Shape;1268;p12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SQL is a fully managed relational database service for MySQL, PostgreSQL, and SQL Server.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Run the same relational databases you know with their extension collections, configuration flags and developer ecosystem, but without self-management.</a:t>
            </a:r>
            <a:endParaRPr sz="2900">
              <a:solidFill>
                <a:srgbClr val="000000"/>
              </a:solidFill>
              <a:latin typeface="Montserrat"/>
              <a:ea typeface="Montserrat"/>
              <a:cs typeface="Montserrat"/>
              <a:sym typeface="Montserrat"/>
            </a:endParaRPr>
          </a:p>
        </p:txBody>
      </p:sp>
      <p:sp>
        <p:nvSpPr>
          <p:cNvPr id="1269" name="Google Shape;1269;p1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pic>
        <p:nvPicPr>
          <p:cNvPr id="1274" name="Google Shape;1274;p1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75" name="Google Shape;1275;p1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76" name="Google Shape;1276;p12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Cloud SQL instance is powered by a virtual machine (VM) running on a host Google Cloud server.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VM operates the database program, such as MySQL, and service agents that provide supporting services, such as logging and monitoring. </a:t>
            </a:r>
            <a:endParaRPr sz="2900">
              <a:solidFill>
                <a:srgbClr val="000000"/>
              </a:solidFill>
              <a:latin typeface="Montserrat"/>
              <a:ea typeface="Montserrat"/>
              <a:cs typeface="Montserrat"/>
              <a:sym typeface="Montserrat"/>
            </a:endParaRPr>
          </a:p>
        </p:txBody>
      </p:sp>
      <p:sp>
        <p:nvSpPr>
          <p:cNvPr id="1277" name="Google Shape;1277;p1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pic>
        <p:nvPicPr>
          <p:cNvPr id="1282" name="Google Shape;1282;p1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83" name="Google Shape;1283;p1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84" name="Google Shape;1284;p13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database is stored on a scalable, durable network storage device called a persistent disk that attaches to the VM.</a:t>
            </a:r>
            <a:endParaRPr sz="2900">
              <a:solidFill>
                <a:srgbClr val="000000"/>
              </a:solidFill>
              <a:latin typeface="Montserrat"/>
              <a:ea typeface="Montserrat"/>
              <a:cs typeface="Montserrat"/>
              <a:sym typeface="Montserrat"/>
            </a:endParaRPr>
          </a:p>
        </p:txBody>
      </p:sp>
      <p:sp>
        <p:nvSpPr>
          <p:cNvPr id="1285" name="Google Shape;1285;p1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pic>
        <p:nvPicPr>
          <p:cNvPr id="1290" name="Google Shape;1290;p1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91" name="Google Shape;1291;p1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92" name="Google Shape;1292;p13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static IP address sits in front of each VM to ensure that the IP address an application connects to persists throughout the lifetime of the Cloud SQL instance.</a:t>
            </a:r>
            <a:endParaRPr sz="2900">
              <a:solidFill>
                <a:srgbClr val="000000"/>
              </a:solidFill>
              <a:latin typeface="Montserrat"/>
              <a:ea typeface="Montserrat"/>
              <a:cs typeface="Montserrat"/>
              <a:sym typeface="Montserrat"/>
            </a:endParaRPr>
          </a:p>
        </p:txBody>
      </p:sp>
      <p:sp>
        <p:nvSpPr>
          <p:cNvPr id="1293" name="Google Shape;1293;p1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0" y="0"/>
            <a:ext cx="861675" cy="887475"/>
          </a:xfrm>
          <a:prstGeom prst="rect">
            <a:avLst/>
          </a:prstGeom>
          <a:noFill/>
          <a:ln>
            <a:noFill/>
          </a:ln>
        </p:spPr>
      </p:pic>
      <p:sp>
        <p:nvSpPr>
          <p:cNvPr id="140" name="Google Shape;140;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41" name="Google Shape;141;p24"/>
          <p:cNvGraphicFramePr/>
          <p:nvPr/>
        </p:nvGraphicFramePr>
        <p:xfrm>
          <a:off x="156750" y="1021650"/>
          <a:ext cx="3000000" cy="3000000"/>
        </p:xfrm>
        <a:graphic>
          <a:graphicData uri="http://schemas.openxmlformats.org/drawingml/2006/table">
            <a:tbl>
              <a:tblPr>
                <a:noFill/>
                <a:tableStyleId>{8D4DED6F-C551-4171-9FB7-BD8A2C3C8E9F}</a:tableStyleId>
              </a:tblPr>
              <a:tblGrid>
                <a:gridCol w="1468450"/>
                <a:gridCol w="1468450"/>
                <a:gridCol w="1468450"/>
                <a:gridCol w="1468450"/>
              </a:tblGrid>
              <a:tr h="605750">
                <a:tc>
                  <a:txBody>
                    <a:bodyPr/>
                    <a:lstStyle/>
                    <a:p>
                      <a:pPr indent="0" lvl="0" marL="0" rtl="0" algn="ctr">
                        <a:spcBef>
                          <a:spcPts val="0"/>
                        </a:spcBef>
                        <a:spcAft>
                          <a:spcPts val="0"/>
                        </a:spcAft>
                        <a:buNone/>
                      </a:pPr>
                      <a:r>
                        <a:rPr b="1" lang="en">
                          <a:latin typeface="Montserrat"/>
                          <a:ea typeface="Montserrat"/>
                          <a:cs typeface="Montserrat"/>
                          <a:sym typeface="Montserrat"/>
                        </a:rPr>
                        <a:t>OBJECT</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FILE</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RELATIONAL</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hMerge="1"/>
              </a:tr>
              <a:tr h="1063400">
                <a:tc>
                  <a:txBody>
                    <a:bodyPr/>
                    <a:lstStyle/>
                    <a:p>
                      <a:pPr indent="0" lvl="0" marL="0" rtl="0" algn="ctr">
                        <a:spcBef>
                          <a:spcPts val="0"/>
                        </a:spcBef>
                        <a:spcAft>
                          <a:spcPts val="0"/>
                        </a:spcAft>
                        <a:buNone/>
                      </a:pPr>
                      <a:r>
                        <a:rPr lang="en">
                          <a:latin typeface="Montserrat"/>
                          <a:ea typeface="Montserrat"/>
                          <a:cs typeface="Montserrat"/>
                          <a:sym typeface="Montserrat"/>
                        </a:rPr>
                        <a:t>Cloud Storage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Filestore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Cloud SQL</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Cloud Spanner</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Use Case:</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Object Data or Binary Data</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NAS (Network Attached Storage)</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Web Frameworks</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RDBMS at scale, HA, HTAP</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Images, Media, Backups</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Low Latency with High Throughput</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eCommerce Site, CMS</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Metadata, Transactions</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r>
            </a:tbl>
          </a:graphicData>
        </a:graphic>
      </p:graphicFrame>
      <p:pic>
        <p:nvPicPr>
          <p:cNvPr id="142" name="Google Shape;142;p24"/>
          <p:cNvPicPr preferRelativeResize="0"/>
          <p:nvPr/>
        </p:nvPicPr>
        <p:blipFill>
          <a:blip r:embed="rId4">
            <a:alphaModFix/>
          </a:blip>
          <a:stretch>
            <a:fillRect/>
          </a:stretch>
        </p:blipFill>
        <p:spPr>
          <a:xfrm>
            <a:off x="5079262" y="2185451"/>
            <a:ext cx="453731" cy="421775"/>
          </a:xfrm>
          <a:prstGeom prst="rect">
            <a:avLst/>
          </a:prstGeom>
          <a:noFill/>
          <a:ln>
            <a:noFill/>
          </a:ln>
        </p:spPr>
      </p:pic>
      <p:pic>
        <p:nvPicPr>
          <p:cNvPr id="143" name="Google Shape;143;p24"/>
          <p:cNvPicPr preferRelativeResize="0"/>
          <p:nvPr/>
        </p:nvPicPr>
        <p:blipFill>
          <a:blip r:embed="rId5">
            <a:alphaModFix/>
          </a:blip>
          <a:stretch>
            <a:fillRect/>
          </a:stretch>
        </p:blipFill>
        <p:spPr>
          <a:xfrm>
            <a:off x="627137" y="2185462"/>
            <a:ext cx="424738" cy="342150"/>
          </a:xfrm>
          <a:prstGeom prst="rect">
            <a:avLst/>
          </a:prstGeom>
          <a:noFill/>
          <a:ln>
            <a:noFill/>
          </a:ln>
        </p:spPr>
      </p:pic>
      <p:pic>
        <p:nvPicPr>
          <p:cNvPr id="144" name="Google Shape;144;p24"/>
          <p:cNvPicPr preferRelativeResize="0"/>
          <p:nvPr/>
        </p:nvPicPr>
        <p:blipFill>
          <a:blip r:embed="rId6">
            <a:alphaModFix/>
          </a:blip>
          <a:stretch>
            <a:fillRect/>
          </a:stretch>
        </p:blipFill>
        <p:spPr>
          <a:xfrm>
            <a:off x="2037906" y="2100325"/>
            <a:ext cx="530400" cy="427267"/>
          </a:xfrm>
          <a:prstGeom prst="rect">
            <a:avLst/>
          </a:prstGeom>
          <a:noFill/>
          <a:ln>
            <a:noFill/>
          </a:ln>
        </p:spPr>
      </p:pic>
      <p:pic>
        <p:nvPicPr>
          <p:cNvPr id="145" name="Google Shape;145;p24"/>
          <p:cNvPicPr preferRelativeResize="0"/>
          <p:nvPr/>
        </p:nvPicPr>
        <p:blipFill>
          <a:blip r:embed="rId7">
            <a:alphaModFix/>
          </a:blip>
          <a:stretch>
            <a:fillRect/>
          </a:stretch>
        </p:blipFill>
        <p:spPr>
          <a:xfrm>
            <a:off x="3654248" y="2066976"/>
            <a:ext cx="339062" cy="4606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pic>
        <p:nvPicPr>
          <p:cNvPr id="1298" name="Google Shape;1298;p1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99" name="Google Shape;1299;p1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00" name="Google Shape;1300;p13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high availability (HA) option also provides a standby VM in another zone with a configuration that's identical to the primary VM.</a:t>
            </a:r>
            <a:endParaRPr sz="2900">
              <a:solidFill>
                <a:srgbClr val="000000"/>
              </a:solidFill>
              <a:latin typeface="Montserrat"/>
              <a:ea typeface="Montserrat"/>
              <a:cs typeface="Montserrat"/>
              <a:sym typeface="Montserrat"/>
            </a:endParaRPr>
          </a:p>
        </p:txBody>
      </p:sp>
      <p:sp>
        <p:nvSpPr>
          <p:cNvPr id="1301" name="Google Shape;1301;p1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pic>
        <p:nvPicPr>
          <p:cNvPr id="1306" name="Google Shape;1306;p1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07" name="Google Shape;1307;p1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08" name="Google Shape;1308;p13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purpose of an HA configuration is to reduce downtime when a zone or instance becomes unavailable. This might happen during a zonal outage, or when an instance becomes corrupted. With HA, your data continues to be available to client applications.</a:t>
            </a:r>
            <a:endParaRPr sz="2900">
              <a:solidFill>
                <a:srgbClr val="000000"/>
              </a:solidFill>
              <a:latin typeface="Montserrat"/>
              <a:ea typeface="Montserrat"/>
              <a:cs typeface="Montserrat"/>
              <a:sym typeface="Montserrat"/>
            </a:endParaRPr>
          </a:p>
        </p:txBody>
      </p:sp>
      <p:sp>
        <p:nvSpPr>
          <p:cNvPr id="1309" name="Google Shape;1309;p1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pic>
        <p:nvPicPr>
          <p:cNvPr id="1314" name="Google Shape;1314;p1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5" name="Google Shape;1315;p1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6" name="Google Shape;1316;p13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HA configuration, sometimes called a cluster, provides data redundancy. A Cloud SQL instance configured for HA is also called a regional instance and is located in a primary and secondary zone within the configured region. </a:t>
            </a:r>
            <a:endParaRPr sz="2900">
              <a:solidFill>
                <a:srgbClr val="000000"/>
              </a:solidFill>
              <a:latin typeface="Montserrat"/>
              <a:ea typeface="Montserrat"/>
              <a:cs typeface="Montserrat"/>
              <a:sym typeface="Montserrat"/>
            </a:endParaRPr>
          </a:p>
        </p:txBody>
      </p:sp>
      <p:sp>
        <p:nvSpPr>
          <p:cNvPr id="1317" name="Google Shape;1317;p1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pic>
        <p:nvPicPr>
          <p:cNvPr id="1322" name="Google Shape;1322;p1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23" name="Google Shape;1323;p1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24" name="Google Shape;1324;p13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Cloud SQL, public IP means that the instance is accessible through the public internet. In contrast, instances using only private IP are not accessible through the public internet, but are accessible through a Virtual Private Cloud (VPC). </a:t>
            </a:r>
            <a:endParaRPr sz="2900">
              <a:solidFill>
                <a:srgbClr val="000000"/>
              </a:solidFill>
              <a:latin typeface="Montserrat"/>
              <a:ea typeface="Montserrat"/>
              <a:cs typeface="Montserrat"/>
              <a:sym typeface="Montserrat"/>
            </a:endParaRPr>
          </a:p>
        </p:txBody>
      </p:sp>
      <p:sp>
        <p:nvSpPr>
          <p:cNvPr id="1325" name="Google Shape;1325;p1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pic>
        <p:nvPicPr>
          <p:cNvPr id="1330" name="Google Shape;1330;p136"/>
          <p:cNvPicPr preferRelativeResize="0"/>
          <p:nvPr/>
        </p:nvPicPr>
        <p:blipFill>
          <a:blip r:embed="rId3">
            <a:alphaModFix/>
          </a:blip>
          <a:stretch>
            <a:fillRect/>
          </a:stretch>
        </p:blipFill>
        <p:spPr>
          <a:xfrm>
            <a:off x="0" y="0"/>
            <a:ext cx="861675" cy="887475"/>
          </a:xfrm>
          <a:prstGeom prst="rect">
            <a:avLst/>
          </a:prstGeom>
          <a:noFill/>
          <a:ln>
            <a:noFill/>
          </a:ln>
        </p:spPr>
      </p:pic>
      <p:sp>
        <p:nvSpPr>
          <p:cNvPr id="1331" name="Google Shape;1331;p1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32" name="Google Shape;1332;p136"/>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pic>
        <p:nvPicPr>
          <p:cNvPr id="1333" name="Google Shape;1333;p136"/>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334" name="Google Shape;1334;p136"/>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335" name="Google Shape;1335;p136"/>
          <p:cNvGrpSpPr/>
          <p:nvPr/>
        </p:nvGrpSpPr>
        <p:grpSpPr>
          <a:xfrm>
            <a:off x="8321073" y="2737998"/>
            <a:ext cx="502800" cy="502800"/>
            <a:chOff x="433514" y="2354433"/>
            <a:chExt cx="502800" cy="502800"/>
          </a:xfrm>
        </p:grpSpPr>
        <p:sp>
          <p:nvSpPr>
            <p:cNvPr id="1336" name="Google Shape;1336;p136"/>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337" name="Google Shape;1337;p136"/>
            <p:cNvPicPr preferRelativeResize="0"/>
            <p:nvPr/>
          </p:nvPicPr>
          <p:blipFill rotWithShape="1">
            <a:blip r:embed="rId5">
              <a:alphaModFix/>
            </a:blip>
            <a:srcRect b="0" l="0" r="0" t="0"/>
            <a:stretch/>
          </p:blipFill>
          <p:spPr>
            <a:xfrm>
              <a:off x="470090" y="2391009"/>
              <a:ext cx="429900" cy="429900"/>
            </a:xfrm>
            <a:prstGeom prst="rect">
              <a:avLst/>
            </a:prstGeom>
            <a:noFill/>
            <a:ln>
              <a:noFill/>
            </a:ln>
          </p:spPr>
        </p:pic>
      </p:gr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pic>
        <p:nvPicPr>
          <p:cNvPr id="1342" name="Google Shape;1342;p137"/>
          <p:cNvPicPr preferRelativeResize="0"/>
          <p:nvPr/>
        </p:nvPicPr>
        <p:blipFill>
          <a:blip r:embed="rId3">
            <a:alphaModFix/>
          </a:blip>
          <a:stretch>
            <a:fillRect/>
          </a:stretch>
        </p:blipFill>
        <p:spPr>
          <a:xfrm>
            <a:off x="0" y="0"/>
            <a:ext cx="861675" cy="887475"/>
          </a:xfrm>
          <a:prstGeom prst="rect">
            <a:avLst/>
          </a:prstGeom>
          <a:noFill/>
          <a:ln>
            <a:noFill/>
          </a:ln>
        </p:spPr>
      </p:pic>
      <p:sp>
        <p:nvSpPr>
          <p:cNvPr id="1343" name="Google Shape;1343;p1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44" name="Google Shape;1344;p137"/>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pic>
        <p:nvPicPr>
          <p:cNvPr id="1345" name="Google Shape;1345;p137"/>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346" name="Google Shape;1346;p137"/>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347" name="Google Shape;1347;p137"/>
          <p:cNvGrpSpPr/>
          <p:nvPr/>
        </p:nvGrpSpPr>
        <p:grpSpPr>
          <a:xfrm>
            <a:off x="8321073" y="2737998"/>
            <a:ext cx="502800" cy="502800"/>
            <a:chOff x="433514" y="2354433"/>
            <a:chExt cx="502800" cy="502800"/>
          </a:xfrm>
        </p:grpSpPr>
        <p:sp>
          <p:nvSpPr>
            <p:cNvPr id="1348" name="Google Shape;1348;p137"/>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349" name="Google Shape;1349;p137"/>
            <p:cNvPicPr preferRelativeResize="0"/>
            <p:nvPr/>
          </p:nvPicPr>
          <p:blipFill rotWithShape="1">
            <a:blip r:embed="rId5">
              <a:alphaModFix/>
            </a:blip>
            <a:srcRect b="0" l="0" r="0" t="0"/>
            <a:stretch/>
          </p:blipFill>
          <p:spPr>
            <a:xfrm>
              <a:off x="470090" y="2391009"/>
              <a:ext cx="429900" cy="429900"/>
            </a:xfrm>
            <a:prstGeom prst="rect">
              <a:avLst/>
            </a:prstGeom>
            <a:noFill/>
            <a:ln>
              <a:noFill/>
            </a:ln>
          </p:spPr>
        </p:pic>
      </p:grpSp>
      <p:sp>
        <p:nvSpPr>
          <p:cNvPr id="1350" name="Google Shape;1350;p137"/>
          <p:cNvSpPr/>
          <p:nvPr/>
        </p:nvSpPr>
        <p:spPr>
          <a:xfrm>
            <a:off x="6775750" y="21962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Static IP</a:t>
            </a:r>
            <a:endParaRPr sz="1600">
              <a:latin typeface="Montserrat"/>
              <a:ea typeface="Montserrat"/>
              <a:cs typeface="Montserrat"/>
              <a:sym typeface="Montserrat"/>
            </a:endParaRPr>
          </a:p>
        </p:txBody>
      </p:sp>
      <p:pic>
        <p:nvPicPr>
          <p:cNvPr id="1351" name="Google Shape;1351;p137"/>
          <p:cNvPicPr preferRelativeResize="0"/>
          <p:nvPr/>
        </p:nvPicPr>
        <p:blipFill>
          <a:blip r:embed="rId6">
            <a:alphaModFix/>
          </a:blip>
          <a:stretch>
            <a:fillRect/>
          </a:stretch>
        </p:blipFill>
        <p:spPr>
          <a:xfrm>
            <a:off x="7066988" y="2859089"/>
            <a:ext cx="372425" cy="372425"/>
          </a:xfrm>
          <a:prstGeom prst="rect">
            <a:avLst/>
          </a:prstGeom>
          <a:noFill/>
          <a:ln>
            <a:noFill/>
          </a:ln>
        </p:spPr>
      </p:pic>
      <p:sp>
        <p:nvSpPr>
          <p:cNvPr id="1352" name="Google Shape;1352;p137"/>
          <p:cNvSpPr/>
          <p:nvPr/>
        </p:nvSpPr>
        <p:spPr>
          <a:xfrm rot="10800000">
            <a:off x="7635747" y="27102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pic>
        <p:nvPicPr>
          <p:cNvPr id="1357" name="Google Shape;1357;p138"/>
          <p:cNvPicPr preferRelativeResize="0"/>
          <p:nvPr/>
        </p:nvPicPr>
        <p:blipFill>
          <a:blip r:embed="rId3">
            <a:alphaModFix/>
          </a:blip>
          <a:stretch>
            <a:fillRect/>
          </a:stretch>
        </p:blipFill>
        <p:spPr>
          <a:xfrm>
            <a:off x="0" y="0"/>
            <a:ext cx="861675" cy="887475"/>
          </a:xfrm>
          <a:prstGeom prst="rect">
            <a:avLst/>
          </a:prstGeom>
          <a:noFill/>
          <a:ln>
            <a:noFill/>
          </a:ln>
        </p:spPr>
      </p:pic>
      <p:sp>
        <p:nvSpPr>
          <p:cNvPr id="1358" name="Google Shape;1358;p1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59" name="Google Shape;1359;p138"/>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sp>
        <p:nvSpPr>
          <p:cNvPr id="1360" name="Google Shape;1360;p138"/>
          <p:cNvSpPr/>
          <p:nvPr/>
        </p:nvSpPr>
        <p:spPr>
          <a:xfrm>
            <a:off x="1247525" y="1615700"/>
            <a:ext cx="5031300" cy="2455200"/>
          </a:xfrm>
          <a:prstGeom prst="rect">
            <a:avLst/>
          </a:prstGeom>
          <a:solidFill>
            <a:srgbClr val="D0E0E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Original VM</a:t>
            </a:r>
            <a:endParaRPr sz="1900">
              <a:latin typeface="Montserrat"/>
              <a:ea typeface="Montserrat"/>
              <a:cs typeface="Montserrat"/>
              <a:sym typeface="Montserrat"/>
            </a:endParaRPr>
          </a:p>
        </p:txBody>
      </p:sp>
      <p:pic>
        <p:nvPicPr>
          <p:cNvPr id="1361" name="Google Shape;1361;p138"/>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362" name="Google Shape;1362;p138"/>
          <p:cNvSpPr/>
          <p:nvPr/>
        </p:nvSpPr>
        <p:spPr>
          <a:xfrm>
            <a:off x="1487475" y="2098100"/>
            <a:ext cx="4619100" cy="1722900"/>
          </a:xfrm>
          <a:prstGeom prst="rect">
            <a:avLst/>
          </a:prstGeom>
          <a:solidFill>
            <a:srgbClr val="D9EAD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OS</a:t>
            </a:r>
            <a:endParaRPr sz="1900">
              <a:latin typeface="Montserrat"/>
              <a:ea typeface="Montserrat"/>
              <a:cs typeface="Montserrat"/>
              <a:sym typeface="Montserrat"/>
            </a:endParaRPr>
          </a:p>
        </p:txBody>
      </p:sp>
      <p:pic>
        <p:nvPicPr>
          <p:cNvPr id="1363" name="Google Shape;1363;p138"/>
          <p:cNvPicPr preferRelativeResize="0"/>
          <p:nvPr/>
        </p:nvPicPr>
        <p:blipFill>
          <a:blip r:embed="rId5">
            <a:alphaModFix/>
          </a:blip>
          <a:stretch>
            <a:fillRect/>
          </a:stretch>
        </p:blipFill>
        <p:spPr>
          <a:xfrm>
            <a:off x="2821373" y="1648063"/>
            <a:ext cx="339050" cy="339050"/>
          </a:xfrm>
          <a:prstGeom prst="rect">
            <a:avLst/>
          </a:prstGeom>
          <a:noFill/>
          <a:ln>
            <a:noFill/>
          </a:ln>
        </p:spPr>
      </p:pic>
      <p:sp>
        <p:nvSpPr>
          <p:cNvPr id="1364" name="Google Shape;1364;p138"/>
          <p:cNvSpPr/>
          <p:nvPr/>
        </p:nvSpPr>
        <p:spPr>
          <a:xfrm>
            <a:off x="6775750" y="21962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Static IP</a:t>
            </a:r>
            <a:endParaRPr sz="1600">
              <a:latin typeface="Montserrat"/>
              <a:ea typeface="Montserrat"/>
              <a:cs typeface="Montserrat"/>
              <a:sym typeface="Montserrat"/>
            </a:endParaRPr>
          </a:p>
        </p:txBody>
      </p:sp>
      <p:pic>
        <p:nvPicPr>
          <p:cNvPr id="1365" name="Google Shape;1365;p138"/>
          <p:cNvPicPr preferRelativeResize="0"/>
          <p:nvPr/>
        </p:nvPicPr>
        <p:blipFill>
          <a:blip r:embed="rId6">
            <a:alphaModFix/>
          </a:blip>
          <a:stretch>
            <a:fillRect/>
          </a:stretch>
        </p:blipFill>
        <p:spPr>
          <a:xfrm>
            <a:off x="7066988" y="2859089"/>
            <a:ext cx="372425" cy="372425"/>
          </a:xfrm>
          <a:prstGeom prst="rect">
            <a:avLst/>
          </a:prstGeom>
          <a:noFill/>
          <a:ln>
            <a:noFill/>
          </a:ln>
        </p:spPr>
      </p:pic>
      <p:sp>
        <p:nvSpPr>
          <p:cNvPr id="1366" name="Google Shape;1366;p138"/>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367" name="Google Shape;1367;p138"/>
          <p:cNvGrpSpPr/>
          <p:nvPr/>
        </p:nvGrpSpPr>
        <p:grpSpPr>
          <a:xfrm>
            <a:off x="8321073" y="2737998"/>
            <a:ext cx="502800" cy="502800"/>
            <a:chOff x="433514" y="2354433"/>
            <a:chExt cx="502800" cy="502800"/>
          </a:xfrm>
        </p:grpSpPr>
        <p:sp>
          <p:nvSpPr>
            <p:cNvPr id="1368" name="Google Shape;1368;p138"/>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369" name="Google Shape;1369;p138"/>
            <p:cNvPicPr preferRelativeResize="0"/>
            <p:nvPr/>
          </p:nvPicPr>
          <p:blipFill rotWithShape="1">
            <a:blip r:embed="rId7">
              <a:alphaModFix/>
            </a:blip>
            <a:srcRect b="0" l="0" r="0" t="0"/>
            <a:stretch/>
          </p:blipFill>
          <p:spPr>
            <a:xfrm>
              <a:off x="470090" y="2391009"/>
              <a:ext cx="429900" cy="429900"/>
            </a:xfrm>
            <a:prstGeom prst="rect">
              <a:avLst/>
            </a:prstGeom>
            <a:noFill/>
            <a:ln>
              <a:noFill/>
            </a:ln>
          </p:spPr>
        </p:pic>
      </p:grpSp>
      <p:sp>
        <p:nvSpPr>
          <p:cNvPr id="1370" name="Google Shape;1370;p138"/>
          <p:cNvSpPr/>
          <p:nvPr/>
        </p:nvSpPr>
        <p:spPr>
          <a:xfrm rot="10800000">
            <a:off x="6278747" y="27089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38"/>
          <p:cNvSpPr/>
          <p:nvPr/>
        </p:nvSpPr>
        <p:spPr>
          <a:xfrm rot="10800000">
            <a:off x="7635747" y="27102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id="1376" name="Google Shape;1376;p139"/>
          <p:cNvPicPr preferRelativeResize="0"/>
          <p:nvPr/>
        </p:nvPicPr>
        <p:blipFill>
          <a:blip r:embed="rId3">
            <a:alphaModFix/>
          </a:blip>
          <a:stretch>
            <a:fillRect/>
          </a:stretch>
        </p:blipFill>
        <p:spPr>
          <a:xfrm>
            <a:off x="0" y="0"/>
            <a:ext cx="861675" cy="887475"/>
          </a:xfrm>
          <a:prstGeom prst="rect">
            <a:avLst/>
          </a:prstGeom>
          <a:noFill/>
          <a:ln>
            <a:noFill/>
          </a:ln>
        </p:spPr>
      </p:pic>
      <p:sp>
        <p:nvSpPr>
          <p:cNvPr id="1377" name="Google Shape;1377;p1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78" name="Google Shape;1378;p139"/>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sp>
        <p:nvSpPr>
          <p:cNvPr id="1379" name="Google Shape;1379;p139"/>
          <p:cNvSpPr/>
          <p:nvPr/>
        </p:nvSpPr>
        <p:spPr>
          <a:xfrm>
            <a:off x="1247525" y="1615700"/>
            <a:ext cx="5031300" cy="2455200"/>
          </a:xfrm>
          <a:prstGeom prst="rect">
            <a:avLst/>
          </a:prstGeom>
          <a:solidFill>
            <a:srgbClr val="D0E0E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Original VM</a:t>
            </a:r>
            <a:endParaRPr sz="1900">
              <a:latin typeface="Montserrat"/>
              <a:ea typeface="Montserrat"/>
              <a:cs typeface="Montserrat"/>
              <a:sym typeface="Montserrat"/>
            </a:endParaRPr>
          </a:p>
        </p:txBody>
      </p:sp>
      <p:pic>
        <p:nvPicPr>
          <p:cNvPr id="1380" name="Google Shape;1380;p139"/>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381" name="Google Shape;1381;p139"/>
          <p:cNvSpPr/>
          <p:nvPr/>
        </p:nvSpPr>
        <p:spPr>
          <a:xfrm>
            <a:off x="1487475" y="2098100"/>
            <a:ext cx="4619100" cy="1722900"/>
          </a:xfrm>
          <a:prstGeom prst="rect">
            <a:avLst/>
          </a:prstGeom>
          <a:solidFill>
            <a:srgbClr val="D9EAD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OS</a:t>
            </a:r>
            <a:endParaRPr sz="1900">
              <a:latin typeface="Montserrat"/>
              <a:ea typeface="Montserrat"/>
              <a:cs typeface="Montserrat"/>
              <a:sym typeface="Montserrat"/>
            </a:endParaRPr>
          </a:p>
        </p:txBody>
      </p:sp>
      <p:sp>
        <p:nvSpPr>
          <p:cNvPr id="1382" name="Google Shape;1382;p139"/>
          <p:cNvSpPr/>
          <p:nvPr/>
        </p:nvSpPr>
        <p:spPr>
          <a:xfrm>
            <a:off x="2186450" y="2343700"/>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Database</a:t>
            </a:r>
            <a:endParaRPr sz="1600">
              <a:latin typeface="Montserrat"/>
              <a:ea typeface="Montserrat"/>
              <a:cs typeface="Montserrat"/>
              <a:sym typeface="Montserrat"/>
            </a:endParaRPr>
          </a:p>
        </p:txBody>
      </p:sp>
      <p:pic>
        <p:nvPicPr>
          <p:cNvPr id="1383" name="Google Shape;1383;p139"/>
          <p:cNvPicPr preferRelativeResize="0"/>
          <p:nvPr/>
        </p:nvPicPr>
        <p:blipFill>
          <a:blip r:embed="rId5">
            <a:alphaModFix/>
          </a:blip>
          <a:stretch>
            <a:fillRect/>
          </a:stretch>
        </p:blipFill>
        <p:spPr>
          <a:xfrm>
            <a:off x="2821373" y="1648063"/>
            <a:ext cx="339050" cy="339050"/>
          </a:xfrm>
          <a:prstGeom prst="rect">
            <a:avLst/>
          </a:prstGeom>
          <a:noFill/>
          <a:ln>
            <a:noFill/>
          </a:ln>
        </p:spPr>
      </p:pic>
      <p:sp>
        <p:nvSpPr>
          <p:cNvPr id="1384" name="Google Shape;1384;p139"/>
          <p:cNvSpPr/>
          <p:nvPr/>
        </p:nvSpPr>
        <p:spPr>
          <a:xfrm>
            <a:off x="6775750" y="21962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Static IP</a:t>
            </a:r>
            <a:endParaRPr sz="1600">
              <a:latin typeface="Montserrat"/>
              <a:ea typeface="Montserrat"/>
              <a:cs typeface="Montserrat"/>
              <a:sym typeface="Montserrat"/>
            </a:endParaRPr>
          </a:p>
        </p:txBody>
      </p:sp>
      <p:pic>
        <p:nvPicPr>
          <p:cNvPr id="1385" name="Google Shape;1385;p139"/>
          <p:cNvPicPr preferRelativeResize="0"/>
          <p:nvPr/>
        </p:nvPicPr>
        <p:blipFill>
          <a:blip r:embed="rId6">
            <a:alphaModFix/>
          </a:blip>
          <a:stretch>
            <a:fillRect/>
          </a:stretch>
        </p:blipFill>
        <p:spPr>
          <a:xfrm>
            <a:off x="7066988" y="2859089"/>
            <a:ext cx="372425" cy="372425"/>
          </a:xfrm>
          <a:prstGeom prst="rect">
            <a:avLst/>
          </a:prstGeom>
          <a:noFill/>
          <a:ln>
            <a:noFill/>
          </a:ln>
        </p:spPr>
      </p:pic>
      <p:sp>
        <p:nvSpPr>
          <p:cNvPr id="1386" name="Google Shape;1386;p139"/>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387" name="Google Shape;1387;p139"/>
          <p:cNvGrpSpPr/>
          <p:nvPr/>
        </p:nvGrpSpPr>
        <p:grpSpPr>
          <a:xfrm>
            <a:off x="8321073" y="2737998"/>
            <a:ext cx="502800" cy="502800"/>
            <a:chOff x="433514" y="2354433"/>
            <a:chExt cx="502800" cy="502800"/>
          </a:xfrm>
        </p:grpSpPr>
        <p:sp>
          <p:nvSpPr>
            <p:cNvPr id="1388" name="Google Shape;1388;p139"/>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389" name="Google Shape;1389;p139"/>
            <p:cNvPicPr preferRelativeResize="0"/>
            <p:nvPr/>
          </p:nvPicPr>
          <p:blipFill rotWithShape="1">
            <a:blip r:embed="rId7">
              <a:alphaModFix/>
            </a:blip>
            <a:srcRect b="0" l="0" r="0" t="0"/>
            <a:stretch/>
          </p:blipFill>
          <p:spPr>
            <a:xfrm>
              <a:off x="470090" y="2391009"/>
              <a:ext cx="429900" cy="429900"/>
            </a:xfrm>
            <a:prstGeom prst="rect">
              <a:avLst/>
            </a:prstGeom>
            <a:noFill/>
            <a:ln>
              <a:noFill/>
            </a:ln>
          </p:spPr>
        </p:pic>
      </p:grpSp>
      <p:sp>
        <p:nvSpPr>
          <p:cNvPr id="1390" name="Google Shape;1390;p139"/>
          <p:cNvSpPr/>
          <p:nvPr/>
        </p:nvSpPr>
        <p:spPr>
          <a:xfrm rot="10800000">
            <a:off x="6278747" y="27089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39"/>
          <p:cNvSpPr/>
          <p:nvPr/>
        </p:nvSpPr>
        <p:spPr>
          <a:xfrm rot="10800000">
            <a:off x="7635747" y="27102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pic>
        <p:nvPicPr>
          <p:cNvPr id="1396" name="Google Shape;1396;p140"/>
          <p:cNvPicPr preferRelativeResize="0"/>
          <p:nvPr/>
        </p:nvPicPr>
        <p:blipFill>
          <a:blip r:embed="rId3">
            <a:alphaModFix/>
          </a:blip>
          <a:stretch>
            <a:fillRect/>
          </a:stretch>
        </p:blipFill>
        <p:spPr>
          <a:xfrm>
            <a:off x="0" y="0"/>
            <a:ext cx="861675" cy="887475"/>
          </a:xfrm>
          <a:prstGeom prst="rect">
            <a:avLst/>
          </a:prstGeom>
          <a:noFill/>
          <a:ln>
            <a:noFill/>
          </a:ln>
        </p:spPr>
      </p:pic>
      <p:sp>
        <p:nvSpPr>
          <p:cNvPr id="1397" name="Google Shape;1397;p1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98" name="Google Shape;1398;p140"/>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sp>
        <p:nvSpPr>
          <p:cNvPr id="1399" name="Google Shape;1399;p140"/>
          <p:cNvSpPr/>
          <p:nvPr/>
        </p:nvSpPr>
        <p:spPr>
          <a:xfrm>
            <a:off x="1247525" y="1615700"/>
            <a:ext cx="5031300" cy="2455200"/>
          </a:xfrm>
          <a:prstGeom prst="rect">
            <a:avLst/>
          </a:prstGeom>
          <a:solidFill>
            <a:srgbClr val="D0E0E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Original VM</a:t>
            </a:r>
            <a:endParaRPr sz="1900">
              <a:latin typeface="Montserrat"/>
              <a:ea typeface="Montserrat"/>
              <a:cs typeface="Montserrat"/>
              <a:sym typeface="Montserrat"/>
            </a:endParaRPr>
          </a:p>
        </p:txBody>
      </p:sp>
      <p:pic>
        <p:nvPicPr>
          <p:cNvPr id="1400" name="Google Shape;1400;p140"/>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401" name="Google Shape;1401;p140"/>
          <p:cNvSpPr/>
          <p:nvPr/>
        </p:nvSpPr>
        <p:spPr>
          <a:xfrm>
            <a:off x="1487475" y="2098100"/>
            <a:ext cx="4619100" cy="1722900"/>
          </a:xfrm>
          <a:prstGeom prst="rect">
            <a:avLst/>
          </a:prstGeom>
          <a:solidFill>
            <a:srgbClr val="D9EAD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OS</a:t>
            </a:r>
            <a:endParaRPr sz="1900">
              <a:latin typeface="Montserrat"/>
              <a:ea typeface="Montserrat"/>
              <a:cs typeface="Montserrat"/>
              <a:sym typeface="Montserrat"/>
            </a:endParaRPr>
          </a:p>
        </p:txBody>
      </p:sp>
      <p:sp>
        <p:nvSpPr>
          <p:cNvPr id="1402" name="Google Shape;1402;p140"/>
          <p:cNvSpPr/>
          <p:nvPr/>
        </p:nvSpPr>
        <p:spPr>
          <a:xfrm>
            <a:off x="2186450" y="2343700"/>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Database</a:t>
            </a:r>
            <a:endParaRPr sz="1600">
              <a:latin typeface="Montserrat"/>
              <a:ea typeface="Montserrat"/>
              <a:cs typeface="Montserrat"/>
              <a:sym typeface="Montserrat"/>
            </a:endParaRPr>
          </a:p>
        </p:txBody>
      </p:sp>
      <p:sp>
        <p:nvSpPr>
          <p:cNvPr id="1403" name="Google Shape;1403;p140"/>
          <p:cNvSpPr/>
          <p:nvPr/>
        </p:nvSpPr>
        <p:spPr>
          <a:xfrm>
            <a:off x="3952125" y="2343700"/>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Logging</a:t>
            </a:r>
            <a:endParaRPr sz="1600">
              <a:latin typeface="Montserrat"/>
              <a:ea typeface="Montserrat"/>
              <a:cs typeface="Montserrat"/>
              <a:sym typeface="Montserrat"/>
            </a:endParaRPr>
          </a:p>
        </p:txBody>
      </p:sp>
      <p:sp>
        <p:nvSpPr>
          <p:cNvPr id="1404" name="Google Shape;1404;p140"/>
          <p:cNvSpPr/>
          <p:nvPr/>
        </p:nvSpPr>
        <p:spPr>
          <a:xfrm>
            <a:off x="3952125" y="2987925"/>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Monitoring</a:t>
            </a:r>
            <a:endParaRPr sz="1600">
              <a:latin typeface="Montserrat"/>
              <a:ea typeface="Montserrat"/>
              <a:cs typeface="Montserrat"/>
              <a:sym typeface="Montserrat"/>
            </a:endParaRPr>
          </a:p>
        </p:txBody>
      </p:sp>
      <p:sp>
        <p:nvSpPr>
          <p:cNvPr id="1405" name="Google Shape;1405;p140"/>
          <p:cNvSpPr/>
          <p:nvPr/>
        </p:nvSpPr>
        <p:spPr>
          <a:xfrm>
            <a:off x="2186450" y="2972225"/>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Services</a:t>
            </a:r>
            <a:endParaRPr sz="1600">
              <a:latin typeface="Montserrat"/>
              <a:ea typeface="Montserrat"/>
              <a:cs typeface="Montserrat"/>
              <a:sym typeface="Montserrat"/>
            </a:endParaRPr>
          </a:p>
        </p:txBody>
      </p:sp>
      <p:pic>
        <p:nvPicPr>
          <p:cNvPr id="1406" name="Google Shape;1406;p140"/>
          <p:cNvPicPr preferRelativeResize="0"/>
          <p:nvPr/>
        </p:nvPicPr>
        <p:blipFill>
          <a:blip r:embed="rId5">
            <a:alphaModFix/>
          </a:blip>
          <a:stretch>
            <a:fillRect/>
          </a:stretch>
        </p:blipFill>
        <p:spPr>
          <a:xfrm>
            <a:off x="2821373" y="1648063"/>
            <a:ext cx="339050" cy="339050"/>
          </a:xfrm>
          <a:prstGeom prst="rect">
            <a:avLst/>
          </a:prstGeom>
          <a:noFill/>
          <a:ln>
            <a:noFill/>
          </a:ln>
        </p:spPr>
      </p:pic>
      <p:sp>
        <p:nvSpPr>
          <p:cNvPr id="1407" name="Google Shape;1407;p140"/>
          <p:cNvSpPr/>
          <p:nvPr/>
        </p:nvSpPr>
        <p:spPr>
          <a:xfrm>
            <a:off x="6775750" y="21962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Static IP</a:t>
            </a:r>
            <a:endParaRPr sz="1600">
              <a:latin typeface="Montserrat"/>
              <a:ea typeface="Montserrat"/>
              <a:cs typeface="Montserrat"/>
              <a:sym typeface="Montserrat"/>
            </a:endParaRPr>
          </a:p>
        </p:txBody>
      </p:sp>
      <p:pic>
        <p:nvPicPr>
          <p:cNvPr id="1408" name="Google Shape;1408;p140"/>
          <p:cNvPicPr preferRelativeResize="0"/>
          <p:nvPr/>
        </p:nvPicPr>
        <p:blipFill>
          <a:blip r:embed="rId6">
            <a:alphaModFix/>
          </a:blip>
          <a:stretch>
            <a:fillRect/>
          </a:stretch>
        </p:blipFill>
        <p:spPr>
          <a:xfrm>
            <a:off x="7066988" y="2859089"/>
            <a:ext cx="372425" cy="372425"/>
          </a:xfrm>
          <a:prstGeom prst="rect">
            <a:avLst/>
          </a:prstGeom>
          <a:noFill/>
          <a:ln>
            <a:noFill/>
          </a:ln>
        </p:spPr>
      </p:pic>
      <p:sp>
        <p:nvSpPr>
          <p:cNvPr id="1409" name="Google Shape;1409;p140"/>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410" name="Google Shape;1410;p140"/>
          <p:cNvGrpSpPr/>
          <p:nvPr/>
        </p:nvGrpSpPr>
        <p:grpSpPr>
          <a:xfrm>
            <a:off x="8321073" y="2737998"/>
            <a:ext cx="502800" cy="502800"/>
            <a:chOff x="433514" y="2354433"/>
            <a:chExt cx="502800" cy="502800"/>
          </a:xfrm>
        </p:grpSpPr>
        <p:sp>
          <p:nvSpPr>
            <p:cNvPr id="1411" name="Google Shape;1411;p140"/>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412" name="Google Shape;1412;p140"/>
            <p:cNvPicPr preferRelativeResize="0"/>
            <p:nvPr/>
          </p:nvPicPr>
          <p:blipFill rotWithShape="1">
            <a:blip r:embed="rId7">
              <a:alphaModFix/>
            </a:blip>
            <a:srcRect b="0" l="0" r="0" t="0"/>
            <a:stretch/>
          </p:blipFill>
          <p:spPr>
            <a:xfrm>
              <a:off x="470090" y="2391009"/>
              <a:ext cx="429900" cy="429900"/>
            </a:xfrm>
            <a:prstGeom prst="rect">
              <a:avLst/>
            </a:prstGeom>
            <a:noFill/>
            <a:ln>
              <a:noFill/>
            </a:ln>
          </p:spPr>
        </p:pic>
      </p:grpSp>
      <p:sp>
        <p:nvSpPr>
          <p:cNvPr id="1413" name="Google Shape;1413;p140"/>
          <p:cNvSpPr/>
          <p:nvPr/>
        </p:nvSpPr>
        <p:spPr>
          <a:xfrm rot="10800000">
            <a:off x="6278747" y="27089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40"/>
          <p:cNvSpPr/>
          <p:nvPr/>
        </p:nvSpPr>
        <p:spPr>
          <a:xfrm rot="10800000">
            <a:off x="7635747" y="27102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pic>
        <p:nvPicPr>
          <p:cNvPr id="1419" name="Google Shape;1419;p141"/>
          <p:cNvPicPr preferRelativeResize="0"/>
          <p:nvPr/>
        </p:nvPicPr>
        <p:blipFill>
          <a:blip r:embed="rId3">
            <a:alphaModFix/>
          </a:blip>
          <a:stretch>
            <a:fillRect/>
          </a:stretch>
        </p:blipFill>
        <p:spPr>
          <a:xfrm>
            <a:off x="0" y="0"/>
            <a:ext cx="861675" cy="887475"/>
          </a:xfrm>
          <a:prstGeom prst="rect">
            <a:avLst/>
          </a:prstGeom>
          <a:noFill/>
          <a:ln>
            <a:noFill/>
          </a:ln>
        </p:spPr>
      </p:pic>
      <p:sp>
        <p:nvSpPr>
          <p:cNvPr id="1420" name="Google Shape;1420;p1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21" name="Google Shape;1421;p141"/>
          <p:cNvSpPr/>
          <p:nvPr/>
        </p:nvSpPr>
        <p:spPr>
          <a:xfrm>
            <a:off x="203550" y="887475"/>
            <a:ext cx="7789800" cy="41700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Cloud SQL Instance</a:t>
            </a:r>
            <a:endParaRPr sz="2100">
              <a:latin typeface="Montserrat"/>
              <a:ea typeface="Montserrat"/>
              <a:cs typeface="Montserrat"/>
              <a:sym typeface="Montserrat"/>
            </a:endParaRPr>
          </a:p>
        </p:txBody>
      </p:sp>
      <p:sp>
        <p:nvSpPr>
          <p:cNvPr id="1422" name="Google Shape;1422;p141"/>
          <p:cNvSpPr/>
          <p:nvPr/>
        </p:nvSpPr>
        <p:spPr>
          <a:xfrm>
            <a:off x="1247525" y="1615700"/>
            <a:ext cx="5031300" cy="2455200"/>
          </a:xfrm>
          <a:prstGeom prst="rect">
            <a:avLst/>
          </a:prstGeom>
          <a:solidFill>
            <a:srgbClr val="D0E0E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Original VM</a:t>
            </a:r>
            <a:endParaRPr sz="1900">
              <a:latin typeface="Montserrat"/>
              <a:ea typeface="Montserrat"/>
              <a:cs typeface="Montserrat"/>
              <a:sym typeface="Montserrat"/>
            </a:endParaRPr>
          </a:p>
        </p:txBody>
      </p:sp>
      <p:pic>
        <p:nvPicPr>
          <p:cNvPr id="1423" name="Google Shape;1423;p141"/>
          <p:cNvPicPr preferRelativeResize="0"/>
          <p:nvPr/>
        </p:nvPicPr>
        <p:blipFill>
          <a:blip r:embed="rId4">
            <a:alphaModFix/>
          </a:blip>
          <a:stretch>
            <a:fillRect/>
          </a:stretch>
        </p:blipFill>
        <p:spPr>
          <a:xfrm>
            <a:off x="3006523" y="986276"/>
            <a:ext cx="339062" cy="460625"/>
          </a:xfrm>
          <a:prstGeom prst="rect">
            <a:avLst/>
          </a:prstGeom>
          <a:noFill/>
          <a:ln>
            <a:noFill/>
          </a:ln>
        </p:spPr>
      </p:pic>
      <p:sp>
        <p:nvSpPr>
          <p:cNvPr id="1424" name="Google Shape;1424;p141"/>
          <p:cNvSpPr/>
          <p:nvPr/>
        </p:nvSpPr>
        <p:spPr>
          <a:xfrm>
            <a:off x="1487475" y="2098100"/>
            <a:ext cx="4619100" cy="1722900"/>
          </a:xfrm>
          <a:prstGeom prst="rect">
            <a:avLst/>
          </a:prstGeom>
          <a:solidFill>
            <a:srgbClr val="D9EAD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OS</a:t>
            </a:r>
            <a:endParaRPr sz="1900">
              <a:latin typeface="Montserrat"/>
              <a:ea typeface="Montserrat"/>
              <a:cs typeface="Montserrat"/>
              <a:sym typeface="Montserrat"/>
            </a:endParaRPr>
          </a:p>
        </p:txBody>
      </p:sp>
      <p:sp>
        <p:nvSpPr>
          <p:cNvPr id="1425" name="Google Shape;1425;p141"/>
          <p:cNvSpPr/>
          <p:nvPr/>
        </p:nvSpPr>
        <p:spPr>
          <a:xfrm>
            <a:off x="2186450" y="2343700"/>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Database</a:t>
            </a:r>
            <a:endParaRPr sz="1600">
              <a:latin typeface="Montserrat"/>
              <a:ea typeface="Montserrat"/>
              <a:cs typeface="Montserrat"/>
              <a:sym typeface="Montserrat"/>
            </a:endParaRPr>
          </a:p>
        </p:txBody>
      </p:sp>
      <p:sp>
        <p:nvSpPr>
          <p:cNvPr id="1426" name="Google Shape;1426;p141"/>
          <p:cNvSpPr/>
          <p:nvPr/>
        </p:nvSpPr>
        <p:spPr>
          <a:xfrm>
            <a:off x="3952125" y="2343700"/>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Logging</a:t>
            </a:r>
            <a:endParaRPr sz="1600">
              <a:latin typeface="Montserrat"/>
              <a:ea typeface="Montserrat"/>
              <a:cs typeface="Montserrat"/>
              <a:sym typeface="Montserrat"/>
            </a:endParaRPr>
          </a:p>
        </p:txBody>
      </p:sp>
      <p:sp>
        <p:nvSpPr>
          <p:cNvPr id="1427" name="Google Shape;1427;p141"/>
          <p:cNvSpPr/>
          <p:nvPr/>
        </p:nvSpPr>
        <p:spPr>
          <a:xfrm>
            <a:off x="3952125" y="2987925"/>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Monitoring</a:t>
            </a:r>
            <a:endParaRPr sz="1600">
              <a:latin typeface="Montserrat"/>
              <a:ea typeface="Montserrat"/>
              <a:cs typeface="Montserrat"/>
              <a:sym typeface="Montserrat"/>
            </a:endParaRPr>
          </a:p>
        </p:txBody>
      </p:sp>
      <p:sp>
        <p:nvSpPr>
          <p:cNvPr id="1428" name="Google Shape;1428;p141"/>
          <p:cNvSpPr/>
          <p:nvPr/>
        </p:nvSpPr>
        <p:spPr>
          <a:xfrm>
            <a:off x="2186450" y="2972225"/>
            <a:ext cx="1608900" cy="51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Services</a:t>
            </a:r>
            <a:endParaRPr sz="1600">
              <a:latin typeface="Montserrat"/>
              <a:ea typeface="Montserrat"/>
              <a:cs typeface="Montserrat"/>
              <a:sym typeface="Montserrat"/>
            </a:endParaRPr>
          </a:p>
        </p:txBody>
      </p:sp>
      <p:sp>
        <p:nvSpPr>
          <p:cNvPr id="1429" name="Google Shape;1429;p141"/>
          <p:cNvSpPr/>
          <p:nvPr/>
        </p:nvSpPr>
        <p:spPr>
          <a:xfrm>
            <a:off x="337400" y="2505204"/>
            <a:ext cx="633300" cy="9684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HA</a:t>
            </a:r>
            <a:endParaRPr sz="1600">
              <a:latin typeface="Montserrat"/>
              <a:ea typeface="Montserrat"/>
              <a:cs typeface="Montserrat"/>
              <a:sym typeface="Montserrat"/>
            </a:endParaRPr>
          </a:p>
        </p:txBody>
      </p:sp>
      <p:pic>
        <p:nvPicPr>
          <p:cNvPr id="1430" name="Google Shape;1430;p141"/>
          <p:cNvPicPr preferRelativeResize="0"/>
          <p:nvPr/>
        </p:nvPicPr>
        <p:blipFill>
          <a:blip r:embed="rId5">
            <a:alphaModFix/>
          </a:blip>
          <a:stretch>
            <a:fillRect/>
          </a:stretch>
        </p:blipFill>
        <p:spPr>
          <a:xfrm>
            <a:off x="2821373" y="1648063"/>
            <a:ext cx="339050" cy="339050"/>
          </a:xfrm>
          <a:prstGeom prst="rect">
            <a:avLst/>
          </a:prstGeom>
          <a:noFill/>
          <a:ln>
            <a:noFill/>
          </a:ln>
        </p:spPr>
      </p:pic>
      <p:pic>
        <p:nvPicPr>
          <p:cNvPr id="1431" name="Google Shape;1431;p141"/>
          <p:cNvPicPr preferRelativeResize="0"/>
          <p:nvPr/>
        </p:nvPicPr>
        <p:blipFill>
          <a:blip r:embed="rId5">
            <a:alphaModFix/>
          </a:blip>
          <a:stretch>
            <a:fillRect/>
          </a:stretch>
        </p:blipFill>
        <p:spPr>
          <a:xfrm>
            <a:off x="484523" y="2993263"/>
            <a:ext cx="339050" cy="339050"/>
          </a:xfrm>
          <a:prstGeom prst="rect">
            <a:avLst/>
          </a:prstGeom>
          <a:noFill/>
          <a:ln>
            <a:noFill/>
          </a:ln>
        </p:spPr>
      </p:pic>
      <p:sp>
        <p:nvSpPr>
          <p:cNvPr id="1432" name="Google Shape;1432;p141"/>
          <p:cNvSpPr/>
          <p:nvPr/>
        </p:nvSpPr>
        <p:spPr>
          <a:xfrm>
            <a:off x="2821375" y="4334125"/>
            <a:ext cx="2392500" cy="572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Persistent Disk</a:t>
            </a:r>
            <a:endParaRPr sz="1600">
              <a:latin typeface="Montserrat"/>
              <a:ea typeface="Montserrat"/>
              <a:cs typeface="Montserrat"/>
              <a:sym typeface="Montserrat"/>
            </a:endParaRPr>
          </a:p>
        </p:txBody>
      </p:sp>
      <p:pic>
        <p:nvPicPr>
          <p:cNvPr id="1433" name="Google Shape;1433;p141"/>
          <p:cNvPicPr preferRelativeResize="0"/>
          <p:nvPr/>
        </p:nvPicPr>
        <p:blipFill>
          <a:blip r:embed="rId6">
            <a:alphaModFix/>
          </a:blip>
          <a:stretch>
            <a:fillRect/>
          </a:stretch>
        </p:blipFill>
        <p:spPr>
          <a:xfrm>
            <a:off x="4581725" y="4413425"/>
            <a:ext cx="349700" cy="434100"/>
          </a:xfrm>
          <a:prstGeom prst="rect">
            <a:avLst/>
          </a:prstGeom>
          <a:noFill/>
          <a:ln>
            <a:noFill/>
          </a:ln>
        </p:spPr>
      </p:pic>
      <p:sp>
        <p:nvSpPr>
          <p:cNvPr id="1434" name="Google Shape;1434;p141"/>
          <p:cNvSpPr/>
          <p:nvPr/>
        </p:nvSpPr>
        <p:spPr>
          <a:xfrm>
            <a:off x="6775750" y="21962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Static IP</a:t>
            </a:r>
            <a:endParaRPr sz="1600">
              <a:latin typeface="Montserrat"/>
              <a:ea typeface="Montserrat"/>
              <a:cs typeface="Montserrat"/>
              <a:sym typeface="Montserrat"/>
            </a:endParaRPr>
          </a:p>
        </p:txBody>
      </p:sp>
      <p:pic>
        <p:nvPicPr>
          <p:cNvPr id="1435" name="Google Shape;1435;p141"/>
          <p:cNvPicPr preferRelativeResize="0"/>
          <p:nvPr/>
        </p:nvPicPr>
        <p:blipFill>
          <a:blip r:embed="rId7">
            <a:alphaModFix/>
          </a:blip>
          <a:stretch>
            <a:fillRect/>
          </a:stretch>
        </p:blipFill>
        <p:spPr>
          <a:xfrm>
            <a:off x="7066988" y="2859089"/>
            <a:ext cx="372425" cy="372425"/>
          </a:xfrm>
          <a:prstGeom prst="rect">
            <a:avLst/>
          </a:prstGeom>
          <a:noFill/>
          <a:ln>
            <a:noFill/>
          </a:ln>
        </p:spPr>
      </p:pic>
      <p:sp>
        <p:nvSpPr>
          <p:cNvPr id="1436" name="Google Shape;1436;p141"/>
          <p:cNvSpPr/>
          <p:nvPr/>
        </p:nvSpPr>
        <p:spPr>
          <a:xfrm>
            <a:off x="8095025" y="2197550"/>
            <a:ext cx="954900" cy="129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App</a:t>
            </a:r>
            <a:endParaRPr sz="1600">
              <a:latin typeface="Montserrat"/>
              <a:ea typeface="Montserrat"/>
              <a:cs typeface="Montserrat"/>
              <a:sym typeface="Montserrat"/>
            </a:endParaRPr>
          </a:p>
        </p:txBody>
      </p:sp>
      <p:grpSp>
        <p:nvGrpSpPr>
          <p:cNvPr id="1437" name="Google Shape;1437;p141"/>
          <p:cNvGrpSpPr/>
          <p:nvPr/>
        </p:nvGrpSpPr>
        <p:grpSpPr>
          <a:xfrm>
            <a:off x="8321073" y="2737998"/>
            <a:ext cx="502800" cy="502800"/>
            <a:chOff x="433514" y="2354433"/>
            <a:chExt cx="502800" cy="502800"/>
          </a:xfrm>
        </p:grpSpPr>
        <p:sp>
          <p:nvSpPr>
            <p:cNvPr id="1438" name="Google Shape;1438;p141"/>
            <p:cNvSpPr/>
            <p:nvPr/>
          </p:nvSpPr>
          <p:spPr>
            <a:xfrm>
              <a:off x="433514" y="2354433"/>
              <a:ext cx="502800" cy="502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700" u="none" cap="none" strike="noStrike">
                <a:solidFill>
                  <a:srgbClr val="000000"/>
                </a:solidFill>
                <a:latin typeface="Roboto"/>
                <a:ea typeface="Roboto"/>
                <a:cs typeface="Roboto"/>
                <a:sym typeface="Roboto"/>
              </a:endParaRPr>
            </a:p>
          </p:txBody>
        </p:sp>
        <p:pic>
          <p:nvPicPr>
            <p:cNvPr id="1439" name="Google Shape;1439;p141"/>
            <p:cNvPicPr preferRelativeResize="0"/>
            <p:nvPr/>
          </p:nvPicPr>
          <p:blipFill rotWithShape="1">
            <a:blip r:embed="rId8">
              <a:alphaModFix/>
            </a:blip>
            <a:srcRect b="0" l="0" r="0" t="0"/>
            <a:stretch/>
          </p:blipFill>
          <p:spPr>
            <a:xfrm>
              <a:off x="470090" y="2391009"/>
              <a:ext cx="429900" cy="429900"/>
            </a:xfrm>
            <a:prstGeom prst="rect">
              <a:avLst/>
            </a:prstGeom>
            <a:noFill/>
            <a:ln>
              <a:noFill/>
            </a:ln>
          </p:spPr>
        </p:pic>
      </p:grpSp>
      <p:sp>
        <p:nvSpPr>
          <p:cNvPr id="1440" name="Google Shape;1440;p141"/>
          <p:cNvSpPr/>
          <p:nvPr/>
        </p:nvSpPr>
        <p:spPr>
          <a:xfrm>
            <a:off x="970700" y="2826500"/>
            <a:ext cx="6333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41"/>
          <p:cNvSpPr/>
          <p:nvPr/>
        </p:nvSpPr>
        <p:spPr>
          <a:xfrm rot="5400000">
            <a:off x="3700975" y="3884425"/>
            <a:ext cx="6333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41"/>
          <p:cNvSpPr/>
          <p:nvPr/>
        </p:nvSpPr>
        <p:spPr>
          <a:xfrm rot="10800000">
            <a:off x="6278747" y="27089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41"/>
          <p:cNvSpPr/>
          <p:nvPr/>
        </p:nvSpPr>
        <p:spPr>
          <a:xfrm rot="10800000">
            <a:off x="7635747" y="2710250"/>
            <a:ext cx="489000" cy="266100"/>
          </a:xfrm>
          <a:prstGeom prst="leftRightArrow">
            <a:avLst>
              <a:gd fmla="val 50000" name="adj1"/>
              <a:gd fmla="val 50000" name="adj2"/>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0" y="0"/>
            <a:ext cx="861675" cy="887475"/>
          </a:xfrm>
          <a:prstGeom prst="rect">
            <a:avLst/>
          </a:prstGeom>
          <a:noFill/>
          <a:ln>
            <a:noFill/>
          </a:ln>
        </p:spPr>
      </p:pic>
      <p:sp>
        <p:nvSpPr>
          <p:cNvPr id="151" name="Google Shape;151;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152" name="Google Shape;152;p25"/>
          <p:cNvGraphicFramePr/>
          <p:nvPr/>
        </p:nvGraphicFramePr>
        <p:xfrm>
          <a:off x="156750" y="1021650"/>
          <a:ext cx="3000000" cy="3000000"/>
        </p:xfrm>
        <a:graphic>
          <a:graphicData uri="http://schemas.openxmlformats.org/drawingml/2006/table">
            <a:tbl>
              <a:tblPr>
                <a:noFill/>
                <a:tableStyleId>{8D4DED6F-C551-4171-9FB7-BD8A2C3C8E9F}</a:tableStyleId>
              </a:tblPr>
              <a:tblGrid>
                <a:gridCol w="1468450"/>
                <a:gridCol w="1468450"/>
                <a:gridCol w="1468450"/>
                <a:gridCol w="1468450"/>
                <a:gridCol w="1468450"/>
                <a:gridCol w="1468450"/>
              </a:tblGrid>
              <a:tr h="605750">
                <a:tc>
                  <a:txBody>
                    <a:bodyPr/>
                    <a:lstStyle/>
                    <a:p>
                      <a:pPr indent="0" lvl="0" marL="0" rtl="0" algn="ctr">
                        <a:spcBef>
                          <a:spcPts val="0"/>
                        </a:spcBef>
                        <a:spcAft>
                          <a:spcPts val="0"/>
                        </a:spcAft>
                        <a:buNone/>
                      </a:pPr>
                      <a:r>
                        <a:rPr b="1" lang="en">
                          <a:latin typeface="Montserrat"/>
                          <a:ea typeface="Montserrat"/>
                          <a:cs typeface="Montserrat"/>
                          <a:sym typeface="Montserrat"/>
                        </a:rPr>
                        <a:t>OBJECT</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FILE</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RELATIONAL</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NON-RELATIONAL</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c hMerge="1"/>
              </a:tr>
              <a:tr h="1063400">
                <a:tc>
                  <a:txBody>
                    <a:bodyPr/>
                    <a:lstStyle/>
                    <a:p>
                      <a:pPr indent="0" lvl="0" marL="0" rtl="0" algn="ctr">
                        <a:spcBef>
                          <a:spcPts val="0"/>
                        </a:spcBef>
                        <a:spcAft>
                          <a:spcPts val="0"/>
                        </a:spcAft>
                        <a:buNone/>
                      </a:pPr>
                      <a:r>
                        <a:rPr lang="en">
                          <a:latin typeface="Montserrat"/>
                          <a:ea typeface="Montserrat"/>
                          <a:cs typeface="Montserrat"/>
                          <a:sym typeface="Montserrat"/>
                        </a:rPr>
                        <a:t>Cloud Storage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Filestore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Cloud SQL</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Cloud Spanner</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Firestore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Cloud Bigtable</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Use Case:</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Object Data or Binary Data</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NAS (Network Attached Storage)</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Web Frameworks</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RDBMS at scale, HA, HTAP</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Mobile and Web</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Use Case: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High Read and Write or Event Data</a:t>
                      </a:r>
                      <a:endParaRPr b="1">
                        <a:solidFill>
                          <a:schemeClr val="dk1"/>
                        </a:solidFill>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r>
              <a:tr h="1063400">
                <a:tc>
                  <a:txBody>
                    <a:bodyPr/>
                    <a:lstStyle/>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Images, Media, Backups</a:t>
                      </a:r>
                      <a:endParaRPr b="1">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Low Latency with High Throughput</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eCommerce Site, CMS</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Metadata, Transactions</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User Profiles, App States</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Example:</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Finance, IoT, AdTech</a:t>
                      </a:r>
                      <a:endParaRPr>
                        <a:latin typeface="Montserrat"/>
                        <a:ea typeface="Montserrat"/>
                        <a:cs typeface="Montserrat"/>
                        <a:sym typeface="Montserrat"/>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solidFill>
                      <a:srgbClr val="FCE5CD"/>
                    </a:solidFill>
                  </a:tcPr>
                </a:tc>
              </a:tr>
            </a:tbl>
          </a:graphicData>
        </a:graphic>
      </p:graphicFrame>
      <p:pic>
        <p:nvPicPr>
          <p:cNvPr id="153" name="Google Shape;153;p25"/>
          <p:cNvPicPr preferRelativeResize="0"/>
          <p:nvPr/>
        </p:nvPicPr>
        <p:blipFill>
          <a:blip r:embed="rId4">
            <a:alphaModFix/>
          </a:blip>
          <a:stretch>
            <a:fillRect/>
          </a:stretch>
        </p:blipFill>
        <p:spPr>
          <a:xfrm>
            <a:off x="6656345" y="2185450"/>
            <a:ext cx="363128" cy="421775"/>
          </a:xfrm>
          <a:prstGeom prst="rect">
            <a:avLst/>
          </a:prstGeom>
          <a:noFill/>
          <a:ln>
            <a:noFill/>
          </a:ln>
        </p:spPr>
      </p:pic>
      <p:pic>
        <p:nvPicPr>
          <p:cNvPr id="154" name="Google Shape;154;p25"/>
          <p:cNvPicPr preferRelativeResize="0"/>
          <p:nvPr/>
        </p:nvPicPr>
        <p:blipFill>
          <a:blip r:embed="rId5">
            <a:alphaModFix/>
          </a:blip>
          <a:stretch>
            <a:fillRect/>
          </a:stretch>
        </p:blipFill>
        <p:spPr>
          <a:xfrm>
            <a:off x="5079262" y="2185451"/>
            <a:ext cx="453731" cy="421775"/>
          </a:xfrm>
          <a:prstGeom prst="rect">
            <a:avLst/>
          </a:prstGeom>
          <a:noFill/>
          <a:ln>
            <a:noFill/>
          </a:ln>
        </p:spPr>
      </p:pic>
      <p:pic>
        <p:nvPicPr>
          <p:cNvPr id="155" name="Google Shape;155;p25"/>
          <p:cNvPicPr preferRelativeResize="0"/>
          <p:nvPr/>
        </p:nvPicPr>
        <p:blipFill>
          <a:blip r:embed="rId6">
            <a:alphaModFix/>
          </a:blip>
          <a:stretch>
            <a:fillRect/>
          </a:stretch>
        </p:blipFill>
        <p:spPr>
          <a:xfrm>
            <a:off x="8043951" y="2166026"/>
            <a:ext cx="415850" cy="460631"/>
          </a:xfrm>
          <a:prstGeom prst="rect">
            <a:avLst/>
          </a:prstGeom>
          <a:noFill/>
          <a:ln>
            <a:noFill/>
          </a:ln>
        </p:spPr>
      </p:pic>
      <p:pic>
        <p:nvPicPr>
          <p:cNvPr id="156" name="Google Shape;156;p25"/>
          <p:cNvPicPr preferRelativeResize="0"/>
          <p:nvPr/>
        </p:nvPicPr>
        <p:blipFill>
          <a:blip r:embed="rId7">
            <a:alphaModFix/>
          </a:blip>
          <a:stretch>
            <a:fillRect/>
          </a:stretch>
        </p:blipFill>
        <p:spPr>
          <a:xfrm>
            <a:off x="627137" y="2185462"/>
            <a:ext cx="424738" cy="342150"/>
          </a:xfrm>
          <a:prstGeom prst="rect">
            <a:avLst/>
          </a:prstGeom>
          <a:noFill/>
          <a:ln>
            <a:noFill/>
          </a:ln>
        </p:spPr>
      </p:pic>
      <p:pic>
        <p:nvPicPr>
          <p:cNvPr id="157" name="Google Shape;157;p25"/>
          <p:cNvPicPr preferRelativeResize="0"/>
          <p:nvPr/>
        </p:nvPicPr>
        <p:blipFill>
          <a:blip r:embed="rId8">
            <a:alphaModFix/>
          </a:blip>
          <a:stretch>
            <a:fillRect/>
          </a:stretch>
        </p:blipFill>
        <p:spPr>
          <a:xfrm>
            <a:off x="2037906" y="2100325"/>
            <a:ext cx="530400" cy="427267"/>
          </a:xfrm>
          <a:prstGeom prst="rect">
            <a:avLst/>
          </a:prstGeom>
          <a:noFill/>
          <a:ln>
            <a:noFill/>
          </a:ln>
        </p:spPr>
      </p:pic>
      <p:pic>
        <p:nvPicPr>
          <p:cNvPr id="158" name="Google Shape;158;p25"/>
          <p:cNvPicPr preferRelativeResize="0"/>
          <p:nvPr/>
        </p:nvPicPr>
        <p:blipFill>
          <a:blip r:embed="rId9">
            <a:alphaModFix/>
          </a:blip>
          <a:stretch>
            <a:fillRect/>
          </a:stretch>
        </p:blipFill>
        <p:spPr>
          <a:xfrm>
            <a:off x="3654248" y="2066976"/>
            <a:ext cx="339062" cy="46062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pic>
        <p:nvPicPr>
          <p:cNvPr id="1448" name="Google Shape;1448;p1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49" name="Google Shape;1449;p1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0" name="Google Shape;1450;p14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 Proxy:</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Cloud SQL Auth proxy client is open source software maintained by Cloud SQL. It connects to a companion process, the Cloud SQL Auth proxy server, running on your Cloud SQL instance. </a:t>
            </a:r>
            <a:endParaRPr sz="2900">
              <a:solidFill>
                <a:srgbClr val="000000"/>
              </a:solidFill>
              <a:latin typeface="Montserrat"/>
              <a:ea typeface="Montserrat"/>
              <a:cs typeface="Montserrat"/>
              <a:sym typeface="Montserrat"/>
            </a:endParaRPr>
          </a:p>
        </p:txBody>
      </p:sp>
      <p:sp>
        <p:nvSpPr>
          <p:cNvPr id="1451" name="Google Shape;1451;p1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pic>
        <p:nvPicPr>
          <p:cNvPr id="1456" name="Google Shape;1456;p1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57" name="Google Shape;1457;p1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8" name="Google Shape;1458;p14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 Proxy:</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run the Cloud SQL Auth proxy client on your own servers.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Cloud SQL Auth proxy client can be used to establish a secure SSL/TLS connection to the database instance, and/or to avoid having to open the firewall. </a:t>
            </a:r>
            <a:endParaRPr sz="2900">
              <a:solidFill>
                <a:srgbClr val="000000"/>
              </a:solidFill>
              <a:latin typeface="Montserrat"/>
              <a:ea typeface="Montserrat"/>
              <a:cs typeface="Montserrat"/>
              <a:sym typeface="Montserrat"/>
            </a:endParaRPr>
          </a:p>
        </p:txBody>
      </p:sp>
      <p:sp>
        <p:nvSpPr>
          <p:cNvPr id="1459" name="Google Shape;1459;p1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pic>
        <p:nvPicPr>
          <p:cNvPr id="1464" name="Google Shape;1464;p1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5" name="Google Shape;1465;p1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66" name="Google Shape;1466;p14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SQL Proxy:</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Authentication is done through Identity and Access Management (IAM).</a:t>
            </a:r>
            <a:endParaRPr sz="2900">
              <a:solidFill>
                <a:srgbClr val="000000"/>
              </a:solidFill>
              <a:latin typeface="Montserrat"/>
              <a:ea typeface="Montserrat"/>
              <a:cs typeface="Montserrat"/>
              <a:sym typeface="Montserrat"/>
            </a:endParaRPr>
          </a:p>
        </p:txBody>
      </p:sp>
      <p:sp>
        <p:nvSpPr>
          <p:cNvPr id="1467" name="Google Shape;1467;p1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pic>
        <p:nvPicPr>
          <p:cNvPr id="1472" name="Google Shape;1472;p1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73" name="Google Shape;1473;p1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74" name="Google Shape;1474;p14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SQL Price Factors: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Provisioned Storage in GiB/Month</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CPUs selected for Cloud SQL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 selected for Cloud SQL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Where the data is hosted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traffic leaving </a:t>
            </a:r>
            <a:r>
              <a:rPr lang="en" sz="2900">
                <a:solidFill>
                  <a:srgbClr val="000000"/>
                </a:solidFill>
                <a:latin typeface="Montserrat"/>
                <a:ea typeface="Montserrat"/>
                <a:cs typeface="Montserrat"/>
                <a:sym typeface="Montserrat"/>
              </a:rPr>
              <a:t>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Number of IP Addresses assigned</a:t>
            </a:r>
            <a:endParaRPr sz="2900">
              <a:solidFill>
                <a:srgbClr val="000000"/>
              </a:solidFill>
              <a:latin typeface="Montserrat"/>
              <a:ea typeface="Montserrat"/>
              <a:cs typeface="Montserrat"/>
              <a:sym typeface="Montserrat"/>
            </a:endParaRPr>
          </a:p>
        </p:txBody>
      </p:sp>
      <p:sp>
        <p:nvSpPr>
          <p:cNvPr id="1475" name="Google Shape;1475;p1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pic>
        <p:nvPicPr>
          <p:cNvPr id="1480" name="Google Shape;1480;p1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81" name="Google Shape;1481;p1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82" name="Google Shape;1482;p14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SQL Price Information: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https://cloud.google.com/sql/pricing</a:t>
            </a:r>
            <a:endParaRPr b="1" sz="2900">
              <a:solidFill>
                <a:srgbClr val="0B5394"/>
              </a:solidFill>
              <a:latin typeface="Montserrat"/>
              <a:ea typeface="Montserrat"/>
              <a:cs typeface="Montserrat"/>
              <a:sym typeface="Montserrat"/>
            </a:endParaRPr>
          </a:p>
        </p:txBody>
      </p:sp>
      <p:sp>
        <p:nvSpPr>
          <p:cNvPr id="1483" name="Google Shape;1483;p1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pic>
        <p:nvPicPr>
          <p:cNvPr id="1488" name="Google Shape;1488;p1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89" name="Google Shape;1489;p1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0" name="Google Shape;1490;p14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Finally let’s walk through another decision tree on when to use Cloud SQL.</a:t>
            </a:r>
            <a:endParaRPr sz="2900">
              <a:solidFill>
                <a:srgbClr val="000000"/>
              </a:solidFill>
              <a:latin typeface="Montserrat"/>
              <a:ea typeface="Montserrat"/>
              <a:cs typeface="Montserrat"/>
              <a:sym typeface="Montserrat"/>
            </a:endParaRPr>
          </a:p>
        </p:txBody>
      </p:sp>
      <p:sp>
        <p:nvSpPr>
          <p:cNvPr id="1491" name="Google Shape;1491;p1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pic>
        <p:nvPicPr>
          <p:cNvPr id="1496" name="Google Shape;1496;p1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97" name="Google Shape;1497;p1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8" name="Google Shape;1498;p1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99" name="Google Shape;1499;p148"/>
          <p:cNvSpPr/>
          <p:nvPr/>
        </p:nvSpPr>
        <p:spPr>
          <a:xfrm>
            <a:off x="207700" y="1864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Relational Database</a:t>
            </a:r>
            <a:endParaRPr>
              <a:latin typeface="Montserrat"/>
              <a:ea typeface="Montserrat"/>
              <a:cs typeface="Montserrat"/>
              <a:sym typeface="Montserrat"/>
            </a:endParaRPr>
          </a:p>
        </p:txBody>
      </p:sp>
      <p:cxnSp>
        <p:nvCxnSpPr>
          <p:cNvPr id="1500" name="Google Shape;1500;p148"/>
          <p:cNvCxnSpPr>
            <a:stCxn id="1499" idx="2"/>
            <a:endCxn id="1501" idx="0"/>
          </p:cNvCxnSpPr>
          <p:nvPr/>
        </p:nvCxnSpPr>
        <p:spPr>
          <a:xfrm flipH="1" rot="-5400000">
            <a:off x="349450" y="3191100"/>
            <a:ext cx="1239300" cy="600"/>
          </a:xfrm>
          <a:prstGeom prst="bentConnector3">
            <a:avLst>
              <a:gd fmla="val 50005" name="adj1"/>
            </a:avLst>
          </a:prstGeom>
          <a:noFill/>
          <a:ln cap="flat" cmpd="sng" w="28575">
            <a:solidFill>
              <a:srgbClr val="E06666"/>
            </a:solidFill>
            <a:prstDash val="solid"/>
            <a:round/>
            <a:headEnd len="med" w="med" type="none"/>
            <a:tailEnd len="med" w="med" type="triangle"/>
          </a:ln>
        </p:spPr>
      </p:cxnSp>
      <p:sp>
        <p:nvSpPr>
          <p:cNvPr id="1502" name="Google Shape;1502;p148"/>
          <p:cNvSpPr txBox="1"/>
          <p:nvPr/>
        </p:nvSpPr>
        <p:spPr>
          <a:xfrm>
            <a:off x="339350" y="30868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01" name="Google Shape;1501;p148"/>
          <p:cNvSpPr/>
          <p:nvPr/>
        </p:nvSpPr>
        <p:spPr>
          <a:xfrm>
            <a:off x="207700" y="38111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 a NoSQL GCP Service</a:t>
            </a:r>
            <a:endParaRPr>
              <a:latin typeface="Montserrat"/>
              <a:ea typeface="Montserrat"/>
              <a:cs typeface="Montserrat"/>
              <a:sym typeface="Montserra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pic>
        <p:nvPicPr>
          <p:cNvPr id="1507" name="Google Shape;1507;p1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8" name="Google Shape;1508;p1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9" name="Google Shape;1509;p1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10" name="Google Shape;1510;p149"/>
          <p:cNvSpPr/>
          <p:nvPr/>
        </p:nvSpPr>
        <p:spPr>
          <a:xfrm>
            <a:off x="207700" y="1864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Relational Database</a:t>
            </a:r>
            <a:endParaRPr>
              <a:latin typeface="Montserrat"/>
              <a:ea typeface="Montserrat"/>
              <a:cs typeface="Montserrat"/>
              <a:sym typeface="Montserrat"/>
            </a:endParaRPr>
          </a:p>
        </p:txBody>
      </p:sp>
      <p:cxnSp>
        <p:nvCxnSpPr>
          <p:cNvPr id="1511" name="Google Shape;1511;p149"/>
          <p:cNvCxnSpPr>
            <a:stCxn id="1510" idx="2"/>
            <a:endCxn id="1512" idx="0"/>
          </p:cNvCxnSpPr>
          <p:nvPr/>
        </p:nvCxnSpPr>
        <p:spPr>
          <a:xfrm flipH="1" rot="-5400000">
            <a:off x="349450" y="3191100"/>
            <a:ext cx="1239300" cy="600"/>
          </a:xfrm>
          <a:prstGeom prst="bentConnector3">
            <a:avLst>
              <a:gd fmla="val 50005" name="adj1"/>
            </a:avLst>
          </a:prstGeom>
          <a:noFill/>
          <a:ln cap="flat" cmpd="sng" w="28575">
            <a:solidFill>
              <a:srgbClr val="E06666"/>
            </a:solidFill>
            <a:prstDash val="solid"/>
            <a:round/>
            <a:headEnd len="med" w="med" type="none"/>
            <a:tailEnd len="med" w="med" type="triangle"/>
          </a:ln>
        </p:spPr>
      </p:cxnSp>
      <p:cxnSp>
        <p:nvCxnSpPr>
          <p:cNvPr id="1513" name="Google Shape;1513;p149"/>
          <p:cNvCxnSpPr>
            <a:stCxn id="1510" idx="3"/>
            <a:endCxn id="1514" idx="1"/>
          </p:cNvCxnSpPr>
          <p:nvPr/>
        </p:nvCxnSpPr>
        <p:spPr>
          <a:xfrm>
            <a:off x="1729900" y="2218050"/>
            <a:ext cx="1304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15" name="Google Shape;1515;p149"/>
          <p:cNvSpPr txBox="1"/>
          <p:nvPr/>
        </p:nvSpPr>
        <p:spPr>
          <a:xfrm>
            <a:off x="1829875" y="18643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16" name="Google Shape;1516;p149"/>
          <p:cNvSpPr txBox="1"/>
          <p:nvPr/>
        </p:nvSpPr>
        <p:spPr>
          <a:xfrm>
            <a:off x="339350" y="30868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12" name="Google Shape;1512;p149"/>
          <p:cNvSpPr/>
          <p:nvPr/>
        </p:nvSpPr>
        <p:spPr>
          <a:xfrm>
            <a:off x="207700" y="38111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 a NoSQL GCP Service</a:t>
            </a:r>
            <a:endParaRPr>
              <a:latin typeface="Montserrat"/>
              <a:ea typeface="Montserrat"/>
              <a:cs typeface="Montserrat"/>
              <a:sym typeface="Montserrat"/>
            </a:endParaRPr>
          </a:p>
        </p:txBody>
      </p:sp>
      <p:sp>
        <p:nvSpPr>
          <p:cNvPr id="1514" name="Google Shape;1514;p149"/>
          <p:cNvSpPr/>
          <p:nvPr/>
        </p:nvSpPr>
        <p:spPr>
          <a:xfrm>
            <a:off x="3034300" y="1126950"/>
            <a:ext cx="19920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 Limits</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64 TB Max</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4000 Concurrent Connects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You handle location management.</a:t>
            </a:r>
            <a:endParaRPr>
              <a:latin typeface="Montserrat"/>
              <a:ea typeface="Montserrat"/>
              <a:cs typeface="Montserrat"/>
              <a:sym typeface="Montserra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pic>
        <p:nvPicPr>
          <p:cNvPr id="1521" name="Google Shape;1521;p1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2" name="Google Shape;1522;p1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23" name="Google Shape;1523;p1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24" name="Google Shape;1524;p150"/>
          <p:cNvSpPr/>
          <p:nvPr/>
        </p:nvSpPr>
        <p:spPr>
          <a:xfrm>
            <a:off x="207700" y="1864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Relational Database</a:t>
            </a:r>
            <a:endParaRPr>
              <a:latin typeface="Montserrat"/>
              <a:ea typeface="Montserrat"/>
              <a:cs typeface="Montserrat"/>
              <a:sym typeface="Montserrat"/>
            </a:endParaRPr>
          </a:p>
        </p:txBody>
      </p:sp>
      <p:cxnSp>
        <p:nvCxnSpPr>
          <p:cNvPr id="1525" name="Google Shape;1525;p150"/>
          <p:cNvCxnSpPr>
            <a:stCxn id="1524" idx="2"/>
            <a:endCxn id="1526" idx="0"/>
          </p:cNvCxnSpPr>
          <p:nvPr/>
        </p:nvCxnSpPr>
        <p:spPr>
          <a:xfrm flipH="1" rot="-5400000">
            <a:off x="349450" y="3191100"/>
            <a:ext cx="1239300" cy="600"/>
          </a:xfrm>
          <a:prstGeom prst="bentConnector3">
            <a:avLst>
              <a:gd fmla="val 50005" name="adj1"/>
            </a:avLst>
          </a:prstGeom>
          <a:noFill/>
          <a:ln cap="flat" cmpd="sng" w="28575">
            <a:solidFill>
              <a:srgbClr val="E06666"/>
            </a:solidFill>
            <a:prstDash val="solid"/>
            <a:round/>
            <a:headEnd len="med" w="med" type="none"/>
            <a:tailEnd len="med" w="med" type="triangle"/>
          </a:ln>
        </p:spPr>
      </p:cxnSp>
      <p:cxnSp>
        <p:nvCxnSpPr>
          <p:cNvPr id="1527" name="Google Shape;1527;p150"/>
          <p:cNvCxnSpPr>
            <a:stCxn id="1524" idx="3"/>
            <a:endCxn id="1528" idx="1"/>
          </p:cNvCxnSpPr>
          <p:nvPr/>
        </p:nvCxnSpPr>
        <p:spPr>
          <a:xfrm>
            <a:off x="1729900" y="2218050"/>
            <a:ext cx="1304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29" name="Google Shape;1529;p150"/>
          <p:cNvSpPr txBox="1"/>
          <p:nvPr/>
        </p:nvSpPr>
        <p:spPr>
          <a:xfrm>
            <a:off x="1829875" y="18643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30" name="Google Shape;1530;p150"/>
          <p:cNvSpPr txBox="1"/>
          <p:nvPr/>
        </p:nvSpPr>
        <p:spPr>
          <a:xfrm>
            <a:off x="339350" y="30868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26" name="Google Shape;1526;p150"/>
          <p:cNvSpPr/>
          <p:nvPr/>
        </p:nvSpPr>
        <p:spPr>
          <a:xfrm>
            <a:off x="207700" y="38111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 a NoSQL GCP Service</a:t>
            </a:r>
            <a:endParaRPr>
              <a:latin typeface="Montserrat"/>
              <a:ea typeface="Montserrat"/>
              <a:cs typeface="Montserrat"/>
              <a:sym typeface="Montserrat"/>
            </a:endParaRPr>
          </a:p>
        </p:txBody>
      </p:sp>
      <p:sp>
        <p:nvSpPr>
          <p:cNvPr id="1528" name="Google Shape;1528;p150"/>
          <p:cNvSpPr/>
          <p:nvPr/>
        </p:nvSpPr>
        <p:spPr>
          <a:xfrm>
            <a:off x="3034300" y="1126950"/>
            <a:ext cx="19920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 Limits</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64 TB Max</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4000 Concurrent Connects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You handle location management.</a:t>
            </a:r>
            <a:endParaRPr>
              <a:latin typeface="Montserrat"/>
              <a:ea typeface="Montserrat"/>
              <a:cs typeface="Montserrat"/>
              <a:sym typeface="Montserrat"/>
            </a:endParaRPr>
          </a:p>
        </p:txBody>
      </p:sp>
      <p:cxnSp>
        <p:nvCxnSpPr>
          <p:cNvPr id="1531" name="Google Shape;1531;p150"/>
          <p:cNvCxnSpPr>
            <a:stCxn id="1528" idx="2"/>
            <a:endCxn id="1532" idx="0"/>
          </p:cNvCxnSpPr>
          <p:nvPr/>
        </p:nvCxnSpPr>
        <p:spPr>
          <a:xfrm flipH="1" rot="-5400000">
            <a:off x="3648550" y="3690900"/>
            <a:ext cx="764100" cy="600"/>
          </a:xfrm>
          <a:prstGeom prst="bentConnector3">
            <a:avLst>
              <a:gd fmla="val 49997" name="adj1"/>
            </a:avLst>
          </a:prstGeom>
          <a:noFill/>
          <a:ln cap="flat" cmpd="sng" w="28575">
            <a:solidFill>
              <a:srgbClr val="E06666"/>
            </a:solidFill>
            <a:prstDash val="solid"/>
            <a:round/>
            <a:headEnd len="med" w="med" type="none"/>
            <a:tailEnd len="med" w="med" type="triangle"/>
          </a:ln>
        </p:spPr>
      </p:cxnSp>
      <p:sp>
        <p:nvSpPr>
          <p:cNvPr id="1533" name="Google Shape;1533;p150"/>
          <p:cNvSpPr txBox="1"/>
          <p:nvPr/>
        </p:nvSpPr>
        <p:spPr>
          <a:xfrm>
            <a:off x="3397775" y="34910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32" name="Google Shape;1532;p150"/>
          <p:cNvSpPr/>
          <p:nvPr/>
        </p:nvSpPr>
        <p:spPr>
          <a:xfrm>
            <a:off x="3210400" y="40732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pic>
        <p:nvPicPr>
          <p:cNvPr id="1538" name="Google Shape;1538;p1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39" name="Google Shape;1539;p1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0" name="Google Shape;1540;p1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41" name="Google Shape;1541;p151"/>
          <p:cNvSpPr/>
          <p:nvPr/>
        </p:nvSpPr>
        <p:spPr>
          <a:xfrm>
            <a:off x="207700" y="1864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Relational Database</a:t>
            </a:r>
            <a:endParaRPr>
              <a:latin typeface="Montserrat"/>
              <a:ea typeface="Montserrat"/>
              <a:cs typeface="Montserrat"/>
              <a:sym typeface="Montserrat"/>
            </a:endParaRPr>
          </a:p>
        </p:txBody>
      </p:sp>
      <p:cxnSp>
        <p:nvCxnSpPr>
          <p:cNvPr id="1542" name="Google Shape;1542;p151"/>
          <p:cNvCxnSpPr>
            <a:stCxn id="1541" idx="2"/>
            <a:endCxn id="1543" idx="0"/>
          </p:cNvCxnSpPr>
          <p:nvPr/>
        </p:nvCxnSpPr>
        <p:spPr>
          <a:xfrm flipH="1" rot="-5400000">
            <a:off x="349450" y="3191100"/>
            <a:ext cx="1239300" cy="600"/>
          </a:xfrm>
          <a:prstGeom prst="bentConnector3">
            <a:avLst>
              <a:gd fmla="val 50005" name="adj1"/>
            </a:avLst>
          </a:prstGeom>
          <a:noFill/>
          <a:ln cap="flat" cmpd="sng" w="28575">
            <a:solidFill>
              <a:srgbClr val="E06666"/>
            </a:solidFill>
            <a:prstDash val="solid"/>
            <a:round/>
            <a:headEnd len="med" w="med" type="none"/>
            <a:tailEnd len="med" w="med" type="triangle"/>
          </a:ln>
        </p:spPr>
      </p:cxnSp>
      <p:cxnSp>
        <p:nvCxnSpPr>
          <p:cNvPr id="1544" name="Google Shape;1544;p151"/>
          <p:cNvCxnSpPr>
            <a:stCxn id="1541" idx="3"/>
            <a:endCxn id="1545" idx="1"/>
          </p:cNvCxnSpPr>
          <p:nvPr/>
        </p:nvCxnSpPr>
        <p:spPr>
          <a:xfrm>
            <a:off x="1729900" y="2218050"/>
            <a:ext cx="1304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46" name="Google Shape;1546;p151"/>
          <p:cNvSpPr txBox="1"/>
          <p:nvPr/>
        </p:nvSpPr>
        <p:spPr>
          <a:xfrm>
            <a:off x="1829875" y="18643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47" name="Google Shape;1547;p151"/>
          <p:cNvSpPr txBox="1"/>
          <p:nvPr/>
        </p:nvSpPr>
        <p:spPr>
          <a:xfrm>
            <a:off x="339350" y="30868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43" name="Google Shape;1543;p151"/>
          <p:cNvSpPr/>
          <p:nvPr/>
        </p:nvSpPr>
        <p:spPr>
          <a:xfrm>
            <a:off x="207700" y="38111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 a NoSQL GCP Service</a:t>
            </a:r>
            <a:endParaRPr>
              <a:latin typeface="Montserrat"/>
              <a:ea typeface="Montserrat"/>
              <a:cs typeface="Montserrat"/>
              <a:sym typeface="Montserrat"/>
            </a:endParaRPr>
          </a:p>
        </p:txBody>
      </p:sp>
      <p:sp>
        <p:nvSpPr>
          <p:cNvPr id="1545" name="Google Shape;1545;p151"/>
          <p:cNvSpPr/>
          <p:nvPr/>
        </p:nvSpPr>
        <p:spPr>
          <a:xfrm>
            <a:off x="3034300" y="1126950"/>
            <a:ext cx="19920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 Limits</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64 TB Max</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4000 Concurrent Connects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You handle location management.</a:t>
            </a:r>
            <a:endParaRPr>
              <a:latin typeface="Montserrat"/>
              <a:ea typeface="Montserrat"/>
              <a:cs typeface="Montserrat"/>
              <a:sym typeface="Montserrat"/>
            </a:endParaRPr>
          </a:p>
        </p:txBody>
      </p:sp>
      <p:cxnSp>
        <p:nvCxnSpPr>
          <p:cNvPr id="1548" name="Google Shape;1548;p151"/>
          <p:cNvCxnSpPr>
            <a:stCxn id="1545" idx="2"/>
            <a:endCxn id="1549" idx="0"/>
          </p:cNvCxnSpPr>
          <p:nvPr/>
        </p:nvCxnSpPr>
        <p:spPr>
          <a:xfrm flipH="1" rot="-5400000">
            <a:off x="3648550" y="3690900"/>
            <a:ext cx="764100" cy="600"/>
          </a:xfrm>
          <a:prstGeom prst="bentConnector3">
            <a:avLst>
              <a:gd fmla="val 49997" name="adj1"/>
            </a:avLst>
          </a:prstGeom>
          <a:noFill/>
          <a:ln cap="flat" cmpd="sng" w="28575">
            <a:solidFill>
              <a:srgbClr val="E06666"/>
            </a:solidFill>
            <a:prstDash val="solid"/>
            <a:round/>
            <a:headEnd len="med" w="med" type="none"/>
            <a:tailEnd len="med" w="med" type="triangle"/>
          </a:ln>
        </p:spPr>
      </p:cxnSp>
      <p:sp>
        <p:nvSpPr>
          <p:cNvPr id="1550" name="Google Shape;1550;p151"/>
          <p:cNvSpPr txBox="1"/>
          <p:nvPr/>
        </p:nvSpPr>
        <p:spPr>
          <a:xfrm>
            <a:off x="3397775" y="34910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49" name="Google Shape;1549;p151"/>
          <p:cNvSpPr/>
          <p:nvPr/>
        </p:nvSpPr>
        <p:spPr>
          <a:xfrm>
            <a:off x="3210400" y="40732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cxnSp>
        <p:nvCxnSpPr>
          <p:cNvPr id="1551" name="Google Shape;1551;p151"/>
          <p:cNvCxnSpPr>
            <a:stCxn id="1545" idx="3"/>
            <a:endCxn id="1552" idx="1"/>
          </p:cNvCxnSpPr>
          <p:nvPr/>
        </p:nvCxnSpPr>
        <p:spPr>
          <a:xfrm>
            <a:off x="5026300" y="2218050"/>
            <a:ext cx="845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53" name="Google Shape;1553;p151"/>
          <p:cNvSpPr txBox="1"/>
          <p:nvPr/>
        </p:nvSpPr>
        <p:spPr>
          <a:xfrm>
            <a:off x="5071600" y="18178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52" name="Google Shape;1552;p151"/>
          <p:cNvSpPr/>
          <p:nvPr/>
        </p:nvSpPr>
        <p:spPr>
          <a:xfrm>
            <a:off x="5871700" y="1126950"/>
            <a:ext cx="31941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Customization Required</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Specific OS Requirements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Custom DB Configuration</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Special Backup Requirements</a:t>
            </a:r>
            <a:endParaRPr>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 name="Google Shape;164;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 name="Google Shape;165;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66" name="Google Shape;166;p26"/>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pic>
        <p:nvPicPr>
          <p:cNvPr id="1558" name="Google Shape;1558;p1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59" name="Google Shape;1559;p1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60" name="Google Shape;1560;p1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61" name="Google Shape;1561;p152"/>
          <p:cNvSpPr/>
          <p:nvPr/>
        </p:nvSpPr>
        <p:spPr>
          <a:xfrm>
            <a:off x="207700" y="1864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Relational Database</a:t>
            </a:r>
            <a:endParaRPr>
              <a:latin typeface="Montserrat"/>
              <a:ea typeface="Montserrat"/>
              <a:cs typeface="Montserrat"/>
              <a:sym typeface="Montserrat"/>
            </a:endParaRPr>
          </a:p>
        </p:txBody>
      </p:sp>
      <p:cxnSp>
        <p:nvCxnSpPr>
          <p:cNvPr id="1562" name="Google Shape;1562;p152"/>
          <p:cNvCxnSpPr>
            <a:stCxn id="1561" idx="2"/>
            <a:endCxn id="1563" idx="0"/>
          </p:cNvCxnSpPr>
          <p:nvPr/>
        </p:nvCxnSpPr>
        <p:spPr>
          <a:xfrm flipH="1" rot="-5400000">
            <a:off x="349450" y="3191100"/>
            <a:ext cx="1239300" cy="600"/>
          </a:xfrm>
          <a:prstGeom prst="bentConnector3">
            <a:avLst>
              <a:gd fmla="val 50005" name="adj1"/>
            </a:avLst>
          </a:prstGeom>
          <a:noFill/>
          <a:ln cap="flat" cmpd="sng" w="28575">
            <a:solidFill>
              <a:srgbClr val="E06666"/>
            </a:solidFill>
            <a:prstDash val="solid"/>
            <a:round/>
            <a:headEnd len="med" w="med" type="none"/>
            <a:tailEnd len="med" w="med" type="triangle"/>
          </a:ln>
        </p:spPr>
      </p:cxnSp>
      <p:cxnSp>
        <p:nvCxnSpPr>
          <p:cNvPr id="1564" name="Google Shape;1564;p152"/>
          <p:cNvCxnSpPr>
            <a:stCxn id="1561" idx="3"/>
            <a:endCxn id="1565" idx="1"/>
          </p:cNvCxnSpPr>
          <p:nvPr/>
        </p:nvCxnSpPr>
        <p:spPr>
          <a:xfrm>
            <a:off x="1729900" y="2218050"/>
            <a:ext cx="1304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66" name="Google Shape;1566;p152"/>
          <p:cNvSpPr txBox="1"/>
          <p:nvPr/>
        </p:nvSpPr>
        <p:spPr>
          <a:xfrm>
            <a:off x="1829875" y="18643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67" name="Google Shape;1567;p152"/>
          <p:cNvSpPr txBox="1"/>
          <p:nvPr/>
        </p:nvSpPr>
        <p:spPr>
          <a:xfrm>
            <a:off x="339350" y="30868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63" name="Google Shape;1563;p152"/>
          <p:cNvSpPr/>
          <p:nvPr/>
        </p:nvSpPr>
        <p:spPr>
          <a:xfrm>
            <a:off x="207700" y="38111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 a NoSQL GCP Service</a:t>
            </a:r>
            <a:endParaRPr>
              <a:latin typeface="Montserrat"/>
              <a:ea typeface="Montserrat"/>
              <a:cs typeface="Montserrat"/>
              <a:sym typeface="Montserrat"/>
            </a:endParaRPr>
          </a:p>
        </p:txBody>
      </p:sp>
      <p:sp>
        <p:nvSpPr>
          <p:cNvPr id="1565" name="Google Shape;1565;p152"/>
          <p:cNvSpPr/>
          <p:nvPr/>
        </p:nvSpPr>
        <p:spPr>
          <a:xfrm>
            <a:off x="3034300" y="1126950"/>
            <a:ext cx="19920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 Limits</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64 TB Max</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4000 Concurrent Connects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You handle location management.</a:t>
            </a:r>
            <a:endParaRPr>
              <a:latin typeface="Montserrat"/>
              <a:ea typeface="Montserrat"/>
              <a:cs typeface="Montserrat"/>
              <a:sym typeface="Montserrat"/>
            </a:endParaRPr>
          </a:p>
        </p:txBody>
      </p:sp>
      <p:cxnSp>
        <p:nvCxnSpPr>
          <p:cNvPr id="1568" name="Google Shape;1568;p152"/>
          <p:cNvCxnSpPr>
            <a:stCxn id="1565" idx="2"/>
            <a:endCxn id="1569" idx="0"/>
          </p:cNvCxnSpPr>
          <p:nvPr/>
        </p:nvCxnSpPr>
        <p:spPr>
          <a:xfrm flipH="1" rot="-5400000">
            <a:off x="3648550" y="3690900"/>
            <a:ext cx="764100" cy="600"/>
          </a:xfrm>
          <a:prstGeom prst="bentConnector3">
            <a:avLst>
              <a:gd fmla="val 49997" name="adj1"/>
            </a:avLst>
          </a:prstGeom>
          <a:noFill/>
          <a:ln cap="flat" cmpd="sng" w="28575">
            <a:solidFill>
              <a:srgbClr val="E06666"/>
            </a:solidFill>
            <a:prstDash val="solid"/>
            <a:round/>
            <a:headEnd len="med" w="med" type="none"/>
            <a:tailEnd len="med" w="med" type="triangle"/>
          </a:ln>
        </p:spPr>
      </p:cxnSp>
      <p:sp>
        <p:nvSpPr>
          <p:cNvPr id="1570" name="Google Shape;1570;p152"/>
          <p:cNvSpPr txBox="1"/>
          <p:nvPr/>
        </p:nvSpPr>
        <p:spPr>
          <a:xfrm>
            <a:off x="3397775" y="34910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569" name="Google Shape;1569;p152"/>
          <p:cNvSpPr/>
          <p:nvPr/>
        </p:nvSpPr>
        <p:spPr>
          <a:xfrm>
            <a:off x="3210400" y="40732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cxnSp>
        <p:nvCxnSpPr>
          <p:cNvPr id="1571" name="Google Shape;1571;p152"/>
          <p:cNvCxnSpPr>
            <a:stCxn id="1565" idx="3"/>
            <a:endCxn id="1572" idx="1"/>
          </p:cNvCxnSpPr>
          <p:nvPr/>
        </p:nvCxnSpPr>
        <p:spPr>
          <a:xfrm>
            <a:off x="5026300" y="2218050"/>
            <a:ext cx="845400" cy="600"/>
          </a:xfrm>
          <a:prstGeom prst="bentConnector3">
            <a:avLst>
              <a:gd fmla="val 50000" name="adj1"/>
            </a:avLst>
          </a:prstGeom>
          <a:noFill/>
          <a:ln cap="flat" cmpd="sng" w="28575">
            <a:solidFill>
              <a:srgbClr val="6AA84F"/>
            </a:solidFill>
            <a:prstDash val="solid"/>
            <a:round/>
            <a:headEnd len="med" w="med" type="none"/>
            <a:tailEnd len="med" w="med" type="triangle"/>
          </a:ln>
        </p:spPr>
      </p:cxnSp>
      <p:sp>
        <p:nvSpPr>
          <p:cNvPr id="1573" name="Google Shape;1573;p152"/>
          <p:cNvSpPr txBox="1"/>
          <p:nvPr/>
        </p:nvSpPr>
        <p:spPr>
          <a:xfrm>
            <a:off x="5071600" y="18178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572" name="Google Shape;1572;p152"/>
          <p:cNvSpPr/>
          <p:nvPr/>
        </p:nvSpPr>
        <p:spPr>
          <a:xfrm>
            <a:off x="5871700" y="1126950"/>
            <a:ext cx="3194100" cy="2182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Customization Required</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Specific OS Requirements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Custom DB Configuration</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Special Backup Requirements</a:t>
            </a:r>
            <a:endParaRPr>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1574" name="Google Shape;1574;p152"/>
          <p:cNvSpPr/>
          <p:nvPr/>
        </p:nvSpPr>
        <p:spPr>
          <a:xfrm>
            <a:off x="5539225" y="39949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a:t>
            </a:r>
            <a:endParaRPr b="1">
              <a:latin typeface="Montserrat"/>
              <a:ea typeface="Montserrat"/>
              <a:cs typeface="Montserrat"/>
              <a:sym typeface="Montserrat"/>
            </a:endParaRPr>
          </a:p>
        </p:txBody>
      </p:sp>
      <p:sp>
        <p:nvSpPr>
          <p:cNvPr id="1575" name="Google Shape;1575;p152"/>
          <p:cNvSpPr/>
          <p:nvPr/>
        </p:nvSpPr>
        <p:spPr>
          <a:xfrm>
            <a:off x="7426000" y="39949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Consider your own DB on VM</a:t>
            </a:r>
            <a:endParaRPr>
              <a:latin typeface="Montserrat"/>
              <a:ea typeface="Montserrat"/>
              <a:cs typeface="Montserrat"/>
              <a:sym typeface="Montserrat"/>
            </a:endParaRPr>
          </a:p>
        </p:txBody>
      </p:sp>
      <p:cxnSp>
        <p:nvCxnSpPr>
          <p:cNvPr id="1576" name="Google Shape;1576;p152"/>
          <p:cNvCxnSpPr>
            <a:stCxn id="1572" idx="2"/>
            <a:endCxn id="1575" idx="0"/>
          </p:cNvCxnSpPr>
          <p:nvPr/>
        </p:nvCxnSpPr>
        <p:spPr>
          <a:xfrm flipH="1" rot="-5400000">
            <a:off x="7514500" y="3263400"/>
            <a:ext cx="685800" cy="777300"/>
          </a:xfrm>
          <a:prstGeom prst="bentConnector3">
            <a:avLst>
              <a:gd fmla="val 49996" name="adj1"/>
            </a:avLst>
          </a:prstGeom>
          <a:noFill/>
          <a:ln cap="flat" cmpd="sng" w="28575">
            <a:solidFill>
              <a:srgbClr val="6AA84F"/>
            </a:solidFill>
            <a:prstDash val="solid"/>
            <a:round/>
            <a:headEnd len="med" w="med" type="none"/>
            <a:tailEnd len="med" w="med" type="triangle"/>
          </a:ln>
        </p:spPr>
      </p:cxnSp>
      <p:sp>
        <p:nvSpPr>
          <p:cNvPr id="1577" name="Google Shape;1577;p152"/>
          <p:cNvSpPr txBox="1"/>
          <p:nvPr/>
        </p:nvSpPr>
        <p:spPr>
          <a:xfrm>
            <a:off x="8246050" y="3451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cxnSp>
        <p:nvCxnSpPr>
          <p:cNvPr id="1578" name="Google Shape;1578;p152"/>
          <p:cNvCxnSpPr>
            <a:stCxn id="1572" idx="2"/>
            <a:endCxn id="1574" idx="0"/>
          </p:cNvCxnSpPr>
          <p:nvPr/>
        </p:nvCxnSpPr>
        <p:spPr>
          <a:xfrm rot="5400000">
            <a:off x="6571000" y="3097200"/>
            <a:ext cx="685800" cy="1109700"/>
          </a:xfrm>
          <a:prstGeom prst="bentConnector3">
            <a:avLst>
              <a:gd fmla="val 49996" name="adj1"/>
            </a:avLst>
          </a:prstGeom>
          <a:noFill/>
          <a:ln cap="flat" cmpd="sng" w="28575">
            <a:solidFill>
              <a:srgbClr val="E06666"/>
            </a:solidFill>
            <a:prstDash val="solid"/>
            <a:round/>
            <a:headEnd len="med" w="med" type="none"/>
            <a:tailEnd len="med" w="med" type="triangle"/>
          </a:ln>
        </p:spPr>
      </p:cxnSp>
      <p:sp>
        <p:nvSpPr>
          <p:cNvPr id="1579" name="Google Shape;1579;p152"/>
          <p:cNvSpPr txBox="1"/>
          <p:nvPr/>
        </p:nvSpPr>
        <p:spPr>
          <a:xfrm>
            <a:off x="5679600" y="3451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pic>
        <p:nvPicPr>
          <p:cNvPr id="1584" name="Google Shape;1584;p1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85" name="Google Shape;1585;p1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86" name="Google Shape;1586;p15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the use cases for Cloud SQL.</a:t>
            </a:r>
            <a:endParaRPr sz="2900">
              <a:solidFill>
                <a:srgbClr val="000000"/>
              </a:solidFill>
              <a:latin typeface="Montserrat"/>
              <a:ea typeface="Montserrat"/>
              <a:cs typeface="Montserrat"/>
              <a:sym typeface="Montserrat"/>
            </a:endParaRPr>
          </a:p>
        </p:txBody>
      </p:sp>
      <p:sp>
        <p:nvSpPr>
          <p:cNvPr id="1587" name="Google Shape;1587;p1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pic>
        <p:nvPicPr>
          <p:cNvPr id="1592" name="Google Shape;1592;p1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93" name="Google Shape;1593;p1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94" name="Google Shape;1594;p15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get some practice with Cloud SQL on GCP.</a:t>
            </a:r>
            <a:endParaRPr sz="2900">
              <a:solidFill>
                <a:srgbClr val="000000"/>
              </a:solidFill>
              <a:latin typeface="Montserrat"/>
              <a:ea typeface="Montserrat"/>
              <a:cs typeface="Montserrat"/>
              <a:sym typeface="Montserrat"/>
            </a:endParaRPr>
          </a:p>
        </p:txBody>
      </p:sp>
      <p:sp>
        <p:nvSpPr>
          <p:cNvPr id="1595" name="Google Shape;1595;p1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pic>
        <p:nvPicPr>
          <p:cNvPr id="1600" name="Google Shape;1600;p1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1" name="Google Shape;1601;p1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02" name="Google Shape;1602;p155"/>
          <p:cNvSpPr txBox="1"/>
          <p:nvPr>
            <p:ph type="ctrTitle"/>
          </p:nvPr>
        </p:nvSpPr>
        <p:spPr>
          <a:xfrm>
            <a:off x="311700" y="1637000"/>
            <a:ext cx="8520600" cy="136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SQL</a:t>
            </a:r>
            <a:endParaRPr b="1">
              <a:latin typeface="Montserrat"/>
              <a:ea typeface="Montserrat"/>
              <a:cs typeface="Montserrat"/>
              <a:sym typeface="Montserrat"/>
            </a:endParaRPr>
          </a:p>
        </p:txBody>
      </p:sp>
      <p:sp>
        <p:nvSpPr>
          <p:cNvPr id="1603" name="Google Shape;1603;p1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pic>
        <p:nvPicPr>
          <p:cNvPr id="1608" name="Google Shape;1608;p1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9" name="Google Shape;1609;p1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0" name="Google Shape;1610;p15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lecture, we’ll do the following: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new project.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Cloud SQL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Connect to our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database and upload data.</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Clean up.</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i="1" lang="en" sz="2900">
                <a:solidFill>
                  <a:srgbClr val="000000"/>
                </a:solidFill>
                <a:latin typeface="Montserrat"/>
                <a:ea typeface="Montserrat"/>
                <a:cs typeface="Montserrat"/>
                <a:sym typeface="Montserrat"/>
              </a:rPr>
              <a:t>Note:</a:t>
            </a:r>
            <a:endParaRPr b="1" i="1"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use PostgreSQL.</a:t>
            </a:r>
            <a:endParaRPr sz="2900">
              <a:solidFill>
                <a:srgbClr val="000000"/>
              </a:solidFill>
              <a:latin typeface="Montserrat"/>
              <a:ea typeface="Montserrat"/>
              <a:cs typeface="Montserrat"/>
              <a:sym typeface="Montserrat"/>
            </a:endParaRPr>
          </a:p>
        </p:txBody>
      </p:sp>
      <p:sp>
        <p:nvSpPr>
          <p:cNvPr id="1611" name="Google Shape;1611;p1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pic>
        <p:nvPicPr>
          <p:cNvPr id="1616" name="Google Shape;1616;p1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17" name="Google Shape;1617;p1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8" name="Google Shape;1618;p157"/>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
        <p:nvSpPr>
          <p:cNvPr id="1619" name="Google Shape;1619;p1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pic>
        <p:nvPicPr>
          <p:cNvPr id="1624" name="Google Shape;1624;p1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25" name="Google Shape;1625;p1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26" name="Google Shape;1626;p15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learning about Cloud SQL we saw that hitting limits horizontally meant we may want to consider using Cloud Spanner.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how Cloud Spanner can help us scale our data.</a:t>
            </a:r>
            <a:endParaRPr sz="2900">
              <a:solidFill>
                <a:srgbClr val="000000"/>
              </a:solidFill>
              <a:latin typeface="Montserrat"/>
              <a:ea typeface="Montserrat"/>
              <a:cs typeface="Montserrat"/>
              <a:sym typeface="Montserrat"/>
            </a:endParaRPr>
          </a:p>
        </p:txBody>
      </p:sp>
      <p:sp>
        <p:nvSpPr>
          <p:cNvPr id="1627" name="Google Shape;1627;p1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pic>
        <p:nvPicPr>
          <p:cNvPr id="1632" name="Google Shape;1632;p1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33" name="Google Shape;1633;p1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34" name="Google Shape;1634;p15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Get all the benefits of relational semantics and SQL with unlimited scale.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Start at any size and scale with no limits as your needs grow.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Enjoy high availability with zero scheduled downtime and online schema changes.</a:t>
            </a:r>
            <a:endParaRPr sz="2900">
              <a:solidFill>
                <a:srgbClr val="000000"/>
              </a:solidFill>
              <a:latin typeface="Montserrat"/>
              <a:ea typeface="Montserrat"/>
              <a:cs typeface="Montserrat"/>
              <a:sym typeface="Montserrat"/>
            </a:endParaRPr>
          </a:p>
        </p:txBody>
      </p:sp>
      <p:sp>
        <p:nvSpPr>
          <p:cNvPr id="1635" name="Google Shape;1635;p1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pic>
        <p:nvPicPr>
          <p:cNvPr id="1640" name="Google Shape;1640;p1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1" name="Google Shape;1641;p1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42" name="Google Shape;1642;p16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Get all the benefits of relational semantics and SQL with unlimited scale.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Start at any size and scale with no limits as your needs grow.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Enjoy high availability with zero scheduled downtime and online schema changes.</a:t>
            </a:r>
            <a:endParaRPr sz="2900">
              <a:solidFill>
                <a:srgbClr val="000000"/>
              </a:solidFill>
              <a:latin typeface="Montserrat"/>
              <a:ea typeface="Montserrat"/>
              <a:cs typeface="Montserrat"/>
              <a:sym typeface="Montserrat"/>
            </a:endParaRPr>
          </a:p>
        </p:txBody>
      </p:sp>
      <p:sp>
        <p:nvSpPr>
          <p:cNvPr id="1643" name="Google Shape;1643;p1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pic>
        <p:nvPicPr>
          <p:cNvPr id="1648" name="Google Shape;1648;p1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9" name="Google Shape;1649;p1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0" name="Google Shape;1650;p16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Scale: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Automatically distributes data across regions and continents.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Users do not need to worry about sharding or replicating data or scaling frameworks.</a:t>
            </a:r>
            <a:endParaRPr sz="2900">
              <a:solidFill>
                <a:srgbClr val="000000"/>
              </a:solidFill>
              <a:latin typeface="Montserrat"/>
              <a:ea typeface="Montserrat"/>
              <a:cs typeface="Montserrat"/>
              <a:sym typeface="Montserrat"/>
            </a:endParaRPr>
          </a:p>
        </p:txBody>
      </p:sp>
      <p:sp>
        <p:nvSpPr>
          <p:cNvPr id="1651" name="Google Shape;1651;p1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 name="Google Shape;172;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3" name="Google Shape;173;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4" name="Google Shape;174;p27"/>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175" name="Google Shape;175;p27"/>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cxnSp>
        <p:nvCxnSpPr>
          <p:cNvPr id="176" name="Google Shape;176;p27"/>
          <p:cNvCxnSpPr>
            <a:stCxn id="174" idx="3"/>
            <a:endCxn id="175"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sp>
        <p:nvSpPr>
          <p:cNvPr id="177" name="Google Shape;177;p27"/>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pic>
        <p:nvPicPr>
          <p:cNvPr id="1656" name="Google Shape;1656;p1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57" name="Google Shape;1657;p1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8" name="Google Shape;1658;p16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Scale: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Automatically handles replicas, sharding, and transaction processing with low latency.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Apps can easily scale even with future growth.</a:t>
            </a:r>
            <a:endParaRPr sz="2900">
              <a:solidFill>
                <a:srgbClr val="000000"/>
              </a:solidFill>
              <a:latin typeface="Montserrat"/>
              <a:ea typeface="Montserrat"/>
              <a:cs typeface="Montserrat"/>
              <a:sym typeface="Montserrat"/>
            </a:endParaRPr>
          </a:p>
        </p:txBody>
      </p:sp>
      <p:sp>
        <p:nvSpPr>
          <p:cNvPr id="1659" name="Google Shape;1659;p1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pic>
        <p:nvPicPr>
          <p:cNvPr id="1664" name="Google Shape;1664;p1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5" name="Google Shape;1665;p1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66" name="Google Shape;1666;p16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Consistency:</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Spanner uses </a:t>
            </a:r>
            <a:r>
              <a:rPr b="1" i="1" lang="en" sz="2900">
                <a:solidFill>
                  <a:srgbClr val="000000"/>
                </a:solidFill>
                <a:latin typeface="Montserrat"/>
                <a:ea typeface="Montserrat"/>
                <a:cs typeface="Montserrat"/>
                <a:sym typeface="Montserrat"/>
              </a:rPr>
              <a:t>TrueTime </a:t>
            </a:r>
            <a:r>
              <a:rPr lang="en" sz="2900">
                <a:solidFill>
                  <a:srgbClr val="000000"/>
                </a:solidFill>
                <a:latin typeface="Montserrat"/>
                <a:ea typeface="Montserrat"/>
                <a:cs typeface="Montserrat"/>
                <a:sym typeface="Montserrat"/>
              </a:rPr>
              <a:t>which leverages a fully redundant system of Atomic clocks.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Spanner applies a timestamp based on a  globally agreed to clock so transactions are committed sequentially.</a:t>
            </a:r>
            <a:endParaRPr sz="2900">
              <a:solidFill>
                <a:srgbClr val="000000"/>
              </a:solidFill>
              <a:latin typeface="Montserrat"/>
              <a:ea typeface="Montserrat"/>
              <a:cs typeface="Montserrat"/>
              <a:sym typeface="Montserrat"/>
            </a:endParaRPr>
          </a:p>
        </p:txBody>
      </p:sp>
      <p:sp>
        <p:nvSpPr>
          <p:cNvPr id="1667" name="Google Shape;1667;p1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pic>
        <p:nvPicPr>
          <p:cNvPr id="1672" name="Google Shape;1672;p1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73" name="Google Shape;1673;p1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4" name="Google Shape;1674;p16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Availability:</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99.999% availability with no maintenance downtime.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Uses synchronous replicas between independent zones.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choose locations of regional or multi-regional.</a:t>
            </a:r>
            <a:endParaRPr sz="2900">
              <a:solidFill>
                <a:srgbClr val="000000"/>
              </a:solidFill>
              <a:latin typeface="Montserrat"/>
              <a:ea typeface="Montserrat"/>
              <a:cs typeface="Montserrat"/>
              <a:sym typeface="Montserrat"/>
            </a:endParaRPr>
          </a:p>
        </p:txBody>
      </p:sp>
      <p:sp>
        <p:nvSpPr>
          <p:cNvPr id="1675" name="Google Shape;1675;p1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pic>
        <p:nvPicPr>
          <p:cNvPr id="1680" name="Google Shape;1680;p1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1" name="Google Shape;1681;p1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82" name="Google Shape;1682;p16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Location:</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Spanner offers: regional configurations and multi-region configurations.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 instance configuration defines the geographic placement and replication of the databases in that instance. </a:t>
            </a:r>
            <a:endParaRPr sz="2900">
              <a:solidFill>
                <a:srgbClr val="000000"/>
              </a:solidFill>
              <a:latin typeface="Montserrat"/>
              <a:ea typeface="Montserrat"/>
              <a:cs typeface="Montserrat"/>
              <a:sym typeface="Montserrat"/>
            </a:endParaRPr>
          </a:p>
        </p:txBody>
      </p:sp>
      <p:sp>
        <p:nvSpPr>
          <p:cNvPr id="1683" name="Google Shape;1683;p1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pic>
        <p:nvPicPr>
          <p:cNvPr id="1688" name="Google Shape;1688;p1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9" name="Google Shape;1689;p1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0" name="Google Shape;1690;p16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Location:</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create an instance, you must configure it as either regional (that is, all the resources are contained within a single Google Cloud region) or multi-region. </a:t>
            </a:r>
            <a:endParaRPr sz="2900">
              <a:solidFill>
                <a:srgbClr val="000000"/>
              </a:solidFill>
              <a:latin typeface="Montserrat"/>
              <a:ea typeface="Montserrat"/>
              <a:cs typeface="Montserrat"/>
              <a:sym typeface="Montserrat"/>
            </a:endParaRPr>
          </a:p>
        </p:txBody>
      </p:sp>
      <p:sp>
        <p:nvSpPr>
          <p:cNvPr id="1691" name="Google Shape;1691;p1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pic>
        <p:nvPicPr>
          <p:cNvPr id="1696" name="Google Shape;1696;p1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97" name="Google Shape;1697;p1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8" name="Google Shape;1698;p16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Multi-Region:</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Even though Cloud Spanner replicates across geographically distant locations, you can still use Cloud Spanner as if it were a database running on a single machine. </a:t>
            </a:r>
            <a:endParaRPr sz="2900">
              <a:solidFill>
                <a:srgbClr val="000000"/>
              </a:solidFill>
              <a:latin typeface="Montserrat"/>
              <a:ea typeface="Montserrat"/>
              <a:cs typeface="Montserrat"/>
              <a:sym typeface="Montserrat"/>
            </a:endParaRPr>
          </a:p>
        </p:txBody>
      </p:sp>
      <p:sp>
        <p:nvSpPr>
          <p:cNvPr id="1699" name="Google Shape;1699;p1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pic>
        <p:nvPicPr>
          <p:cNvPr id="1704" name="Google Shape;1704;p1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05" name="Google Shape;1705;p1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06" name="Google Shape;1706;p16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Multi-Region:</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Transactions are guaranteed to be serializable, and the order of transactions within the database is the same as the order in which clients observe the transactions to have been committed. </a:t>
            </a:r>
            <a:endParaRPr sz="2900">
              <a:solidFill>
                <a:srgbClr val="000000"/>
              </a:solidFill>
              <a:latin typeface="Montserrat"/>
              <a:ea typeface="Montserrat"/>
              <a:cs typeface="Montserrat"/>
              <a:sym typeface="Montserrat"/>
            </a:endParaRPr>
          </a:p>
        </p:txBody>
      </p:sp>
      <p:sp>
        <p:nvSpPr>
          <p:cNvPr id="1707" name="Google Shape;1707;p1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pic>
        <p:nvPicPr>
          <p:cNvPr id="1712" name="Google Shape;1712;p1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13" name="Google Shape;1713;p1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14" name="Google Shape;1714;p16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Spanner Pricing:</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Typically more expensive than Cloud SQL but full pricing information can be found here: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lang="en" sz="2900">
                <a:solidFill>
                  <a:srgbClr val="0B5394"/>
                </a:solidFill>
                <a:latin typeface="Montserrat"/>
                <a:ea typeface="Montserrat"/>
                <a:cs typeface="Montserrat"/>
                <a:sym typeface="Montserrat"/>
              </a:rPr>
              <a:t>cloud.google.com/spanner/pricing</a:t>
            </a:r>
            <a:endParaRPr b="1" sz="2900">
              <a:solidFill>
                <a:srgbClr val="0B5394"/>
              </a:solidFill>
              <a:latin typeface="Montserrat"/>
              <a:ea typeface="Montserrat"/>
              <a:cs typeface="Montserrat"/>
              <a:sym typeface="Montserrat"/>
            </a:endParaRPr>
          </a:p>
        </p:txBody>
      </p:sp>
      <p:sp>
        <p:nvSpPr>
          <p:cNvPr id="1715" name="Google Shape;1715;p1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pic>
        <p:nvPicPr>
          <p:cNvPr id="1720" name="Google Shape;1720;p1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1" name="Google Shape;1721;p1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22" name="Google Shape;1722;p17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Finally, let’s explore another decision tree to help us decide when to use Cloud Spanner.</a:t>
            </a:r>
            <a:endParaRPr sz="2900">
              <a:solidFill>
                <a:srgbClr val="000000"/>
              </a:solidFill>
              <a:latin typeface="Montserrat"/>
              <a:ea typeface="Montserrat"/>
              <a:cs typeface="Montserrat"/>
              <a:sym typeface="Montserrat"/>
            </a:endParaRPr>
          </a:p>
        </p:txBody>
      </p:sp>
      <p:sp>
        <p:nvSpPr>
          <p:cNvPr id="1723" name="Google Shape;1723;p1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pic>
        <p:nvPicPr>
          <p:cNvPr id="1728" name="Google Shape;1728;p1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9" name="Google Shape;1729;p1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30" name="Google Shape;1730;p1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31" name="Google Shape;1731;p171"/>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too large for single RDBMS?</a:t>
            </a:r>
            <a:endParaRPr>
              <a:latin typeface="Montserrat"/>
              <a:ea typeface="Montserrat"/>
              <a:cs typeface="Montserrat"/>
              <a:sym typeface="Montserrat"/>
            </a:endParaRPr>
          </a:p>
        </p:txBody>
      </p:sp>
      <p:sp>
        <p:nvSpPr>
          <p:cNvPr id="1732" name="Google Shape;1732;p171"/>
          <p:cNvSpPr/>
          <p:nvPr/>
        </p:nvSpPr>
        <p:spPr>
          <a:xfrm>
            <a:off x="3541375" y="1386800"/>
            <a:ext cx="1816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Are you sharding for DB throughput?</a:t>
            </a:r>
            <a:endParaRPr>
              <a:latin typeface="Montserrat"/>
              <a:ea typeface="Montserrat"/>
              <a:cs typeface="Montserrat"/>
              <a:sym typeface="Montserrat"/>
            </a:endParaRPr>
          </a:p>
        </p:txBody>
      </p:sp>
      <p:sp>
        <p:nvSpPr>
          <p:cNvPr id="1733" name="Google Shape;1733;p171"/>
          <p:cNvSpPr/>
          <p:nvPr/>
        </p:nvSpPr>
        <p:spPr>
          <a:xfrm>
            <a:off x="1829875"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DB</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Consolidation?</a:t>
            </a:r>
            <a:endParaRPr>
              <a:latin typeface="Montserrat"/>
              <a:ea typeface="Montserrat"/>
              <a:cs typeface="Montserrat"/>
              <a:sym typeface="Montserrat"/>
            </a:endParaRPr>
          </a:p>
        </p:txBody>
      </p:sp>
      <p:sp>
        <p:nvSpPr>
          <p:cNvPr id="1734" name="Google Shape;1734;p171"/>
          <p:cNvSpPr/>
          <p:nvPr/>
        </p:nvSpPr>
        <p:spPr>
          <a:xfrm>
            <a:off x="54877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Global Consistent Data?</a:t>
            </a:r>
            <a:endParaRPr>
              <a:latin typeface="Montserrat"/>
              <a:ea typeface="Montserrat"/>
              <a:cs typeface="Montserrat"/>
              <a:sym typeface="Montserrat"/>
            </a:endParaRPr>
          </a:p>
        </p:txBody>
      </p:sp>
      <p:sp>
        <p:nvSpPr>
          <p:cNvPr id="1735" name="Google Shape;1735;p171"/>
          <p:cNvSpPr/>
          <p:nvPr/>
        </p:nvSpPr>
        <p:spPr>
          <a:xfrm>
            <a:off x="7287950"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 name="Google Shape;183;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4" name="Google Shape;184;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5" name="Google Shape;185;p28"/>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186" name="Google Shape;186;p28"/>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cxnSp>
        <p:nvCxnSpPr>
          <p:cNvPr id="187" name="Google Shape;187;p28"/>
          <p:cNvCxnSpPr>
            <a:stCxn id="185" idx="3"/>
            <a:endCxn id="186"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sp>
        <p:nvSpPr>
          <p:cNvPr id="188" name="Google Shape;188;p28"/>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89" name="Google Shape;189;p28"/>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190" name="Google Shape;190;p28"/>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cxnSp>
        <p:nvCxnSpPr>
          <p:cNvPr id="191" name="Google Shape;191;p28"/>
          <p:cNvCxnSpPr>
            <a:stCxn id="189" idx="2"/>
            <a:endCxn id="190"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192" name="Google Shape;192;p28"/>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pic>
        <p:nvPicPr>
          <p:cNvPr id="1740" name="Google Shape;1740;p1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41" name="Google Shape;1741;p1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42" name="Google Shape;1742;p1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43" name="Google Shape;1743;p172"/>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too large for single RDBMS?</a:t>
            </a:r>
            <a:endParaRPr>
              <a:latin typeface="Montserrat"/>
              <a:ea typeface="Montserrat"/>
              <a:cs typeface="Montserrat"/>
              <a:sym typeface="Montserrat"/>
            </a:endParaRPr>
          </a:p>
        </p:txBody>
      </p:sp>
      <p:sp>
        <p:nvSpPr>
          <p:cNvPr id="1744" name="Google Shape;1744;p172"/>
          <p:cNvSpPr txBox="1"/>
          <p:nvPr/>
        </p:nvSpPr>
        <p:spPr>
          <a:xfrm>
            <a:off x="1724125" y="27532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745" name="Google Shape;1745;p172"/>
          <p:cNvSpPr/>
          <p:nvPr/>
        </p:nvSpPr>
        <p:spPr>
          <a:xfrm>
            <a:off x="586200" y="35138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cxnSp>
        <p:nvCxnSpPr>
          <p:cNvPr id="1746" name="Google Shape;1746;p172"/>
          <p:cNvCxnSpPr>
            <a:stCxn id="1747" idx="1"/>
            <a:endCxn id="1745" idx="0"/>
          </p:cNvCxnSpPr>
          <p:nvPr/>
        </p:nvCxnSpPr>
        <p:spPr>
          <a:xfrm rot="5400000">
            <a:off x="1683174" y="2399825"/>
            <a:ext cx="836700" cy="13911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1748" name="Google Shape;1748;p172"/>
          <p:cNvSpPr/>
          <p:nvPr/>
        </p:nvSpPr>
        <p:spPr>
          <a:xfrm>
            <a:off x="3541375" y="1386800"/>
            <a:ext cx="1816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Are you sharding for DB throughput?</a:t>
            </a:r>
            <a:endParaRPr>
              <a:latin typeface="Montserrat"/>
              <a:ea typeface="Montserrat"/>
              <a:cs typeface="Montserrat"/>
              <a:sym typeface="Montserrat"/>
            </a:endParaRPr>
          </a:p>
        </p:txBody>
      </p:sp>
      <p:sp>
        <p:nvSpPr>
          <p:cNvPr id="1749" name="Google Shape;1749;p172"/>
          <p:cNvSpPr/>
          <p:nvPr/>
        </p:nvSpPr>
        <p:spPr>
          <a:xfrm>
            <a:off x="1829875"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DB</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Consolidation?</a:t>
            </a:r>
            <a:endParaRPr>
              <a:latin typeface="Montserrat"/>
              <a:ea typeface="Montserrat"/>
              <a:cs typeface="Montserrat"/>
              <a:sym typeface="Montserrat"/>
            </a:endParaRPr>
          </a:p>
        </p:txBody>
      </p:sp>
      <p:sp>
        <p:nvSpPr>
          <p:cNvPr id="1750" name="Google Shape;1750;p172"/>
          <p:cNvSpPr/>
          <p:nvPr/>
        </p:nvSpPr>
        <p:spPr>
          <a:xfrm>
            <a:off x="54877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Global Consistent Data?</a:t>
            </a:r>
            <a:endParaRPr>
              <a:latin typeface="Montserrat"/>
              <a:ea typeface="Montserrat"/>
              <a:cs typeface="Montserrat"/>
              <a:sym typeface="Montserrat"/>
            </a:endParaRPr>
          </a:p>
        </p:txBody>
      </p:sp>
      <p:sp>
        <p:nvSpPr>
          <p:cNvPr id="1751" name="Google Shape;1751;p172"/>
          <p:cNvSpPr/>
          <p:nvPr/>
        </p:nvSpPr>
        <p:spPr>
          <a:xfrm>
            <a:off x="7287950"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a:t>
            </a:r>
            <a:endParaRPr>
              <a:latin typeface="Montserrat"/>
              <a:ea typeface="Montserrat"/>
              <a:cs typeface="Montserrat"/>
              <a:sym typeface="Montserrat"/>
            </a:endParaRPr>
          </a:p>
        </p:txBody>
      </p:sp>
      <p:sp>
        <p:nvSpPr>
          <p:cNvPr id="1747" name="Google Shape;1747;p172"/>
          <p:cNvSpPr/>
          <p:nvPr/>
        </p:nvSpPr>
        <p:spPr>
          <a:xfrm rot="-5400000">
            <a:off x="4265900" y="-1092475"/>
            <a:ext cx="532800" cy="70062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57" name="Google Shape;1757;p1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58" name="Google Shape;1758;p1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59" name="Google Shape;1759;p173"/>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too large for single RDBMS?</a:t>
            </a:r>
            <a:endParaRPr>
              <a:latin typeface="Montserrat"/>
              <a:ea typeface="Montserrat"/>
              <a:cs typeface="Montserrat"/>
              <a:sym typeface="Montserrat"/>
            </a:endParaRPr>
          </a:p>
        </p:txBody>
      </p:sp>
      <p:sp>
        <p:nvSpPr>
          <p:cNvPr id="1760" name="Google Shape;1760;p173"/>
          <p:cNvSpPr txBox="1"/>
          <p:nvPr/>
        </p:nvSpPr>
        <p:spPr>
          <a:xfrm>
            <a:off x="1724125" y="27532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761" name="Google Shape;1761;p173"/>
          <p:cNvSpPr/>
          <p:nvPr/>
        </p:nvSpPr>
        <p:spPr>
          <a:xfrm>
            <a:off x="586200" y="35138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
        <p:nvSpPr>
          <p:cNvPr id="1762" name="Google Shape;1762;p173"/>
          <p:cNvSpPr/>
          <p:nvPr/>
        </p:nvSpPr>
        <p:spPr>
          <a:xfrm>
            <a:off x="5079400" y="357475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need Relational DB?</a:t>
            </a:r>
            <a:endParaRPr>
              <a:latin typeface="Montserrat"/>
              <a:ea typeface="Montserrat"/>
              <a:cs typeface="Montserrat"/>
              <a:sym typeface="Montserrat"/>
            </a:endParaRPr>
          </a:p>
        </p:txBody>
      </p:sp>
      <p:cxnSp>
        <p:nvCxnSpPr>
          <p:cNvPr id="1763" name="Google Shape;1763;p173"/>
          <p:cNvCxnSpPr>
            <a:stCxn id="1764" idx="1"/>
            <a:endCxn id="1761" idx="0"/>
          </p:cNvCxnSpPr>
          <p:nvPr/>
        </p:nvCxnSpPr>
        <p:spPr>
          <a:xfrm rot="5400000">
            <a:off x="1683174" y="2399825"/>
            <a:ext cx="836700" cy="1391100"/>
          </a:xfrm>
          <a:prstGeom prst="bentConnector3">
            <a:avLst>
              <a:gd fmla="val 50004" name="adj1"/>
            </a:avLst>
          </a:prstGeom>
          <a:noFill/>
          <a:ln cap="flat" cmpd="sng" w="28575">
            <a:solidFill>
              <a:srgbClr val="6AA84F"/>
            </a:solidFill>
            <a:prstDash val="solid"/>
            <a:round/>
            <a:headEnd len="med" w="med" type="none"/>
            <a:tailEnd len="med" w="med" type="triangle"/>
          </a:ln>
        </p:spPr>
      </p:cxnSp>
      <p:cxnSp>
        <p:nvCxnSpPr>
          <p:cNvPr id="1765" name="Google Shape;1765;p173"/>
          <p:cNvCxnSpPr>
            <a:stCxn id="1766" idx="1"/>
            <a:endCxn id="1762" idx="0"/>
          </p:cNvCxnSpPr>
          <p:nvPr/>
        </p:nvCxnSpPr>
        <p:spPr>
          <a:xfrm rot="5400000">
            <a:off x="5917268" y="3033400"/>
            <a:ext cx="523500" cy="559500"/>
          </a:xfrm>
          <a:prstGeom prst="bentConnector3">
            <a:avLst>
              <a:gd fmla="val 49986" name="adj1"/>
            </a:avLst>
          </a:prstGeom>
          <a:noFill/>
          <a:ln cap="flat" cmpd="sng" w="28575">
            <a:solidFill>
              <a:srgbClr val="E06666"/>
            </a:solidFill>
            <a:prstDash val="solid"/>
            <a:round/>
            <a:headEnd len="med" w="med" type="none"/>
            <a:tailEnd len="med" w="med" type="triangle"/>
          </a:ln>
        </p:spPr>
      </p:cxnSp>
      <p:sp>
        <p:nvSpPr>
          <p:cNvPr id="1767" name="Google Shape;1767;p173"/>
          <p:cNvSpPr txBox="1"/>
          <p:nvPr/>
        </p:nvSpPr>
        <p:spPr>
          <a:xfrm>
            <a:off x="5801625" y="29868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768" name="Google Shape;1768;p173"/>
          <p:cNvSpPr/>
          <p:nvPr/>
        </p:nvSpPr>
        <p:spPr>
          <a:xfrm>
            <a:off x="3541375" y="1386800"/>
            <a:ext cx="1816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Are you sharding for DB throughput?</a:t>
            </a:r>
            <a:endParaRPr>
              <a:latin typeface="Montserrat"/>
              <a:ea typeface="Montserrat"/>
              <a:cs typeface="Montserrat"/>
              <a:sym typeface="Montserrat"/>
            </a:endParaRPr>
          </a:p>
        </p:txBody>
      </p:sp>
      <p:sp>
        <p:nvSpPr>
          <p:cNvPr id="1769" name="Google Shape;1769;p173"/>
          <p:cNvSpPr/>
          <p:nvPr/>
        </p:nvSpPr>
        <p:spPr>
          <a:xfrm>
            <a:off x="1829875"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DB</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Consolidation?</a:t>
            </a:r>
            <a:endParaRPr>
              <a:latin typeface="Montserrat"/>
              <a:ea typeface="Montserrat"/>
              <a:cs typeface="Montserrat"/>
              <a:sym typeface="Montserrat"/>
            </a:endParaRPr>
          </a:p>
        </p:txBody>
      </p:sp>
      <p:sp>
        <p:nvSpPr>
          <p:cNvPr id="1770" name="Google Shape;1770;p173"/>
          <p:cNvSpPr/>
          <p:nvPr/>
        </p:nvSpPr>
        <p:spPr>
          <a:xfrm>
            <a:off x="54877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Global Consistent Data?</a:t>
            </a:r>
            <a:endParaRPr>
              <a:latin typeface="Montserrat"/>
              <a:ea typeface="Montserrat"/>
              <a:cs typeface="Montserrat"/>
              <a:sym typeface="Montserrat"/>
            </a:endParaRPr>
          </a:p>
        </p:txBody>
      </p:sp>
      <p:sp>
        <p:nvSpPr>
          <p:cNvPr id="1771" name="Google Shape;1771;p173"/>
          <p:cNvSpPr/>
          <p:nvPr/>
        </p:nvSpPr>
        <p:spPr>
          <a:xfrm>
            <a:off x="7287950"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a:t>
            </a:r>
            <a:endParaRPr>
              <a:latin typeface="Montserrat"/>
              <a:ea typeface="Montserrat"/>
              <a:cs typeface="Montserrat"/>
              <a:sym typeface="Montserrat"/>
            </a:endParaRPr>
          </a:p>
        </p:txBody>
      </p:sp>
      <p:sp>
        <p:nvSpPr>
          <p:cNvPr id="1764" name="Google Shape;1764;p173"/>
          <p:cNvSpPr/>
          <p:nvPr/>
        </p:nvSpPr>
        <p:spPr>
          <a:xfrm rot="-5400000">
            <a:off x="4265900" y="-1092475"/>
            <a:ext cx="532800" cy="70062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73"/>
          <p:cNvSpPr/>
          <p:nvPr/>
        </p:nvSpPr>
        <p:spPr>
          <a:xfrm rot="-5400000">
            <a:off x="4302350" y="-834050"/>
            <a:ext cx="895200" cy="6875700"/>
          </a:xfrm>
          <a:prstGeom prst="leftBrace">
            <a:avLst>
              <a:gd fmla="val 39283" name="adj1"/>
              <a:gd fmla="val 74853" name="adj2"/>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pic>
        <p:nvPicPr>
          <p:cNvPr id="1776" name="Google Shape;1776;p1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77" name="Google Shape;1777;p1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8" name="Google Shape;1778;p1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79" name="Google Shape;1779;p174"/>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too large for single RDBMS?</a:t>
            </a:r>
            <a:endParaRPr>
              <a:latin typeface="Montserrat"/>
              <a:ea typeface="Montserrat"/>
              <a:cs typeface="Montserrat"/>
              <a:sym typeface="Montserrat"/>
            </a:endParaRPr>
          </a:p>
        </p:txBody>
      </p:sp>
      <p:sp>
        <p:nvSpPr>
          <p:cNvPr id="1780" name="Google Shape;1780;p174"/>
          <p:cNvSpPr txBox="1"/>
          <p:nvPr/>
        </p:nvSpPr>
        <p:spPr>
          <a:xfrm>
            <a:off x="1724125" y="27532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781" name="Google Shape;1781;p174"/>
          <p:cNvSpPr txBox="1"/>
          <p:nvPr/>
        </p:nvSpPr>
        <p:spPr>
          <a:xfrm>
            <a:off x="6852375" y="35749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782" name="Google Shape;1782;p174"/>
          <p:cNvSpPr/>
          <p:nvPr/>
        </p:nvSpPr>
        <p:spPr>
          <a:xfrm>
            <a:off x="586200" y="351380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
        <p:nvSpPr>
          <p:cNvPr id="1783" name="Google Shape;1783;p174"/>
          <p:cNvSpPr/>
          <p:nvPr/>
        </p:nvSpPr>
        <p:spPr>
          <a:xfrm>
            <a:off x="5079400" y="357475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need Relational DB?</a:t>
            </a:r>
            <a:endParaRPr>
              <a:latin typeface="Montserrat"/>
              <a:ea typeface="Montserrat"/>
              <a:cs typeface="Montserrat"/>
              <a:sym typeface="Montserrat"/>
            </a:endParaRPr>
          </a:p>
        </p:txBody>
      </p:sp>
      <p:sp>
        <p:nvSpPr>
          <p:cNvPr id="1784" name="Google Shape;1784;p174"/>
          <p:cNvSpPr/>
          <p:nvPr/>
        </p:nvSpPr>
        <p:spPr>
          <a:xfrm>
            <a:off x="7100525" y="428215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Consider a NoSQL Service</a:t>
            </a:r>
            <a:endParaRPr>
              <a:latin typeface="Montserrat"/>
              <a:ea typeface="Montserrat"/>
              <a:cs typeface="Montserrat"/>
              <a:sym typeface="Montserrat"/>
            </a:endParaRPr>
          </a:p>
        </p:txBody>
      </p:sp>
      <p:cxnSp>
        <p:nvCxnSpPr>
          <p:cNvPr id="1785" name="Google Shape;1785;p174"/>
          <p:cNvCxnSpPr>
            <a:stCxn id="1786" idx="1"/>
            <a:endCxn id="1782" idx="0"/>
          </p:cNvCxnSpPr>
          <p:nvPr/>
        </p:nvCxnSpPr>
        <p:spPr>
          <a:xfrm rot="5400000">
            <a:off x="1683174" y="2399825"/>
            <a:ext cx="836700" cy="13911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1787" name="Google Shape;1787;p174"/>
          <p:cNvSpPr txBox="1"/>
          <p:nvPr/>
        </p:nvSpPr>
        <p:spPr>
          <a:xfrm>
            <a:off x="4191425" y="36248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cxnSp>
        <p:nvCxnSpPr>
          <p:cNvPr id="1788" name="Google Shape;1788;p174"/>
          <p:cNvCxnSpPr>
            <a:stCxn id="1789" idx="1"/>
            <a:endCxn id="1783" idx="0"/>
          </p:cNvCxnSpPr>
          <p:nvPr/>
        </p:nvCxnSpPr>
        <p:spPr>
          <a:xfrm rot="5400000">
            <a:off x="5917268" y="3033400"/>
            <a:ext cx="523500" cy="559500"/>
          </a:xfrm>
          <a:prstGeom prst="bentConnector3">
            <a:avLst>
              <a:gd fmla="val 49986" name="adj1"/>
            </a:avLst>
          </a:prstGeom>
          <a:noFill/>
          <a:ln cap="flat" cmpd="sng" w="28575">
            <a:solidFill>
              <a:srgbClr val="E06666"/>
            </a:solidFill>
            <a:prstDash val="solid"/>
            <a:round/>
            <a:headEnd len="med" w="med" type="none"/>
            <a:tailEnd len="med" w="med" type="triangle"/>
          </a:ln>
        </p:spPr>
      </p:cxnSp>
      <p:sp>
        <p:nvSpPr>
          <p:cNvPr id="1790" name="Google Shape;1790;p174"/>
          <p:cNvSpPr txBox="1"/>
          <p:nvPr/>
        </p:nvSpPr>
        <p:spPr>
          <a:xfrm>
            <a:off x="5801625" y="29868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791" name="Google Shape;1791;p174"/>
          <p:cNvSpPr/>
          <p:nvPr/>
        </p:nvSpPr>
        <p:spPr>
          <a:xfrm>
            <a:off x="3541375" y="1386800"/>
            <a:ext cx="1816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Are you sharding for DB throughput?</a:t>
            </a:r>
            <a:endParaRPr>
              <a:latin typeface="Montserrat"/>
              <a:ea typeface="Montserrat"/>
              <a:cs typeface="Montserrat"/>
              <a:sym typeface="Montserrat"/>
            </a:endParaRPr>
          </a:p>
        </p:txBody>
      </p:sp>
      <p:sp>
        <p:nvSpPr>
          <p:cNvPr id="1792" name="Google Shape;1792;p174"/>
          <p:cNvSpPr/>
          <p:nvPr/>
        </p:nvSpPr>
        <p:spPr>
          <a:xfrm>
            <a:off x="1829875"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DB</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Consolidation?</a:t>
            </a:r>
            <a:endParaRPr>
              <a:latin typeface="Montserrat"/>
              <a:ea typeface="Montserrat"/>
              <a:cs typeface="Montserrat"/>
              <a:sym typeface="Montserrat"/>
            </a:endParaRPr>
          </a:p>
        </p:txBody>
      </p:sp>
      <p:sp>
        <p:nvSpPr>
          <p:cNvPr id="1793" name="Google Shape;1793;p174"/>
          <p:cNvSpPr/>
          <p:nvPr/>
        </p:nvSpPr>
        <p:spPr>
          <a:xfrm>
            <a:off x="54877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Global Consistent Data?</a:t>
            </a:r>
            <a:endParaRPr>
              <a:latin typeface="Montserrat"/>
              <a:ea typeface="Montserrat"/>
              <a:cs typeface="Montserrat"/>
              <a:sym typeface="Montserrat"/>
            </a:endParaRPr>
          </a:p>
        </p:txBody>
      </p:sp>
      <p:sp>
        <p:nvSpPr>
          <p:cNvPr id="1794" name="Google Shape;1794;p174"/>
          <p:cNvSpPr/>
          <p:nvPr/>
        </p:nvSpPr>
        <p:spPr>
          <a:xfrm>
            <a:off x="7287950"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a:t>
            </a:r>
            <a:endParaRPr>
              <a:latin typeface="Montserrat"/>
              <a:ea typeface="Montserrat"/>
              <a:cs typeface="Montserrat"/>
              <a:sym typeface="Montserrat"/>
            </a:endParaRPr>
          </a:p>
        </p:txBody>
      </p:sp>
      <p:sp>
        <p:nvSpPr>
          <p:cNvPr id="1786" name="Google Shape;1786;p174"/>
          <p:cNvSpPr/>
          <p:nvPr/>
        </p:nvSpPr>
        <p:spPr>
          <a:xfrm rot="-5400000">
            <a:off x="4265900" y="-1092475"/>
            <a:ext cx="532800" cy="70062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74"/>
          <p:cNvSpPr/>
          <p:nvPr/>
        </p:nvSpPr>
        <p:spPr>
          <a:xfrm rot="-5400000">
            <a:off x="4302350" y="-834050"/>
            <a:ext cx="895200" cy="6875700"/>
          </a:xfrm>
          <a:prstGeom prst="leftBrace">
            <a:avLst>
              <a:gd fmla="val 39283" name="adj1"/>
              <a:gd fmla="val 74853" name="adj2"/>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5" name="Google Shape;1795;p174"/>
          <p:cNvCxnSpPr>
            <a:stCxn id="1783" idx="3"/>
            <a:endCxn id="1784" idx="0"/>
          </p:cNvCxnSpPr>
          <p:nvPr/>
        </p:nvCxnSpPr>
        <p:spPr>
          <a:xfrm>
            <a:off x="6719200" y="3928450"/>
            <a:ext cx="1201200" cy="353700"/>
          </a:xfrm>
          <a:prstGeom prst="bentConnector2">
            <a:avLst/>
          </a:prstGeom>
          <a:noFill/>
          <a:ln cap="flat" cmpd="sng" w="28575">
            <a:solidFill>
              <a:srgbClr val="E06666"/>
            </a:solidFill>
            <a:prstDash val="solid"/>
            <a:round/>
            <a:headEnd len="med" w="med" type="none"/>
            <a:tailEnd len="med" w="med" type="triangle"/>
          </a:ln>
        </p:spPr>
      </p:cxnSp>
      <p:cxnSp>
        <p:nvCxnSpPr>
          <p:cNvPr id="1796" name="Google Shape;1796;p174"/>
          <p:cNvCxnSpPr>
            <a:stCxn id="1783" idx="1"/>
            <a:endCxn id="1797" idx="0"/>
          </p:cNvCxnSpPr>
          <p:nvPr/>
        </p:nvCxnSpPr>
        <p:spPr>
          <a:xfrm flipH="1">
            <a:off x="4004200" y="3928450"/>
            <a:ext cx="1075200" cy="353700"/>
          </a:xfrm>
          <a:prstGeom prst="bentConnector2">
            <a:avLst/>
          </a:prstGeom>
          <a:noFill/>
          <a:ln cap="flat" cmpd="sng" w="28575">
            <a:solidFill>
              <a:srgbClr val="6AA84F"/>
            </a:solidFill>
            <a:prstDash val="solid"/>
            <a:round/>
            <a:headEnd len="med" w="med" type="none"/>
            <a:tailEnd len="med" w="med" type="triangle"/>
          </a:ln>
        </p:spPr>
      </p:cxnSp>
      <p:sp>
        <p:nvSpPr>
          <p:cNvPr id="1797" name="Google Shape;1797;p174"/>
          <p:cNvSpPr/>
          <p:nvPr/>
        </p:nvSpPr>
        <p:spPr>
          <a:xfrm>
            <a:off x="3184400" y="428215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a:t>
            </a:r>
            <a:endParaRPr b="1">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pic>
        <p:nvPicPr>
          <p:cNvPr id="1802" name="Google Shape;1802;p1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03" name="Google Shape;1803;p1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04" name="Google Shape;1804;p17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Cloud Spanner and when to use it.</a:t>
            </a:r>
            <a:endParaRPr sz="2900">
              <a:solidFill>
                <a:srgbClr val="000000"/>
              </a:solidFill>
              <a:latin typeface="Montserrat"/>
              <a:ea typeface="Montserrat"/>
              <a:cs typeface="Montserrat"/>
              <a:sym typeface="Montserrat"/>
            </a:endParaRPr>
          </a:p>
        </p:txBody>
      </p:sp>
      <p:sp>
        <p:nvSpPr>
          <p:cNvPr id="1805" name="Google Shape;1805;p1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11" name="Google Shape;1811;p1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12" name="Google Shape;1812;p17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Firestore.</a:t>
            </a:r>
            <a:endParaRPr sz="2900">
              <a:solidFill>
                <a:srgbClr val="000000"/>
              </a:solidFill>
              <a:latin typeface="Montserrat"/>
              <a:ea typeface="Montserrat"/>
              <a:cs typeface="Montserrat"/>
              <a:sym typeface="Montserrat"/>
            </a:endParaRPr>
          </a:p>
        </p:txBody>
      </p:sp>
      <p:sp>
        <p:nvSpPr>
          <p:cNvPr id="1813" name="Google Shape;1813;p1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pic>
        <p:nvPicPr>
          <p:cNvPr id="1818" name="Google Shape;1818;p1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19" name="Google Shape;1819;p1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20" name="Google Shape;1820;p177"/>
          <p:cNvSpPr txBox="1"/>
          <p:nvPr>
            <p:ph type="ctrTitle"/>
          </p:nvPr>
        </p:nvSpPr>
        <p:spPr>
          <a:xfrm>
            <a:off x="311700" y="1637000"/>
            <a:ext cx="8520600" cy="136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
        <p:nvSpPr>
          <p:cNvPr id="1821" name="Google Shape;1821;p1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pic>
        <p:nvPicPr>
          <p:cNvPr id="1826" name="Google Shape;1826;p1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27" name="Google Shape;1827;p1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28" name="Google Shape;1828;p17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demo we’ll do the following: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cloud spanner instance.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database.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schema.</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Insert data.</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Run query.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Clean up.</a:t>
            </a:r>
            <a:endParaRPr sz="2900">
              <a:solidFill>
                <a:srgbClr val="000000"/>
              </a:solidFill>
              <a:latin typeface="Montserrat"/>
              <a:ea typeface="Montserrat"/>
              <a:cs typeface="Montserrat"/>
              <a:sym typeface="Montserrat"/>
            </a:endParaRPr>
          </a:p>
        </p:txBody>
      </p:sp>
      <p:sp>
        <p:nvSpPr>
          <p:cNvPr id="1829" name="Google Shape;1829;p1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pic>
        <p:nvPicPr>
          <p:cNvPr id="1834" name="Google Shape;1834;p1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5" name="Google Shape;1835;p1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6" name="Google Shape;1836;p179"/>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sp>
        <p:nvSpPr>
          <p:cNvPr id="1837" name="Google Shape;1837;p1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pic>
        <p:nvPicPr>
          <p:cNvPr id="1842" name="Google Shape;1842;p1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3" name="Google Shape;1843;p1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44" name="Google Shape;1844;p18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 far we’ve learned about Cloud Storage for general object storage, Filestore for File System storage, Cloud SQL for RDBMS, and Cloud Spanner for horizontal scalability for RDBMS.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discuss NoSQL database as a service options from GCP, starting with Firestore.</a:t>
            </a:r>
            <a:endParaRPr sz="2900">
              <a:solidFill>
                <a:srgbClr val="000000"/>
              </a:solidFill>
              <a:latin typeface="Montserrat"/>
              <a:ea typeface="Montserrat"/>
              <a:cs typeface="Montserrat"/>
              <a:sym typeface="Montserrat"/>
            </a:endParaRPr>
          </a:p>
        </p:txBody>
      </p:sp>
      <p:sp>
        <p:nvSpPr>
          <p:cNvPr id="1845" name="Google Shape;1845;p1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pic>
        <p:nvPicPr>
          <p:cNvPr id="1850" name="Google Shape;1850;p1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51" name="Google Shape;1851;p1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2" name="Google Shape;1852;p18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i="1" lang="en" sz="2900">
                <a:solidFill>
                  <a:srgbClr val="000000"/>
                </a:solidFill>
                <a:latin typeface="Montserrat"/>
                <a:ea typeface="Montserrat"/>
                <a:cs typeface="Montserrat"/>
                <a:sym typeface="Montserrat"/>
              </a:rPr>
              <a:t>Important Note:</a:t>
            </a:r>
            <a:endParaRPr b="1"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may see the service “Datastore” referenced in some parts of the GCP documentation.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is the successor and next generation of Datastore.</a:t>
            </a:r>
            <a:endParaRPr sz="2900">
              <a:solidFill>
                <a:srgbClr val="000000"/>
              </a:solidFill>
              <a:latin typeface="Montserrat"/>
              <a:ea typeface="Montserrat"/>
              <a:cs typeface="Montserrat"/>
              <a:sym typeface="Montserrat"/>
            </a:endParaRPr>
          </a:p>
        </p:txBody>
      </p:sp>
      <p:sp>
        <p:nvSpPr>
          <p:cNvPr id="1853" name="Google Shape;1853;p1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8" name="Google Shape;198;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9" name="Google Shape;199;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0" name="Google Shape;200;p29"/>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201" name="Google Shape;201;p29"/>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cxnSp>
        <p:nvCxnSpPr>
          <p:cNvPr id="202" name="Google Shape;202;p29"/>
          <p:cNvCxnSpPr>
            <a:stCxn id="200" idx="3"/>
            <a:endCxn id="201"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sp>
        <p:nvSpPr>
          <p:cNvPr id="203" name="Google Shape;203;p29"/>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04" name="Google Shape;204;p29"/>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205" name="Google Shape;205;p29"/>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cxnSp>
        <p:nvCxnSpPr>
          <p:cNvPr id="206" name="Google Shape;206;p29"/>
          <p:cNvCxnSpPr>
            <a:stCxn id="204" idx="2"/>
            <a:endCxn id="205"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207" name="Google Shape;207;p29"/>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08" name="Google Shape;208;p29"/>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209" name="Google Shape;209;p29"/>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210" name="Google Shape;210;p29"/>
          <p:cNvPicPr preferRelativeResize="0"/>
          <p:nvPr/>
        </p:nvPicPr>
        <p:blipFill>
          <a:blip r:embed="rId5">
            <a:alphaModFix/>
          </a:blip>
          <a:stretch>
            <a:fillRect/>
          </a:stretch>
        </p:blipFill>
        <p:spPr>
          <a:xfrm>
            <a:off x="8389926" y="4510976"/>
            <a:ext cx="415850" cy="460631"/>
          </a:xfrm>
          <a:prstGeom prst="rect">
            <a:avLst/>
          </a:prstGeom>
          <a:noFill/>
          <a:ln>
            <a:noFill/>
          </a:ln>
        </p:spPr>
      </p:pic>
      <p:pic>
        <p:nvPicPr>
          <p:cNvPr id="211" name="Google Shape;211;p29"/>
          <p:cNvPicPr preferRelativeResize="0"/>
          <p:nvPr/>
        </p:nvPicPr>
        <p:blipFill>
          <a:blip r:embed="rId6">
            <a:alphaModFix/>
          </a:blip>
          <a:stretch>
            <a:fillRect/>
          </a:stretch>
        </p:blipFill>
        <p:spPr>
          <a:xfrm>
            <a:off x="6522925" y="4422350"/>
            <a:ext cx="427275" cy="427275"/>
          </a:xfrm>
          <a:prstGeom prst="rect">
            <a:avLst/>
          </a:prstGeom>
          <a:noFill/>
          <a:ln>
            <a:noFill/>
          </a:ln>
        </p:spPr>
      </p:pic>
      <p:cxnSp>
        <p:nvCxnSpPr>
          <p:cNvPr id="212" name="Google Shape;212;p29"/>
          <p:cNvCxnSpPr>
            <a:stCxn id="208" idx="3"/>
            <a:endCxn id="210"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213" name="Google Shape;213;p29"/>
          <p:cNvCxnSpPr>
            <a:stCxn id="208" idx="1"/>
            <a:endCxn id="211"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214" name="Google Shape;214;p29"/>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215" name="Google Shape;215;p29"/>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216" name="Google Shape;216;p29"/>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59" name="Google Shape;1859;p1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60" name="Google Shape;1860;p18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is a NoSQL, document-oriented database.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Unlike a SQL database, there are no tables or rows. Instead, you store data in documents, which are organized into collections.</a:t>
            </a:r>
            <a:endParaRPr sz="2900">
              <a:solidFill>
                <a:srgbClr val="000000"/>
              </a:solidFill>
              <a:latin typeface="Montserrat"/>
              <a:ea typeface="Montserrat"/>
              <a:cs typeface="Montserrat"/>
              <a:sym typeface="Montserrat"/>
            </a:endParaRPr>
          </a:p>
        </p:txBody>
      </p:sp>
      <p:sp>
        <p:nvSpPr>
          <p:cNvPr id="1861" name="Google Shape;1861;p1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pic>
        <p:nvPicPr>
          <p:cNvPr id="1866" name="Google Shape;1866;p1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67" name="Google Shape;1867;p1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68" name="Google Shape;1868;p18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document contains a set of key-value pairs (very similar to JSON).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{“name” : “Jose”, “hobby” : “piano”}</a:t>
            </a:r>
            <a:endParaRPr b="1"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is optimized for storing large collections of small documents.</a:t>
            </a:r>
            <a:endParaRPr sz="2900">
              <a:solidFill>
                <a:srgbClr val="000000"/>
              </a:solidFill>
              <a:latin typeface="Montserrat"/>
              <a:ea typeface="Montserrat"/>
              <a:cs typeface="Montserrat"/>
              <a:sym typeface="Montserrat"/>
            </a:endParaRPr>
          </a:p>
        </p:txBody>
      </p:sp>
      <p:sp>
        <p:nvSpPr>
          <p:cNvPr id="1869" name="Google Shape;1869;p1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pic>
        <p:nvPicPr>
          <p:cNvPr id="1874" name="Google Shape;1874;p1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75" name="Google Shape;1875;p1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76" name="Google Shape;1876;p18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 documents must be stored in collections.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Documents can contain subcollections and nested objects, both of which can include primitive fields like strings or complex objects like lists.</a:t>
            </a:r>
            <a:endParaRPr sz="2900">
              <a:solidFill>
                <a:srgbClr val="000000"/>
              </a:solidFill>
              <a:latin typeface="Montserrat"/>
              <a:ea typeface="Montserrat"/>
              <a:cs typeface="Montserrat"/>
              <a:sym typeface="Montserrat"/>
            </a:endParaRPr>
          </a:p>
        </p:txBody>
      </p:sp>
      <p:sp>
        <p:nvSpPr>
          <p:cNvPr id="1877" name="Google Shape;1877;p1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pic>
        <p:nvPicPr>
          <p:cNvPr id="1882" name="Google Shape;1882;p1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3" name="Google Shape;1883;p1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84" name="Google Shape;1884;p18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Collections and documents are created implicitly in Firestore.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Simply assign data to a document within a collection.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either the collection or document does not exist, Firestore creates it.</a:t>
            </a:r>
            <a:endParaRPr sz="2900">
              <a:solidFill>
                <a:srgbClr val="000000"/>
              </a:solidFill>
              <a:latin typeface="Montserrat"/>
              <a:ea typeface="Montserrat"/>
              <a:cs typeface="Montserrat"/>
              <a:sym typeface="Montserrat"/>
            </a:endParaRPr>
          </a:p>
        </p:txBody>
      </p:sp>
      <p:sp>
        <p:nvSpPr>
          <p:cNvPr id="1885" name="Google Shape;1885;p1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id="1890" name="Google Shape;1890;p1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91" name="Google Shape;1891;p1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92" name="Google Shape;1892;p18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is optimized to work very well for mobile and web applications, with easy to use interface with mobile SDKs.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provides a fully managed, serverless database that effortlessly scales up or down to meet any demand, with no maintenance windows or downtime.</a:t>
            </a:r>
            <a:endParaRPr sz="2900">
              <a:solidFill>
                <a:srgbClr val="000000"/>
              </a:solidFill>
              <a:latin typeface="Montserrat"/>
              <a:ea typeface="Montserrat"/>
              <a:cs typeface="Montserrat"/>
              <a:sym typeface="Montserrat"/>
            </a:endParaRPr>
          </a:p>
        </p:txBody>
      </p:sp>
      <p:sp>
        <p:nvSpPr>
          <p:cNvPr id="1893" name="Google Shape;1893;p1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pic>
        <p:nvPicPr>
          <p:cNvPr id="1898" name="Google Shape;1898;p1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99" name="Google Shape;1899;p1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00" name="Google Shape;1900;p18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has built-in live synchronization and offline mode make it easy to build multi-user, collaborative applications on mobile, web, and IoT devices.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Comes with many client-side development libraries including Web, iOS, Android, Flutter, C++, and Unity, Node.js, and more.</a:t>
            </a:r>
            <a:endParaRPr sz="2900">
              <a:solidFill>
                <a:srgbClr val="000000"/>
              </a:solidFill>
              <a:latin typeface="Montserrat"/>
              <a:ea typeface="Montserrat"/>
              <a:cs typeface="Montserrat"/>
              <a:sym typeface="Montserrat"/>
            </a:endParaRPr>
          </a:p>
        </p:txBody>
      </p:sp>
      <p:sp>
        <p:nvSpPr>
          <p:cNvPr id="1901" name="Google Shape;1901;p1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07" name="Google Shape;1907;p1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08" name="Google Shape;1908;p18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 has a powerful query engine that supports ACID (Atomicity, Consistency, Reliability, and Durability) transactions.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Also provides automatic multi-region replication.</a:t>
            </a:r>
            <a:endParaRPr sz="2900">
              <a:solidFill>
                <a:srgbClr val="000000"/>
              </a:solidFill>
              <a:latin typeface="Montserrat"/>
              <a:ea typeface="Montserrat"/>
              <a:cs typeface="Montserrat"/>
              <a:sym typeface="Montserrat"/>
            </a:endParaRPr>
          </a:p>
        </p:txBody>
      </p:sp>
      <p:sp>
        <p:nvSpPr>
          <p:cNvPr id="1909" name="Google Shape;1909;p1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pic>
        <p:nvPicPr>
          <p:cNvPr id="1914" name="Google Shape;1914;p1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15" name="Google Shape;1915;p1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16" name="Google Shape;1916;p1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17" name="Google Shape;1917;p189"/>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Schema needs NoSQL adaptability?</a:t>
            </a:r>
            <a:endParaRPr>
              <a:latin typeface="Montserrat"/>
              <a:ea typeface="Montserrat"/>
              <a:cs typeface="Montserrat"/>
              <a:sym typeface="Montserrat"/>
            </a:endParaRPr>
          </a:p>
        </p:txBody>
      </p:sp>
      <p:sp>
        <p:nvSpPr>
          <p:cNvPr id="1918" name="Google Shape;1918;p189"/>
          <p:cNvSpPr/>
          <p:nvPr/>
        </p:nvSpPr>
        <p:spPr>
          <a:xfrm>
            <a:off x="2478925" y="138795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Scale from zero to TBs?</a:t>
            </a:r>
            <a:endParaRPr>
              <a:latin typeface="Montserrat"/>
              <a:ea typeface="Montserrat"/>
              <a:cs typeface="Montserrat"/>
              <a:sym typeface="Montserrat"/>
            </a:endParaRPr>
          </a:p>
        </p:txBody>
      </p:sp>
      <p:sp>
        <p:nvSpPr>
          <p:cNvPr id="1919" name="Google Shape;1919;p189"/>
          <p:cNvSpPr/>
          <p:nvPr/>
        </p:nvSpPr>
        <p:spPr>
          <a:xfrm>
            <a:off x="4662250"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Libraries for mobile and web dev?</a:t>
            </a:r>
            <a:endParaRPr>
              <a:latin typeface="Montserrat"/>
              <a:ea typeface="Montserrat"/>
              <a:cs typeface="Montserrat"/>
              <a:sym typeface="Montserra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id="1924" name="Google Shape;1924;p1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5" name="Google Shape;1925;p1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26" name="Google Shape;1926;p1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27" name="Google Shape;1927;p190"/>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Schema needs NoSQL adaptability?</a:t>
            </a:r>
            <a:endParaRPr>
              <a:latin typeface="Montserrat"/>
              <a:ea typeface="Montserrat"/>
              <a:cs typeface="Montserrat"/>
              <a:sym typeface="Montserrat"/>
            </a:endParaRPr>
          </a:p>
        </p:txBody>
      </p:sp>
      <p:sp>
        <p:nvSpPr>
          <p:cNvPr id="1928" name="Google Shape;1928;p190"/>
          <p:cNvSpPr txBox="1"/>
          <p:nvPr/>
        </p:nvSpPr>
        <p:spPr>
          <a:xfrm>
            <a:off x="1345475" y="2750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929" name="Google Shape;1929;p190"/>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cxnSp>
        <p:nvCxnSpPr>
          <p:cNvPr id="1930" name="Google Shape;1930;p190"/>
          <p:cNvCxnSpPr>
            <a:stCxn id="1931" idx="1"/>
            <a:endCxn id="1929" idx="0"/>
          </p:cNvCxnSpPr>
          <p:nvPr/>
        </p:nvCxnSpPr>
        <p:spPr>
          <a:xfrm flipH="1" rot="-5400000">
            <a:off x="1824602" y="2997275"/>
            <a:ext cx="860100" cy="2196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1932" name="Google Shape;1932;p190"/>
          <p:cNvSpPr/>
          <p:nvPr/>
        </p:nvSpPr>
        <p:spPr>
          <a:xfrm>
            <a:off x="2478925" y="138795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Scale from zero to TBs?</a:t>
            </a:r>
            <a:endParaRPr>
              <a:latin typeface="Montserrat"/>
              <a:ea typeface="Montserrat"/>
              <a:cs typeface="Montserrat"/>
              <a:sym typeface="Montserrat"/>
            </a:endParaRPr>
          </a:p>
        </p:txBody>
      </p:sp>
      <p:sp>
        <p:nvSpPr>
          <p:cNvPr id="1931" name="Google Shape;1931;p190"/>
          <p:cNvSpPr/>
          <p:nvPr/>
        </p:nvSpPr>
        <p:spPr>
          <a:xfrm rot="-5400000">
            <a:off x="2964650" y="191075"/>
            <a:ext cx="550500" cy="44214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90"/>
          <p:cNvSpPr/>
          <p:nvPr/>
        </p:nvSpPr>
        <p:spPr>
          <a:xfrm>
            <a:off x="4662250"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Libraries for mobile and web dev?</a:t>
            </a:r>
            <a:endParaRPr>
              <a:latin typeface="Montserrat"/>
              <a:ea typeface="Montserrat"/>
              <a:cs typeface="Montserrat"/>
              <a:sym typeface="Montserra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pic>
        <p:nvPicPr>
          <p:cNvPr id="1938" name="Google Shape;1938;p1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39" name="Google Shape;1939;p1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40" name="Google Shape;1940;p1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41" name="Google Shape;1941;p191"/>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Schema needs NoSQL </a:t>
            </a:r>
            <a:r>
              <a:rPr lang="en">
                <a:latin typeface="Montserrat"/>
                <a:ea typeface="Montserrat"/>
                <a:cs typeface="Montserrat"/>
                <a:sym typeface="Montserrat"/>
              </a:rPr>
              <a:t>adaptability</a:t>
            </a: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1942" name="Google Shape;1942;p191"/>
          <p:cNvSpPr txBox="1"/>
          <p:nvPr/>
        </p:nvSpPr>
        <p:spPr>
          <a:xfrm>
            <a:off x="1345475" y="2750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943" name="Google Shape;1943;p191"/>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cxnSp>
        <p:nvCxnSpPr>
          <p:cNvPr id="1944" name="Google Shape;1944;p191"/>
          <p:cNvCxnSpPr>
            <a:stCxn id="1945" idx="1"/>
            <a:endCxn id="1943" idx="0"/>
          </p:cNvCxnSpPr>
          <p:nvPr/>
        </p:nvCxnSpPr>
        <p:spPr>
          <a:xfrm flipH="1" rot="-5400000">
            <a:off x="1824602" y="2997275"/>
            <a:ext cx="860100" cy="2196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1946" name="Google Shape;1946;p191"/>
          <p:cNvSpPr/>
          <p:nvPr/>
        </p:nvSpPr>
        <p:spPr>
          <a:xfrm>
            <a:off x="2478925" y="138795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Scale from zero to TBs?</a:t>
            </a:r>
            <a:endParaRPr>
              <a:latin typeface="Montserrat"/>
              <a:ea typeface="Montserrat"/>
              <a:cs typeface="Montserrat"/>
              <a:sym typeface="Montserrat"/>
            </a:endParaRPr>
          </a:p>
        </p:txBody>
      </p:sp>
      <p:sp>
        <p:nvSpPr>
          <p:cNvPr id="1945" name="Google Shape;1945;p191"/>
          <p:cNvSpPr/>
          <p:nvPr/>
        </p:nvSpPr>
        <p:spPr>
          <a:xfrm rot="-5400000">
            <a:off x="2964650" y="191075"/>
            <a:ext cx="550500" cy="44214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7" name="Google Shape;1947;p191"/>
          <p:cNvCxnSpPr>
            <a:stCxn id="1941" idx="3"/>
            <a:endCxn id="1946" idx="1"/>
          </p:cNvCxnSpPr>
          <p:nvPr/>
        </p:nvCxnSpPr>
        <p:spPr>
          <a:xfrm>
            <a:off x="1699675" y="1740488"/>
            <a:ext cx="779400" cy="1200"/>
          </a:xfrm>
          <a:prstGeom prst="bentConnector3">
            <a:avLst>
              <a:gd fmla="val 49990" name="adj1"/>
            </a:avLst>
          </a:prstGeom>
          <a:noFill/>
          <a:ln cap="flat" cmpd="sng" w="28575">
            <a:solidFill>
              <a:srgbClr val="E06666"/>
            </a:solidFill>
            <a:prstDash val="solid"/>
            <a:round/>
            <a:headEnd len="med" w="med" type="none"/>
            <a:tailEnd len="med" w="med" type="triangle"/>
          </a:ln>
        </p:spPr>
      </p:cxnSp>
      <p:sp>
        <p:nvSpPr>
          <p:cNvPr id="1948" name="Google Shape;1948;p191"/>
          <p:cNvSpPr/>
          <p:nvPr/>
        </p:nvSpPr>
        <p:spPr>
          <a:xfrm>
            <a:off x="4662250"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Libraries for mobile and web dev?</a:t>
            </a:r>
            <a:endParaRPr>
              <a:latin typeface="Montserrat"/>
              <a:ea typeface="Montserrat"/>
              <a:cs typeface="Montserrat"/>
              <a:sym typeface="Montserrat"/>
            </a:endParaRPr>
          </a:p>
        </p:txBody>
      </p:sp>
      <p:cxnSp>
        <p:nvCxnSpPr>
          <p:cNvPr id="1949" name="Google Shape;1949;p191"/>
          <p:cNvCxnSpPr>
            <a:stCxn id="1946" idx="3"/>
            <a:endCxn id="1948" idx="1"/>
          </p:cNvCxnSpPr>
          <p:nvPr/>
        </p:nvCxnSpPr>
        <p:spPr>
          <a:xfrm flipH="1" rot="10800000">
            <a:off x="4060225" y="1740450"/>
            <a:ext cx="602100" cy="1200"/>
          </a:xfrm>
          <a:prstGeom prst="bentConnector3">
            <a:avLst>
              <a:gd fmla="val 49994" name="adj1"/>
            </a:avLst>
          </a:prstGeom>
          <a:noFill/>
          <a:ln cap="flat" cmpd="sng" w="28575">
            <a:solidFill>
              <a:srgbClr val="E06666"/>
            </a:solidFill>
            <a:prstDash val="solid"/>
            <a:round/>
            <a:headEnd len="med" w="med" type="none"/>
            <a:tailEnd len="med" w="med" type="triangle"/>
          </a:ln>
        </p:spPr>
      </p:cxnSp>
      <p:sp>
        <p:nvSpPr>
          <p:cNvPr id="1950" name="Google Shape;1950;p191"/>
          <p:cNvSpPr txBox="1"/>
          <p:nvPr/>
        </p:nvSpPr>
        <p:spPr>
          <a:xfrm>
            <a:off x="1699675"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951" name="Google Shape;1951;p191"/>
          <p:cNvSpPr txBox="1"/>
          <p:nvPr/>
        </p:nvSpPr>
        <p:spPr>
          <a:xfrm>
            <a:off x="3971613"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2" name="Google Shape;222;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3" name="Google Shape;223;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24" name="Google Shape;224;p30"/>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225" name="Google Shape;225;p30"/>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cxnSp>
        <p:nvCxnSpPr>
          <p:cNvPr id="226" name="Google Shape;226;p30"/>
          <p:cNvCxnSpPr>
            <a:stCxn id="224" idx="3"/>
            <a:endCxn id="225"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sp>
        <p:nvSpPr>
          <p:cNvPr id="227" name="Google Shape;227;p30"/>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28" name="Google Shape;228;p30"/>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229" name="Google Shape;229;p30"/>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cxnSp>
        <p:nvCxnSpPr>
          <p:cNvPr id="230" name="Google Shape;230;p30"/>
          <p:cNvCxnSpPr>
            <a:stCxn id="228" idx="2"/>
            <a:endCxn id="229"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231" name="Google Shape;231;p30"/>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32" name="Google Shape;232;p30"/>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233" name="Google Shape;233;p30"/>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234" name="Google Shape;234;p30"/>
          <p:cNvPicPr preferRelativeResize="0"/>
          <p:nvPr/>
        </p:nvPicPr>
        <p:blipFill>
          <a:blip r:embed="rId5">
            <a:alphaModFix/>
          </a:blip>
          <a:stretch>
            <a:fillRect/>
          </a:stretch>
        </p:blipFill>
        <p:spPr>
          <a:xfrm>
            <a:off x="8389926" y="4510976"/>
            <a:ext cx="415850" cy="460631"/>
          </a:xfrm>
          <a:prstGeom prst="rect">
            <a:avLst/>
          </a:prstGeom>
          <a:noFill/>
          <a:ln>
            <a:noFill/>
          </a:ln>
        </p:spPr>
      </p:pic>
      <p:pic>
        <p:nvPicPr>
          <p:cNvPr id="235" name="Google Shape;235;p30"/>
          <p:cNvPicPr preferRelativeResize="0"/>
          <p:nvPr/>
        </p:nvPicPr>
        <p:blipFill>
          <a:blip r:embed="rId6">
            <a:alphaModFix/>
          </a:blip>
          <a:stretch>
            <a:fillRect/>
          </a:stretch>
        </p:blipFill>
        <p:spPr>
          <a:xfrm>
            <a:off x="6522925" y="4422350"/>
            <a:ext cx="427275" cy="427275"/>
          </a:xfrm>
          <a:prstGeom prst="rect">
            <a:avLst/>
          </a:prstGeom>
          <a:noFill/>
          <a:ln>
            <a:noFill/>
          </a:ln>
        </p:spPr>
      </p:pic>
      <p:cxnSp>
        <p:nvCxnSpPr>
          <p:cNvPr id="236" name="Google Shape;236;p30"/>
          <p:cNvCxnSpPr>
            <a:stCxn id="232" idx="3"/>
            <a:endCxn id="234"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237" name="Google Shape;237;p30"/>
          <p:cNvCxnSpPr>
            <a:stCxn id="232" idx="1"/>
            <a:endCxn id="235"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238" name="Google Shape;238;p30"/>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239" name="Google Shape;239;p30"/>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240" name="Google Shape;240;p30"/>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
        <p:nvSpPr>
          <p:cNvPr id="241" name="Google Shape;241;p30"/>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cxnSp>
        <p:nvCxnSpPr>
          <p:cNvPr id="242" name="Google Shape;242;p30"/>
          <p:cNvCxnSpPr>
            <a:endCxn id="241" idx="0"/>
          </p:cNvCxnSpPr>
          <p:nvPr/>
        </p:nvCxnSpPr>
        <p:spPr>
          <a:xfrm flipH="1">
            <a:off x="2103825" y="1083850"/>
            <a:ext cx="1814700" cy="235500"/>
          </a:xfrm>
          <a:prstGeom prst="bentConnector2">
            <a:avLst/>
          </a:prstGeom>
          <a:noFill/>
          <a:ln cap="flat" cmpd="sng" w="28575">
            <a:solidFill>
              <a:srgbClr val="E06666"/>
            </a:solidFill>
            <a:prstDash val="solid"/>
            <a:round/>
            <a:headEnd len="med" w="med" type="none"/>
            <a:tailEnd len="med" w="med" type="triangle"/>
          </a:ln>
        </p:spPr>
      </p:cxnSp>
      <p:sp>
        <p:nvSpPr>
          <p:cNvPr id="243" name="Google Shape;243;p30"/>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pic>
        <p:nvPicPr>
          <p:cNvPr id="1956" name="Google Shape;1956;p1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57" name="Google Shape;1957;p1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58" name="Google Shape;1958;p1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59" name="Google Shape;1959;p192"/>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Schema needs NoSQL adaptability?</a:t>
            </a:r>
            <a:endParaRPr>
              <a:latin typeface="Montserrat"/>
              <a:ea typeface="Montserrat"/>
              <a:cs typeface="Montserrat"/>
              <a:sym typeface="Montserrat"/>
            </a:endParaRPr>
          </a:p>
        </p:txBody>
      </p:sp>
      <p:sp>
        <p:nvSpPr>
          <p:cNvPr id="1960" name="Google Shape;1960;p192"/>
          <p:cNvSpPr txBox="1"/>
          <p:nvPr/>
        </p:nvSpPr>
        <p:spPr>
          <a:xfrm>
            <a:off x="1345475" y="2750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961" name="Google Shape;1961;p192"/>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cxnSp>
        <p:nvCxnSpPr>
          <p:cNvPr id="1962" name="Google Shape;1962;p192"/>
          <p:cNvCxnSpPr>
            <a:stCxn id="1963" idx="1"/>
            <a:endCxn id="1961" idx="0"/>
          </p:cNvCxnSpPr>
          <p:nvPr/>
        </p:nvCxnSpPr>
        <p:spPr>
          <a:xfrm flipH="1" rot="-5400000">
            <a:off x="1824602" y="2997275"/>
            <a:ext cx="860100" cy="2196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1964" name="Google Shape;1964;p192"/>
          <p:cNvSpPr/>
          <p:nvPr/>
        </p:nvSpPr>
        <p:spPr>
          <a:xfrm>
            <a:off x="2478925" y="138795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Scale from zero to TBs?</a:t>
            </a:r>
            <a:endParaRPr>
              <a:latin typeface="Montserrat"/>
              <a:ea typeface="Montserrat"/>
              <a:cs typeface="Montserrat"/>
              <a:sym typeface="Montserrat"/>
            </a:endParaRPr>
          </a:p>
        </p:txBody>
      </p:sp>
      <p:sp>
        <p:nvSpPr>
          <p:cNvPr id="1965" name="Google Shape;1965;p192"/>
          <p:cNvSpPr/>
          <p:nvPr/>
        </p:nvSpPr>
        <p:spPr>
          <a:xfrm>
            <a:off x="69043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 required?</a:t>
            </a:r>
            <a:endParaRPr>
              <a:latin typeface="Montserrat"/>
              <a:ea typeface="Montserrat"/>
              <a:cs typeface="Montserrat"/>
              <a:sym typeface="Montserrat"/>
            </a:endParaRPr>
          </a:p>
        </p:txBody>
      </p:sp>
      <p:sp>
        <p:nvSpPr>
          <p:cNvPr id="1963" name="Google Shape;1963;p192"/>
          <p:cNvSpPr/>
          <p:nvPr/>
        </p:nvSpPr>
        <p:spPr>
          <a:xfrm rot="-5400000">
            <a:off x="2964650" y="191075"/>
            <a:ext cx="550500" cy="44214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6" name="Google Shape;1966;p192"/>
          <p:cNvCxnSpPr>
            <a:stCxn id="1959" idx="3"/>
            <a:endCxn id="1964" idx="1"/>
          </p:cNvCxnSpPr>
          <p:nvPr/>
        </p:nvCxnSpPr>
        <p:spPr>
          <a:xfrm>
            <a:off x="1699675" y="1740488"/>
            <a:ext cx="779400" cy="1200"/>
          </a:xfrm>
          <a:prstGeom prst="bentConnector3">
            <a:avLst>
              <a:gd fmla="val 49990" name="adj1"/>
            </a:avLst>
          </a:prstGeom>
          <a:noFill/>
          <a:ln cap="flat" cmpd="sng" w="28575">
            <a:solidFill>
              <a:srgbClr val="E06666"/>
            </a:solidFill>
            <a:prstDash val="solid"/>
            <a:round/>
            <a:headEnd len="med" w="med" type="none"/>
            <a:tailEnd len="med" w="med" type="triangle"/>
          </a:ln>
        </p:spPr>
      </p:cxnSp>
      <p:sp>
        <p:nvSpPr>
          <p:cNvPr id="1967" name="Google Shape;1967;p192"/>
          <p:cNvSpPr/>
          <p:nvPr/>
        </p:nvSpPr>
        <p:spPr>
          <a:xfrm>
            <a:off x="4662250"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Libraries for mobile and web dev?</a:t>
            </a:r>
            <a:endParaRPr>
              <a:latin typeface="Montserrat"/>
              <a:ea typeface="Montserrat"/>
              <a:cs typeface="Montserrat"/>
              <a:sym typeface="Montserrat"/>
            </a:endParaRPr>
          </a:p>
        </p:txBody>
      </p:sp>
      <p:cxnSp>
        <p:nvCxnSpPr>
          <p:cNvPr id="1968" name="Google Shape;1968;p192"/>
          <p:cNvCxnSpPr>
            <a:stCxn id="1964" idx="3"/>
            <a:endCxn id="1967" idx="1"/>
          </p:cNvCxnSpPr>
          <p:nvPr/>
        </p:nvCxnSpPr>
        <p:spPr>
          <a:xfrm flipH="1" rot="10800000">
            <a:off x="4060225" y="1740450"/>
            <a:ext cx="602100" cy="1200"/>
          </a:xfrm>
          <a:prstGeom prst="bentConnector3">
            <a:avLst>
              <a:gd fmla="val 49994" name="adj1"/>
            </a:avLst>
          </a:prstGeom>
          <a:noFill/>
          <a:ln cap="flat" cmpd="sng" w="28575">
            <a:solidFill>
              <a:srgbClr val="E06666"/>
            </a:solidFill>
            <a:prstDash val="solid"/>
            <a:round/>
            <a:headEnd len="med" w="med" type="none"/>
            <a:tailEnd len="med" w="med" type="triangle"/>
          </a:ln>
        </p:spPr>
      </p:cxnSp>
      <p:cxnSp>
        <p:nvCxnSpPr>
          <p:cNvPr id="1969" name="Google Shape;1969;p192"/>
          <p:cNvCxnSpPr>
            <a:stCxn id="1967" idx="3"/>
            <a:endCxn id="1965" idx="1"/>
          </p:cNvCxnSpPr>
          <p:nvPr/>
        </p:nvCxnSpPr>
        <p:spPr>
          <a:xfrm>
            <a:off x="6243550" y="1740500"/>
            <a:ext cx="660900" cy="600"/>
          </a:xfrm>
          <a:prstGeom prst="bentConnector3">
            <a:avLst>
              <a:gd fmla="val 49994" name="adj1"/>
            </a:avLst>
          </a:prstGeom>
          <a:noFill/>
          <a:ln cap="flat" cmpd="sng" w="28575">
            <a:solidFill>
              <a:srgbClr val="E06666"/>
            </a:solidFill>
            <a:prstDash val="solid"/>
            <a:round/>
            <a:headEnd len="med" w="med" type="none"/>
            <a:tailEnd len="med" w="med" type="triangle"/>
          </a:ln>
        </p:spPr>
      </p:cxnSp>
      <p:sp>
        <p:nvSpPr>
          <p:cNvPr id="1970" name="Google Shape;1970;p192"/>
          <p:cNvSpPr txBox="1"/>
          <p:nvPr/>
        </p:nvSpPr>
        <p:spPr>
          <a:xfrm>
            <a:off x="1699675"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971" name="Google Shape;1971;p192"/>
          <p:cNvSpPr txBox="1"/>
          <p:nvPr/>
        </p:nvSpPr>
        <p:spPr>
          <a:xfrm>
            <a:off x="3971613"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972" name="Google Shape;1972;p192"/>
          <p:cNvSpPr txBox="1"/>
          <p:nvPr/>
        </p:nvSpPr>
        <p:spPr>
          <a:xfrm>
            <a:off x="6151213"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pic>
        <p:nvPicPr>
          <p:cNvPr id="1977" name="Google Shape;1977;p1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78" name="Google Shape;1978;p1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79" name="Google Shape;1979;p1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80" name="Google Shape;1980;p193"/>
          <p:cNvSpPr/>
          <p:nvPr/>
        </p:nvSpPr>
        <p:spPr>
          <a:xfrm>
            <a:off x="1774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Schema needs NoSQL adaptability?</a:t>
            </a:r>
            <a:endParaRPr>
              <a:latin typeface="Montserrat"/>
              <a:ea typeface="Montserrat"/>
              <a:cs typeface="Montserrat"/>
              <a:sym typeface="Montserrat"/>
            </a:endParaRPr>
          </a:p>
        </p:txBody>
      </p:sp>
      <p:sp>
        <p:nvSpPr>
          <p:cNvPr id="1981" name="Google Shape;1981;p193"/>
          <p:cNvSpPr txBox="1"/>
          <p:nvPr/>
        </p:nvSpPr>
        <p:spPr>
          <a:xfrm>
            <a:off x="1345475" y="27509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982" name="Google Shape;1982;p193"/>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sp>
        <p:nvSpPr>
          <p:cNvPr id="1983" name="Google Shape;1983;p193"/>
          <p:cNvSpPr/>
          <p:nvPr/>
        </p:nvSpPr>
        <p:spPr>
          <a:xfrm>
            <a:off x="4572000" y="3586275"/>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Consider:</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Bigtable</a:t>
            </a:r>
            <a:endParaRPr b="1">
              <a:latin typeface="Montserrat"/>
              <a:ea typeface="Montserrat"/>
              <a:cs typeface="Montserrat"/>
              <a:sym typeface="Montserrat"/>
            </a:endParaRPr>
          </a:p>
        </p:txBody>
      </p:sp>
      <p:cxnSp>
        <p:nvCxnSpPr>
          <p:cNvPr id="1984" name="Google Shape;1984;p193"/>
          <p:cNvCxnSpPr>
            <a:stCxn id="1985" idx="1"/>
            <a:endCxn id="1982" idx="0"/>
          </p:cNvCxnSpPr>
          <p:nvPr/>
        </p:nvCxnSpPr>
        <p:spPr>
          <a:xfrm flipH="1" rot="-5400000">
            <a:off x="1824602" y="2997275"/>
            <a:ext cx="860100" cy="2196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1986" name="Google Shape;1986;p193"/>
          <p:cNvSpPr/>
          <p:nvPr/>
        </p:nvSpPr>
        <p:spPr>
          <a:xfrm>
            <a:off x="2478925" y="138795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Scale from zero to TBs?</a:t>
            </a:r>
            <a:endParaRPr>
              <a:latin typeface="Montserrat"/>
              <a:ea typeface="Montserrat"/>
              <a:cs typeface="Montserrat"/>
              <a:sym typeface="Montserrat"/>
            </a:endParaRPr>
          </a:p>
        </p:txBody>
      </p:sp>
      <p:sp>
        <p:nvSpPr>
          <p:cNvPr id="1987" name="Google Shape;1987;p193"/>
          <p:cNvSpPr/>
          <p:nvPr/>
        </p:nvSpPr>
        <p:spPr>
          <a:xfrm>
            <a:off x="6904375" y="1386788"/>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Transactional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consistency required?</a:t>
            </a:r>
            <a:endParaRPr>
              <a:latin typeface="Montserrat"/>
              <a:ea typeface="Montserrat"/>
              <a:cs typeface="Montserrat"/>
              <a:sym typeface="Montserrat"/>
            </a:endParaRPr>
          </a:p>
        </p:txBody>
      </p:sp>
      <p:sp>
        <p:nvSpPr>
          <p:cNvPr id="1985" name="Google Shape;1985;p193"/>
          <p:cNvSpPr/>
          <p:nvPr/>
        </p:nvSpPr>
        <p:spPr>
          <a:xfrm rot="-5400000">
            <a:off x="2964650" y="191075"/>
            <a:ext cx="550500" cy="44214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8" name="Google Shape;1988;p193"/>
          <p:cNvCxnSpPr>
            <a:stCxn id="1980" idx="3"/>
            <a:endCxn id="1986" idx="1"/>
          </p:cNvCxnSpPr>
          <p:nvPr/>
        </p:nvCxnSpPr>
        <p:spPr>
          <a:xfrm>
            <a:off x="1699675" y="1740488"/>
            <a:ext cx="779400" cy="1200"/>
          </a:xfrm>
          <a:prstGeom prst="bentConnector3">
            <a:avLst>
              <a:gd fmla="val 49990" name="adj1"/>
            </a:avLst>
          </a:prstGeom>
          <a:noFill/>
          <a:ln cap="flat" cmpd="sng" w="28575">
            <a:solidFill>
              <a:srgbClr val="E06666"/>
            </a:solidFill>
            <a:prstDash val="solid"/>
            <a:round/>
            <a:headEnd len="med" w="med" type="none"/>
            <a:tailEnd len="med" w="med" type="triangle"/>
          </a:ln>
        </p:spPr>
      </p:cxnSp>
      <p:sp>
        <p:nvSpPr>
          <p:cNvPr id="1989" name="Google Shape;1989;p193"/>
          <p:cNvSpPr/>
          <p:nvPr/>
        </p:nvSpPr>
        <p:spPr>
          <a:xfrm>
            <a:off x="6845575" y="3586275"/>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SQL </a:t>
            </a:r>
            <a:r>
              <a:rPr lang="en">
                <a:latin typeface="Montserrat"/>
                <a:ea typeface="Montserrat"/>
                <a:cs typeface="Montserrat"/>
                <a:sym typeface="Montserrat"/>
              </a:rPr>
              <a:t>or</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Spanner</a:t>
            </a:r>
            <a:endParaRPr b="1">
              <a:latin typeface="Montserrat"/>
              <a:ea typeface="Montserrat"/>
              <a:cs typeface="Montserrat"/>
              <a:sym typeface="Montserrat"/>
            </a:endParaRPr>
          </a:p>
        </p:txBody>
      </p:sp>
      <p:sp>
        <p:nvSpPr>
          <p:cNvPr id="1990" name="Google Shape;1990;p193"/>
          <p:cNvSpPr/>
          <p:nvPr/>
        </p:nvSpPr>
        <p:spPr>
          <a:xfrm>
            <a:off x="4662250" y="1386800"/>
            <a:ext cx="15813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Libraries for mobile and web dev?</a:t>
            </a:r>
            <a:endParaRPr>
              <a:latin typeface="Montserrat"/>
              <a:ea typeface="Montserrat"/>
              <a:cs typeface="Montserrat"/>
              <a:sym typeface="Montserrat"/>
            </a:endParaRPr>
          </a:p>
        </p:txBody>
      </p:sp>
      <p:cxnSp>
        <p:nvCxnSpPr>
          <p:cNvPr id="1991" name="Google Shape;1991;p193"/>
          <p:cNvCxnSpPr>
            <a:stCxn id="1986" idx="3"/>
            <a:endCxn id="1990" idx="1"/>
          </p:cNvCxnSpPr>
          <p:nvPr/>
        </p:nvCxnSpPr>
        <p:spPr>
          <a:xfrm flipH="1" rot="10800000">
            <a:off x="4060225" y="1740450"/>
            <a:ext cx="602100" cy="1200"/>
          </a:xfrm>
          <a:prstGeom prst="bentConnector3">
            <a:avLst>
              <a:gd fmla="val 49994" name="adj1"/>
            </a:avLst>
          </a:prstGeom>
          <a:noFill/>
          <a:ln cap="flat" cmpd="sng" w="28575">
            <a:solidFill>
              <a:srgbClr val="E06666"/>
            </a:solidFill>
            <a:prstDash val="solid"/>
            <a:round/>
            <a:headEnd len="med" w="med" type="none"/>
            <a:tailEnd len="med" w="med" type="triangle"/>
          </a:ln>
        </p:spPr>
      </p:cxnSp>
      <p:cxnSp>
        <p:nvCxnSpPr>
          <p:cNvPr id="1992" name="Google Shape;1992;p193"/>
          <p:cNvCxnSpPr>
            <a:stCxn id="1987" idx="3"/>
            <a:endCxn id="1989" idx="0"/>
          </p:cNvCxnSpPr>
          <p:nvPr/>
        </p:nvCxnSpPr>
        <p:spPr>
          <a:xfrm flipH="1">
            <a:off x="7665475" y="1740488"/>
            <a:ext cx="761100" cy="1845900"/>
          </a:xfrm>
          <a:prstGeom prst="bentConnector4">
            <a:avLst>
              <a:gd fmla="val -31287" name="adj1"/>
              <a:gd fmla="val 76641" name="adj2"/>
            </a:avLst>
          </a:prstGeom>
          <a:noFill/>
          <a:ln cap="flat" cmpd="sng" w="28575">
            <a:solidFill>
              <a:srgbClr val="6AA84F"/>
            </a:solidFill>
            <a:prstDash val="solid"/>
            <a:round/>
            <a:headEnd len="med" w="med" type="none"/>
            <a:tailEnd len="med" w="med" type="triangle"/>
          </a:ln>
        </p:spPr>
      </p:cxnSp>
      <p:sp>
        <p:nvSpPr>
          <p:cNvPr id="1993" name="Google Shape;1993;p193"/>
          <p:cNvSpPr txBox="1"/>
          <p:nvPr/>
        </p:nvSpPr>
        <p:spPr>
          <a:xfrm>
            <a:off x="5640425" y="28639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1994" name="Google Shape;1994;p193"/>
          <p:cNvCxnSpPr>
            <a:stCxn id="1990" idx="3"/>
            <a:endCxn id="1987" idx="1"/>
          </p:cNvCxnSpPr>
          <p:nvPr/>
        </p:nvCxnSpPr>
        <p:spPr>
          <a:xfrm>
            <a:off x="6243550" y="1740500"/>
            <a:ext cx="660900" cy="600"/>
          </a:xfrm>
          <a:prstGeom prst="bentConnector3">
            <a:avLst>
              <a:gd fmla="val 49994" name="adj1"/>
            </a:avLst>
          </a:prstGeom>
          <a:noFill/>
          <a:ln cap="flat" cmpd="sng" w="28575">
            <a:solidFill>
              <a:srgbClr val="E06666"/>
            </a:solidFill>
            <a:prstDash val="solid"/>
            <a:round/>
            <a:headEnd len="med" w="med" type="none"/>
            <a:tailEnd len="med" w="med" type="triangle"/>
          </a:ln>
        </p:spPr>
      </p:cxnSp>
      <p:cxnSp>
        <p:nvCxnSpPr>
          <p:cNvPr id="1995" name="Google Shape;1995;p193"/>
          <p:cNvCxnSpPr>
            <a:stCxn id="1987" idx="2"/>
            <a:endCxn id="1983" idx="0"/>
          </p:cNvCxnSpPr>
          <p:nvPr/>
        </p:nvCxnSpPr>
        <p:spPr>
          <a:xfrm rot="5400000">
            <a:off x="5782525" y="1703438"/>
            <a:ext cx="1492200" cy="2273700"/>
          </a:xfrm>
          <a:prstGeom prst="bentConnector3">
            <a:avLst>
              <a:gd fmla="val 49996" name="adj1"/>
            </a:avLst>
          </a:prstGeom>
          <a:noFill/>
          <a:ln cap="flat" cmpd="sng" w="28575">
            <a:solidFill>
              <a:srgbClr val="E06666"/>
            </a:solidFill>
            <a:prstDash val="solid"/>
            <a:round/>
            <a:headEnd len="med" w="med" type="none"/>
            <a:tailEnd len="med" w="med" type="triangle"/>
          </a:ln>
        </p:spPr>
      </p:cxnSp>
      <p:sp>
        <p:nvSpPr>
          <p:cNvPr id="1996" name="Google Shape;1996;p193"/>
          <p:cNvSpPr txBox="1"/>
          <p:nvPr/>
        </p:nvSpPr>
        <p:spPr>
          <a:xfrm>
            <a:off x="7787688" y="31511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1997" name="Google Shape;1997;p193"/>
          <p:cNvSpPr txBox="1"/>
          <p:nvPr/>
        </p:nvSpPr>
        <p:spPr>
          <a:xfrm>
            <a:off x="1699675"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998" name="Google Shape;1998;p193"/>
          <p:cNvSpPr txBox="1"/>
          <p:nvPr/>
        </p:nvSpPr>
        <p:spPr>
          <a:xfrm>
            <a:off x="3971613"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1999" name="Google Shape;1999;p193"/>
          <p:cNvSpPr txBox="1"/>
          <p:nvPr/>
        </p:nvSpPr>
        <p:spPr>
          <a:xfrm>
            <a:off x="6151213" y="13867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pic>
        <p:nvPicPr>
          <p:cNvPr id="2004" name="Google Shape;2004;p1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5" name="Google Shape;2005;p1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06" name="Google Shape;2006;p19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Firestore, a NoSQL, document-oriented database. </a:t>
            </a:r>
            <a:endParaRPr sz="2900">
              <a:solidFill>
                <a:srgbClr val="000000"/>
              </a:solidFill>
              <a:latin typeface="Montserrat"/>
              <a:ea typeface="Montserrat"/>
              <a:cs typeface="Montserrat"/>
              <a:sym typeface="Montserrat"/>
            </a:endParaRPr>
          </a:p>
        </p:txBody>
      </p:sp>
      <p:sp>
        <p:nvSpPr>
          <p:cNvPr id="2007" name="Google Shape;2007;p1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pic>
        <p:nvPicPr>
          <p:cNvPr id="2012" name="Google Shape;2012;p1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13" name="Google Shape;2013;p1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4" name="Google Shape;2014;p19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Cloud BigTable. </a:t>
            </a:r>
            <a:endParaRPr sz="2900">
              <a:solidFill>
                <a:srgbClr val="000000"/>
              </a:solidFill>
              <a:latin typeface="Montserrat"/>
              <a:ea typeface="Montserrat"/>
              <a:cs typeface="Montserrat"/>
              <a:sym typeface="Montserrat"/>
            </a:endParaRPr>
          </a:p>
        </p:txBody>
      </p:sp>
      <p:sp>
        <p:nvSpPr>
          <p:cNvPr id="2015" name="Google Shape;2015;p1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pic>
        <p:nvPicPr>
          <p:cNvPr id="2020" name="Google Shape;2020;p1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21" name="Google Shape;2021;p1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22" name="Google Shape;2022;p196"/>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Cloud BigTable</a:t>
            </a:r>
            <a:endParaRPr b="1">
              <a:latin typeface="Montserrat"/>
              <a:ea typeface="Montserrat"/>
              <a:cs typeface="Montserrat"/>
              <a:sym typeface="Montserrat"/>
            </a:endParaRPr>
          </a:p>
        </p:txBody>
      </p:sp>
      <p:sp>
        <p:nvSpPr>
          <p:cNvPr id="2023" name="Google Shape;2023;p1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pic>
        <p:nvPicPr>
          <p:cNvPr id="2028" name="Google Shape;2028;p1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29" name="Google Shape;2029;p1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30" name="Google Shape;2030;p19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Bigtable is a sparsely populated table that can scale to billions of rows and thousands of columns, enabling you to store terabytes or even petabytes of data.</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chemeClr val="dk1"/>
                </a:solidFill>
                <a:latin typeface="Montserrat"/>
                <a:ea typeface="Montserrat"/>
                <a:cs typeface="Montserrat"/>
                <a:sym typeface="Montserrat"/>
              </a:rPr>
              <a:t>A single value in each row is indexed; this value is known as the row key. </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2031" name="Google Shape;2031;p1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id="2036" name="Google Shape;2036;p1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37" name="Google Shape;2037;p1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38" name="Google Shape;2038;p19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Bigtable is ideal for storing very large amounts of single-keyed data with very low latency.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supports high read and write throughput at low latency, and it is an ideal data source for MapReduce operations.</a:t>
            </a:r>
            <a:endParaRPr sz="2900">
              <a:solidFill>
                <a:srgbClr val="000000"/>
              </a:solidFill>
              <a:latin typeface="Montserrat"/>
              <a:ea typeface="Montserrat"/>
              <a:cs typeface="Montserrat"/>
              <a:sym typeface="Montserrat"/>
            </a:endParaRPr>
          </a:p>
        </p:txBody>
      </p:sp>
      <p:sp>
        <p:nvSpPr>
          <p:cNvPr id="2039" name="Google Shape;2039;p1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3" name="Shape 2043"/>
        <p:cNvGrpSpPr/>
        <p:nvPr/>
      </p:nvGrpSpPr>
      <p:grpSpPr>
        <a:xfrm>
          <a:off x="0" y="0"/>
          <a:ext cx="0" cy="0"/>
          <a:chOff x="0" y="0"/>
          <a:chExt cx="0" cy="0"/>
        </a:xfrm>
      </p:grpSpPr>
      <p:pic>
        <p:nvPicPr>
          <p:cNvPr id="2044" name="Google Shape;2044;p1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45" name="Google Shape;2045;p1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46" name="Google Shape;2046;p19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Bigtable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Petabyte Scale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Consistent sub 10ms latency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Integration with Hadoop and Hbase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Storage for ML Applications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suited for AdTech, FinTech, and IoT</a:t>
            </a:r>
            <a:endParaRPr sz="2900">
              <a:solidFill>
                <a:srgbClr val="000000"/>
              </a:solidFill>
              <a:latin typeface="Montserrat"/>
              <a:ea typeface="Montserrat"/>
              <a:cs typeface="Montserrat"/>
              <a:sym typeface="Montserrat"/>
            </a:endParaRPr>
          </a:p>
        </p:txBody>
      </p:sp>
      <p:sp>
        <p:nvSpPr>
          <p:cNvPr id="2047" name="Google Shape;2047;p1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pic>
        <p:nvPicPr>
          <p:cNvPr id="2052" name="Google Shape;2052;p2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53" name="Google Shape;2053;p2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54" name="Google Shape;2054;p20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build a visual understanding of the Cloud Bigtable storage model.</a:t>
            </a:r>
            <a:endParaRPr sz="2900">
              <a:solidFill>
                <a:srgbClr val="000000"/>
              </a:solidFill>
              <a:latin typeface="Montserrat"/>
              <a:ea typeface="Montserrat"/>
              <a:cs typeface="Montserrat"/>
              <a:sym typeface="Montserrat"/>
            </a:endParaRPr>
          </a:p>
        </p:txBody>
      </p:sp>
      <p:sp>
        <p:nvSpPr>
          <p:cNvPr id="2055" name="Google Shape;2055;p2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pic>
        <p:nvPicPr>
          <p:cNvPr id="2060" name="Google Shape;2060;p2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61" name="Google Shape;2061;p2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62" name="Google Shape;2062;p20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Bigtable stores data in tables, each of which is a sorted key/value map.</a:t>
            </a:r>
            <a:endParaRPr sz="2900">
              <a:solidFill>
                <a:srgbClr val="000000"/>
              </a:solidFill>
              <a:latin typeface="Montserrat"/>
              <a:ea typeface="Montserrat"/>
              <a:cs typeface="Montserrat"/>
              <a:sym typeface="Montserrat"/>
            </a:endParaRPr>
          </a:p>
        </p:txBody>
      </p:sp>
      <p:sp>
        <p:nvSpPr>
          <p:cNvPr id="2063" name="Google Shape;2063;p2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064" name="Google Shape;2064;p201"/>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a:t>
                      </a:r>
                      <a:r>
                        <a:rPr lang="en">
                          <a:latin typeface="Montserrat"/>
                          <a:ea typeface="Montserrat"/>
                          <a:cs typeface="Montserrat"/>
                          <a:sym typeface="Montserrat"/>
                        </a:rPr>
                        <a:t>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9" name="Google Shape;249;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0" name="Google Shape;250;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51" name="Google Shape;251;p31"/>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252" name="Google Shape;252;p31"/>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cxnSp>
        <p:nvCxnSpPr>
          <p:cNvPr id="253" name="Google Shape;253;p31"/>
          <p:cNvCxnSpPr>
            <a:stCxn id="251" idx="3"/>
            <a:endCxn id="252"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sp>
        <p:nvSpPr>
          <p:cNvPr id="254" name="Google Shape;254;p31"/>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55" name="Google Shape;255;p31"/>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256" name="Google Shape;256;p31"/>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cxnSp>
        <p:nvCxnSpPr>
          <p:cNvPr id="257" name="Google Shape;257;p31"/>
          <p:cNvCxnSpPr>
            <a:stCxn id="255" idx="2"/>
            <a:endCxn id="256"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258" name="Google Shape;258;p31"/>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59" name="Google Shape;259;p31"/>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260" name="Google Shape;260;p31"/>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261" name="Google Shape;261;p31"/>
          <p:cNvPicPr preferRelativeResize="0"/>
          <p:nvPr/>
        </p:nvPicPr>
        <p:blipFill>
          <a:blip r:embed="rId5">
            <a:alphaModFix/>
          </a:blip>
          <a:stretch>
            <a:fillRect/>
          </a:stretch>
        </p:blipFill>
        <p:spPr>
          <a:xfrm>
            <a:off x="8389926" y="4510976"/>
            <a:ext cx="415850" cy="460631"/>
          </a:xfrm>
          <a:prstGeom prst="rect">
            <a:avLst/>
          </a:prstGeom>
          <a:noFill/>
          <a:ln>
            <a:noFill/>
          </a:ln>
        </p:spPr>
      </p:pic>
      <p:pic>
        <p:nvPicPr>
          <p:cNvPr id="262" name="Google Shape;262;p31"/>
          <p:cNvPicPr preferRelativeResize="0"/>
          <p:nvPr/>
        </p:nvPicPr>
        <p:blipFill>
          <a:blip r:embed="rId6">
            <a:alphaModFix/>
          </a:blip>
          <a:stretch>
            <a:fillRect/>
          </a:stretch>
        </p:blipFill>
        <p:spPr>
          <a:xfrm>
            <a:off x="6522925" y="4422350"/>
            <a:ext cx="427275" cy="427275"/>
          </a:xfrm>
          <a:prstGeom prst="rect">
            <a:avLst/>
          </a:prstGeom>
          <a:noFill/>
          <a:ln>
            <a:noFill/>
          </a:ln>
        </p:spPr>
      </p:pic>
      <p:cxnSp>
        <p:nvCxnSpPr>
          <p:cNvPr id="263" name="Google Shape;263;p31"/>
          <p:cNvCxnSpPr>
            <a:stCxn id="259" idx="3"/>
            <a:endCxn id="261"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264" name="Google Shape;264;p31"/>
          <p:cNvCxnSpPr>
            <a:stCxn id="259" idx="1"/>
            <a:endCxn id="262"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265" name="Google Shape;265;p31"/>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266" name="Google Shape;266;p31"/>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267" name="Google Shape;267;p31"/>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
        <p:nvSpPr>
          <p:cNvPr id="268" name="Google Shape;268;p31"/>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cxnSp>
        <p:nvCxnSpPr>
          <p:cNvPr id="269" name="Google Shape;269;p31"/>
          <p:cNvCxnSpPr>
            <a:endCxn id="268" idx="0"/>
          </p:cNvCxnSpPr>
          <p:nvPr/>
        </p:nvCxnSpPr>
        <p:spPr>
          <a:xfrm flipH="1">
            <a:off x="2103825" y="1083850"/>
            <a:ext cx="1814700" cy="235500"/>
          </a:xfrm>
          <a:prstGeom prst="bentConnector2">
            <a:avLst/>
          </a:prstGeom>
          <a:noFill/>
          <a:ln cap="flat" cmpd="sng" w="28575">
            <a:solidFill>
              <a:srgbClr val="E06666"/>
            </a:solidFill>
            <a:prstDash val="solid"/>
            <a:round/>
            <a:headEnd len="med" w="med" type="none"/>
            <a:tailEnd len="med" w="med" type="triangle"/>
          </a:ln>
        </p:spPr>
      </p:cxnSp>
      <p:sp>
        <p:nvSpPr>
          <p:cNvPr id="270" name="Google Shape;270;p31"/>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pic>
        <p:nvPicPr>
          <p:cNvPr id="271" name="Google Shape;271;p31"/>
          <p:cNvPicPr preferRelativeResize="0"/>
          <p:nvPr/>
        </p:nvPicPr>
        <p:blipFill>
          <a:blip r:embed="rId7">
            <a:alphaModFix/>
          </a:blip>
          <a:stretch>
            <a:fillRect/>
          </a:stretch>
        </p:blipFill>
        <p:spPr>
          <a:xfrm>
            <a:off x="593987" y="2418162"/>
            <a:ext cx="424738" cy="342150"/>
          </a:xfrm>
          <a:prstGeom prst="rect">
            <a:avLst/>
          </a:prstGeom>
          <a:noFill/>
          <a:ln>
            <a:noFill/>
          </a:ln>
        </p:spPr>
      </p:pic>
      <p:pic>
        <p:nvPicPr>
          <p:cNvPr id="272" name="Google Shape;272;p31"/>
          <p:cNvPicPr preferRelativeResize="0"/>
          <p:nvPr/>
        </p:nvPicPr>
        <p:blipFill>
          <a:blip r:embed="rId8">
            <a:alphaModFix/>
          </a:blip>
          <a:stretch>
            <a:fillRect/>
          </a:stretch>
        </p:blipFill>
        <p:spPr>
          <a:xfrm>
            <a:off x="2987531" y="2375588"/>
            <a:ext cx="530400" cy="427267"/>
          </a:xfrm>
          <a:prstGeom prst="rect">
            <a:avLst/>
          </a:prstGeom>
          <a:noFill/>
          <a:ln>
            <a:noFill/>
          </a:ln>
        </p:spPr>
      </p:pic>
      <p:sp>
        <p:nvSpPr>
          <p:cNvPr id="273" name="Google Shape;273;p31"/>
          <p:cNvSpPr txBox="1"/>
          <p:nvPr/>
        </p:nvSpPr>
        <p:spPr>
          <a:xfrm>
            <a:off x="263925" y="18361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274" name="Google Shape;274;p31"/>
          <p:cNvCxnSpPr>
            <a:stCxn id="268" idx="1"/>
            <a:endCxn id="271" idx="0"/>
          </p:cNvCxnSpPr>
          <p:nvPr/>
        </p:nvCxnSpPr>
        <p:spPr>
          <a:xfrm flipH="1">
            <a:off x="806325" y="1673050"/>
            <a:ext cx="536400" cy="745200"/>
          </a:xfrm>
          <a:prstGeom prst="bentConnector2">
            <a:avLst/>
          </a:prstGeom>
          <a:noFill/>
          <a:ln cap="flat" cmpd="sng" w="28575">
            <a:solidFill>
              <a:srgbClr val="E06666"/>
            </a:solidFill>
            <a:prstDash val="solid"/>
            <a:round/>
            <a:headEnd len="med" w="med" type="none"/>
            <a:tailEnd len="med" w="med" type="triangle"/>
          </a:ln>
        </p:spPr>
      </p:cxnSp>
      <p:cxnSp>
        <p:nvCxnSpPr>
          <p:cNvPr id="275" name="Google Shape;275;p31"/>
          <p:cNvCxnSpPr>
            <a:stCxn id="268" idx="3"/>
            <a:endCxn id="272" idx="0"/>
          </p:cNvCxnSpPr>
          <p:nvPr/>
        </p:nvCxnSpPr>
        <p:spPr>
          <a:xfrm>
            <a:off x="2864925" y="1673050"/>
            <a:ext cx="387900" cy="702600"/>
          </a:xfrm>
          <a:prstGeom prst="bentConnector2">
            <a:avLst/>
          </a:prstGeom>
          <a:noFill/>
          <a:ln cap="flat" cmpd="sng" w="28575">
            <a:solidFill>
              <a:srgbClr val="6AA84F"/>
            </a:solidFill>
            <a:prstDash val="solid"/>
            <a:round/>
            <a:headEnd len="med" w="med" type="none"/>
            <a:tailEnd len="med" w="med" type="triangle"/>
          </a:ln>
        </p:spPr>
      </p:cxnSp>
      <p:sp>
        <p:nvSpPr>
          <p:cNvPr id="276" name="Google Shape;276;p31"/>
          <p:cNvSpPr txBox="1"/>
          <p:nvPr/>
        </p:nvSpPr>
        <p:spPr>
          <a:xfrm>
            <a:off x="3105400" y="17277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77" name="Google Shape;277;p31"/>
          <p:cNvSpPr txBox="1"/>
          <p:nvPr/>
        </p:nvSpPr>
        <p:spPr>
          <a:xfrm>
            <a:off x="156700" y="276030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 Storage</a:t>
            </a:r>
            <a:endParaRPr sz="1100">
              <a:latin typeface="Montserrat"/>
              <a:ea typeface="Montserrat"/>
              <a:cs typeface="Montserrat"/>
              <a:sym typeface="Montserrat"/>
            </a:endParaRPr>
          </a:p>
        </p:txBody>
      </p:sp>
      <p:sp>
        <p:nvSpPr>
          <p:cNvPr id="278" name="Google Shape;278;p31"/>
          <p:cNvSpPr txBox="1"/>
          <p:nvPr/>
        </p:nvSpPr>
        <p:spPr>
          <a:xfrm>
            <a:off x="2560900" y="2729425"/>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Filestore</a:t>
            </a:r>
            <a:endParaRPr sz="1100">
              <a:latin typeface="Montserrat"/>
              <a:ea typeface="Montserrat"/>
              <a:cs typeface="Montserrat"/>
              <a:sym typeface="Montserrat"/>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pic>
        <p:nvPicPr>
          <p:cNvPr id="2069" name="Google Shape;2069;p2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70" name="Google Shape;2070;p2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71" name="Google Shape;2071;p20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Table is composed of rows and columns, which contain individual values for each row.</a:t>
            </a:r>
            <a:endParaRPr sz="2900">
              <a:solidFill>
                <a:srgbClr val="000000"/>
              </a:solidFill>
              <a:latin typeface="Montserrat"/>
              <a:ea typeface="Montserrat"/>
              <a:cs typeface="Montserrat"/>
              <a:sym typeface="Montserrat"/>
            </a:endParaRPr>
          </a:p>
        </p:txBody>
      </p:sp>
      <p:sp>
        <p:nvSpPr>
          <p:cNvPr id="2072" name="Google Shape;2072;p2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073" name="Google Shape;2073;p202"/>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pic>
        <p:nvPicPr>
          <p:cNvPr id="2078" name="Google Shape;2078;p2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79" name="Google Shape;2079;p2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80" name="Google Shape;2080;p20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Bigtable is a key/value store, not a relational store. It does not support joins.</a:t>
            </a:r>
            <a:endParaRPr sz="2900">
              <a:solidFill>
                <a:srgbClr val="000000"/>
              </a:solidFill>
              <a:latin typeface="Montserrat"/>
              <a:ea typeface="Montserrat"/>
              <a:cs typeface="Montserrat"/>
              <a:sym typeface="Montserrat"/>
            </a:endParaRPr>
          </a:p>
        </p:txBody>
      </p:sp>
      <p:sp>
        <p:nvSpPr>
          <p:cNvPr id="2081" name="Google Shape;2081;p2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082" name="Google Shape;2082;p203"/>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pic>
        <p:nvPicPr>
          <p:cNvPr id="2087" name="Google Shape;2087;p2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88" name="Google Shape;2088;p2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89" name="Google Shape;2089;p20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row is indexed by a single row key.</a:t>
            </a:r>
            <a:endParaRPr sz="2900">
              <a:solidFill>
                <a:srgbClr val="000000"/>
              </a:solidFill>
              <a:latin typeface="Montserrat"/>
              <a:ea typeface="Montserrat"/>
              <a:cs typeface="Montserrat"/>
              <a:sym typeface="Montserrat"/>
            </a:endParaRPr>
          </a:p>
        </p:txBody>
      </p:sp>
      <p:sp>
        <p:nvSpPr>
          <p:cNvPr id="2090" name="Google Shape;2090;p2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091" name="Google Shape;2091;p204"/>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pic>
        <p:nvPicPr>
          <p:cNvPr id="2096" name="Google Shape;2096;p2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97" name="Google Shape;2097;p2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98" name="Google Shape;2098;p20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Columns that are related to one another are grouped together into a column family.</a:t>
            </a:r>
            <a:endParaRPr sz="2900">
              <a:solidFill>
                <a:srgbClr val="000000"/>
              </a:solidFill>
              <a:latin typeface="Montserrat"/>
              <a:ea typeface="Montserrat"/>
              <a:cs typeface="Montserrat"/>
              <a:sym typeface="Montserrat"/>
            </a:endParaRPr>
          </a:p>
        </p:txBody>
      </p:sp>
      <p:sp>
        <p:nvSpPr>
          <p:cNvPr id="2099" name="Google Shape;2099;p2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100" name="Google Shape;2100;p205"/>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pic>
        <p:nvPicPr>
          <p:cNvPr id="2105" name="Google Shape;2105;p2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06" name="Google Shape;2106;p2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07" name="Google Shape;2107;p20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cell contains a unique timestamped version of the data for that row and column. </a:t>
            </a:r>
            <a:endParaRPr sz="2900">
              <a:solidFill>
                <a:srgbClr val="000000"/>
              </a:solidFill>
              <a:latin typeface="Montserrat"/>
              <a:ea typeface="Montserrat"/>
              <a:cs typeface="Montserrat"/>
              <a:sym typeface="Montserrat"/>
            </a:endParaRPr>
          </a:p>
        </p:txBody>
      </p:sp>
      <p:sp>
        <p:nvSpPr>
          <p:cNvPr id="2108" name="Google Shape;2108;p2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109" name="Google Shape;2109;p206"/>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2110" name="Google Shape;2110;p206"/>
          <p:cNvSpPr/>
          <p:nvPr/>
        </p:nvSpPr>
        <p:spPr>
          <a:xfrm>
            <a:off x="2491050"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6"/>
          <p:cNvSpPr/>
          <p:nvPr/>
        </p:nvSpPr>
        <p:spPr>
          <a:xfrm>
            <a:off x="3926363"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6"/>
          <p:cNvSpPr/>
          <p:nvPr/>
        </p:nvSpPr>
        <p:spPr>
          <a:xfrm>
            <a:off x="2491038"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6"/>
          <p:cNvSpPr/>
          <p:nvPr/>
        </p:nvSpPr>
        <p:spPr>
          <a:xfrm>
            <a:off x="39263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6"/>
          <p:cNvSpPr/>
          <p:nvPr/>
        </p:nvSpPr>
        <p:spPr>
          <a:xfrm>
            <a:off x="53616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6"/>
          <p:cNvSpPr/>
          <p:nvPr/>
        </p:nvSpPr>
        <p:spPr>
          <a:xfrm>
            <a:off x="6865900"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pic>
        <p:nvPicPr>
          <p:cNvPr id="2120" name="Google Shape;2120;p2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21" name="Google Shape;2121;p2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22" name="Google Shape;2122;p20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Storing multiple cells in a column provides a record of how the stored data for that row and column has changed over time.</a:t>
            </a:r>
            <a:endParaRPr sz="2900">
              <a:solidFill>
                <a:srgbClr val="000000"/>
              </a:solidFill>
              <a:latin typeface="Montserrat"/>
              <a:ea typeface="Montserrat"/>
              <a:cs typeface="Montserrat"/>
              <a:sym typeface="Montserrat"/>
            </a:endParaRPr>
          </a:p>
        </p:txBody>
      </p:sp>
      <p:sp>
        <p:nvSpPr>
          <p:cNvPr id="2123" name="Google Shape;2123;p2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124" name="Google Shape;2124;p207"/>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2125" name="Google Shape;2125;p207"/>
          <p:cNvSpPr/>
          <p:nvPr/>
        </p:nvSpPr>
        <p:spPr>
          <a:xfrm>
            <a:off x="2491050"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07"/>
          <p:cNvSpPr/>
          <p:nvPr/>
        </p:nvSpPr>
        <p:spPr>
          <a:xfrm>
            <a:off x="3926363"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07"/>
          <p:cNvSpPr/>
          <p:nvPr/>
        </p:nvSpPr>
        <p:spPr>
          <a:xfrm>
            <a:off x="2491038"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7"/>
          <p:cNvSpPr/>
          <p:nvPr/>
        </p:nvSpPr>
        <p:spPr>
          <a:xfrm>
            <a:off x="39263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07"/>
          <p:cNvSpPr/>
          <p:nvPr/>
        </p:nvSpPr>
        <p:spPr>
          <a:xfrm>
            <a:off x="53616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07"/>
          <p:cNvSpPr/>
          <p:nvPr/>
        </p:nvSpPr>
        <p:spPr>
          <a:xfrm>
            <a:off x="6629725" y="3476575"/>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t1</a:t>
            </a:r>
            <a:endParaRPr/>
          </a:p>
        </p:txBody>
      </p:sp>
      <p:sp>
        <p:nvSpPr>
          <p:cNvPr id="2131" name="Google Shape;2131;p207"/>
          <p:cNvSpPr/>
          <p:nvPr/>
        </p:nvSpPr>
        <p:spPr>
          <a:xfrm>
            <a:off x="6926325" y="3554300"/>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2132" name="Google Shape;2132;p207"/>
          <p:cNvSpPr/>
          <p:nvPr/>
        </p:nvSpPr>
        <p:spPr>
          <a:xfrm>
            <a:off x="7260825" y="3646425"/>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t3</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pic>
        <p:nvPicPr>
          <p:cNvPr id="2137" name="Google Shape;2137;p2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38" name="Google Shape;2138;p2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39" name="Google Shape;2139;p20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 Bigtable tables are sparse; if a column is not used in a particular row, it does not take up any space.</a:t>
            </a:r>
            <a:endParaRPr sz="2900">
              <a:solidFill>
                <a:srgbClr val="000000"/>
              </a:solidFill>
              <a:latin typeface="Montserrat"/>
              <a:ea typeface="Montserrat"/>
              <a:cs typeface="Montserrat"/>
              <a:sym typeface="Montserrat"/>
            </a:endParaRPr>
          </a:p>
        </p:txBody>
      </p:sp>
      <p:sp>
        <p:nvSpPr>
          <p:cNvPr id="2140" name="Google Shape;2140;p2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141" name="Google Shape;2141;p208"/>
          <p:cNvGraphicFramePr/>
          <p:nvPr/>
        </p:nvGraphicFramePr>
        <p:xfrm>
          <a:off x="743650" y="2571750"/>
          <a:ext cx="3000000" cy="3000000"/>
        </p:xfrm>
        <a:graphic>
          <a:graphicData uri="http://schemas.openxmlformats.org/drawingml/2006/table">
            <a:tbl>
              <a:tblPr>
                <a:noFill/>
                <a:tableStyleId>{8D4DED6F-C551-4171-9FB7-BD8A2C3C8E9F}</a:tableStyleId>
              </a:tblPr>
              <a:tblGrid>
                <a:gridCol w="1458425"/>
                <a:gridCol w="1458425"/>
                <a:gridCol w="1458425"/>
                <a:gridCol w="1458425"/>
                <a:gridCol w="1458425"/>
              </a:tblGrid>
              <a:tr h="394300">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1</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latin typeface="Montserrat"/>
                          <a:ea typeface="Montserrat"/>
                          <a:cs typeface="Montserrat"/>
                          <a:sym typeface="Montserrat"/>
                        </a:rPr>
                        <a:t>Column Family 2</a:t>
                      </a:r>
                      <a:endParaRPr b="1">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455050">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3</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Column 4</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1025">
                <a:tc>
                  <a:txBody>
                    <a:bodyPr/>
                    <a:lstStyle/>
                    <a:p>
                      <a:pPr indent="0" lvl="0" marL="0" rtl="0" algn="ctr">
                        <a:spcBef>
                          <a:spcPts val="0"/>
                        </a:spcBef>
                        <a:spcAft>
                          <a:spcPts val="0"/>
                        </a:spcAft>
                        <a:buNone/>
                      </a:pPr>
                      <a:r>
                        <a:rPr lang="en">
                          <a:latin typeface="Montserrat"/>
                          <a:ea typeface="Montserrat"/>
                          <a:cs typeface="Montserrat"/>
                          <a:sym typeface="Montserrat"/>
                        </a:rPr>
                        <a:t>Row Key 1</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lstStyle/>
                    <a:p>
                      <a:pPr indent="0" lvl="0" marL="0" rtl="0" algn="ctr">
                        <a:spcBef>
                          <a:spcPts val="0"/>
                        </a:spcBef>
                        <a:spcAft>
                          <a:spcPts val="0"/>
                        </a:spcAft>
                        <a:buNone/>
                      </a:pPr>
                      <a:r>
                        <a:rPr lang="en">
                          <a:latin typeface="Montserrat"/>
                          <a:ea typeface="Montserrat"/>
                          <a:cs typeface="Montserrat"/>
                          <a:sym typeface="Montserrat"/>
                        </a:rPr>
                        <a:t>Row Key 2</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2142" name="Google Shape;2142;p208"/>
          <p:cNvSpPr/>
          <p:nvPr/>
        </p:nvSpPr>
        <p:spPr>
          <a:xfrm>
            <a:off x="2491050"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08"/>
          <p:cNvSpPr/>
          <p:nvPr/>
        </p:nvSpPr>
        <p:spPr>
          <a:xfrm>
            <a:off x="3926363" y="3554300"/>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08"/>
          <p:cNvSpPr/>
          <p:nvPr/>
        </p:nvSpPr>
        <p:spPr>
          <a:xfrm>
            <a:off x="2491038"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08"/>
          <p:cNvSpPr/>
          <p:nvPr/>
        </p:nvSpPr>
        <p:spPr>
          <a:xfrm>
            <a:off x="39263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08"/>
          <p:cNvSpPr/>
          <p:nvPr/>
        </p:nvSpPr>
        <p:spPr>
          <a:xfrm>
            <a:off x="5361650" y="4025675"/>
            <a:ext cx="9267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08"/>
          <p:cNvSpPr/>
          <p:nvPr/>
        </p:nvSpPr>
        <p:spPr>
          <a:xfrm>
            <a:off x="6629725" y="3476575"/>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t1</a:t>
            </a:r>
            <a:endParaRPr/>
          </a:p>
        </p:txBody>
      </p:sp>
      <p:sp>
        <p:nvSpPr>
          <p:cNvPr id="2148" name="Google Shape;2148;p208"/>
          <p:cNvSpPr/>
          <p:nvPr/>
        </p:nvSpPr>
        <p:spPr>
          <a:xfrm>
            <a:off x="6926325" y="3554300"/>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2149" name="Google Shape;2149;p208"/>
          <p:cNvSpPr/>
          <p:nvPr/>
        </p:nvSpPr>
        <p:spPr>
          <a:xfrm>
            <a:off x="7260825" y="3646425"/>
            <a:ext cx="531300" cy="258300"/>
          </a:xfrm>
          <a:prstGeom prst="rect">
            <a:avLst/>
          </a:prstGeom>
          <a:solidFill>
            <a:srgbClr val="F6B26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t3</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pic>
        <p:nvPicPr>
          <p:cNvPr id="2154" name="Google Shape;2154;p2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55" name="Google Shape;2155;p2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56" name="Google Shape;2156;p20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 client requests go through a front-end server before they are sent to a Bigtable node.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nodes are organized into a Bigtable cluster, which belongs to a Bigtable instance, a container for the cluster.</a:t>
            </a:r>
            <a:endParaRPr sz="2900">
              <a:solidFill>
                <a:srgbClr val="000000"/>
              </a:solidFill>
              <a:latin typeface="Montserrat"/>
              <a:ea typeface="Montserrat"/>
              <a:cs typeface="Montserrat"/>
              <a:sym typeface="Montserrat"/>
            </a:endParaRPr>
          </a:p>
        </p:txBody>
      </p:sp>
      <p:sp>
        <p:nvSpPr>
          <p:cNvPr id="2157" name="Google Shape;2157;p2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pic>
        <p:nvPicPr>
          <p:cNvPr id="2162" name="Google Shape;2162;p2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63" name="Google Shape;2163;p2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64" name="Google Shape;2164;p21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node in the cluster handles a subset of the requests to the cluster.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By adding nodes to a cluster, you can increase the number of simultaneous requests that the cluster can handle, as well as the maximum throughput for the entire cluster. </a:t>
            </a:r>
            <a:endParaRPr sz="2900">
              <a:solidFill>
                <a:srgbClr val="000000"/>
              </a:solidFill>
              <a:latin typeface="Montserrat"/>
              <a:ea typeface="Montserrat"/>
              <a:cs typeface="Montserrat"/>
              <a:sym typeface="Montserrat"/>
            </a:endParaRPr>
          </a:p>
        </p:txBody>
      </p:sp>
      <p:sp>
        <p:nvSpPr>
          <p:cNvPr id="2165" name="Google Shape;2165;p2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pic>
        <p:nvPicPr>
          <p:cNvPr id="2170" name="Google Shape;2170;p2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71" name="Google Shape;2171;p2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72" name="Google Shape;2172;p2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173" name="Google Shape;2173;p211"/>
          <p:cNvSpPr/>
          <p:nvPr/>
        </p:nvSpPr>
        <p:spPr>
          <a:xfrm>
            <a:off x="1108825" y="820225"/>
            <a:ext cx="1914000" cy="653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CLIENT</a:t>
            </a:r>
            <a:endParaRPr b="1" sz="1900">
              <a:latin typeface="Montserrat"/>
              <a:ea typeface="Montserrat"/>
              <a:cs typeface="Montserrat"/>
              <a:sym typeface="Montserrat"/>
            </a:endParaRPr>
          </a:p>
        </p:txBody>
      </p:sp>
      <p:sp>
        <p:nvSpPr>
          <p:cNvPr id="2174" name="Google Shape;2174;p211"/>
          <p:cNvSpPr/>
          <p:nvPr/>
        </p:nvSpPr>
        <p:spPr>
          <a:xfrm>
            <a:off x="3615000" y="820225"/>
            <a:ext cx="1914000" cy="653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CLIENT</a:t>
            </a:r>
            <a:endParaRPr b="1" sz="1900">
              <a:latin typeface="Montserrat"/>
              <a:ea typeface="Montserrat"/>
              <a:cs typeface="Montserrat"/>
              <a:sym typeface="Montserrat"/>
            </a:endParaRPr>
          </a:p>
        </p:txBody>
      </p:sp>
      <p:sp>
        <p:nvSpPr>
          <p:cNvPr id="2175" name="Google Shape;2175;p211"/>
          <p:cNvSpPr/>
          <p:nvPr/>
        </p:nvSpPr>
        <p:spPr>
          <a:xfrm>
            <a:off x="6121175" y="820225"/>
            <a:ext cx="1914000" cy="653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CLIENT</a:t>
            </a:r>
            <a:endParaRPr b="1" sz="1900">
              <a:latin typeface="Montserrat"/>
              <a:ea typeface="Montserrat"/>
              <a:cs typeface="Montserrat"/>
              <a:sym typeface="Montserrat"/>
            </a:endParaRPr>
          </a:p>
        </p:txBody>
      </p:sp>
      <p:sp>
        <p:nvSpPr>
          <p:cNvPr id="2176" name="Google Shape;2176;p211"/>
          <p:cNvSpPr/>
          <p:nvPr/>
        </p:nvSpPr>
        <p:spPr>
          <a:xfrm>
            <a:off x="1108825" y="1777675"/>
            <a:ext cx="6926400" cy="572700"/>
          </a:xfrm>
          <a:prstGeom prst="rect">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Front-end Server Pool</a:t>
            </a:r>
            <a:endParaRPr sz="1900">
              <a:latin typeface="Montserrat"/>
              <a:ea typeface="Montserrat"/>
              <a:cs typeface="Montserrat"/>
              <a:sym typeface="Montserrat"/>
            </a:endParaRPr>
          </a:p>
        </p:txBody>
      </p:sp>
      <p:sp>
        <p:nvSpPr>
          <p:cNvPr id="2177" name="Google Shape;2177;p211"/>
          <p:cNvSpPr/>
          <p:nvPr/>
        </p:nvSpPr>
        <p:spPr>
          <a:xfrm>
            <a:off x="1108825" y="2654725"/>
            <a:ext cx="6926400" cy="11427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Bigtable Cluster</a:t>
            </a:r>
            <a:endParaRPr sz="1900">
              <a:latin typeface="Montserrat"/>
              <a:ea typeface="Montserrat"/>
              <a:cs typeface="Montserrat"/>
              <a:sym typeface="Montserrat"/>
            </a:endParaRPr>
          </a:p>
        </p:txBody>
      </p:sp>
      <p:sp>
        <p:nvSpPr>
          <p:cNvPr id="2178" name="Google Shape;2178;p211"/>
          <p:cNvSpPr/>
          <p:nvPr/>
        </p:nvSpPr>
        <p:spPr>
          <a:xfrm>
            <a:off x="1625275" y="3130025"/>
            <a:ext cx="1762500" cy="572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Node</a:t>
            </a:r>
            <a:endParaRPr sz="1900">
              <a:latin typeface="Montserrat"/>
              <a:ea typeface="Montserrat"/>
              <a:cs typeface="Montserrat"/>
              <a:sym typeface="Montserrat"/>
            </a:endParaRPr>
          </a:p>
        </p:txBody>
      </p:sp>
      <p:sp>
        <p:nvSpPr>
          <p:cNvPr id="2179" name="Google Shape;2179;p211"/>
          <p:cNvSpPr/>
          <p:nvPr/>
        </p:nvSpPr>
        <p:spPr>
          <a:xfrm>
            <a:off x="3728725" y="3130025"/>
            <a:ext cx="1762500" cy="572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Node</a:t>
            </a:r>
            <a:endParaRPr sz="1900">
              <a:latin typeface="Montserrat"/>
              <a:ea typeface="Montserrat"/>
              <a:cs typeface="Montserrat"/>
              <a:sym typeface="Montserrat"/>
            </a:endParaRPr>
          </a:p>
        </p:txBody>
      </p:sp>
      <p:sp>
        <p:nvSpPr>
          <p:cNvPr id="2180" name="Google Shape;2180;p211"/>
          <p:cNvSpPr/>
          <p:nvPr/>
        </p:nvSpPr>
        <p:spPr>
          <a:xfrm>
            <a:off x="5832175" y="3130025"/>
            <a:ext cx="1762500" cy="572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Node</a:t>
            </a:r>
            <a:endParaRPr sz="1900">
              <a:latin typeface="Montserrat"/>
              <a:ea typeface="Montserrat"/>
              <a:cs typeface="Montserrat"/>
              <a:sym typeface="Montserrat"/>
            </a:endParaRPr>
          </a:p>
        </p:txBody>
      </p:sp>
      <p:sp>
        <p:nvSpPr>
          <p:cNvPr id="2181" name="Google Shape;2181;p211"/>
          <p:cNvSpPr/>
          <p:nvPr/>
        </p:nvSpPr>
        <p:spPr>
          <a:xfrm>
            <a:off x="1108825" y="3926463"/>
            <a:ext cx="6926400" cy="5727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Colossus</a:t>
            </a:r>
            <a:endParaRPr sz="1900">
              <a:latin typeface="Montserrat"/>
              <a:ea typeface="Montserrat"/>
              <a:cs typeface="Montserrat"/>
              <a:sym typeface="Montserrat"/>
            </a:endParaRPr>
          </a:p>
        </p:txBody>
      </p:sp>
      <p:sp>
        <p:nvSpPr>
          <p:cNvPr id="2182" name="Google Shape;2182;p211"/>
          <p:cNvSpPr/>
          <p:nvPr/>
        </p:nvSpPr>
        <p:spPr>
          <a:xfrm>
            <a:off x="1928800" y="13516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11"/>
          <p:cNvSpPr/>
          <p:nvPr/>
        </p:nvSpPr>
        <p:spPr>
          <a:xfrm>
            <a:off x="4519600" y="13516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11"/>
          <p:cNvSpPr/>
          <p:nvPr/>
        </p:nvSpPr>
        <p:spPr>
          <a:xfrm>
            <a:off x="6958000" y="13516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11"/>
          <p:cNvSpPr/>
          <p:nvPr/>
        </p:nvSpPr>
        <p:spPr>
          <a:xfrm>
            <a:off x="6653200" y="22660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11"/>
          <p:cNvSpPr/>
          <p:nvPr/>
        </p:nvSpPr>
        <p:spPr>
          <a:xfrm>
            <a:off x="4519600" y="22660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11"/>
          <p:cNvSpPr/>
          <p:nvPr/>
        </p:nvSpPr>
        <p:spPr>
          <a:xfrm>
            <a:off x="2233600" y="21898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11"/>
          <p:cNvSpPr/>
          <p:nvPr/>
        </p:nvSpPr>
        <p:spPr>
          <a:xfrm>
            <a:off x="2386000" y="35614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11"/>
          <p:cNvSpPr/>
          <p:nvPr/>
        </p:nvSpPr>
        <p:spPr>
          <a:xfrm>
            <a:off x="4519600" y="35614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11"/>
          <p:cNvSpPr/>
          <p:nvPr/>
        </p:nvSpPr>
        <p:spPr>
          <a:xfrm>
            <a:off x="6577000" y="3561400"/>
            <a:ext cx="278700" cy="572700"/>
          </a:xfrm>
          <a:prstGeom prst="upDown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975968" y="880634"/>
            <a:ext cx="3192050" cy="328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4" name="Google Shape;284;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85" name="Google Shape;285;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86" name="Google Shape;286;p32"/>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287" name="Google Shape;287;p32"/>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288" name="Google Shape;288;p32"/>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sp>
        <p:nvSpPr>
          <p:cNvPr id="289" name="Google Shape;289;p32"/>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290" name="Google Shape;290;p32"/>
          <p:cNvSpPr/>
          <p:nvPr/>
        </p:nvSpPr>
        <p:spPr>
          <a:xfrm>
            <a:off x="3964625" y="24181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have Relational Data?</a:t>
            </a:r>
            <a:endParaRPr>
              <a:latin typeface="Montserrat"/>
              <a:ea typeface="Montserrat"/>
              <a:cs typeface="Montserrat"/>
              <a:sym typeface="Montserrat"/>
            </a:endParaRPr>
          </a:p>
        </p:txBody>
      </p:sp>
      <p:cxnSp>
        <p:nvCxnSpPr>
          <p:cNvPr id="291" name="Google Shape;291;p32"/>
          <p:cNvCxnSpPr>
            <a:stCxn id="286" idx="1"/>
            <a:endCxn id="288" idx="0"/>
          </p:cNvCxnSpPr>
          <p:nvPr/>
        </p:nvCxnSpPr>
        <p:spPr>
          <a:xfrm flipH="1">
            <a:off x="2103825" y="1083775"/>
            <a:ext cx="1814700" cy="235500"/>
          </a:xfrm>
          <a:prstGeom prst="bentConnector2">
            <a:avLst/>
          </a:prstGeom>
          <a:noFill/>
          <a:ln cap="flat" cmpd="sng" w="28575">
            <a:solidFill>
              <a:srgbClr val="E06666"/>
            </a:solidFill>
            <a:prstDash val="solid"/>
            <a:round/>
            <a:headEnd len="med" w="med" type="none"/>
            <a:tailEnd len="med" w="med" type="triangle"/>
          </a:ln>
        </p:spPr>
      </p:cxnSp>
      <p:cxnSp>
        <p:nvCxnSpPr>
          <p:cNvPr id="292" name="Google Shape;292;p32"/>
          <p:cNvCxnSpPr>
            <a:stCxn id="286" idx="3"/>
            <a:endCxn id="287"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cxnSp>
        <p:nvCxnSpPr>
          <p:cNvPr id="293" name="Google Shape;293;p32"/>
          <p:cNvCxnSpPr>
            <a:stCxn id="287" idx="1"/>
            <a:endCxn id="290" idx="3"/>
          </p:cNvCxnSpPr>
          <p:nvPr/>
        </p:nvCxnSpPr>
        <p:spPr>
          <a:xfrm flipH="1">
            <a:off x="5486750" y="1673050"/>
            <a:ext cx="1231500" cy="1098900"/>
          </a:xfrm>
          <a:prstGeom prst="bentConnector3">
            <a:avLst>
              <a:gd fmla="val 49997" name="adj1"/>
            </a:avLst>
          </a:prstGeom>
          <a:noFill/>
          <a:ln cap="flat" cmpd="sng" w="28575">
            <a:solidFill>
              <a:srgbClr val="E06666"/>
            </a:solidFill>
            <a:prstDash val="solid"/>
            <a:round/>
            <a:headEnd len="med" w="med" type="none"/>
            <a:tailEnd len="med" w="med" type="triangle"/>
          </a:ln>
        </p:spPr>
      </p:cxnSp>
      <p:cxnSp>
        <p:nvCxnSpPr>
          <p:cNvPr id="294" name="Google Shape;294;p32"/>
          <p:cNvCxnSpPr>
            <a:stCxn id="287" idx="2"/>
            <a:endCxn id="289"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295" name="Google Shape;295;p32"/>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96" name="Google Shape;296;p32"/>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97" name="Google Shape;297;p32"/>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298" name="Google Shape;298;p32"/>
          <p:cNvPicPr preferRelativeResize="0"/>
          <p:nvPr/>
        </p:nvPicPr>
        <p:blipFill>
          <a:blip r:embed="rId5">
            <a:alphaModFix/>
          </a:blip>
          <a:stretch>
            <a:fillRect/>
          </a:stretch>
        </p:blipFill>
        <p:spPr>
          <a:xfrm>
            <a:off x="8389926" y="4510976"/>
            <a:ext cx="415850" cy="460631"/>
          </a:xfrm>
          <a:prstGeom prst="rect">
            <a:avLst/>
          </a:prstGeom>
          <a:noFill/>
          <a:ln>
            <a:noFill/>
          </a:ln>
        </p:spPr>
      </p:pic>
      <p:pic>
        <p:nvPicPr>
          <p:cNvPr id="299" name="Google Shape;299;p32"/>
          <p:cNvPicPr preferRelativeResize="0"/>
          <p:nvPr/>
        </p:nvPicPr>
        <p:blipFill>
          <a:blip r:embed="rId6">
            <a:alphaModFix/>
          </a:blip>
          <a:stretch>
            <a:fillRect/>
          </a:stretch>
        </p:blipFill>
        <p:spPr>
          <a:xfrm>
            <a:off x="593987" y="2418162"/>
            <a:ext cx="424738" cy="342150"/>
          </a:xfrm>
          <a:prstGeom prst="rect">
            <a:avLst/>
          </a:prstGeom>
          <a:noFill/>
          <a:ln>
            <a:noFill/>
          </a:ln>
        </p:spPr>
      </p:pic>
      <p:pic>
        <p:nvPicPr>
          <p:cNvPr id="300" name="Google Shape;300;p32"/>
          <p:cNvPicPr preferRelativeResize="0"/>
          <p:nvPr/>
        </p:nvPicPr>
        <p:blipFill>
          <a:blip r:embed="rId7">
            <a:alphaModFix/>
          </a:blip>
          <a:stretch>
            <a:fillRect/>
          </a:stretch>
        </p:blipFill>
        <p:spPr>
          <a:xfrm>
            <a:off x="2987531" y="2375588"/>
            <a:ext cx="530400" cy="427267"/>
          </a:xfrm>
          <a:prstGeom prst="rect">
            <a:avLst/>
          </a:prstGeom>
          <a:noFill/>
          <a:ln>
            <a:noFill/>
          </a:ln>
        </p:spPr>
      </p:pic>
      <p:sp>
        <p:nvSpPr>
          <p:cNvPr id="301" name="Google Shape;301;p32"/>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02" name="Google Shape;302;p32"/>
          <p:cNvSpPr txBox="1"/>
          <p:nvPr/>
        </p:nvSpPr>
        <p:spPr>
          <a:xfrm>
            <a:off x="263925" y="18361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303" name="Google Shape;303;p32"/>
          <p:cNvCxnSpPr>
            <a:stCxn id="288" idx="1"/>
            <a:endCxn id="299" idx="0"/>
          </p:cNvCxnSpPr>
          <p:nvPr/>
        </p:nvCxnSpPr>
        <p:spPr>
          <a:xfrm flipH="1">
            <a:off x="806325" y="1673050"/>
            <a:ext cx="536400" cy="745200"/>
          </a:xfrm>
          <a:prstGeom prst="bentConnector2">
            <a:avLst/>
          </a:prstGeom>
          <a:noFill/>
          <a:ln cap="flat" cmpd="sng" w="28575">
            <a:solidFill>
              <a:srgbClr val="E06666"/>
            </a:solidFill>
            <a:prstDash val="solid"/>
            <a:round/>
            <a:headEnd len="med" w="med" type="none"/>
            <a:tailEnd len="med" w="med" type="triangle"/>
          </a:ln>
        </p:spPr>
      </p:cxnSp>
      <p:pic>
        <p:nvPicPr>
          <p:cNvPr id="304" name="Google Shape;304;p32"/>
          <p:cNvPicPr preferRelativeResize="0"/>
          <p:nvPr/>
        </p:nvPicPr>
        <p:blipFill>
          <a:blip r:embed="rId8">
            <a:alphaModFix/>
          </a:blip>
          <a:stretch>
            <a:fillRect/>
          </a:stretch>
        </p:blipFill>
        <p:spPr>
          <a:xfrm>
            <a:off x="6522925" y="4422350"/>
            <a:ext cx="427275" cy="427275"/>
          </a:xfrm>
          <a:prstGeom prst="rect">
            <a:avLst/>
          </a:prstGeom>
          <a:noFill/>
          <a:ln>
            <a:noFill/>
          </a:ln>
        </p:spPr>
      </p:pic>
      <p:cxnSp>
        <p:nvCxnSpPr>
          <p:cNvPr id="305" name="Google Shape;305;p32"/>
          <p:cNvCxnSpPr>
            <a:stCxn id="289" idx="3"/>
            <a:endCxn id="298"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306" name="Google Shape;306;p32"/>
          <p:cNvCxnSpPr>
            <a:stCxn id="288" idx="3"/>
            <a:endCxn id="300" idx="0"/>
          </p:cNvCxnSpPr>
          <p:nvPr/>
        </p:nvCxnSpPr>
        <p:spPr>
          <a:xfrm>
            <a:off x="2864925" y="1673050"/>
            <a:ext cx="387900" cy="702600"/>
          </a:xfrm>
          <a:prstGeom prst="bentConnector2">
            <a:avLst/>
          </a:prstGeom>
          <a:noFill/>
          <a:ln cap="flat" cmpd="sng" w="28575">
            <a:solidFill>
              <a:srgbClr val="6AA84F"/>
            </a:solidFill>
            <a:prstDash val="solid"/>
            <a:round/>
            <a:headEnd len="med" w="med" type="none"/>
            <a:tailEnd len="med" w="med" type="triangle"/>
          </a:ln>
        </p:spPr>
      </p:cxnSp>
      <p:sp>
        <p:nvSpPr>
          <p:cNvPr id="307" name="Google Shape;307;p32"/>
          <p:cNvSpPr txBox="1"/>
          <p:nvPr/>
        </p:nvSpPr>
        <p:spPr>
          <a:xfrm>
            <a:off x="3105400" y="17277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08" name="Google Shape;308;p32"/>
          <p:cNvSpPr txBox="1"/>
          <p:nvPr/>
        </p:nvSpPr>
        <p:spPr>
          <a:xfrm>
            <a:off x="5933525" y="20224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09" name="Google Shape;309;p32"/>
          <p:cNvSpPr txBox="1"/>
          <p:nvPr/>
        </p:nvSpPr>
        <p:spPr>
          <a:xfrm>
            <a:off x="156700" y="276030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 Storage</a:t>
            </a:r>
            <a:endParaRPr sz="1100">
              <a:latin typeface="Montserrat"/>
              <a:ea typeface="Montserrat"/>
              <a:cs typeface="Montserrat"/>
              <a:sym typeface="Montserrat"/>
            </a:endParaRPr>
          </a:p>
        </p:txBody>
      </p:sp>
      <p:sp>
        <p:nvSpPr>
          <p:cNvPr id="310" name="Google Shape;310;p32"/>
          <p:cNvSpPr txBox="1"/>
          <p:nvPr/>
        </p:nvSpPr>
        <p:spPr>
          <a:xfrm>
            <a:off x="2560900" y="2729425"/>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Filestore</a:t>
            </a:r>
            <a:endParaRPr sz="1100">
              <a:latin typeface="Montserrat"/>
              <a:ea typeface="Montserrat"/>
              <a:cs typeface="Montserrat"/>
              <a:sym typeface="Montserrat"/>
            </a:endParaRPr>
          </a:p>
        </p:txBody>
      </p:sp>
      <p:cxnSp>
        <p:nvCxnSpPr>
          <p:cNvPr id="311" name="Google Shape;311;p32"/>
          <p:cNvCxnSpPr>
            <a:stCxn id="289" idx="1"/>
            <a:endCxn id="304"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312" name="Google Shape;312;p32"/>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13" name="Google Shape;313;p32"/>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314" name="Google Shape;314;p32"/>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2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96" name="Google Shape;2196;p2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97" name="Google Shape;2197;p21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even more in depth information, check out the documentation: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cloud.google.com/bigtable/docs/ overview</a:t>
            </a:r>
            <a:endParaRPr b="1" sz="2900">
              <a:solidFill>
                <a:srgbClr val="0B5394"/>
              </a:solidFill>
              <a:latin typeface="Montserrat"/>
              <a:ea typeface="Montserrat"/>
              <a:cs typeface="Montserrat"/>
              <a:sym typeface="Montserrat"/>
            </a:endParaRPr>
          </a:p>
        </p:txBody>
      </p:sp>
      <p:sp>
        <p:nvSpPr>
          <p:cNvPr id="2198" name="Google Shape;2198;p2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pic>
        <p:nvPicPr>
          <p:cNvPr id="2203" name="Google Shape;2203;p2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04" name="Google Shape;2204;p2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05" name="Google Shape;2205;p2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206" name="Google Shape;2206;p213"/>
          <p:cNvSpPr/>
          <p:nvPr/>
        </p:nvSpPr>
        <p:spPr>
          <a:xfrm>
            <a:off x="177475" y="1206728"/>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Storing more than 1 TB of structured data?</a:t>
            </a:r>
            <a:endParaRPr>
              <a:latin typeface="Montserrat"/>
              <a:ea typeface="Montserrat"/>
              <a:cs typeface="Montserrat"/>
              <a:sym typeface="Montserrat"/>
            </a:endParaRPr>
          </a:p>
        </p:txBody>
      </p:sp>
      <p:sp>
        <p:nvSpPr>
          <p:cNvPr id="2207" name="Google Shape;2207;p213"/>
          <p:cNvSpPr/>
          <p:nvPr/>
        </p:nvSpPr>
        <p:spPr>
          <a:xfrm>
            <a:off x="2478925" y="120795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High write volume?</a:t>
            </a:r>
            <a:endParaRPr>
              <a:latin typeface="Montserrat"/>
              <a:ea typeface="Montserrat"/>
              <a:cs typeface="Montserrat"/>
              <a:sym typeface="Montserrat"/>
            </a:endParaRPr>
          </a:p>
        </p:txBody>
      </p:sp>
      <p:sp>
        <p:nvSpPr>
          <p:cNvPr id="2208" name="Google Shape;2208;p213"/>
          <p:cNvSpPr/>
          <p:nvPr/>
        </p:nvSpPr>
        <p:spPr>
          <a:xfrm>
            <a:off x="7209175" y="1206803"/>
            <a:ext cx="16398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HBase API</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Compatibility?</a:t>
            </a:r>
            <a:endParaRPr>
              <a:latin typeface="Montserrat"/>
              <a:ea typeface="Montserrat"/>
              <a:cs typeface="Montserrat"/>
              <a:sym typeface="Montserrat"/>
            </a:endParaRPr>
          </a:p>
        </p:txBody>
      </p:sp>
      <p:sp>
        <p:nvSpPr>
          <p:cNvPr id="2209" name="Google Shape;2209;p213"/>
          <p:cNvSpPr/>
          <p:nvPr/>
        </p:nvSpPr>
        <p:spPr>
          <a:xfrm>
            <a:off x="4890850" y="120680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Read/Write with sub 10ms latency?</a:t>
            </a:r>
            <a:endParaRPr>
              <a:latin typeface="Montserrat"/>
              <a:ea typeface="Montserrat"/>
              <a:cs typeface="Montserrat"/>
              <a:sym typeface="Montserrat"/>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pic>
        <p:nvPicPr>
          <p:cNvPr id="2214" name="Google Shape;2214;p2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15" name="Google Shape;2215;p2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16" name="Google Shape;2216;p2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217" name="Google Shape;2217;p214"/>
          <p:cNvSpPr/>
          <p:nvPr/>
        </p:nvSpPr>
        <p:spPr>
          <a:xfrm>
            <a:off x="177475" y="1206728"/>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Storing more than 1 TB of structured data?</a:t>
            </a:r>
            <a:endParaRPr>
              <a:latin typeface="Montserrat"/>
              <a:ea typeface="Montserrat"/>
              <a:cs typeface="Montserrat"/>
              <a:sym typeface="Montserrat"/>
            </a:endParaRPr>
          </a:p>
        </p:txBody>
      </p:sp>
      <p:sp>
        <p:nvSpPr>
          <p:cNvPr id="2218" name="Google Shape;2218;p214"/>
          <p:cNvSpPr txBox="1"/>
          <p:nvPr/>
        </p:nvSpPr>
        <p:spPr>
          <a:xfrm>
            <a:off x="1987100" y="27082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219" name="Google Shape;2219;p214"/>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Bigtable</a:t>
            </a:r>
            <a:endParaRPr b="1">
              <a:latin typeface="Montserrat"/>
              <a:ea typeface="Montserrat"/>
              <a:cs typeface="Montserrat"/>
              <a:sym typeface="Montserrat"/>
            </a:endParaRPr>
          </a:p>
        </p:txBody>
      </p:sp>
      <p:cxnSp>
        <p:nvCxnSpPr>
          <p:cNvPr id="2220" name="Google Shape;2220;p214"/>
          <p:cNvCxnSpPr>
            <a:stCxn id="2221" idx="1"/>
            <a:endCxn id="2219" idx="0"/>
          </p:cNvCxnSpPr>
          <p:nvPr/>
        </p:nvCxnSpPr>
        <p:spPr>
          <a:xfrm rot="5400000">
            <a:off x="2135059" y="2906525"/>
            <a:ext cx="860100" cy="4011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2222" name="Google Shape;2222;p214"/>
          <p:cNvSpPr/>
          <p:nvPr/>
        </p:nvSpPr>
        <p:spPr>
          <a:xfrm>
            <a:off x="2478925" y="120795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High write volume?</a:t>
            </a:r>
            <a:endParaRPr>
              <a:latin typeface="Montserrat"/>
              <a:ea typeface="Montserrat"/>
              <a:cs typeface="Montserrat"/>
              <a:sym typeface="Montserrat"/>
            </a:endParaRPr>
          </a:p>
        </p:txBody>
      </p:sp>
      <p:sp>
        <p:nvSpPr>
          <p:cNvPr id="2223" name="Google Shape;2223;p214"/>
          <p:cNvSpPr/>
          <p:nvPr/>
        </p:nvSpPr>
        <p:spPr>
          <a:xfrm>
            <a:off x="7209175" y="1206803"/>
            <a:ext cx="16398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HBase API</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Compatibility?</a:t>
            </a:r>
            <a:endParaRPr>
              <a:latin typeface="Montserrat"/>
              <a:ea typeface="Montserrat"/>
              <a:cs typeface="Montserrat"/>
              <a:sym typeface="Montserrat"/>
            </a:endParaRPr>
          </a:p>
        </p:txBody>
      </p:sp>
      <p:sp>
        <p:nvSpPr>
          <p:cNvPr id="2221" name="Google Shape;2221;p214"/>
          <p:cNvSpPr/>
          <p:nvPr/>
        </p:nvSpPr>
        <p:spPr>
          <a:xfrm rot="-5400000">
            <a:off x="4194800" y="-1039075"/>
            <a:ext cx="550500" cy="68817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14"/>
          <p:cNvSpPr/>
          <p:nvPr/>
        </p:nvSpPr>
        <p:spPr>
          <a:xfrm>
            <a:off x="4890850" y="120680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Read/Write with sub 10ms latency?</a:t>
            </a:r>
            <a:endParaRPr>
              <a:latin typeface="Montserrat"/>
              <a:ea typeface="Montserrat"/>
              <a:cs typeface="Montserrat"/>
              <a:sym typeface="Montserrat"/>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id="2229" name="Google Shape;2229;p2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30" name="Google Shape;2230;p2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31" name="Google Shape;2231;p2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232" name="Google Shape;2232;p215"/>
          <p:cNvSpPr/>
          <p:nvPr/>
        </p:nvSpPr>
        <p:spPr>
          <a:xfrm>
            <a:off x="177475" y="1206728"/>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Storing more than 1 TB of structured data?</a:t>
            </a:r>
            <a:endParaRPr>
              <a:latin typeface="Montserrat"/>
              <a:ea typeface="Montserrat"/>
              <a:cs typeface="Montserrat"/>
              <a:sym typeface="Montserrat"/>
            </a:endParaRPr>
          </a:p>
        </p:txBody>
      </p:sp>
      <p:sp>
        <p:nvSpPr>
          <p:cNvPr id="2233" name="Google Shape;2233;p215"/>
          <p:cNvSpPr txBox="1"/>
          <p:nvPr/>
        </p:nvSpPr>
        <p:spPr>
          <a:xfrm>
            <a:off x="1987100" y="27082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2234" name="Google Shape;2234;p215"/>
          <p:cNvSpPr/>
          <p:nvPr/>
        </p:nvSpPr>
        <p:spPr>
          <a:xfrm>
            <a:off x="1544600" y="3537113"/>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Cloud Bigtable</a:t>
            </a:r>
            <a:endParaRPr b="1">
              <a:latin typeface="Montserrat"/>
              <a:ea typeface="Montserrat"/>
              <a:cs typeface="Montserrat"/>
              <a:sym typeface="Montserrat"/>
            </a:endParaRPr>
          </a:p>
        </p:txBody>
      </p:sp>
      <p:sp>
        <p:nvSpPr>
          <p:cNvPr id="2235" name="Google Shape;2235;p215"/>
          <p:cNvSpPr/>
          <p:nvPr/>
        </p:nvSpPr>
        <p:spPr>
          <a:xfrm>
            <a:off x="6330000" y="3683950"/>
            <a:ext cx="16398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Check out</a:t>
            </a:r>
            <a:r>
              <a:rPr lang="en">
                <a:latin typeface="Montserrat"/>
                <a:ea typeface="Montserrat"/>
                <a:cs typeface="Montserrat"/>
                <a:sym typeface="Montserrat"/>
              </a:rPr>
              <a:t>:</a:t>
            </a:r>
            <a:endParaRPr>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Firestore</a:t>
            </a:r>
            <a:endParaRPr b="1">
              <a:latin typeface="Montserrat"/>
              <a:ea typeface="Montserrat"/>
              <a:cs typeface="Montserrat"/>
              <a:sym typeface="Montserrat"/>
            </a:endParaRPr>
          </a:p>
        </p:txBody>
      </p:sp>
      <p:cxnSp>
        <p:nvCxnSpPr>
          <p:cNvPr id="2236" name="Google Shape;2236;p215"/>
          <p:cNvCxnSpPr>
            <a:stCxn id="2237" idx="1"/>
            <a:endCxn id="2234" idx="0"/>
          </p:cNvCxnSpPr>
          <p:nvPr/>
        </p:nvCxnSpPr>
        <p:spPr>
          <a:xfrm rot="5400000">
            <a:off x="2135059" y="2906525"/>
            <a:ext cx="860100" cy="401100"/>
          </a:xfrm>
          <a:prstGeom prst="bentConnector3">
            <a:avLst>
              <a:gd fmla="val 49999" name="adj1"/>
            </a:avLst>
          </a:prstGeom>
          <a:noFill/>
          <a:ln cap="flat" cmpd="sng" w="28575">
            <a:solidFill>
              <a:srgbClr val="6AA84F"/>
            </a:solidFill>
            <a:prstDash val="solid"/>
            <a:round/>
            <a:headEnd len="med" w="med" type="none"/>
            <a:tailEnd len="med" w="med" type="triangle"/>
          </a:ln>
        </p:spPr>
      </p:cxnSp>
      <p:sp>
        <p:nvSpPr>
          <p:cNvPr id="2238" name="Google Shape;2238;p215"/>
          <p:cNvSpPr/>
          <p:nvPr/>
        </p:nvSpPr>
        <p:spPr>
          <a:xfrm>
            <a:off x="2478925" y="120795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High write volume?</a:t>
            </a:r>
            <a:endParaRPr>
              <a:latin typeface="Montserrat"/>
              <a:ea typeface="Montserrat"/>
              <a:cs typeface="Montserrat"/>
              <a:sym typeface="Montserrat"/>
            </a:endParaRPr>
          </a:p>
        </p:txBody>
      </p:sp>
      <p:sp>
        <p:nvSpPr>
          <p:cNvPr id="2239" name="Google Shape;2239;p215"/>
          <p:cNvSpPr/>
          <p:nvPr/>
        </p:nvSpPr>
        <p:spPr>
          <a:xfrm>
            <a:off x="7209175" y="1206803"/>
            <a:ext cx="16398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HBase API</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Compatibility?</a:t>
            </a:r>
            <a:endParaRPr>
              <a:latin typeface="Montserrat"/>
              <a:ea typeface="Montserrat"/>
              <a:cs typeface="Montserrat"/>
              <a:sym typeface="Montserrat"/>
            </a:endParaRPr>
          </a:p>
        </p:txBody>
      </p:sp>
      <p:sp>
        <p:nvSpPr>
          <p:cNvPr id="2237" name="Google Shape;2237;p215"/>
          <p:cNvSpPr/>
          <p:nvPr/>
        </p:nvSpPr>
        <p:spPr>
          <a:xfrm rot="-5400000">
            <a:off x="4194800" y="-1039075"/>
            <a:ext cx="550500" cy="6881700"/>
          </a:xfrm>
          <a:prstGeom prst="leftBrace">
            <a:avLst>
              <a:gd fmla="val 50000" name="adj1"/>
              <a:gd fmla="val 25233"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0" name="Google Shape;2240;p215"/>
          <p:cNvCxnSpPr>
            <a:stCxn id="2232" idx="3"/>
            <a:endCxn id="2238" idx="1"/>
          </p:cNvCxnSpPr>
          <p:nvPr/>
        </p:nvCxnSpPr>
        <p:spPr>
          <a:xfrm>
            <a:off x="1758775" y="1650428"/>
            <a:ext cx="720300" cy="1200"/>
          </a:xfrm>
          <a:prstGeom prst="bentConnector3">
            <a:avLst>
              <a:gd fmla="val 49990" name="adj1"/>
            </a:avLst>
          </a:prstGeom>
          <a:noFill/>
          <a:ln cap="flat" cmpd="sng" w="28575">
            <a:solidFill>
              <a:srgbClr val="E06666"/>
            </a:solidFill>
            <a:prstDash val="solid"/>
            <a:round/>
            <a:headEnd len="med" w="med" type="none"/>
            <a:tailEnd len="med" w="med" type="triangle"/>
          </a:ln>
        </p:spPr>
      </p:cxnSp>
      <p:sp>
        <p:nvSpPr>
          <p:cNvPr id="2241" name="Google Shape;2241;p215"/>
          <p:cNvSpPr/>
          <p:nvPr/>
        </p:nvSpPr>
        <p:spPr>
          <a:xfrm>
            <a:off x="4890850" y="1206800"/>
            <a:ext cx="1581300" cy="88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Read/Write with sub 10ms latency?</a:t>
            </a:r>
            <a:endParaRPr>
              <a:latin typeface="Montserrat"/>
              <a:ea typeface="Montserrat"/>
              <a:cs typeface="Montserrat"/>
              <a:sym typeface="Montserrat"/>
            </a:endParaRPr>
          </a:p>
        </p:txBody>
      </p:sp>
      <p:cxnSp>
        <p:nvCxnSpPr>
          <p:cNvPr id="2242" name="Google Shape;2242;p215"/>
          <p:cNvCxnSpPr>
            <a:stCxn id="2238" idx="3"/>
            <a:endCxn id="2241" idx="1"/>
          </p:cNvCxnSpPr>
          <p:nvPr/>
        </p:nvCxnSpPr>
        <p:spPr>
          <a:xfrm flipH="1" rot="10800000">
            <a:off x="4060225" y="1650450"/>
            <a:ext cx="830700" cy="1200"/>
          </a:xfrm>
          <a:prstGeom prst="bentConnector3">
            <a:avLst>
              <a:gd fmla="val 49995" name="adj1"/>
            </a:avLst>
          </a:prstGeom>
          <a:noFill/>
          <a:ln cap="flat" cmpd="sng" w="28575">
            <a:solidFill>
              <a:srgbClr val="E06666"/>
            </a:solidFill>
            <a:prstDash val="solid"/>
            <a:round/>
            <a:headEnd len="med" w="med" type="none"/>
            <a:tailEnd len="med" w="med" type="triangle"/>
          </a:ln>
        </p:spPr>
      </p:cxnSp>
      <p:sp>
        <p:nvSpPr>
          <p:cNvPr id="2243" name="Google Shape;2243;p215"/>
          <p:cNvSpPr txBox="1"/>
          <p:nvPr/>
        </p:nvSpPr>
        <p:spPr>
          <a:xfrm>
            <a:off x="7056575" y="31369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2244" name="Google Shape;2244;p215"/>
          <p:cNvCxnSpPr>
            <a:stCxn id="2241" idx="3"/>
            <a:endCxn id="2239" idx="1"/>
          </p:cNvCxnSpPr>
          <p:nvPr/>
        </p:nvCxnSpPr>
        <p:spPr>
          <a:xfrm>
            <a:off x="6472150" y="1650500"/>
            <a:ext cx="737100" cy="600"/>
          </a:xfrm>
          <a:prstGeom prst="bentConnector3">
            <a:avLst>
              <a:gd fmla="val 49995" name="adj1"/>
            </a:avLst>
          </a:prstGeom>
          <a:noFill/>
          <a:ln cap="flat" cmpd="sng" w="28575">
            <a:solidFill>
              <a:srgbClr val="E06666"/>
            </a:solidFill>
            <a:prstDash val="solid"/>
            <a:round/>
            <a:headEnd len="med" w="med" type="none"/>
            <a:tailEnd len="med" w="med" type="triangle"/>
          </a:ln>
        </p:spPr>
      </p:cxnSp>
      <p:cxnSp>
        <p:nvCxnSpPr>
          <p:cNvPr id="2245" name="Google Shape;2245;p215"/>
          <p:cNvCxnSpPr>
            <a:stCxn id="2239" idx="2"/>
            <a:endCxn id="2235" idx="0"/>
          </p:cNvCxnSpPr>
          <p:nvPr/>
        </p:nvCxnSpPr>
        <p:spPr>
          <a:xfrm rot="5400000">
            <a:off x="6794575" y="2449403"/>
            <a:ext cx="1589700" cy="879300"/>
          </a:xfrm>
          <a:prstGeom prst="bentConnector3">
            <a:avLst>
              <a:gd fmla="val 50001" name="adj1"/>
            </a:avLst>
          </a:prstGeom>
          <a:noFill/>
          <a:ln cap="flat" cmpd="sng" w="28575">
            <a:solidFill>
              <a:srgbClr val="E06666"/>
            </a:solidFill>
            <a:prstDash val="solid"/>
            <a:round/>
            <a:headEnd len="med" w="med" type="none"/>
            <a:tailEnd len="med" w="med" type="triangle"/>
          </a:ln>
        </p:spPr>
      </p:cxnSp>
      <p:sp>
        <p:nvSpPr>
          <p:cNvPr id="2246" name="Google Shape;2246;p215"/>
          <p:cNvSpPr txBox="1"/>
          <p:nvPr/>
        </p:nvSpPr>
        <p:spPr>
          <a:xfrm>
            <a:off x="1699675" y="13105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2247" name="Google Shape;2247;p215"/>
          <p:cNvSpPr txBox="1"/>
          <p:nvPr/>
        </p:nvSpPr>
        <p:spPr>
          <a:xfrm>
            <a:off x="3971613" y="13105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2248" name="Google Shape;2248;p215"/>
          <p:cNvSpPr txBox="1"/>
          <p:nvPr/>
        </p:nvSpPr>
        <p:spPr>
          <a:xfrm>
            <a:off x="6379813" y="131058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pic>
        <p:nvPicPr>
          <p:cNvPr id="2253" name="Google Shape;2253;p2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54" name="Google Shape;2254;p2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55" name="Google Shape;2255;p21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Bigtable as a scalable NoSQL database service provided by Google Cloud.</a:t>
            </a:r>
            <a:endParaRPr sz="2900">
              <a:solidFill>
                <a:srgbClr val="000000"/>
              </a:solidFill>
              <a:latin typeface="Montserrat"/>
              <a:ea typeface="Montserrat"/>
              <a:cs typeface="Montserrat"/>
              <a:sym typeface="Montserrat"/>
            </a:endParaRPr>
          </a:p>
        </p:txBody>
      </p:sp>
      <p:sp>
        <p:nvSpPr>
          <p:cNvPr id="2256" name="Google Shape;2256;p2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pic>
        <p:nvPicPr>
          <p:cNvPr id="2261" name="Google Shape;2261;p2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62" name="Google Shape;2262;p2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63" name="Google Shape;2263;p21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a:t>
            </a:r>
            <a:r>
              <a:rPr lang="en" sz="2900">
                <a:solidFill>
                  <a:srgbClr val="000000"/>
                </a:solidFill>
                <a:latin typeface="Montserrat"/>
                <a:ea typeface="Montserrat"/>
                <a:cs typeface="Montserrat"/>
                <a:sym typeface="Montserrat"/>
              </a:rPr>
              <a:t>Memorystore</a:t>
            </a:r>
            <a:r>
              <a:rPr lang="en" sz="2900">
                <a:solidFill>
                  <a:srgbClr val="000000"/>
                </a:solidFill>
                <a:latin typeface="Montserrat"/>
                <a:ea typeface="Montserrat"/>
                <a:cs typeface="Montserrat"/>
                <a:sym typeface="Montserrat"/>
              </a:rPr>
              <a:t> on GCP.</a:t>
            </a:r>
            <a:endParaRPr sz="2900">
              <a:solidFill>
                <a:srgbClr val="000000"/>
              </a:solidFill>
              <a:latin typeface="Montserrat"/>
              <a:ea typeface="Montserrat"/>
              <a:cs typeface="Montserrat"/>
              <a:sym typeface="Montserrat"/>
            </a:endParaRPr>
          </a:p>
        </p:txBody>
      </p:sp>
      <p:sp>
        <p:nvSpPr>
          <p:cNvPr id="2264" name="Google Shape;2264;p2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pic>
        <p:nvPicPr>
          <p:cNvPr id="2269" name="Google Shape;2269;p2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70" name="Google Shape;2270;p2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71" name="Google Shape;2271;p218"/>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Memorystore</a:t>
            </a:r>
            <a:endParaRPr b="1">
              <a:latin typeface="Montserrat"/>
              <a:ea typeface="Montserrat"/>
              <a:cs typeface="Montserrat"/>
              <a:sym typeface="Montserrat"/>
            </a:endParaRPr>
          </a:p>
        </p:txBody>
      </p:sp>
      <p:sp>
        <p:nvSpPr>
          <p:cNvPr id="2272" name="Google Shape;2272;p2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pic>
        <p:nvPicPr>
          <p:cNvPr id="2277" name="Google Shape;2277;p2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78" name="Google Shape;2278;p2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79" name="Google Shape;2279;p21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allows you to reduce latency with scalable, secure, and highly available in-memory service for Redis and Memcached.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Its most commonly used with Redis, so most of the documentation examples revolve around memorystore for Redis.</a:t>
            </a:r>
            <a:endParaRPr sz="2900">
              <a:solidFill>
                <a:srgbClr val="000000"/>
              </a:solidFill>
              <a:latin typeface="Montserrat"/>
              <a:ea typeface="Montserrat"/>
              <a:cs typeface="Montserrat"/>
              <a:sym typeface="Montserrat"/>
            </a:endParaRPr>
          </a:p>
        </p:txBody>
      </p:sp>
      <p:sp>
        <p:nvSpPr>
          <p:cNvPr id="2280" name="Google Shape;2280;p2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pic>
        <p:nvPicPr>
          <p:cNvPr id="2285" name="Google Shape;2285;p2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86" name="Google Shape;2286;p2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87" name="Google Shape;2287;p22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Redis (remote dictionary server) is an open source (BSD licensed), in-memory data structure store, used as a database, cache, and message broker.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Created for very low latency, essentially using a RAM based cache like structure as a data store (while backing to HDD or SSD).</a:t>
            </a:r>
            <a:endParaRPr sz="2900">
              <a:solidFill>
                <a:srgbClr val="000000"/>
              </a:solidFill>
              <a:latin typeface="Montserrat"/>
              <a:ea typeface="Montserrat"/>
              <a:cs typeface="Montserrat"/>
              <a:sym typeface="Montserrat"/>
            </a:endParaRPr>
          </a:p>
        </p:txBody>
      </p:sp>
      <p:sp>
        <p:nvSpPr>
          <p:cNvPr id="2288" name="Google Shape;2288;p2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pic>
        <p:nvPicPr>
          <p:cNvPr id="2293" name="Google Shape;2293;p2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94" name="Google Shape;2294;p2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95" name="Google Shape;2295;p22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provides a fully-managed service that is powered by the Redis in-memory data store to build application caches that provide sub-millisecond data access.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for Redis offers several advantages over self-managed Redis.</a:t>
            </a:r>
            <a:endParaRPr sz="2900">
              <a:solidFill>
                <a:srgbClr val="000000"/>
              </a:solidFill>
              <a:latin typeface="Montserrat"/>
              <a:ea typeface="Montserrat"/>
              <a:cs typeface="Montserrat"/>
              <a:sym typeface="Montserrat"/>
            </a:endParaRPr>
          </a:p>
        </p:txBody>
      </p:sp>
      <p:sp>
        <p:nvSpPr>
          <p:cNvPr id="2296" name="Google Shape;2296;p2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0" name="Google Shape;320;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1" name="Google Shape;321;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22" name="Google Shape;322;p33"/>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323" name="Google Shape;323;p33"/>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324" name="Google Shape;324;p33"/>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sp>
        <p:nvSpPr>
          <p:cNvPr id="325" name="Google Shape;325;p33"/>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326" name="Google Shape;326;p33"/>
          <p:cNvSpPr/>
          <p:nvPr/>
        </p:nvSpPr>
        <p:spPr>
          <a:xfrm>
            <a:off x="3964625" y="24181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have Relational Data?</a:t>
            </a:r>
            <a:endParaRPr>
              <a:latin typeface="Montserrat"/>
              <a:ea typeface="Montserrat"/>
              <a:cs typeface="Montserrat"/>
              <a:sym typeface="Montserrat"/>
            </a:endParaRPr>
          </a:p>
        </p:txBody>
      </p:sp>
      <p:cxnSp>
        <p:nvCxnSpPr>
          <p:cNvPr id="327" name="Google Shape;327;p33"/>
          <p:cNvCxnSpPr>
            <a:stCxn id="322" idx="1"/>
            <a:endCxn id="324" idx="0"/>
          </p:cNvCxnSpPr>
          <p:nvPr/>
        </p:nvCxnSpPr>
        <p:spPr>
          <a:xfrm flipH="1">
            <a:off x="2103825" y="1083775"/>
            <a:ext cx="1814700" cy="235500"/>
          </a:xfrm>
          <a:prstGeom prst="bentConnector2">
            <a:avLst/>
          </a:prstGeom>
          <a:noFill/>
          <a:ln cap="flat" cmpd="sng" w="28575">
            <a:solidFill>
              <a:srgbClr val="E06666"/>
            </a:solidFill>
            <a:prstDash val="solid"/>
            <a:round/>
            <a:headEnd len="med" w="med" type="none"/>
            <a:tailEnd len="med" w="med" type="triangle"/>
          </a:ln>
        </p:spPr>
      </p:cxnSp>
      <p:cxnSp>
        <p:nvCxnSpPr>
          <p:cNvPr id="328" name="Google Shape;328;p33"/>
          <p:cNvCxnSpPr>
            <a:stCxn id="322" idx="3"/>
            <a:endCxn id="323"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cxnSp>
        <p:nvCxnSpPr>
          <p:cNvPr id="329" name="Google Shape;329;p33"/>
          <p:cNvCxnSpPr>
            <a:stCxn id="323" idx="1"/>
            <a:endCxn id="326" idx="3"/>
          </p:cNvCxnSpPr>
          <p:nvPr/>
        </p:nvCxnSpPr>
        <p:spPr>
          <a:xfrm flipH="1">
            <a:off x="5486750" y="1673050"/>
            <a:ext cx="1231500" cy="1098900"/>
          </a:xfrm>
          <a:prstGeom prst="bentConnector3">
            <a:avLst>
              <a:gd fmla="val 49997" name="adj1"/>
            </a:avLst>
          </a:prstGeom>
          <a:noFill/>
          <a:ln cap="flat" cmpd="sng" w="28575">
            <a:solidFill>
              <a:srgbClr val="E06666"/>
            </a:solidFill>
            <a:prstDash val="solid"/>
            <a:round/>
            <a:headEnd len="med" w="med" type="none"/>
            <a:tailEnd len="med" w="med" type="triangle"/>
          </a:ln>
        </p:spPr>
      </p:cxnSp>
      <p:cxnSp>
        <p:nvCxnSpPr>
          <p:cNvPr id="330" name="Google Shape;330;p33"/>
          <p:cNvCxnSpPr>
            <a:stCxn id="323" idx="2"/>
            <a:endCxn id="325"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sp>
        <p:nvSpPr>
          <p:cNvPr id="331" name="Google Shape;331;p33"/>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32" name="Google Shape;332;p33"/>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33" name="Google Shape;333;p33"/>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334" name="Google Shape;334;p33"/>
          <p:cNvPicPr preferRelativeResize="0"/>
          <p:nvPr/>
        </p:nvPicPr>
        <p:blipFill>
          <a:blip r:embed="rId5">
            <a:alphaModFix/>
          </a:blip>
          <a:stretch>
            <a:fillRect/>
          </a:stretch>
        </p:blipFill>
        <p:spPr>
          <a:xfrm>
            <a:off x="5387008" y="4106225"/>
            <a:ext cx="363128" cy="421775"/>
          </a:xfrm>
          <a:prstGeom prst="rect">
            <a:avLst/>
          </a:prstGeom>
          <a:noFill/>
          <a:ln>
            <a:noFill/>
          </a:ln>
        </p:spPr>
      </p:pic>
      <p:pic>
        <p:nvPicPr>
          <p:cNvPr id="335" name="Google Shape;335;p33"/>
          <p:cNvPicPr preferRelativeResize="0"/>
          <p:nvPr/>
        </p:nvPicPr>
        <p:blipFill>
          <a:blip r:embed="rId6">
            <a:alphaModFix/>
          </a:blip>
          <a:stretch>
            <a:fillRect/>
          </a:stretch>
        </p:blipFill>
        <p:spPr>
          <a:xfrm>
            <a:off x="8389926" y="4510976"/>
            <a:ext cx="415850" cy="460631"/>
          </a:xfrm>
          <a:prstGeom prst="rect">
            <a:avLst/>
          </a:prstGeom>
          <a:noFill/>
          <a:ln>
            <a:noFill/>
          </a:ln>
        </p:spPr>
      </p:pic>
      <p:pic>
        <p:nvPicPr>
          <p:cNvPr id="336" name="Google Shape;336;p33"/>
          <p:cNvPicPr preferRelativeResize="0"/>
          <p:nvPr/>
        </p:nvPicPr>
        <p:blipFill>
          <a:blip r:embed="rId7">
            <a:alphaModFix/>
          </a:blip>
          <a:stretch>
            <a:fillRect/>
          </a:stretch>
        </p:blipFill>
        <p:spPr>
          <a:xfrm>
            <a:off x="593987" y="2418162"/>
            <a:ext cx="424738" cy="342150"/>
          </a:xfrm>
          <a:prstGeom prst="rect">
            <a:avLst/>
          </a:prstGeom>
          <a:noFill/>
          <a:ln>
            <a:noFill/>
          </a:ln>
        </p:spPr>
      </p:pic>
      <p:pic>
        <p:nvPicPr>
          <p:cNvPr id="337" name="Google Shape;337;p33"/>
          <p:cNvPicPr preferRelativeResize="0"/>
          <p:nvPr/>
        </p:nvPicPr>
        <p:blipFill>
          <a:blip r:embed="rId8">
            <a:alphaModFix/>
          </a:blip>
          <a:stretch>
            <a:fillRect/>
          </a:stretch>
        </p:blipFill>
        <p:spPr>
          <a:xfrm>
            <a:off x="2987531" y="2375588"/>
            <a:ext cx="530400" cy="427267"/>
          </a:xfrm>
          <a:prstGeom prst="rect">
            <a:avLst/>
          </a:prstGeom>
          <a:noFill/>
          <a:ln>
            <a:noFill/>
          </a:ln>
        </p:spPr>
      </p:pic>
      <p:sp>
        <p:nvSpPr>
          <p:cNvPr id="338" name="Google Shape;338;p33"/>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39" name="Google Shape;339;p33"/>
          <p:cNvSpPr txBox="1"/>
          <p:nvPr/>
        </p:nvSpPr>
        <p:spPr>
          <a:xfrm>
            <a:off x="263925" y="18361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340" name="Google Shape;340;p33"/>
          <p:cNvCxnSpPr>
            <a:stCxn id="324" idx="1"/>
            <a:endCxn id="336" idx="0"/>
          </p:cNvCxnSpPr>
          <p:nvPr/>
        </p:nvCxnSpPr>
        <p:spPr>
          <a:xfrm flipH="1">
            <a:off x="806325" y="1673050"/>
            <a:ext cx="536400" cy="745200"/>
          </a:xfrm>
          <a:prstGeom prst="bentConnector2">
            <a:avLst/>
          </a:prstGeom>
          <a:noFill/>
          <a:ln cap="flat" cmpd="sng" w="28575">
            <a:solidFill>
              <a:srgbClr val="E06666"/>
            </a:solidFill>
            <a:prstDash val="solid"/>
            <a:round/>
            <a:headEnd len="med" w="med" type="none"/>
            <a:tailEnd len="med" w="med" type="triangle"/>
          </a:ln>
        </p:spPr>
      </p:cxnSp>
      <p:cxnSp>
        <p:nvCxnSpPr>
          <p:cNvPr id="341" name="Google Shape;341;p33"/>
          <p:cNvCxnSpPr>
            <a:stCxn id="326" idx="2"/>
            <a:endCxn id="334" idx="0"/>
          </p:cNvCxnSpPr>
          <p:nvPr/>
        </p:nvCxnSpPr>
        <p:spPr>
          <a:xfrm flipH="1" rot="-5400000">
            <a:off x="4656725" y="3194550"/>
            <a:ext cx="980700" cy="842700"/>
          </a:xfrm>
          <a:prstGeom prst="bentConnector3">
            <a:avLst>
              <a:gd fmla="val 49999" name="adj1"/>
            </a:avLst>
          </a:prstGeom>
          <a:noFill/>
          <a:ln cap="flat" cmpd="sng" w="28575">
            <a:solidFill>
              <a:srgbClr val="E06666"/>
            </a:solidFill>
            <a:prstDash val="solid"/>
            <a:round/>
            <a:headEnd len="med" w="med" type="none"/>
            <a:tailEnd len="med" w="med" type="triangle"/>
          </a:ln>
        </p:spPr>
      </p:cxnSp>
      <p:pic>
        <p:nvPicPr>
          <p:cNvPr id="342" name="Google Shape;342;p33"/>
          <p:cNvPicPr preferRelativeResize="0"/>
          <p:nvPr/>
        </p:nvPicPr>
        <p:blipFill>
          <a:blip r:embed="rId9">
            <a:alphaModFix/>
          </a:blip>
          <a:stretch>
            <a:fillRect/>
          </a:stretch>
        </p:blipFill>
        <p:spPr>
          <a:xfrm>
            <a:off x="6522925" y="4422350"/>
            <a:ext cx="427275" cy="427275"/>
          </a:xfrm>
          <a:prstGeom prst="rect">
            <a:avLst/>
          </a:prstGeom>
          <a:noFill/>
          <a:ln>
            <a:noFill/>
          </a:ln>
        </p:spPr>
      </p:pic>
      <p:cxnSp>
        <p:nvCxnSpPr>
          <p:cNvPr id="343" name="Google Shape;343;p33"/>
          <p:cNvCxnSpPr>
            <a:stCxn id="325" idx="3"/>
            <a:endCxn id="335"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344" name="Google Shape;344;p33"/>
          <p:cNvCxnSpPr>
            <a:stCxn id="324" idx="3"/>
            <a:endCxn id="337" idx="0"/>
          </p:cNvCxnSpPr>
          <p:nvPr/>
        </p:nvCxnSpPr>
        <p:spPr>
          <a:xfrm>
            <a:off x="2864925" y="1673050"/>
            <a:ext cx="387900" cy="702600"/>
          </a:xfrm>
          <a:prstGeom prst="bentConnector2">
            <a:avLst/>
          </a:prstGeom>
          <a:noFill/>
          <a:ln cap="flat" cmpd="sng" w="28575">
            <a:solidFill>
              <a:srgbClr val="6AA84F"/>
            </a:solidFill>
            <a:prstDash val="solid"/>
            <a:round/>
            <a:headEnd len="med" w="med" type="none"/>
            <a:tailEnd len="med" w="med" type="triangle"/>
          </a:ln>
        </p:spPr>
      </p:cxnSp>
      <p:sp>
        <p:nvSpPr>
          <p:cNvPr id="345" name="Google Shape;345;p33"/>
          <p:cNvSpPr txBox="1"/>
          <p:nvPr/>
        </p:nvSpPr>
        <p:spPr>
          <a:xfrm>
            <a:off x="3105400" y="17277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46" name="Google Shape;346;p33"/>
          <p:cNvSpPr txBox="1"/>
          <p:nvPr/>
        </p:nvSpPr>
        <p:spPr>
          <a:xfrm>
            <a:off x="5933525" y="20224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47" name="Google Shape;347;p33"/>
          <p:cNvSpPr txBox="1"/>
          <p:nvPr/>
        </p:nvSpPr>
        <p:spPr>
          <a:xfrm>
            <a:off x="4871175" y="32814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48" name="Google Shape;348;p33"/>
          <p:cNvSpPr txBox="1"/>
          <p:nvPr/>
        </p:nvSpPr>
        <p:spPr>
          <a:xfrm>
            <a:off x="156700" y="276030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 Storage</a:t>
            </a:r>
            <a:endParaRPr sz="1100">
              <a:latin typeface="Montserrat"/>
              <a:ea typeface="Montserrat"/>
              <a:cs typeface="Montserrat"/>
              <a:sym typeface="Montserrat"/>
            </a:endParaRPr>
          </a:p>
        </p:txBody>
      </p:sp>
      <p:sp>
        <p:nvSpPr>
          <p:cNvPr id="349" name="Google Shape;349;p33"/>
          <p:cNvSpPr txBox="1"/>
          <p:nvPr/>
        </p:nvSpPr>
        <p:spPr>
          <a:xfrm>
            <a:off x="2560900" y="2729425"/>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Filestore</a:t>
            </a:r>
            <a:endParaRPr sz="1100">
              <a:latin typeface="Montserrat"/>
              <a:ea typeface="Montserrat"/>
              <a:cs typeface="Montserrat"/>
              <a:sym typeface="Montserrat"/>
            </a:endParaRPr>
          </a:p>
        </p:txBody>
      </p:sp>
      <p:sp>
        <p:nvSpPr>
          <p:cNvPr id="350" name="Google Shape;350;p33"/>
          <p:cNvSpPr txBox="1"/>
          <p:nvPr/>
        </p:nvSpPr>
        <p:spPr>
          <a:xfrm>
            <a:off x="4918913" y="4422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Firestore</a:t>
            </a:r>
            <a:endParaRPr sz="1100">
              <a:latin typeface="Montserrat"/>
              <a:ea typeface="Montserrat"/>
              <a:cs typeface="Montserrat"/>
              <a:sym typeface="Montserrat"/>
            </a:endParaRPr>
          </a:p>
        </p:txBody>
      </p:sp>
      <p:cxnSp>
        <p:nvCxnSpPr>
          <p:cNvPr id="351" name="Google Shape;351;p33"/>
          <p:cNvCxnSpPr>
            <a:stCxn id="325" idx="1"/>
            <a:endCxn id="342"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352" name="Google Shape;352;p33"/>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53" name="Google Shape;353;p33"/>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354" name="Google Shape;354;p33"/>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pic>
        <p:nvPicPr>
          <p:cNvPr id="2301" name="Google Shape;2301;p2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02" name="Google Shape;2302;p2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03" name="Google Shape;2303;p22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allows you the flexibility to choose from different service tiers and sizes that fit your performance and operational needs.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Options to deploy a Basic Tier standalone Redis instance or a Standard Tier high availability Redis instance up to 300 GB.</a:t>
            </a:r>
            <a:endParaRPr sz="2900">
              <a:solidFill>
                <a:srgbClr val="000000"/>
              </a:solidFill>
              <a:latin typeface="Montserrat"/>
              <a:ea typeface="Montserrat"/>
              <a:cs typeface="Montserrat"/>
              <a:sym typeface="Montserrat"/>
            </a:endParaRPr>
          </a:p>
        </p:txBody>
      </p:sp>
      <p:sp>
        <p:nvSpPr>
          <p:cNvPr id="2304" name="Google Shape;2304;p2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id="2309" name="Google Shape;2309;p2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10" name="Google Shape;2310;p2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11" name="Google Shape;2311;p22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scale up your Redis instances with minimal impact to your application's availability.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Start with the lowest tier and smallest size, then grow your Redis instance as the needs of your application change.</a:t>
            </a:r>
            <a:endParaRPr sz="2900">
              <a:solidFill>
                <a:srgbClr val="000000"/>
              </a:solidFill>
              <a:latin typeface="Montserrat"/>
              <a:ea typeface="Montserrat"/>
              <a:cs typeface="Montserrat"/>
              <a:sym typeface="Montserrat"/>
            </a:endParaRPr>
          </a:p>
        </p:txBody>
      </p:sp>
      <p:sp>
        <p:nvSpPr>
          <p:cNvPr id="2312" name="Google Shape;2312;p2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pic>
        <p:nvPicPr>
          <p:cNvPr id="2317" name="Google Shape;2317;p2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18" name="Google Shape;2318;p2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19" name="Google Shape;2319;p22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for Redis instances are protected from the internet using private IPs and are further secured using IAM role-based access control and in-transit encryption. </a:t>
            </a:r>
            <a:endParaRPr sz="2900">
              <a:solidFill>
                <a:srgbClr val="000000"/>
              </a:solidFill>
              <a:latin typeface="Montserrat"/>
              <a:ea typeface="Montserrat"/>
              <a:cs typeface="Montserrat"/>
              <a:sym typeface="Montserrat"/>
            </a:endParaRPr>
          </a:p>
        </p:txBody>
      </p:sp>
      <p:sp>
        <p:nvSpPr>
          <p:cNvPr id="2320" name="Google Shape;2320;p2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pic>
        <p:nvPicPr>
          <p:cNvPr id="2325" name="Google Shape;2325;p2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26" name="Google Shape;2326;p2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27" name="Google Shape;2327;p22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Choice of Engine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Fully Managed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Highly Scalable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Security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Monitoring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High Availability</a:t>
            </a:r>
            <a:endParaRPr sz="2900">
              <a:solidFill>
                <a:srgbClr val="000000"/>
              </a:solidFill>
              <a:latin typeface="Montserrat"/>
              <a:ea typeface="Montserrat"/>
              <a:cs typeface="Montserrat"/>
              <a:sym typeface="Montserrat"/>
            </a:endParaRPr>
          </a:p>
        </p:txBody>
      </p:sp>
      <p:sp>
        <p:nvSpPr>
          <p:cNvPr id="2328" name="Google Shape;2328;p2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pic>
        <p:nvPicPr>
          <p:cNvPr id="2333" name="Google Shape;2333;p2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34" name="Google Shape;2334;p2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35" name="Google Shape;2335;p22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cases: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Situations that require fast, real-time processing of data:</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App Data Caching</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Gaming</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Stream Processing</a:t>
            </a:r>
            <a:endParaRPr sz="2900">
              <a:solidFill>
                <a:srgbClr val="000000"/>
              </a:solidFill>
              <a:latin typeface="Montserrat"/>
              <a:ea typeface="Montserrat"/>
              <a:cs typeface="Montserrat"/>
              <a:sym typeface="Montserrat"/>
            </a:endParaRPr>
          </a:p>
        </p:txBody>
      </p:sp>
      <p:sp>
        <p:nvSpPr>
          <p:cNvPr id="2336" name="Google Shape;2336;p2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pic>
        <p:nvPicPr>
          <p:cNvPr id="2341" name="Google Shape;2341;p2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42" name="Google Shape;2342;p2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43" name="Google Shape;2343;p22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Memorystore for Redis on Google Cloud Platform.</a:t>
            </a:r>
            <a:endParaRPr sz="2900">
              <a:solidFill>
                <a:srgbClr val="000000"/>
              </a:solidFill>
              <a:latin typeface="Montserrat"/>
              <a:ea typeface="Montserrat"/>
              <a:cs typeface="Montserrat"/>
              <a:sym typeface="Montserrat"/>
            </a:endParaRPr>
          </a:p>
        </p:txBody>
      </p:sp>
      <p:sp>
        <p:nvSpPr>
          <p:cNvPr id="2344" name="Google Shape;2344;p2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360" name="Google Shape;360;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61" name="Google Shape;361;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62" name="Google Shape;362;p34"/>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a:t>
            </a:r>
            <a:r>
              <a:rPr lang="en">
                <a:latin typeface="Montserrat"/>
                <a:ea typeface="Montserrat"/>
                <a:cs typeface="Montserrat"/>
                <a:sym typeface="Montserrat"/>
              </a:rPr>
              <a:t>tructured data?</a:t>
            </a:r>
            <a:endParaRPr>
              <a:latin typeface="Montserrat"/>
              <a:ea typeface="Montserrat"/>
              <a:cs typeface="Montserrat"/>
              <a:sym typeface="Montserrat"/>
            </a:endParaRPr>
          </a:p>
        </p:txBody>
      </p:sp>
      <p:sp>
        <p:nvSpPr>
          <p:cNvPr id="363" name="Google Shape;363;p34"/>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364" name="Google Shape;364;p34"/>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sp>
        <p:nvSpPr>
          <p:cNvPr id="365" name="Google Shape;365;p34"/>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366" name="Google Shape;366;p34"/>
          <p:cNvSpPr/>
          <p:nvPr/>
        </p:nvSpPr>
        <p:spPr>
          <a:xfrm>
            <a:off x="3964625" y="24181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have Relational Data?</a:t>
            </a:r>
            <a:endParaRPr>
              <a:latin typeface="Montserrat"/>
              <a:ea typeface="Montserrat"/>
              <a:cs typeface="Montserrat"/>
              <a:sym typeface="Montserrat"/>
            </a:endParaRPr>
          </a:p>
        </p:txBody>
      </p:sp>
      <p:sp>
        <p:nvSpPr>
          <p:cNvPr id="367" name="Google Shape;367;p34"/>
          <p:cNvSpPr/>
          <p:nvPr/>
        </p:nvSpPr>
        <p:spPr>
          <a:xfrm>
            <a:off x="2048850" y="35156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horizontal scalability?</a:t>
            </a:r>
            <a:endParaRPr>
              <a:latin typeface="Montserrat"/>
              <a:ea typeface="Montserrat"/>
              <a:cs typeface="Montserrat"/>
              <a:sym typeface="Montserrat"/>
            </a:endParaRPr>
          </a:p>
        </p:txBody>
      </p:sp>
      <p:cxnSp>
        <p:nvCxnSpPr>
          <p:cNvPr id="368" name="Google Shape;368;p34"/>
          <p:cNvCxnSpPr>
            <a:stCxn id="362" idx="1"/>
            <a:endCxn id="364" idx="0"/>
          </p:cNvCxnSpPr>
          <p:nvPr/>
        </p:nvCxnSpPr>
        <p:spPr>
          <a:xfrm flipH="1">
            <a:off x="2103825" y="1083775"/>
            <a:ext cx="1814700" cy="235500"/>
          </a:xfrm>
          <a:prstGeom prst="bentConnector2">
            <a:avLst/>
          </a:prstGeom>
          <a:noFill/>
          <a:ln cap="flat" cmpd="sng" w="28575">
            <a:solidFill>
              <a:srgbClr val="E06666"/>
            </a:solidFill>
            <a:prstDash val="solid"/>
            <a:round/>
            <a:headEnd len="med" w="med" type="none"/>
            <a:tailEnd len="med" w="med" type="triangle"/>
          </a:ln>
        </p:spPr>
      </p:cxnSp>
      <p:cxnSp>
        <p:nvCxnSpPr>
          <p:cNvPr id="369" name="Google Shape;369;p34"/>
          <p:cNvCxnSpPr>
            <a:stCxn id="362" idx="3"/>
            <a:endCxn id="363"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cxnSp>
        <p:nvCxnSpPr>
          <p:cNvPr id="370" name="Google Shape;370;p34"/>
          <p:cNvCxnSpPr>
            <a:stCxn id="363" idx="1"/>
            <a:endCxn id="366" idx="3"/>
          </p:cNvCxnSpPr>
          <p:nvPr/>
        </p:nvCxnSpPr>
        <p:spPr>
          <a:xfrm flipH="1">
            <a:off x="5486750" y="1673050"/>
            <a:ext cx="1231500" cy="1098900"/>
          </a:xfrm>
          <a:prstGeom prst="bentConnector3">
            <a:avLst>
              <a:gd fmla="val 49997" name="adj1"/>
            </a:avLst>
          </a:prstGeom>
          <a:noFill/>
          <a:ln cap="flat" cmpd="sng" w="28575">
            <a:solidFill>
              <a:srgbClr val="E06666"/>
            </a:solidFill>
            <a:prstDash val="solid"/>
            <a:round/>
            <a:headEnd len="med" w="med" type="none"/>
            <a:tailEnd len="med" w="med" type="triangle"/>
          </a:ln>
        </p:spPr>
      </p:cxnSp>
      <p:cxnSp>
        <p:nvCxnSpPr>
          <p:cNvPr id="371" name="Google Shape;371;p34"/>
          <p:cNvCxnSpPr>
            <a:stCxn id="363" idx="2"/>
            <a:endCxn id="365"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cxnSp>
        <p:nvCxnSpPr>
          <p:cNvPr id="372" name="Google Shape;372;p34"/>
          <p:cNvCxnSpPr>
            <a:stCxn id="366" idx="2"/>
            <a:endCxn id="367" idx="0"/>
          </p:cNvCxnSpPr>
          <p:nvPr/>
        </p:nvCxnSpPr>
        <p:spPr>
          <a:xfrm rot="5400000">
            <a:off x="3572825" y="2362650"/>
            <a:ext cx="390000" cy="1915800"/>
          </a:xfrm>
          <a:prstGeom prst="bentConnector3">
            <a:avLst>
              <a:gd fmla="val 50013" name="adj1"/>
            </a:avLst>
          </a:prstGeom>
          <a:noFill/>
          <a:ln cap="flat" cmpd="sng" w="28575">
            <a:solidFill>
              <a:srgbClr val="6AA84F"/>
            </a:solidFill>
            <a:prstDash val="solid"/>
            <a:round/>
            <a:headEnd len="med" w="med" type="none"/>
            <a:tailEnd len="med" w="med" type="triangle"/>
          </a:ln>
        </p:spPr>
      </p:cxnSp>
      <p:sp>
        <p:nvSpPr>
          <p:cNvPr id="373" name="Google Shape;373;p34"/>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74" name="Google Shape;374;p34"/>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75" name="Google Shape;375;p34"/>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376" name="Google Shape;376;p34"/>
          <p:cNvPicPr preferRelativeResize="0"/>
          <p:nvPr/>
        </p:nvPicPr>
        <p:blipFill>
          <a:blip r:embed="rId5">
            <a:alphaModFix/>
          </a:blip>
          <a:stretch>
            <a:fillRect/>
          </a:stretch>
        </p:blipFill>
        <p:spPr>
          <a:xfrm>
            <a:off x="5387008" y="4106225"/>
            <a:ext cx="363128" cy="421775"/>
          </a:xfrm>
          <a:prstGeom prst="rect">
            <a:avLst/>
          </a:prstGeom>
          <a:noFill/>
          <a:ln>
            <a:noFill/>
          </a:ln>
        </p:spPr>
      </p:pic>
      <p:pic>
        <p:nvPicPr>
          <p:cNvPr id="377" name="Google Shape;377;p34"/>
          <p:cNvPicPr preferRelativeResize="0"/>
          <p:nvPr/>
        </p:nvPicPr>
        <p:blipFill>
          <a:blip r:embed="rId6">
            <a:alphaModFix/>
          </a:blip>
          <a:stretch>
            <a:fillRect/>
          </a:stretch>
        </p:blipFill>
        <p:spPr>
          <a:xfrm>
            <a:off x="8389926" y="4510976"/>
            <a:ext cx="415850" cy="460631"/>
          </a:xfrm>
          <a:prstGeom prst="rect">
            <a:avLst/>
          </a:prstGeom>
          <a:noFill/>
          <a:ln>
            <a:noFill/>
          </a:ln>
        </p:spPr>
      </p:pic>
      <p:pic>
        <p:nvPicPr>
          <p:cNvPr id="378" name="Google Shape;378;p34"/>
          <p:cNvPicPr preferRelativeResize="0"/>
          <p:nvPr/>
        </p:nvPicPr>
        <p:blipFill>
          <a:blip r:embed="rId7">
            <a:alphaModFix/>
          </a:blip>
          <a:stretch>
            <a:fillRect/>
          </a:stretch>
        </p:blipFill>
        <p:spPr>
          <a:xfrm>
            <a:off x="593987" y="2418162"/>
            <a:ext cx="424738" cy="342150"/>
          </a:xfrm>
          <a:prstGeom prst="rect">
            <a:avLst/>
          </a:prstGeom>
          <a:noFill/>
          <a:ln>
            <a:noFill/>
          </a:ln>
        </p:spPr>
      </p:pic>
      <p:pic>
        <p:nvPicPr>
          <p:cNvPr id="379" name="Google Shape;379;p34"/>
          <p:cNvPicPr preferRelativeResize="0"/>
          <p:nvPr/>
        </p:nvPicPr>
        <p:blipFill>
          <a:blip r:embed="rId8">
            <a:alphaModFix/>
          </a:blip>
          <a:stretch>
            <a:fillRect/>
          </a:stretch>
        </p:blipFill>
        <p:spPr>
          <a:xfrm>
            <a:off x="2987531" y="2375588"/>
            <a:ext cx="530400" cy="427267"/>
          </a:xfrm>
          <a:prstGeom prst="rect">
            <a:avLst/>
          </a:prstGeom>
          <a:noFill/>
          <a:ln>
            <a:noFill/>
          </a:ln>
        </p:spPr>
      </p:pic>
      <p:sp>
        <p:nvSpPr>
          <p:cNvPr id="380" name="Google Shape;380;p34"/>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81" name="Google Shape;381;p34"/>
          <p:cNvSpPr txBox="1"/>
          <p:nvPr/>
        </p:nvSpPr>
        <p:spPr>
          <a:xfrm>
            <a:off x="263925" y="18361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382" name="Google Shape;382;p34"/>
          <p:cNvCxnSpPr>
            <a:stCxn id="364" idx="1"/>
            <a:endCxn id="378" idx="0"/>
          </p:cNvCxnSpPr>
          <p:nvPr/>
        </p:nvCxnSpPr>
        <p:spPr>
          <a:xfrm flipH="1">
            <a:off x="806325" y="1673050"/>
            <a:ext cx="536400" cy="745200"/>
          </a:xfrm>
          <a:prstGeom prst="bentConnector2">
            <a:avLst/>
          </a:prstGeom>
          <a:noFill/>
          <a:ln cap="flat" cmpd="sng" w="28575">
            <a:solidFill>
              <a:srgbClr val="E06666"/>
            </a:solidFill>
            <a:prstDash val="solid"/>
            <a:round/>
            <a:headEnd len="med" w="med" type="none"/>
            <a:tailEnd len="med" w="med" type="triangle"/>
          </a:ln>
        </p:spPr>
      </p:cxnSp>
      <p:cxnSp>
        <p:nvCxnSpPr>
          <p:cNvPr id="383" name="Google Shape;383;p34"/>
          <p:cNvCxnSpPr>
            <a:stCxn id="366" idx="2"/>
            <a:endCxn id="376" idx="0"/>
          </p:cNvCxnSpPr>
          <p:nvPr/>
        </p:nvCxnSpPr>
        <p:spPr>
          <a:xfrm flipH="1" rot="-5400000">
            <a:off x="4656725" y="3194550"/>
            <a:ext cx="980700" cy="842700"/>
          </a:xfrm>
          <a:prstGeom prst="bentConnector3">
            <a:avLst>
              <a:gd fmla="val 49999" name="adj1"/>
            </a:avLst>
          </a:prstGeom>
          <a:noFill/>
          <a:ln cap="flat" cmpd="sng" w="28575">
            <a:solidFill>
              <a:srgbClr val="E06666"/>
            </a:solidFill>
            <a:prstDash val="solid"/>
            <a:round/>
            <a:headEnd len="med" w="med" type="none"/>
            <a:tailEnd len="med" w="med" type="triangle"/>
          </a:ln>
        </p:spPr>
      </p:cxnSp>
      <p:pic>
        <p:nvPicPr>
          <p:cNvPr id="384" name="Google Shape;384;p34"/>
          <p:cNvPicPr preferRelativeResize="0"/>
          <p:nvPr/>
        </p:nvPicPr>
        <p:blipFill>
          <a:blip r:embed="rId9">
            <a:alphaModFix/>
          </a:blip>
          <a:stretch>
            <a:fillRect/>
          </a:stretch>
        </p:blipFill>
        <p:spPr>
          <a:xfrm>
            <a:off x="6522925" y="4422350"/>
            <a:ext cx="427275" cy="427275"/>
          </a:xfrm>
          <a:prstGeom prst="rect">
            <a:avLst/>
          </a:prstGeom>
          <a:noFill/>
          <a:ln>
            <a:noFill/>
          </a:ln>
        </p:spPr>
      </p:pic>
      <p:cxnSp>
        <p:nvCxnSpPr>
          <p:cNvPr id="385" name="Google Shape;385;p34"/>
          <p:cNvCxnSpPr>
            <a:stCxn id="365" idx="3"/>
            <a:endCxn id="377"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386" name="Google Shape;386;p34"/>
          <p:cNvCxnSpPr>
            <a:stCxn id="364" idx="3"/>
            <a:endCxn id="379" idx="0"/>
          </p:cNvCxnSpPr>
          <p:nvPr/>
        </p:nvCxnSpPr>
        <p:spPr>
          <a:xfrm>
            <a:off x="2864925" y="1673050"/>
            <a:ext cx="387900" cy="702600"/>
          </a:xfrm>
          <a:prstGeom prst="bentConnector2">
            <a:avLst/>
          </a:prstGeom>
          <a:noFill/>
          <a:ln cap="flat" cmpd="sng" w="28575">
            <a:solidFill>
              <a:srgbClr val="6AA84F"/>
            </a:solidFill>
            <a:prstDash val="solid"/>
            <a:round/>
            <a:headEnd len="med" w="med" type="none"/>
            <a:tailEnd len="med" w="med" type="triangle"/>
          </a:ln>
        </p:spPr>
      </p:cxnSp>
      <p:sp>
        <p:nvSpPr>
          <p:cNvPr id="387" name="Google Shape;387;p34"/>
          <p:cNvSpPr txBox="1"/>
          <p:nvPr/>
        </p:nvSpPr>
        <p:spPr>
          <a:xfrm>
            <a:off x="3252825" y="30163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88" name="Google Shape;388;p34"/>
          <p:cNvSpPr txBox="1"/>
          <p:nvPr/>
        </p:nvSpPr>
        <p:spPr>
          <a:xfrm>
            <a:off x="3105400" y="17277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389" name="Google Shape;389;p34"/>
          <p:cNvSpPr txBox="1"/>
          <p:nvPr/>
        </p:nvSpPr>
        <p:spPr>
          <a:xfrm>
            <a:off x="5933525" y="20224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90" name="Google Shape;390;p34"/>
          <p:cNvSpPr txBox="1"/>
          <p:nvPr/>
        </p:nvSpPr>
        <p:spPr>
          <a:xfrm>
            <a:off x="4871175" y="32814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91" name="Google Shape;391;p34"/>
          <p:cNvSpPr txBox="1"/>
          <p:nvPr/>
        </p:nvSpPr>
        <p:spPr>
          <a:xfrm>
            <a:off x="156700" y="276030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 Storage</a:t>
            </a:r>
            <a:endParaRPr sz="1100">
              <a:latin typeface="Montserrat"/>
              <a:ea typeface="Montserrat"/>
              <a:cs typeface="Montserrat"/>
              <a:sym typeface="Montserrat"/>
            </a:endParaRPr>
          </a:p>
        </p:txBody>
      </p:sp>
      <p:sp>
        <p:nvSpPr>
          <p:cNvPr id="392" name="Google Shape;392;p34"/>
          <p:cNvSpPr txBox="1"/>
          <p:nvPr/>
        </p:nvSpPr>
        <p:spPr>
          <a:xfrm>
            <a:off x="2560900" y="2729425"/>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Filestore</a:t>
            </a:r>
            <a:endParaRPr sz="1100">
              <a:latin typeface="Montserrat"/>
              <a:ea typeface="Montserrat"/>
              <a:cs typeface="Montserrat"/>
              <a:sym typeface="Montserrat"/>
            </a:endParaRPr>
          </a:p>
        </p:txBody>
      </p:sp>
      <p:sp>
        <p:nvSpPr>
          <p:cNvPr id="393" name="Google Shape;393;p34"/>
          <p:cNvSpPr txBox="1"/>
          <p:nvPr/>
        </p:nvSpPr>
        <p:spPr>
          <a:xfrm>
            <a:off x="4918913" y="4422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Firestore</a:t>
            </a:r>
            <a:endParaRPr sz="1100">
              <a:latin typeface="Montserrat"/>
              <a:ea typeface="Montserrat"/>
              <a:cs typeface="Montserrat"/>
              <a:sym typeface="Montserrat"/>
            </a:endParaRPr>
          </a:p>
        </p:txBody>
      </p:sp>
      <p:cxnSp>
        <p:nvCxnSpPr>
          <p:cNvPr id="394" name="Google Shape;394;p34"/>
          <p:cNvCxnSpPr>
            <a:stCxn id="365" idx="1"/>
            <a:endCxn id="384"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395" name="Google Shape;395;p34"/>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396" name="Google Shape;396;p34"/>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397" name="Google Shape;397;p34"/>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3" name="Google Shape;403;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04" name="Google Shape;404;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05" name="Google Shape;405;p35"/>
          <p:cNvSpPr/>
          <p:nvPr/>
        </p:nvSpPr>
        <p:spPr>
          <a:xfrm>
            <a:off x="3918525" y="730075"/>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structured data?</a:t>
            </a:r>
            <a:endParaRPr>
              <a:latin typeface="Montserrat"/>
              <a:ea typeface="Montserrat"/>
              <a:cs typeface="Montserrat"/>
              <a:sym typeface="Montserrat"/>
            </a:endParaRPr>
          </a:p>
        </p:txBody>
      </p:sp>
      <p:sp>
        <p:nvSpPr>
          <p:cNvPr id="406" name="Google Shape;406;p35"/>
          <p:cNvSpPr/>
          <p:nvPr/>
        </p:nvSpPr>
        <p:spPr>
          <a:xfrm>
            <a:off x="6718250"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Is it an analytics workload?</a:t>
            </a:r>
            <a:endParaRPr>
              <a:latin typeface="Montserrat"/>
              <a:ea typeface="Montserrat"/>
              <a:cs typeface="Montserrat"/>
              <a:sym typeface="Montserrat"/>
            </a:endParaRPr>
          </a:p>
        </p:txBody>
      </p:sp>
      <p:sp>
        <p:nvSpPr>
          <p:cNvPr id="407" name="Google Shape;407;p35"/>
          <p:cNvSpPr/>
          <p:nvPr/>
        </p:nvSpPr>
        <p:spPr>
          <a:xfrm>
            <a:off x="1342725" y="13193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shared file system?</a:t>
            </a:r>
            <a:endParaRPr>
              <a:latin typeface="Montserrat"/>
              <a:ea typeface="Montserrat"/>
              <a:cs typeface="Montserrat"/>
              <a:sym typeface="Montserrat"/>
            </a:endParaRPr>
          </a:p>
        </p:txBody>
      </p:sp>
      <p:sp>
        <p:nvSpPr>
          <p:cNvPr id="408" name="Google Shape;408;p35"/>
          <p:cNvSpPr/>
          <p:nvPr/>
        </p:nvSpPr>
        <p:spPr>
          <a:xfrm>
            <a:off x="6718250" y="32814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Low Latency and Updates Needed?</a:t>
            </a:r>
            <a:endParaRPr>
              <a:latin typeface="Montserrat"/>
              <a:ea typeface="Montserrat"/>
              <a:cs typeface="Montserrat"/>
              <a:sym typeface="Montserrat"/>
            </a:endParaRPr>
          </a:p>
        </p:txBody>
      </p:sp>
      <p:sp>
        <p:nvSpPr>
          <p:cNvPr id="409" name="Google Shape;409;p35"/>
          <p:cNvSpPr/>
          <p:nvPr/>
        </p:nvSpPr>
        <p:spPr>
          <a:xfrm>
            <a:off x="3964625" y="24181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 you have Relational Data?</a:t>
            </a:r>
            <a:endParaRPr>
              <a:latin typeface="Montserrat"/>
              <a:ea typeface="Montserrat"/>
              <a:cs typeface="Montserrat"/>
              <a:sym typeface="Montserrat"/>
            </a:endParaRPr>
          </a:p>
        </p:txBody>
      </p:sp>
      <p:sp>
        <p:nvSpPr>
          <p:cNvPr id="410" name="Google Shape;410;p35"/>
          <p:cNvSpPr/>
          <p:nvPr/>
        </p:nvSpPr>
        <p:spPr>
          <a:xfrm>
            <a:off x="2048850" y="3515650"/>
            <a:ext cx="1522200" cy="707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 need of horizontal scalability?</a:t>
            </a:r>
            <a:endParaRPr>
              <a:latin typeface="Montserrat"/>
              <a:ea typeface="Montserrat"/>
              <a:cs typeface="Montserrat"/>
              <a:sym typeface="Montserrat"/>
            </a:endParaRPr>
          </a:p>
        </p:txBody>
      </p:sp>
      <p:cxnSp>
        <p:nvCxnSpPr>
          <p:cNvPr id="411" name="Google Shape;411;p35"/>
          <p:cNvCxnSpPr>
            <a:stCxn id="405" idx="1"/>
            <a:endCxn id="407" idx="0"/>
          </p:cNvCxnSpPr>
          <p:nvPr/>
        </p:nvCxnSpPr>
        <p:spPr>
          <a:xfrm flipH="1">
            <a:off x="2103825" y="1083775"/>
            <a:ext cx="1814700" cy="235500"/>
          </a:xfrm>
          <a:prstGeom prst="bentConnector2">
            <a:avLst/>
          </a:prstGeom>
          <a:noFill/>
          <a:ln cap="flat" cmpd="sng" w="28575">
            <a:solidFill>
              <a:srgbClr val="E06666"/>
            </a:solidFill>
            <a:prstDash val="solid"/>
            <a:round/>
            <a:headEnd len="med" w="med" type="none"/>
            <a:tailEnd len="med" w="med" type="triangle"/>
          </a:ln>
        </p:spPr>
      </p:cxnSp>
      <p:cxnSp>
        <p:nvCxnSpPr>
          <p:cNvPr id="412" name="Google Shape;412;p35"/>
          <p:cNvCxnSpPr>
            <a:stCxn id="405" idx="3"/>
            <a:endCxn id="406" idx="0"/>
          </p:cNvCxnSpPr>
          <p:nvPr/>
        </p:nvCxnSpPr>
        <p:spPr>
          <a:xfrm>
            <a:off x="5440725" y="1083775"/>
            <a:ext cx="2038500" cy="235500"/>
          </a:xfrm>
          <a:prstGeom prst="bentConnector2">
            <a:avLst/>
          </a:prstGeom>
          <a:noFill/>
          <a:ln cap="flat" cmpd="sng" w="28575">
            <a:solidFill>
              <a:srgbClr val="6AA84F"/>
            </a:solidFill>
            <a:prstDash val="solid"/>
            <a:round/>
            <a:headEnd len="med" w="med" type="none"/>
            <a:tailEnd len="med" w="med" type="triangle"/>
          </a:ln>
        </p:spPr>
      </p:cxnSp>
      <p:cxnSp>
        <p:nvCxnSpPr>
          <p:cNvPr id="413" name="Google Shape;413;p35"/>
          <p:cNvCxnSpPr>
            <a:stCxn id="406" idx="1"/>
            <a:endCxn id="409" idx="3"/>
          </p:cNvCxnSpPr>
          <p:nvPr/>
        </p:nvCxnSpPr>
        <p:spPr>
          <a:xfrm flipH="1">
            <a:off x="5486750" y="1673050"/>
            <a:ext cx="1231500" cy="1098900"/>
          </a:xfrm>
          <a:prstGeom prst="bentConnector3">
            <a:avLst>
              <a:gd fmla="val 49997" name="adj1"/>
            </a:avLst>
          </a:prstGeom>
          <a:noFill/>
          <a:ln cap="flat" cmpd="sng" w="28575">
            <a:solidFill>
              <a:srgbClr val="E06666"/>
            </a:solidFill>
            <a:prstDash val="solid"/>
            <a:round/>
            <a:headEnd len="med" w="med" type="none"/>
            <a:tailEnd len="med" w="med" type="triangle"/>
          </a:ln>
        </p:spPr>
      </p:cxnSp>
      <p:cxnSp>
        <p:nvCxnSpPr>
          <p:cNvPr id="414" name="Google Shape;414;p35"/>
          <p:cNvCxnSpPr>
            <a:stCxn id="406" idx="2"/>
            <a:endCxn id="408" idx="0"/>
          </p:cNvCxnSpPr>
          <p:nvPr/>
        </p:nvCxnSpPr>
        <p:spPr>
          <a:xfrm flipH="1" rot="-5400000">
            <a:off x="6852350" y="2653750"/>
            <a:ext cx="1254600" cy="600"/>
          </a:xfrm>
          <a:prstGeom prst="bentConnector3">
            <a:avLst>
              <a:gd fmla="val 50004" name="adj1"/>
            </a:avLst>
          </a:prstGeom>
          <a:noFill/>
          <a:ln cap="flat" cmpd="sng" w="28575">
            <a:solidFill>
              <a:srgbClr val="6AA84F"/>
            </a:solidFill>
            <a:prstDash val="solid"/>
            <a:round/>
            <a:headEnd len="med" w="med" type="none"/>
            <a:tailEnd len="med" w="med" type="triangle"/>
          </a:ln>
        </p:spPr>
      </p:cxnSp>
      <p:cxnSp>
        <p:nvCxnSpPr>
          <p:cNvPr id="415" name="Google Shape;415;p35"/>
          <p:cNvCxnSpPr>
            <a:stCxn id="409" idx="2"/>
            <a:endCxn id="410" idx="0"/>
          </p:cNvCxnSpPr>
          <p:nvPr/>
        </p:nvCxnSpPr>
        <p:spPr>
          <a:xfrm rot="5400000">
            <a:off x="3572825" y="2362650"/>
            <a:ext cx="390000" cy="1915800"/>
          </a:xfrm>
          <a:prstGeom prst="bentConnector3">
            <a:avLst>
              <a:gd fmla="val 50013" name="adj1"/>
            </a:avLst>
          </a:prstGeom>
          <a:noFill/>
          <a:ln cap="flat" cmpd="sng" w="28575">
            <a:solidFill>
              <a:srgbClr val="6AA84F"/>
            </a:solidFill>
            <a:prstDash val="solid"/>
            <a:round/>
            <a:headEnd len="med" w="med" type="none"/>
            <a:tailEnd len="med" w="med" type="triangle"/>
          </a:ln>
        </p:spPr>
      </p:cxnSp>
      <p:sp>
        <p:nvSpPr>
          <p:cNvPr id="416" name="Google Shape;416;p35"/>
          <p:cNvSpPr txBox="1"/>
          <p:nvPr/>
        </p:nvSpPr>
        <p:spPr>
          <a:xfrm>
            <a:off x="596345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417" name="Google Shape;417;p35"/>
          <p:cNvSpPr txBox="1"/>
          <p:nvPr/>
        </p:nvSpPr>
        <p:spPr>
          <a:xfrm>
            <a:off x="7338325" y="25717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418" name="Google Shape;418;p35"/>
          <p:cNvSpPr txBox="1"/>
          <p:nvPr/>
        </p:nvSpPr>
        <p:spPr>
          <a:xfrm>
            <a:off x="8459450" y="388937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pic>
        <p:nvPicPr>
          <p:cNvPr id="419" name="Google Shape;419;p35"/>
          <p:cNvPicPr preferRelativeResize="0"/>
          <p:nvPr/>
        </p:nvPicPr>
        <p:blipFill>
          <a:blip r:embed="rId5">
            <a:alphaModFix/>
          </a:blip>
          <a:stretch>
            <a:fillRect/>
          </a:stretch>
        </p:blipFill>
        <p:spPr>
          <a:xfrm>
            <a:off x="5387008" y="4106225"/>
            <a:ext cx="363128" cy="421775"/>
          </a:xfrm>
          <a:prstGeom prst="rect">
            <a:avLst/>
          </a:prstGeom>
          <a:noFill/>
          <a:ln>
            <a:noFill/>
          </a:ln>
        </p:spPr>
      </p:pic>
      <p:pic>
        <p:nvPicPr>
          <p:cNvPr id="420" name="Google Shape;420;p35"/>
          <p:cNvPicPr preferRelativeResize="0"/>
          <p:nvPr/>
        </p:nvPicPr>
        <p:blipFill>
          <a:blip r:embed="rId6">
            <a:alphaModFix/>
          </a:blip>
          <a:stretch>
            <a:fillRect/>
          </a:stretch>
        </p:blipFill>
        <p:spPr>
          <a:xfrm>
            <a:off x="3737712" y="4158788"/>
            <a:ext cx="453731" cy="421775"/>
          </a:xfrm>
          <a:prstGeom prst="rect">
            <a:avLst/>
          </a:prstGeom>
          <a:noFill/>
          <a:ln>
            <a:noFill/>
          </a:ln>
        </p:spPr>
      </p:pic>
      <p:pic>
        <p:nvPicPr>
          <p:cNvPr id="421" name="Google Shape;421;p35"/>
          <p:cNvPicPr preferRelativeResize="0"/>
          <p:nvPr/>
        </p:nvPicPr>
        <p:blipFill>
          <a:blip r:embed="rId7">
            <a:alphaModFix/>
          </a:blip>
          <a:stretch>
            <a:fillRect/>
          </a:stretch>
        </p:blipFill>
        <p:spPr>
          <a:xfrm>
            <a:off x="8389926" y="4510976"/>
            <a:ext cx="415850" cy="460631"/>
          </a:xfrm>
          <a:prstGeom prst="rect">
            <a:avLst/>
          </a:prstGeom>
          <a:noFill/>
          <a:ln>
            <a:noFill/>
          </a:ln>
        </p:spPr>
      </p:pic>
      <p:pic>
        <p:nvPicPr>
          <p:cNvPr id="422" name="Google Shape;422;p35"/>
          <p:cNvPicPr preferRelativeResize="0"/>
          <p:nvPr/>
        </p:nvPicPr>
        <p:blipFill>
          <a:blip r:embed="rId8">
            <a:alphaModFix/>
          </a:blip>
          <a:stretch>
            <a:fillRect/>
          </a:stretch>
        </p:blipFill>
        <p:spPr>
          <a:xfrm>
            <a:off x="593987" y="2418162"/>
            <a:ext cx="424738" cy="342150"/>
          </a:xfrm>
          <a:prstGeom prst="rect">
            <a:avLst/>
          </a:prstGeom>
          <a:noFill/>
          <a:ln>
            <a:noFill/>
          </a:ln>
        </p:spPr>
      </p:pic>
      <p:pic>
        <p:nvPicPr>
          <p:cNvPr id="423" name="Google Shape;423;p35"/>
          <p:cNvPicPr preferRelativeResize="0"/>
          <p:nvPr/>
        </p:nvPicPr>
        <p:blipFill>
          <a:blip r:embed="rId9">
            <a:alphaModFix/>
          </a:blip>
          <a:stretch>
            <a:fillRect/>
          </a:stretch>
        </p:blipFill>
        <p:spPr>
          <a:xfrm>
            <a:off x="2987531" y="2375588"/>
            <a:ext cx="530400" cy="427267"/>
          </a:xfrm>
          <a:prstGeom prst="rect">
            <a:avLst/>
          </a:prstGeom>
          <a:noFill/>
          <a:ln>
            <a:noFill/>
          </a:ln>
        </p:spPr>
      </p:pic>
      <p:pic>
        <p:nvPicPr>
          <p:cNvPr id="424" name="Google Shape;424;p35"/>
          <p:cNvPicPr preferRelativeResize="0"/>
          <p:nvPr/>
        </p:nvPicPr>
        <p:blipFill>
          <a:blip r:embed="rId10">
            <a:alphaModFix/>
          </a:blip>
          <a:stretch>
            <a:fillRect/>
          </a:stretch>
        </p:blipFill>
        <p:spPr>
          <a:xfrm>
            <a:off x="1209348" y="4139363"/>
            <a:ext cx="339062" cy="460625"/>
          </a:xfrm>
          <a:prstGeom prst="rect">
            <a:avLst/>
          </a:prstGeom>
          <a:noFill/>
          <a:ln>
            <a:noFill/>
          </a:ln>
        </p:spPr>
      </p:pic>
      <p:sp>
        <p:nvSpPr>
          <p:cNvPr id="425" name="Google Shape;425;p35"/>
          <p:cNvSpPr txBox="1"/>
          <p:nvPr/>
        </p:nvSpPr>
        <p:spPr>
          <a:xfrm>
            <a:off x="2641000" y="7765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426" name="Google Shape;426;p35"/>
          <p:cNvSpPr txBox="1"/>
          <p:nvPr/>
        </p:nvSpPr>
        <p:spPr>
          <a:xfrm>
            <a:off x="263925" y="18361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cxnSp>
        <p:nvCxnSpPr>
          <p:cNvPr id="427" name="Google Shape;427;p35"/>
          <p:cNvCxnSpPr>
            <a:stCxn id="407" idx="1"/>
            <a:endCxn id="422" idx="0"/>
          </p:cNvCxnSpPr>
          <p:nvPr/>
        </p:nvCxnSpPr>
        <p:spPr>
          <a:xfrm flipH="1">
            <a:off x="806325" y="1673050"/>
            <a:ext cx="536400" cy="745200"/>
          </a:xfrm>
          <a:prstGeom prst="bentConnector2">
            <a:avLst/>
          </a:prstGeom>
          <a:noFill/>
          <a:ln cap="flat" cmpd="sng" w="28575">
            <a:solidFill>
              <a:srgbClr val="E06666"/>
            </a:solidFill>
            <a:prstDash val="solid"/>
            <a:round/>
            <a:headEnd len="med" w="med" type="none"/>
            <a:tailEnd len="med" w="med" type="triangle"/>
          </a:ln>
        </p:spPr>
      </p:cxnSp>
      <p:cxnSp>
        <p:nvCxnSpPr>
          <p:cNvPr id="428" name="Google Shape;428;p35"/>
          <p:cNvCxnSpPr>
            <a:stCxn id="410" idx="1"/>
            <a:endCxn id="424" idx="0"/>
          </p:cNvCxnSpPr>
          <p:nvPr/>
        </p:nvCxnSpPr>
        <p:spPr>
          <a:xfrm flipH="1">
            <a:off x="1378950" y="3869350"/>
            <a:ext cx="669900" cy="270000"/>
          </a:xfrm>
          <a:prstGeom prst="bentConnector2">
            <a:avLst/>
          </a:prstGeom>
          <a:noFill/>
          <a:ln cap="flat" cmpd="sng" w="28575">
            <a:solidFill>
              <a:srgbClr val="E06666"/>
            </a:solidFill>
            <a:prstDash val="solid"/>
            <a:round/>
            <a:headEnd len="med" w="med" type="none"/>
            <a:tailEnd len="med" w="med" type="triangle"/>
          </a:ln>
        </p:spPr>
      </p:cxnSp>
      <p:cxnSp>
        <p:nvCxnSpPr>
          <p:cNvPr id="429" name="Google Shape;429;p35"/>
          <p:cNvCxnSpPr>
            <a:stCxn id="409" idx="2"/>
            <a:endCxn id="419" idx="0"/>
          </p:cNvCxnSpPr>
          <p:nvPr/>
        </p:nvCxnSpPr>
        <p:spPr>
          <a:xfrm flipH="1" rot="-5400000">
            <a:off x="4656725" y="3194550"/>
            <a:ext cx="980700" cy="842700"/>
          </a:xfrm>
          <a:prstGeom prst="bentConnector3">
            <a:avLst>
              <a:gd fmla="val 49999" name="adj1"/>
            </a:avLst>
          </a:prstGeom>
          <a:noFill/>
          <a:ln cap="flat" cmpd="sng" w="28575">
            <a:solidFill>
              <a:srgbClr val="E06666"/>
            </a:solidFill>
            <a:prstDash val="solid"/>
            <a:round/>
            <a:headEnd len="med" w="med" type="none"/>
            <a:tailEnd len="med" w="med" type="triangle"/>
          </a:ln>
        </p:spPr>
      </p:cxnSp>
      <p:pic>
        <p:nvPicPr>
          <p:cNvPr id="430" name="Google Shape;430;p35"/>
          <p:cNvPicPr preferRelativeResize="0"/>
          <p:nvPr/>
        </p:nvPicPr>
        <p:blipFill>
          <a:blip r:embed="rId11">
            <a:alphaModFix/>
          </a:blip>
          <a:stretch>
            <a:fillRect/>
          </a:stretch>
        </p:blipFill>
        <p:spPr>
          <a:xfrm>
            <a:off x="6522925" y="4422350"/>
            <a:ext cx="427275" cy="427275"/>
          </a:xfrm>
          <a:prstGeom prst="rect">
            <a:avLst/>
          </a:prstGeom>
          <a:noFill/>
          <a:ln>
            <a:noFill/>
          </a:ln>
        </p:spPr>
      </p:pic>
      <p:cxnSp>
        <p:nvCxnSpPr>
          <p:cNvPr id="431" name="Google Shape;431;p35"/>
          <p:cNvCxnSpPr>
            <a:stCxn id="410" idx="3"/>
            <a:endCxn id="420" idx="0"/>
          </p:cNvCxnSpPr>
          <p:nvPr/>
        </p:nvCxnSpPr>
        <p:spPr>
          <a:xfrm>
            <a:off x="3571050" y="3869350"/>
            <a:ext cx="393600" cy="289500"/>
          </a:xfrm>
          <a:prstGeom prst="bentConnector2">
            <a:avLst/>
          </a:prstGeom>
          <a:noFill/>
          <a:ln cap="flat" cmpd="sng" w="28575">
            <a:solidFill>
              <a:srgbClr val="6AA84F"/>
            </a:solidFill>
            <a:prstDash val="solid"/>
            <a:round/>
            <a:headEnd len="med" w="med" type="none"/>
            <a:tailEnd len="med" w="med" type="triangle"/>
          </a:ln>
        </p:spPr>
      </p:cxnSp>
      <p:cxnSp>
        <p:nvCxnSpPr>
          <p:cNvPr id="432" name="Google Shape;432;p35"/>
          <p:cNvCxnSpPr>
            <a:stCxn id="408" idx="3"/>
            <a:endCxn id="421" idx="0"/>
          </p:cNvCxnSpPr>
          <p:nvPr/>
        </p:nvCxnSpPr>
        <p:spPr>
          <a:xfrm>
            <a:off x="8240450" y="3635150"/>
            <a:ext cx="357300" cy="875700"/>
          </a:xfrm>
          <a:prstGeom prst="bentConnector2">
            <a:avLst/>
          </a:prstGeom>
          <a:noFill/>
          <a:ln cap="flat" cmpd="sng" w="28575">
            <a:solidFill>
              <a:srgbClr val="6AA84F"/>
            </a:solidFill>
            <a:prstDash val="solid"/>
            <a:round/>
            <a:headEnd len="med" w="med" type="none"/>
            <a:tailEnd len="med" w="med" type="triangle"/>
          </a:ln>
        </p:spPr>
      </p:cxnSp>
      <p:cxnSp>
        <p:nvCxnSpPr>
          <p:cNvPr id="433" name="Google Shape;433;p35"/>
          <p:cNvCxnSpPr>
            <a:stCxn id="407" idx="3"/>
            <a:endCxn id="423" idx="0"/>
          </p:cNvCxnSpPr>
          <p:nvPr/>
        </p:nvCxnSpPr>
        <p:spPr>
          <a:xfrm>
            <a:off x="2864925" y="1673050"/>
            <a:ext cx="387900" cy="702600"/>
          </a:xfrm>
          <a:prstGeom prst="bentConnector2">
            <a:avLst/>
          </a:prstGeom>
          <a:noFill/>
          <a:ln cap="flat" cmpd="sng" w="28575">
            <a:solidFill>
              <a:srgbClr val="6AA84F"/>
            </a:solidFill>
            <a:prstDash val="solid"/>
            <a:round/>
            <a:headEnd len="med" w="med" type="none"/>
            <a:tailEnd len="med" w="med" type="triangle"/>
          </a:ln>
        </p:spPr>
      </p:cxnSp>
      <p:sp>
        <p:nvSpPr>
          <p:cNvPr id="434" name="Google Shape;434;p35"/>
          <p:cNvSpPr txBox="1"/>
          <p:nvPr/>
        </p:nvSpPr>
        <p:spPr>
          <a:xfrm>
            <a:off x="3252825" y="3016325"/>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435" name="Google Shape;435;p35"/>
          <p:cNvSpPr txBox="1"/>
          <p:nvPr/>
        </p:nvSpPr>
        <p:spPr>
          <a:xfrm>
            <a:off x="3105400" y="1727713"/>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436" name="Google Shape;436;p35"/>
          <p:cNvSpPr txBox="1"/>
          <p:nvPr/>
        </p:nvSpPr>
        <p:spPr>
          <a:xfrm>
            <a:off x="3503850" y="3515638"/>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38761D"/>
                </a:solidFill>
                <a:latin typeface="Montserrat"/>
                <a:ea typeface="Montserrat"/>
                <a:cs typeface="Montserrat"/>
                <a:sym typeface="Montserrat"/>
              </a:rPr>
              <a:t>YES</a:t>
            </a:r>
            <a:endParaRPr b="1">
              <a:solidFill>
                <a:srgbClr val="38761D"/>
              </a:solidFill>
              <a:latin typeface="Montserrat"/>
              <a:ea typeface="Montserrat"/>
              <a:cs typeface="Montserrat"/>
              <a:sym typeface="Montserrat"/>
            </a:endParaRPr>
          </a:p>
        </p:txBody>
      </p:sp>
      <p:sp>
        <p:nvSpPr>
          <p:cNvPr id="437" name="Google Shape;437;p35"/>
          <p:cNvSpPr txBox="1"/>
          <p:nvPr/>
        </p:nvSpPr>
        <p:spPr>
          <a:xfrm>
            <a:off x="1336500" y="35156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438" name="Google Shape;438;p35"/>
          <p:cNvSpPr txBox="1"/>
          <p:nvPr/>
        </p:nvSpPr>
        <p:spPr>
          <a:xfrm>
            <a:off x="5933525" y="202240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439" name="Google Shape;439;p35"/>
          <p:cNvSpPr txBox="1"/>
          <p:nvPr/>
        </p:nvSpPr>
        <p:spPr>
          <a:xfrm>
            <a:off x="4871175" y="32814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440" name="Google Shape;440;p35"/>
          <p:cNvSpPr txBox="1"/>
          <p:nvPr/>
        </p:nvSpPr>
        <p:spPr>
          <a:xfrm>
            <a:off x="156700" y="276030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 Storage</a:t>
            </a:r>
            <a:endParaRPr sz="1100">
              <a:latin typeface="Montserrat"/>
              <a:ea typeface="Montserrat"/>
              <a:cs typeface="Montserrat"/>
              <a:sym typeface="Montserrat"/>
            </a:endParaRPr>
          </a:p>
        </p:txBody>
      </p:sp>
      <p:sp>
        <p:nvSpPr>
          <p:cNvPr id="441" name="Google Shape;441;p35"/>
          <p:cNvSpPr txBox="1"/>
          <p:nvPr/>
        </p:nvSpPr>
        <p:spPr>
          <a:xfrm>
            <a:off x="2560900" y="2729425"/>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Filestore</a:t>
            </a:r>
            <a:endParaRPr sz="1100">
              <a:latin typeface="Montserrat"/>
              <a:ea typeface="Montserrat"/>
              <a:cs typeface="Montserrat"/>
              <a:sym typeface="Montserrat"/>
            </a:endParaRPr>
          </a:p>
        </p:txBody>
      </p:sp>
      <p:sp>
        <p:nvSpPr>
          <p:cNvPr id="442" name="Google Shape;442;p35"/>
          <p:cNvSpPr txBox="1"/>
          <p:nvPr/>
        </p:nvSpPr>
        <p:spPr>
          <a:xfrm>
            <a:off x="302175" y="4108075"/>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SQL</a:t>
            </a:r>
            <a:endParaRPr sz="1100">
              <a:latin typeface="Montserrat"/>
              <a:ea typeface="Montserrat"/>
              <a:cs typeface="Montserrat"/>
              <a:sym typeface="Montserrat"/>
            </a:endParaRPr>
          </a:p>
        </p:txBody>
      </p:sp>
      <p:sp>
        <p:nvSpPr>
          <p:cNvPr id="443" name="Google Shape;443;p35"/>
          <p:cNvSpPr txBox="1"/>
          <p:nvPr/>
        </p:nvSpPr>
        <p:spPr>
          <a:xfrm>
            <a:off x="3314925" y="4512650"/>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Spanner</a:t>
            </a:r>
            <a:endParaRPr sz="1100">
              <a:latin typeface="Montserrat"/>
              <a:ea typeface="Montserrat"/>
              <a:cs typeface="Montserrat"/>
              <a:sym typeface="Montserrat"/>
            </a:endParaRPr>
          </a:p>
        </p:txBody>
      </p:sp>
      <p:sp>
        <p:nvSpPr>
          <p:cNvPr id="444" name="Google Shape;444;p35"/>
          <p:cNvSpPr txBox="1"/>
          <p:nvPr/>
        </p:nvSpPr>
        <p:spPr>
          <a:xfrm>
            <a:off x="4918913" y="4422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Firestore</a:t>
            </a:r>
            <a:endParaRPr sz="1100">
              <a:latin typeface="Montserrat"/>
              <a:ea typeface="Montserrat"/>
              <a:cs typeface="Montserrat"/>
              <a:sym typeface="Montserrat"/>
            </a:endParaRPr>
          </a:p>
        </p:txBody>
      </p:sp>
      <p:cxnSp>
        <p:nvCxnSpPr>
          <p:cNvPr id="445" name="Google Shape;445;p35"/>
          <p:cNvCxnSpPr>
            <a:stCxn id="408" idx="1"/>
            <a:endCxn id="430" idx="0"/>
          </p:cNvCxnSpPr>
          <p:nvPr/>
        </p:nvCxnSpPr>
        <p:spPr>
          <a:xfrm>
            <a:off x="6718250" y="3635150"/>
            <a:ext cx="18300" cy="787200"/>
          </a:xfrm>
          <a:prstGeom prst="bentConnector4">
            <a:avLst>
              <a:gd fmla="val -1301230" name="adj1"/>
              <a:gd fmla="val 72466" name="adj2"/>
            </a:avLst>
          </a:prstGeom>
          <a:noFill/>
          <a:ln cap="flat" cmpd="sng" w="28575">
            <a:solidFill>
              <a:srgbClr val="E06666"/>
            </a:solidFill>
            <a:prstDash val="solid"/>
            <a:round/>
            <a:headEnd len="med" w="med" type="none"/>
            <a:tailEnd len="med" w="med" type="triangle"/>
          </a:ln>
        </p:spPr>
      </p:cxnSp>
      <p:sp>
        <p:nvSpPr>
          <p:cNvPr id="446" name="Google Shape;446;p35"/>
          <p:cNvSpPr txBox="1"/>
          <p:nvPr/>
        </p:nvSpPr>
        <p:spPr>
          <a:xfrm>
            <a:off x="5872200" y="3669250"/>
            <a:ext cx="7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NO</a:t>
            </a:r>
            <a:endParaRPr b="1">
              <a:solidFill>
                <a:srgbClr val="CC4125"/>
              </a:solidFill>
              <a:latin typeface="Montserrat"/>
              <a:ea typeface="Montserrat"/>
              <a:cs typeface="Montserrat"/>
              <a:sym typeface="Montserrat"/>
            </a:endParaRPr>
          </a:p>
        </p:txBody>
      </p:sp>
      <p:sp>
        <p:nvSpPr>
          <p:cNvPr id="447" name="Google Shape;447;p35"/>
          <p:cNvSpPr txBox="1"/>
          <p:nvPr/>
        </p:nvSpPr>
        <p:spPr>
          <a:xfrm>
            <a:off x="6086900" y="4776350"/>
            <a:ext cx="129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BigQuery</a:t>
            </a:r>
            <a:endParaRPr sz="1100">
              <a:latin typeface="Montserrat"/>
              <a:ea typeface="Montserrat"/>
              <a:cs typeface="Montserrat"/>
              <a:sym typeface="Montserrat"/>
            </a:endParaRPr>
          </a:p>
        </p:txBody>
      </p:sp>
      <p:sp>
        <p:nvSpPr>
          <p:cNvPr id="448" name="Google Shape;448;p35"/>
          <p:cNvSpPr txBox="1"/>
          <p:nvPr/>
        </p:nvSpPr>
        <p:spPr>
          <a:xfrm>
            <a:off x="7441525" y="4479688"/>
            <a:ext cx="129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Montserrat"/>
                <a:ea typeface="Montserrat"/>
                <a:cs typeface="Montserrat"/>
                <a:sym typeface="Montserrat"/>
              </a:rPr>
              <a:t>Cloud</a:t>
            </a:r>
            <a:endParaRPr sz="1100">
              <a:latin typeface="Montserrat"/>
              <a:ea typeface="Montserrat"/>
              <a:cs typeface="Montserrat"/>
              <a:sym typeface="Montserrat"/>
            </a:endParaRPr>
          </a:p>
          <a:p>
            <a:pPr indent="0" lvl="0" marL="0" rtl="0" algn="ctr">
              <a:spcBef>
                <a:spcPts val="0"/>
              </a:spcBef>
              <a:spcAft>
                <a:spcPts val="0"/>
              </a:spcAft>
              <a:buNone/>
            </a:pPr>
            <a:r>
              <a:rPr lang="en" sz="1100">
                <a:latin typeface="Montserrat"/>
                <a:ea typeface="Montserrat"/>
                <a:cs typeface="Montserrat"/>
                <a:sym typeface="Montserrat"/>
              </a:rPr>
              <a:t>Bigtable</a:t>
            </a:r>
            <a:endParaRPr sz="11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454" name="Google Shape;454;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55" name="Google Shape;455;p3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briefly toured the various storage options available for GCP and their use cases.</a:t>
            </a:r>
            <a:endParaRPr sz="2900">
              <a:solidFill>
                <a:srgbClr val="000000"/>
              </a:solidFill>
              <a:latin typeface="Montserrat"/>
              <a:ea typeface="Montserrat"/>
              <a:cs typeface="Montserrat"/>
              <a:sym typeface="Montserrat"/>
            </a:endParaRPr>
          </a:p>
        </p:txBody>
      </p:sp>
      <p:sp>
        <p:nvSpPr>
          <p:cNvPr id="456" name="Google Shape;456;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462" name="Google Shape;462;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3" name="Google Shape;463;p3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dive deeper into one of the most used storage options - Cloud Storage.</a:t>
            </a:r>
            <a:endParaRPr sz="2900">
              <a:solidFill>
                <a:srgbClr val="000000"/>
              </a:solidFill>
              <a:latin typeface="Montserrat"/>
              <a:ea typeface="Montserrat"/>
              <a:cs typeface="Montserrat"/>
              <a:sym typeface="Montserrat"/>
            </a:endParaRPr>
          </a:p>
        </p:txBody>
      </p:sp>
      <p:sp>
        <p:nvSpPr>
          <p:cNvPr id="464" name="Google Shape;464;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470" name="Google Shape;470;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71" name="Google Shape;471;p38"/>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Cloud Storage</a:t>
            </a:r>
            <a:endParaRPr b="1">
              <a:latin typeface="Montserrat"/>
              <a:ea typeface="Montserrat"/>
              <a:cs typeface="Montserrat"/>
              <a:sym typeface="Montserrat"/>
            </a:endParaRPr>
          </a:p>
        </p:txBody>
      </p:sp>
      <p:sp>
        <p:nvSpPr>
          <p:cNvPr id="472" name="Google Shape;472;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478" name="Google Shape;478;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79" name="Google Shape;479;p3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discover the features and use cases of </a:t>
            </a:r>
            <a:r>
              <a:rPr b="1" lang="en" sz="2900">
                <a:solidFill>
                  <a:srgbClr val="000000"/>
                </a:solidFill>
                <a:latin typeface="Montserrat"/>
                <a:ea typeface="Montserrat"/>
                <a:cs typeface="Montserrat"/>
                <a:sym typeface="Montserrat"/>
              </a:rPr>
              <a:t>Cloud Storage</a:t>
            </a:r>
            <a:r>
              <a:rPr lang="en" sz="2900">
                <a:solidFill>
                  <a:srgbClr val="000000"/>
                </a:solidFill>
                <a:latin typeface="Montserrat"/>
                <a:ea typeface="Montserrat"/>
                <a:cs typeface="Montserrat"/>
                <a:sym typeface="Montserrat"/>
              </a:rPr>
              <a:t> on GCP.</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discuss: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Core Ideas and Key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Buckets and Objects</a:t>
            </a:r>
            <a:endParaRPr sz="2900">
              <a:solidFill>
                <a:srgbClr val="000000"/>
              </a:solidFill>
              <a:latin typeface="Montserrat"/>
              <a:ea typeface="Montserrat"/>
              <a:cs typeface="Montserrat"/>
              <a:sym typeface="Montserrat"/>
            </a:endParaRPr>
          </a:p>
          <a:p>
            <a:pPr indent="-412750" lvl="1" marL="914400" rtl="0" algn="l">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Storage Classes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Security and Accessibility</a:t>
            </a:r>
            <a:endParaRPr sz="2900">
              <a:solidFill>
                <a:srgbClr val="000000"/>
              </a:solidFill>
              <a:latin typeface="Montserrat"/>
              <a:ea typeface="Montserrat"/>
              <a:cs typeface="Montserrat"/>
              <a:sym typeface="Montserrat"/>
            </a:endParaRPr>
          </a:p>
        </p:txBody>
      </p:sp>
      <p:sp>
        <p:nvSpPr>
          <p:cNvPr id="480" name="Google Shape;480;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486" name="Google Shape;486;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87" name="Google Shape;487;p4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is a service for storing your objects in Google Cloud.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What is an </a:t>
            </a:r>
            <a:r>
              <a:rPr b="1" i="1" lang="en" sz="2900">
                <a:solidFill>
                  <a:srgbClr val="000000"/>
                </a:solidFill>
                <a:latin typeface="Montserrat"/>
                <a:ea typeface="Montserrat"/>
                <a:cs typeface="Montserrat"/>
                <a:sym typeface="Montserrat"/>
              </a:rPr>
              <a:t>object</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 object is an immutable piece of data consisting of a file of any format. </a:t>
            </a:r>
            <a:endParaRPr sz="2900">
              <a:solidFill>
                <a:srgbClr val="000000"/>
              </a:solidFill>
              <a:latin typeface="Montserrat"/>
              <a:ea typeface="Montserrat"/>
              <a:cs typeface="Montserrat"/>
              <a:sym typeface="Montserrat"/>
            </a:endParaRPr>
          </a:p>
        </p:txBody>
      </p:sp>
      <p:sp>
        <p:nvSpPr>
          <p:cNvPr id="488" name="Google Shape;488;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494" name="Google Shape;494;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95" name="Google Shape;495;p4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store objects in containers called buckets.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 buckets are associated with a project, and you can group your projects under an organization.</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496" name="Google Shape;496;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 name="Google Shape;66;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 name="Google Shape;67;p15"/>
          <p:cNvSpPr txBox="1"/>
          <p:nvPr>
            <p:ph type="ctrTitle"/>
          </p:nvPr>
        </p:nvSpPr>
        <p:spPr>
          <a:xfrm>
            <a:off x="311700" y="16370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Google Cloud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Storage</a:t>
            </a:r>
            <a:endParaRPr b="1">
              <a:latin typeface="Montserrat"/>
              <a:ea typeface="Montserrat"/>
              <a:cs typeface="Montserrat"/>
              <a:sym typeface="Montserrat"/>
            </a:endParaRPr>
          </a:p>
        </p:txBody>
      </p:sp>
      <p:sp>
        <p:nvSpPr>
          <p:cNvPr id="68" name="Google Shape;68;p1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502" name="Google Shape;502;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03" name="Google Shape;503;p4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After you create a project, you can create Cloud Storage buckets, upload and download objects to/from your buckets.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also grant permissions to make your data accessible to principals you specify, or accessible to everyone on the public internet.</a:t>
            </a:r>
            <a:endParaRPr sz="2900">
              <a:solidFill>
                <a:srgbClr val="000000"/>
              </a:solidFill>
              <a:latin typeface="Montserrat"/>
              <a:ea typeface="Montserrat"/>
              <a:cs typeface="Montserrat"/>
              <a:sym typeface="Montserrat"/>
            </a:endParaRPr>
          </a:p>
        </p:txBody>
      </p:sp>
      <p:sp>
        <p:nvSpPr>
          <p:cNvPr id="504" name="Google Shape;504;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510" name="Google Shape;510;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11" name="Google Shape;511;p4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12" name="Google Shape;512;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13" name="Google Shape;513;p43"/>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519" name="Google Shape;519;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20" name="Google Shape;520;p4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21" name="Google Shape;521;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22" name="Google Shape;522;p44"/>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523" name="Google Shape;523;p44"/>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529" name="Google Shape;529;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30" name="Google Shape;530;p4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31" name="Google Shape;531;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32" name="Google Shape;532;p45"/>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533" name="Google Shape;533;p45"/>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
        <p:nvSpPr>
          <p:cNvPr id="534" name="Google Shape;534;p45"/>
          <p:cNvSpPr/>
          <p:nvPr/>
        </p:nvSpPr>
        <p:spPr>
          <a:xfrm>
            <a:off x="164405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txBox="1"/>
          <p:nvPr/>
        </p:nvSpPr>
        <p:spPr>
          <a:xfrm>
            <a:off x="1644052" y="3333775"/>
            <a:ext cx="972000" cy="2997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latin typeface="Montserrat"/>
                <a:ea typeface="Montserrat"/>
                <a:cs typeface="Montserrat"/>
                <a:sym typeface="Montserrat"/>
              </a:rPr>
              <a:t>Compute Engine</a:t>
            </a:r>
            <a:endParaRPr b="1">
              <a:latin typeface="Montserrat"/>
              <a:ea typeface="Montserrat"/>
              <a:cs typeface="Montserrat"/>
              <a:sym typeface="Montserrat"/>
            </a:endParaRPr>
          </a:p>
        </p:txBody>
      </p:sp>
      <p:pic>
        <p:nvPicPr>
          <p:cNvPr id="536" name="Google Shape;536;p45"/>
          <p:cNvPicPr preferRelativeResize="0"/>
          <p:nvPr/>
        </p:nvPicPr>
        <p:blipFill>
          <a:blip r:embed="rId5">
            <a:alphaModFix/>
          </a:blip>
          <a:stretch>
            <a:fillRect/>
          </a:stretch>
        </p:blipFill>
        <p:spPr>
          <a:xfrm>
            <a:off x="1916388" y="2906463"/>
            <a:ext cx="427300" cy="427300"/>
          </a:xfrm>
          <a:prstGeom prst="rect">
            <a:avLst/>
          </a:prstGeom>
          <a:noFill/>
          <a:ln>
            <a:noFill/>
          </a:ln>
        </p:spPr>
      </p:pic>
      <p:sp>
        <p:nvSpPr>
          <p:cNvPr id="537" name="Google Shape;537;p45"/>
          <p:cNvSpPr/>
          <p:nvPr/>
        </p:nvSpPr>
        <p:spPr>
          <a:xfrm>
            <a:off x="2798525" y="2853950"/>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txBox="1"/>
          <p:nvPr/>
        </p:nvSpPr>
        <p:spPr>
          <a:xfrm>
            <a:off x="2836025" y="3344213"/>
            <a:ext cx="897000" cy="250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BigQuery</a:t>
            </a:r>
            <a:endParaRPr b="1">
              <a:solidFill>
                <a:schemeClr val="dk1"/>
              </a:solidFill>
              <a:latin typeface="Montserrat"/>
              <a:ea typeface="Montserrat"/>
              <a:cs typeface="Montserrat"/>
              <a:sym typeface="Montserrat"/>
            </a:endParaRPr>
          </a:p>
        </p:txBody>
      </p:sp>
      <p:pic>
        <p:nvPicPr>
          <p:cNvPr id="539" name="Google Shape;539;p45"/>
          <p:cNvPicPr preferRelativeResize="0"/>
          <p:nvPr/>
        </p:nvPicPr>
        <p:blipFill>
          <a:blip r:embed="rId6">
            <a:alphaModFix/>
          </a:blip>
          <a:stretch>
            <a:fillRect/>
          </a:stretch>
        </p:blipFill>
        <p:spPr>
          <a:xfrm>
            <a:off x="3070888" y="2906475"/>
            <a:ext cx="427275" cy="427275"/>
          </a:xfrm>
          <a:prstGeom prst="rect">
            <a:avLst/>
          </a:prstGeom>
          <a:noFill/>
          <a:ln>
            <a:noFill/>
          </a:ln>
        </p:spPr>
      </p:pic>
      <p:sp>
        <p:nvSpPr>
          <p:cNvPr id="540" name="Google Shape;540;p45"/>
          <p:cNvSpPr/>
          <p:nvPr/>
        </p:nvSpPr>
        <p:spPr>
          <a:xfrm>
            <a:off x="39530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txBox="1"/>
          <p:nvPr/>
        </p:nvSpPr>
        <p:spPr>
          <a:xfrm>
            <a:off x="3953000" y="3334025"/>
            <a:ext cx="927900" cy="256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lang="en" sz="700">
                <a:solidFill>
                  <a:schemeClr val="dk1"/>
                </a:solidFill>
                <a:latin typeface="Montserrat"/>
                <a:ea typeface="Montserrat"/>
                <a:cs typeface="Montserrat"/>
                <a:sym typeface="Montserrat"/>
              </a:rPr>
              <a:t>Monitoring</a:t>
            </a:r>
            <a:endParaRPr b="1">
              <a:solidFill>
                <a:schemeClr val="dk1"/>
              </a:solidFill>
              <a:latin typeface="Montserrat"/>
              <a:ea typeface="Montserrat"/>
              <a:cs typeface="Montserrat"/>
              <a:sym typeface="Montserrat"/>
            </a:endParaRPr>
          </a:p>
        </p:txBody>
      </p:sp>
      <p:pic>
        <p:nvPicPr>
          <p:cNvPr id="542" name="Google Shape;542;p45"/>
          <p:cNvPicPr preferRelativeResize="0"/>
          <p:nvPr/>
        </p:nvPicPr>
        <p:blipFill>
          <a:blip r:embed="rId7">
            <a:alphaModFix/>
          </a:blip>
          <a:stretch>
            <a:fillRect/>
          </a:stretch>
        </p:blipFill>
        <p:spPr>
          <a:xfrm>
            <a:off x="4225350" y="2960550"/>
            <a:ext cx="459550" cy="31915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548" name="Google Shape;548;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49" name="Google Shape;549;p4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50" name="Google Shape;550;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51" name="Google Shape;551;p46"/>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552" name="Google Shape;552;p46"/>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
        <p:nvSpPr>
          <p:cNvPr id="553" name="Google Shape;553;p46"/>
          <p:cNvSpPr/>
          <p:nvPr/>
        </p:nvSpPr>
        <p:spPr>
          <a:xfrm>
            <a:off x="164405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txBox="1"/>
          <p:nvPr/>
        </p:nvSpPr>
        <p:spPr>
          <a:xfrm>
            <a:off x="1644052" y="3333775"/>
            <a:ext cx="972000" cy="2997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latin typeface="Montserrat"/>
                <a:ea typeface="Montserrat"/>
                <a:cs typeface="Montserrat"/>
                <a:sym typeface="Montserrat"/>
              </a:rPr>
              <a:t>Compute Engine</a:t>
            </a:r>
            <a:endParaRPr b="1">
              <a:latin typeface="Montserrat"/>
              <a:ea typeface="Montserrat"/>
              <a:cs typeface="Montserrat"/>
              <a:sym typeface="Montserrat"/>
            </a:endParaRPr>
          </a:p>
        </p:txBody>
      </p:sp>
      <p:pic>
        <p:nvPicPr>
          <p:cNvPr id="555" name="Google Shape;555;p46"/>
          <p:cNvPicPr preferRelativeResize="0"/>
          <p:nvPr/>
        </p:nvPicPr>
        <p:blipFill>
          <a:blip r:embed="rId5">
            <a:alphaModFix/>
          </a:blip>
          <a:stretch>
            <a:fillRect/>
          </a:stretch>
        </p:blipFill>
        <p:spPr>
          <a:xfrm>
            <a:off x="1916388" y="2906463"/>
            <a:ext cx="427300" cy="427300"/>
          </a:xfrm>
          <a:prstGeom prst="rect">
            <a:avLst/>
          </a:prstGeom>
          <a:noFill/>
          <a:ln>
            <a:noFill/>
          </a:ln>
        </p:spPr>
      </p:pic>
      <p:sp>
        <p:nvSpPr>
          <p:cNvPr id="556" name="Google Shape;556;p46"/>
          <p:cNvSpPr/>
          <p:nvPr/>
        </p:nvSpPr>
        <p:spPr>
          <a:xfrm>
            <a:off x="2798525" y="2853950"/>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txBox="1"/>
          <p:nvPr/>
        </p:nvSpPr>
        <p:spPr>
          <a:xfrm>
            <a:off x="2836025" y="3344213"/>
            <a:ext cx="897000" cy="250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BigQuery</a:t>
            </a:r>
            <a:endParaRPr b="1">
              <a:solidFill>
                <a:schemeClr val="dk1"/>
              </a:solidFill>
              <a:latin typeface="Montserrat"/>
              <a:ea typeface="Montserrat"/>
              <a:cs typeface="Montserrat"/>
              <a:sym typeface="Montserrat"/>
            </a:endParaRPr>
          </a:p>
        </p:txBody>
      </p:sp>
      <p:pic>
        <p:nvPicPr>
          <p:cNvPr id="558" name="Google Shape;558;p46"/>
          <p:cNvPicPr preferRelativeResize="0"/>
          <p:nvPr/>
        </p:nvPicPr>
        <p:blipFill>
          <a:blip r:embed="rId6">
            <a:alphaModFix/>
          </a:blip>
          <a:stretch>
            <a:fillRect/>
          </a:stretch>
        </p:blipFill>
        <p:spPr>
          <a:xfrm>
            <a:off x="3070888" y="2906475"/>
            <a:ext cx="427275" cy="427275"/>
          </a:xfrm>
          <a:prstGeom prst="rect">
            <a:avLst/>
          </a:prstGeom>
          <a:noFill/>
          <a:ln>
            <a:noFill/>
          </a:ln>
        </p:spPr>
      </p:pic>
      <p:sp>
        <p:nvSpPr>
          <p:cNvPr id="559" name="Google Shape;559;p46"/>
          <p:cNvSpPr/>
          <p:nvPr/>
        </p:nvSpPr>
        <p:spPr>
          <a:xfrm>
            <a:off x="39530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6"/>
          <p:cNvSpPr txBox="1"/>
          <p:nvPr/>
        </p:nvSpPr>
        <p:spPr>
          <a:xfrm>
            <a:off x="3953000" y="3334025"/>
            <a:ext cx="927900" cy="256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lang="en" sz="700">
                <a:solidFill>
                  <a:schemeClr val="dk1"/>
                </a:solidFill>
                <a:latin typeface="Montserrat"/>
                <a:ea typeface="Montserrat"/>
                <a:cs typeface="Montserrat"/>
                <a:sym typeface="Montserrat"/>
              </a:rPr>
              <a:t>Monitoring</a:t>
            </a:r>
            <a:endParaRPr b="1">
              <a:solidFill>
                <a:schemeClr val="dk1"/>
              </a:solidFill>
              <a:latin typeface="Montserrat"/>
              <a:ea typeface="Montserrat"/>
              <a:cs typeface="Montserrat"/>
              <a:sym typeface="Montserrat"/>
            </a:endParaRPr>
          </a:p>
        </p:txBody>
      </p:sp>
      <p:pic>
        <p:nvPicPr>
          <p:cNvPr id="561" name="Google Shape;561;p46"/>
          <p:cNvPicPr preferRelativeResize="0"/>
          <p:nvPr/>
        </p:nvPicPr>
        <p:blipFill>
          <a:blip r:embed="rId7">
            <a:alphaModFix/>
          </a:blip>
          <a:stretch>
            <a:fillRect/>
          </a:stretch>
        </p:blipFill>
        <p:spPr>
          <a:xfrm>
            <a:off x="4225350" y="2960550"/>
            <a:ext cx="459550" cy="319157"/>
          </a:xfrm>
          <a:prstGeom prst="rect">
            <a:avLst/>
          </a:prstGeom>
          <a:noFill/>
          <a:ln>
            <a:noFill/>
          </a:ln>
        </p:spPr>
      </p:pic>
      <p:sp>
        <p:nvSpPr>
          <p:cNvPr id="562" name="Google Shape;562;p46"/>
          <p:cNvSpPr/>
          <p:nvPr/>
        </p:nvSpPr>
        <p:spPr>
          <a:xfrm>
            <a:off x="52129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txBox="1"/>
          <p:nvPr/>
        </p:nvSpPr>
        <p:spPr>
          <a:xfrm>
            <a:off x="5232350" y="3369125"/>
            <a:ext cx="918900" cy="2742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Persistent Disk</a:t>
            </a:r>
            <a:endParaRPr b="1" i="0" sz="700" u="none" cap="none" strike="noStrike">
              <a:solidFill>
                <a:schemeClr val="dk1"/>
              </a:solidFill>
              <a:latin typeface="Montserrat"/>
              <a:ea typeface="Montserrat"/>
              <a:cs typeface="Montserrat"/>
              <a:sym typeface="Montserrat"/>
            </a:endParaRPr>
          </a:p>
        </p:txBody>
      </p:sp>
      <p:pic>
        <p:nvPicPr>
          <p:cNvPr id="564" name="Google Shape;564;p46"/>
          <p:cNvPicPr preferRelativeResize="0"/>
          <p:nvPr/>
        </p:nvPicPr>
        <p:blipFill>
          <a:blip r:embed="rId8">
            <a:alphaModFix/>
          </a:blip>
          <a:stretch>
            <a:fillRect/>
          </a:stretch>
        </p:blipFill>
        <p:spPr>
          <a:xfrm>
            <a:off x="5516950" y="2903075"/>
            <a:ext cx="349700" cy="43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570" name="Google Shape;570;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71" name="Google Shape;571;p4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72" name="Google Shape;572;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73" name="Google Shape;573;p47"/>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574" name="Google Shape;574;p47"/>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
        <p:nvSpPr>
          <p:cNvPr id="575" name="Google Shape;575;p47"/>
          <p:cNvSpPr/>
          <p:nvPr/>
        </p:nvSpPr>
        <p:spPr>
          <a:xfrm>
            <a:off x="164405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txBox="1"/>
          <p:nvPr/>
        </p:nvSpPr>
        <p:spPr>
          <a:xfrm>
            <a:off x="1644052" y="3333775"/>
            <a:ext cx="972000" cy="2997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latin typeface="Montserrat"/>
                <a:ea typeface="Montserrat"/>
                <a:cs typeface="Montserrat"/>
                <a:sym typeface="Montserrat"/>
              </a:rPr>
              <a:t>Compute Engine</a:t>
            </a:r>
            <a:endParaRPr b="1">
              <a:latin typeface="Montserrat"/>
              <a:ea typeface="Montserrat"/>
              <a:cs typeface="Montserrat"/>
              <a:sym typeface="Montserrat"/>
            </a:endParaRPr>
          </a:p>
        </p:txBody>
      </p:sp>
      <p:pic>
        <p:nvPicPr>
          <p:cNvPr id="577" name="Google Shape;577;p47"/>
          <p:cNvPicPr preferRelativeResize="0"/>
          <p:nvPr/>
        </p:nvPicPr>
        <p:blipFill>
          <a:blip r:embed="rId5">
            <a:alphaModFix/>
          </a:blip>
          <a:stretch>
            <a:fillRect/>
          </a:stretch>
        </p:blipFill>
        <p:spPr>
          <a:xfrm>
            <a:off x="1916388" y="2906463"/>
            <a:ext cx="427300" cy="427300"/>
          </a:xfrm>
          <a:prstGeom prst="rect">
            <a:avLst/>
          </a:prstGeom>
          <a:noFill/>
          <a:ln>
            <a:noFill/>
          </a:ln>
        </p:spPr>
      </p:pic>
      <p:sp>
        <p:nvSpPr>
          <p:cNvPr id="578" name="Google Shape;578;p47"/>
          <p:cNvSpPr/>
          <p:nvPr/>
        </p:nvSpPr>
        <p:spPr>
          <a:xfrm>
            <a:off x="2798525" y="2853950"/>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txBox="1"/>
          <p:nvPr/>
        </p:nvSpPr>
        <p:spPr>
          <a:xfrm>
            <a:off x="2836025" y="3344213"/>
            <a:ext cx="897000" cy="250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BigQuery</a:t>
            </a:r>
            <a:endParaRPr b="1">
              <a:solidFill>
                <a:schemeClr val="dk1"/>
              </a:solidFill>
              <a:latin typeface="Montserrat"/>
              <a:ea typeface="Montserrat"/>
              <a:cs typeface="Montserrat"/>
              <a:sym typeface="Montserrat"/>
            </a:endParaRPr>
          </a:p>
        </p:txBody>
      </p:sp>
      <p:pic>
        <p:nvPicPr>
          <p:cNvPr id="580" name="Google Shape;580;p47"/>
          <p:cNvPicPr preferRelativeResize="0"/>
          <p:nvPr/>
        </p:nvPicPr>
        <p:blipFill>
          <a:blip r:embed="rId6">
            <a:alphaModFix/>
          </a:blip>
          <a:stretch>
            <a:fillRect/>
          </a:stretch>
        </p:blipFill>
        <p:spPr>
          <a:xfrm>
            <a:off x="3070888" y="2906475"/>
            <a:ext cx="427275" cy="427275"/>
          </a:xfrm>
          <a:prstGeom prst="rect">
            <a:avLst/>
          </a:prstGeom>
          <a:noFill/>
          <a:ln>
            <a:noFill/>
          </a:ln>
        </p:spPr>
      </p:pic>
      <p:sp>
        <p:nvSpPr>
          <p:cNvPr id="581" name="Google Shape;581;p47"/>
          <p:cNvSpPr/>
          <p:nvPr/>
        </p:nvSpPr>
        <p:spPr>
          <a:xfrm>
            <a:off x="39530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txBox="1"/>
          <p:nvPr/>
        </p:nvSpPr>
        <p:spPr>
          <a:xfrm>
            <a:off x="3953000" y="3334025"/>
            <a:ext cx="927900" cy="256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lang="en" sz="700">
                <a:solidFill>
                  <a:schemeClr val="dk1"/>
                </a:solidFill>
                <a:latin typeface="Montserrat"/>
                <a:ea typeface="Montserrat"/>
                <a:cs typeface="Montserrat"/>
                <a:sym typeface="Montserrat"/>
              </a:rPr>
              <a:t>Monitoring</a:t>
            </a:r>
            <a:endParaRPr b="1">
              <a:solidFill>
                <a:schemeClr val="dk1"/>
              </a:solidFill>
              <a:latin typeface="Montserrat"/>
              <a:ea typeface="Montserrat"/>
              <a:cs typeface="Montserrat"/>
              <a:sym typeface="Montserrat"/>
            </a:endParaRPr>
          </a:p>
        </p:txBody>
      </p:sp>
      <p:pic>
        <p:nvPicPr>
          <p:cNvPr id="583" name="Google Shape;583;p47"/>
          <p:cNvPicPr preferRelativeResize="0"/>
          <p:nvPr/>
        </p:nvPicPr>
        <p:blipFill>
          <a:blip r:embed="rId7">
            <a:alphaModFix/>
          </a:blip>
          <a:stretch>
            <a:fillRect/>
          </a:stretch>
        </p:blipFill>
        <p:spPr>
          <a:xfrm>
            <a:off x="4225350" y="2960550"/>
            <a:ext cx="459550" cy="319157"/>
          </a:xfrm>
          <a:prstGeom prst="rect">
            <a:avLst/>
          </a:prstGeom>
          <a:noFill/>
          <a:ln>
            <a:noFill/>
          </a:ln>
        </p:spPr>
      </p:pic>
      <p:sp>
        <p:nvSpPr>
          <p:cNvPr id="584" name="Google Shape;584;p47"/>
          <p:cNvSpPr/>
          <p:nvPr/>
        </p:nvSpPr>
        <p:spPr>
          <a:xfrm>
            <a:off x="5212900" y="2505200"/>
            <a:ext cx="2631600" cy="18162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txBox="1"/>
          <p:nvPr/>
        </p:nvSpPr>
        <p:spPr>
          <a:xfrm>
            <a:off x="5804575" y="2605725"/>
            <a:ext cx="881400" cy="2742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Cloud Storage</a:t>
            </a:r>
            <a:endParaRPr>
              <a:solidFill>
                <a:schemeClr val="dk1"/>
              </a:solidFill>
              <a:latin typeface="Montserrat"/>
              <a:ea typeface="Montserrat"/>
              <a:cs typeface="Montserrat"/>
              <a:sym typeface="Montserrat"/>
            </a:endParaRPr>
          </a:p>
        </p:txBody>
      </p:sp>
      <p:pic>
        <p:nvPicPr>
          <p:cNvPr id="586" name="Google Shape;586;p47"/>
          <p:cNvPicPr preferRelativeResize="0"/>
          <p:nvPr/>
        </p:nvPicPr>
        <p:blipFill>
          <a:blip r:embed="rId8">
            <a:alphaModFix/>
          </a:blip>
          <a:stretch>
            <a:fillRect/>
          </a:stretch>
        </p:blipFill>
        <p:spPr>
          <a:xfrm>
            <a:off x="5379837" y="2571762"/>
            <a:ext cx="424738" cy="342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592" name="Google Shape;592;p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93" name="Google Shape;593;p4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594" name="Google Shape;594;p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95" name="Google Shape;595;p48"/>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596" name="Google Shape;596;p48"/>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
        <p:nvSpPr>
          <p:cNvPr id="597" name="Google Shape;597;p48"/>
          <p:cNvSpPr/>
          <p:nvPr/>
        </p:nvSpPr>
        <p:spPr>
          <a:xfrm>
            <a:off x="164405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txBox="1"/>
          <p:nvPr/>
        </p:nvSpPr>
        <p:spPr>
          <a:xfrm>
            <a:off x="1644052" y="3333775"/>
            <a:ext cx="972000" cy="2997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latin typeface="Montserrat"/>
                <a:ea typeface="Montserrat"/>
                <a:cs typeface="Montserrat"/>
                <a:sym typeface="Montserrat"/>
              </a:rPr>
              <a:t>Compute Engine</a:t>
            </a:r>
            <a:endParaRPr b="1">
              <a:latin typeface="Montserrat"/>
              <a:ea typeface="Montserrat"/>
              <a:cs typeface="Montserrat"/>
              <a:sym typeface="Montserrat"/>
            </a:endParaRPr>
          </a:p>
        </p:txBody>
      </p:sp>
      <p:pic>
        <p:nvPicPr>
          <p:cNvPr id="599" name="Google Shape;599;p48"/>
          <p:cNvPicPr preferRelativeResize="0"/>
          <p:nvPr/>
        </p:nvPicPr>
        <p:blipFill>
          <a:blip r:embed="rId5">
            <a:alphaModFix/>
          </a:blip>
          <a:stretch>
            <a:fillRect/>
          </a:stretch>
        </p:blipFill>
        <p:spPr>
          <a:xfrm>
            <a:off x="1916388" y="2906463"/>
            <a:ext cx="427300" cy="427300"/>
          </a:xfrm>
          <a:prstGeom prst="rect">
            <a:avLst/>
          </a:prstGeom>
          <a:noFill/>
          <a:ln>
            <a:noFill/>
          </a:ln>
        </p:spPr>
      </p:pic>
      <p:sp>
        <p:nvSpPr>
          <p:cNvPr id="600" name="Google Shape;600;p48"/>
          <p:cNvSpPr/>
          <p:nvPr/>
        </p:nvSpPr>
        <p:spPr>
          <a:xfrm>
            <a:off x="2798525" y="2853950"/>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8"/>
          <p:cNvSpPr txBox="1"/>
          <p:nvPr/>
        </p:nvSpPr>
        <p:spPr>
          <a:xfrm>
            <a:off x="2836025" y="3344213"/>
            <a:ext cx="897000" cy="250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BigQuery</a:t>
            </a:r>
            <a:endParaRPr b="1">
              <a:solidFill>
                <a:schemeClr val="dk1"/>
              </a:solidFill>
              <a:latin typeface="Montserrat"/>
              <a:ea typeface="Montserrat"/>
              <a:cs typeface="Montserrat"/>
              <a:sym typeface="Montserrat"/>
            </a:endParaRPr>
          </a:p>
        </p:txBody>
      </p:sp>
      <p:pic>
        <p:nvPicPr>
          <p:cNvPr id="602" name="Google Shape;602;p48"/>
          <p:cNvPicPr preferRelativeResize="0"/>
          <p:nvPr/>
        </p:nvPicPr>
        <p:blipFill>
          <a:blip r:embed="rId6">
            <a:alphaModFix/>
          </a:blip>
          <a:stretch>
            <a:fillRect/>
          </a:stretch>
        </p:blipFill>
        <p:spPr>
          <a:xfrm>
            <a:off x="3070888" y="2906475"/>
            <a:ext cx="427275" cy="427275"/>
          </a:xfrm>
          <a:prstGeom prst="rect">
            <a:avLst/>
          </a:prstGeom>
          <a:noFill/>
          <a:ln>
            <a:noFill/>
          </a:ln>
        </p:spPr>
      </p:pic>
      <p:sp>
        <p:nvSpPr>
          <p:cNvPr id="603" name="Google Shape;603;p48"/>
          <p:cNvSpPr/>
          <p:nvPr/>
        </p:nvSpPr>
        <p:spPr>
          <a:xfrm>
            <a:off x="39530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8"/>
          <p:cNvSpPr txBox="1"/>
          <p:nvPr/>
        </p:nvSpPr>
        <p:spPr>
          <a:xfrm>
            <a:off x="3953000" y="3334025"/>
            <a:ext cx="927900" cy="256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lang="en" sz="700">
                <a:solidFill>
                  <a:schemeClr val="dk1"/>
                </a:solidFill>
                <a:latin typeface="Montserrat"/>
                <a:ea typeface="Montserrat"/>
                <a:cs typeface="Montserrat"/>
                <a:sym typeface="Montserrat"/>
              </a:rPr>
              <a:t>Monitoring</a:t>
            </a:r>
            <a:endParaRPr b="1">
              <a:solidFill>
                <a:schemeClr val="dk1"/>
              </a:solidFill>
              <a:latin typeface="Montserrat"/>
              <a:ea typeface="Montserrat"/>
              <a:cs typeface="Montserrat"/>
              <a:sym typeface="Montserrat"/>
            </a:endParaRPr>
          </a:p>
        </p:txBody>
      </p:sp>
      <p:pic>
        <p:nvPicPr>
          <p:cNvPr id="605" name="Google Shape;605;p48"/>
          <p:cNvPicPr preferRelativeResize="0"/>
          <p:nvPr/>
        </p:nvPicPr>
        <p:blipFill>
          <a:blip r:embed="rId7">
            <a:alphaModFix/>
          </a:blip>
          <a:stretch>
            <a:fillRect/>
          </a:stretch>
        </p:blipFill>
        <p:spPr>
          <a:xfrm>
            <a:off x="4225350" y="2960550"/>
            <a:ext cx="459550" cy="319157"/>
          </a:xfrm>
          <a:prstGeom prst="rect">
            <a:avLst/>
          </a:prstGeom>
          <a:noFill/>
          <a:ln>
            <a:noFill/>
          </a:ln>
        </p:spPr>
      </p:pic>
      <p:sp>
        <p:nvSpPr>
          <p:cNvPr id="606" name="Google Shape;606;p48"/>
          <p:cNvSpPr/>
          <p:nvPr/>
        </p:nvSpPr>
        <p:spPr>
          <a:xfrm>
            <a:off x="5212900" y="2505200"/>
            <a:ext cx="2631600" cy="18162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txBox="1"/>
          <p:nvPr/>
        </p:nvSpPr>
        <p:spPr>
          <a:xfrm>
            <a:off x="5804575" y="2605725"/>
            <a:ext cx="881400" cy="2742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Cloud Storage</a:t>
            </a:r>
            <a:endParaRPr>
              <a:solidFill>
                <a:schemeClr val="dk1"/>
              </a:solidFill>
              <a:latin typeface="Montserrat"/>
              <a:ea typeface="Montserrat"/>
              <a:cs typeface="Montserrat"/>
              <a:sym typeface="Montserrat"/>
            </a:endParaRPr>
          </a:p>
        </p:txBody>
      </p:sp>
      <p:pic>
        <p:nvPicPr>
          <p:cNvPr id="608" name="Google Shape;608;p48"/>
          <p:cNvPicPr preferRelativeResize="0"/>
          <p:nvPr/>
        </p:nvPicPr>
        <p:blipFill>
          <a:blip r:embed="rId8">
            <a:alphaModFix/>
          </a:blip>
          <a:stretch>
            <a:fillRect/>
          </a:stretch>
        </p:blipFill>
        <p:spPr>
          <a:xfrm>
            <a:off x="5379837" y="2571762"/>
            <a:ext cx="424738" cy="342150"/>
          </a:xfrm>
          <a:prstGeom prst="rect">
            <a:avLst/>
          </a:prstGeom>
          <a:noFill/>
          <a:ln>
            <a:noFill/>
          </a:ln>
        </p:spPr>
      </p:pic>
      <p:sp>
        <p:nvSpPr>
          <p:cNvPr id="609" name="Google Shape;609;p48"/>
          <p:cNvSpPr/>
          <p:nvPr/>
        </p:nvSpPr>
        <p:spPr>
          <a:xfrm>
            <a:off x="5365300" y="3100200"/>
            <a:ext cx="2369400" cy="1033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Bucket: Videos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p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615" name="Google Shape;615;p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16" name="Google Shape;616;p4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Structure Example:</a:t>
            </a:r>
            <a:endParaRPr sz="2900">
              <a:solidFill>
                <a:srgbClr val="000000"/>
              </a:solidFill>
              <a:latin typeface="Montserrat"/>
              <a:ea typeface="Montserrat"/>
              <a:cs typeface="Montserrat"/>
              <a:sym typeface="Montserrat"/>
            </a:endParaRPr>
          </a:p>
        </p:txBody>
      </p:sp>
      <p:sp>
        <p:nvSpPr>
          <p:cNvPr id="617" name="Google Shape;617;p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18" name="Google Shape;618;p49"/>
          <p:cNvSpPr/>
          <p:nvPr/>
        </p:nvSpPr>
        <p:spPr>
          <a:xfrm>
            <a:off x="1049050" y="1847600"/>
            <a:ext cx="7280700" cy="2780700"/>
          </a:xfrm>
          <a:prstGeom prst="rect">
            <a:avLst/>
          </a:prstGeom>
          <a:solidFill>
            <a:srgbClr val="F3F3F3"/>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Organization</a:t>
            </a:r>
            <a:endParaRPr sz="2100">
              <a:latin typeface="Montserrat"/>
              <a:ea typeface="Montserrat"/>
              <a:cs typeface="Montserrat"/>
              <a:sym typeface="Montserrat"/>
            </a:endParaRPr>
          </a:p>
        </p:txBody>
      </p:sp>
      <p:sp>
        <p:nvSpPr>
          <p:cNvPr id="619" name="Google Shape;619;p49"/>
          <p:cNvSpPr/>
          <p:nvPr/>
        </p:nvSpPr>
        <p:spPr>
          <a:xfrm>
            <a:off x="1393525" y="2332975"/>
            <a:ext cx="6638700" cy="2113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Project: Web App</a:t>
            </a:r>
            <a:endParaRPr sz="2100">
              <a:latin typeface="Montserrat"/>
              <a:ea typeface="Montserrat"/>
              <a:cs typeface="Montserrat"/>
              <a:sym typeface="Montserrat"/>
            </a:endParaRPr>
          </a:p>
        </p:txBody>
      </p:sp>
      <p:sp>
        <p:nvSpPr>
          <p:cNvPr id="620" name="Google Shape;620;p49"/>
          <p:cNvSpPr/>
          <p:nvPr/>
        </p:nvSpPr>
        <p:spPr>
          <a:xfrm>
            <a:off x="164405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txBox="1"/>
          <p:nvPr/>
        </p:nvSpPr>
        <p:spPr>
          <a:xfrm>
            <a:off x="1644052" y="3333775"/>
            <a:ext cx="972000" cy="2997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latin typeface="Montserrat"/>
                <a:ea typeface="Montserrat"/>
                <a:cs typeface="Montserrat"/>
                <a:sym typeface="Montserrat"/>
              </a:rPr>
              <a:t>Compute Engine</a:t>
            </a:r>
            <a:endParaRPr b="1">
              <a:latin typeface="Montserrat"/>
              <a:ea typeface="Montserrat"/>
              <a:cs typeface="Montserrat"/>
              <a:sym typeface="Montserrat"/>
            </a:endParaRPr>
          </a:p>
        </p:txBody>
      </p:sp>
      <p:pic>
        <p:nvPicPr>
          <p:cNvPr id="622" name="Google Shape;622;p49"/>
          <p:cNvPicPr preferRelativeResize="0"/>
          <p:nvPr/>
        </p:nvPicPr>
        <p:blipFill>
          <a:blip r:embed="rId5">
            <a:alphaModFix/>
          </a:blip>
          <a:stretch>
            <a:fillRect/>
          </a:stretch>
        </p:blipFill>
        <p:spPr>
          <a:xfrm>
            <a:off x="1916388" y="2906463"/>
            <a:ext cx="427300" cy="427300"/>
          </a:xfrm>
          <a:prstGeom prst="rect">
            <a:avLst/>
          </a:prstGeom>
          <a:noFill/>
          <a:ln>
            <a:noFill/>
          </a:ln>
        </p:spPr>
      </p:pic>
      <p:sp>
        <p:nvSpPr>
          <p:cNvPr id="623" name="Google Shape;623;p49"/>
          <p:cNvSpPr/>
          <p:nvPr/>
        </p:nvSpPr>
        <p:spPr>
          <a:xfrm>
            <a:off x="2798525" y="2853950"/>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9"/>
          <p:cNvSpPr txBox="1"/>
          <p:nvPr/>
        </p:nvSpPr>
        <p:spPr>
          <a:xfrm>
            <a:off x="2836025" y="3344213"/>
            <a:ext cx="897000" cy="250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BigQuery</a:t>
            </a:r>
            <a:endParaRPr b="1">
              <a:solidFill>
                <a:schemeClr val="dk1"/>
              </a:solidFill>
              <a:latin typeface="Montserrat"/>
              <a:ea typeface="Montserrat"/>
              <a:cs typeface="Montserrat"/>
              <a:sym typeface="Montserrat"/>
            </a:endParaRPr>
          </a:p>
        </p:txBody>
      </p:sp>
      <p:pic>
        <p:nvPicPr>
          <p:cNvPr id="625" name="Google Shape;625;p49"/>
          <p:cNvPicPr preferRelativeResize="0"/>
          <p:nvPr/>
        </p:nvPicPr>
        <p:blipFill>
          <a:blip r:embed="rId6">
            <a:alphaModFix/>
          </a:blip>
          <a:stretch>
            <a:fillRect/>
          </a:stretch>
        </p:blipFill>
        <p:spPr>
          <a:xfrm>
            <a:off x="3070888" y="2906475"/>
            <a:ext cx="427275" cy="427275"/>
          </a:xfrm>
          <a:prstGeom prst="rect">
            <a:avLst/>
          </a:prstGeom>
          <a:noFill/>
          <a:ln>
            <a:noFill/>
          </a:ln>
        </p:spPr>
      </p:pic>
      <p:sp>
        <p:nvSpPr>
          <p:cNvPr id="626" name="Google Shape;626;p49"/>
          <p:cNvSpPr/>
          <p:nvPr/>
        </p:nvSpPr>
        <p:spPr>
          <a:xfrm>
            <a:off x="3953000" y="2865325"/>
            <a:ext cx="972000" cy="768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txBox="1"/>
          <p:nvPr/>
        </p:nvSpPr>
        <p:spPr>
          <a:xfrm>
            <a:off x="3953000" y="3334025"/>
            <a:ext cx="927900" cy="256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lang="en" sz="700">
                <a:solidFill>
                  <a:schemeClr val="dk1"/>
                </a:solidFill>
                <a:latin typeface="Montserrat"/>
                <a:ea typeface="Montserrat"/>
                <a:cs typeface="Montserrat"/>
                <a:sym typeface="Montserrat"/>
              </a:rPr>
              <a:t>Monitoring</a:t>
            </a:r>
            <a:endParaRPr b="1">
              <a:solidFill>
                <a:schemeClr val="dk1"/>
              </a:solidFill>
              <a:latin typeface="Montserrat"/>
              <a:ea typeface="Montserrat"/>
              <a:cs typeface="Montserrat"/>
              <a:sym typeface="Montserrat"/>
            </a:endParaRPr>
          </a:p>
        </p:txBody>
      </p:sp>
      <p:pic>
        <p:nvPicPr>
          <p:cNvPr id="628" name="Google Shape;628;p49"/>
          <p:cNvPicPr preferRelativeResize="0"/>
          <p:nvPr/>
        </p:nvPicPr>
        <p:blipFill>
          <a:blip r:embed="rId7">
            <a:alphaModFix/>
          </a:blip>
          <a:stretch>
            <a:fillRect/>
          </a:stretch>
        </p:blipFill>
        <p:spPr>
          <a:xfrm>
            <a:off x="4225350" y="2960550"/>
            <a:ext cx="459550" cy="319157"/>
          </a:xfrm>
          <a:prstGeom prst="rect">
            <a:avLst/>
          </a:prstGeom>
          <a:noFill/>
          <a:ln>
            <a:noFill/>
          </a:ln>
        </p:spPr>
      </p:pic>
      <p:sp>
        <p:nvSpPr>
          <p:cNvPr id="629" name="Google Shape;629;p49"/>
          <p:cNvSpPr/>
          <p:nvPr/>
        </p:nvSpPr>
        <p:spPr>
          <a:xfrm>
            <a:off x="5212900" y="2505200"/>
            <a:ext cx="2631600" cy="18162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txBox="1"/>
          <p:nvPr/>
        </p:nvSpPr>
        <p:spPr>
          <a:xfrm>
            <a:off x="5804575" y="2605725"/>
            <a:ext cx="881400" cy="2742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808080"/>
              </a:buClr>
              <a:buFont typeface="Open Sans"/>
              <a:buNone/>
            </a:pPr>
            <a:r>
              <a:rPr b="1" i="0" lang="en" sz="700" u="none" cap="none" strike="noStrike">
                <a:solidFill>
                  <a:schemeClr val="dk1"/>
                </a:solidFill>
                <a:latin typeface="Montserrat"/>
                <a:ea typeface="Montserrat"/>
                <a:cs typeface="Montserrat"/>
                <a:sym typeface="Montserrat"/>
              </a:rPr>
              <a:t>Cloud Storage</a:t>
            </a:r>
            <a:endParaRPr>
              <a:solidFill>
                <a:schemeClr val="dk1"/>
              </a:solidFill>
              <a:latin typeface="Montserrat"/>
              <a:ea typeface="Montserrat"/>
              <a:cs typeface="Montserrat"/>
              <a:sym typeface="Montserrat"/>
            </a:endParaRPr>
          </a:p>
        </p:txBody>
      </p:sp>
      <p:pic>
        <p:nvPicPr>
          <p:cNvPr id="631" name="Google Shape;631;p49"/>
          <p:cNvPicPr preferRelativeResize="0"/>
          <p:nvPr/>
        </p:nvPicPr>
        <p:blipFill>
          <a:blip r:embed="rId8">
            <a:alphaModFix/>
          </a:blip>
          <a:stretch>
            <a:fillRect/>
          </a:stretch>
        </p:blipFill>
        <p:spPr>
          <a:xfrm>
            <a:off x="5379837" y="2571762"/>
            <a:ext cx="424738" cy="342150"/>
          </a:xfrm>
          <a:prstGeom prst="rect">
            <a:avLst/>
          </a:prstGeom>
          <a:noFill/>
          <a:ln>
            <a:noFill/>
          </a:ln>
        </p:spPr>
      </p:pic>
      <p:sp>
        <p:nvSpPr>
          <p:cNvPr id="632" name="Google Shape;632;p49"/>
          <p:cNvSpPr/>
          <p:nvPr/>
        </p:nvSpPr>
        <p:spPr>
          <a:xfrm>
            <a:off x="5365300" y="3100200"/>
            <a:ext cx="2369400" cy="1033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Bucket: Videos</a:t>
            </a:r>
            <a:endParaRPr/>
          </a:p>
        </p:txBody>
      </p:sp>
      <p:sp>
        <p:nvSpPr>
          <p:cNvPr id="633" name="Google Shape;633;p49"/>
          <p:cNvSpPr/>
          <p:nvPr/>
        </p:nvSpPr>
        <p:spPr>
          <a:xfrm>
            <a:off x="5552200" y="3498675"/>
            <a:ext cx="1665900" cy="4272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Object: run.mp4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id="638" name="Google Shape;638;p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639" name="Google Shape;639;p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0" name="Google Shape;640;p5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Bucket: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project can contain multiple buckets, which are containers to store your objects.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you might create a photos bucket for all the image files your app generates and a separate videos bucket.</a:t>
            </a:r>
            <a:endParaRPr sz="2900">
              <a:solidFill>
                <a:srgbClr val="000000"/>
              </a:solidFill>
              <a:latin typeface="Montserrat"/>
              <a:ea typeface="Montserrat"/>
              <a:cs typeface="Montserrat"/>
              <a:sym typeface="Montserrat"/>
            </a:endParaRPr>
          </a:p>
        </p:txBody>
      </p:sp>
      <p:sp>
        <p:nvSpPr>
          <p:cNvPr id="641" name="Google Shape;641;p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pic>
        <p:nvPicPr>
          <p:cNvPr id="646" name="Google Shape;646;p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647" name="Google Shape;647;p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8" name="Google Shape;648;p5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 individual file, such as a video called run.mp4.</a:t>
            </a:r>
            <a:endParaRPr sz="2900">
              <a:solidFill>
                <a:srgbClr val="000000"/>
              </a:solidFill>
              <a:latin typeface="Montserrat"/>
              <a:ea typeface="Montserrat"/>
              <a:cs typeface="Montserrat"/>
              <a:sym typeface="Montserrat"/>
            </a:endParaRPr>
          </a:p>
        </p:txBody>
      </p:sp>
      <p:sp>
        <p:nvSpPr>
          <p:cNvPr id="649" name="Google Shape;649;p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 name="Google Shape;75;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 name="Google Shape;76;p1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now have an understanding of Virtual Machines and Virtual Networks, allowing us to connect VMs and compute information.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explore how to save and access data with the many options available on Google Cloud Platform.</a:t>
            </a:r>
            <a:endParaRPr sz="2900">
              <a:solidFill>
                <a:srgbClr val="000000"/>
              </a:solidFill>
              <a:latin typeface="Montserrat"/>
              <a:ea typeface="Montserrat"/>
              <a:cs typeface="Montserrat"/>
              <a:sym typeface="Montserrat"/>
            </a:endParaRPr>
          </a:p>
        </p:txBody>
      </p:sp>
      <p:sp>
        <p:nvSpPr>
          <p:cNvPr id="77" name="Google Shape;77;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655" name="Google Shape;655;p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56" name="Google Shape;656;p5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Use Cases: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Web Application Content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General Data Storage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Archiving</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Backup Recovery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Distributing large data sources for public download.</a:t>
            </a:r>
            <a:endParaRPr sz="2900">
              <a:solidFill>
                <a:srgbClr val="000000"/>
              </a:solidFill>
              <a:latin typeface="Montserrat"/>
              <a:ea typeface="Montserrat"/>
              <a:cs typeface="Montserrat"/>
              <a:sym typeface="Montserrat"/>
            </a:endParaRPr>
          </a:p>
        </p:txBody>
      </p:sp>
      <p:sp>
        <p:nvSpPr>
          <p:cNvPr id="657" name="Google Shape;657;p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3" name="Google Shape;663;p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64" name="Google Shape;664;p5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Scalable to very large amounts of data objects (exabytes).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High availability for all storage classes.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Single API for data access regardless of storage class.</a:t>
            </a:r>
            <a:endParaRPr sz="2900">
              <a:solidFill>
                <a:srgbClr val="000000"/>
              </a:solidFill>
              <a:latin typeface="Montserrat"/>
              <a:ea typeface="Montserrat"/>
              <a:cs typeface="Montserrat"/>
              <a:sym typeface="Montserrat"/>
            </a:endParaRPr>
          </a:p>
        </p:txBody>
      </p:sp>
      <p:sp>
        <p:nvSpPr>
          <p:cNvPr id="665" name="Google Shape;665;p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71" name="Google Shape;671;p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2" name="Google Shape;672;p5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mentioned </a:t>
            </a:r>
            <a:r>
              <a:rPr b="1" lang="en" sz="2900">
                <a:solidFill>
                  <a:srgbClr val="000000"/>
                </a:solidFill>
                <a:latin typeface="Montserrat"/>
                <a:ea typeface="Montserrat"/>
                <a:cs typeface="Montserrat"/>
                <a:sym typeface="Montserrat"/>
              </a:rPr>
              <a:t>storage classes</a:t>
            </a:r>
            <a:r>
              <a:rPr lang="en" sz="2900">
                <a:solidFill>
                  <a:srgbClr val="000000"/>
                </a:solidFill>
                <a:latin typeface="Montserrat"/>
                <a:ea typeface="Montserrat"/>
                <a:cs typeface="Montserrat"/>
                <a:sym typeface="Montserrat"/>
              </a:rPr>
              <a:t> in Cloud Storage, let’s take a closer look at the different options for storage classes.</a:t>
            </a:r>
            <a:endParaRPr sz="2900">
              <a:solidFill>
                <a:srgbClr val="000000"/>
              </a:solidFill>
              <a:latin typeface="Montserrat"/>
              <a:ea typeface="Montserrat"/>
              <a:cs typeface="Montserrat"/>
              <a:sym typeface="Montserrat"/>
            </a:endParaRPr>
          </a:p>
        </p:txBody>
      </p:sp>
      <p:sp>
        <p:nvSpPr>
          <p:cNvPr id="673" name="Google Shape;673;p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79" name="Google Shape;679;p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0" name="Google Shape;680;p5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storage class is a piece of metadata that is used by every object.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storage class set for an object affects the object's availability and pricing model.</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create a bucket, you can specify a default storage class for the bucket. </a:t>
            </a:r>
            <a:endParaRPr sz="2900">
              <a:solidFill>
                <a:srgbClr val="000000"/>
              </a:solidFill>
              <a:latin typeface="Montserrat"/>
              <a:ea typeface="Montserrat"/>
              <a:cs typeface="Montserrat"/>
              <a:sym typeface="Montserrat"/>
            </a:endParaRPr>
          </a:p>
        </p:txBody>
      </p:sp>
      <p:sp>
        <p:nvSpPr>
          <p:cNvPr id="681" name="Google Shape;681;p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id="686" name="Google Shape;686;p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687" name="Google Shape;687;p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8" name="Google Shape;688;p5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Storage Classes: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Standard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Nearline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Coldline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Archive</a:t>
            </a:r>
            <a:endParaRPr sz="2900">
              <a:solidFill>
                <a:srgbClr val="000000"/>
              </a:solidFill>
              <a:latin typeface="Montserrat"/>
              <a:ea typeface="Montserrat"/>
              <a:cs typeface="Montserrat"/>
              <a:sym typeface="Montserrat"/>
            </a:endParaRPr>
          </a:p>
        </p:txBody>
      </p:sp>
      <p:sp>
        <p:nvSpPr>
          <p:cNvPr id="689" name="Google Shape;689;p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5" name="Google Shape;695;p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96" name="Google Shape;696;p5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Features for </a:t>
            </a:r>
            <a:r>
              <a:rPr b="1" lang="en" sz="2900">
                <a:solidFill>
                  <a:srgbClr val="000000"/>
                </a:solidFill>
                <a:latin typeface="Montserrat"/>
                <a:ea typeface="Montserrat"/>
                <a:cs typeface="Montserrat"/>
                <a:sym typeface="Montserrat"/>
              </a:rPr>
              <a:t>all</a:t>
            </a:r>
            <a:r>
              <a:rPr lang="en" sz="2900">
                <a:solidFill>
                  <a:srgbClr val="000000"/>
                </a:solidFill>
                <a:latin typeface="Montserrat"/>
                <a:ea typeface="Montserrat"/>
                <a:cs typeface="Montserrat"/>
                <a:sym typeface="Montserrat"/>
              </a:rPr>
              <a:t> storage classes: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Unlimited storage with no minimum object size.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Worldwide accessibility and worldwide storage locations.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High </a:t>
            </a:r>
            <a:r>
              <a:rPr i="1" lang="en" sz="2900">
                <a:solidFill>
                  <a:srgbClr val="000000"/>
                </a:solidFill>
                <a:latin typeface="Montserrat"/>
                <a:ea typeface="Montserrat"/>
                <a:cs typeface="Montserrat"/>
                <a:sym typeface="Montserrat"/>
              </a:rPr>
              <a:t>durability </a:t>
            </a:r>
            <a:r>
              <a:rPr lang="en" sz="2900">
                <a:solidFill>
                  <a:srgbClr val="000000"/>
                </a:solidFill>
                <a:latin typeface="Montserrat"/>
                <a:ea typeface="Montserrat"/>
                <a:cs typeface="Montserrat"/>
                <a:sym typeface="Montserrat"/>
              </a:rPr>
              <a:t>(99.999999999% annual durability).</a:t>
            </a:r>
            <a:endParaRPr sz="2900">
              <a:solidFill>
                <a:srgbClr val="000000"/>
              </a:solidFill>
              <a:latin typeface="Montserrat"/>
              <a:ea typeface="Montserrat"/>
              <a:cs typeface="Montserrat"/>
              <a:sym typeface="Montserrat"/>
            </a:endParaRPr>
          </a:p>
        </p:txBody>
      </p:sp>
      <p:sp>
        <p:nvSpPr>
          <p:cNvPr id="697" name="Google Shape;697;p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703" name="Google Shape;703;p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4" name="Google Shape;704;p5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Standard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Best for data that is frequently accessed ("hot" data) and/or stored for only brief periods of time.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 minimum </a:t>
            </a:r>
            <a:r>
              <a:rPr lang="en" sz="2900">
                <a:solidFill>
                  <a:srgbClr val="000000"/>
                </a:solidFill>
                <a:latin typeface="Montserrat"/>
                <a:ea typeface="Montserrat"/>
                <a:cs typeface="Montserrat"/>
                <a:sym typeface="Montserrat"/>
              </a:rPr>
              <a:t>storage</a:t>
            </a:r>
            <a:r>
              <a:rPr lang="en" sz="2900">
                <a:solidFill>
                  <a:srgbClr val="000000"/>
                </a:solidFill>
                <a:latin typeface="Montserrat"/>
                <a:ea typeface="Montserrat"/>
                <a:cs typeface="Montserrat"/>
                <a:sym typeface="Montserrat"/>
              </a:rPr>
              <a:t> duration.</a:t>
            </a:r>
            <a:endParaRPr sz="2900">
              <a:solidFill>
                <a:srgbClr val="000000"/>
              </a:solidFill>
              <a:latin typeface="Montserrat"/>
              <a:ea typeface="Montserrat"/>
              <a:cs typeface="Montserrat"/>
              <a:sym typeface="Montserrat"/>
            </a:endParaRPr>
          </a:p>
        </p:txBody>
      </p:sp>
      <p:sp>
        <p:nvSpPr>
          <p:cNvPr id="705" name="Google Shape;705;p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711" name="Google Shape;711;p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12" name="Google Shape;712;p5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Standard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used in a region, Standard Storage is appropriate for storing data in the same location as Google Kubernetes Engine clusters or Compute Engine instances that use the data. </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13" name="Google Shape;713;p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719" name="Google Shape;719;p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20" name="Google Shape;720;p6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Standard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Co-locating your resources maximizes the performance for data-intensive computations and can reduce network charges.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21" name="Google Shape;721;p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pic>
        <p:nvPicPr>
          <p:cNvPr id="726" name="Google Shape;726;p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727" name="Google Shape;727;p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28" name="Google Shape;728;p6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Standard Storage Availability:</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29" name="Google Shape;729;p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30" name="Google Shape;730;p61"/>
          <p:cNvGraphicFramePr/>
          <p:nvPr/>
        </p:nvGraphicFramePr>
        <p:xfrm>
          <a:off x="907088" y="1939400"/>
          <a:ext cx="3000000" cy="3000000"/>
        </p:xfrm>
        <a:graphic>
          <a:graphicData uri="http://schemas.openxmlformats.org/drawingml/2006/table">
            <a:tbl>
              <a:tblPr>
                <a:noFill/>
                <a:tableStyleId>{8D4DED6F-C551-4171-9FB7-BD8A2C3C8E9F}</a:tableStyleId>
              </a:tblPr>
              <a:tblGrid>
                <a:gridCol w="2566325"/>
                <a:gridCol w="2566325"/>
                <a:gridCol w="2566325"/>
              </a:tblGrid>
              <a:tr h="819950">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Location Type</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Availability SLA</a:t>
                      </a:r>
                      <a:endParaRPr b="1" sz="15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Typical monthly availability</a:t>
                      </a:r>
                      <a:endParaRPr b="1" sz="1800">
                        <a:solidFill>
                          <a:srgbClr val="202124"/>
                        </a:solidFill>
                        <a:latin typeface="Montserrat"/>
                        <a:ea typeface="Montserrat"/>
                        <a:cs typeface="Montserrat"/>
                        <a:sym typeface="Montserrat"/>
                      </a:endParaRPr>
                    </a:p>
                  </a:txBody>
                  <a:tcPr marT="91425" marB="91425" marR="91425" marL="91425" anchor="ctr"/>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multi-region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&gt;99.99%</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dual-region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&gt;99.99%</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99.99%</a:t>
                      </a:r>
                      <a:endParaRPr sz="1800">
                        <a:solidFill>
                          <a:srgbClr val="202124"/>
                        </a:solidFill>
                        <a:latin typeface="Montserrat"/>
                        <a:ea typeface="Montserrat"/>
                        <a:cs typeface="Montserrat"/>
                        <a:sym typeface="Montserrat"/>
                      </a:endParaRPr>
                    </a:p>
                  </a:txBody>
                  <a:tcPr marT="91425" marB="91425" marR="76200" marL="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 name="Google Shape;83;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 name="Google Shape;84;p1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Tour of Storage Services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Filestore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SQL</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Spanner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Firestore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Bigtable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Memorystore</a:t>
            </a:r>
            <a:endParaRPr sz="2900">
              <a:solidFill>
                <a:srgbClr val="000000"/>
              </a:solidFill>
              <a:latin typeface="Montserrat"/>
              <a:ea typeface="Montserrat"/>
              <a:cs typeface="Montserrat"/>
              <a:sym typeface="Montserrat"/>
            </a:endParaRPr>
          </a:p>
        </p:txBody>
      </p:sp>
      <p:sp>
        <p:nvSpPr>
          <p:cNvPr id="85" name="Google Shape;85;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6" name="Google Shape;736;p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37" name="Google Shape;737;p6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Nearline</a:t>
            </a:r>
            <a:r>
              <a:rPr b="1" lang="en" sz="2900">
                <a:solidFill>
                  <a:srgbClr val="000000"/>
                </a:solidFill>
                <a:latin typeface="Montserrat"/>
                <a:ea typeface="Montserrat"/>
                <a:cs typeface="Montserrat"/>
                <a:sym typeface="Montserrat"/>
              </a:rPr>
              <a:t>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Low-cost, highly durable storage service for storing infrequently accessed data. </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38" name="Google Shape;738;p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id="743" name="Google Shape;743;p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744" name="Google Shape;744;p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45" name="Google Shape;745;p6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Nearline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Nearline Storage is a better choice than Standard Storage in scenarios where slightly lower availability, a 30-day minimum storage duration, and costs for data access are acceptable trade-offs for lowered at-rest storage costs.</a:t>
            </a:r>
            <a:endParaRPr sz="2900">
              <a:solidFill>
                <a:srgbClr val="000000"/>
              </a:solidFill>
              <a:latin typeface="Montserrat"/>
              <a:ea typeface="Montserrat"/>
              <a:cs typeface="Montserrat"/>
              <a:sym typeface="Montserrat"/>
            </a:endParaRPr>
          </a:p>
        </p:txBody>
      </p:sp>
      <p:sp>
        <p:nvSpPr>
          <p:cNvPr id="746" name="Google Shape;746;p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2" name="Google Shape;752;p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3" name="Google Shape;753;p6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Nearline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Nearline Storage is ideal for data you plan to read or modify on average once per month or less.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54" name="Google Shape;754;p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60" name="Google Shape;760;p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1" name="Google Shape;761;p6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Nearline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if you want to continuously add files to Cloud Storage and plan to access those files once a month for analysis, Nearline Storage is a great choice.</a:t>
            </a:r>
            <a:endParaRPr sz="2900">
              <a:solidFill>
                <a:srgbClr val="000000"/>
              </a:solidFill>
              <a:latin typeface="Montserrat"/>
              <a:ea typeface="Montserrat"/>
              <a:cs typeface="Montserrat"/>
              <a:sym typeface="Montserrat"/>
            </a:endParaRPr>
          </a:p>
        </p:txBody>
      </p:sp>
      <p:sp>
        <p:nvSpPr>
          <p:cNvPr id="762" name="Google Shape;762;p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pic>
        <p:nvPicPr>
          <p:cNvPr id="767" name="Google Shape;767;p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68" name="Google Shape;768;p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9" name="Google Shape;769;p6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Nearline</a:t>
            </a:r>
            <a:r>
              <a:rPr b="1" lang="en" sz="2900">
                <a:solidFill>
                  <a:srgbClr val="000000"/>
                </a:solidFill>
                <a:latin typeface="Montserrat"/>
                <a:ea typeface="Montserrat"/>
                <a:cs typeface="Montserrat"/>
                <a:sym typeface="Montserrat"/>
              </a:rPr>
              <a:t> Storage Availability:</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70" name="Google Shape;770;p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71" name="Google Shape;771;p66"/>
          <p:cNvGraphicFramePr/>
          <p:nvPr/>
        </p:nvGraphicFramePr>
        <p:xfrm>
          <a:off x="907088" y="1939400"/>
          <a:ext cx="3000000" cy="3000000"/>
        </p:xfrm>
        <a:graphic>
          <a:graphicData uri="http://schemas.openxmlformats.org/drawingml/2006/table">
            <a:tbl>
              <a:tblPr>
                <a:noFill/>
                <a:tableStyleId>{8D4DED6F-C551-4171-9FB7-BD8A2C3C8E9F}</a:tableStyleId>
              </a:tblPr>
              <a:tblGrid>
                <a:gridCol w="2566325"/>
                <a:gridCol w="2566325"/>
                <a:gridCol w="2566325"/>
              </a:tblGrid>
              <a:tr h="819950">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Location Type</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Availability SLA</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Typical monthly availability</a:t>
                      </a:r>
                      <a:endParaRPr b="1" sz="1800">
                        <a:solidFill>
                          <a:srgbClr val="202124"/>
                        </a:solidFill>
                        <a:latin typeface="Montserrat"/>
                        <a:ea typeface="Montserrat"/>
                        <a:cs typeface="Montserrat"/>
                        <a:sym typeface="Montserrat"/>
                      </a:endParaRPr>
                    </a:p>
                  </a:txBody>
                  <a:tcPr marT="91425" marB="91425" marR="91425" marL="91425" anchor="ctr"/>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multi-region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dual-region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99.0%</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7" name="Google Shape;777;p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8" name="Google Shape;778;p6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Cold</a:t>
            </a:r>
            <a:r>
              <a:rPr b="1" lang="en" sz="2900">
                <a:solidFill>
                  <a:srgbClr val="000000"/>
                </a:solidFill>
                <a:latin typeface="Montserrat"/>
                <a:ea typeface="Montserrat"/>
                <a:cs typeface="Montserrat"/>
                <a:sym typeface="Montserrat"/>
              </a:rPr>
              <a:t>line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Very-low-cost, highly durable storage service for storing infrequently accessed data. </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79" name="Google Shape;779;p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785" name="Google Shape;785;p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6" name="Google Shape;786;p6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Coldline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Coldline Storage is a better choice than Standard Storage or Nearline Storage in scenarios where slightly lower availability, a 90-day minimum storage duration, and higher costs for data access are acceptable trade-offs for lowered at-rest storage costs.</a:t>
            </a:r>
            <a:endParaRPr sz="2900">
              <a:solidFill>
                <a:srgbClr val="000000"/>
              </a:solidFill>
              <a:latin typeface="Montserrat"/>
              <a:ea typeface="Montserrat"/>
              <a:cs typeface="Montserrat"/>
              <a:sym typeface="Montserrat"/>
            </a:endParaRPr>
          </a:p>
        </p:txBody>
      </p:sp>
      <p:sp>
        <p:nvSpPr>
          <p:cNvPr id="787" name="Google Shape;787;p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pic>
        <p:nvPicPr>
          <p:cNvPr id="792" name="Google Shape;792;p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3" name="Google Shape;793;p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94" name="Google Shape;794;p6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Cold</a:t>
            </a:r>
            <a:r>
              <a:rPr b="1" lang="en" sz="2900">
                <a:solidFill>
                  <a:srgbClr val="000000"/>
                </a:solidFill>
                <a:latin typeface="Montserrat"/>
                <a:ea typeface="Montserrat"/>
                <a:cs typeface="Montserrat"/>
                <a:sym typeface="Montserrat"/>
              </a:rPr>
              <a:t>line Storage Availability:</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95" name="Google Shape;795;p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96" name="Google Shape;796;p69"/>
          <p:cNvGraphicFramePr/>
          <p:nvPr/>
        </p:nvGraphicFramePr>
        <p:xfrm>
          <a:off x="907088" y="1939400"/>
          <a:ext cx="3000000" cy="3000000"/>
        </p:xfrm>
        <a:graphic>
          <a:graphicData uri="http://schemas.openxmlformats.org/drawingml/2006/table">
            <a:tbl>
              <a:tblPr>
                <a:noFill/>
                <a:tableStyleId>{8D4DED6F-C551-4171-9FB7-BD8A2C3C8E9F}</a:tableStyleId>
              </a:tblPr>
              <a:tblGrid>
                <a:gridCol w="2566325"/>
                <a:gridCol w="2566325"/>
                <a:gridCol w="2566325"/>
              </a:tblGrid>
              <a:tr h="819950">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Location Type</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Availability SLA</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Typical monthly availability</a:t>
                      </a:r>
                      <a:endParaRPr b="1" sz="1800">
                        <a:solidFill>
                          <a:srgbClr val="202124"/>
                        </a:solidFill>
                        <a:latin typeface="Montserrat"/>
                        <a:ea typeface="Montserrat"/>
                        <a:cs typeface="Montserrat"/>
                        <a:sym typeface="Montserrat"/>
                      </a:endParaRPr>
                    </a:p>
                  </a:txBody>
                  <a:tcPr marT="91425" marB="91425" marR="91425" marL="91425" anchor="ctr"/>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multi-region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dual-region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99.0%</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pic>
        <p:nvPicPr>
          <p:cNvPr id="801" name="Google Shape;801;p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2" name="Google Shape;802;p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3" name="Google Shape;803;p7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Archive</a:t>
            </a:r>
            <a:r>
              <a:rPr b="1" lang="en" sz="2900">
                <a:solidFill>
                  <a:srgbClr val="000000"/>
                </a:solidFill>
                <a:latin typeface="Montserrat"/>
                <a:ea typeface="Montserrat"/>
                <a:cs typeface="Montserrat"/>
                <a:sym typeface="Montserrat"/>
              </a:rPr>
              <a:t>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Archive Storage is the lowest-cost, highly durable storage service for data archiving, online backup, and disaster recovery. </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804" name="Google Shape;804;p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810" name="Google Shape;810;p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11" name="Google Shape;811;p7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Archive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Unlike the "coldest" storage services offered by other Cloud providers, your data is available within milliseconds, not hours or days.</a:t>
            </a:r>
            <a:endParaRPr sz="2900">
              <a:solidFill>
                <a:srgbClr val="000000"/>
              </a:solidFill>
              <a:latin typeface="Montserrat"/>
              <a:ea typeface="Montserrat"/>
              <a:cs typeface="Montserrat"/>
              <a:sym typeface="Montserrat"/>
            </a:endParaRPr>
          </a:p>
        </p:txBody>
      </p:sp>
      <p:sp>
        <p:nvSpPr>
          <p:cNvPr id="812" name="Google Shape;812;p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 name="Google Shape;91;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 name="Google Shape;92;p1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Goal is to understand the use case of each storage option and how to decide when to use it.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Since there are so many different options we won’t be experts in using them all, but will have enough knowledge to decide when and where to use them.</a:t>
            </a:r>
            <a:endParaRPr sz="2900">
              <a:solidFill>
                <a:srgbClr val="000000"/>
              </a:solidFill>
              <a:latin typeface="Montserrat"/>
              <a:ea typeface="Montserrat"/>
              <a:cs typeface="Montserrat"/>
              <a:sym typeface="Montserrat"/>
            </a:endParaRPr>
          </a:p>
        </p:txBody>
      </p:sp>
      <p:sp>
        <p:nvSpPr>
          <p:cNvPr id="93" name="Google Shape;93;p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pic>
        <p:nvPicPr>
          <p:cNvPr id="817" name="Google Shape;817;p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818" name="Google Shape;818;p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19" name="Google Shape;819;p7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Archive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Archive Storage has a slightly lower availability than Standard Storage. Archive Storage also has higher costs for data access and operations, as well as a 365-day minimum storage duration. </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820" name="Google Shape;820;p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826" name="Google Shape;826;p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7" name="Google Shape;827;p7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Archive Storage: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Archive Storage is the best choice for data that you plan to access less than once a year. </a:t>
            </a:r>
            <a:endParaRPr sz="2900">
              <a:solidFill>
                <a:srgbClr val="000000"/>
              </a:solidFill>
              <a:latin typeface="Montserrat"/>
              <a:ea typeface="Montserrat"/>
              <a:cs typeface="Montserrat"/>
              <a:sym typeface="Montserrat"/>
            </a:endParaRPr>
          </a:p>
        </p:txBody>
      </p:sp>
      <p:sp>
        <p:nvSpPr>
          <p:cNvPr id="828" name="Google Shape;828;p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4" name="Google Shape;834;p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35" name="Google Shape;835;p7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Archiv</a:t>
            </a:r>
            <a:r>
              <a:rPr b="1" lang="en" sz="2900">
                <a:solidFill>
                  <a:srgbClr val="000000"/>
                </a:solidFill>
                <a:latin typeface="Montserrat"/>
                <a:ea typeface="Montserrat"/>
                <a:cs typeface="Montserrat"/>
                <a:sym typeface="Montserrat"/>
              </a:rPr>
              <a:t>e Storage Availability:</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836" name="Google Shape;836;p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837" name="Google Shape;837;p74"/>
          <p:cNvGraphicFramePr/>
          <p:nvPr/>
        </p:nvGraphicFramePr>
        <p:xfrm>
          <a:off x="907088" y="1939400"/>
          <a:ext cx="3000000" cy="3000000"/>
        </p:xfrm>
        <a:graphic>
          <a:graphicData uri="http://schemas.openxmlformats.org/drawingml/2006/table">
            <a:tbl>
              <a:tblPr>
                <a:noFill/>
                <a:tableStyleId>{8D4DED6F-C551-4171-9FB7-BD8A2C3C8E9F}</a:tableStyleId>
              </a:tblPr>
              <a:tblGrid>
                <a:gridCol w="2566325"/>
                <a:gridCol w="2566325"/>
                <a:gridCol w="2566325"/>
              </a:tblGrid>
              <a:tr h="819950">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Location Type</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Availability SLA</a:t>
                      </a:r>
                      <a:endParaRPr b="1" sz="1800">
                        <a:solidFill>
                          <a:srgbClr val="202124"/>
                        </a:solidFill>
                        <a:latin typeface="Montserrat"/>
                        <a:ea typeface="Montserrat"/>
                        <a:cs typeface="Montserrat"/>
                        <a:sym typeface="Montserrat"/>
                      </a:endParaRPr>
                    </a:p>
                  </a:txBody>
                  <a:tcPr marT="91425" marB="91425" marR="91425" marL="91425" anchor="ctr"/>
                </a:tc>
                <a:tc>
                  <a:txBody>
                    <a:bodyPr/>
                    <a:lstStyle/>
                    <a:p>
                      <a:pPr indent="0" lvl="0" marL="0" rtl="0" algn="ctr">
                        <a:lnSpc>
                          <a:spcPct val="115000"/>
                        </a:lnSpc>
                        <a:spcBef>
                          <a:spcPts val="0"/>
                        </a:spcBef>
                        <a:spcAft>
                          <a:spcPts val="0"/>
                        </a:spcAft>
                        <a:buNone/>
                      </a:pPr>
                      <a:r>
                        <a:rPr b="1" lang="en" sz="1800">
                          <a:solidFill>
                            <a:srgbClr val="202124"/>
                          </a:solidFill>
                          <a:latin typeface="Montserrat"/>
                          <a:ea typeface="Montserrat"/>
                          <a:cs typeface="Montserrat"/>
                          <a:sym typeface="Montserrat"/>
                        </a:rPr>
                        <a:t>Typical monthly availability</a:t>
                      </a:r>
                      <a:endParaRPr b="1" sz="1800">
                        <a:solidFill>
                          <a:srgbClr val="202124"/>
                        </a:solidFill>
                        <a:latin typeface="Montserrat"/>
                        <a:ea typeface="Montserrat"/>
                        <a:cs typeface="Montserrat"/>
                        <a:sym typeface="Montserrat"/>
                      </a:endParaRPr>
                    </a:p>
                  </a:txBody>
                  <a:tcPr marT="91425" marB="91425" marR="91425" marL="91425" anchor="ctr"/>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multi-region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dual-region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99.95%</a:t>
                      </a:r>
                      <a:endParaRPr sz="1800">
                        <a:solidFill>
                          <a:srgbClr val="202124"/>
                        </a:solidFill>
                        <a:latin typeface="Montserrat"/>
                        <a:ea typeface="Montserrat"/>
                        <a:cs typeface="Montserrat"/>
                        <a:sym typeface="Montserrat"/>
                      </a:endParaRPr>
                    </a:p>
                  </a:txBody>
                  <a:tcPr marT="91425" marB="91425" marR="76200" marL="76200"/>
                </a:tc>
              </a:tr>
              <a:tr h="506375">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region</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99.0%</a:t>
                      </a:r>
                      <a:endParaRPr sz="1800">
                        <a:solidFill>
                          <a:srgbClr val="202124"/>
                        </a:solidFill>
                        <a:latin typeface="Montserrat"/>
                        <a:ea typeface="Montserrat"/>
                        <a:cs typeface="Montserrat"/>
                        <a:sym typeface="Montserrat"/>
                      </a:endParaRPr>
                    </a:p>
                  </a:txBody>
                  <a:tcPr marT="91425" marB="91425" marR="76200" marL="76200"/>
                </a:tc>
                <a:tc>
                  <a:txBody>
                    <a:bodyPr/>
                    <a:lstStyle/>
                    <a:p>
                      <a:pPr indent="0" lvl="0" marL="0" rtl="0" algn="ctr">
                        <a:lnSpc>
                          <a:spcPct val="115000"/>
                        </a:lnSpc>
                        <a:spcBef>
                          <a:spcPts val="0"/>
                        </a:spcBef>
                        <a:spcAft>
                          <a:spcPts val="0"/>
                        </a:spcAft>
                        <a:buNone/>
                      </a:pPr>
                      <a:r>
                        <a:rPr lang="en" sz="1800">
                          <a:solidFill>
                            <a:srgbClr val="202124"/>
                          </a:solidFill>
                          <a:latin typeface="Montserrat"/>
                          <a:ea typeface="Montserrat"/>
                          <a:cs typeface="Montserrat"/>
                          <a:sym typeface="Montserrat"/>
                        </a:rPr>
                        <a:t>99.9%</a:t>
                      </a:r>
                      <a:endParaRPr sz="1800">
                        <a:solidFill>
                          <a:srgbClr val="202124"/>
                        </a:solidFill>
                        <a:latin typeface="Montserrat"/>
                        <a:ea typeface="Montserrat"/>
                        <a:cs typeface="Montserrat"/>
                        <a:sym typeface="Montserrat"/>
                      </a:endParaRPr>
                    </a:p>
                  </a:txBody>
                  <a:tcPr marT="91425" marB="91425" marR="76200" marL="7620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843" name="Google Shape;843;p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4" name="Google Shape;844;p7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Storage Options</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you get to “colder” storage, you pay less for the data at rest, but more for retrieval costs.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Refer to the online pricing documentation for the latest info on retrieval pricing.</a:t>
            </a:r>
            <a:endParaRPr sz="2900">
              <a:solidFill>
                <a:srgbClr val="000000"/>
              </a:solidFill>
              <a:latin typeface="Montserrat"/>
              <a:ea typeface="Montserrat"/>
              <a:cs typeface="Montserrat"/>
              <a:sym typeface="Montserrat"/>
            </a:endParaRPr>
          </a:p>
        </p:txBody>
      </p:sp>
      <p:sp>
        <p:nvSpPr>
          <p:cNvPr id="845" name="Google Shape;845;p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1" name="Google Shape;851;p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52" name="Google Shape;852;p7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a:t>
            </a:r>
            <a:r>
              <a:rPr b="1" lang="en" sz="2900">
                <a:solidFill>
                  <a:srgbClr val="000000"/>
                </a:solidFill>
                <a:latin typeface="Montserrat"/>
                <a:ea typeface="Montserrat"/>
                <a:cs typeface="Montserrat"/>
                <a:sym typeface="Montserrat"/>
              </a:rPr>
              <a:t>Storage Class Options: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First note, if you have structured data (tabular, NoSQL or SQL based) you should consider another non Cloud Storage service which is better suited for already structured data.</a:t>
            </a:r>
            <a:endParaRPr sz="2900">
              <a:solidFill>
                <a:srgbClr val="000000"/>
              </a:solidFill>
              <a:latin typeface="Montserrat"/>
              <a:ea typeface="Montserrat"/>
              <a:cs typeface="Montserrat"/>
              <a:sym typeface="Montserrat"/>
            </a:endParaRPr>
          </a:p>
        </p:txBody>
      </p:sp>
      <p:sp>
        <p:nvSpPr>
          <p:cNvPr id="853" name="Google Shape;853;p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pic>
        <p:nvPicPr>
          <p:cNvPr id="858" name="Google Shape;858;p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9" name="Google Shape;859;p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0" name="Google Shape;860;p7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Storage Class Options: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 less than once a year:</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Archive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 less than once every 90 days: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Coldline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 less than once every 30 days: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Nearline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More consistent read access: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Standard </a:t>
            </a:r>
            <a:endParaRPr sz="2900">
              <a:solidFill>
                <a:srgbClr val="000000"/>
              </a:solidFill>
              <a:latin typeface="Montserrat"/>
              <a:ea typeface="Montserrat"/>
              <a:cs typeface="Montserrat"/>
              <a:sym typeface="Montserrat"/>
            </a:endParaRPr>
          </a:p>
        </p:txBody>
      </p:sp>
      <p:sp>
        <p:nvSpPr>
          <p:cNvPr id="861" name="Google Shape;861;p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pic>
        <p:nvPicPr>
          <p:cNvPr id="866" name="Google Shape;866;p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867" name="Google Shape;867;p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8" name="Google Shape;868;p7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Choose location and type of buckets (Regional vs. Multi-Regional) based on your application needs in regards to latency, availability, and bandwidth costs.</a:t>
            </a:r>
            <a:endParaRPr sz="2900">
              <a:solidFill>
                <a:srgbClr val="000000"/>
              </a:solidFill>
              <a:latin typeface="Montserrat"/>
              <a:ea typeface="Montserrat"/>
              <a:cs typeface="Montserrat"/>
              <a:sym typeface="Montserrat"/>
            </a:endParaRPr>
          </a:p>
        </p:txBody>
      </p:sp>
      <p:sp>
        <p:nvSpPr>
          <p:cNvPr id="869" name="Google Shape;869;p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pic>
        <p:nvPicPr>
          <p:cNvPr id="874" name="Google Shape;874;p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875" name="Google Shape;875;p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76" name="Google Shape;876;p7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take a closer look at features pertaining to the </a:t>
            </a:r>
            <a:r>
              <a:rPr b="1" lang="en" sz="2900">
                <a:solidFill>
                  <a:srgbClr val="000000"/>
                </a:solidFill>
                <a:latin typeface="Montserrat"/>
                <a:ea typeface="Montserrat"/>
                <a:cs typeface="Montserrat"/>
                <a:sym typeface="Montserrat"/>
              </a:rPr>
              <a:t>objects</a:t>
            </a:r>
            <a:r>
              <a:rPr lang="en" sz="2900">
                <a:solidFill>
                  <a:srgbClr val="000000"/>
                </a:solidFill>
                <a:latin typeface="Montserrat"/>
                <a:ea typeface="Montserrat"/>
                <a:cs typeface="Montserrat"/>
                <a:sym typeface="Montserrat"/>
              </a:rPr>
              <a:t> inside a bucket.</a:t>
            </a:r>
            <a:endParaRPr sz="2900">
              <a:solidFill>
                <a:srgbClr val="000000"/>
              </a:solidFill>
              <a:latin typeface="Montserrat"/>
              <a:ea typeface="Montserrat"/>
              <a:cs typeface="Montserrat"/>
              <a:sym typeface="Montserrat"/>
            </a:endParaRPr>
          </a:p>
        </p:txBody>
      </p:sp>
      <p:sp>
        <p:nvSpPr>
          <p:cNvPr id="877" name="Google Shape;877;p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pic>
        <p:nvPicPr>
          <p:cNvPr id="882" name="Google Shape;882;p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883" name="Google Shape;883;p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84" name="Google Shape;884;p8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Storage Classes on Objects: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Default class is applied to new objects.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Regional and Multi-Regional buckets can’t be changed.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Objects can be moved from bucket to bucket.</a:t>
            </a:r>
            <a:endParaRPr sz="2900">
              <a:solidFill>
                <a:srgbClr val="000000"/>
              </a:solidFill>
              <a:latin typeface="Montserrat"/>
              <a:ea typeface="Montserrat"/>
              <a:cs typeface="Montserrat"/>
              <a:sym typeface="Montserrat"/>
            </a:endParaRPr>
          </a:p>
        </p:txBody>
      </p:sp>
      <p:sp>
        <p:nvSpPr>
          <p:cNvPr id="885" name="Google Shape;885;p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pic>
        <p:nvPicPr>
          <p:cNvPr id="890" name="Google Shape;890;p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1" name="Google Shape;891;p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2" name="Google Shape;892;p8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support the retrieval of objects that are deleted or replaced, Cloud Storage offers the Object Versioning feature. </a:t>
            </a:r>
            <a:endParaRPr sz="2900">
              <a:solidFill>
                <a:srgbClr val="000000"/>
              </a:solidFill>
              <a:latin typeface="Montserrat"/>
              <a:ea typeface="Montserrat"/>
              <a:cs typeface="Montserrat"/>
              <a:sym typeface="Montserrat"/>
            </a:endParaRPr>
          </a:p>
        </p:txBody>
      </p:sp>
      <p:sp>
        <p:nvSpPr>
          <p:cNvPr id="893" name="Google Shape;893;p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 name="Google Shape;99;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 name="Google Shape;100;p19"/>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a:t>
            </a:r>
            <a:r>
              <a:rPr b="1" lang="en">
                <a:latin typeface="Montserrat"/>
                <a:ea typeface="Montserrat"/>
                <a:cs typeface="Montserrat"/>
                <a:sym typeface="Montserrat"/>
              </a:rPr>
              <a:t>started!</a:t>
            </a:r>
            <a:endParaRPr b="1">
              <a:latin typeface="Montserrat"/>
              <a:ea typeface="Montserrat"/>
              <a:cs typeface="Montserrat"/>
              <a:sym typeface="Montserrat"/>
            </a:endParaRPr>
          </a:p>
        </p:txBody>
      </p:sp>
      <p:sp>
        <p:nvSpPr>
          <p:cNvPr id="101" name="Google Shape;101;p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pic>
        <p:nvPicPr>
          <p:cNvPr id="898" name="Google Shape;898;p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9" name="Google Shape;899;p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00" name="Google Shape;900;p8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Storage retains a noncurrent object version each time you replace or delete a live object version, as long as you do not specify the generation number of the live version.</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901" name="Google Shape;901;p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pic>
        <p:nvPicPr>
          <p:cNvPr id="906" name="Google Shape;906;p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907" name="Google Shape;907;p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08" name="Google Shape;908;p8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first upload cat.jpg to Cloud Storage, it receives a generation number and a metageneration number. In this example, the generation number is 1360887697105000. Because the object is new, the metageneration number is 1.</a:t>
            </a:r>
            <a:endParaRPr sz="2900">
              <a:solidFill>
                <a:srgbClr val="000000"/>
              </a:solidFill>
              <a:latin typeface="Montserrat"/>
              <a:ea typeface="Montserrat"/>
              <a:cs typeface="Montserrat"/>
              <a:sym typeface="Montserrat"/>
            </a:endParaRPr>
          </a:p>
        </p:txBody>
      </p:sp>
      <p:sp>
        <p:nvSpPr>
          <p:cNvPr id="909" name="Google Shape;909;p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pic>
        <p:nvPicPr>
          <p:cNvPr id="914" name="Google Shape;914;p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5" name="Google Shape;915;p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16" name="Google Shape;916;p8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upload a new version of cat.jpg to your Cloud Storage bucket.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do so, Object Versioning moves the existing cat.jpg object into a noncurrent state.</a:t>
            </a:r>
            <a:endParaRPr sz="2900">
              <a:solidFill>
                <a:srgbClr val="000000"/>
              </a:solidFill>
              <a:latin typeface="Montserrat"/>
              <a:ea typeface="Montserrat"/>
              <a:cs typeface="Montserrat"/>
              <a:sym typeface="Montserrat"/>
            </a:endParaRPr>
          </a:p>
        </p:txBody>
      </p:sp>
      <p:sp>
        <p:nvSpPr>
          <p:cNvPr id="917" name="Google Shape;917;p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pic>
        <p:nvPicPr>
          <p:cNvPr id="922" name="Google Shape;922;p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923" name="Google Shape;923;p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4" name="Google Shape;924;p8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noncurrent version retains the same storage class and metadata it previously had. The noncurrent version appears only if you perform a versioned listing: it does not appear in normal listing commands. </a:t>
            </a:r>
            <a:endParaRPr sz="2900">
              <a:solidFill>
                <a:srgbClr val="000000"/>
              </a:solidFill>
              <a:latin typeface="Montserrat"/>
              <a:ea typeface="Montserrat"/>
              <a:cs typeface="Montserrat"/>
              <a:sym typeface="Montserrat"/>
            </a:endParaRPr>
          </a:p>
        </p:txBody>
      </p:sp>
      <p:sp>
        <p:nvSpPr>
          <p:cNvPr id="925" name="Google Shape;925;p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pic>
        <p:nvPicPr>
          <p:cNvPr id="930" name="Google Shape;930;p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1" name="Google Shape;931;p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2" name="Google Shape;932;p8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noncurrent version is now referenced as: cat.jpg#1360887697105000.</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Meanwhile, the newly uploaded cat.jpg becomes the live version of the object with its own generation number.</a:t>
            </a:r>
            <a:endParaRPr sz="2900">
              <a:solidFill>
                <a:srgbClr val="000000"/>
              </a:solidFill>
              <a:latin typeface="Montserrat"/>
              <a:ea typeface="Montserrat"/>
              <a:cs typeface="Montserrat"/>
              <a:sym typeface="Montserrat"/>
            </a:endParaRPr>
          </a:p>
        </p:txBody>
      </p:sp>
      <p:sp>
        <p:nvSpPr>
          <p:cNvPr id="933" name="Google Shape;933;p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9" name="Google Shape;939;p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0" name="Google Shape;940;p8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gsutil</a:t>
            </a:r>
            <a:r>
              <a:rPr lang="en" sz="2900">
                <a:solidFill>
                  <a:srgbClr val="000000"/>
                </a:solidFill>
                <a:latin typeface="Montserrat"/>
                <a:ea typeface="Montserrat"/>
                <a:cs typeface="Montserrat"/>
                <a:sym typeface="Montserrat"/>
              </a:rPr>
              <a:t> tool gives comprehensive support for managing cloud storage and version management at the command 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full information: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cloud.google.com/storage/docs/ object-versioning</a:t>
            </a:r>
            <a:endParaRPr b="1" sz="2900">
              <a:solidFill>
                <a:srgbClr val="0B5394"/>
              </a:solidFill>
              <a:latin typeface="Montserrat"/>
              <a:ea typeface="Montserrat"/>
              <a:cs typeface="Montserrat"/>
              <a:sym typeface="Montserrat"/>
            </a:endParaRPr>
          </a:p>
        </p:txBody>
      </p:sp>
      <p:sp>
        <p:nvSpPr>
          <p:cNvPr id="941" name="Google Shape;941;p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pic>
        <p:nvPicPr>
          <p:cNvPr id="946" name="Google Shape;946;p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47" name="Google Shape;947;p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8" name="Google Shape;948;p8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Lifecycle Management: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Policies that define actions to be performed on objects that meet certain criteria:</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Change storage class for objects based on age.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Delete objects or delete older versions.</a:t>
            </a:r>
            <a:endParaRPr sz="2900">
              <a:solidFill>
                <a:srgbClr val="000000"/>
              </a:solidFill>
              <a:latin typeface="Montserrat"/>
              <a:ea typeface="Montserrat"/>
              <a:cs typeface="Montserrat"/>
              <a:sym typeface="Montserrat"/>
            </a:endParaRPr>
          </a:p>
        </p:txBody>
      </p:sp>
      <p:sp>
        <p:nvSpPr>
          <p:cNvPr id="949" name="Google Shape;949;p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pic>
        <p:nvPicPr>
          <p:cNvPr id="954" name="Google Shape;954;p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55" name="Google Shape;955;p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56" name="Google Shape;956;p8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Change Notification: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is simple object change notification for updating Applications to changes in a bucket.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More recommended however is to use Pub/Sub for notifications of changes to Cloud Storage objects and buckets.</a:t>
            </a:r>
            <a:endParaRPr sz="2900">
              <a:solidFill>
                <a:srgbClr val="000000"/>
              </a:solidFill>
              <a:latin typeface="Montserrat"/>
              <a:ea typeface="Montserrat"/>
              <a:cs typeface="Montserrat"/>
              <a:sym typeface="Montserrat"/>
            </a:endParaRPr>
          </a:p>
        </p:txBody>
      </p:sp>
      <p:sp>
        <p:nvSpPr>
          <p:cNvPr id="957" name="Google Shape;957;p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963" name="Google Shape;963;p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64" name="Google Shape;964;p9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Security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Controls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Data Encryption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Authentication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Bucket Lock</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 Versioning</a:t>
            </a:r>
            <a:endParaRPr sz="2900">
              <a:solidFill>
                <a:srgbClr val="000000"/>
              </a:solidFill>
              <a:latin typeface="Montserrat"/>
              <a:ea typeface="Montserrat"/>
              <a:cs typeface="Montserrat"/>
              <a:sym typeface="Montserrat"/>
            </a:endParaRPr>
          </a:p>
        </p:txBody>
      </p:sp>
      <p:sp>
        <p:nvSpPr>
          <p:cNvPr id="965" name="Google Shape;965;p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pic>
        <p:nvPicPr>
          <p:cNvPr id="970" name="Google Shape;970;p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971" name="Google Shape;971;p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72" name="Google Shape;972;p9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use IAM policies to define accessibility for buckets within a project.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get finer control through ACLs (Access Control Lists).</a:t>
            </a:r>
            <a:endParaRPr sz="2900">
              <a:solidFill>
                <a:srgbClr val="000000"/>
              </a:solidFill>
              <a:latin typeface="Montserrat"/>
              <a:ea typeface="Montserrat"/>
              <a:cs typeface="Montserrat"/>
              <a:sym typeface="Montserrat"/>
            </a:endParaRPr>
          </a:p>
        </p:txBody>
      </p:sp>
      <p:sp>
        <p:nvSpPr>
          <p:cNvPr id="973" name="Google Shape;973;p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 name="Google Shape;108;p20"/>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Storage Services Tour</a:t>
            </a:r>
            <a:endParaRPr b="1">
              <a:latin typeface="Montserrat"/>
              <a:ea typeface="Montserrat"/>
              <a:cs typeface="Montserrat"/>
              <a:sym typeface="Montserrat"/>
            </a:endParaRPr>
          </a:p>
        </p:txBody>
      </p:sp>
      <p:sp>
        <p:nvSpPr>
          <p:cNvPr id="109" name="Google Shape;109;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pic>
        <p:nvPicPr>
          <p:cNvPr id="978" name="Google Shape;978;p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979" name="Google Shape;979;p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0" name="Google Shape;980;p9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 Control Lists: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Up to 100 ACL entries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Contains a scope (who) can a permission (owner, writer, reader).</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ACL:</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allUsers </a:t>
            </a:r>
            <a:r>
              <a:rPr lang="en" sz="2900">
                <a:solidFill>
                  <a:srgbClr val="000000"/>
                </a:solidFill>
                <a:latin typeface="Montserrat"/>
                <a:ea typeface="Montserrat"/>
                <a:cs typeface="Montserrat"/>
                <a:sym typeface="Montserrat"/>
              </a:rPr>
              <a:t>can</a:t>
            </a:r>
            <a:r>
              <a:rPr b="1" lang="en" sz="2900">
                <a:solidFill>
                  <a:srgbClr val="000000"/>
                </a:solidFill>
                <a:latin typeface="Montserrat"/>
                <a:ea typeface="Montserrat"/>
                <a:cs typeface="Montserrat"/>
                <a:sym typeface="Montserrat"/>
              </a:rPr>
              <a:t> Read </a:t>
            </a:r>
            <a:r>
              <a:rPr lang="en" sz="2900">
                <a:solidFill>
                  <a:srgbClr val="000000"/>
                </a:solidFill>
                <a:latin typeface="Montserrat"/>
                <a:ea typeface="Montserrat"/>
                <a:cs typeface="Montserrat"/>
                <a:sym typeface="Montserrat"/>
              </a:rPr>
              <a:t>object at URL</a:t>
            </a:r>
            <a:endParaRPr sz="2900">
              <a:solidFill>
                <a:srgbClr val="000000"/>
              </a:solidFill>
              <a:latin typeface="Montserrat"/>
              <a:ea typeface="Montserrat"/>
              <a:cs typeface="Montserrat"/>
              <a:sym typeface="Montserrat"/>
            </a:endParaRPr>
          </a:p>
        </p:txBody>
      </p:sp>
      <p:sp>
        <p:nvSpPr>
          <p:cNvPr id="981" name="Google Shape;981;p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pic>
        <p:nvPicPr>
          <p:cNvPr id="986" name="Google Shape;986;p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987" name="Google Shape;987;p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8" name="Google Shape;988;p9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signed URL is a URL that provides limited permission and time to make a request. </a:t>
            </a:r>
            <a:endParaRPr sz="2900">
              <a:solidFill>
                <a:srgbClr val="000000"/>
              </a:solidFill>
              <a:latin typeface="Montserrat"/>
              <a:ea typeface="Montserrat"/>
              <a:cs typeface="Montserrat"/>
              <a:sym typeface="Montserrat"/>
            </a:endParaRPr>
          </a:p>
        </p:txBody>
      </p:sp>
      <p:sp>
        <p:nvSpPr>
          <p:cNvPr id="989" name="Google Shape;989;p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5" name="Google Shape;995;p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96" name="Google Shape;996;p9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 contain authentication information in their query string, allowing users without credentials to perform specific actions on a resource.</a:t>
            </a:r>
            <a:endParaRPr sz="2900">
              <a:solidFill>
                <a:srgbClr val="000000"/>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997" name="Google Shape;997;p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pic>
        <p:nvPicPr>
          <p:cNvPr id="1002" name="Google Shape;1002;p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3" name="Google Shape;1003;p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4" name="Google Shape;1004;p95"/>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generate a signed URL, you specify a user or service account which must have sufficient permission to make the request that the signed URL will make.</a:t>
            </a:r>
            <a:endParaRPr sz="2900">
              <a:solidFill>
                <a:srgbClr val="000000"/>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05" name="Google Shape;1005;p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1" name="Google Shape;1011;p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2" name="Google Shape;1012;p9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After you generate a signed URL, anyone who possesses it can use the signed URL to perform specified actions, such as reading an object, within a specified period of time.</a:t>
            </a:r>
            <a:endParaRPr sz="2900">
              <a:solidFill>
                <a:srgbClr val="000000"/>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13" name="Google Shape;1013;p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9" name="Google Shape;1019;p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20" name="Google Shape;1020;p9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 Example Use Case: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a:t>
            </a:r>
            <a:r>
              <a:rPr lang="en" sz="2900">
                <a:solidFill>
                  <a:srgbClr val="000000"/>
                </a:solidFill>
                <a:latin typeface="Montserrat"/>
                <a:ea typeface="Montserrat"/>
                <a:cs typeface="Montserrat"/>
                <a:sym typeface="Montserrat"/>
              </a:rPr>
              <a:t>ou do not want to require your users to have a Google account in order to access Cloud Storage, but you still want to control access using your application-specific logic. </a:t>
            </a:r>
            <a:endParaRPr sz="2900">
              <a:solidFill>
                <a:srgbClr val="000000"/>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21" name="Google Shape;1021;p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pic>
        <p:nvPicPr>
          <p:cNvPr id="1026" name="Google Shape;1026;p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27" name="Google Shape;1027;p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28" name="Google Shape;1028;p98"/>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Bucket Access Control:</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Signed URLs Example Use Case: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most common uses for signed URLs are uploads and downloads.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cloud.google.com/storage/docs/ access-control/signed-urls</a:t>
            </a:r>
            <a:endParaRPr b="1" sz="2900">
              <a:solidFill>
                <a:srgbClr val="0B5394"/>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029" name="Google Shape;1029;p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id="1034" name="Google Shape;1034;p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35" name="Google Shape;1035;p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6" name="Google Shape;1036;p9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Finally, let’s discuss how to import our data if we already have a lot of it we want to bring to Cloud Storage.</a:t>
            </a:r>
            <a:endParaRPr sz="2900">
              <a:solidFill>
                <a:srgbClr val="000000"/>
              </a:solidFill>
              <a:latin typeface="Montserrat"/>
              <a:ea typeface="Montserrat"/>
              <a:cs typeface="Montserrat"/>
              <a:sym typeface="Montserrat"/>
            </a:endParaRPr>
          </a:p>
        </p:txBody>
      </p:sp>
      <p:sp>
        <p:nvSpPr>
          <p:cNvPr id="1037" name="Google Shape;1037;p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pic>
        <p:nvPicPr>
          <p:cNvPr id="1042" name="Google Shape;1042;p1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43" name="Google Shape;1043;p1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44" name="Google Shape;1044;p10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Transfer Appliance: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Actual hardware from GCP that is physically sent to you for data upload that you can ship back to GCP to upload the data.</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cloud.google.com/transfer-appliance/ docs/4.0/overview</a:t>
            </a:r>
            <a:endParaRPr b="1" sz="2900">
              <a:solidFill>
                <a:srgbClr val="0B5394"/>
              </a:solidFill>
              <a:latin typeface="Montserrat"/>
              <a:ea typeface="Montserrat"/>
              <a:cs typeface="Montserrat"/>
              <a:sym typeface="Montserrat"/>
            </a:endParaRPr>
          </a:p>
        </p:txBody>
      </p:sp>
      <p:sp>
        <p:nvSpPr>
          <p:cNvPr id="1045" name="Google Shape;1045;p1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pic>
        <p:nvPicPr>
          <p:cNvPr id="1050" name="Google Shape;1050;p1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51" name="Google Shape;1051;p1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52" name="Google Shape;1052;p10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Storage Transfer Service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lang="en" sz="2900">
                <a:solidFill>
                  <a:srgbClr val="000000"/>
                </a:solidFill>
                <a:latin typeface="Montserrat"/>
                <a:ea typeface="Montserrat"/>
                <a:cs typeface="Montserrat"/>
                <a:sym typeface="Montserrat"/>
              </a:rPr>
              <a:t>Transfer data from online sources like AWS S3 and Azure Blob Storage to Cloud Storage in one simple process.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Can also be done for on-premise data.</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cloud.google.com/storage-transfer/ pricing</a:t>
            </a:r>
            <a:endParaRPr b="1" sz="2900">
              <a:solidFill>
                <a:srgbClr val="0B5394"/>
              </a:solidFill>
              <a:latin typeface="Montserrat"/>
              <a:ea typeface="Montserrat"/>
              <a:cs typeface="Montserrat"/>
              <a:sym typeface="Montserrat"/>
            </a:endParaRPr>
          </a:p>
        </p:txBody>
      </p:sp>
      <p:sp>
        <p:nvSpPr>
          <p:cNvPr id="1053" name="Google Shape;1053;p1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 name="Google Shape;115;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 name="Google Shape;116;p2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a lot of options for storing your data with GCP.</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get a quick tour of the variety of services and how we can group them.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Afterwards we’ll spend the rest of this section taking some closer looks at each one.</a:t>
            </a:r>
            <a:endParaRPr sz="2900">
              <a:solidFill>
                <a:srgbClr val="000000"/>
              </a:solidFill>
              <a:latin typeface="Montserrat"/>
              <a:ea typeface="Montserrat"/>
              <a:cs typeface="Montserrat"/>
              <a:sym typeface="Montserrat"/>
            </a:endParaRPr>
          </a:p>
        </p:txBody>
      </p:sp>
      <p:sp>
        <p:nvSpPr>
          <p:cNvPr id="117" name="Google Shape;117;p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pic>
        <p:nvPicPr>
          <p:cNvPr id="1058" name="Google Shape;1058;p1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59" name="Google Shape;1059;p1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60" name="Google Shape;1060;p102"/>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Recommended Reading: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cloud.google.com/storage/docs/ best-practices</a:t>
            </a:r>
            <a:endParaRPr b="1" sz="2900">
              <a:solidFill>
                <a:srgbClr val="0B5394"/>
              </a:solidFill>
              <a:latin typeface="Montserrat"/>
              <a:ea typeface="Montserrat"/>
              <a:cs typeface="Montserrat"/>
              <a:sym typeface="Montserrat"/>
            </a:endParaRPr>
          </a:p>
        </p:txBody>
      </p:sp>
      <p:sp>
        <p:nvSpPr>
          <p:cNvPr id="1061" name="Google Shape;1061;p1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pic>
        <p:nvPicPr>
          <p:cNvPr id="1066" name="Google Shape;1066;p1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67" name="Google Shape;1067;p1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68" name="Google Shape;1068;p103"/>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Cloud Storage, storage classes, security, features, and its use cases.</a:t>
            </a:r>
            <a:endParaRPr b="1" sz="2900">
              <a:solidFill>
                <a:srgbClr val="0B5394"/>
              </a:solidFill>
              <a:latin typeface="Montserrat"/>
              <a:ea typeface="Montserrat"/>
              <a:cs typeface="Montserrat"/>
              <a:sym typeface="Montserrat"/>
            </a:endParaRPr>
          </a:p>
        </p:txBody>
      </p:sp>
      <p:sp>
        <p:nvSpPr>
          <p:cNvPr id="1069" name="Google Shape;1069;p1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pic>
        <p:nvPicPr>
          <p:cNvPr id="1074" name="Google Shape;1074;p1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75" name="Google Shape;1075;p1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76" name="Google Shape;1076;p104"/>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demonstrate creating and using Cloud Storage on GCP.</a:t>
            </a:r>
            <a:endParaRPr b="1" sz="2900">
              <a:solidFill>
                <a:srgbClr val="0B5394"/>
              </a:solidFill>
              <a:latin typeface="Montserrat"/>
              <a:ea typeface="Montserrat"/>
              <a:cs typeface="Montserrat"/>
              <a:sym typeface="Montserrat"/>
            </a:endParaRPr>
          </a:p>
        </p:txBody>
      </p:sp>
      <p:sp>
        <p:nvSpPr>
          <p:cNvPr id="1077" name="Google Shape;1077;p1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pic>
        <p:nvPicPr>
          <p:cNvPr id="1082" name="Google Shape;1082;p1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83" name="Google Shape;1083;p1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4" name="Google Shape;1084;p105"/>
          <p:cNvSpPr txBox="1"/>
          <p:nvPr>
            <p:ph type="ctrTitle"/>
          </p:nvPr>
        </p:nvSpPr>
        <p:spPr>
          <a:xfrm>
            <a:off x="311700" y="1637000"/>
            <a:ext cx="8520600" cy="136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Storage</a:t>
            </a:r>
            <a:endParaRPr b="1">
              <a:latin typeface="Montserrat"/>
              <a:ea typeface="Montserrat"/>
              <a:cs typeface="Montserrat"/>
              <a:sym typeface="Montserrat"/>
            </a:endParaRPr>
          </a:p>
        </p:txBody>
      </p:sp>
      <p:sp>
        <p:nvSpPr>
          <p:cNvPr id="1085" name="Google Shape;1085;p1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id="1090" name="Google Shape;1090;p1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1" name="Google Shape;1091;p1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92" name="Google Shape;1092;p106"/>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demo we’ll do the following: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 up a Cloud Storage bucket.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Upload an object to the bucket.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Download the object.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Share the object.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folders inside the bucket.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Delete the object.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 clean up.</a:t>
            </a:r>
            <a:endParaRPr sz="2900">
              <a:solidFill>
                <a:srgbClr val="000000"/>
              </a:solidFill>
              <a:latin typeface="Montserrat"/>
              <a:ea typeface="Montserrat"/>
              <a:cs typeface="Montserrat"/>
              <a:sym typeface="Montserrat"/>
            </a:endParaRPr>
          </a:p>
        </p:txBody>
      </p:sp>
      <p:sp>
        <p:nvSpPr>
          <p:cNvPr id="1093" name="Google Shape;1093;p1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pic>
        <p:nvPicPr>
          <p:cNvPr id="1098" name="Google Shape;1098;p1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9" name="Google Shape;1099;p1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0" name="Google Shape;1100;p107"/>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Since Cloud Storage is meant for unstructured data, we’ll use a simple .png file.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Feel free to download any image from the internet or use an existing image on your computer to follow along with this example.</a:t>
            </a:r>
            <a:endParaRPr sz="2900">
              <a:solidFill>
                <a:srgbClr val="000000"/>
              </a:solidFill>
              <a:latin typeface="Montserrat"/>
              <a:ea typeface="Montserrat"/>
              <a:cs typeface="Montserrat"/>
              <a:sym typeface="Montserrat"/>
            </a:endParaRPr>
          </a:p>
        </p:txBody>
      </p:sp>
      <p:sp>
        <p:nvSpPr>
          <p:cNvPr id="1101" name="Google Shape;1101;p1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pic>
        <p:nvPicPr>
          <p:cNvPr id="1106" name="Google Shape;1106;p1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07" name="Google Shape;1107;p1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8" name="Google Shape;1108;p108"/>
          <p:cNvSpPr txBox="1"/>
          <p:nvPr>
            <p:ph type="ctrTitle"/>
          </p:nvPr>
        </p:nvSpPr>
        <p:spPr>
          <a:xfrm>
            <a:off x="311700" y="1637000"/>
            <a:ext cx="8520600" cy="136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Filestore</a:t>
            </a:r>
            <a:endParaRPr b="1">
              <a:latin typeface="Montserrat"/>
              <a:ea typeface="Montserrat"/>
              <a:cs typeface="Montserrat"/>
              <a:sym typeface="Montserrat"/>
            </a:endParaRPr>
          </a:p>
        </p:txBody>
      </p:sp>
      <p:sp>
        <p:nvSpPr>
          <p:cNvPr id="1109" name="Google Shape;1109;p1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id="1114" name="Google Shape;1114;p1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15" name="Google Shape;1115;p1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16" name="Google Shape;1116;p109"/>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i="1" lang="en" sz="2900">
                <a:solidFill>
                  <a:srgbClr val="000000"/>
                </a:solidFill>
                <a:latin typeface="Montserrat"/>
                <a:ea typeface="Montserrat"/>
                <a:cs typeface="Montserrat"/>
                <a:sym typeface="Montserrat"/>
              </a:rPr>
              <a:t>Important Note!</a:t>
            </a:r>
            <a:endParaRPr b="1"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Note we’re discussing Fi</a:t>
            </a:r>
            <a:r>
              <a:rPr b="1" lang="en" sz="2900" u="sng">
                <a:solidFill>
                  <a:srgbClr val="000000"/>
                </a:solidFill>
                <a:latin typeface="Montserrat"/>
                <a:ea typeface="Montserrat"/>
                <a:cs typeface="Montserrat"/>
                <a:sym typeface="Montserrat"/>
              </a:rPr>
              <a:t>l</a:t>
            </a:r>
            <a:r>
              <a:rPr lang="en" sz="2900">
                <a:solidFill>
                  <a:srgbClr val="000000"/>
                </a:solidFill>
                <a:latin typeface="Montserrat"/>
                <a:ea typeface="Montserrat"/>
                <a:cs typeface="Montserrat"/>
                <a:sym typeface="Montserrat"/>
              </a:rPr>
              <a:t>estore in this lecture not Firestore or Datastore.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see “Filestore” think “Files” and “File System”!</a:t>
            </a:r>
            <a:endParaRPr sz="2900">
              <a:solidFill>
                <a:srgbClr val="000000"/>
              </a:solidFill>
              <a:latin typeface="Montserrat"/>
              <a:ea typeface="Montserrat"/>
              <a:cs typeface="Montserrat"/>
              <a:sym typeface="Montserrat"/>
            </a:endParaRPr>
          </a:p>
        </p:txBody>
      </p:sp>
      <p:sp>
        <p:nvSpPr>
          <p:cNvPr id="1117" name="Google Shape;1117;p1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pic>
        <p:nvPicPr>
          <p:cNvPr id="1122" name="Google Shape;1122;p1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23" name="Google Shape;1123;p1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24" name="Google Shape;1124;p110"/>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File System (NFS) is a distributed file system protocol originally developed by Sun Microsystems in 1984,allowing a user on a client computer to access files over a computer network much like local storage is accessed.</a:t>
            </a:r>
            <a:endParaRPr sz="2900">
              <a:solidFill>
                <a:srgbClr val="000000"/>
              </a:solidFill>
              <a:latin typeface="Montserrat"/>
              <a:ea typeface="Montserrat"/>
              <a:cs typeface="Montserrat"/>
              <a:sym typeface="Montserrat"/>
            </a:endParaRPr>
          </a:p>
        </p:txBody>
      </p:sp>
      <p:sp>
        <p:nvSpPr>
          <p:cNvPr id="1125" name="Google Shape;1125;p1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pic>
        <p:nvPicPr>
          <p:cNvPr id="1130" name="Google Shape;1130;p1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31" name="Google Shape;1131;p1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32" name="Google Shape;1132;p111"/>
          <p:cNvSpPr txBox="1"/>
          <p:nvPr>
            <p:ph idx="1" type="subTitle"/>
          </p:nvPr>
        </p:nvSpPr>
        <p:spPr>
          <a:xfrm>
            <a:off x="311700" y="1152475"/>
            <a:ext cx="8684100" cy="3591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Network-attached storage (NAS) is a file-level computer data storage server connected to a computer network providing data access to a heterogeneous group of clients.</a:t>
            </a:r>
            <a:endParaRPr sz="2900">
              <a:solidFill>
                <a:srgbClr val="000000"/>
              </a:solidFill>
              <a:latin typeface="Montserrat"/>
              <a:ea typeface="Montserrat"/>
              <a:cs typeface="Montserrat"/>
              <a:sym typeface="Montserrat"/>
            </a:endParaRPr>
          </a:p>
        </p:txBody>
      </p:sp>
      <p:sp>
        <p:nvSpPr>
          <p:cNvPr id="1133" name="Google Shape;1133;p1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