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embeddedFontLst>
    <p:embeddedFont>
      <p:font typeface="Roboto"/>
      <p:regular r:id="rId124"/>
      <p:bold r:id="rId125"/>
      <p:italic r:id="rId126"/>
      <p:boldItalic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DB36A0-1ECC-4D3A-AA7E-8C1B35F3452F}">
  <a:tblStyle styleId="{BDDB36A0-1ECC-4D3A-AA7E-8C1B35F34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Roboto-boldItalic.fntdata"/><Relationship Id="rId126" Type="http://schemas.openxmlformats.org/officeDocument/2006/relationships/font" Target="fonts/Roboto-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oboto-bold.fntdata"/><Relationship Id="rId29" Type="http://schemas.openxmlformats.org/officeDocument/2006/relationships/slide" Target="slides/slide23.xml"/><Relationship Id="rId124" Type="http://schemas.openxmlformats.org/officeDocument/2006/relationships/font" Target="fonts/Roboto-regular.fntdata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2f86b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2f86b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8cdc07a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8cdc07a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1e8cdc07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1e8cdc07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1980171c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1980171c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20486e305c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20486e305c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20486e305c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20486e305c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20486e305c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20486e305c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20486e305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20486e305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20486e305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20486e305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20486e305c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20486e305c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20486e305c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20486e305c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20486e305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20486e305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8cdc07a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8cdc07a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20486e305c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20486e305c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20486e305c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20486e305c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20486e305c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20486e305c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20486e305c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20486e305c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20486e305c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20486e305c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20486e305c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20486e305c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20486e305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20486e305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20486e305c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20486e305c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8cdc07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8cdc07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8cdc07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8cdc07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8cdc07a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e8cdc07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8cdc07af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8cdc07af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8cdc07af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e8cdc07a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8cdc07af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8cdc07af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8cdc07af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e8cdc07a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8cdc07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8cdc07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50eae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50eae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8cdc07a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e8cdc07a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e8cdc07a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e8cdc07a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e8cdc07a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e8cdc07a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e8cdc07a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e8cdc07a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8cdc07a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e8cdc07a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e8cdc07a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e8cdc07a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e8cdc07a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e8cdc07a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e8cdc07a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e8cdc07a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e8cdc07af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e8cdc07a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e8cdc07a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e8cdc07a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2f86b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2f86b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e8cdc07a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e8cdc07a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e8cdc07a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e8cdc07a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e8cdc07af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e8cdc07af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e8cdc07af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e8cdc07af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e8cdc07a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e8cdc07a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e8cdc07af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e8cdc07af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e8cdc07af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e8cdc07af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e8cdc07af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e8cdc07af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e8cdc07af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e8cdc07af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1e8cdc07af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1e8cdc07af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2f86b5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2f86b5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8cdc07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e8cdc07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0486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0486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e8cdc07a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1e8cdc07a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0486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20486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0486e305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20486e305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0486e305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20486e305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0486e305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20486e305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20486e30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20486e30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20486e30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20486e30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0486e30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20486e30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80171c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80171c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0486e30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0486e30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0486e30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20486e30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20486e30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20486e30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0486e305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20486e30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0486e305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0486e305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0486e30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20486e30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0486e30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20486e30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20486e305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20486e305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0486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0486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20486e305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20486e305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80171c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80171c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0486e305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0486e305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0486e305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20486e305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0486e305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20486e305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0486e305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20486e305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20486e305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20486e305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20486e305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20486e305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e8cdc07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e8cdc07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0486e305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20486e305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0486e305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0486e305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0486e305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0486e305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80171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80171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0486e305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0486e305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0486e305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0486e305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20486e305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20486e305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0486e305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20486e305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20486e305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20486e305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0486e305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20486e305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0486e305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20486e305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20486e305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20486e305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0486e305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20486e305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20486e305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20486e305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80171c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80171c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0486e305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20486e305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20486e305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20486e305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20486e305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20486e305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e8cdc07a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1e8cdc07a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980171c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980171c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0486e305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20486e305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0486e305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20486e305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20486e305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20486e305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20486e305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20486e305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20486e305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20486e305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8cdc07a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8cdc07a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0486e305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20486e305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20486e305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20486e305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20486e305c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20486e305c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20486e305c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20486e305c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0486e305c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0486e305c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20486e305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20486e305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20486e305c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20486e305c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0486e305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20486e305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1980171c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1980171c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20486e305c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20486e305c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861" y="1633764"/>
            <a:ext cx="1821472" cy="18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2000" y="1817850"/>
            <a:ext cx="9060000" cy="15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latin typeface="Montserrat"/>
                <a:ea typeface="Montserrat"/>
                <a:cs typeface="Montserrat"/>
                <a:sym typeface="Montserrat"/>
              </a:rPr>
              <a:t>PIERIAN         CLOUD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to discuss hybrid interconnecting network options, keep in mind that Cloud VPN is just one option.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Dedicated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Partner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Router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" name="Google Shape;128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112"/>
          <p:cNvSpPr txBox="1"/>
          <p:nvPr>
            <p:ph type="ctrTitle"/>
          </p:nvPr>
        </p:nvSpPr>
        <p:spPr>
          <a:xfrm>
            <a:off x="311700" y="17132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Shared VPC &amp;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VPC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12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1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our discussion of interconnected hybrid solutions by exploring Shared VPC and VPC peering.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8" name="Google Shape;129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p114"/>
          <p:cNvSpPr txBox="1"/>
          <p:nvPr>
            <p:ph idx="1" type="subTitle"/>
          </p:nvPr>
        </p:nvSpPr>
        <p:spPr>
          <a:xfrm>
            <a:off x="311700" y="1152475"/>
            <a:ext cx="86841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9893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425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○"/>
            </a:pPr>
            <a:r>
              <a:rPr lang="en" sz="299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 allows an organization to connect resources from multiple projects to a common Virtual Private Cloud (VPC) network, so that they can communicate with each other securely and efficiently using internal IPs from that network.</a:t>
            </a:r>
            <a:endParaRPr sz="299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1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11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you use Shared VPC, you designate a project as a host project and attach one or more other service projects to it.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VPC networks in the host project are called Shared VPC networks.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" name="Google Shape;131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1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Eligible resources from service projects can use subnets in the Shared VPC network.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1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Google Shape;132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1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1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7"/>
          <p:cNvSpPr/>
          <p:nvPr/>
        </p:nvSpPr>
        <p:spPr>
          <a:xfrm>
            <a:off x="3365775" y="1770425"/>
            <a:ext cx="5685000" cy="28128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Shared VPC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7"/>
          <p:cNvSpPr/>
          <p:nvPr/>
        </p:nvSpPr>
        <p:spPr>
          <a:xfrm>
            <a:off x="7412450" y="2355000"/>
            <a:ext cx="1016700" cy="73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Service 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8" name="Google Shape;1328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213" y="2654421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17"/>
          <p:cNvSpPr/>
          <p:nvPr/>
        </p:nvSpPr>
        <p:spPr>
          <a:xfrm>
            <a:off x="7412450" y="3627725"/>
            <a:ext cx="1016700" cy="73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Service B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0" name="Google Shape;1330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213" y="3927146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117"/>
          <p:cNvSpPr/>
          <p:nvPr/>
        </p:nvSpPr>
        <p:spPr>
          <a:xfrm>
            <a:off x="4319125" y="2807675"/>
            <a:ext cx="1974600" cy="81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Web Application Server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117"/>
          <p:cNvSpPr/>
          <p:nvPr/>
        </p:nvSpPr>
        <p:spPr>
          <a:xfrm>
            <a:off x="484425" y="1990775"/>
            <a:ext cx="1974600" cy="952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17"/>
          <p:cNvSpPr/>
          <p:nvPr/>
        </p:nvSpPr>
        <p:spPr>
          <a:xfrm>
            <a:off x="484425" y="3436025"/>
            <a:ext cx="1974600" cy="1029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Clients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34" name="Google Shape;1334;p117"/>
          <p:cNvGrpSpPr/>
          <p:nvPr/>
        </p:nvGrpSpPr>
        <p:grpSpPr>
          <a:xfrm>
            <a:off x="1220330" y="2320355"/>
            <a:ext cx="502800" cy="502800"/>
            <a:chOff x="433514" y="2354433"/>
            <a:chExt cx="502800" cy="502800"/>
          </a:xfrm>
        </p:grpSpPr>
        <p:sp>
          <p:nvSpPr>
            <p:cNvPr id="1335" name="Google Shape;1335;p11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36" name="Google Shape;1336;p1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7" name="Google Shape;1337;p117"/>
          <p:cNvGrpSpPr/>
          <p:nvPr/>
        </p:nvGrpSpPr>
        <p:grpSpPr>
          <a:xfrm>
            <a:off x="1220319" y="3862192"/>
            <a:ext cx="502800" cy="502800"/>
            <a:chOff x="433514" y="2354433"/>
            <a:chExt cx="502800" cy="502800"/>
          </a:xfrm>
        </p:grpSpPr>
        <p:sp>
          <p:nvSpPr>
            <p:cNvPr id="1338" name="Google Shape;1338;p11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39" name="Google Shape;1339;p1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0" name="Google Shape;1340;p117"/>
          <p:cNvSpPr/>
          <p:nvPr/>
        </p:nvSpPr>
        <p:spPr>
          <a:xfrm>
            <a:off x="4069500" y="2355000"/>
            <a:ext cx="2405400" cy="170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117"/>
          <p:cNvSpPr/>
          <p:nvPr/>
        </p:nvSpPr>
        <p:spPr>
          <a:xfrm flipH="1">
            <a:off x="6837375" y="2075925"/>
            <a:ext cx="1974600" cy="1136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17"/>
          <p:cNvSpPr/>
          <p:nvPr/>
        </p:nvSpPr>
        <p:spPr>
          <a:xfrm flipH="1">
            <a:off x="6837363" y="3328325"/>
            <a:ext cx="1974600" cy="1136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117"/>
          <p:cNvCxnSpPr>
            <a:stCxn id="1332" idx="3"/>
            <a:endCxn id="1340" idx="1"/>
          </p:cNvCxnSpPr>
          <p:nvPr/>
        </p:nvCxnSpPr>
        <p:spPr>
          <a:xfrm>
            <a:off x="2459025" y="2466875"/>
            <a:ext cx="1610400" cy="742200"/>
          </a:xfrm>
          <a:prstGeom prst="bentConnector3">
            <a:avLst>
              <a:gd fmla="val 37596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117"/>
          <p:cNvCxnSpPr>
            <a:stCxn id="1333" idx="3"/>
            <a:endCxn id="1340" idx="1"/>
          </p:cNvCxnSpPr>
          <p:nvPr/>
        </p:nvCxnSpPr>
        <p:spPr>
          <a:xfrm flipH="1" rot="10800000">
            <a:off x="2459025" y="3209225"/>
            <a:ext cx="1610400" cy="741300"/>
          </a:xfrm>
          <a:prstGeom prst="bentConnector3">
            <a:avLst>
              <a:gd fmla="val 37596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117"/>
          <p:cNvCxnSpPr>
            <a:stCxn id="1340" idx="3"/>
            <a:endCxn id="1341" idx="3"/>
          </p:cNvCxnSpPr>
          <p:nvPr/>
        </p:nvCxnSpPr>
        <p:spPr>
          <a:xfrm flipH="1" rot="10800000">
            <a:off x="6474900" y="2644200"/>
            <a:ext cx="362400" cy="564900"/>
          </a:xfrm>
          <a:prstGeom prst="bentConnector3">
            <a:avLst>
              <a:gd fmla="val 5001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117"/>
          <p:cNvCxnSpPr>
            <a:stCxn id="1340" idx="3"/>
            <a:endCxn id="1342" idx="3"/>
          </p:cNvCxnSpPr>
          <p:nvPr/>
        </p:nvCxnSpPr>
        <p:spPr>
          <a:xfrm>
            <a:off x="6474900" y="3209100"/>
            <a:ext cx="362400" cy="687600"/>
          </a:xfrm>
          <a:prstGeom prst="bentConnector3">
            <a:avLst>
              <a:gd fmla="val 50009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Google Shape;135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11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 out the documentation online: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cloud.google.com/vpc/docs/shared-vpc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1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119"/>
          <p:cNvSpPr txBox="1"/>
          <p:nvPr>
            <p:ph idx="1" type="subTitle"/>
          </p:nvPr>
        </p:nvSpPr>
        <p:spPr>
          <a:xfrm>
            <a:off x="311700" y="1152475"/>
            <a:ext cx="86841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Cloud VPC Network Peering allows internal IP address connectivity across two Virtual Private Cloud (VPC) networks regardless of whether they belong to the same project or the same organization.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1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Google Shape;136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120"/>
          <p:cNvSpPr txBox="1"/>
          <p:nvPr>
            <p:ph idx="1" type="subTitle"/>
          </p:nvPr>
        </p:nvSpPr>
        <p:spPr>
          <a:xfrm>
            <a:off x="311700" y="1152475"/>
            <a:ext cx="86841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 enables you to connect VPC networks so that workloads in different VPC networks can communicate internally.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stays within Google's network and doesn't traverse the public internet.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2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" name="Google Shape;137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21"/>
          <p:cNvSpPr txBox="1"/>
          <p:nvPr>
            <p:ph idx="1" type="subTitle"/>
          </p:nvPr>
        </p:nvSpPr>
        <p:spPr>
          <a:xfrm>
            <a:off x="311700" y="1152475"/>
            <a:ext cx="86841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Useful for SaaS (Software-as-a-Service) ecosystems in Google Cloud.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make services available privately across different VPC networks within and across organizations.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2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the details of Cloud VPN on GCP, let’s first discuss some key terms we’ll need to understand.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" name="Google Shape;138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122"/>
          <p:cNvSpPr txBox="1"/>
          <p:nvPr>
            <p:ph idx="1" type="subTitle"/>
          </p:nvPr>
        </p:nvSpPr>
        <p:spPr>
          <a:xfrm>
            <a:off x="311700" y="1152475"/>
            <a:ext cx="86841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Useful for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Organizations that have several network administrative domains that need to communicate using internal IP addresses.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Google Shape;139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23"/>
          <p:cNvSpPr txBox="1"/>
          <p:nvPr>
            <p:ph idx="1" type="subTitle"/>
          </p:nvPr>
        </p:nvSpPr>
        <p:spPr>
          <a:xfrm>
            <a:off x="311700" y="1152475"/>
            <a:ext cx="86841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you have multiple network administrative domains within your organization, VPC Network Peering allows you to make services available across VPC networks by using internal IP addresses. 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2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Google Shape;139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2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 out the documentation online: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cloud.google.com/vpc/docs/ vpc-peering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2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12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discuss the main considerations for choosing between Shared VPC and VPC Peering.</a:t>
            </a:r>
            <a:endParaRPr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0" name="Google Shape;1410;p12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2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Private communication across different Organizations: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 </a:t>
            </a:r>
            <a:r>
              <a:rPr b="1" i="1" lang="en" sz="29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does not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allow for this.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 </a:t>
            </a:r>
            <a:r>
              <a:rPr b="1" i="1" lang="en" sz="29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allow for this.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2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Google Shape;142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12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Private communication between VPC networks within the same project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 </a:t>
            </a:r>
            <a:r>
              <a:rPr b="1" i="1" lang="en" sz="29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does not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allow for this.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</a:t>
            </a:r>
            <a:r>
              <a:rPr lang="en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Peering </a:t>
            </a:r>
            <a:r>
              <a:rPr b="1" i="1" lang="en" sz="29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allow for this.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2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Google Shape;143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12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 uses a centralized approach to multi-project networking.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VPC Network Peering is a decentralized approach since each VPC network can remain under the control of separate admin groups.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4" name="Google Shape;1434;p12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12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Shared VPC and VPC Peering options.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2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Classic VPN vs. HA VPN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Previously there were two distinct options for classic vs. high availability VPNs, but “Classic VPN” is now deprecated and HA VPN will be the standard with a gateway providing 99.99% availability SLA.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 Gateway: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virtual VPN gateway running in Google Cloud managed by Google, using a configuration that you specify in your project. Each Cloud VPN gateway is a regional resource that uses one or more regional external IP addresses.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External VPN Gateway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gateway resource that you configure in Google Cloud for HA VPN that provides information to Google Cloud about your peer VPN gateway or gateways.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VPN tunnel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VPN tunnel connects two VPN gateways and serves as a virtual medium through which encrypted traffic is passed.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Cloud VPN tunnel is always associated with a specific Cloud VPN gateway resource.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Border Gateway Protocol (BGP)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exterior gateway routing protocol standardized by the Internet Engineering Task Force (IETF) in RFC 1722.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Border Gateway Protocol (BGP):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BGP automatically exchanges routing and reachability information among autonomous systems on the internet.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a simplified example of setting up Cloud VPN.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the full topology diagram that shows the HA additions, check out the VPN documentation.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68" y="880634"/>
            <a:ext cx="3192050" cy="32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3"/>
          <p:cNvCxnSpPr>
            <a:stCxn id="242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3"/>
          <p:cNvCxnSpPr>
            <a:stCxn id="240" idx="2"/>
            <a:endCxn id="244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3"/>
          <p:cNvCxnSpPr>
            <a:stCxn id="243" idx="3"/>
            <a:endCxn id="244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3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4"/>
          <p:cNvCxnSpPr>
            <a:stCxn id="270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4"/>
          <p:cNvCxnSpPr>
            <a:stCxn id="268" idx="2"/>
            <a:endCxn id="273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4"/>
          <p:cNvCxnSpPr>
            <a:stCxn id="272" idx="3"/>
            <a:endCxn id="273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4"/>
          <p:cNvCxnSpPr>
            <a:stCxn id="271" idx="3"/>
            <a:endCxn id="272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4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5"/>
          <p:cNvCxnSpPr>
            <a:stCxn id="300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5"/>
          <p:cNvCxnSpPr>
            <a:stCxn id="298" idx="2"/>
            <a:endCxn id="303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5"/>
          <p:cNvCxnSpPr>
            <a:stCxn id="302" idx="3"/>
            <a:endCxn id="303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5"/>
          <p:cNvCxnSpPr>
            <a:stCxn id="301" idx="3"/>
            <a:endCxn id="302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5"/>
          <p:cNvCxnSpPr>
            <a:stCxn id="310" idx="0"/>
            <a:endCxn id="301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5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6"/>
          <p:cNvCxnSpPr>
            <a:stCxn id="331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6"/>
          <p:cNvCxnSpPr>
            <a:stCxn id="329" idx="2"/>
            <a:endCxn id="334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6"/>
          <p:cNvCxnSpPr>
            <a:stCxn id="333" idx="3"/>
            <a:endCxn id="334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6"/>
          <p:cNvCxnSpPr>
            <a:stCxn id="332" idx="3"/>
            <a:endCxn id="333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6"/>
          <p:cNvCxnSpPr>
            <a:stCxn id="341" idx="0"/>
            <a:endCxn id="332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28575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6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1998350" y="878075"/>
            <a:ext cx="3936300" cy="1252800"/>
          </a:xfrm>
          <a:prstGeom prst="wedgeRectCallout">
            <a:avLst>
              <a:gd fmla="val 8844" name="adj1"/>
              <a:gd fmla="val 169931" name="adj2"/>
            </a:avLst>
          </a:prstGeom>
          <a:solidFill>
            <a:srgbClr val="D9D2E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GCP Regional External IP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7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37"/>
          <p:cNvCxnSpPr>
            <a:stCxn id="363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7"/>
          <p:cNvCxnSpPr>
            <a:stCxn id="361" idx="2"/>
            <a:endCxn id="366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7"/>
          <p:cNvCxnSpPr>
            <a:stCxn id="365" idx="3"/>
            <a:endCxn id="366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7"/>
          <p:cNvCxnSpPr>
            <a:stCxn id="364" idx="3"/>
            <a:endCxn id="365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7"/>
          <p:cNvCxnSpPr>
            <a:stCxn id="373" idx="0"/>
            <a:endCxn id="364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28575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7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389275" y="1278363"/>
            <a:ext cx="3936300" cy="1252800"/>
          </a:xfrm>
          <a:prstGeom prst="wedgeRectCallout">
            <a:avLst>
              <a:gd fmla="val 22800" name="adj1"/>
              <a:gd fmla="val 160940" name="adj2"/>
            </a:avLst>
          </a:prstGeom>
          <a:solidFill>
            <a:srgbClr val="D9D2E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VPN Tunnel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(Encrypted Traffic)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8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8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38"/>
          <p:cNvCxnSpPr>
            <a:stCxn id="395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8"/>
          <p:cNvCxnSpPr>
            <a:stCxn id="393" idx="2"/>
            <a:endCxn id="398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8"/>
          <p:cNvCxnSpPr>
            <a:stCxn id="397" idx="3"/>
            <a:endCxn id="398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8"/>
          <p:cNvCxnSpPr>
            <a:stCxn id="396" idx="3"/>
            <a:endCxn id="397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8"/>
          <p:cNvCxnSpPr>
            <a:stCxn id="405" idx="0"/>
            <a:endCxn id="396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8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0" name="Google Shape;4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9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5" name="Google Shape;42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9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0" name="Google Shape;43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39"/>
          <p:cNvCxnSpPr>
            <a:stCxn id="426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9"/>
          <p:cNvCxnSpPr>
            <a:stCxn id="424" idx="2"/>
            <a:endCxn id="429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9"/>
          <p:cNvCxnSpPr>
            <a:stCxn id="428" idx="3"/>
            <a:endCxn id="429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9"/>
          <p:cNvCxnSpPr>
            <a:stCxn id="427" idx="3"/>
            <a:endCxn id="428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9"/>
          <p:cNvCxnSpPr>
            <a:stCxn id="436" idx="0"/>
            <a:endCxn id="427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9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238925" y="1759500"/>
            <a:ext cx="16503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VPN 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39"/>
          <p:cNvCxnSpPr>
            <a:stCxn id="437" idx="3"/>
            <a:endCxn id="420" idx="0"/>
          </p:cNvCxnSpPr>
          <p:nvPr/>
        </p:nvCxnSpPr>
        <p:spPr>
          <a:xfrm>
            <a:off x="1889225" y="2017200"/>
            <a:ext cx="948000" cy="379800"/>
          </a:xfrm>
          <a:prstGeom prst="bentConnector2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9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3" name="Google Shape;443;p39"/>
          <p:cNvCxnSpPr>
            <a:stCxn id="439" idx="0"/>
            <a:endCxn id="437" idx="2"/>
          </p:cNvCxnSpPr>
          <p:nvPr/>
        </p:nvCxnSpPr>
        <p:spPr>
          <a:xfrm rot="-5400000">
            <a:off x="1009025" y="2330075"/>
            <a:ext cx="1110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0"/>
          <p:cNvCxnSpPr>
            <a:stCxn id="460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0"/>
          <p:cNvCxnSpPr>
            <a:stCxn id="458" idx="2"/>
            <a:endCxn id="463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0"/>
          <p:cNvCxnSpPr>
            <a:stCxn id="462" idx="3"/>
            <a:endCxn id="463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0"/>
          <p:cNvCxnSpPr>
            <a:stCxn id="461" idx="3"/>
            <a:endCxn id="462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0"/>
          <p:cNvCxnSpPr>
            <a:stCxn id="470" idx="0"/>
            <a:endCxn id="461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40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238925" y="1759500"/>
            <a:ext cx="16503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VPN 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0"/>
          <p:cNvCxnSpPr>
            <a:stCxn id="471" idx="3"/>
            <a:endCxn id="454" idx="0"/>
          </p:cNvCxnSpPr>
          <p:nvPr/>
        </p:nvCxnSpPr>
        <p:spPr>
          <a:xfrm>
            <a:off x="1889225" y="2017200"/>
            <a:ext cx="948000" cy="379800"/>
          </a:xfrm>
          <a:prstGeom prst="bentConnector2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40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7" name="Google Shape;477;p40"/>
          <p:cNvCxnSpPr>
            <a:stCxn id="473" idx="0"/>
            <a:endCxn id="471" idx="2"/>
          </p:cNvCxnSpPr>
          <p:nvPr/>
        </p:nvCxnSpPr>
        <p:spPr>
          <a:xfrm rot="-5400000">
            <a:off x="1009025" y="2330075"/>
            <a:ext cx="1110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0"/>
          <p:cNvSpPr/>
          <p:nvPr/>
        </p:nvSpPr>
        <p:spPr>
          <a:xfrm>
            <a:off x="2603850" y="747225"/>
            <a:ext cx="3936300" cy="1252800"/>
          </a:xfrm>
          <a:prstGeom prst="wedgeRectCallout">
            <a:avLst>
              <a:gd fmla="val -68075" name="adj1"/>
              <a:gd fmla="val 51076" name="adj2"/>
            </a:avLst>
          </a:prstGeom>
          <a:solidFill>
            <a:srgbClr val="D9D2E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External IP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Max MTU = 1460 bytes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3554750" y="1098600"/>
            <a:ext cx="5496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3821450" y="1509200"/>
            <a:ext cx="49626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9" name="Google Shape;4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05" y="2397113"/>
            <a:ext cx="1216208" cy="8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1"/>
          <p:cNvSpPr/>
          <p:nvPr/>
        </p:nvSpPr>
        <p:spPr>
          <a:xfrm>
            <a:off x="3950575" y="1897600"/>
            <a:ext cx="47010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6556125" y="2274888"/>
            <a:ext cx="1824000" cy="78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us-west1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4017150" y="2274900"/>
            <a:ext cx="18240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6642975" y="2569138"/>
            <a:ext cx="1650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4" name="Google Shape;49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625" y="2638459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1"/>
          <p:cNvSpPr/>
          <p:nvPr/>
        </p:nvSpPr>
        <p:spPr>
          <a:xfrm>
            <a:off x="4164972" y="2627250"/>
            <a:ext cx="1404300" cy="427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4321050" y="3362550"/>
            <a:ext cx="12162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6053138" y="3484625"/>
            <a:ext cx="921000" cy="515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Routing Table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7297075" y="3542225"/>
            <a:ext cx="121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Routing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00" y="2696571"/>
            <a:ext cx="288525" cy="28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41"/>
          <p:cNvCxnSpPr>
            <a:stCxn id="495" idx="3"/>
          </p:cNvCxnSpPr>
          <p:nvPr/>
        </p:nvCxnSpPr>
        <p:spPr>
          <a:xfrm>
            <a:off x="5569272" y="2840850"/>
            <a:ext cx="1899000" cy="432900"/>
          </a:xfrm>
          <a:prstGeom prst="bentConnector3">
            <a:avLst>
              <a:gd fmla="val 4215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1"/>
          <p:cNvCxnSpPr>
            <a:stCxn id="493" idx="2"/>
            <a:endCxn id="498" idx="0"/>
          </p:cNvCxnSpPr>
          <p:nvPr/>
        </p:nvCxnSpPr>
        <p:spPr>
          <a:xfrm flipH="1" rot="-5400000">
            <a:off x="7413675" y="3050788"/>
            <a:ext cx="546000" cy="4371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1"/>
          <p:cNvCxnSpPr>
            <a:stCxn id="497" idx="3"/>
            <a:endCxn id="498" idx="1"/>
          </p:cNvCxnSpPr>
          <p:nvPr/>
        </p:nvCxnSpPr>
        <p:spPr>
          <a:xfrm>
            <a:off x="6974138" y="3742325"/>
            <a:ext cx="3228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1"/>
          <p:cNvCxnSpPr>
            <a:stCxn id="496" idx="3"/>
            <a:endCxn id="497" idx="1"/>
          </p:cNvCxnSpPr>
          <p:nvPr/>
        </p:nvCxnSpPr>
        <p:spPr>
          <a:xfrm>
            <a:off x="5537250" y="3620250"/>
            <a:ext cx="516000" cy="122100"/>
          </a:xfrm>
          <a:prstGeom prst="bentConnector3">
            <a:avLst>
              <a:gd fmla="val 32297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1"/>
          <p:cNvCxnSpPr>
            <a:stCxn id="505" idx="0"/>
            <a:endCxn id="496" idx="1"/>
          </p:cNvCxnSpPr>
          <p:nvPr/>
        </p:nvCxnSpPr>
        <p:spPr>
          <a:xfrm flipH="1" rot="-5400000">
            <a:off x="3366913" y="2666175"/>
            <a:ext cx="424200" cy="1483800"/>
          </a:xfrm>
          <a:prstGeom prst="bentConnector4">
            <a:avLst>
              <a:gd fmla="val 167421" name="adj1"/>
              <a:gd fmla="val 42134" name="adj2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41"/>
          <p:cNvSpPr txBox="1"/>
          <p:nvPr/>
        </p:nvSpPr>
        <p:spPr>
          <a:xfrm>
            <a:off x="2376613" y="319597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238925" y="1759500"/>
            <a:ext cx="1650300" cy="515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VPN Gateway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1"/>
          <p:cNvCxnSpPr>
            <a:stCxn id="506" idx="3"/>
            <a:endCxn id="489" idx="0"/>
          </p:cNvCxnSpPr>
          <p:nvPr/>
        </p:nvCxnSpPr>
        <p:spPr>
          <a:xfrm>
            <a:off x="1889225" y="2017200"/>
            <a:ext cx="948000" cy="379800"/>
          </a:xfrm>
          <a:prstGeom prst="bentConnector2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41"/>
          <p:cNvSpPr/>
          <p:nvPr/>
        </p:nvSpPr>
        <p:spPr>
          <a:xfrm>
            <a:off x="239075" y="2385875"/>
            <a:ext cx="1650300" cy="2119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On-premise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Subnets &amp; Resources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389250" y="30794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10.0.1.0/29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389275" y="3539738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10.0.2.0/29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389250" y="4000050"/>
            <a:ext cx="1334400" cy="37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10.0.3.0/29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2" name="Google Shape;512;p41"/>
          <p:cNvCxnSpPr>
            <a:stCxn id="508" idx="0"/>
            <a:endCxn id="506" idx="2"/>
          </p:cNvCxnSpPr>
          <p:nvPr/>
        </p:nvCxnSpPr>
        <p:spPr>
          <a:xfrm rot="-5400000">
            <a:off x="1009025" y="2330075"/>
            <a:ext cx="1110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7132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Interconnecting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2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 supports both static and dynamic routes.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dynamic routes you need to use Cloud Router from GCP.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Router is a fully distributed and managed Google Cloud service that uses the Border Gateway Protocol (BGP) to advertise IP address ranges.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programs custom dynamic routes based on the BGP advertisements that it receives from a peer.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4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Instead of a physical device or appliance, each Cloud Router is implemented by software tasks that act as BGP speakers and responders.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4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5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you connect your on-premises network to Google Cloud, Cloud Router uses BGP to dynamically exchange routes between your Google Cloud VPC network and your on-premises network.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Prefix and next hop changes automatically propagate between your VPC network and your on-premises network without the need for static routes.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4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7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Router is available for: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Dedicated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Partner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Router appliance (part of Network Connectivity Center)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4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8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Peering and Carrier Peering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Cloud Routers.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4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9"/>
          <p:cNvSpPr txBox="1"/>
          <p:nvPr>
            <p:ph idx="1" type="subTitle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Remember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check out the docs: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cloud.google.com/network-connectivity/docs/vpn/concepts/overview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4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0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went over key concepts of Cloud VPN.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1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demo how to set up a VPN between two VMs in different regions and different subnetworks.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5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focus of this section is learning about the different ways you can connect your on-premise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network to your GCP network and connect separate VPC networks already on GCP to one another.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2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VPN Connection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52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3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do the following: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2 VPC networks with their own subnetworks.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Firewall rules for the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networks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allowing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SSH and ICMP.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VM instance on each network.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Cloud VPN connection that allows us to ping with the Internal IPs.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4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4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5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Cloud Interconnect options with GCP.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Interconnect extends your on-premises network to Google's network through a highly available, low latency connection.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6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cover a few important terms…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7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Interconnect Connection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specific physical connection between Google and your on-premises network. This connection exists in a colocation facility where your on-premises network and Google's network meet.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5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VLAN Attachment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VLAN (virtual local area network) attachment is a logical connection between your on-premises network and a single region in your Virtual Private Cloud (VPC) network.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9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Interconnect Offerings: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Partner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Dedicated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use Dedicated Interconnect to connect directly to Google or use Partner Interconnect to connect to Google through a supported service provider.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0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use Cloud Interconnect?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1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use Cloud Interconnect?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between your on-premises network and your VPC network doesn't traverse the public internet.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traverses a dedicated connection or goes through a service provider with a dedicated connection.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our previous discussions of VPC and Virtual Networks we learned about setting up a Network and Subnetworks internally on GCP for our VMs, but what about outside connections?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we’ll cover in this section…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2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use Cloud Interconnect?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VPC network's internal IP addresses are directly accessible from your on-premises network.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don't need to use a NAT device or VPN tunnel to reach internal IP addresses.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3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use Cloud Interconnect?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scale your connection capacity to meet your particular requirements.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Dedicated Interconnect, connection capacity is delivered over one or more 10-Gbps or 100-Gbps Ethernet connections.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4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use Cloud Interconnect?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Dedicated Interconnect, Partner Interconnect, Direct Peering, and Carrier Peering can all help you optimize egress traffic from your VPC network and reduce your egress costs.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 by itself does not reduce egress costs.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8" name="Google Shape;698;p6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5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use Cloud Interconnect?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use Cloud Interconnect with Private Google Access for on-premises hosts so that on-premises hosts can use internal IP addresses rather than external IP addresses to reach Google APIs and services.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6" name="Google Shape;706;p6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should we use Cloud VPN instead?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you don't require the low latency and high availability of Cloud Interconnect, consider using Cloud VPN to set up IPsec VPN tunnels between your networks.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6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should we use Cloud VPN instead?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IPsec VPN tunnels encrypt data by using industry-standard IPsec protocols as traffic traverses the public internet.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8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should we use Cloud VPN instead?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Cloud VPN tunnel doesn't require the overhead or costs associated with a direct, private connection.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 only requires a VPN device in your on-premises network.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9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topology of a Partner Interconnect.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6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70"/>
          <p:cNvSpPr/>
          <p:nvPr/>
        </p:nvSpPr>
        <p:spPr>
          <a:xfrm>
            <a:off x="66575" y="1098600"/>
            <a:ext cx="20529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70"/>
          <p:cNvSpPr/>
          <p:nvPr/>
        </p:nvSpPr>
        <p:spPr>
          <a:xfrm>
            <a:off x="4934150" y="1098600"/>
            <a:ext cx="40470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70"/>
          <p:cNvSpPr/>
          <p:nvPr/>
        </p:nvSpPr>
        <p:spPr>
          <a:xfrm>
            <a:off x="2500363" y="1098600"/>
            <a:ext cx="2052900" cy="34845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 Provider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70"/>
          <p:cNvSpPr txBox="1"/>
          <p:nvPr/>
        </p:nvSpPr>
        <p:spPr>
          <a:xfrm>
            <a:off x="5949000" y="4639550"/>
            <a:ext cx="31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Partner Interconnect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70"/>
          <p:cNvSpPr/>
          <p:nvPr/>
        </p:nvSpPr>
        <p:spPr>
          <a:xfrm>
            <a:off x="387788" y="1765800"/>
            <a:ext cx="1508100" cy="94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0"/>
          <p:cNvSpPr/>
          <p:nvPr/>
        </p:nvSpPr>
        <p:spPr>
          <a:xfrm>
            <a:off x="387804" y="3250200"/>
            <a:ext cx="1508100" cy="105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Montserrat"/>
                <a:ea typeface="Montserrat"/>
                <a:cs typeface="Montserrat"/>
                <a:sym typeface="Montserrat"/>
              </a:rPr>
              <a:t>Router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2" name="Google Shape;75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550" y="3727420"/>
            <a:ext cx="420575" cy="4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563" y="2240250"/>
            <a:ext cx="420575" cy="4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70"/>
          <p:cNvSpPr/>
          <p:nvPr/>
        </p:nvSpPr>
        <p:spPr>
          <a:xfrm>
            <a:off x="6898750" y="1548150"/>
            <a:ext cx="1973700" cy="2806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70"/>
          <p:cNvSpPr/>
          <p:nvPr/>
        </p:nvSpPr>
        <p:spPr>
          <a:xfrm>
            <a:off x="7085875" y="1941425"/>
            <a:ext cx="1508100" cy="77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VPC Subnet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9625" y="2240238"/>
            <a:ext cx="420575" cy="4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70"/>
          <p:cNvSpPr/>
          <p:nvPr/>
        </p:nvSpPr>
        <p:spPr>
          <a:xfrm>
            <a:off x="7086025" y="3258625"/>
            <a:ext cx="1508100" cy="94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Montserrat"/>
                <a:ea typeface="Montserrat"/>
                <a:cs typeface="Montserrat"/>
                <a:sym typeface="Montserrat"/>
              </a:rPr>
              <a:t>Cloud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Montserrat"/>
                <a:ea typeface="Montserrat"/>
                <a:cs typeface="Montserrat"/>
                <a:sym typeface="Montserrat"/>
              </a:rPr>
              <a:t>Router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8" name="Google Shape;75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613" y="3727420"/>
            <a:ext cx="420575" cy="4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/>
          <p:nvPr/>
        </p:nvSpPr>
        <p:spPr>
          <a:xfrm>
            <a:off x="2634550" y="2716050"/>
            <a:ext cx="4155600" cy="1686600"/>
          </a:xfrm>
          <a:prstGeom prst="rect">
            <a:avLst/>
          </a:prstGeom>
          <a:solidFill>
            <a:srgbClr val="340A44">
              <a:alpha val="11730"/>
            </a:srgbClr>
          </a:solidFill>
          <a:ln cap="flat" cmpd="sng" w="2857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Colocation Facility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5065525" y="3305550"/>
            <a:ext cx="1508100" cy="64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Montserrat"/>
                <a:ea typeface="Montserrat"/>
                <a:cs typeface="Montserrat"/>
                <a:sym typeface="Montserrat"/>
              </a:rPr>
              <a:t>Cloud</a:t>
            </a:r>
            <a:endParaRPr sz="14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Montserrat"/>
                <a:ea typeface="Montserrat"/>
                <a:cs typeface="Montserrat"/>
                <a:sym typeface="Montserrat"/>
              </a:rPr>
              <a:t>Peering Edge</a:t>
            </a:r>
            <a:endParaRPr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70"/>
          <p:cNvSpPr/>
          <p:nvPr/>
        </p:nvSpPr>
        <p:spPr>
          <a:xfrm>
            <a:off x="2772775" y="3097925"/>
            <a:ext cx="1508100" cy="105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Montserrat"/>
                <a:ea typeface="Montserrat"/>
                <a:cs typeface="Montserrat"/>
                <a:sym typeface="Montserrat"/>
              </a:rPr>
              <a:t>Service Provider</a:t>
            </a:r>
            <a:endParaRPr sz="14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Montserrat"/>
                <a:ea typeface="Montserrat"/>
                <a:cs typeface="Montserrat"/>
                <a:sym typeface="Montserrat"/>
              </a:rPr>
              <a:t>Peering Edge</a:t>
            </a:r>
            <a:endParaRPr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70"/>
          <p:cNvCxnSpPr>
            <a:stCxn id="753" idx="2"/>
            <a:endCxn id="751" idx="0"/>
          </p:cNvCxnSpPr>
          <p:nvPr/>
        </p:nvCxnSpPr>
        <p:spPr>
          <a:xfrm flipH="1" rot="-5400000">
            <a:off x="847400" y="2955275"/>
            <a:ext cx="5895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3" name="Google Shape;763;p70"/>
          <p:cNvCxnSpPr>
            <a:stCxn id="757" idx="1"/>
            <a:endCxn id="760" idx="3"/>
          </p:cNvCxnSpPr>
          <p:nvPr/>
        </p:nvCxnSpPr>
        <p:spPr>
          <a:xfrm rot="10800000">
            <a:off x="6573625" y="3626725"/>
            <a:ext cx="512400" cy="10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>
            <a:stCxn id="760" idx="1"/>
            <a:endCxn id="761" idx="3"/>
          </p:cNvCxnSpPr>
          <p:nvPr/>
        </p:nvCxnSpPr>
        <p:spPr>
          <a:xfrm flipH="1">
            <a:off x="4281025" y="3626700"/>
            <a:ext cx="7845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70"/>
          <p:cNvCxnSpPr>
            <a:stCxn id="761" idx="1"/>
            <a:endCxn id="751" idx="3"/>
          </p:cNvCxnSpPr>
          <p:nvPr/>
        </p:nvCxnSpPr>
        <p:spPr>
          <a:xfrm flipH="1">
            <a:off x="1895875" y="3626825"/>
            <a:ext cx="876900" cy="1524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70"/>
          <p:cNvCxnSpPr>
            <a:stCxn id="756" idx="2"/>
            <a:endCxn id="757" idx="0"/>
          </p:cNvCxnSpPr>
          <p:nvPr/>
        </p:nvCxnSpPr>
        <p:spPr>
          <a:xfrm flipH="1" rot="-5400000">
            <a:off x="7541263" y="2959463"/>
            <a:ext cx="5979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1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Partner Interconnect requires a supported service provider.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 full list of GCP’s supported service providers, visit: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cloud.google.com/network-connectivity/docs/interconnect/concepts/service-providers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7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Infrastructure and Interconnections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VPN Connection Demo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Interconnect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Shared VPC and VPC Peering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Connection Options Review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2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topology of a Dedicated Interconnect.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7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7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73"/>
          <p:cNvSpPr/>
          <p:nvPr/>
        </p:nvSpPr>
        <p:spPr>
          <a:xfrm>
            <a:off x="66575" y="1098600"/>
            <a:ext cx="2694600" cy="3484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3"/>
          <p:cNvSpPr/>
          <p:nvPr/>
        </p:nvSpPr>
        <p:spPr>
          <a:xfrm>
            <a:off x="2978600" y="1098600"/>
            <a:ext cx="6002400" cy="348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Cloud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3"/>
          <p:cNvSpPr txBox="1"/>
          <p:nvPr/>
        </p:nvSpPr>
        <p:spPr>
          <a:xfrm>
            <a:off x="5531675" y="4639550"/>
            <a:ext cx="36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Dedicated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Interconnect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3"/>
          <p:cNvSpPr/>
          <p:nvPr/>
        </p:nvSpPr>
        <p:spPr>
          <a:xfrm>
            <a:off x="5703675" y="1509200"/>
            <a:ext cx="3080400" cy="28932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73"/>
          <p:cNvSpPr/>
          <p:nvPr/>
        </p:nvSpPr>
        <p:spPr>
          <a:xfrm>
            <a:off x="5783825" y="1897600"/>
            <a:ext cx="2918100" cy="2330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VPC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73"/>
          <p:cNvSpPr/>
          <p:nvPr/>
        </p:nvSpPr>
        <p:spPr>
          <a:xfrm>
            <a:off x="5927526" y="2274900"/>
            <a:ext cx="2630700" cy="18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us-east1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73"/>
          <p:cNvSpPr/>
          <p:nvPr/>
        </p:nvSpPr>
        <p:spPr>
          <a:xfrm>
            <a:off x="7351400" y="2958150"/>
            <a:ext cx="1097100" cy="88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Compute 10.129.0.1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7" name="Google Shape;79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5675" y="3457471"/>
            <a:ext cx="288525" cy="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3"/>
          <p:cNvSpPr/>
          <p:nvPr/>
        </p:nvSpPr>
        <p:spPr>
          <a:xfrm>
            <a:off x="1493825" y="1720800"/>
            <a:ext cx="4038000" cy="2681700"/>
          </a:xfrm>
          <a:prstGeom prst="rect">
            <a:avLst/>
          </a:prstGeom>
          <a:solidFill>
            <a:srgbClr val="340A44">
              <a:alpha val="11730"/>
            </a:srgbClr>
          </a:solidFill>
          <a:ln cap="flat" cmpd="sng" w="2857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Colocation Facility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73"/>
          <p:cNvSpPr/>
          <p:nvPr/>
        </p:nvSpPr>
        <p:spPr>
          <a:xfrm>
            <a:off x="162950" y="1720800"/>
            <a:ext cx="1249500" cy="268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Subnet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73"/>
          <p:cNvSpPr/>
          <p:nvPr/>
        </p:nvSpPr>
        <p:spPr>
          <a:xfrm>
            <a:off x="239150" y="2619100"/>
            <a:ext cx="1097100" cy="88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01" name="Google Shape;801;p73"/>
          <p:cNvGrpSpPr/>
          <p:nvPr/>
        </p:nvGrpSpPr>
        <p:grpSpPr>
          <a:xfrm>
            <a:off x="539822" y="2950038"/>
            <a:ext cx="502800" cy="502800"/>
            <a:chOff x="433514" y="2354433"/>
            <a:chExt cx="502800" cy="502800"/>
          </a:xfrm>
        </p:grpSpPr>
        <p:sp>
          <p:nvSpPr>
            <p:cNvPr id="802" name="Google Shape;802;p7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03" name="Google Shape;803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4" name="Google Shape;804;p73"/>
          <p:cNvSpPr/>
          <p:nvPr/>
        </p:nvSpPr>
        <p:spPr>
          <a:xfrm>
            <a:off x="5995600" y="2958150"/>
            <a:ext cx="1097100" cy="88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Cloud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Router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5" name="Google Shape;805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1738" y="3479325"/>
            <a:ext cx="244825" cy="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3"/>
          <p:cNvSpPr/>
          <p:nvPr/>
        </p:nvSpPr>
        <p:spPr>
          <a:xfrm>
            <a:off x="1573988" y="2617950"/>
            <a:ext cx="1131900" cy="88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Montserrat"/>
                <a:ea typeface="Montserrat"/>
                <a:cs typeface="Montserrat"/>
                <a:sym typeface="Montserrat"/>
              </a:rPr>
              <a:t>On-premises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Montserrat"/>
                <a:ea typeface="Montserrat"/>
                <a:cs typeface="Montserrat"/>
                <a:sym typeface="Montserrat"/>
              </a:rPr>
              <a:t>Router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7" name="Google Shape;807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4991" y="3022958"/>
            <a:ext cx="429900" cy="4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73"/>
          <p:cNvSpPr/>
          <p:nvPr/>
        </p:nvSpPr>
        <p:spPr>
          <a:xfrm>
            <a:off x="3130225" y="2251800"/>
            <a:ext cx="2204400" cy="18993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Zone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73"/>
          <p:cNvSpPr/>
          <p:nvPr/>
        </p:nvSpPr>
        <p:spPr>
          <a:xfrm>
            <a:off x="3330450" y="2858625"/>
            <a:ext cx="1617000" cy="88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Google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Edge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0" name="Google Shape;810;p73"/>
          <p:cNvCxnSpPr>
            <a:stCxn id="800" idx="3"/>
            <a:endCxn id="806" idx="1"/>
          </p:cNvCxnSpPr>
          <p:nvPr/>
        </p:nvCxnSpPr>
        <p:spPr>
          <a:xfrm flipH="1" rot="10800000">
            <a:off x="1336250" y="3061600"/>
            <a:ext cx="237600" cy="1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73"/>
          <p:cNvCxnSpPr>
            <a:stCxn id="807" idx="2"/>
            <a:endCxn id="809" idx="2"/>
          </p:cNvCxnSpPr>
          <p:nvPr/>
        </p:nvCxnSpPr>
        <p:spPr>
          <a:xfrm flipH="1" rot="-5400000">
            <a:off x="2992841" y="2599958"/>
            <a:ext cx="293100" cy="1998900"/>
          </a:xfrm>
          <a:prstGeom prst="bentConnector3">
            <a:avLst>
              <a:gd fmla="val 276806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2" name="Google Shape;812;p73"/>
          <p:cNvCxnSpPr>
            <a:stCxn id="809" idx="3"/>
            <a:endCxn id="804" idx="1"/>
          </p:cNvCxnSpPr>
          <p:nvPr/>
        </p:nvCxnSpPr>
        <p:spPr>
          <a:xfrm>
            <a:off x="4947450" y="3302325"/>
            <a:ext cx="1048200" cy="996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73"/>
          <p:cNvCxnSpPr>
            <a:stCxn id="804" idx="3"/>
            <a:endCxn id="796" idx="1"/>
          </p:cNvCxnSpPr>
          <p:nvPr/>
        </p:nvCxnSpPr>
        <p:spPr>
          <a:xfrm>
            <a:off x="7092700" y="3401850"/>
            <a:ext cx="258600" cy="600"/>
          </a:xfrm>
          <a:prstGeom prst="bentConnector3">
            <a:avLst>
              <a:gd fmla="val 50019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74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Dedicated Interconnect requires a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co-location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facility.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 full list of GCP’s co-location facilities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around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the world, visit: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cloud.google.com/network-connectivity/ docs/interconnect/concepts/choosing-colocation-facilities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7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29" name="Google Shape;829;p75"/>
          <p:cNvGraphicFramePr/>
          <p:nvPr/>
        </p:nvGraphicFramePr>
        <p:xfrm>
          <a:off x="401750" y="1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{BDDB36A0-1ECC-4D3A-AA7E-8C1B35F3452F}</a:tableStyleId>
              </a:tblPr>
              <a:tblGrid>
                <a:gridCol w="1700100"/>
                <a:gridCol w="1700100"/>
                <a:gridCol w="1700100"/>
                <a:gridCol w="1700100"/>
                <a:gridCol w="1700100"/>
              </a:tblGrid>
              <a:tr h="71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Capacity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Access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VPN Tunnel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Encrypted tunnel to VPC networks through public internet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1.5-3 Gbps per tunnel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On-premises VPN gateway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Internal IP Addresses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Partner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Interconnect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Connection to VPC network through service provider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 Mbps-10 Gbps per connection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Supported Service Provider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2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Dedicated Interconnect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 connection to VPC networks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10-100 Gbps per link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Connection in a colocation facility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76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interconnects, including Partner Interconnect and Dedicated Interconnect.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7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77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discuss Peering.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7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8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78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79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the Peering options with GCP, let’s get a quick overview of the different options between dedicated and shared peerings and interconnect options.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7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80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split connection types into:	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Layer 2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a VLAN that pipes directly into your GCP environment providing connectivity to internal IP Addresses in the RFC 1918 address space.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8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1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split connection types into:	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Layer 3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 access to GSuite services, Youtube, and Google Cloud APIs using public IP addresses.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8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1560800"/>
            <a:ext cx="8520600" cy="14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8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86" name="Google Shape;886;p82"/>
          <p:cNvGraphicFramePr/>
          <p:nvPr/>
        </p:nvGraphicFramePr>
        <p:xfrm>
          <a:off x="757688" y="10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{BDDB36A0-1ECC-4D3A-AA7E-8C1B35F3452F}</a:tableStyleId>
              </a:tblPr>
              <a:tblGrid>
                <a:gridCol w="2542875"/>
                <a:gridCol w="2542875"/>
                <a:gridCol w="2542875"/>
              </a:tblGrid>
              <a:tr h="116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Layer 2</a:t>
                      </a:r>
                      <a:endParaRPr b="1"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Layer 3</a:t>
                      </a:r>
                      <a:endParaRPr b="1"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Dedicated</a:t>
                      </a:r>
                      <a:endParaRPr b="1"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Dedicated Interconnect</a:t>
                      </a:r>
                      <a:endParaRPr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 Peering</a:t>
                      </a:r>
                      <a:endParaRPr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Shared</a:t>
                      </a:r>
                      <a:endParaRPr b="1"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Partner Interconnect</a:t>
                      </a:r>
                      <a:endParaRPr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Carrier Peering</a:t>
                      </a:r>
                      <a:endParaRPr sz="2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83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 would fall under Layer 3 connectivity, but recall that it traverses the public internet (encrypted in the VPN tunnel).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8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84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Peering falls under network connectivity and provides a way to connect your business network and Google’s edge network.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peering: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Peering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85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capability is available at any of more than 100 locations in 33 countries around the world.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peering.google.com/#/infrastructure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8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86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established, Direct Peering provides a direct path from your on-premises network to Google services, including Google Cloud products that can be exposed through one or more public IP addresses.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8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87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from Google's network to your on-premises network also takes that direct path, including traffic from VPC networks in your projects.  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8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8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Cloud customers must request that direct egress pricing be enabled for each of their projects after they have established Direct Peering with Google.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8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Google Shape;93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9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Carrier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Enables you to access Google applications, such as GSuite, by using a service provider to obtain enterprise-grade network services that connect your infrastructure to Google.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8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90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Carrier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connecting to Google through a service provider, you can get connections with higher availability and lower latency, using one or more links. Work with your service provider to get the connection that you need.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9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91"/>
          <p:cNvSpPr txBox="1"/>
          <p:nvPr>
            <p:ph idx="1" type="subTitle"/>
          </p:nvPr>
        </p:nvSpPr>
        <p:spPr>
          <a:xfrm>
            <a:off x="311700" y="1152475"/>
            <a:ext cx="88323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Carrier Peering: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full details and pricing information, check out: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cloud.google.com/network-connectivity/docs/carrier-peering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96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92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discussed direct peering and carrier peering options.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9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93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cover how to determine choosing a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hybrid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connectivity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option.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94"/>
          <p:cNvSpPr txBox="1"/>
          <p:nvPr>
            <p:ph idx="1" type="subTitle"/>
          </p:nvPr>
        </p:nvSpPr>
        <p:spPr>
          <a:xfrm>
            <a:off x="311700" y="1152475"/>
            <a:ext cx="86841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cover how to determine choosing a hybrid connectivity option.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9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95"/>
          <p:cNvSpPr txBox="1"/>
          <p:nvPr>
            <p:ph type="ctrTitle"/>
          </p:nvPr>
        </p:nvSpPr>
        <p:spPr>
          <a:xfrm>
            <a:off x="311700" y="18656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5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96"/>
          <p:cNvSpPr txBox="1"/>
          <p:nvPr>
            <p:ph idx="1" type="subTitle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decision tree guide on how to choose a hybrid solution that’s right for your use case.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9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Google Shape;10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9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97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9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98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98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98"/>
          <p:cNvCxnSpPr>
            <a:stCxn id="1016" idx="3"/>
            <a:endCxn id="1015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9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5" name="Google Shape;1025;p99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99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8" name="Google Shape;1028;p99"/>
          <p:cNvCxnSpPr>
            <a:stCxn id="1027" idx="3"/>
            <a:endCxn id="1025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99"/>
          <p:cNvCxnSpPr>
            <a:stCxn id="1025" idx="2"/>
            <a:endCxn id="1026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0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100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100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100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100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100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100"/>
          <p:cNvCxnSpPr>
            <a:stCxn id="1039" idx="3"/>
            <a:endCxn id="1037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100"/>
          <p:cNvCxnSpPr>
            <a:stCxn id="1037" idx="2"/>
            <a:endCxn id="1038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100"/>
          <p:cNvCxnSpPr>
            <a:stCxn id="1038" idx="1"/>
            <a:endCxn id="1040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100"/>
          <p:cNvCxnSpPr>
            <a:stCxn id="1038" idx="3"/>
            <a:endCxn id="1041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10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101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1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5" name="Google Shape;1055;p101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101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101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1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101"/>
          <p:cNvCxnSpPr>
            <a:stCxn id="1055" idx="3"/>
            <a:endCxn id="1053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101"/>
          <p:cNvCxnSpPr>
            <a:stCxn id="1053" idx="2"/>
            <a:endCxn id="1054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101"/>
          <p:cNvCxnSpPr>
            <a:stCxn id="1054" idx="1"/>
            <a:endCxn id="1057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101"/>
          <p:cNvCxnSpPr>
            <a:stCxn id="1054" idx="3"/>
            <a:endCxn id="1058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101"/>
          <p:cNvCxnSpPr>
            <a:stCxn id="1055" idx="1"/>
            <a:endCxn id="1056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VPN securely connects your peer network to your Virtual Private Cloud (VPC) network through an IPsec VPN connection.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traveling between the two networks is encrypted by one VPN gateway and then decrypted by the other VPN gateway.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0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2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2" name="Google Shape;1072;p102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2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102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2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2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102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102"/>
          <p:cNvCxnSpPr>
            <a:stCxn id="1073" idx="3"/>
            <a:endCxn id="1071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102"/>
          <p:cNvCxnSpPr>
            <a:stCxn id="1071" idx="2"/>
            <a:endCxn id="1072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102"/>
          <p:cNvCxnSpPr>
            <a:stCxn id="1072" idx="1"/>
            <a:endCxn id="1076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102"/>
          <p:cNvCxnSpPr>
            <a:stCxn id="1072" idx="3"/>
            <a:endCxn id="1077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102"/>
          <p:cNvCxnSpPr>
            <a:stCxn id="1073" idx="1"/>
            <a:endCxn id="1074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102"/>
          <p:cNvCxnSpPr>
            <a:stCxn id="1074" idx="2"/>
            <a:endCxn id="1075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0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3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2" name="Google Shape;1092;p103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103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103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103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103"/>
          <p:cNvSpPr/>
          <p:nvPr/>
        </p:nvSpPr>
        <p:spPr>
          <a:xfrm>
            <a:off x="3413763" y="16773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Modest bandwidth, short duration, encrypted?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103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103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9" name="Google Shape;1099;p103"/>
          <p:cNvCxnSpPr>
            <a:stCxn id="1093" idx="3"/>
            <a:endCxn id="1091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103"/>
          <p:cNvCxnSpPr>
            <a:stCxn id="1091" idx="2"/>
            <a:endCxn id="1092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03"/>
          <p:cNvCxnSpPr>
            <a:stCxn id="1092" idx="1"/>
            <a:endCxn id="1097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103"/>
          <p:cNvCxnSpPr>
            <a:stCxn id="1092" idx="3"/>
            <a:endCxn id="1098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103"/>
          <p:cNvCxnSpPr>
            <a:stCxn id="1093" idx="1"/>
            <a:endCxn id="1094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103"/>
          <p:cNvCxnSpPr>
            <a:stCxn id="1094" idx="2"/>
            <a:endCxn id="1095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103"/>
          <p:cNvCxnSpPr>
            <a:stCxn id="1095" idx="3"/>
            <a:endCxn id="1096" idx="1"/>
          </p:cNvCxnSpPr>
          <p:nvPr/>
        </p:nvCxnSpPr>
        <p:spPr>
          <a:xfrm flipH="1" rot="10800000">
            <a:off x="2445563" y="2042338"/>
            <a:ext cx="968100" cy="627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10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104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04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104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104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4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7" name="Google Shape;1117;p104"/>
          <p:cNvSpPr/>
          <p:nvPr/>
        </p:nvSpPr>
        <p:spPr>
          <a:xfrm>
            <a:off x="3413763" y="16773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Modest bandwidth, short duration, encrypted?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046400" y="3410050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3661588" y="2859175"/>
            <a:ext cx="14103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104"/>
          <p:cNvCxnSpPr>
            <a:stCxn id="1114" idx="3"/>
            <a:endCxn id="1112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104"/>
          <p:cNvCxnSpPr>
            <a:stCxn id="1112" idx="2"/>
            <a:endCxn id="1113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104"/>
          <p:cNvCxnSpPr>
            <a:stCxn id="1113" idx="1"/>
            <a:endCxn id="1120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104"/>
          <p:cNvCxnSpPr>
            <a:stCxn id="1113" idx="3"/>
            <a:endCxn id="1121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104"/>
          <p:cNvCxnSpPr>
            <a:stCxn id="1114" idx="1"/>
            <a:endCxn id="1115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104"/>
          <p:cNvCxnSpPr>
            <a:stCxn id="1115" idx="2"/>
            <a:endCxn id="1116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104"/>
          <p:cNvCxnSpPr>
            <a:stCxn id="1116" idx="3"/>
            <a:endCxn id="1117" idx="1"/>
          </p:cNvCxnSpPr>
          <p:nvPr/>
        </p:nvCxnSpPr>
        <p:spPr>
          <a:xfrm flipH="1" rot="10800000">
            <a:off x="2445563" y="2042338"/>
            <a:ext cx="968100" cy="627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104"/>
          <p:cNvCxnSpPr>
            <a:stCxn id="1117" idx="2"/>
            <a:endCxn id="1119" idx="0"/>
          </p:cNvCxnSpPr>
          <p:nvPr/>
        </p:nvCxnSpPr>
        <p:spPr>
          <a:xfrm rot="5400000">
            <a:off x="4162263" y="2611738"/>
            <a:ext cx="451800" cy="429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4"/>
          <p:cNvCxnSpPr>
            <a:stCxn id="1117" idx="3"/>
            <a:endCxn id="1118" idx="3"/>
          </p:cNvCxnSpPr>
          <p:nvPr/>
        </p:nvCxnSpPr>
        <p:spPr>
          <a:xfrm>
            <a:off x="5405463" y="2042338"/>
            <a:ext cx="51300" cy="1675500"/>
          </a:xfrm>
          <a:prstGeom prst="bentConnector3">
            <a:avLst>
              <a:gd fmla="val 564059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10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105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105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05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5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05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105"/>
          <p:cNvSpPr/>
          <p:nvPr/>
        </p:nvSpPr>
        <p:spPr>
          <a:xfrm>
            <a:off x="3413763" y="16773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Modest bandwidth, short duration, encrypted?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4" name="Google Shape;1144;p105"/>
          <p:cNvSpPr/>
          <p:nvPr/>
        </p:nvSpPr>
        <p:spPr>
          <a:xfrm>
            <a:off x="453863" y="2819163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Own Encryption Needed?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5" name="Google Shape;1145;p105"/>
          <p:cNvSpPr txBox="1"/>
          <p:nvPr/>
        </p:nvSpPr>
        <p:spPr>
          <a:xfrm>
            <a:off x="4046400" y="3410050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105"/>
          <p:cNvSpPr txBox="1"/>
          <p:nvPr/>
        </p:nvSpPr>
        <p:spPr>
          <a:xfrm>
            <a:off x="3661588" y="2859175"/>
            <a:ext cx="14103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5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5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5"/>
          <p:cNvCxnSpPr>
            <a:stCxn id="1140" idx="3"/>
            <a:endCxn id="1138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5"/>
          <p:cNvCxnSpPr>
            <a:stCxn id="1138" idx="2"/>
            <a:endCxn id="1139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105"/>
          <p:cNvCxnSpPr>
            <a:stCxn id="1139" idx="1"/>
            <a:endCxn id="1147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105"/>
          <p:cNvCxnSpPr>
            <a:stCxn id="1139" idx="3"/>
            <a:endCxn id="1148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105"/>
          <p:cNvCxnSpPr>
            <a:stCxn id="1140" idx="1"/>
            <a:endCxn id="1141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105"/>
          <p:cNvCxnSpPr>
            <a:stCxn id="1141" idx="2"/>
            <a:endCxn id="1142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5"/>
          <p:cNvCxnSpPr>
            <a:stCxn id="1144" idx="0"/>
            <a:endCxn id="1142" idx="2"/>
          </p:cNvCxnSpPr>
          <p:nvPr/>
        </p:nvCxnSpPr>
        <p:spPr>
          <a:xfrm rot="-5400000">
            <a:off x="1275413" y="2644263"/>
            <a:ext cx="349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6" name="Google Shape;1156;p105"/>
          <p:cNvCxnSpPr>
            <a:stCxn id="1142" idx="3"/>
            <a:endCxn id="1143" idx="1"/>
          </p:cNvCxnSpPr>
          <p:nvPr/>
        </p:nvCxnSpPr>
        <p:spPr>
          <a:xfrm flipH="1" rot="10800000">
            <a:off x="2445563" y="2042338"/>
            <a:ext cx="968100" cy="627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105"/>
          <p:cNvCxnSpPr>
            <a:stCxn id="1143" idx="2"/>
            <a:endCxn id="1146" idx="0"/>
          </p:cNvCxnSpPr>
          <p:nvPr/>
        </p:nvCxnSpPr>
        <p:spPr>
          <a:xfrm rot="5400000">
            <a:off x="4162263" y="2611738"/>
            <a:ext cx="451800" cy="429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105"/>
          <p:cNvCxnSpPr>
            <a:stCxn id="1143" idx="3"/>
            <a:endCxn id="1145" idx="3"/>
          </p:cNvCxnSpPr>
          <p:nvPr/>
        </p:nvCxnSpPr>
        <p:spPr>
          <a:xfrm>
            <a:off x="5405463" y="2042338"/>
            <a:ext cx="51300" cy="1675500"/>
          </a:xfrm>
          <a:prstGeom prst="bentConnector3">
            <a:avLst>
              <a:gd fmla="val 564059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10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106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06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06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106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106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106"/>
          <p:cNvSpPr/>
          <p:nvPr/>
        </p:nvSpPr>
        <p:spPr>
          <a:xfrm>
            <a:off x="3413763" y="16773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Modest bandwidth, short duration, encrypted?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2" name="Google Shape;1172;p106"/>
          <p:cNvSpPr/>
          <p:nvPr/>
        </p:nvSpPr>
        <p:spPr>
          <a:xfrm>
            <a:off x="453863" y="2819163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Own Encryption Needed?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3" name="Google Shape;1173;p106"/>
          <p:cNvSpPr txBox="1"/>
          <p:nvPr/>
        </p:nvSpPr>
        <p:spPr>
          <a:xfrm>
            <a:off x="4046400" y="3410050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106"/>
          <p:cNvSpPr txBox="1"/>
          <p:nvPr/>
        </p:nvSpPr>
        <p:spPr>
          <a:xfrm>
            <a:off x="3661588" y="2859175"/>
            <a:ext cx="14103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106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106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7" name="Google Shape;1177;p106"/>
          <p:cNvCxnSpPr>
            <a:stCxn id="1168" idx="3"/>
            <a:endCxn id="1166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106"/>
          <p:cNvCxnSpPr>
            <a:stCxn id="1166" idx="2"/>
            <a:endCxn id="1167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106"/>
          <p:cNvCxnSpPr>
            <a:stCxn id="1167" idx="1"/>
            <a:endCxn id="1175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106"/>
          <p:cNvCxnSpPr>
            <a:stCxn id="1167" idx="3"/>
            <a:endCxn id="1176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106"/>
          <p:cNvCxnSpPr>
            <a:stCxn id="1168" idx="1"/>
            <a:endCxn id="1169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106"/>
          <p:cNvCxnSpPr>
            <a:stCxn id="1169" idx="2"/>
            <a:endCxn id="1170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106"/>
          <p:cNvCxnSpPr>
            <a:stCxn id="1172" idx="0"/>
            <a:endCxn id="1170" idx="2"/>
          </p:cNvCxnSpPr>
          <p:nvPr/>
        </p:nvCxnSpPr>
        <p:spPr>
          <a:xfrm rot="-5400000">
            <a:off x="1275413" y="2644263"/>
            <a:ext cx="349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4" name="Google Shape;1184;p106"/>
          <p:cNvCxnSpPr>
            <a:stCxn id="1170" idx="3"/>
            <a:endCxn id="1171" idx="1"/>
          </p:cNvCxnSpPr>
          <p:nvPr/>
        </p:nvCxnSpPr>
        <p:spPr>
          <a:xfrm flipH="1" rot="10800000">
            <a:off x="2445563" y="2042338"/>
            <a:ext cx="968100" cy="627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5" name="Google Shape;1185;p106"/>
          <p:cNvCxnSpPr>
            <a:stCxn id="1171" idx="2"/>
            <a:endCxn id="1174" idx="0"/>
          </p:cNvCxnSpPr>
          <p:nvPr/>
        </p:nvCxnSpPr>
        <p:spPr>
          <a:xfrm rot="5400000">
            <a:off x="4162263" y="2611738"/>
            <a:ext cx="451800" cy="429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6" name="Google Shape;1186;p106"/>
          <p:cNvCxnSpPr>
            <a:stCxn id="1171" idx="3"/>
            <a:endCxn id="1173" idx="3"/>
          </p:cNvCxnSpPr>
          <p:nvPr/>
        </p:nvCxnSpPr>
        <p:spPr>
          <a:xfrm>
            <a:off x="5405463" y="2042338"/>
            <a:ext cx="51300" cy="1675500"/>
          </a:xfrm>
          <a:prstGeom prst="bentConnector3">
            <a:avLst>
              <a:gd fmla="val 564059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106"/>
          <p:cNvCxnSpPr>
            <a:stCxn id="1172" idx="3"/>
            <a:endCxn id="1174" idx="1"/>
          </p:cNvCxnSpPr>
          <p:nvPr/>
        </p:nvCxnSpPr>
        <p:spPr>
          <a:xfrm flipH="1" rot="10800000">
            <a:off x="2445563" y="3059313"/>
            <a:ext cx="1215900" cy="1248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Google Shape;119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10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5" name="Google Shape;1195;p107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6" name="Google Shape;1196;p107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7" name="Google Shape;1197;p107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107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107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07"/>
          <p:cNvSpPr/>
          <p:nvPr/>
        </p:nvSpPr>
        <p:spPr>
          <a:xfrm>
            <a:off x="3413763" y="16773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Modest bandwidth, short duration, encrypted?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107"/>
          <p:cNvSpPr/>
          <p:nvPr/>
        </p:nvSpPr>
        <p:spPr>
          <a:xfrm>
            <a:off x="453863" y="2819163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Own Encryption Needed?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07"/>
          <p:cNvSpPr/>
          <p:nvPr/>
        </p:nvSpPr>
        <p:spPr>
          <a:xfrm>
            <a:off x="1450313" y="38982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&gt;10Gbps?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07"/>
          <p:cNvSpPr txBox="1"/>
          <p:nvPr/>
        </p:nvSpPr>
        <p:spPr>
          <a:xfrm>
            <a:off x="4046400" y="3410050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107"/>
          <p:cNvSpPr txBox="1"/>
          <p:nvPr/>
        </p:nvSpPr>
        <p:spPr>
          <a:xfrm>
            <a:off x="3661588" y="2859175"/>
            <a:ext cx="14103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07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07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7" name="Google Shape;1207;p107"/>
          <p:cNvCxnSpPr>
            <a:stCxn id="1197" idx="3"/>
            <a:endCxn id="1195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107"/>
          <p:cNvCxnSpPr>
            <a:stCxn id="1195" idx="2"/>
            <a:endCxn id="1196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07"/>
          <p:cNvCxnSpPr>
            <a:stCxn id="1196" idx="1"/>
            <a:endCxn id="1205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107"/>
          <p:cNvCxnSpPr>
            <a:stCxn id="1196" idx="3"/>
            <a:endCxn id="1206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107"/>
          <p:cNvCxnSpPr>
            <a:stCxn id="1197" idx="1"/>
            <a:endCxn id="1198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107"/>
          <p:cNvCxnSpPr>
            <a:stCxn id="1198" idx="2"/>
            <a:endCxn id="1199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107"/>
          <p:cNvCxnSpPr>
            <a:stCxn id="1201" idx="0"/>
            <a:endCxn id="1199" idx="2"/>
          </p:cNvCxnSpPr>
          <p:nvPr/>
        </p:nvCxnSpPr>
        <p:spPr>
          <a:xfrm rot="-5400000">
            <a:off x="1275413" y="2644263"/>
            <a:ext cx="349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4" name="Google Shape;1214;p107"/>
          <p:cNvCxnSpPr>
            <a:stCxn id="1202" idx="0"/>
            <a:endCxn id="1201" idx="2"/>
          </p:cNvCxnSpPr>
          <p:nvPr/>
        </p:nvCxnSpPr>
        <p:spPr>
          <a:xfrm flipH="1" rot="5400000">
            <a:off x="1773413" y="3225500"/>
            <a:ext cx="349200" cy="996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5" name="Google Shape;1215;p107"/>
          <p:cNvCxnSpPr>
            <a:stCxn id="1199" idx="3"/>
            <a:endCxn id="1200" idx="1"/>
          </p:cNvCxnSpPr>
          <p:nvPr/>
        </p:nvCxnSpPr>
        <p:spPr>
          <a:xfrm flipH="1" rot="10800000">
            <a:off x="2445563" y="2042338"/>
            <a:ext cx="968100" cy="627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07"/>
          <p:cNvCxnSpPr>
            <a:stCxn id="1200" idx="2"/>
            <a:endCxn id="1204" idx="0"/>
          </p:cNvCxnSpPr>
          <p:nvPr/>
        </p:nvCxnSpPr>
        <p:spPr>
          <a:xfrm rot="5400000">
            <a:off x="4162263" y="2611738"/>
            <a:ext cx="451800" cy="429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107"/>
          <p:cNvCxnSpPr>
            <a:stCxn id="1201" idx="3"/>
            <a:endCxn id="1204" idx="1"/>
          </p:cNvCxnSpPr>
          <p:nvPr/>
        </p:nvCxnSpPr>
        <p:spPr>
          <a:xfrm flipH="1" rot="10800000">
            <a:off x="2445563" y="3059313"/>
            <a:ext cx="1215900" cy="1248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107"/>
          <p:cNvCxnSpPr>
            <a:stCxn id="1200" idx="3"/>
            <a:endCxn id="1203" idx="3"/>
          </p:cNvCxnSpPr>
          <p:nvPr/>
        </p:nvCxnSpPr>
        <p:spPr>
          <a:xfrm>
            <a:off x="5405463" y="2042338"/>
            <a:ext cx="51300" cy="1675500"/>
          </a:xfrm>
          <a:prstGeom prst="bentConnector3">
            <a:avLst>
              <a:gd fmla="val 564059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0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08"/>
          <p:cNvSpPr/>
          <p:nvPr/>
        </p:nvSpPr>
        <p:spPr>
          <a:xfrm>
            <a:off x="6526050" y="13761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 to GSuite, Youtube or GCP APIs?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8"/>
          <p:cNvSpPr/>
          <p:nvPr/>
        </p:nvSpPr>
        <p:spPr>
          <a:xfrm>
            <a:off x="6526050" y="25717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able to meet GCP Peering requirements?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08"/>
          <p:cNvSpPr/>
          <p:nvPr/>
        </p:nvSpPr>
        <p:spPr>
          <a:xfrm>
            <a:off x="4017725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to connect your infrastructure to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08"/>
          <p:cNvSpPr/>
          <p:nvPr/>
        </p:nvSpPr>
        <p:spPr>
          <a:xfrm>
            <a:off x="1125700" y="646225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Extend to Internal IP Addresses in GCP?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0" name="Google Shape;1230;p108"/>
          <p:cNvSpPr/>
          <p:nvPr/>
        </p:nvSpPr>
        <p:spPr>
          <a:xfrm>
            <a:off x="453863" y="17400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Meet at Google’s colocation facility?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1" name="Google Shape;1231;p108"/>
          <p:cNvSpPr/>
          <p:nvPr/>
        </p:nvSpPr>
        <p:spPr>
          <a:xfrm>
            <a:off x="3413763" y="1677388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Modest bandwidth, short duration, encrypted?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8"/>
          <p:cNvSpPr/>
          <p:nvPr/>
        </p:nvSpPr>
        <p:spPr>
          <a:xfrm>
            <a:off x="453863" y="2819163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Own Encryption Needed?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108"/>
          <p:cNvSpPr/>
          <p:nvPr/>
        </p:nvSpPr>
        <p:spPr>
          <a:xfrm>
            <a:off x="1450313" y="3898250"/>
            <a:ext cx="1991700" cy="7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&gt;10Gbps?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108"/>
          <p:cNvSpPr txBox="1"/>
          <p:nvPr/>
        </p:nvSpPr>
        <p:spPr>
          <a:xfrm>
            <a:off x="4046400" y="3410050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8"/>
          <p:cNvSpPr txBox="1"/>
          <p:nvPr/>
        </p:nvSpPr>
        <p:spPr>
          <a:xfrm>
            <a:off x="4051425" y="44412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Dedicated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Interconnect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8"/>
          <p:cNvSpPr txBox="1"/>
          <p:nvPr/>
        </p:nvSpPr>
        <p:spPr>
          <a:xfrm>
            <a:off x="3661588" y="2859175"/>
            <a:ext cx="14103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VPN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08"/>
          <p:cNvSpPr txBox="1"/>
          <p:nvPr/>
        </p:nvSpPr>
        <p:spPr>
          <a:xfrm>
            <a:off x="5871125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08"/>
          <p:cNvSpPr txBox="1"/>
          <p:nvPr/>
        </p:nvSpPr>
        <p:spPr>
          <a:xfrm>
            <a:off x="7695850" y="3609325"/>
            <a:ext cx="1410300" cy="6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Carrier Peering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108"/>
          <p:cNvCxnSpPr>
            <a:stCxn id="1228" idx="3"/>
            <a:endCxn id="1226" idx="0"/>
          </p:cNvCxnSpPr>
          <p:nvPr/>
        </p:nvCxnSpPr>
        <p:spPr>
          <a:xfrm>
            <a:off x="6009425" y="1011175"/>
            <a:ext cx="1512600" cy="3651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0" name="Google Shape;1240;p108"/>
          <p:cNvCxnSpPr>
            <a:stCxn id="1226" idx="2"/>
            <a:endCxn id="1227" idx="0"/>
          </p:cNvCxnSpPr>
          <p:nvPr/>
        </p:nvCxnSpPr>
        <p:spPr>
          <a:xfrm flipH="1" rot="-5400000">
            <a:off x="7289400" y="2338525"/>
            <a:ext cx="4656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108"/>
          <p:cNvCxnSpPr>
            <a:stCxn id="1227" idx="1"/>
            <a:endCxn id="1237" idx="0"/>
          </p:cNvCxnSpPr>
          <p:nvPr/>
        </p:nvCxnSpPr>
        <p:spPr>
          <a:xfrm>
            <a:off x="6526050" y="2936700"/>
            <a:ext cx="50100" cy="672600"/>
          </a:xfrm>
          <a:prstGeom prst="bentConnector4">
            <a:avLst>
              <a:gd fmla="val -475299" name="adj1"/>
              <a:gd fmla="val 77132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2" name="Google Shape;1242;p108"/>
          <p:cNvCxnSpPr>
            <a:stCxn id="1227" idx="3"/>
            <a:endCxn id="1238" idx="0"/>
          </p:cNvCxnSpPr>
          <p:nvPr/>
        </p:nvCxnSpPr>
        <p:spPr>
          <a:xfrm flipH="1">
            <a:off x="8401050" y="2936700"/>
            <a:ext cx="116700" cy="672600"/>
          </a:xfrm>
          <a:prstGeom prst="bentConnector4">
            <a:avLst>
              <a:gd fmla="val -204049" name="adj1"/>
              <a:gd fmla="val 77132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3" name="Google Shape;1243;p108"/>
          <p:cNvCxnSpPr>
            <a:stCxn id="1228" idx="1"/>
            <a:endCxn id="1229" idx="3"/>
          </p:cNvCxnSpPr>
          <p:nvPr/>
        </p:nvCxnSpPr>
        <p:spPr>
          <a:xfrm flipH="1">
            <a:off x="3117425" y="1011175"/>
            <a:ext cx="9003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108"/>
          <p:cNvCxnSpPr>
            <a:stCxn id="1229" idx="2"/>
            <a:endCxn id="1230" idx="0"/>
          </p:cNvCxnSpPr>
          <p:nvPr/>
        </p:nvCxnSpPr>
        <p:spPr>
          <a:xfrm rot="5400000">
            <a:off x="1603750" y="1222225"/>
            <a:ext cx="363900" cy="6717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108"/>
          <p:cNvCxnSpPr>
            <a:stCxn id="1232" idx="0"/>
            <a:endCxn id="1230" idx="2"/>
          </p:cNvCxnSpPr>
          <p:nvPr/>
        </p:nvCxnSpPr>
        <p:spPr>
          <a:xfrm rot="-5400000">
            <a:off x="1275413" y="2644263"/>
            <a:ext cx="349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6" name="Google Shape;1246;p108"/>
          <p:cNvCxnSpPr>
            <a:stCxn id="1233" idx="0"/>
            <a:endCxn id="1232" idx="2"/>
          </p:cNvCxnSpPr>
          <p:nvPr/>
        </p:nvCxnSpPr>
        <p:spPr>
          <a:xfrm flipH="1" rot="5400000">
            <a:off x="1773413" y="3225500"/>
            <a:ext cx="349200" cy="996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7" name="Google Shape;1247;p108"/>
          <p:cNvCxnSpPr>
            <a:stCxn id="1235" idx="1"/>
            <a:endCxn id="1233" idx="2"/>
          </p:cNvCxnSpPr>
          <p:nvPr/>
        </p:nvCxnSpPr>
        <p:spPr>
          <a:xfrm rot="10800000">
            <a:off x="2446125" y="4628125"/>
            <a:ext cx="1605300" cy="120900"/>
          </a:xfrm>
          <a:prstGeom prst="bent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8" name="Google Shape;1248;p108"/>
          <p:cNvCxnSpPr>
            <a:stCxn id="1230" idx="3"/>
            <a:endCxn id="1231" idx="1"/>
          </p:cNvCxnSpPr>
          <p:nvPr/>
        </p:nvCxnSpPr>
        <p:spPr>
          <a:xfrm flipH="1" rot="10800000">
            <a:off x="2445563" y="2042338"/>
            <a:ext cx="968100" cy="627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108"/>
          <p:cNvCxnSpPr>
            <a:stCxn id="1231" idx="2"/>
            <a:endCxn id="1236" idx="0"/>
          </p:cNvCxnSpPr>
          <p:nvPr/>
        </p:nvCxnSpPr>
        <p:spPr>
          <a:xfrm rot="5400000">
            <a:off x="4162263" y="2611738"/>
            <a:ext cx="451800" cy="429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108"/>
          <p:cNvCxnSpPr>
            <a:stCxn id="1233" idx="3"/>
            <a:endCxn id="1234" idx="1"/>
          </p:cNvCxnSpPr>
          <p:nvPr/>
        </p:nvCxnSpPr>
        <p:spPr>
          <a:xfrm flipH="1" rot="10800000">
            <a:off x="3442013" y="3717800"/>
            <a:ext cx="604500" cy="5454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08"/>
          <p:cNvCxnSpPr>
            <a:stCxn id="1232" idx="3"/>
            <a:endCxn id="1236" idx="1"/>
          </p:cNvCxnSpPr>
          <p:nvPr/>
        </p:nvCxnSpPr>
        <p:spPr>
          <a:xfrm flipH="1" rot="10800000">
            <a:off x="2445563" y="3059313"/>
            <a:ext cx="1215900" cy="1248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108"/>
          <p:cNvCxnSpPr>
            <a:stCxn id="1231" idx="3"/>
            <a:endCxn id="1234" idx="3"/>
          </p:cNvCxnSpPr>
          <p:nvPr/>
        </p:nvCxnSpPr>
        <p:spPr>
          <a:xfrm>
            <a:off x="5405463" y="2042338"/>
            <a:ext cx="51300" cy="1675500"/>
          </a:xfrm>
          <a:prstGeom prst="bentConnector3">
            <a:avLst>
              <a:gd fmla="val 564059" name="adj1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09"/>
          <p:cNvSpPr txBox="1"/>
          <p:nvPr>
            <p:ph idx="1" type="subTitle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 full detailed guide on connectivity options, check out the official GCP doc guide: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cloud.google.com/network-connectivity/docs/how-to/choose-product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0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11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explored how to decide between different interconnection and peering options.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11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1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Shared VPC and VPC Network peering.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