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Lst>
  <p:sldSz cy="5143500" cx="9144000"/>
  <p:notesSz cx="6858000" cy="9144000"/>
  <p:embeddedFontLst>
    <p:embeddedFont>
      <p:font typeface="Roboto"/>
      <p:regular r:id="rId160"/>
      <p:bold r:id="rId161"/>
      <p:italic r:id="rId162"/>
      <p:boldItalic r:id="rId163"/>
    </p:embeddedFont>
    <p:embeddedFont>
      <p:font typeface="Montserrat"/>
      <p:regular r:id="rId164"/>
      <p:bold r:id="rId165"/>
      <p:italic r:id="rId166"/>
      <p:boldItalic r:id="rId1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D1D74B-B70C-488B-87EE-674E0A90FE52}">
  <a:tblStyle styleId="{4DD1D74B-B70C-488B-87EE-674E0A90FE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font" Target="fonts/Montserrat-bold.fntdata"/><Relationship Id="rId69" Type="http://schemas.openxmlformats.org/officeDocument/2006/relationships/slide" Target="slides/slide63.xml"/><Relationship Id="rId164" Type="http://schemas.openxmlformats.org/officeDocument/2006/relationships/font" Target="fonts/Montserrat-regular.fntdata"/><Relationship Id="rId163" Type="http://schemas.openxmlformats.org/officeDocument/2006/relationships/font" Target="fonts/Roboto-boldItalic.fntdata"/><Relationship Id="rId162" Type="http://schemas.openxmlformats.org/officeDocument/2006/relationships/font" Target="fonts/Roboto-italic.fntdata"/><Relationship Id="rId167" Type="http://schemas.openxmlformats.org/officeDocument/2006/relationships/font" Target="fonts/Montserrat-boldItalic.fntdata"/><Relationship Id="rId166" Type="http://schemas.openxmlformats.org/officeDocument/2006/relationships/font" Target="fonts/Montserrat-italic.fntdata"/><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font" Target="fonts/Roboto-bold.fntdata"/><Relationship Id="rId54" Type="http://schemas.openxmlformats.org/officeDocument/2006/relationships/slide" Target="slides/slide48.xml"/><Relationship Id="rId160" Type="http://schemas.openxmlformats.org/officeDocument/2006/relationships/font" Target="fonts/Roboto-regular.fntdata"/><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b2f86b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b2f86b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f3d13072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f3d13072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231fc60aa4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231fc60aa4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1f3d13072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1f3d13072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1f3d13072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1f3d13072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1f3d13072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1f3d13072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231fc60aa4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231fc60aa4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231fc60aa4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231fc60aa4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11f3d13072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11f3d13072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231fc60aa4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1231fc60aa4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1231fc60aa4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1231fc60aa4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231fc60aa4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231fc60aa4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f3d13072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f3d13072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1231fc60aa4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1231fc60aa4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11f3d13072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11f3d13072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1f3d13072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1f3d13072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11f3d13072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11f3d13072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1231fc60aa4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1231fc60aa4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1231fc60aa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1231fc60aa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1231fc60aa4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1231fc60aa4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231fc60aa4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231fc60aa4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231fc60aa4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231fc60aa4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231fc60aa4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231fc60aa4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f3d13072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f3d13072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231fc60aa4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231fc60aa4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231fc60aa4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1231fc60aa4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1231fc60aa4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1231fc60aa4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231fc60aa4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231fc60aa4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1231fc60aa4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1231fc60aa4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231fc60aa4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1231fc60aa4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1231fc60aa4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1231fc60aa4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237042e0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1237042e0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1237042e0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1237042e0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1237042e0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1237042e0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f3d13072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f3d13072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237042e0c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1237042e0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1237042e0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1237042e0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1231fc60aa4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1231fc60aa4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11f3d13072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11f3d13072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11f3d13072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11f3d13072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1231fc60aa4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1231fc60aa4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1231fc60aa4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1231fc60aa4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1231fc60aa4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1231fc60aa4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1231fc60aa4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1231fc60aa4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1231fc60aa4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1231fc60aa4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3d13072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f3d13072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1231fc60aa4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1231fc60aa4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1231fc60aa4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1231fc60aa4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231fc60aa4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231fc60aa4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1231fc60aa4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1231fc60aa4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1231fc60aa4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1231fc60aa4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1231fc60aa4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1231fc60aa4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1231fc60aa4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1231fc60aa4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1231fc60aa4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1231fc60aa4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1231fc60aa4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1231fc60aa4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1231fc60aa4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1231fc60aa4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f3d13072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f3d13072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1231fc60aa4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1231fc60aa4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1231fc60aa4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1231fc60aa4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1231fc60aa4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1231fc60aa4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11f3d13072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6" name="Google Shape;1536;g11f3d13072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f3d13072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f3d13072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f3d13072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f3d13072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f3d13072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f3d13072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f3d13072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f3d13072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c50eae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c50eae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f3d13072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f3d13072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f3d13072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f3d13072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f3d13072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f3d13072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f3d13072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f3d13072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f3d13072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f3d13072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f3d13072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f3d13072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f3d13072a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f3d13072a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f3d13072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f3d13072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f3d13072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1f3d13072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f3d13072a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f3d13072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b2f86b5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b2f86b5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f3d13072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f3d13072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980171c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980171c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980171c8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980171c8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f3d13072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f3d13072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f3d13072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f3d13072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f3d13072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f3d13072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f3d13072a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f3d13072a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f3d13072a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f3d13072a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f3d13072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f3d13072a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12d16a4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12d16a4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f3d1307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f3d1307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31fc60a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31fc60a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31fc60aa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231fc60aa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231fc60aa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231fc60aa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231fc60a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231fc60a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231fc60a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231fc60a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31fc60aa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231fc60aa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31fc60aa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31fc60aa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31fc60aa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31fc60aa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231fc60aa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231fc60aa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231fc60aa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231fc60aa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b2f86b5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b2f86b5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231fc60aa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231fc60aa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231fc60aa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231fc60aa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231fc60aa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231fc60aa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231fc60aa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231fc60aa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31fc60aa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31fc60aa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231fc60aa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231fc60aa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231fc60aa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231fc60aa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231fc60aa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231fc60aa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231fc60aa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231fc60aa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231fc60aa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231fc60aa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980171c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980171c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231fc60aa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231fc60aa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231fc60aa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231fc60aa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231fc60aa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231fc60aa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31fc60a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231fc60a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231fc60aa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231fc60aa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231fc60aa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231fc60aa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231fc60aa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231fc60aa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231fc60aa4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231fc60aa4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231fc60aa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231fc60aa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231fc60aa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231fc60aa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f3d13072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f3d13072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231fc60aa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231fc60aa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1f3d1307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1f3d1307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1f3d13072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1f3d13072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1f3d13072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1f3d13072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2522d0ac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2522d0ac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2522d0ac4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2522d0ac4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2522d0ac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2522d0ac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231fc60aa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231fc60aa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231fc60aa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231fc60aa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231fc60aa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231fc60aa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980171c8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980171c8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231fc60aa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231fc60aa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231fc60aa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231fc60aa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231fc60aa4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231fc60aa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231fc60aa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231fc60aa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231fc60aa4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231fc60aa4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231fc60aa4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231fc60aa4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231fc60aa4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231fc60aa4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231fc60aa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231fc60aa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231fc60aa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231fc60aa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231fc60aa4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231fc60aa4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f3d13072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f3d13072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231fc60aa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231fc60aa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1f3d13072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1f3d13072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231fc60aa4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231fc60aa4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231fc60aa4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231fc60aa4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231fc60aa4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231fc60aa4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231fc60aa4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231fc60aa4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231fc60aa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231fc60aa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231fc60aa4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231fc60aa4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231fc60aa4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231fc60aa4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231fc60aa4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231fc60aa4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fad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2.png"/><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2.png"/><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2.png"/><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2.png"/><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2.png"/><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2.png"/><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2.png"/><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2.png"/><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2.png"/><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2.png"/><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2.png"/><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2.png"/><Relationship Id="rId4" Type="http://schemas.openxmlformats.org/officeDocument/2006/relationships/image" Target="../media/image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2.png"/><Relationship Id="rId4" Type="http://schemas.openxmlformats.org/officeDocument/2006/relationships/image" Target="../media/image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2.png"/><Relationship Id="rId4" Type="http://schemas.openxmlformats.org/officeDocument/2006/relationships/image" Target="../media/image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2.png"/><Relationship Id="rId4" Type="http://schemas.openxmlformats.org/officeDocument/2006/relationships/image" Target="../media/image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2.png"/><Relationship Id="rId4" Type="http://schemas.openxmlformats.org/officeDocument/2006/relationships/image" Target="../media/image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2.png"/><Relationship Id="rId4" Type="http://schemas.openxmlformats.org/officeDocument/2006/relationships/image" Target="../media/image4.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2.png"/><Relationship Id="rId4" Type="http://schemas.openxmlformats.org/officeDocument/2006/relationships/image" Target="../media/image4.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2.png"/><Relationship Id="rId4" Type="http://schemas.openxmlformats.org/officeDocument/2006/relationships/image" Target="../media/image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2.png"/><Relationship Id="rId4" Type="http://schemas.openxmlformats.org/officeDocument/2006/relationships/image" Target="../media/image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15.png"/><Relationship Id="rId4" Type="http://schemas.openxmlformats.org/officeDocument/2006/relationships/image" Target="../media/image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2.png"/><Relationship Id="rId4" Type="http://schemas.openxmlformats.org/officeDocument/2006/relationships/image" Target="../media/image4.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12.png"/><Relationship Id="rId4" Type="http://schemas.openxmlformats.org/officeDocument/2006/relationships/image" Target="../media/image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2.png"/><Relationship Id="rId4" Type="http://schemas.openxmlformats.org/officeDocument/2006/relationships/image" Target="../media/image4.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2.png"/><Relationship Id="rId4" Type="http://schemas.openxmlformats.org/officeDocument/2006/relationships/image" Target="../media/image4.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2.png"/><Relationship Id="rId4" Type="http://schemas.openxmlformats.org/officeDocument/2006/relationships/image" Target="../media/image4.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 Id="rId3" Type="http://schemas.openxmlformats.org/officeDocument/2006/relationships/image" Target="../media/image2.png"/><Relationship Id="rId4" Type="http://schemas.openxmlformats.org/officeDocument/2006/relationships/image" Target="../media/image4.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2.png"/><Relationship Id="rId4" Type="http://schemas.openxmlformats.org/officeDocument/2006/relationships/image" Target="../media/image4.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 Id="rId3" Type="http://schemas.openxmlformats.org/officeDocument/2006/relationships/image" Target="../media/image2.png"/><Relationship Id="rId4" Type="http://schemas.openxmlformats.org/officeDocument/2006/relationships/image" Target="../media/image4.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2.png"/><Relationship Id="rId4" Type="http://schemas.openxmlformats.org/officeDocument/2006/relationships/image" Target="../media/image4.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2.png"/><Relationship Id="rId4" Type="http://schemas.openxmlformats.org/officeDocument/2006/relationships/image" Target="../media/image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2.png"/><Relationship Id="rId4" Type="http://schemas.openxmlformats.org/officeDocument/2006/relationships/image" Target="../media/image4.png"/></Relationships>
</file>

<file path=ppt/slides/_rels/slide136.xml.rels><?xml version="1.0" encoding="UTF-8" standalone="yes"?><Relationships xmlns="http://schemas.openxmlformats.org/package/2006/relationships"><Relationship Id="rId11" Type="http://schemas.openxmlformats.org/officeDocument/2006/relationships/hyperlink" Target="https://cloud.google.com/load-balancing/docs/network/networklb-backend-service" TargetMode="External"/><Relationship Id="rId10" Type="http://schemas.openxmlformats.org/officeDocument/2006/relationships/hyperlink" Target="https://cloud.google.com/load-balancing/docs/tcp" TargetMode="External"/><Relationship Id="rId13" Type="http://schemas.openxmlformats.org/officeDocument/2006/relationships/hyperlink" Target="https://cloud.google.com/load-balancing/docs/https" TargetMode="External"/><Relationship Id="rId12" Type="http://schemas.openxmlformats.org/officeDocument/2006/relationships/hyperlink" Target="https://cloud.google.com/load-balancing/docs/network" TargetMode="External"/><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2.png"/><Relationship Id="rId4" Type="http://schemas.openxmlformats.org/officeDocument/2006/relationships/hyperlink" Target="https://cloud.google.com/load-balancing/docs/internal" TargetMode="External"/><Relationship Id="rId9" Type="http://schemas.openxmlformats.org/officeDocument/2006/relationships/hyperlink" Target="https://cloud.google.com/load-balancing/docs/ssl" TargetMode="External"/><Relationship Id="rId14" Type="http://schemas.openxmlformats.org/officeDocument/2006/relationships/hyperlink" Target="https://cloud.google.com/products#product-launch-stages" TargetMode="External"/><Relationship Id="rId5" Type="http://schemas.openxmlformats.org/officeDocument/2006/relationships/hyperlink" Target="https://cloud.google.com/load-balancing/docs/l7-internal" TargetMode="External"/><Relationship Id="rId6" Type="http://schemas.openxmlformats.org/officeDocument/2006/relationships/hyperlink" Target="https://cloud.google.com/load-balancing/docs/https" TargetMode="External"/><Relationship Id="rId7" Type="http://schemas.openxmlformats.org/officeDocument/2006/relationships/hyperlink" Target="https://cloud.google.com/products#product-launch-stages" TargetMode="External"/><Relationship Id="rId8" Type="http://schemas.openxmlformats.org/officeDocument/2006/relationships/hyperlink" Target="https://cloud.google.com/load-balancing/docs/https" TargetMode="External"/></Relationships>
</file>

<file path=ppt/slides/_rels/slide137.xml.rels><?xml version="1.0" encoding="UTF-8" standalone="yes"?><Relationships xmlns="http://schemas.openxmlformats.org/package/2006/relationships"><Relationship Id="rId11" Type="http://schemas.openxmlformats.org/officeDocument/2006/relationships/hyperlink" Target="https://cloud.google.com/load-balancing/docs/network/networklb-backend-service" TargetMode="External"/><Relationship Id="rId10" Type="http://schemas.openxmlformats.org/officeDocument/2006/relationships/hyperlink" Target="https://cloud.google.com/load-balancing/docs/tcp" TargetMode="External"/><Relationship Id="rId13" Type="http://schemas.openxmlformats.org/officeDocument/2006/relationships/hyperlink" Target="https://cloud.google.com/load-balancing/docs/https" TargetMode="External"/><Relationship Id="rId12" Type="http://schemas.openxmlformats.org/officeDocument/2006/relationships/hyperlink" Target="https://cloud.google.com/load-balancing/docs/network" TargetMode="External"/><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2.png"/><Relationship Id="rId4" Type="http://schemas.openxmlformats.org/officeDocument/2006/relationships/hyperlink" Target="https://cloud.google.com/load-balancing/docs/internal" TargetMode="External"/><Relationship Id="rId9" Type="http://schemas.openxmlformats.org/officeDocument/2006/relationships/hyperlink" Target="https://cloud.google.com/load-balancing/docs/ssl" TargetMode="External"/><Relationship Id="rId14" Type="http://schemas.openxmlformats.org/officeDocument/2006/relationships/hyperlink" Target="https://cloud.google.com/products#product-launch-stages" TargetMode="External"/><Relationship Id="rId5" Type="http://schemas.openxmlformats.org/officeDocument/2006/relationships/hyperlink" Target="https://cloud.google.com/load-balancing/docs/l7-internal" TargetMode="External"/><Relationship Id="rId6" Type="http://schemas.openxmlformats.org/officeDocument/2006/relationships/hyperlink" Target="https://cloud.google.com/load-balancing/docs/https" TargetMode="External"/><Relationship Id="rId7" Type="http://schemas.openxmlformats.org/officeDocument/2006/relationships/hyperlink" Target="https://cloud.google.com/products#product-launch-stages" TargetMode="External"/><Relationship Id="rId8" Type="http://schemas.openxmlformats.org/officeDocument/2006/relationships/hyperlink" Target="https://cloud.google.com/load-balancing/docs/https" TargetMode="External"/></Relationships>
</file>

<file path=ppt/slides/_rels/slide138.xml.rels><?xml version="1.0" encoding="UTF-8" standalone="yes"?><Relationships xmlns="http://schemas.openxmlformats.org/package/2006/relationships"><Relationship Id="rId11" Type="http://schemas.openxmlformats.org/officeDocument/2006/relationships/hyperlink" Target="https://cloud.google.com/load-balancing/docs/network/networklb-backend-service" TargetMode="External"/><Relationship Id="rId10" Type="http://schemas.openxmlformats.org/officeDocument/2006/relationships/hyperlink" Target="https://cloud.google.com/load-balancing/docs/tcp" TargetMode="External"/><Relationship Id="rId13" Type="http://schemas.openxmlformats.org/officeDocument/2006/relationships/hyperlink" Target="https://cloud.google.com/load-balancing/docs/https" TargetMode="External"/><Relationship Id="rId12" Type="http://schemas.openxmlformats.org/officeDocument/2006/relationships/hyperlink" Target="https://cloud.google.com/load-balancing/docs/network" TargetMode="External"/><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2.png"/><Relationship Id="rId4" Type="http://schemas.openxmlformats.org/officeDocument/2006/relationships/hyperlink" Target="https://cloud.google.com/load-balancing/docs/internal" TargetMode="External"/><Relationship Id="rId9" Type="http://schemas.openxmlformats.org/officeDocument/2006/relationships/hyperlink" Target="https://cloud.google.com/load-balancing/docs/ssl" TargetMode="External"/><Relationship Id="rId14" Type="http://schemas.openxmlformats.org/officeDocument/2006/relationships/hyperlink" Target="https://cloud.google.com/products#product-launch-stages" TargetMode="External"/><Relationship Id="rId5" Type="http://schemas.openxmlformats.org/officeDocument/2006/relationships/hyperlink" Target="https://cloud.google.com/load-balancing/docs/l7-internal" TargetMode="External"/><Relationship Id="rId6" Type="http://schemas.openxmlformats.org/officeDocument/2006/relationships/hyperlink" Target="https://cloud.google.com/load-balancing/docs/https" TargetMode="External"/><Relationship Id="rId7" Type="http://schemas.openxmlformats.org/officeDocument/2006/relationships/hyperlink" Target="https://cloud.google.com/products#product-launch-stages" TargetMode="External"/><Relationship Id="rId8" Type="http://schemas.openxmlformats.org/officeDocument/2006/relationships/hyperlink" Target="https://cloud.google.com/load-balancing/docs/https" TargetMode="External"/></Relationships>
</file>

<file path=ppt/slides/_rels/slide139.xml.rels><?xml version="1.0" encoding="UTF-8" standalone="yes"?><Relationships xmlns="http://schemas.openxmlformats.org/package/2006/relationships"><Relationship Id="rId11" Type="http://schemas.openxmlformats.org/officeDocument/2006/relationships/hyperlink" Target="https://cloud.google.com/load-balancing/docs/network/networklb-backend-service" TargetMode="External"/><Relationship Id="rId10" Type="http://schemas.openxmlformats.org/officeDocument/2006/relationships/hyperlink" Target="https://cloud.google.com/load-balancing/docs/tcp" TargetMode="External"/><Relationship Id="rId13" Type="http://schemas.openxmlformats.org/officeDocument/2006/relationships/hyperlink" Target="https://cloud.google.com/load-balancing/docs/https" TargetMode="External"/><Relationship Id="rId12" Type="http://schemas.openxmlformats.org/officeDocument/2006/relationships/hyperlink" Target="https://cloud.google.com/load-balancing/docs/network" TargetMode="External"/><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2.png"/><Relationship Id="rId4" Type="http://schemas.openxmlformats.org/officeDocument/2006/relationships/hyperlink" Target="https://cloud.google.com/load-balancing/docs/internal" TargetMode="External"/><Relationship Id="rId9" Type="http://schemas.openxmlformats.org/officeDocument/2006/relationships/hyperlink" Target="https://cloud.google.com/load-balancing/docs/ssl" TargetMode="External"/><Relationship Id="rId14" Type="http://schemas.openxmlformats.org/officeDocument/2006/relationships/hyperlink" Target="https://cloud.google.com/products#product-launch-stages" TargetMode="External"/><Relationship Id="rId5" Type="http://schemas.openxmlformats.org/officeDocument/2006/relationships/hyperlink" Target="https://cloud.google.com/load-balancing/docs/l7-internal" TargetMode="External"/><Relationship Id="rId6" Type="http://schemas.openxmlformats.org/officeDocument/2006/relationships/hyperlink" Target="https://cloud.google.com/load-balancing/docs/https" TargetMode="External"/><Relationship Id="rId7" Type="http://schemas.openxmlformats.org/officeDocument/2006/relationships/hyperlink" Target="https://cloud.google.com/products#product-launch-stages" TargetMode="External"/><Relationship Id="rId8" Type="http://schemas.openxmlformats.org/officeDocument/2006/relationships/hyperlink" Target="https://cloud.google.com/load-balancing/docs/http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140.xml.rels><?xml version="1.0" encoding="UTF-8" standalone="yes"?><Relationships xmlns="http://schemas.openxmlformats.org/package/2006/relationships"><Relationship Id="rId11" Type="http://schemas.openxmlformats.org/officeDocument/2006/relationships/hyperlink" Target="https://cloud.google.com/load-balancing/docs/network/networklb-backend-service" TargetMode="External"/><Relationship Id="rId10" Type="http://schemas.openxmlformats.org/officeDocument/2006/relationships/hyperlink" Target="https://cloud.google.com/load-balancing/docs/tcp" TargetMode="External"/><Relationship Id="rId13" Type="http://schemas.openxmlformats.org/officeDocument/2006/relationships/hyperlink" Target="https://cloud.google.com/load-balancing/docs/https" TargetMode="External"/><Relationship Id="rId12" Type="http://schemas.openxmlformats.org/officeDocument/2006/relationships/hyperlink" Target="https://cloud.google.com/load-balancing/docs/network" TargetMode="External"/><Relationship Id="rId1" Type="http://schemas.openxmlformats.org/officeDocument/2006/relationships/slideLayout" Target="../slideLayouts/slideLayout1.xml"/><Relationship Id="rId2" Type="http://schemas.openxmlformats.org/officeDocument/2006/relationships/notesSlide" Target="../notesSlides/notesSlide140.xml"/><Relationship Id="rId3" Type="http://schemas.openxmlformats.org/officeDocument/2006/relationships/image" Target="../media/image2.png"/><Relationship Id="rId4" Type="http://schemas.openxmlformats.org/officeDocument/2006/relationships/hyperlink" Target="https://cloud.google.com/load-balancing/docs/internal" TargetMode="External"/><Relationship Id="rId9" Type="http://schemas.openxmlformats.org/officeDocument/2006/relationships/hyperlink" Target="https://cloud.google.com/load-balancing/docs/ssl" TargetMode="External"/><Relationship Id="rId14" Type="http://schemas.openxmlformats.org/officeDocument/2006/relationships/hyperlink" Target="https://cloud.google.com/products#product-launch-stages" TargetMode="External"/><Relationship Id="rId5" Type="http://schemas.openxmlformats.org/officeDocument/2006/relationships/hyperlink" Target="https://cloud.google.com/load-balancing/docs/l7-internal" TargetMode="External"/><Relationship Id="rId6" Type="http://schemas.openxmlformats.org/officeDocument/2006/relationships/hyperlink" Target="https://cloud.google.com/load-balancing/docs/https" TargetMode="External"/><Relationship Id="rId7" Type="http://schemas.openxmlformats.org/officeDocument/2006/relationships/hyperlink" Target="https://cloud.google.com/products#product-launch-stages" TargetMode="External"/><Relationship Id="rId8" Type="http://schemas.openxmlformats.org/officeDocument/2006/relationships/hyperlink" Target="https://cloud.google.com/load-balancing/docs/https" TargetMode="External"/></Relationships>
</file>

<file path=ppt/slides/_rels/slide141.xml.rels><?xml version="1.0" encoding="UTF-8" standalone="yes"?><Relationships xmlns="http://schemas.openxmlformats.org/package/2006/relationships"><Relationship Id="rId11" Type="http://schemas.openxmlformats.org/officeDocument/2006/relationships/hyperlink" Target="https://cloud.google.com/load-balancing/docs/network/networklb-backend-service" TargetMode="External"/><Relationship Id="rId10" Type="http://schemas.openxmlformats.org/officeDocument/2006/relationships/hyperlink" Target="https://cloud.google.com/load-balancing/docs/tcp" TargetMode="External"/><Relationship Id="rId13" Type="http://schemas.openxmlformats.org/officeDocument/2006/relationships/hyperlink" Target="https://cloud.google.com/load-balancing/docs/https" TargetMode="External"/><Relationship Id="rId12" Type="http://schemas.openxmlformats.org/officeDocument/2006/relationships/hyperlink" Target="https://cloud.google.com/load-balancing/docs/network" TargetMode="External"/><Relationship Id="rId1" Type="http://schemas.openxmlformats.org/officeDocument/2006/relationships/slideLayout" Target="../slideLayouts/slideLayout1.xml"/><Relationship Id="rId2" Type="http://schemas.openxmlformats.org/officeDocument/2006/relationships/notesSlide" Target="../notesSlides/notesSlide141.xml"/><Relationship Id="rId3" Type="http://schemas.openxmlformats.org/officeDocument/2006/relationships/image" Target="../media/image2.png"/><Relationship Id="rId4" Type="http://schemas.openxmlformats.org/officeDocument/2006/relationships/hyperlink" Target="https://cloud.google.com/load-balancing/docs/internal" TargetMode="External"/><Relationship Id="rId9" Type="http://schemas.openxmlformats.org/officeDocument/2006/relationships/hyperlink" Target="https://cloud.google.com/load-balancing/docs/ssl" TargetMode="External"/><Relationship Id="rId14" Type="http://schemas.openxmlformats.org/officeDocument/2006/relationships/hyperlink" Target="https://cloud.google.com/products#product-launch-stages" TargetMode="External"/><Relationship Id="rId5" Type="http://schemas.openxmlformats.org/officeDocument/2006/relationships/hyperlink" Target="https://cloud.google.com/load-balancing/docs/l7-internal" TargetMode="External"/><Relationship Id="rId6" Type="http://schemas.openxmlformats.org/officeDocument/2006/relationships/hyperlink" Target="https://cloud.google.com/load-balancing/docs/https" TargetMode="External"/><Relationship Id="rId7" Type="http://schemas.openxmlformats.org/officeDocument/2006/relationships/hyperlink" Target="https://cloud.google.com/products#product-launch-stages" TargetMode="External"/><Relationship Id="rId8" Type="http://schemas.openxmlformats.org/officeDocument/2006/relationships/hyperlink" Target="https://cloud.google.com/load-balancing/docs/https" TargetMode="Externa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 Id="rId3" Type="http://schemas.openxmlformats.org/officeDocument/2006/relationships/image" Target="../media/image2.png"/><Relationship Id="rId4" Type="http://schemas.openxmlformats.org/officeDocument/2006/relationships/image" Target="../media/image4.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 Id="rId3" Type="http://schemas.openxmlformats.org/officeDocument/2006/relationships/image" Target="../media/image2.png"/><Relationship Id="rId4" Type="http://schemas.openxmlformats.org/officeDocument/2006/relationships/image" Target="../media/image4.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 Id="rId3" Type="http://schemas.openxmlformats.org/officeDocument/2006/relationships/image" Target="../media/image2.png"/><Relationship Id="rId4" Type="http://schemas.openxmlformats.org/officeDocument/2006/relationships/image" Target="../media/image4.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 Id="rId3" Type="http://schemas.openxmlformats.org/officeDocument/2006/relationships/image" Target="../media/image2.png"/><Relationship Id="rId4" Type="http://schemas.openxmlformats.org/officeDocument/2006/relationships/image" Target="../media/image4.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2.png"/><Relationship Id="rId4" Type="http://schemas.openxmlformats.org/officeDocument/2006/relationships/image" Target="../media/image4.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 Id="rId3" Type="http://schemas.openxmlformats.org/officeDocument/2006/relationships/image" Target="../media/image2.png"/><Relationship Id="rId4" Type="http://schemas.openxmlformats.org/officeDocument/2006/relationships/image" Target="../media/image4.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 Id="rId3" Type="http://schemas.openxmlformats.org/officeDocument/2006/relationships/image" Target="../media/image2.png"/><Relationship Id="rId4" Type="http://schemas.openxmlformats.org/officeDocument/2006/relationships/image" Target="../media/image4.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 Id="rId3" Type="http://schemas.openxmlformats.org/officeDocument/2006/relationships/image" Target="../media/image2.png"/><Relationship Id="rId4" Type="http://schemas.openxmlformats.org/officeDocument/2006/relationships/image" Target="../media/image4.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 Id="rId3" Type="http://schemas.openxmlformats.org/officeDocument/2006/relationships/image" Target="../media/image2.png"/><Relationship Id="rId4" Type="http://schemas.openxmlformats.org/officeDocument/2006/relationships/image" Target="../media/image4.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2.png"/><Relationship Id="rId4" Type="http://schemas.openxmlformats.org/officeDocument/2006/relationships/image" Target="../media/image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pn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2.pn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png"/><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png"/><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png"/><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png"/><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pn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2.png"/><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png"/><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2.png"/><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png"/><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2.png"/><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2.png"/><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2.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2.png"/><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2.png"/><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889861" y="1633764"/>
            <a:ext cx="1821472" cy="1875974"/>
          </a:xfrm>
          <a:prstGeom prst="rect">
            <a:avLst/>
          </a:prstGeom>
          <a:noFill/>
          <a:ln>
            <a:noFill/>
          </a:ln>
        </p:spPr>
      </p:pic>
      <p:sp>
        <p:nvSpPr>
          <p:cNvPr id="55" name="Google Shape;55;p13"/>
          <p:cNvSpPr txBox="1"/>
          <p:nvPr>
            <p:ph type="ctrTitle"/>
          </p:nvPr>
        </p:nvSpPr>
        <p:spPr>
          <a:xfrm>
            <a:off x="42000" y="1817850"/>
            <a:ext cx="9060000" cy="150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6300">
                <a:latin typeface="Montserrat"/>
                <a:ea typeface="Montserrat"/>
                <a:cs typeface="Montserrat"/>
                <a:sym typeface="Montserrat"/>
              </a:rPr>
              <a:t>PIERIAN         CLOUD</a:t>
            </a:r>
            <a:endParaRPr b="1" sz="63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5" name="Google Shape;125;p2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6" name="Google Shape;126;p2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Managed instance groups (MIGs):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 you operate apps on multiple identical VMs. You can make your workloads scalable and highly available by taking advantage of automated MIG services, including: autoscaling, autohealing, regional (multiple zone) deployment, and automatic updating.</a:t>
            </a:r>
            <a:endParaRPr sz="2900">
              <a:solidFill>
                <a:srgbClr val="000000"/>
              </a:solidFill>
              <a:latin typeface="Montserrat"/>
              <a:ea typeface="Montserrat"/>
              <a:cs typeface="Montserrat"/>
              <a:sym typeface="Montserrat"/>
            </a:endParaRPr>
          </a:p>
        </p:txBody>
      </p:sp>
      <p:sp>
        <p:nvSpPr>
          <p:cNvPr id="127" name="Google Shape;127;p2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pic>
        <p:nvPicPr>
          <p:cNvPr id="961" name="Google Shape;961;p112"/>
          <p:cNvPicPr preferRelativeResize="0"/>
          <p:nvPr/>
        </p:nvPicPr>
        <p:blipFill>
          <a:blip r:embed="rId3">
            <a:alphaModFix/>
          </a:blip>
          <a:stretch>
            <a:fillRect/>
          </a:stretch>
        </p:blipFill>
        <p:spPr>
          <a:xfrm>
            <a:off x="0" y="0"/>
            <a:ext cx="861675" cy="887475"/>
          </a:xfrm>
          <a:prstGeom prst="rect">
            <a:avLst/>
          </a:prstGeom>
          <a:noFill/>
          <a:ln>
            <a:noFill/>
          </a:ln>
        </p:spPr>
      </p:pic>
      <p:pic>
        <p:nvPicPr>
          <p:cNvPr id="962" name="Google Shape;962;p11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63" name="Google Shape;963;p11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SSL Proxy Load Balancing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Security Patching</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vulnerabilities arise in the SSL or TCP stack, Google will apply patches at the load balancer automatically to keep your VMs safe.</a:t>
            </a:r>
            <a:endParaRPr sz="2900">
              <a:solidFill>
                <a:srgbClr val="000000"/>
              </a:solidFill>
              <a:latin typeface="Montserrat"/>
              <a:ea typeface="Montserrat"/>
              <a:cs typeface="Montserrat"/>
              <a:sym typeface="Montserrat"/>
            </a:endParaRPr>
          </a:p>
        </p:txBody>
      </p:sp>
      <p:sp>
        <p:nvSpPr>
          <p:cNvPr id="964" name="Google Shape;964;p11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pic>
        <p:nvPicPr>
          <p:cNvPr id="969" name="Google Shape;969;p113"/>
          <p:cNvPicPr preferRelativeResize="0"/>
          <p:nvPr/>
        </p:nvPicPr>
        <p:blipFill>
          <a:blip r:embed="rId3">
            <a:alphaModFix/>
          </a:blip>
          <a:stretch>
            <a:fillRect/>
          </a:stretch>
        </p:blipFill>
        <p:spPr>
          <a:xfrm>
            <a:off x="0" y="0"/>
            <a:ext cx="861675" cy="887475"/>
          </a:xfrm>
          <a:prstGeom prst="rect">
            <a:avLst/>
          </a:prstGeom>
          <a:noFill/>
          <a:ln>
            <a:noFill/>
          </a:ln>
        </p:spPr>
      </p:pic>
      <p:pic>
        <p:nvPicPr>
          <p:cNvPr id="970" name="Google Shape;970;p11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71" name="Google Shape;971;p11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SSL Proxy Load Balancing.</a:t>
            </a:r>
            <a:endParaRPr sz="2900">
              <a:solidFill>
                <a:srgbClr val="000000"/>
              </a:solidFill>
              <a:latin typeface="Montserrat"/>
              <a:ea typeface="Montserrat"/>
              <a:cs typeface="Montserrat"/>
              <a:sym typeface="Montserrat"/>
            </a:endParaRPr>
          </a:p>
        </p:txBody>
      </p:sp>
      <p:sp>
        <p:nvSpPr>
          <p:cNvPr id="972" name="Google Shape;972;p11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pic>
        <p:nvPicPr>
          <p:cNvPr id="977" name="Google Shape;977;p114"/>
          <p:cNvPicPr preferRelativeResize="0"/>
          <p:nvPr/>
        </p:nvPicPr>
        <p:blipFill>
          <a:blip r:embed="rId3">
            <a:alphaModFix/>
          </a:blip>
          <a:stretch>
            <a:fillRect/>
          </a:stretch>
        </p:blipFill>
        <p:spPr>
          <a:xfrm>
            <a:off x="0" y="0"/>
            <a:ext cx="861675" cy="887475"/>
          </a:xfrm>
          <a:prstGeom prst="rect">
            <a:avLst/>
          </a:prstGeom>
          <a:noFill/>
          <a:ln>
            <a:noFill/>
          </a:ln>
        </p:spPr>
      </p:pic>
      <p:pic>
        <p:nvPicPr>
          <p:cNvPr id="978" name="Google Shape;978;p11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79" name="Google Shape;979;p11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learn about TCP Proxy Load Balancing.</a:t>
            </a:r>
            <a:endParaRPr sz="2900">
              <a:solidFill>
                <a:srgbClr val="000000"/>
              </a:solidFill>
              <a:latin typeface="Montserrat"/>
              <a:ea typeface="Montserrat"/>
              <a:cs typeface="Montserrat"/>
              <a:sym typeface="Montserrat"/>
            </a:endParaRPr>
          </a:p>
        </p:txBody>
      </p:sp>
      <p:sp>
        <p:nvSpPr>
          <p:cNvPr id="980" name="Google Shape;980;p11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pic>
        <p:nvPicPr>
          <p:cNvPr id="985" name="Google Shape;985;p115"/>
          <p:cNvPicPr preferRelativeResize="0"/>
          <p:nvPr/>
        </p:nvPicPr>
        <p:blipFill>
          <a:blip r:embed="rId3">
            <a:alphaModFix/>
          </a:blip>
          <a:stretch>
            <a:fillRect/>
          </a:stretch>
        </p:blipFill>
        <p:spPr>
          <a:xfrm>
            <a:off x="0" y="0"/>
            <a:ext cx="861675" cy="887475"/>
          </a:xfrm>
          <a:prstGeom prst="rect">
            <a:avLst/>
          </a:prstGeom>
          <a:noFill/>
          <a:ln>
            <a:noFill/>
          </a:ln>
        </p:spPr>
      </p:pic>
      <p:pic>
        <p:nvPicPr>
          <p:cNvPr id="986" name="Google Shape;986;p11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87" name="Google Shape;987;p115"/>
          <p:cNvSpPr txBox="1"/>
          <p:nvPr>
            <p:ph type="ctrTitle"/>
          </p:nvPr>
        </p:nvSpPr>
        <p:spPr>
          <a:xfrm>
            <a:off x="311700" y="1560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TCP Proxy</a:t>
            </a:r>
            <a:br>
              <a:rPr b="1" lang="en">
                <a:latin typeface="Montserrat"/>
                <a:ea typeface="Montserrat"/>
                <a:cs typeface="Montserrat"/>
                <a:sym typeface="Montserrat"/>
              </a:rPr>
            </a:br>
            <a:r>
              <a:rPr b="1" lang="en">
                <a:latin typeface="Montserrat"/>
                <a:ea typeface="Montserrat"/>
                <a:cs typeface="Montserrat"/>
                <a:sym typeface="Montserrat"/>
              </a:rPr>
              <a:t>Load Balancing</a:t>
            </a:r>
            <a:endParaRPr b="1">
              <a:latin typeface="Montserrat"/>
              <a:ea typeface="Montserrat"/>
              <a:cs typeface="Montserrat"/>
              <a:sym typeface="Montserrat"/>
            </a:endParaRPr>
          </a:p>
        </p:txBody>
      </p:sp>
      <p:sp>
        <p:nvSpPr>
          <p:cNvPr id="988" name="Google Shape;988;p1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pic>
        <p:nvPicPr>
          <p:cNvPr id="993" name="Google Shape;993;p116"/>
          <p:cNvPicPr preferRelativeResize="0"/>
          <p:nvPr/>
        </p:nvPicPr>
        <p:blipFill>
          <a:blip r:embed="rId3">
            <a:alphaModFix/>
          </a:blip>
          <a:stretch>
            <a:fillRect/>
          </a:stretch>
        </p:blipFill>
        <p:spPr>
          <a:xfrm>
            <a:off x="0" y="0"/>
            <a:ext cx="861675" cy="887475"/>
          </a:xfrm>
          <a:prstGeom prst="rect">
            <a:avLst/>
          </a:prstGeom>
          <a:noFill/>
          <a:ln>
            <a:noFill/>
          </a:ln>
        </p:spPr>
      </p:pic>
      <p:pic>
        <p:nvPicPr>
          <p:cNvPr id="994" name="Google Shape;994;p11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95" name="Google Shape;995;p11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TCP Proxy Load Balancing is a reverse proxy load balancer that distributes TCP traffic coming from the internet to virtual machine (VM) instances in your Google Cloud VPC network.  </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996" name="Google Shape;996;p1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pic>
        <p:nvPicPr>
          <p:cNvPr id="1001" name="Google Shape;1001;p11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02" name="Google Shape;1002;p11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03" name="Google Shape;1003;p11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using TCP Proxy Load Balancing, traffic coming over a TCP connection is terminated at the load balancing layer, and then forwarded to the closest available backend using TCP or SSL.</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004" name="Google Shape;1004;p1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pic>
        <p:nvPicPr>
          <p:cNvPr id="1009" name="Google Shape;1009;p11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10" name="Google Shape;1010;p11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11" name="Google Shape;1011;p11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TCP Proxy Load Balancing lets you use a single IP address for all users worldwide. The TCP proxy load balancer automatically routes traffic to the backends that are closest to the user.</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012" name="Google Shape;1012;p11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pic>
        <p:nvPicPr>
          <p:cNvPr id="1017" name="Google Shape;1017;p11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18" name="Google Shape;1018;p11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19" name="Google Shape;1019;p11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With Premium Tier, TCP Proxy Load Balancing can be configured as a global load balancing service.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With Standard Tier, the TCP proxy load balancer handles load balancing regionally.</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020" name="Google Shape;1020;p11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pic>
        <p:nvPicPr>
          <p:cNvPr id="1025" name="Google Shape;1025;p1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26" name="Google Shape;1026;p1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27" name="Google Shape;1027;p12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TCP Proxy Load Balancing Features: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IPv6 termination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Intelligent Routing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Security Patching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Support for well-known TCP Ports</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028" name="Google Shape;1028;p1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pic>
        <p:nvPicPr>
          <p:cNvPr id="1033" name="Google Shape;1033;p1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34" name="Google Shape;1034;p1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35" name="Google Shape;1035;p12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explore an example of TCP Proxy Load Balancing.</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036" name="Google Shape;1036;p12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3" name="Google Shape;133;p2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4" name="Google Shape;134;p2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Unmanaged instance groups</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 you load balance across a fleet of VMs that you manage yourself.</a:t>
            </a:r>
            <a:endParaRPr sz="2900">
              <a:solidFill>
                <a:srgbClr val="000000"/>
              </a:solidFill>
              <a:latin typeface="Montserrat"/>
              <a:ea typeface="Montserrat"/>
              <a:cs typeface="Montserrat"/>
              <a:sym typeface="Montserrat"/>
            </a:endParaRPr>
          </a:p>
        </p:txBody>
      </p:sp>
      <p:sp>
        <p:nvSpPr>
          <p:cNvPr id="135" name="Google Shape;135;p2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pic>
        <p:nvPicPr>
          <p:cNvPr id="1041" name="Google Shape;1041;p12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42" name="Google Shape;1042;p12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43" name="Google Shape;1043;p12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44" name="Google Shape;1044;p122"/>
          <p:cNvSpPr/>
          <p:nvPr/>
        </p:nvSpPr>
        <p:spPr>
          <a:xfrm>
            <a:off x="6500700" y="766051"/>
            <a:ext cx="2418600" cy="18675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US </a:t>
            </a:r>
            <a:r>
              <a:rPr b="1" lang="en">
                <a:latin typeface="Montserrat"/>
                <a:ea typeface="Montserrat"/>
                <a:cs typeface="Montserrat"/>
                <a:sym typeface="Montserrat"/>
              </a:rPr>
              <a:t>Region</a:t>
            </a:r>
            <a:endParaRPr b="1">
              <a:latin typeface="Montserrat"/>
              <a:ea typeface="Montserrat"/>
              <a:cs typeface="Montserrat"/>
              <a:sym typeface="Montserrat"/>
            </a:endParaRPr>
          </a:p>
        </p:txBody>
      </p:sp>
      <p:sp>
        <p:nvSpPr>
          <p:cNvPr id="1045" name="Google Shape;1045;p122"/>
          <p:cNvSpPr/>
          <p:nvPr/>
        </p:nvSpPr>
        <p:spPr>
          <a:xfrm>
            <a:off x="6713675" y="1091625"/>
            <a:ext cx="2086200" cy="13062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Instance Group</a:t>
            </a:r>
            <a:endParaRPr>
              <a:latin typeface="Montserrat"/>
              <a:ea typeface="Montserrat"/>
              <a:cs typeface="Montserrat"/>
              <a:sym typeface="Montserrat"/>
            </a:endParaRPr>
          </a:p>
        </p:txBody>
      </p:sp>
      <p:sp>
        <p:nvSpPr>
          <p:cNvPr id="1046" name="Google Shape;1046;p122"/>
          <p:cNvSpPr/>
          <p:nvPr/>
        </p:nvSpPr>
        <p:spPr>
          <a:xfrm>
            <a:off x="7162848" y="1453675"/>
            <a:ext cx="1111200" cy="340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Instance</a:t>
            </a:r>
            <a:endParaRPr>
              <a:latin typeface="Montserrat"/>
              <a:ea typeface="Montserrat"/>
              <a:cs typeface="Montserrat"/>
              <a:sym typeface="Montserrat"/>
            </a:endParaRPr>
          </a:p>
        </p:txBody>
      </p:sp>
      <p:sp>
        <p:nvSpPr>
          <p:cNvPr id="1047" name="Google Shape;1047;p122"/>
          <p:cNvSpPr/>
          <p:nvPr/>
        </p:nvSpPr>
        <p:spPr>
          <a:xfrm>
            <a:off x="3908900" y="2286675"/>
            <a:ext cx="1468800" cy="10350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TCP Proxy Load Balancer</a:t>
            </a:r>
            <a:endParaRPr>
              <a:latin typeface="Montserrat"/>
              <a:ea typeface="Montserrat"/>
              <a:cs typeface="Montserrat"/>
              <a:sym typeface="Montserrat"/>
            </a:endParaRPr>
          </a:p>
        </p:txBody>
      </p:sp>
      <p:pic>
        <p:nvPicPr>
          <p:cNvPr id="1048" name="Google Shape;1048;p122"/>
          <p:cNvPicPr preferRelativeResize="0"/>
          <p:nvPr/>
        </p:nvPicPr>
        <p:blipFill>
          <a:blip r:embed="rId5">
            <a:alphaModFix/>
          </a:blip>
          <a:stretch>
            <a:fillRect/>
          </a:stretch>
        </p:blipFill>
        <p:spPr>
          <a:xfrm>
            <a:off x="4431016" y="2847975"/>
            <a:ext cx="424550" cy="424550"/>
          </a:xfrm>
          <a:prstGeom prst="rect">
            <a:avLst/>
          </a:prstGeom>
          <a:noFill/>
          <a:ln>
            <a:noFill/>
          </a:ln>
        </p:spPr>
      </p:pic>
      <p:sp>
        <p:nvSpPr>
          <p:cNvPr id="1049" name="Google Shape;1049;p122"/>
          <p:cNvSpPr/>
          <p:nvPr/>
        </p:nvSpPr>
        <p:spPr>
          <a:xfrm>
            <a:off x="6500700" y="3051901"/>
            <a:ext cx="2418600" cy="18675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EU</a:t>
            </a:r>
            <a:r>
              <a:rPr b="1" lang="en">
                <a:latin typeface="Montserrat"/>
                <a:ea typeface="Montserrat"/>
                <a:cs typeface="Montserrat"/>
                <a:sym typeface="Montserrat"/>
              </a:rPr>
              <a:t> Region</a:t>
            </a:r>
            <a:endParaRPr b="1">
              <a:latin typeface="Montserrat"/>
              <a:ea typeface="Montserrat"/>
              <a:cs typeface="Montserrat"/>
              <a:sym typeface="Montserrat"/>
            </a:endParaRPr>
          </a:p>
        </p:txBody>
      </p:sp>
      <p:sp>
        <p:nvSpPr>
          <p:cNvPr id="1050" name="Google Shape;1050;p122"/>
          <p:cNvSpPr/>
          <p:nvPr/>
        </p:nvSpPr>
        <p:spPr>
          <a:xfrm>
            <a:off x="7162848" y="1970425"/>
            <a:ext cx="1111200" cy="340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Instance</a:t>
            </a:r>
            <a:endParaRPr>
              <a:latin typeface="Montserrat"/>
              <a:ea typeface="Montserrat"/>
              <a:cs typeface="Montserrat"/>
              <a:sym typeface="Montserrat"/>
            </a:endParaRPr>
          </a:p>
        </p:txBody>
      </p:sp>
      <p:sp>
        <p:nvSpPr>
          <p:cNvPr id="1051" name="Google Shape;1051;p122"/>
          <p:cNvSpPr/>
          <p:nvPr/>
        </p:nvSpPr>
        <p:spPr>
          <a:xfrm>
            <a:off x="6666900" y="3456700"/>
            <a:ext cx="2086200" cy="13062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Instance Group</a:t>
            </a:r>
            <a:endParaRPr>
              <a:latin typeface="Montserrat"/>
              <a:ea typeface="Montserrat"/>
              <a:cs typeface="Montserrat"/>
              <a:sym typeface="Montserrat"/>
            </a:endParaRPr>
          </a:p>
        </p:txBody>
      </p:sp>
      <p:sp>
        <p:nvSpPr>
          <p:cNvPr id="1052" name="Google Shape;1052;p122"/>
          <p:cNvSpPr/>
          <p:nvPr/>
        </p:nvSpPr>
        <p:spPr>
          <a:xfrm>
            <a:off x="7116073" y="3818750"/>
            <a:ext cx="1111200" cy="340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Instance</a:t>
            </a:r>
            <a:endParaRPr>
              <a:latin typeface="Montserrat"/>
              <a:ea typeface="Montserrat"/>
              <a:cs typeface="Montserrat"/>
              <a:sym typeface="Montserrat"/>
            </a:endParaRPr>
          </a:p>
        </p:txBody>
      </p:sp>
      <p:sp>
        <p:nvSpPr>
          <p:cNvPr id="1053" name="Google Shape;1053;p122"/>
          <p:cNvSpPr/>
          <p:nvPr/>
        </p:nvSpPr>
        <p:spPr>
          <a:xfrm>
            <a:off x="7116073" y="4335500"/>
            <a:ext cx="1111200" cy="340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Instance</a:t>
            </a:r>
            <a:endParaRPr>
              <a:latin typeface="Montserrat"/>
              <a:ea typeface="Montserrat"/>
              <a:cs typeface="Montserrat"/>
              <a:sym typeface="Montserrat"/>
            </a:endParaRPr>
          </a:p>
        </p:txBody>
      </p:sp>
      <p:grpSp>
        <p:nvGrpSpPr>
          <p:cNvPr id="1054" name="Google Shape;1054;p122"/>
          <p:cNvGrpSpPr/>
          <p:nvPr/>
        </p:nvGrpSpPr>
        <p:grpSpPr>
          <a:xfrm>
            <a:off x="614158" y="1453674"/>
            <a:ext cx="663495" cy="663495"/>
            <a:chOff x="433514" y="2354433"/>
            <a:chExt cx="502800" cy="502800"/>
          </a:xfrm>
        </p:grpSpPr>
        <p:sp>
          <p:nvSpPr>
            <p:cNvPr id="1055" name="Google Shape;1055;p122"/>
            <p:cNvSpPr/>
            <p:nvPr/>
          </p:nvSpPr>
          <p:spPr>
            <a:xfrm>
              <a:off x="433514" y="2354433"/>
              <a:ext cx="502800" cy="502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pic>
          <p:nvPicPr>
            <p:cNvPr id="1056" name="Google Shape;1056;p122"/>
            <p:cNvPicPr preferRelativeResize="0"/>
            <p:nvPr/>
          </p:nvPicPr>
          <p:blipFill rotWithShape="1">
            <a:blip r:embed="rId6">
              <a:alphaModFix/>
            </a:blip>
            <a:srcRect b="0" l="0" r="0" t="0"/>
            <a:stretch/>
          </p:blipFill>
          <p:spPr>
            <a:xfrm>
              <a:off x="470090" y="2391009"/>
              <a:ext cx="429900" cy="429900"/>
            </a:xfrm>
            <a:prstGeom prst="rect">
              <a:avLst/>
            </a:prstGeom>
            <a:noFill/>
            <a:ln>
              <a:noFill/>
            </a:ln>
          </p:spPr>
        </p:pic>
      </p:grpSp>
      <p:sp>
        <p:nvSpPr>
          <p:cNvPr id="1057" name="Google Shape;1057;p122"/>
          <p:cNvSpPr txBox="1"/>
          <p:nvPr/>
        </p:nvSpPr>
        <p:spPr>
          <a:xfrm>
            <a:off x="231775" y="2050099"/>
            <a:ext cx="138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NYC User</a:t>
            </a:r>
            <a:endParaRPr>
              <a:latin typeface="Montserrat"/>
              <a:ea typeface="Montserrat"/>
              <a:cs typeface="Montserrat"/>
              <a:sym typeface="Montserrat"/>
            </a:endParaRPr>
          </a:p>
        </p:txBody>
      </p:sp>
      <p:cxnSp>
        <p:nvCxnSpPr>
          <p:cNvPr id="1058" name="Google Shape;1058;p122"/>
          <p:cNvCxnSpPr>
            <a:stCxn id="1055" idx="3"/>
          </p:cNvCxnSpPr>
          <p:nvPr/>
        </p:nvCxnSpPr>
        <p:spPr>
          <a:xfrm>
            <a:off x="1277653" y="1785421"/>
            <a:ext cx="2635500" cy="675900"/>
          </a:xfrm>
          <a:prstGeom prst="bentConnector3">
            <a:avLst>
              <a:gd fmla="val 50000" name="adj1"/>
            </a:avLst>
          </a:prstGeom>
          <a:noFill/>
          <a:ln cap="flat" cmpd="sng" w="28575">
            <a:solidFill>
              <a:srgbClr val="0B5394"/>
            </a:solidFill>
            <a:prstDash val="dash"/>
            <a:round/>
            <a:headEnd len="med" w="med" type="none"/>
            <a:tailEnd len="med" w="med" type="triangle"/>
          </a:ln>
        </p:spPr>
      </p:cxnSp>
      <p:grpSp>
        <p:nvGrpSpPr>
          <p:cNvPr id="1059" name="Google Shape;1059;p122"/>
          <p:cNvGrpSpPr/>
          <p:nvPr/>
        </p:nvGrpSpPr>
        <p:grpSpPr>
          <a:xfrm>
            <a:off x="635283" y="3111124"/>
            <a:ext cx="663495" cy="663495"/>
            <a:chOff x="433514" y="2354433"/>
            <a:chExt cx="502800" cy="502800"/>
          </a:xfrm>
        </p:grpSpPr>
        <p:sp>
          <p:nvSpPr>
            <p:cNvPr id="1060" name="Google Shape;1060;p122"/>
            <p:cNvSpPr/>
            <p:nvPr/>
          </p:nvSpPr>
          <p:spPr>
            <a:xfrm>
              <a:off x="433514" y="2354433"/>
              <a:ext cx="502800" cy="502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pic>
          <p:nvPicPr>
            <p:cNvPr id="1061" name="Google Shape;1061;p122"/>
            <p:cNvPicPr preferRelativeResize="0"/>
            <p:nvPr/>
          </p:nvPicPr>
          <p:blipFill rotWithShape="1">
            <a:blip r:embed="rId6">
              <a:alphaModFix/>
            </a:blip>
            <a:srcRect b="0" l="0" r="0" t="0"/>
            <a:stretch/>
          </p:blipFill>
          <p:spPr>
            <a:xfrm>
              <a:off x="470090" y="2391009"/>
              <a:ext cx="429900" cy="429900"/>
            </a:xfrm>
            <a:prstGeom prst="rect">
              <a:avLst/>
            </a:prstGeom>
            <a:noFill/>
            <a:ln>
              <a:noFill/>
            </a:ln>
          </p:spPr>
        </p:pic>
      </p:grpSp>
      <p:sp>
        <p:nvSpPr>
          <p:cNvPr id="1062" name="Google Shape;1062;p122"/>
          <p:cNvSpPr txBox="1"/>
          <p:nvPr/>
        </p:nvSpPr>
        <p:spPr>
          <a:xfrm>
            <a:off x="252900" y="3707549"/>
            <a:ext cx="138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Paris</a:t>
            </a:r>
            <a:r>
              <a:rPr lang="en">
                <a:latin typeface="Montserrat"/>
                <a:ea typeface="Montserrat"/>
                <a:cs typeface="Montserrat"/>
                <a:sym typeface="Montserrat"/>
              </a:rPr>
              <a:t> User</a:t>
            </a:r>
            <a:endParaRPr>
              <a:latin typeface="Montserrat"/>
              <a:ea typeface="Montserrat"/>
              <a:cs typeface="Montserrat"/>
              <a:sym typeface="Montserrat"/>
            </a:endParaRPr>
          </a:p>
        </p:txBody>
      </p:sp>
      <p:cxnSp>
        <p:nvCxnSpPr>
          <p:cNvPr id="1063" name="Google Shape;1063;p122"/>
          <p:cNvCxnSpPr>
            <a:stCxn id="1060" idx="3"/>
          </p:cNvCxnSpPr>
          <p:nvPr/>
        </p:nvCxnSpPr>
        <p:spPr>
          <a:xfrm flipH="1" rot="10800000">
            <a:off x="1298778" y="3047471"/>
            <a:ext cx="2619600" cy="395400"/>
          </a:xfrm>
          <a:prstGeom prst="bentConnector3">
            <a:avLst>
              <a:gd fmla="val 50000" name="adj1"/>
            </a:avLst>
          </a:prstGeom>
          <a:noFill/>
          <a:ln cap="flat" cmpd="sng" w="28575">
            <a:solidFill>
              <a:srgbClr val="0B5394"/>
            </a:solidFill>
            <a:prstDash val="dash"/>
            <a:round/>
            <a:headEnd len="med" w="med" type="none"/>
            <a:tailEnd len="med" w="med" type="triangle"/>
          </a:ln>
        </p:spPr>
      </p:cxnSp>
      <p:cxnSp>
        <p:nvCxnSpPr>
          <p:cNvPr id="1064" name="Google Shape;1064;p122"/>
          <p:cNvCxnSpPr>
            <a:stCxn id="1047" idx="0"/>
            <a:endCxn id="1046" idx="1"/>
          </p:cNvCxnSpPr>
          <p:nvPr/>
        </p:nvCxnSpPr>
        <p:spPr>
          <a:xfrm rot="-5400000">
            <a:off x="5571650" y="695625"/>
            <a:ext cx="662700" cy="2519400"/>
          </a:xfrm>
          <a:prstGeom prst="bentConnector2">
            <a:avLst/>
          </a:prstGeom>
          <a:noFill/>
          <a:ln cap="flat" cmpd="sng" w="28575">
            <a:solidFill>
              <a:srgbClr val="0B5394"/>
            </a:solidFill>
            <a:prstDash val="solid"/>
            <a:round/>
            <a:headEnd len="med" w="med" type="none"/>
            <a:tailEnd len="med" w="med" type="triangle"/>
          </a:ln>
        </p:spPr>
      </p:cxnSp>
      <p:cxnSp>
        <p:nvCxnSpPr>
          <p:cNvPr id="1065" name="Google Shape;1065;p122"/>
          <p:cNvCxnSpPr>
            <a:stCxn id="1047" idx="2"/>
            <a:endCxn id="1053" idx="1"/>
          </p:cNvCxnSpPr>
          <p:nvPr/>
        </p:nvCxnSpPr>
        <p:spPr>
          <a:xfrm flipH="1" rot="-5400000">
            <a:off x="5287700" y="2677275"/>
            <a:ext cx="1184100" cy="2472900"/>
          </a:xfrm>
          <a:prstGeom prst="bentConnector2">
            <a:avLst/>
          </a:prstGeom>
          <a:noFill/>
          <a:ln cap="flat" cmpd="sng" w="28575">
            <a:solidFill>
              <a:srgbClr val="0B5394"/>
            </a:solidFill>
            <a:prstDash val="solid"/>
            <a:round/>
            <a:headEnd len="med" w="med" type="none"/>
            <a:tailEnd len="med" w="med" type="triangle"/>
          </a:ln>
        </p:spPr>
      </p:cxnSp>
      <p:sp>
        <p:nvSpPr>
          <p:cNvPr id="1066" name="Google Shape;1066;p122"/>
          <p:cNvSpPr txBox="1"/>
          <p:nvPr/>
        </p:nvSpPr>
        <p:spPr>
          <a:xfrm>
            <a:off x="1333838" y="1308049"/>
            <a:ext cx="1386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TCP connection 1a</a:t>
            </a:r>
            <a:endParaRPr sz="1200">
              <a:latin typeface="Montserrat"/>
              <a:ea typeface="Montserrat"/>
              <a:cs typeface="Montserrat"/>
              <a:sym typeface="Montserrat"/>
            </a:endParaRPr>
          </a:p>
        </p:txBody>
      </p:sp>
      <p:sp>
        <p:nvSpPr>
          <p:cNvPr id="1067" name="Google Shape;1067;p122"/>
          <p:cNvSpPr txBox="1"/>
          <p:nvPr/>
        </p:nvSpPr>
        <p:spPr>
          <a:xfrm>
            <a:off x="4939888" y="1167824"/>
            <a:ext cx="1386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TCP connection 1b</a:t>
            </a:r>
            <a:endParaRPr sz="1200">
              <a:latin typeface="Montserrat"/>
              <a:ea typeface="Montserrat"/>
              <a:cs typeface="Montserrat"/>
              <a:sym typeface="Montserrat"/>
            </a:endParaRPr>
          </a:p>
        </p:txBody>
      </p:sp>
      <p:sp>
        <p:nvSpPr>
          <p:cNvPr id="1068" name="Google Shape;1068;p122"/>
          <p:cNvSpPr txBox="1"/>
          <p:nvPr/>
        </p:nvSpPr>
        <p:spPr>
          <a:xfrm>
            <a:off x="1277638" y="2920424"/>
            <a:ext cx="1386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TCP connection 2a</a:t>
            </a:r>
            <a:endParaRPr sz="1200">
              <a:latin typeface="Montserrat"/>
              <a:ea typeface="Montserrat"/>
              <a:cs typeface="Montserrat"/>
              <a:sym typeface="Montserrat"/>
            </a:endParaRPr>
          </a:p>
        </p:txBody>
      </p:sp>
      <p:sp>
        <p:nvSpPr>
          <p:cNvPr id="1069" name="Google Shape;1069;p122"/>
          <p:cNvSpPr txBox="1"/>
          <p:nvPr/>
        </p:nvSpPr>
        <p:spPr>
          <a:xfrm>
            <a:off x="5044763" y="3951674"/>
            <a:ext cx="1386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TCP connection 2b</a:t>
            </a:r>
            <a:endParaRPr sz="1200">
              <a:latin typeface="Montserrat"/>
              <a:ea typeface="Montserrat"/>
              <a:cs typeface="Montserrat"/>
              <a:sym typeface="Montserrat"/>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pic>
        <p:nvPicPr>
          <p:cNvPr id="1074" name="Google Shape;1074;p12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75" name="Google Shape;1075;p12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76" name="Google Shape;1076;p12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TCP Proxy Load Balancing.</a:t>
            </a:r>
            <a:endParaRPr sz="2900">
              <a:solidFill>
                <a:srgbClr val="000000"/>
              </a:solidFill>
              <a:latin typeface="Montserrat"/>
              <a:ea typeface="Montserrat"/>
              <a:cs typeface="Montserrat"/>
              <a:sym typeface="Montserrat"/>
            </a:endParaRPr>
          </a:p>
        </p:txBody>
      </p:sp>
      <p:sp>
        <p:nvSpPr>
          <p:cNvPr id="1077" name="Google Shape;1077;p12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pic>
        <p:nvPicPr>
          <p:cNvPr id="1082" name="Google Shape;1082;p12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83" name="Google Shape;1083;p12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84" name="Google Shape;1084;p12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discuss network load balancing.</a:t>
            </a:r>
            <a:endParaRPr sz="2900">
              <a:solidFill>
                <a:srgbClr val="000000"/>
              </a:solidFill>
              <a:latin typeface="Montserrat"/>
              <a:ea typeface="Montserrat"/>
              <a:cs typeface="Montserrat"/>
              <a:sym typeface="Montserrat"/>
            </a:endParaRPr>
          </a:p>
        </p:txBody>
      </p:sp>
      <p:sp>
        <p:nvSpPr>
          <p:cNvPr id="1085" name="Google Shape;1085;p1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pic>
        <p:nvPicPr>
          <p:cNvPr id="1090" name="Google Shape;1090;p1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91" name="Google Shape;1091;p1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92" name="Google Shape;1092;p125"/>
          <p:cNvSpPr txBox="1"/>
          <p:nvPr>
            <p:ph type="ctrTitle"/>
          </p:nvPr>
        </p:nvSpPr>
        <p:spPr>
          <a:xfrm>
            <a:off x="311700" y="1560800"/>
            <a:ext cx="8520600" cy="2134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External TCP/UDP Network Load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Balancing</a:t>
            </a:r>
            <a:endParaRPr b="1">
              <a:latin typeface="Montserrat"/>
              <a:ea typeface="Montserrat"/>
              <a:cs typeface="Montserrat"/>
              <a:sym typeface="Montserrat"/>
            </a:endParaRPr>
          </a:p>
        </p:txBody>
      </p:sp>
      <p:sp>
        <p:nvSpPr>
          <p:cNvPr id="1093" name="Google Shape;1093;p1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pic>
        <p:nvPicPr>
          <p:cNvPr id="1098" name="Google Shape;1098;p1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99" name="Google Shape;1099;p1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00" name="Google Shape;1100;p12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Note, since its most commonly used with TCP or UDP, you often see it referred to as </a:t>
            </a:r>
            <a:r>
              <a:rPr b="1" lang="en" sz="2900">
                <a:solidFill>
                  <a:srgbClr val="000000"/>
                </a:solidFill>
                <a:latin typeface="Montserrat"/>
                <a:ea typeface="Montserrat"/>
                <a:cs typeface="Montserrat"/>
                <a:sym typeface="Montserrat"/>
              </a:rPr>
              <a:t>External TCP/UDP Network Load Balancing</a:t>
            </a:r>
            <a:r>
              <a:rPr lang="en" sz="2900">
                <a:solidFill>
                  <a:srgbClr val="000000"/>
                </a:solidFill>
                <a:latin typeface="Montserrat"/>
                <a:ea typeface="Montserrat"/>
                <a:cs typeface="Montserrat"/>
                <a:sym typeface="Montserrat"/>
              </a:rPr>
              <a:t> although you will later see this shortened to just </a:t>
            </a:r>
            <a:r>
              <a:rPr b="1" lang="en" sz="2900">
                <a:solidFill>
                  <a:srgbClr val="000000"/>
                </a:solidFill>
                <a:latin typeface="Montserrat"/>
                <a:ea typeface="Montserrat"/>
                <a:cs typeface="Montserrat"/>
                <a:sym typeface="Montserrat"/>
              </a:rPr>
              <a:t>Network Load Balancing</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1101" name="Google Shape;1101;p1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pic>
        <p:nvPicPr>
          <p:cNvPr id="1106" name="Google Shape;1106;p1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07" name="Google Shape;1107;p1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08" name="Google Shape;1108;p12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Network Load Balancer balances traffic originating from the internet.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 Load Balancing is a regional, non-proxied load balancing service.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means it can only balance for instances within the same region (non-global).</a:t>
            </a:r>
            <a:endParaRPr sz="2900">
              <a:solidFill>
                <a:srgbClr val="000000"/>
              </a:solidFill>
              <a:latin typeface="Montserrat"/>
              <a:ea typeface="Montserrat"/>
              <a:cs typeface="Montserrat"/>
              <a:sym typeface="Montserrat"/>
            </a:endParaRPr>
          </a:p>
        </p:txBody>
      </p:sp>
      <p:sp>
        <p:nvSpPr>
          <p:cNvPr id="1109" name="Google Shape;1109;p1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pic>
        <p:nvPicPr>
          <p:cNvPr id="1114" name="Google Shape;1114;p12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15" name="Google Shape;1115;p12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16" name="Google Shape;1116;p12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 Load Balancing supports the following traffic types: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TCP</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UDP</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EDP</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ICMP</a:t>
            </a:r>
            <a:endParaRPr sz="2900">
              <a:solidFill>
                <a:srgbClr val="000000"/>
              </a:solidFill>
              <a:latin typeface="Montserrat"/>
              <a:ea typeface="Montserrat"/>
              <a:cs typeface="Montserrat"/>
              <a:sym typeface="Montserrat"/>
            </a:endParaRPr>
          </a:p>
        </p:txBody>
      </p:sp>
      <p:sp>
        <p:nvSpPr>
          <p:cNvPr id="1117" name="Google Shape;1117;p12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pic>
        <p:nvPicPr>
          <p:cNvPr id="1122" name="Google Shape;1122;p1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23" name="Google Shape;1123;p1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24" name="Google Shape;1124;p12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network load balancer can receive traffic from:</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Any client on the internet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Cloud VMs with external IPs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Cloud VMs that have internet access through Cloud NAT or instance-based NAT</a:t>
            </a:r>
            <a:endParaRPr sz="2900">
              <a:solidFill>
                <a:srgbClr val="000000"/>
              </a:solidFill>
              <a:latin typeface="Montserrat"/>
              <a:ea typeface="Montserrat"/>
              <a:cs typeface="Montserrat"/>
              <a:sym typeface="Montserrat"/>
            </a:endParaRPr>
          </a:p>
        </p:txBody>
      </p:sp>
      <p:sp>
        <p:nvSpPr>
          <p:cNvPr id="1125" name="Google Shape;1125;p1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pic>
        <p:nvPicPr>
          <p:cNvPr id="1130" name="Google Shape;1130;p1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31" name="Google Shape;1131;p1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32" name="Google Shape;1132;p13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 Load Balancing is a managed service.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 Load Balancing is implemented by using Andromeda virtual networking and Google Maglev.</a:t>
            </a:r>
            <a:endParaRPr sz="2900">
              <a:solidFill>
                <a:srgbClr val="000000"/>
              </a:solidFill>
              <a:latin typeface="Montserrat"/>
              <a:ea typeface="Montserrat"/>
              <a:cs typeface="Montserrat"/>
              <a:sym typeface="Montserrat"/>
            </a:endParaRPr>
          </a:p>
        </p:txBody>
      </p:sp>
      <p:sp>
        <p:nvSpPr>
          <p:cNvPr id="1133" name="Google Shape;1133;p1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pic>
        <p:nvPicPr>
          <p:cNvPr id="1138" name="Google Shape;1138;p1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39" name="Google Shape;1139;p1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40" name="Google Shape;1140;p13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 load balancers are not proxies.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Load-balanced packets are received by backend VMs with the packet's source and destination IP addresses, protocol, and, if the protocol is port-based, the source and destination ports unchanged.</a:t>
            </a:r>
            <a:endParaRPr sz="2900">
              <a:solidFill>
                <a:srgbClr val="000000"/>
              </a:solidFill>
              <a:latin typeface="Montserrat"/>
              <a:ea typeface="Montserrat"/>
              <a:cs typeface="Montserrat"/>
              <a:sym typeface="Montserrat"/>
            </a:endParaRPr>
          </a:p>
        </p:txBody>
      </p:sp>
      <p:sp>
        <p:nvSpPr>
          <p:cNvPr id="1141" name="Google Shape;1141;p13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1" name="Google Shape;141;p2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2" name="Google Shape;142;p2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Managed Instance Groups Use Cases: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Stateless serving workloads, such as a website frontend.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Stateless batch, high-performance, or high-throughput compute workloads, such as image processing from a queue.</a:t>
            </a:r>
            <a:endParaRPr sz="2900">
              <a:solidFill>
                <a:srgbClr val="000000"/>
              </a:solidFill>
              <a:latin typeface="Montserrat"/>
              <a:ea typeface="Montserrat"/>
              <a:cs typeface="Montserrat"/>
              <a:sym typeface="Montserrat"/>
            </a:endParaRPr>
          </a:p>
        </p:txBody>
      </p:sp>
      <p:sp>
        <p:nvSpPr>
          <p:cNvPr id="143" name="Google Shape;143;p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pic>
        <p:nvPicPr>
          <p:cNvPr id="1146" name="Google Shape;1146;p1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47" name="Google Shape;1147;p1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48" name="Google Shape;1148;p13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 load balancers are not proxies.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Load-balanced connections are terminated by the backend VMs.</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149" name="Google Shape;1149;p1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pic>
        <p:nvPicPr>
          <p:cNvPr id="1154" name="Google Shape;1154;p13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55" name="Google Shape;1155;p13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56" name="Google Shape;1156;p13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 load balancers are not proxies.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Responses from the backend VMs go directly to the clients, not back through the load balancer.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industry term for this is direct server return.</a:t>
            </a:r>
            <a:endParaRPr sz="2900">
              <a:solidFill>
                <a:srgbClr val="000000"/>
              </a:solidFill>
              <a:latin typeface="Montserrat"/>
              <a:ea typeface="Montserrat"/>
              <a:cs typeface="Montserrat"/>
              <a:sym typeface="Montserrat"/>
            </a:endParaRPr>
          </a:p>
        </p:txBody>
      </p:sp>
      <p:sp>
        <p:nvSpPr>
          <p:cNvPr id="1157" name="Google Shape;1157;p1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pic>
        <p:nvPicPr>
          <p:cNvPr id="1162" name="Google Shape;1162;p13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63" name="Google Shape;1163;p13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64" name="Google Shape;1164;p13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review the network load balancer architecture…</a:t>
            </a:r>
            <a:endParaRPr sz="2900">
              <a:solidFill>
                <a:srgbClr val="000000"/>
              </a:solidFill>
              <a:latin typeface="Montserrat"/>
              <a:ea typeface="Montserrat"/>
              <a:cs typeface="Montserrat"/>
              <a:sym typeface="Montserrat"/>
            </a:endParaRPr>
          </a:p>
        </p:txBody>
      </p:sp>
      <p:sp>
        <p:nvSpPr>
          <p:cNvPr id="1165" name="Google Shape;1165;p1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pic>
        <p:nvPicPr>
          <p:cNvPr id="1170" name="Google Shape;1170;p135"/>
          <p:cNvPicPr preferRelativeResize="0"/>
          <p:nvPr/>
        </p:nvPicPr>
        <p:blipFill>
          <a:blip r:embed="rId3">
            <a:alphaModFix/>
          </a:blip>
          <a:stretch>
            <a:fillRect/>
          </a:stretch>
        </p:blipFill>
        <p:spPr>
          <a:xfrm>
            <a:off x="1647438" y="730075"/>
            <a:ext cx="5849124" cy="4516200"/>
          </a:xfrm>
          <a:prstGeom prst="rect">
            <a:avLst/>
          </a:prstGeom>
          <a:noFill/>
          <a:ln>
            <a:noFill/>
          </a:ln>
        </p:spPr>
      </p:pic>
      <p:pic>
        <p:nvPicPr>
          <p:cNvPr id="1171" name="Google Shape;1171;p135"/>
          <p:cNvPicPr preferRelativeResize="0"/>
          <p:nvPr/>
        </p:nvPicPr>
        <p:blipFill>
          <a:blip r:embed="rId4">
            <a:alphaModFix/>
          </a:blip>
          <a:stretch>
            <a:fillRect/>
          </a:stretch>
        </p:blipFill>
        <p:spPr>
          <a:xfrm>
            <a:off x="0" y="0"/>
            <a:ext cx="861675" cy="887475"/>
          </a:xfrm>
          <a:prstGeom prst="rect">
            <a:avLst/>
          </a:prstGeom>
          <a:noFill/>
          <a:ln>
            <a:noFill/>
          </a:ln>
        </p:spPr>
      </p:pic>
      <p:sp>
        <p:nvSpPr>
          <p:cNvPr id="1172" name="Google Shape;1172;p1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73" name="Google Shape;1173;p135"/>
          <p:cNvSpPr txBox="1"/>
          <p:nvPr/>
        </p:nvSpPr>
        <p:spPr>
          <a:xfrm>
            <a:off x="861675" y="2245000"/>
            <a:ext cx="147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Direct Server</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Return (DSR)</a:t>
            </a:r>
            <a:endParaRPr sz="900">
              <a:latin typeface="Times New Roman"/>
              <a:ea typeface="Times New Roman"/>
              <a:cs typeface="Times New Roman"/>
              <a:sym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pic>
        <p:nvPicPr>
          <p:cNvPr id="1178" name="Google Shape;1178;p13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79" name="Google Shape;1179;p13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80" name="Google Shape;1180;p13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see a diagram example of the network load balancer usage.</a:t>
            </a:r>
            <a:endParaRPr sz="2900">
              <a:solidFill>
                <a:srgbClr val="000000"/>
              </a:solidFill>
              <a:latin typeface="Montserrat"/>
              <a:ea typeface="Montserrat"/>
              <a:cs typeface="Montserrat"/>
              <a:sym typeface="Montserrat"/>
            </a:endParaRPr>
          </a:p>
        </p:txBody>
      </p:sp>
      <p:sp>
        <p:nvSpPr>
          <p:cNvPr id="1181" name="Google Shape;1181;p1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id="1186" name="Google Shape;1186;p137"/>
          <p:cNvPicPr preferRelativeResize="0"/>
          <p:nvPr/>
        </p:nvPicPr>
        <p:blipFill>
          <a:blip r:embed="rId3">
            <a:alphaModFix/>
          </a:blip>
          <a:stretch>
            <a:fillRect/>
          </a:stretch>
        </p:blipFill>
        <p:spPr>
          <a:xfrm>
            <a:off x="364675" y="643525"/>
            <a:ext cx="8565027" cy="4499982"/>
          </a:xfrm>
          <a:prstGeom prst="rect">
            <a:avLst/>
          </a:prstGeom>
          <a:noFill/>
          <a:ln>
            <a:noFill/>
          </a:ln>
        </p:spPr>
      </p:pic>
      <p:pic>
        <p:nvPicPr>
          <p:cNvPr id="1187" name="Google Shape;1187;p137"/>
          <p:cNvPicPr preferRelativeResize="0"/>
          <p:nvPr/>
        </p:nvPicPr>
        <p:blipFill>
          <a:blip r:embed="rId4">
            <a:alphaModFix/>
          </a:blip>
          <a:stretch>
            <a:fillRect/>
          </a:stretch>
        </p:blipFill>
        <p:spPr>
          <a:xfrm>
            <a:off x="0" y="0"/>
            <a:ext cx="861675" cy="887475"/>
          </a:xfrm>
          <a:prstGeom prst="rect">
            <a:avLst/>
          </a:prstGeom>
          <a:noFill/>
          <a:ln>
            <a:noFill/>
          </a:ln>
        </p:spPr>
      </p:pic>
      <p:sp>
        <p:nvSpPr>
          <p:cNvPr id="1188" name="Google Shape;1188;p1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pic>
        <p:nvPicPr>
          <p:cNvPr id="1193" name="Google Shape;1193;p13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94" name="Google Shape;1194;p13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95" name="Google Shape;1195;p13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Network Load Balancing Use Cases</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need to load balance non-TCP traffic, or you need to load balance a TCP port that isn't supported by other load balancers.</a:t>
            </a:r>
            <a:endParaRPr sz="2900">
              <a:solidFill>
                <a:srgbClr val="000000"/>
              </a:solidFill>
              <a:latin typeface="Montserrat"/>
              <a:ea typeface="Montserrat"/>
              <a:cs typeface="Montserrat"/>
              <a:sym typeface="Montserrat"/>
            </a:endParaRPr>
          </a:p>
        </p:txBody>
      </p:sp>
      <p:sp>
        <p:nvSpPr>
          <p:cNvPr id="1196" name="Google Shape;1196;p1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pic>
        <p:nvPicPr>
          <p:cNvPr id="1201" name="Google Shape;1201;p13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02" name="Google Shape;1202;p13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03" name="Google Shape;1203;p13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Network Load Balancing Use Cases: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is acceptable to have SSL traffic decrypted by your backends instead of by the load balancer. The network load balancer cannot perform this task. When the backends decrypt SSL traffic, there is a greater CPU burden on the VMs.</a:t>
            </a:r>
            <a:endParaRPr sz="2900">
              <a:solidFill>
                <a:srgbClr val="000000"/>
              </a:solidFill>
              <a:latin typeface="Montserrat"/>
              <a:ea typeface="Montserrat"/>
              <a:cs typeface="Montserrat"/>
              <a:sym typeface="Montserrat"/>
            </a:endParaRPr>
          </a:p>
        </p:txBody>
      </p:sp>
      <p:sp>
        <p:nvSpPr>
          <p:cNvPr id="1204" name="Google Shape;1204;p1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pic>
        <p:nvPicPr>
          <p:cNvPr id="1209" name="Google Shape;1209;p14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10" name="Google Shape;1210;p14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11" name="Google Shape;1211;p14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Network Load Balancing Use Cases: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Self-managing the backend VM's SSL certificates is acceptable to you. Google-managed SSL certificates are only available for HTTP(S) Load Balancing and SSL Proxy Load Balancing.</a:t>
            </a:r>
            <a:endParaRPr sz="2900">
              <a:solidFill>
                <a:srgbClr val="000000"/>
              </a:solidFill>
              <a:latin typeface="Montserrat"/>
              <a:ea typeface="Montserrat"/>
              <a:cs typeface="Montserrat"/>
              <a:sym typeface="Montserrat"/>
            </a:endParaRPr>
          </a:p>
        </p:txBody>
      </p:sp>
      <p:sp>
        <p:nvSpPr>
          <p:cNvPr id="1212" name="Google Shape;1212;p1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pic>
        <p:nvPicPr>
          <p:cNvPr id="1217" name="Google Shape;1217;p14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18" name="Google Shape;1218;p14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19" name="Google Shape;1219;p14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Network Load Balancing Use Cases: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need to forward the original packets unproxied. For example, if you need the client source IP to be preserved.</a:t>
            </a:r>
            <a:endParaRPr sz="2900">
              <a:solidFill>
                <a:srgbClr val="000000"/>
              </a:solidFill>
              <a:latin typeface="Montserrat"/>
              <a:ea typeface="Montserrat"/>
              <a:cs typeface="Montserrat"/>
              <a:sym typeface="Montserrat"/>
            </a:endParaRPr>
          </a:p>
        </p:txBody>
      </p:sp>
      <p:sp>
        <p:nvSpPr>
          <p:cNvPr id="1220" name="Google Shape;1220;p1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9" name="Google Shape;149;p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0" name="Google Shape;150;p2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Managed Instance Groups Use Cases: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Stateful applications, such as databases, legacy applications, and long-running batch computations with checkpointing.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Compared to stateless MIGs, stateful MIGs let you preserve disks.</a:t>
            </a:r>
            <a:endParaRPr sz="2900">
              <a:solidFill>
                <a:srgbClr val="000000"/>
              </a:solidFill>
              <a:latin typeface="Montserrat"/>
              <a:ea typeface="Montserrat"/>
              <a:cs typeface="Montserrat"/>
              <a:sym typeface="Montserrat"/>
            </a:endParaRPr>
          </a:p>
        </p:txBody>
      </p:sp>
      <p:sp>
        <p:nvSpPr>
          <p:cNvPr id="151" name="Google Shape;151;p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pic>
        <p:nvPicPr>
          <p:cNvPr id="1225" name="Google Shape;1225;p14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26" name="Google Shape;1226;p14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27" name="Google Shape;1227;p14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Network Load Balancing Use Cases: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have an existing setup that uses a pass-through load balancer, and you want to migrate it without changes.</a:t>
            </a:r>
            <a:endParaRPr sz="2900">
              <a:solidFill>
                <a:srgbClr val="000000"/>
              </a:solidFill>
              <a:latin typeface="Montserrat"/>
              <a:ea typeface="Montserrat"/>
              <a:cs typeface="Montserrat"/>
              <a:sym typeface="Montserrat"/>
            </a:endParaRPr>
          </a:p>
        </p:txBody>
      </p:sp>
      <p:sp>
        <p:nvSpPr>
          <p:cNvPr id="1228" name="Google Shape;1228;p1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pic>
        <p:nvPicPr>
          <p:cNvPr id="1233" name="Google Shape;1233;p14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34" name="Google Shape;1234;p14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35" name="Google Shape;1235;p14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discussed network load balancing.</a:t>
            </a:r>
            <a:endParaRPr sz="2900">
              <a:solidFill>
                <a:srgbClr val="000000"/>
              </a:solidFill>
              <a:latin typeface="Montserrat"/>
              <a:ea typeface="Montserrat"/>
              <a:cs typeface="Montserrat"/>
              <a:sym typeface="Montserrat"/>
            </a:endParaRPr>
          </a:p>
        </p:txBody>
      </p:sp>
      <p:sp>
        <p:nvSpPr>
          <p:cNvPr id="1236" name="Google Shape;1236;p1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pic>
        <p:nvPicPr>
          <p:cNvPr id="1241" name="Google Shape;1241;p14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42" name="Google Shape;1242;p14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43" name="Google Shape;1243;p14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review how to choose a load balancer.</a:t>
            </a:r>
            <a:endParaRPr sz="2900">
              <a:solidFill>
                <a:srgbClr val="000000"/>
              </a:solidFill>
              <a:latin typeface="Montserrat"/>
              <a:ea typeface="Montserrat"/>
              <a:cs typeface="Montserrat"/>
              <a:sym typeface="Montserrat"/>
            </a:endParaRPr>
          </a:p>
        </p:txBody>
      </p:sp>
      <p:sp>
        <p:nvSpPr>
          <p:cNvPr id="1244" name="Google Shape;1244;p1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pic>
        <p:nvPicPr>
          <p:cNvPr id="1249" name="Google Shape;1249;p14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50" name="Google Shape;1250;p14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51" name="Google Shape;1251;p145"/>
          <p:cNvSpPr txBox="1"/>
          <p:nvPr>
            <p:ph type="ctrTitle"/>
          </p:nvPr>
        </p:nvSpPr>
        <p:spPr>
          <a:xfrm>
            <a:off x="311700" y="1560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Load Balancing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 Options</a:t>
            </a:r>
            <a:endParaRPr b="1">
              <a:latin typeface="Montserrat"/>
              <a:ea typeface="Montserrat"/>
              <a:cs typeface="Montserrat"/>
              <a:sym typeface="Montserrat"/>
            </a:endParaRPr>
          </a:p>
        </p:txBody>
      </p:sp>
      <p:sp>
        <p:nvSpPr>
          <p:cNvPr id="1252" name="Google Shape;1252;p1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pic>
        <p:nvPicPr>
          <p:cNvPr id="1257" name="Google Shape;1257;p14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58" name="Google Shape;1258;p14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59" name="Google Shape;1259;p14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Clearly we’ve covered lots of load balancer options.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Now let’s discuss how to choose a load balancer.</a:t>
            </a:r>
            <a:endParaRPr sz="2900">
              <a:solidFill>
                <a:srgbClr val="000000"/>
              </a:solidFill>
              <a:latin typeface="Montserrat"/>
              <a:ea typeface="Montserrat"/>
              <a:cs typeface="Montserrat"/>
              <a:sym typeface="Montserrat"/>
            </a:endParaRPr>
          </a:p>
        </p:txBody>
      </p:sp>
      <p:sp>
        <p:nvSpPr>
          <p:cNvPr id="1260" name="Google Shape;1260;p1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pic>
        <p:nvPicPr>
          <p:cNvPr id="1265" name="Google Shape;1265;p14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66" name="Google Shape;1266;p14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67" name="Google Shape;1267;p14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Feature Considerations: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External vs. Internal Load Balancing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Global vs. Regional Load Balancing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Premium vs. Standard Network Tiers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Proxy versus pass-through Load Balancing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Traffic Type and DDoS Protections</a:t>
            </a:r>
            <a:endParaRPr sz="2900">
              <a:solidFill>
                <a:srgbClr val="000000"/>
              </a:solidFill>
              <a:latin typeface="Montserrat"/>
              <a:ea typeface="Montserrat"/>
              <a:cs typeface="Montserrat"/>
              <a:sym typeface="Montserrat"/>
            </a:endParaRPr>
          </a:p>
        </p:txBody>
      </p:sp>
      <p:sp>
        <p:nvSpPr>
          <p:cNvPr id="1268" name="Google Shape;1268;p1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pic>
        <p:nvPicPr>
          <p:cNvPr id="1273" name="Google Shape;1273;p148"/>
          <p:cNvPicPr preferRelativeResize="0"/>
          <p:nvPr/>
        </p:nvPicPr>
        <p:blipFill>
          <a:blip r:embed="rId3">
            <a:alphaModFix/>
          </a:blip>
          <a:stretch>
            <a:fillRect/>
          </a:stretch>
        </p:blipFill>
        <p:spPr>
          <a:xfrm>
            <a:off x="0" y="0"/>
            <a:ext cx="861675" cy="887475"/>
          </a:xfrm>
          <a:prstGeom prst="rect">
            <a:avLst/>
          </a:prstGeom>
          <a:noFill/>
          <a:ln>
            <a:noFill/>
          </a:ln>
        </p:spPr>
      </p:pic>
      <p:sp>
        <p:nvSpPr>
          <p:cNvPr id="1274" name="Google Shape;1274;p14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1275" name="Google Shape;1275;p148"/>
          <p:cNvGraphicFramePr/>
          <p:nvPr/>
        </p:nvGraphicFramePr>
        <p:xfrm>
          <a:off x="937350" y="657075"/>
          <a:ext cx="3000000" cy="3000000"/>
        </p:xfrm>
        <a:graphic>
          <a:graphicData uri="http://schemas.openxmlformats.org/drawingml/2006/table">
            <a:tbl>
              <a:tblPr>
                <a:solidFill>
                  <a:srgbClr val="FFFFFF"/>
                </a:solidFill>
                <a:tableStyleId>{4DD1D74B-B70C-488B-87EE-674E0A90FE52}</a:tableStyleId>
              </a:tblPr>
              <a:tblGrid>
                <a:gridCol w="1017275"/>
                <a:gridCol w="1293900"/>
                <a:gridCol w="1106500"/>
                <a:gridCol w="1197725"/>
                <a:gridCol w="988500"/>
                <a:gridCol w="2034550"/>
              </a:tblGrid>
              <a:tr h="598325">
                <a:tc>
                  <a:txBody>
                    <a:bodyPr/>
                    <a:lstStyle/>
                    <a:p>
                      <a:pPr indent="0" lvl="0" marL="0" rtl="0" algn="ctr">
                        <a:lnSpc>
                          <a:spcPct val="115000"/>
                        </a:lnSpc>
                        <a:spcBef>
                          <a:spcPts val="0"/>
                        </a:spcBef>
                        <a:spcAft>
                          <a:spcPts val="0"/>
                        </a:spcAft>
                        <a:buNone/>
                      </a:pPr>
                      <a:r>
                        <a:rPr b="1" lang="en" sz="900">
                          <a:solidFill>
                            <a:srgbClr val="202124"/>
                          </a:solidFill>
                          <a:highlight>
                            <a:srgbClr val="FFFFFF"/>
                          </a:highlight>
                          <a:latin typeface="Montserrat"/>
                          <a:ea typeface="Montserrat"/>
                          <a:cs typeface="Montserrat"/>
                          <a:sym typeface="Montserrat"/>
                        </a:rPr>
                        <a:t>Internal or external IP address</a:t>
                      </a:r>
                      <a:endParaRPr b="1" sz="900">
                        <a:solidFill>
                          <a:srgbClr val="202124"/>
                        </a:solidFill>
                        <a:highlight>
                          <a:srgbClr val="FFFFFF"/>
                        </a:highlight>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highlight>
                            <a:srgbClr val="FFFFFF"/>
                          </a:highlight>
                          <a:latin typeface="Montserrat"/>
                          <a:ea typeface="Montserrat"/>
                          <a:cs typeface="Montserrat"/>
                          <a:sym typeface="Montserrat"/>
                        </a:rPr>
                        <a:t>Regional or global</a:t>
                      </a:r>
                      <a:endParaRPr b="1" sz="900">
                        <a:solidFill>
                          <a:srgbClr val="202124"/>
                        </a:solidFill>
                        <a:highlight>
                          <a:srgbClr val="FFFFFF"/>
                        </a:highlight>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highlight>
                            <a:srgbClr val="FFFFFF"/>
                          </a:highlight>
                          <a:latin typeface="Montserrat"/>
                          <a:ea typeface="Montserrat"/>
                          <a:cs typeface="Montserrat"/>
                          <a:sym typeface="Montserrat"/>
                        </a:rPr>
                        <a:t>Premium or Standard network tier</a:t>
                      </a:r>
                      <a:endParaRPr b="1" sz="900">
                        <a:solidFill>
                          <a:srgbClr val="202124"/>
                        </a:solidFill>
                        <a:highlight>
                          <a:srgbClr val="FFFFFF"/>
                        </a:highlight>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highlight>
                            <a:srgbClr val="FFFFFF"/>
                          </a:highlight>
                          <a:latin typeface="Montserrat"/>
                          <a:ea typeface="Montserrat"/>
                          <a:cs typeface="Montserrat"/>
                          <a:sym typeface="Montserrat"/>
                        </a:rPr>
                        <a:t>Proxy or pass-through</a:t>
                      </a:r>
                      <a:endParaRPr b="1" sz="900">
                        <a:solidFill>
                          <a:srgbClr val="202124"/>
                        </a:solidFill>
                        <a:highlight>
                          <a:srgbClr val="FFFFFF"/>
                        </a:highlight>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highlight>
                            <a:srgbClr val="FFFFFF"/>
                          </a:highlight>
                          <a:latin typeface="Montserrat"/>
                          <a:ea typeface="Montserrat"/>
                          <a:cs typeface="Montserrat"/>
                          <a:sym typeface="Montserrat"/>
                        </a:rPr>
                        <a:t>Traffic type</a:t>
                      </a:r>
                      <a:endParaRPr b="1" sz="900">
                        <a:solidFill>
                          <a:srgbClr val="202124"/>
                        </a:solidFill>
                        <a:highlight>
                          <a:srgbClr val="FFFFFF"/>
                        </a:highlight>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highlight>
                            <a:srgbClr val="FFFFFF"/>
                          </a:highlight>
                          <a:latin typeface="Montserrat"/>
                          <a:ea typeface="Montserrat"/>
                          <a:cs typeface="Montserrat"/>
                          <a:sym typeface="Montserrat"/>
                        </a:rPr>
                        <a:t>Load balancer type</a:t>
                      </a:r>
                      <a:endParaRPr b="1" sz="900">
                        <a:solidFill>
                          <a:srgbClr val="202124"/>
                        </a:solidFill>
                        <a:highlight>
                          <a:srgbClr val="FFFFFF"/>
                        </a:highlight>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8525">
                <a:tc rowSpan="2">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Internal</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Regional</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Premium only</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Pass-through</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TCP or UDP</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highlight>
                            <a:srgbClr val="FFFFFF"/>
                          </a:highlight>
                          <a:latin typeface="Montserrat"/>
                          <a:ea typeface="Montserrat"/>
                          <a:cs typeface="Montserrat"/>
                          <a:sym typeface="Montserrat"/>
                          <a:hlinkClick r:id="rId4"/>
                        </a:rPr>
                        <a:t>Internal TCP/UDP load balancer</a:t>
                      </a:r>
                      <a:endParaRPr sz="900" u="sng">
                        <a:solidFill>
                          <a:schemeClr val="hlink"/>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8525">
                <a:tc vMerge="1"/>
                <a:tc vMerge="1"/>
                <a:tc vMerge="1"/>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Proxy</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HTTP or HTTPS</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highlight>
                            <a:srgbClr val="FFFFFF"/>
                          </a:highlight>
                          <a:latin typeface="Montserrat"/>
                          <a:ea typeface="Montserrat"/>
                          <a:cs typeface="Montserrat"/>
                          <a:sym typeface="Montserrat"/>
                          <a:hlinkClick r:id="rId5"/>
                        </a:rPr>
                        <a:t>Internal HTTP(S) load balancer</a:t>
                      </a:r>
                      <a:endParaRPr sz="900" u="sng">
                        <a:solidFill>
                          <a:schemeClr val="hlink"/>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rowSpan="6">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External</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Global</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Premium only</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Proxy</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HTTP or HTTPS</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highlight>
                            <a:srgbClr val="FFFFFF"/>
                          </a:highlight>
                          <a:latin typeface="Montserrat"/>
                          <a:ea typeface="Montserrat"/>
                          <a:cs typeface="Montserrat"/>
                          <a:sym typeface="Montserrat"/>
                          <a:hlinkClick r:id="rId6"/>
                        </a:rPr>
                        <a:t>Global external HTTP(S) load balancer</a:t>
                      </a:r>
                      <a:r>
                        <a:rPr lang="en" sz="900">
                          <a:solidFill>
                            <a:srgbClr val="202124"/>
                          </a:solidFill>
                          <a:highlight>
                            <a:srgbClr val="FFFFFF"/>
                          </a:highlight>
                          <a:latin typeface="Montserrat"/>
                          <a:ea typeface="Montserrat"/>
                          <a:cs typeface="Montserrat"/>
                          <a:sym typeface="Montserrat"/>
                        </a:rPr>
                        <a:t> (</a:t>
                      </a:r>
                      <a:r>
                        <a:rPr lang="en" sz="900" u="sng">
                          <a:solidFill>
                            <a:schemeClr val="hlink"/>
                          </a:solidFill>
                          <a:highlight>
                            <a:srgbClr val="FFFFFF"/>
                          </a:highlight>
                          <a:latin typeface="Montserrat"/>
                          <a:ea typeface="Montserrat"/>
                          <a:cs typeface="Montserrat"/>
                          <a:sym typeface="Montserrat"/>
                          <a:hlinkClick r:id="rId7"/>
                        </a:rPr>
                        <a:t>Preview</a:t>
                      </a:r>
                      <a:r>
                        <a:rPr lang="en" sz="900">
                          <a:solidFill>
                            <a:srgbClr val="202124"/>
                          </a:solidFill>
                          <a:highlight>
                            <a:srgbClr val="FFFFFF"/>
                          </a:highlight>
                          <a:latin typeface="Montserrat"/>
                          <a:ea typeface="Montserrat"/>
                          <a:cs typeface="Montserrat"/>
                          <a:sym typeface="Montserrat"/>
                        </a:rPr>
                        <a:t>)</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52800">
                <a:tc vMerge="1"/>
                <a:tc rowSpan="3">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Global in Premium Tier</a:t>
                      </a:r>
                      <a:endParaRPr sz="900">
                        <a:solidFill>
                          <a:srgbClr val="202124"/>
                        </a:solidFill>
                        <a:highlight>
                          <a:srgbClr val="FFFFFF"/>
                        </a:highlight>
                        <a:latin typeface="Montserrat"/>
                        <a:ea typeface="Montserrat"/>
                        <a:cs typeface="Montserrat"/>
                        <a:sym typeface="Montserrat"/>
                      </a:endParaRPr>
                    </a:p>
                    <a:p>
                      <a:pPr indent="0" lvl="0" marL="0" rtl="0" algn="ctr">
                        <a:lnSpc>
                          <a:spcPct val="115000"/>
                        </a:lnSpc>
                        <a:spcBef>
                          <a:spcPts val="0"/>
                        </a:spcBef>
                        <a:spcAft>
                          <a:spcPts val="0"/>
                        </a:spcAft>
                        <a:buNone/>
                      </a:pPr>
                      <a:r>
                        <a:t/>
                      </a:r>
                      <a:endParaRPr sz="900">
                        <a:solidFill>
                          <a:srgbClr val="202124"/>
                        </a:solidFill>
                        <a:highlight>
                          <a:srgbClr val="FFFFFF"/>
                        </a:highlight>
                        <a:latin typeface="Montserrat"/>
                        <a:ea typeface="Montserrat"/>
                        <a:cs typeface="Montserrat"/>
                        <a:sym typeface="Montserrat"/>
                      </a:endParaRPr>
                    </a:p>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Effectively regional in Standard Tier</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Premium or Standard</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Proxy</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HTTP or HTTPS</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highlight>
                            <a:srgbClr val="FFFFFF"/>
                          </a:highlight>
                          <a:latin typeface="Montserrat"/>
                          <a:ea typeface="Montserrat"/>
                          <a:cs typeface="Montserrat"/>
                          <a:sym typeface="Montserrat"/>
                          <a:hlinkClick r:id="rId8"/>
                        </a:rPr>
                        <a:t>Global external HTTP(S) load balancer (classic)</a:t>
                      </a:r>
                      <a:endParaRPr sz="900" u="sng">
                        <a:solidFill>
                          <a:schemeClr val="hlink"/>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SSL</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highlight>
                            <a:srgbClr val="FFFFFF"/>
                          </a:highlight>
                          <a:latin typeface="Montserrat"/>
                          <a:ea typeface="Montserrat"/>
                          <a:cs typeface="Montserrat"/>
                          <a:sym typeface="Montserrat"/>
                          <a:hlinkClick r:id="rId9"/>
                        </a:rPr>
                        <a:t>SSL proxy load balancer</a:t>
                      </a:r>
                      <a:endParaRPr sz="900" u="sng">
                        <a:solidFill>
                          <a:schemeClr val="hlink"/>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TCP</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highlight>
                            <a:srgbClr val="FFFFFF"/>
                          </a:highlight>
                          <a:latin typeface="Montserrat"/>
                          <a:ea typeface="Montserrat"/>
                          <a:cs typeface="Montserrat"/>
                          <a:sym typeface="Montserrat"/>
                          <a:hlinkClick r:id="rId10"/>
                        </a:rPr>
                        <a:t>TCP proxy load balancer</a:t>
                      </a:r>
                      <a:endParaRPr sz="900" u="sng">
                        <a:solidFill>
                          <a:schemeClr val="hlink"/>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vMerge="1"/>
                <a:tc rowSpan="2">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Regional</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Premium or Standard</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Pass-through</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TCP, UDP, </a:t>
                      </a:r>
                      <a:r>
                        <a:rPr lang="en" sz="900" u="sng">
                          <a:solidFill>
                            <a:schemeClr val="hlink"/>
                          </a:solidFill>
                          <a:highlight>
                            <a:srgbClr val="FFFFFF"/>
                          </a:highlight>
                          <a:latin typeface="Montserrat"/>
                          <a:ea typeface="Montserrat"/>
                          <a:cs typeface="Montserrat"/>
                          <a:sym typeface="Montserrat"/>
                          <a:hlinkClick r:id="rId11"/>
                        </a:rPr>
                        <a:t>ESP, or ICMP</a:t>
                      </a:r>
                      <a:endParaRPr sz="900" u="sng">
                        <a:solidFill>
                          <a:schemeClr val="hlink"/>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highlight>
                            <a:srgbClr val="FFFFFF"/>
                          </a:highlight>
                          <a:latin typeface="Montserrat"/>
                          <a:ea typeface="Montserrat"/>
                          <a:cs typeface="Montserrat"/>
                          <a:sym typeface="Montserrat"/>
                          <a:hlinkClick r:id="rId12"/>
                        </a:rPr>
                        <a:t>External TCP/UDP Network load balancer</a:t>
                      </a:r>
                      <a:endParaRPr sz="900" u="sng">
                        <a:solidFill>
                          <a:schemeClr val="hlink"/>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vMerge="1"/>
                <a:tc vMerge="1"/>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Standard only</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Proxy</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highlight>
                            <a:srgbClr val="FFFFFF"/>
                          </a:highlight>
                          <a:latin typeface="Montserrat"/>
                          <a:ea typeface="Montserrat"/>
                          <a:cs typeface="Montserrat"/>
                          <a:sym typeface="Montserrat"/>
                        </a:rPr>
                        <a:t>HTTP or HTTPS</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highlight>
                            <a:srgbClr val="FFFFFF"/>
                          </a:highlight>
                          <a:latin typeface="Montserrat"/>
                          <a:ea typeface="Montserrat"/>
                          <a:cs typeface="Montserrat"/>
                          <a:sym typeface="Montserrat"/>
                          <a:hlinkClick r:id="rId13"/>
                        </a:rPr>
                        <a:t>Regional external HTTP(S) load balancer</a:t>
                      </a:r>
                      <a:r>
                        <a:rPr lang="en" sz="900">
                          <a:solidFill>
                            <a:srgbClr val="202124"/>
                          </a:solidFill>
                          <a:highlight>
                            <a:srgbClr val="FFFFFF"/>
                          </a:highlight>
                          <a:latin typeface="Montserrat"/>
                          <a:ea typeface="Montserrat"/>
                          <a:cs typeface="Montserrat"/>
                          <a:sym typeface="Montserrat"/>
                        </a:rPr>
                        <a:t> (</a:t>
                      </a:r>
                      <a:r>
                        <a:rPr lang="en" sz="900" u="sng">
                          <a:solidFill>
                            <a:schemeClr val="hlink"/>
                          </a:solidFill>
                          <a:highlight>
                            <a:srgbClr val="FFFFFF"/>
                          </a:highlight>
                          <a:latin typeface="Montserrat"/>
                          <a:ea typeface="Montserrat"/>
                          <a:cs typeface="Montserrat"/>
                          <a:sym typeface="Montserrat"/>
                          <a:hlinkClick r:id="rId14"/>
                        </a:rPr>
                        <a:t>Preview</a:t>
                      </a:r>
                      <a:r>
                        <a:rPr lang="en" sz="900">
                          <a:solidFill>
                            <a:srgbClr val="202124"/>
                          </a:solidFill>
                          <a:highlight>
                            <a:srgbClr val="FFFFFF"/>
                          </a:highlight>
                          <a:latin typeface="Montserrat"/>
                          <a:ea typeface="Montserrat"/>
                          <a:cs typeface="Montserrat"/>
                          <a:sym typeface="Montserrat"/>
                        </a:rPr>
                        <a:t>)</a:t>
                      </a:r>
                      <a:endParaRPr sz="900">
                        <a:solidFill>
                          <a:srgbClr val="202124"/>
                        </a:solidFill>
                        <a:highlight>
                          <a:srgbClr val="FFFFFF"/>
                        </a:highlight>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pic>
        <p:nvPicPr>
          <p:cNvPr id="1280" name="Google Shape;1280;p149"/>
          <p:cNvPicPr preferRelativeResize="0"/>
          <p:nvPr/>
        </p:nvPicPr>
        <p:blipFill>
          <a:blip r:embed="rId3">
            <a:alphaModFix/>
          </a:blip>
          <a:stretch>
            <a:fillRect/>
          </a:stretch>
        </p:blipFill>
        <p:spPr>
          <a:xfrm>
            <a:off x="0" y="0"/>
            <a:ext cx="861675" cy="887475"/>
          </a:xfrm>
          <a:prstGeom prst="rect">
            <a:avLst/>
          </a:prstGeom>
          <a:noFill/>
          <a:ln>
            <a:noFill/>
          </a:ln>
        </p:spPr>
      </p:pic>
      <p:sp>
        <p:nvSpPr>
          <p:cNvPr id="1281" name="Google Shape;1281;p14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1282" name="Google Shape;1282;p149"/>
          <p:cNvGraphicFramePr/>
          <p:nvPr/>
        </p:nvGraphicFramePr>
        <p:xfrm>
          <a:off x="937350" y="657075"/>
          <a:ext cx="3000000" cy="3000000"/>
        </p:xfrm>
        <a:graphic>
          <a:graphicData uri="http://schemas.openxmlformats.org/drawingml/2006/table">
            <a:tbl>
              <a:tblPr>
                <a:solidFill>
                  <a:srgbClr val="FFFFFF"/>
                </a:solidFill>
                <a:tableStyleId>{4DD1D74B-B70C-488B-87EE-674E0A90FE52}</a:tableStyleId>
              </a:tblPr>
              <a:tblGrid>
                <a:gridCol w="1017275"/>
                <a:gridCol w="1293900"/>
                <a:gridCol w="1106500"/>
                <a:gridCol w="1197725"/>
                <a:gridCol w="988500"/>
                <a:gridCol w="2034550"/>
              </a:tblGrid>
              <a:tr h="598325">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Internal or external IP address</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Regional or global</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Premium or Standard network tier</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Proxy or pass-through</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Traffic type</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Load balancer type</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8525">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Internal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Regional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Pass-through</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 or UDP</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4"/>
                        </a:rPr>
                        <a:t>Internal TCP/UDP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8525">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5"/>
                        </a:rPr>
                        <a:t>Internal HTTP(S)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rowSpan="6">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External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Global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6"/>
                        </a:rPr>
                        <a:t>Global external HTTP(S) load balancer</a:t>
                      </a:r>
                      <a:r>
                        <a:rPr lang="en" sz="900">
                          <a:solidFill>
                            <a:srgbClr val="202124"/>
                          </a:solidFill>
                          <a:latin typeface="Montserrat"/>
                          <a:ea typeface="Montserrat"/>
                          <a:cs typeface="Montserrat"/>
                          <a:sym typeface="Montserrat"/>
                        </a:rPr>
                        <a:t> (</a:t>
                      </a:r>
                      <a:r>
                        <a:rPr lang="en" sz="900" u="sng">
                          <a:solidFill>
                            <a:schemeClr val="hlink"/>
                          </a:solidFill>
                          <a:latin typeface="Montserrat"/>
                          <a:ea typeface="Montserrat"/>
                          <a:cs typeface="Montserrat"/>
                          <a:sym typeface="Montserrat"/>
                          <a:hlinkClick r:id="rId7"/>
                        </a:rPr>
                        <a:t>Preview</a:t>
                      </a:r>
                      <a:r>
                        <a:rPr lang="en" sz="900">
                          <a:solidFill>
                            <a:srgbClr val="202124"/>
                          </a:solidFill>
                          <a:latin typeface="Montserrat"/>
                          <a:ea typeface="Montserrat"/>
                          <a:cs typeface="Montserrat"/>
                          <a:sym typeface="Montserrat"/>
                        </a:rPr>
                        <a:t>)</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52800">
                <a:tc vMerge="1"/>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Global in Premium Tier</a:t>
                      </a:r>
                      <a:endParaRPr sz="900">
                        <a:solidFill>
                          <a:srgbClr val="202124"/>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sz="900">
                        <a:solidFill>
                          <a:srgbClr val="202124"/>
                        </a:solidFill>
                        <a:latin typeface="Montserrat"/>
                        <a:ea typeface="Montserrat"/>
                        <a:cs typeface="Montserrat"/>
                        <a:sym typeface="Montserrat"/>
                      </a:endParaRPr>
                    </a:p>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Effectively regional in Standard Tier</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or Standard</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8"/>
                        </a:rPr>
                        <a:t>Global external HTTP(S) load balancer (classic)</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SSL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9"/>
                        </a:rPr>
                        <a:t>SSL proxy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0"/>
                        </a:rPr>
                        <a:t>TCP proxy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vMerge="1"/>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Regional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or Standard</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Pass-through</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 UDP, </a:t>
                      </a:r>
                      <a:r>
                        <a:rPr lang="en" sz="900" u="sng">
                          <a:solidFill>
                            <a:schemeClr val="hlink"/>
                          </a:solidFill>
                          <a:latin typeface="Montserrat"/>
                          <a:ea typeface="Montserrat"/>
                          <a:cs typeface="Montserrat"/>
                          <a:sym typeface="Montserrat"/>
                          <a:hlinkClick r:id="rId11"/>
                        </a:rPr>
                        <a:t>ESP, or ICMP</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2"/>
                        </a:rPr>
                        <a:t>External TCP/UDP Network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Standard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3"/>
                        </a:rPr>
                        <a:t>Regional external HTTP(S) load balancer</a:t>
                      </a:r>
                      <a:r>
                        <a:rPr lang="en" sz="900">
                          <a:solidFill>
                            <a:srgbClr val="202124"/>
                          </a:solidFill>
                          <a:latin typeface="Montserrat"/>
                          <a:ea typeface="Montserrat"/>
                          <a:cs typeface="Montserrat"/>
                          <a:sym typeface="Montserrat"/>
                        </a:rPr>
                        <a:t> (</a:t>
                      </a:r>
                      <a:r>
                        <a:rPr lang="en" sz="900" u="sng">
                          <a:solidFill>
                            <a:schemeClr val="hlink"/>
                          </a:solidFill>
                          <a:latin typeface="Montserrat"/>
                          <a:ea typeface="Montserrat"/>
                          <a:cs typeface="Montserrat"/>
                          <a:sym typeface="Montserrat"/>
                          <a:hlinkClick r:id="rId14"/>
                        </a:rPr>
                        <a:t>Preview</a:t>
                      </a:r>
                      <a:r>
                        <a:rPr lang="en" sz="900">
                          <a:solidFill>
                            <a:srgbClr val="202124"/>
                          </a:solidFill>
                          <a:latin typeface="Montserrat"/>
                          <a:ea typeface="Montserrat"/>
                          <a:cs typeface="Montserrat"/>
                          <a:sym typeface="Montserrat"/>
                        </a:rPr>
                        <a:t>)</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pic>
        <p:nvPicPr>
          <p:cNvPr id="1287" name="Google Shape;1287;p150"/>
          <p:cNvPicPr preferRelativeResize="0"/>
          <p:nvPr/>
        </p:nvPicPr>
        <p:blipFill>
          <a:blip r:embed="rId3">
            <a:alphaModFix/>
          </a:blip>
          <a:stretch>
            <a:fillRect/>
          </a:stretch>
        </p:blipFill>
        <p:spPr>
          <a:xfrm>
            <a:off x="0" y="0"/>
            <a:ext cx="861675" cy="887475"/>
          </a:xfrm>
          <a:prstGeom prst="rect">
            <a:avLst/>
          </a:prstGeom>
          <a:noFill/>
          <a:ln>
            <a:noFill/>
          </a:ln>
        </p:spPr>
      </p:pic>
      <p:sp>
        <p:nvSpPr>
          <p:cNvPr id="1288" name="Google Shape;1288;p15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1289" name="Google Shape;1289;p150"/>
          <p:cNvGraphicFramePr/>
          <p:nvPr/>
        </p:nvGraphicFramePr>
        <p:xfrm>
          <a:off x="937350" y="657075"/>
          <a:ext cx="3000000" cy="3000000"/>
        </p:xfrm>
        <a:graphic>
          <a:graphicData uri="http://schemas.openxmlformats.org/drawingml/2006/table">
            <a:tbl>
              <a:tblPr>
                <a:solidFill>
                  <a:srgbClr val="FFFFFF"/>
                </a:solidFill>
                <a:tableStyleId>{4DD1D74B-B70C-488B-87EE-674E0A90FE52}</a:tableStyleId>
              </a:tblPr>
              <a:tblGrid>
                <a:gridCol w="1017275"/>
                <a:gridCol w="1293900"/>
                <a:gridCol w="1106500"/>
                <a:gridCol w="1197725"/>
                <a:gridCol w="988500"/>
                <a:gridCol w="2034550"/>
              </a:tblGrid>
              <a:tr h="598325">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Internal or external IP address</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Regional or global</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Premium or Standard network tier</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Proxy or pass-through</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Traffic type</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Load balancer type</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8525">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Internal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Regional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Pass-through</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 or UDP</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4"/>
                        </a:rPr>
                        <a:t>Internal TCP/UDP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r>
              <a:tr h="428525">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5"/>
                        </a:rPr>
                        <a:t>Internal HTTP(S)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r>
              <a:tr h="430125">
                <a:tc rowSpan="6">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External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Global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6"/>
                        </a:rPr>
                        <a:t>Global external HTTP(S) load balancer</a:t>
                      </a:r>
                      <a:r>
                        <a:rPr lang="en" sz="900">
                          <a:solidFill>
                            <a:srgbClr val="202124"/>
                          </a:solidFill>
                          <a:latin typeface="Montserrat"/>
                          <a:ea typeface="Montserrat"/>
                          <a:cs typeface="Montserrat"/>
                          <a:sym typeface="Montserrat"/>
                        </a:rPr>
                        <a:t> (</a:t>
                      </a:r>
                      <a:r>
                        <a:rPr lang="en" sz="900" u="sng">
                          <a:solidFill>
                            <a:schemeClr val="hlink"/>
                          </a:solidFill>
                          <a:latin typeface="Montserrat"/>
                          <a:ea typeface="Montserrat"/>
                          <a:cs typeface="Montserrat"/>
                          <a:sym typeface="Montserrat"/>
                          <a:hlinkClick r:id="rId7"/>
                        </a:rPr>
                        <a:t>Preview</a:t>
                      </a:r>
                      <a:r>
                        <a:rPr lang="en" sz="900">
                          <a:solidFill>
                            <a:srgbClr val="202124"/>
                          </a:solidFill>
                          <a:latin typeface="Montserrat"/>
                          <a:ea typeface="Montserrat"/>
                          <a:cs typeface="Montserrat"/>
                          <a:sym typeface="Montserrat"/>
                        </a:rPr>
                        <a:t>)</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52800">
                <a:tc vMerge="1"/>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Global in Premium Tier</a:t>
                      </a:r>
                      <a:endParaRPr sz="900">
                        <a:solidFill>
                          <a:srgbClr val="202124"/>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sz="900">
                        <a:solidFill>
                          <a:srgbClr val="202124"/>
                        </a:solidFill>
                        <a:latin typeface="Montserrat"/>
                        <a:ea typeface="Montserrat"/>
                        <a:cs typeface="Montserrat"/>
                        <a:sym typeface="Montserrat"/>
                      </a:endParaRPr>
                    </a:p>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Effectively regional in Standard Tier</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or Standard</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8"/>
                        </a:rPr>
                        <a:t>Global external HTTP(S) load balancer (classic)</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SSL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9"/>
                        </a:rPr>
                        <a:t>SSL proxy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0"/>
                        </a:rPr>
                        <a:t>TCP proxy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vMerge="1"/>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Regional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or Standard</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Pass-through</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 UDP, </a:t>
                      </a:r>
                      <a:r>
                        <a:rPr lang="en" sz="900" u="sng">
                          <a:solidFill>
                            <a:schemeClr val="hlink"/>
                          </a:solidFill>
                          <a:latin typeface="Montserrat"/>
                          <a:ea typeface="Montserrat"/>
                          <a:cs typeface="Montserrat"/>
                          <a:sym typeface="Montserrat"/>
                          <a:hlinkClick r:id="rId11"/>
                        </a:rPr>
                        <a:t>ESP, or ICMP</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2"/>
                        </a:rPr>
                        <a:t>External TCP/UDP Network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Standard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3"/>
                        </a:rPr>
                        <a:t>Regional external HTTP(S) load balancer</a:t>
                      </a:r>
                      <a:r>
                        <a:rPr lang="en" sz="900">
                          <a:solidFill>
                            <a:srgbClr val="202124"/>
                          </a:solidFill>
                          <a:latin typeface="Montserrat"/>
                          <a:ea typeface="Montserrat"/>
                          <a:cs typeface="Montserrat"/>
                          <a:sym typeface="Montserrat"/>
                        </a:rPr>
                        <a:t> (</a:t>
                      </a:r>
                      <a:r>
                        <a:rPr lang="en" sz="900" u="sng">
                          <a:solidFill>
                            <a:schemeClr val="hlink"/>
                          </a:solidFill>
                          <a:latin typeface="Montserrat"/>
                          <a:ea typeface="Montserrat"/>
                          <a:cs typeface="Montserrat"/>
                          <a:sym typeface="Montserrat"/>
                          <a:hlinkClick r:id="rId14"/>
                        </a:rPr>
                        <a:t>Preview</a:t>
                      </a:r>
                      <a:r>
                        <a:rPr lang="en" sz="900">
                          <a:solidFill>
                            <a:srgbClr val="202124"/>
                          </a:solidFill>
                          <a:latin typeface="Montserrat"/>
                          <a:ea typeface="Montserrat"/>
                          <a:cs typeface="Montserrat"/>
                          <a:sym typeface="Montserrat"/>
                        </a:rPr>
                        <a:t>)</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pic>
        <p:nvPicPr>
          <p:cNvPr id="1294" name="Google Shape;1294;p151"/>
          <p:cNvPicPr preferRelativeResize="0"/>
          <p:nvPr/>
        </p:nvPicPr>
        <p:blipFill>
          <a:blip r:embed="rId3">
            <a:alphaModFix/>
          </a:blip>
          <a:stretch>
            <a:fillRect/>
          </a:stretch>
        </p:blipFill>
        <p:spPr>
          <a:xfrm>
            <a:off x="0" y="0"/>
            <a:ext cx="861675" cy="887475"/>
          </a:xfrm>
          <a:prstGeom prst="rect">
            <a:avLst/>
          </a:prstGeom>
          <a:noFill/>
          <a:ln>
            <a:noFill/>
          </a:ln>
        </p:spPr>
      </p:pic>
      <p:sp>
        <p:nvSpPr>
          <p:cNvPr id="1295" name="Google Shape;1295;p15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1296" name="Google Shape;1296;p151"/>
          <p:cNvGraphicFramePr/>
          <p:nvPr/>
        </p:nvGraphicFramePr>
        <p:xfrm>
          <a:off x="937350" y="657075"/>
          <a:ext cx="3000000" cy="3000000"/>
        </p:xfrm>
        <a:graphic>
          <a:graphicData uri="http://schemas.openxmlformats.org/drawingml/2006/table">
            <a:tbl>
              <a:tblPr>
                <a:solidFill>
                  <a:srgbClr val="FFFFFF"/>
                </a:solidFill>
                <a:tableStyleId>{4DD1D74B-B70C-488B-87EE-674E0A90FE52}</a:tableStyleId>
              </a:tblPr>
              <a:tblGrid>
                <a:gridCol w="1017275"/>
                <a:gridCol w="1293900"/>
                <a:gridCol w="1106500"/>
                <a:gridCol w="1197725"/>
                <a:gridCol w="988500"/>
                <a:gridCol w="2034550"/>
              </a:tblGrid>
              <a:tr h="598325">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Internal or external IP address</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Regional or global</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Premium or Standard network tier</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Proxy or pass-through</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Traffic type</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Load balancer type</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8525">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Internal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Regional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Pass-through</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 or UDP</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4"/>
                        </a:rPr>
                        <a:t>Internal TCP/UDP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8525">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5"/>
                        </a:rPr>
                        <a:t>Internal HTTP(S)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rowSpan="6">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External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Global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6"/>
                        </a:rPr>
                        <a:t>Global external HTTP(S) load balancer</a:t>
                      </a:r>
                      <a:r>
                        <a:rPr lang="en" sz="900">
                          <a:solidFill>
                            <a:srgbClr val="202124"/>
                          </a:solidFill>
                          <a:latin typeface="Montserrat"/>
                          <a:ea typeface="Montserrat"/>
                          <a:cs typeface="Montserrat"/>
                          <a:sym typeface="Montserrat"/>
                        </a:rPr>
                        <a:t> (</a:t>
                      </a:r>
                      <a:r>
                        <a:rPr lang="en" sz="900" u="sng">
                          <a:solidFill>
                            <a:schemeClr val="hlink"/>
                          </a:solidFill>
                          <a:latin typeface="Montserrat"/>
                          <a:ea typeface="Montserrat"/>
                          <a:cs typeface="Montserrat"/>
                          <a:sym typeface="Montserrat"/>
                          <a:hlinkClick r:id="rId7"/>
                        </a:rPr>
                        <a:t>Preview</a:t>
                      </a:r>
                      <a:r>
                        <a:rPr lang="en" sz="900">
                          <a:solidFill>
                            <a:srgbClr val="202124"/>
                          </a:solidFill>
                          <a:latin typeface="Montserrat"/>
                          <a:ea typeface="Montserrat"/>
                          <a:cs typeface="Montserrat"/>
                          <a:sym typeface="Montserrat"/>
                        </a:rPr>
                        <a:t>)</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r>
              <a:tr h="452800">
                <a:tc vMerge="1"/>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Global in Premium Tier</a:t>
                      </a:r>
                      <a:endParaRPr sz="900">
                        <a:solidFill>
                          <a:srgbClr val="202124"/>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sz="900">
                        <a:solidFill>
                          <a:srgbClr val="202124"/>
                        </a:solidFill>
                        <a:latin typeface="Montserrat"/>
                        <a:ea typeface="Montserrat"/>
                        <a:cs typeface="Montserrat"/>
                        <a:sym typeface="Montserrat"/>
                      </a:endParaRPr>
                    </a:p>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Effectively regional in Standard Tier</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or Standard</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8"/>
                        </a:rPr>
                        <a:t>Global external HTTP(S) load balancer (classic)</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SSL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9"/>
                        </a:rPr>
                        <a:t>SSL proxy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0"/>
                        </a:rPr>
                        <a:t>TCP proxy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r>
              <a:tr h="430125">
                <a:tc vMerge="1"/>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Regional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or Standard</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Pass-through</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 UDP, </a:t>
                      </a:r>
                      <a:r>
                        <a:rPr lang="en" sz="900" u="sng">
                          <a:solidFill>
                            <a:schemeClr val="hlink"/>
                          </a:solidFill>
                          <a:latin typeface="Montserrat"/>
                          <a:ea typeface="Montserrat"/>
                          <a:cs typeface="Montserrat"/>
                          <a:sym typeface="Montserrat"/>
                          <a:hlinkClick r:id="rId11"/>
                        </a:rPr>
                        <a:t>ESP, or ICMP</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2"/>
                        </a:rPr>
                        <a:t>External TCP/UDP Network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r>
              <a:tr h="430125">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Standard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3"/>
                        </a:rPr>
                        <a:t>Regional external HTTP(S) load balancer</a:t>
                      </a:r>
                      <a:r>
                        <a:rPr lang="en" sz="900">
                          <a:solidFill>
                            <a:srgbClr val="202124"/>
                          </a:solidFill>
                          <a:latin typeface="Montserrat"/>
                          <a:ea typeface="Montserrat"/>
                          <a:cs typeface="Montserrat"/>
                          <a:sym typeface="Montserrat"/>
                        </a:rPr>
                        <a:t> (</a:t>
                      </a:r>
                      <a:r>
                        <a:rPr lang="en" sz="900" u="sng">
                          <a:solidFill>
                            <a:schemeClr val="hlink"/>
                          </a:solidFill>
                          <a:latin typeface="Montserrat"/>
                          <a:ea typeface="Montserrat"/>
                          <a:cs typeface="Montserrat"/>
                          <a:sym typeface="Montserrat"/>
                          <a:hlinkClick r:id="rId14"/>
                        </a:rPr>
                        <a:t>Preview</a:t>
                      </a:r>
                      <a:r>
                        <a:rPr lang="en" sz="900">
                          <a:solidFill>
                            <a:srgbClr val="202124"/>
                          </a:solidFill>
                          <a:latin typeface="Montserrat"/>
                          <a:ea typeface="Montserrat"/>
                          <a:cs typeface="Montserrat"/>
                          <a:sym typeface="Montserrat"/>
                        </a:rPr>
                        <a:t>)</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7" name="Google Shape;157;p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8" name="Google Shape;158;p26"/>
          <p:cNvSpPr txBox="1"/>
          <p:nvPr>
            <p:ph idx="1" type="subTitle"/>
          </p:nvPr>
        </p:nvSpPr>
        <p:spPr>
          <a:xfrm>
            <a:off x="311700" y="1152475"/>
            <a:ext cx="48888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use MIG we first create Instance Templates to be duplicated N times for the managed instance group.</a:t>
            </a:r>
            <a:endParaRPr sz="2900">
              <a:solidFill>
                <a:srgbClr val="000000"/>
              </a:solidFill>
              <a:latin typeface="Montserrat"/>
              <a:ea typeface="Montserrat"/>
              <a:cs typeface="Montserrat"/>
              <a:sym typeface="Montserrat"/>
            </a:endParaRPr>
          </a:p>
        </p:txBody>
      </p:sp>
      <p:sp>
        <p:nvSpPr>
          <p:cNvPr id="159" name="Google Shape;159;p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0" name="Google Shape;160;p26"/>
          <p:cNvPicPr preferRelativeResize="0"/>
          <p:nvPr/>
        </p:nvPicPr>
        <p:blipFill>
          <a:blip r:embed="rId5">
            <a:alphaModFix/>
          </a:blip>
          <a:stretch>
            <a:fillRect/>
          </a:stretch>
        </p:blipFill>
        <p:spPr>
          <a:xfrm>
            <a:off x="5325778" y="926075"/>
            <a:ext cx="3325700" cy="3869200"/>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pic>
        <p:nvPicPr>
          <p:cNvPr id="1301" name="Google Shape;1301;p152"/>
          <p:cNvPicPr preferRelativeResize="0"/>
          <p:nvPr/>
        </p:nvPicPr>
        <p:blipFill>
          <a:blip r:embed="rId3">
            <a:alphaModFix/>
          </a:blip>
          <a:stretch>
            <a:fillRect/>
          </a:stretch>
        </p:blipFill>
        <p:spPr>
          <a:xfrm>
            <a:off x="0" y="0"/>
            <a:ext cx="861675" cy="887475"/>
          </a:xfrm>
          <a:prstGeom prst="rect">
            <a:avLst/>
          </a:prstGeom>
          <a:noFill/>
          <a:ln>
            <a:noFill/>
          </a:ln>
        </p:spPr>
      </p:pic>
      <p:sp>
        <p:nvSpPr>
          <p:cNvPr id="1302" name="Google Shape;1302;p15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1303" name="Google Shape;1303;p152"/>
          <p:cNvGraphicFramePr/>
          <p:nvPr/>
        </p:nvGraphicFramePr>
        <p:xfrm>
          <a:off x="937350" y="657075"/>
          <a:ext cx="3000000" cy="3000000"/>
        </p:xfrm>
        <a:graphic>
          <a:graphicData uri="http://schemas.openxmlformats.org/drawingml/2006/table">
            <a:tbl>
              <a:tblPr>
                <a:solidFill>
                  <a:srgbClr val="FFFFFF"/>
                </a:solidFill>
                <a:tableStyleId>{4DD1D74B-B70C-488B-87EE-674E0A90FE52}</a:tableStyleId>
              </a:tblPr>
              <a:tblGrid>
                <a:gridCol w="1017275"/>
                <a:gridCol w="1293900"/>
                <a:gridCol w="1106500"/>
                <a:gridCol w="1197725"/>
                <a:gridCol w="988500"/>
                <a:gridCol w="2034550"/>
              </a:tblGrid>
              <a:tr h="598325">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Internal or external IP address</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Regional or global</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Premium or Standard network tier</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Proxy or pass-through</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Traffic type</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Load balancer type</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8525">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Internal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Regional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Pass-through</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 or UDP</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4"/>
                        </a:rPr>
                        <a:t>Internal TCP/UDP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8525">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5"/>
                        </a:rPr>
                        <a:t>Internal HTTP(S)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rowSpan="6">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External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Global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6"/>
                        </a:rPr>
                        <a:t>Global external HTTP(S) load balancer</a:t>
                      </a:r>
                      <a:r>
                        <a:rPr lang="en" sz="900">
                          <a:solidFill>
                            <a:srgbClr val="202124"/>
                          </a:solidFill>
                          <a:latin typeface="Montserrat"/>
                          <a:ea typeface="Montserrat"/>
                          <a:cs typeface="Montserrat"/>
                          <a:sym typeface="Montserrat"/>
                        </a:rPr>
                        <a:t> (</a:t>
                      </a:r>
                      <a:r>
                        <a:rPr lang="en" sz="900" u="sng">
                          <a:solidFill>
                            <a:schemeClr val="hlink"/>
                          </a:solidFill>
                          <a:latin typeface="Montserrat"/>
                          <a:ea typeface="Montserrat"/>
                          <a:cs typeface="Montserrat"/>
                          <a:sym typeface="Montserrat"/>
                          <a:hlinkClick r:id="rId7"/>
                        </a:rPr>
                        <a:t>Preview</a:t>
                      </a:r>
                      <a:r>
                        <a:rPr lang="en" sz="900">
                          <a:solidFill>
                            <a:srgbClr val="202124"/>
                          </a:solidFill>
                          <a:latin typeface="Montserrat"/>
                          <a:ea typeface="Montserrat"/>
                          <a:cs typeface="Montserrat"/>
                          <a:sym typeface="Montserrat"/>
                        </a:rPr>
                        <a:t>)</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r>
              <a:tr h="452800">
                <a:tc vMerge="1"/>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Global in Premium Tier</a:t>
                      </a:r>
                      <a:endParaRPr sz="900">
                        <a:solidFill>
                          <a:srgbClr val="202124"/>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sz="900">
                        <a:solidFill>
                          <a:srgbClr val="202124"/>
                        </a:solidFill>
                        <a:latin typeface="Montserrat"/>
                        <a:ea typeface="Montserrat"/>
                        <a:cs typeface="Montserrat"/>
                        <a:sym typeface="Montserrat"/>
                      </a:endParaRPr>
                    </a:p>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Effectively regional in Standard Tier</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or Standard</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8"/>
                        </a:rPr>
                        <a:t>Global external HTTP(S) load balancer (classic)</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SSL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9"/>
                        </a:rPr>
                        <a:t>SSL proxy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0"/>
                        </a:rPr>
                        <a:t>TCP proxy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9EAD3"/>
                    </a:solidFill>
                  </a:tcPr>
                </a:tc>
              </a:tr>
              <a:tr h="430125">
                <a:tc vMerge="1"/>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Regional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or Standard</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Pass-through</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 UDP, </a:t>
                      </a:r>
                      <a:r>
                        <a:rPr lang="en" sz="900" u="sng">
                          <a:solidFill>
                            <a:schemeClr val="hlink"/>
                          </a:solidFill>
                          <a:latin typeface="Montserrat"/>
                          <a:ea typeface="Montserrat"/>
                          <a:cs typeface="Montserrat"/>
                          <a:sym typeface="Montserrat"/>
                          <a:hlinkClick r:id="rId11"/>
                        </a:rPr>
                        <a:t>ESP, or ICMP</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2"/>
                        </a:rPr>
                        <a:t>External TCP/UDP Network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r>
              <a:tr h="430125">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Standard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3"/>
                        </a:rPr>
                        <a:t>Regional external HTTP(S) load balancer</a:t>
                      </a:r>
                      <a:r>
                        <a:rPr lang="en" sz="900">
                          <a:solidFill>
                            <a:srgbClr val="202124"/>
                          </a:solidFill>
                          <a:latin typeface="Montserrat"/>
                          <a:ea typeface="Montserrat"/>
                          <a:cs typeface="Montserrat"/>
                          <a:sym typeface="Montserrat"/>
                        </a:rPr>
                        <a:t> (</a:t>
                      </a:r>
                      <a:r>
                        <a:rPr lang="en" sz="900" u="sng">
                          <a:solidFill>
                            <a:schemeClr val="hlink"/>
                          </a:solidFill>
                          <a:latin typeface="Montserrat"/>
                          <a:ea typeface="Montserrat"/>
                          <a:cs typeface="Montserrat"/>
                          <a:sym typeface="Montserrat"/>
                          <a:hlinkClick r:id="rId14"/>
                        </a:rPr>
                        <a:t>Preview</a:t>
                      </a:r>
                      <a:r>
                        <a:rPr lang="en" sz="900">
                          <a:solidFill>
                            <a:srgbClr val="202124"/>
                          </a:solidFill>
                          <a:latin typeface="Montserrat"/>
                          <a:ea typeface="Montserrat"/>
                          <a:cs typeface="Montserrat"/>
                          <a:sym typeface="Montserrat"/>
                        </a:rPr>
                        <a:t>)</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pic>
        <p:nvPicPr>
          <p:cNvPr id="1308" name="Google Shape;1308;p153"/>
          <p:cNvPicPr preferRelativeResize="0"/>
          <p:nvPr/>
        </p:nvPicPr>
        <p:blipFill>
          <a:blip r:embed="rId3">
            <a:alphaModFix/>
          </a:blip>
          <a:stretch>
            <a:fillRect/>
          </a:stretch>
        </p:blipFill>
        <p:spPr>
          <a:xfrm>
            <a:off x="0" y="0"/>
            <a:ext cx="861675" cy="887475"/>
          </a:xfrm>
          <a:prstGeom prst="rect">
            <a:avLst/>
          </a:prstGeom>
          <a:noFill/>
          <a:ln>
            <a:noFill/>
          </a:ln>
        </p:spPr>
      </p:pic>
      <p:sp>
        <p:nvSpPr>
          <p:cNvPr id="1309" name="Google Shape;1309;p15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1310" name="Google Shape;1310;p153"/>
          <p:cNvGraphicFramePr/>
          <p:nvPr/>
        </p:nvGraphicFramePr>
        <p:xfrm>
          <a:off x="937350" y="657075"/>
          <a:ext cx="3000000" cy="3000000"/>
        </p:xfrm>
        <a:graphic>
          <a:graphicData uri="http://schemas.openxmlformats.org/drawingml/2006/table">
            <a:tbl>
              <a:tblPr>
                <a:solidFill>
                  <a:srgbClr val="FFFFFF"/>
                </a:solidFill>
                <a:tableStyleId>{4DD1D74B-B70C-488B-87EE-674E0A90FE52}</a:tableStyleId>
              </a:tblPr>
              <a:tblGrid>
                <a:gridCol w="1017275"/>
                <a:gridCol w="1293900"/>
                <a:gridCol w="1106500"/>
                <a:gridCol w="1197725"/>
                <a:gridCol w="988500"/>
                <a:gridCol w="2034550"/>
              </a:tblGrid>
              <a:tr h="598325">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Internal or external IP address</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Regional or global</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Premium or Standard network tier</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Proxy or pass-through</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Traffic type</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900">
                          <a:solidFill>
                            <a:srgbClr val="202124"/>
                          </a:solidFill>
                          <a:latin typeface="Montserrat"/>
                          <a:ea typeface="Montserrat"/>
                          <a:cs typeface="Montserrat"/>
                          <a:sym typeface="Montserrat"/>
                        </a:rPr>
                        <a:t>Load balancer type</a:t>
                      </a:r>
                      <a:endParaRPr b="1" sz="900">
                        <a:solidFill>
                          <a:srgbClr val="202124"/>
                        </a:solidFill>
                        <a:latin typeface="Montserrat"/>
                        <a:ea typeface="Montserrat"/>
                        <a:cs typeface="Montserrat"/>
                        <a:sym typeface="Montserrat"/>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8525">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Internal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Regional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Pass-through</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 or UDP</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4"/>
                        </a:rPr>
                        <a:t>Internal TCP/UDP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8525">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5"/>
                        </a:rPr>
                        <a:t>Internal HTTP(S)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rowSpan="6">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External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Global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6"/>
                        </a:rPr>
                        <a:t>Global external HTTP(S) load balancer</a:t>
                      </a:r>
                      <a:r>
                        <a:rPr lang="en" sz="900">
                          <a:solidFill>
                            <a:srgbClr val="202124"/>
                          </a:solidFill>
                          <a:latin typeface="Montserrat"/>
                          <a:ea typeface="Montserrat"/>
                          <a:cs typeface="Montserrat"/>
                          <a:sym typeface="Montserrat"/>
                        </a:rPr>
                        <a:t> (</a:t>
                      </a:r>
                      <a:r>
                        <a:rPr lang="en" sz="900" u="sng">
                          <a:solidFill>
                            <a:schemeClr val="hlink"/>
                          </a:solidFill>
                          <a:latin typeface="Montserrat"/>
                          <a:ea typeface="Montserrat"/>
                          <a:cs typeface="Montserrat"/>
                          <a:sym typeface="Montserrat"/>
                          <a:hlinkClick r:id="rId7"/>
                        </a:rPr>
                        <a:t>Preview</a:t>
                      </a:r>
                      <a:r>
                        <a:rPr lang="en" sz="900">
                          <a:solidFill>
                            <a:srgbClr val="202124"/>
                          </a:solidFill>
                          <a:latin typeface="Montserrat"/>
                          <a:ea typeface="Montserrat"/>
                          <a:cs typeface="Montserrat"/>
                          <a:sym typeface="Montserrat"/>
                        </a:rPr>
                        <a:t>)</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52800">
                <a:tc vMerge="1"/>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Global in Premium Tier</a:t>
                      </a:r>
                      <a:endParaRPr sz="900">
                        <a:solidFill>
                          <a:srgbClr val="202124"/>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sz="900">
                        <a:solidFill>
                          <a:srgbClr val="202124"/>
                        </a:solidFill>
                        <a:latin typeface="Montserrat"/>
                        <a:ea typeface="Montserrat"/>
                        <a:cs typeface="Montserrat"/>
                        <a:sym typeface="Montserrat"/>
                      </a:endParaRPr>
                    </a:p>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Effectively regional in Standard Tier</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or Standard</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8"/>
                        </a:rPr>
                        <a:t>Global external HTTP(S) load balancer (classic)</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SSL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9"/>
                        </a:rPr>
                        <a:t>SSL proxy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292675">
                <a:tc vMerge="1"/>
                <a:tc vMerge="1"/>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0"/>
                        </a:rPr>
                        <a:t>TCP proxy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vMerge="1"/>
                <a:tc rowSpan="2">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Regional</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Premium or Standard</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Pass-through</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TCP, UDP, </a:t>
                      </a:r>
                      <a:r>
                        <a:rPr lang="en" sz="900" u="sng">
                          <a:solidFill>
                            <a:schemeClr val="hlink"/>
                          </a:solidFill>
                          <a:latin typeface="Montserrat"/>
                          <a:ea typeface="Montserrat"/>
                          <a:cs typeface="Montserrat"/>
                          <a:sym typeface="Montserrat"/>
                          <a:hlinkClick r:id="rId11"/>
                        </a:rPr>
                        <a:t>ESP, or ICMP</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2"/>
                        </a:rPr>
                        <a:t>External TCP/UDP Network load balancer</a:t>
                      </a:r>
                      <a:endParaRPr sz="900" u="sng">
                        <a:solidFill>
                          <a:schemeClr val="hlink"/>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30125">
                <a:tc vMerge="1"/>
                <a:tc vMerge="1"/>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Standard only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Proxy</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202124"/>
                          </a:solidFill>
                          <a:latin typeface="Montserrat"/>
                          <a:ea typeface="Montserrat"/>
                          <a:cs typeface="Montserrat"/>
                          <a:sym typeface="Montserrat"/>
                        </a:rPr>
                        <a:t>HTTP or HTTPS</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u="sng">
                          <a:solidFill>
                            <a:schemeClr val="hlink"/>
                          </a:solidFill>
                          <a:latin typeface="Montserrat"/>
                          <a:ea typeface="Montserrat"/>
                          <a:cs typeface="Montserrat"/>
                          <a:sym typeface="Montserrat"/>
                          <a:hlinkClick r:id="rId13"/>
                        </a:rPr>
                        <a:t>Regional external HTTP(S) load balancer</a:t>
                      </a:r>
                      <a:r>
                        <a:rPr lang="en" sz="900">
                          <a:solidFill>
                            <a:srgbClr val="202124"/>
                          </a:solidFill>
                          <a:latin typeface="Montserrat"/>
                          <a:ea typeface="Montserrat"/>
                          <a:cs typeface="Montserrat"/>
                          <a:sym typeface="Montserrat"/>
                        </a:rPr>
                        <a:t> (</a:t>
                      </a:r>
                      <a:r>
                        <a:rPr lang="en" sz="900" u="sng">
                          <a:solidFill>
                            <a:schemeClr val="hlink"/>
                          </a:solidFill>
                          <a:latin typeface="Montserrat"/>
                          <a:ea typeface="Montserrat"/>
                          <a:cs typeface="Montserrat"/>
                          <a:sym typeface="Montserrat"/>
                          <a:hlinkClick r:id="rId14"/>
                        </a:rPr>
                        <a:t>Preview</a:t>
                      </a:r>
                      <a:r>
                        <a:rPr lang="en" sz="900">
                          <a:solidFill>
                            <a:srgbClr val="202124"/>
                          </a:solidFill>
                          <a:latin typeface="Montserrat"/>
                          <a:ea typeface="Montserrat"/>
                          <a:cs typeface="Montserrat"/>
                          <a:sym typeface="Montserrat"/>
                        </a:rPr>
                        <a:t>)</a:t>
                      </a:r>
                      <a:endParaRPr sz="900">
                        <a:solidFill>
                          <a:srgbClr val="202124"/>
                        </a:solidFill>
                        <a:latin typeface="Montserrat"/>
                        <a:ea typeface="Montserrat"/>
                        <a:cs typeface="Montserrat"/>
                        <a:sym typeface="Montserrat"/>
                      </a:endParaRPr>
                    </a:p>
                  </a:txBody>
                  <a:tcPr marT="91425" marB="91425" marR="76200" marL="762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pic>
        <p:nvPicPr>
          <p:cNvPr id="1315" name="Google Shape;1315;p15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16" name="Google Shape;1316;p15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17" name="Google Shape;1317;p15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review a decision tree format to choose a Load Balancer.</a:t>
            </a:r>
            <a:endParaRPr sz="2900">
              <a:solidFill>
                <a:srgbClr val="000000"/>
              </a:solidFill>
              <a:latin typeface="Montserrat"/>
              <a:ea typeface="Montserrat"/>
              <a:cs typeface="Montserrat"/>
              <a:sym typeface="Montserrat"/>
            </a:endParaRPr>
          </a:p>
        </p:txBody>
      </p:sp>
      <p:sp>
        <p:nvSpPr>
          <p:cNvPr id="1318" name="Google Shape;1318;p15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pic>
        <p:nvPicPr>
          <p:cNvPr id="1323" name="Google Shape;1323;p15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24" name="Google Shape;1324;p15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25" name="Google Shape;1325;p15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26" name="Google Shape;1326;p155"/>
          <p:cNvSpPr/>
          <p:nvPr/>
        </p:nvSpPr>
        <p:spPr>
          <a:xfrm>
            <a:off x="3217500" y="887475"/>
            <a:ext cx="27090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 or External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Load Balancing?</a:t>
            </a:r>
            <a:endParaRPr>
              <a:latin typeface="Montserrat"/>
              <a:ea typeface="Montserrat"/>
              <a:cs typeface="Montserrat"/>
              <a:sym typeface="Montserrat"/>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pic>
        <p:nvPicPr>
          <p:cNvPr id="1331" name="Google Shape;1331;p15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32" name="Google Shape;1332;p15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33" name="Google Shape;1333;p15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34" name="Google Shape;1334;p156"/>
          <p:cNvSpPr/>
          <p:nvPr/>
        </p:nvSpPr>
        <p:spPr>
          <a:xfrm>
            <a:off x="3217500" y="887475"/>
            <a:ext cx="27090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Load Balancing</a:t>
            </a:r>
            <a:endParaRPr>
              <a:latin typeface="Montserrat"/>
              <a:ea typeface="Montserrat"/>
              <a:cs typeface="Montserrat"/>
              <a:sym typeface="Montserrat"/>
            </a:endParaRPr>
          </a:p>
        </p:txBody>
      </p:sp>
      <p:sp>
        <p:nvSpPr>
          <p:cNvPr id="1335" name="Google Shape;1335;p156"/>
          <p:cNvSpPr/>
          <p:nvPr/>
        </p:nvSpPr>
        <p:spPr>
          <a:xfrm>
            <a:off x="1542775" y="1902750"/>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TCP Traffic</a:t>
            </a:r>
            <a:endParaRPr>
              <a:latin typeface="Montserrat"/>
              <a:ea typeface="Montserrat"/>
              <a:cs typeface="Montserrat"/>
              <a:sym typeface="Montserrat"/>
            </a:endParaRPr>
          </a:p>
        </p:txBody>
      </p:sp>
      <p:sp>
        <p:nvSpPr>
          <p:cNvPr id="1336" name="Google Shape;1336;p156"/>
          <p:cNvSpPr/>
          <p:nvPr/>
        </p:nvSpPr>
        <p:spPr>
          <a:xfrm>
            <a:off x="3217500" y="1902750"/>
            <a:ext cx="12663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UDP</a:t>
            </a:r>
            <a:r>
              <a:rPr lang="en">
                <a:latin typeface="Montserrat"/>
                <a:ea typeface="Montserrat"/>
                <a:cs typeface="Montserrat"/>
                <a:sym typeface="Montserrat"/>
              </a:rPr>
              <a:t> Traffic</a:t>
            </a:r>
            <a:endParaRPr>
              <a:latin typeface="Montserrat"/>
              <a:ea typeface="Montserrat"/>
              <a:cs typeface="Montserrat"/>
              <a:sym typeface="Montserrat"/>
            </a:endParaRPr>
          </a:p>
        </p:txBody>
      </p:sp>
      <p:sp>
        <p:nvSpPr>
          <p:cNvPr id="1337" name="Google Shape;1337;p156"/>
          <p:cNvSpPr/>
          <p:nvPr/>
        </p:nvSpPr>
        <p:spPr>
          <a:xfrm>
            <a:off x="6137025" y="1902750"/>
            <a:ext cx="12663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HTTP(S)</a:t>
            </a:r>
            <a:r>
              <a:rPr lang="en">
                <a:latin typeface="Montserrat"/>
                <a:ea typeface="Montserrat"/>
                <a:cs typeface="Montserrat"/>
                <a:sym typeface="Montserrat"/>
              </a:rPr>
              <a:t> Traffic</a:t>
            </a:r>
            <a:endParaRPr>
              <a:latin typeface="Montserrat"/>
              <a:ea typeface="Montserrat"/>
              <a:cs typeface="Montserrat"/>
              <a:sym typeface="Montserrat"/>
            </a:endParaRPr>
          </a:p>
        </p:txBody>
      </p:sp>
      <p:cxnSp>
        <p:nvCxnSpPr>
          <p:cNvPr id="1338" name="Google Shape;1338;p156"/>
          <p:cNvCxnSpPr>
            <a:stCxn id="1334" idx="1"/>
            <a:endCxn id="1335" idx="0"/>
          </p:cNvCxnSpPr>
          <p:nvPr/>
        </p:nvCxnSpPr>
        <p:spPr>
          <a:xfrm flipH="1">
            <a:off x="2128500" y="1173825"/>
            <a:ext cx="1089000" cy="729000"/>
          </a:xfrm>
          <a:prstGeom prst="bentConnector2">
            <a:avLst/>
          </a:prstGeom>
          <a:noFill/>
          <a:ln cap="flat" cmpd="sng" w="19050">
            <a:solidFill>
              <a:srgbClr val="1155CC"/>
            </a:solidFill>
            <a:prstDash val="solid"/>
            <a:round/>
            <a:headEnd len="med" w="med" type="none"/>
            <a:tailEnd len="med" w="med" type="triangle"/>
          </a:ln>
        </p:spPr>
      </p:cxnSp>
      <p:cxnSp>
        <p:nvCxnSpPr>
          <p:cNvPr id="1339" name="Google Shape;1339;p156"/>
          <p:cNvCxnSpPr>
            <a:stCxn id="1334" idx="2"/>
            <a:endCxn id="1336" idx="0"/>
          </p:cNvCxnSpPr>
          <p:nvPr/>
        </p:nvCxnSpPr>
        <p:spPr>
          <a:xfrm rot="5400000">
            <a:off x="3990000" y="1320675"/>
            <a:ext cx="442500" cy="721500"/>
          </a:xfrm>
          <a:prstGeom prst="bentConnector3">
            <a:avLst>
              <a:gd fmla="val 50008" name="adj1"/>
            </a:avLst>
          </a:prstGeom>
          <a:noFill/>
          <a:ln cap="flat" cmpd="sng" w="19050">
            <a:solidFill>
              <a:srgbClr val="1155CC"/>
            </a:solidFill>
            <a:prstDash val="solid"/>
            <a:round/>
            <a:headEnd len="med" w="med" type="none"/>
            <a:tailEnd len="med" w="med" type="triangle"/>
          </a:ln>
        </p:spPr>
      </p:cxnSp>
      <p:cxnSp>
        <p:nvCxnSpPr>
          <p:cNvPr id="1340" name="Google Shape;1340;p156"/>
          <p:cNvCxnSpPr>
            <a:stCxn id="1334" idx="3"/>
            <a:endCxn id="1337" idx="0"/>
          </p:cNvCxnSpPr>
          <p:nvPr/>
        </p:nvCxnSpPr>
        <p:spPr>
          <a:xfrm>
            <a:off x="5926500" y="1173825"/>
            <a:ext cx="843600" cy="729000"/>
          </a:xfrm>
          <a:prstGeom prst="bentConnector2">
            <a:avLst/>
          </a:prstGeom>
          <a:noFill/>
          <a:ln cap="flat" cmpd="sng" w="19050">
            <a:solidFill>
              <a:srgbClr val="1155CC"/>
            </a:solidFill>
            <a:prstDash val="solid"/>
            <a:round/>
            <a:headEnd len="med" w="med" type="none"/>
            <a:tailEnd len="med" w="med" type="triangle"/>
          </a:ln>
        </p:spPr>
      </p:cxn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pic>
        <p:nvPicPr>
          <p:cNvPr id="1345" name="Google Shape;1345;p15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46" name="Google Shape;1346;p15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47" name="Google Shape;1347;p15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48" name="Google Shape;1348;p157"/>
          <p:cNvSpPr/>
          <p:nvPr/>
        </p:nvSpPr>
        <p:spPr>
          <a:xfrm>
            <a:off x="3217500" y="887475"/>
            <a:ext cx="27090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Load Balancing</a:t>
            </a:r>
            <a:endParaRPr>
              <a:latin typeface="Montserrat"/>
              <a:ea typeface="Montserrat"/>
              <a:cs typeface="Montserrat"/>
              <a:sym typeface="Montserrat"/>
            </a:endParaRPr>
          </a:p>
        </p:txBody>
      </p:sp>
      <p:sp>
        <p:nvSpPr>
          <p:cNvPr id="1349" name="Google Shape;1349;p157"/>
          <p:cNvSpPr/>
          <p:nvPr/>
        </p:nvSpPr>
        <p:spPr>
          <a:xfrm>
            <a:off x="1542775" y="1902750"/>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TCP Traffic</a:t>
            </a:r>
            <a:endParaRPr>
              <a:latin typeface="Montserrat"/>
              <a:ea typeface="Montserrat"/>
              <a:cs typeface="Montserrat"/>
              <a:sym typeface="Montserrat"/>
            </a:endParaRPr>
          </a:p>
        </p:txBody>
      </p:sp>
      <p:sp>
        <p:nvSpPr>
          <p:cNvPr id="1350" name="Google Shape;1350;p157"/>
          <p:cNvSpPr/>
          <p:nvPr/>
        </p:nvSpPr>
        <p:spPr>
          <a:xfrm>
            <a:off x="3217500" y="1902750"/>
            <a:ext cx="12663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UDP Traffic</a:t>
            </a:r>
            <a:endParaRPr>
              <a:latin typeface="Montserrat"/>
              <a:ea typeface="Montserrat"/>
              <a:cs typeface="Montserrat"/>
              <a:sym typeface="Montserrat"/>
            </a:endParaRPr>
          </a:p>
        </p:txBody>
      </p:sp>
      <p:sp>
        <p:nvSpPr>
          <p:cNvPr id="1351" name="Google Shape;1351;p157"/>
          <p:cNvSpPr/>
          <p:nvPr/>
        </p:nvSpPr>
        <p:spPr>
          <a:xfrm>
            <a:off x="1890550" y="3311975"/>
            <a:ext cx="2429100" cy="7809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 TCP/UDP</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Load Balancing</a:t>
            </a:r>
            <a:endParaRPr>
              <a:latin typeface="Montserrat"/>
              <a:ea typeface="Montserrat"/>
              <a:cs typeface="Montserrat"/>
              <a:sym typeface="Montserrat"/>
            </a:endParaRPr>
          </a:p>
        </p:txBody>
      </p:sp>
      <p:sp>
        <p:nvSpPr>
          <p:cNvPr id="1352" name="Google Shape;1352;p157"/>
          <p:cNvSpPr/>
          <p:nvPr/>
        </p:nvSpPr>
        <p:spPr>
          <a:xfrm>
            <a:off x="5501875" y="3311975"/>
            <a:ext cx="2429100" cy="7809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 HTTP(S)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Load Balancing</a:t>
            </a:r>
            <a:endParaRPr>
              <a:latin typeface="Montserrat"/>
              <a:ea typeface="Montserrat"/>
              <a:cs typeface="Montserrat"/>
              <a:sym typeface="Montserrat"/>
            </a:endParaRPr>
          </a:p>
        </p:txBody>
      </p:sp>
      <p:sp>
        <p:nvSpPr>
          <p:cNvPr id="1353" name="Google Shape;1353;p157"/>
          <p:cNvSpPr/>
          <p:nvPr/>
        </p:nvSpPr>
        <p:spPr>
          <a:xfrm>
            <a:off x="6137025" y="1902750"/>
            <a:ext cx="12663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HTTP(S) Traffic</a:t>
            </a:r>
            <a:endParaRPr>
              <a:latin typeface="Montserrat"/>
              <a:ea typeface="Montserrat"/>
              <a:cs typeface="Montserrat"/>
              <a:sym typeface="Montserrat"/>
            </a:endParaRPr>
          </a:p>
        </p:txBody>
      </p:sp>
      <p:cxnSp>
        <p:nvCxnSpPr>
          <p:cNvPr id="1354" name="Google Shape;1354;p157"/>
          <p:cNvCxnSpPr>
            <a:stCxn id="1348" idx="1"/>
            <a:endCxn id="1349" idx="0"/>
          </p:cNvCxnSpPr>
          <p:nvPr/>
        </p:nvCxnSpPr>
        <p:spPr>
          <a:xfrm flipH="1">
            <a:off x="2128500" y="1173825"/>
            <a:ext cx="1089000" cy="729000"/>
          </a:xfrm>
          <a:prstGeom prst="bentConnector2">
            <a:avLst/>
          </a:prstGeom>
          <a:noFill/>
          <a:ln cap="flat" cmpd="sng" w="19050">
            <a:solidFill>
              <a:srgbClr val="1155CC"/>
            </a:solidFill>
            <a:prstDash val="solid"/>
            <a:round/>
            <a:headEnd len="med" w="med" type="none"/>
            <a:tailEnd len="med" w="med" type="triangle"/>
          </a:ln>
        </p:spPr>
      </p:cxnSp>
      <p:cxnSp>
        <p:nvCxnSpPr>
          <p:cNvPr id="1355" name="Google Shape;1355;p157"/>
          <p:cNvCxnSpPr>
            <a:stCxn id="1348" idx="2"/>
            <a:endCxn id="1350" idx="0"/>
          </p:cNvCxnSpPr>
          <p:nvPr/>
        </p:nvCxnSpPr>
        <p:spPr>
          <a:xfrm rot="5400000">
            <a:off x="3990000" y="1320675"/>
            <a:ext cx="442500" cy="721500"/>
          </a:xfrm>
          <a:prstGeom prst="bentConnector3">
            <a:avLst>
              <a:gd fmla="val 50008" name="adj1"/>
            </a:avLst>
          </a:prstGeom>
          <a:noFill/>
          <a:ln cap="flat" cmpd="sng" w="19050">
            <a:solidFill>
              <a:srgbClr val="1155CC"/>
            </a:solidFill>
            <a:prstDash val="solid"/>
            <a:round/>
            <a:headEnd len="med" w="med" type="none"/>
            <a:tailEnd len="med" w="med" type="triangle"/>
          </a:ln>
        </p:spPr>
      </p:cxnSp>
      <p:cxnSp>
        <p:nvCxnSpPr>
          <p:cNvPr id="1356" name="Google Shape;1356;p157"/>
          <p:cNvCxnSpPr>
            <a:stCxn id="1350" idx="2"/>
            <a:endCxn id="1351" idx="0"/>
          </p:cNvCxnSpPr>
          <p:nvPr/>
        </p:nvCxnSpPr>
        <p:spPr>
          <a:xfrm rot="5400000">
            <a:off x="3059700" y="2520900"/>
            <a:ext cx="836400" cy="745500"/>
          </a:xfrm>
          <a:prstGeom prst="bentConnector3">
            <a:avLst>
              <a:gd fmla="val 50007" name="adj1"/>
            </a:avLst>
          </a:prstGeom>
          <a:noFill/>
          <a:ln cap="flat" cmpd="sng" w="19050">
            <a:solidFill>
              <a:srgbClr val="1155CC"/>
            </a:solidFill>
            <a:prstDash val="solid"/>
            <a:round/>
            <a:headEnd len="med" w="med" type="none"/>
            <a:tailEnd len="med" w="med" type="triangle"/>
          </a:ln>
        </p:spPr>
      </p:cxnSp>
      <p:cxnSp>
        <p:nvCxnSpPr>
          <p:cNvPr id="1357" name="Google Shape;1357;p157"/>
          <p:cNvCxnSpPr>
            <a:stCxn id="1349" idx="2"/>
            <a:endCxn id="1351" idx="0"/>
          </p:cNvCxnSpPr>
          <p:nvPr/>
        </p:nvCxnSpPr>
        <p:spPr>
          <a:xfrm flipH="1" rot="-5400000">
            <a:off x="2198575" y="2405400"/>
            <a:ext cx="836400" cy="976500"/>
          </a:xfrm>
          <a:prstGeom prst="bentConnector3">
            <a:avLst>
              <a:gd fmla="val 50007" name="adj1"/>
            </a:avLst>
          </a:prstGeom>
          <a:noFill/>
          <a:ln cap="flat" cmpd="sng" w="19050">
            <a:solidFill>
              <a:srgbClr val="1155CC"/>
            </a:solidFill>
            <a:prstDash val="solid"/>
            <a:round/>
            <a:headEnd len="med" w="med" type="none"/>
            <a:tailEnd len="med" w="med" type="triangle"/>
          </a:ln>
        </p:spPr>
      </p:cxnSp>
      <p:cxnSp>
        <p:nvCxnSpPr>
          <p:cNvPr id="1358" name="Google Shape;1358;p157"/>
          <p:cNvCxnSpPr>
            <a:stCxn id="1348" idx="3"/>
            <a:endCxn id="1353" idx="0"/>
          </p:cNvCxnSpPr>
          <p:nvPr/>
        </p:nvCxnSpPr>
        <p:spPr>
          <a:xfrm>
            <a:off x="5926500" y="1173825"/>
            <a:ext cx="843600" cy="729000"/>
          </a:xfrm>
          <a:prstGeom prst="bentConnector2">
            <a:avLst/>
          </a:prstGeom>
          <a:noFill/>
          <a:ln cap="flat" cmpd="sng" w="19050">
            <a:solidFill>
              <a:srgbClr val="1155CC"/>
            </a:solidFill>
            <a:prstDash val="solid"/>
            <a:round/>
            <a:headEnd len="med" w="med" type="none"/>
            <a:tailEnd len="med" w="med" type="triangle"/>
          </a:ln>
        </p:spPr>
      </p:cxnSp>
      <p:cxnSp>
        <p:nvCxnSpPr>
          <p:cNvPr id="1359" name="Google Shape;1359;p157"/>
          <p:cNvCxnSpPr>
            <a:stCxn id="1353" idx="2"/>
            <a:endCxn id="1352" idx="0"/>
          </p:cNvCxnSpPr>
          <p:nvPr/>
        </p:nvCxnSpPr>
        <p:spPr>
          <a:xfrm rot="5400000">
            <a:off x="6325125" y="2866800"/>
            <a:ext cx="836400" cy="53700"/>
          </a:xfrm>
          <a:prstGeom prst="bentConnector3">
            <a:avLst>
              <a:gd fmla="val 50007" name="adj1"/>
            </a:avLst>
          </a:prstGeom>
          <a:noFill/>
          <a:ln cap="flat" cmpd="sng" w="19050">
            <a:solidFill>
              <a:srgbClr val="1155CC"/>
            </a:solidFill>
            <a:prstDash val="solid"/>
            <a:round/>
            <a:headEnd len="med" w="med" type="none"/>
            <a:tailEnd len="med" w="med" type="triangle"/>
          </a:ln>
        </p:spPr>
      </p:cxn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pic>
        <p:nvPicPr>
          <p:cNvPr id="1364" name="Google Shape;1364;p15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65" name="Google Shape;1365;p15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66" name="Google Shape;1366;p15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67" name="Google Shape;1367;p158"/>
          <p:cNvSpPr/>
          <p:nvPr/>
        </p:nvSpPr>
        <p:spPr>
          <a:xfrm>
            <a:off x="3217500" y="887475"/>
            <a:ext cx="27090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External Load Balancer</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IPv4 and IPv6</a:t>
            </a:r>
            <a:endParaRPr>
              <a:latin typeface="Montserrat"/>
              <a:ea typeface="Montserrat"/>
              <a:cs typeface="Montserrat"/>
              <a:sym typeface="Montserrat"/>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pic>
        <p:nvPicPr>
          <p:cNvPr id="1372" name="Google Shape;1372;p15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73" name="Google Shape;1373;p15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74" name="Google Shape;1374;p15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75" name="Google Shape;1375;p159"/>
          <p:cNvSpPr/>
          <p:nvPr/>
        </p:nvSpPr>
        <p:spPr>
          <a:xfrm>
            <a:off x="3217500" y="887475"/>
            <a:ext cx="27090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External Load Balancer</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IPv4 and IPv6</a:t>
            </a:r>
            <a:endParaRPr>
              <a:latin typeface="Montserrat"/>
              <a:ea typeface="Montserrat"/>
              <a:cs typeface="Montserrat"/>
              <a:sym typeface="Montserrat"/>
            </a:endParaRPr>
          </a:p>
        </p:txBody>
      </p:sp>
      <p:sp>
        <p:nvSpPr>
          <p:cNvPr id="1376" name="Google Shape;1376;p159"/>
          <p:cNvSpPr/>
          <p:nvPr/>
        </p:nvSpPr>
        <p:spPr>
          <a:xfrm>
            <a:off x="2788525" y="17957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TCP Traffic</a:t>
            </a:r>
            <a:endParaRPr>
              <a:latin typeface="Montserrat"/>
              <a:ea typeface="Montserrat"/>
              <a:cs typeface="Montserrat"/>
              <a:sym typeface="Montserrat"/>
            </a:endParaRPr>
          </a:p>
        </p:txBody>
      </p:sp>
      <p:sp>
        <p:nvSpPr>
          <p:cNvPr id="1377" name="Google Shape;1377;p159"/>
          <p:cNvSpPr/>
          <p:nvPr/>
        </p:nvSpPr>
        <p:spPr>
          <a:xfrm>
            <a:off x="893375" y="17957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HTTP(S)</a:t>
            </a:r>
            <a:r>
              <a:rPr lang="en">
                <a:latin typeface="Montserrat"/>
                <a:ea typeface="Montserrat"/>
                <a:cs typeface="Montserrat"/>
                <a:sym typeface="Montserrat"/>
              </a:rPr>
              <a:t> Traffic</a:t>
            </a:r>
            <a:endParaRPr>
              <a:latin typeface="Montserrat"/>
              <a:ea typeface="Montserrat"/>
              <a:cs typeface="Montserrat"/>
              <a:sym typeface="Montserrat"/>
            </a:endParaRPr>
          </a:p>
        </p:txBody>
      </p:sp>
      <p:sp>
        <p:nvSpPr>
          <p:cNvPr id="1378" name="Google Shape;1378;p159"/>
          <p:cNvSpPr/>
          <p:nvPr/>
        </p:nvSpPr>
        <p:spPr>
          <a:xfrm>
            <a:off x="4941325" y="17957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UD</a:t>
            </a:r>
            <a:r>
              <a:rPr lang="en">
                <a:latin typeface="Montserrat"/>
                <a:ea typeface="Montserrat"/>
                <a:cs typeface="Montserrat"/>
                <a:sym typeface="Montserrat"/>
              </a:rPr>
              <a:t>P Traffic</a:t>
            </a:r>
            <a:endParaRPr>
              <a:latin typeface="Montserrat"/>
              <a:ea typeface="Montserrat"/>
              <a:cs typeface="Montserrat"/>
              <a:sym typeface="Montserrat"/>
            </a:endParaRPr>
          </a:p>
        </p:txBody>
      </p:sp>
      <p:sp>
        <p:nvSpPr>
          <p:cNvPr id="1379" name="Google Shape;1379;p159"/>
          <p:cNvSpPr/>
          <p:nvPr/>
        </p:nvSpPr>
        <p:spPr>
          <a:xfrm>
            <a:off x="6995425" y="17957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ESP or ICMP Traffic</a:t>
            </a:r>
            <a:endParaRPr>
              <a:latin typeface="Montserrat"/>
              <a:ea typeface="Montserrat"/>
              <a:cs typeface="Montserrat"/>
              <a:sym typeface="Montserrat"/>
            </a:endParaRPr>
          </a:p>
        </p:txBody>
      </p:sp>
      <p:cxnSp>
        <p:nvCxnSpPr>
          <p:cNvPr id="1380" name="Google Shape;1380;p159"/>
          <p:cNvCxnSpPr>
            <a:endCxn id="1377" idx="0"/>
          </p:cNvCxnSpPr>
          <p:nvPr/>
        </p:nvCxnSpPr>
        <p:spPr>
          <a:xfrm flipH="1">
            <a:off x="1479125" y="1250025"/>
            <a:ext cx="1738500" cy="545700"/>
          </a:xfrm>
          <a:prstGeom prst="bentConnector2">
            <a:avLst/>
          </a:prstGeom>
          <a:noFill/>
          <a:ln cap="flat" cmpd="sng" w="19050">
            <a:solidFill>
              <a:srgbClr val="1155CC"/>
            </a:solidFill>
            <a:prstDash val="solid"/>
            <a:round/>
            <a:headEnd len="med" w="med" type="none"/>
            <a:tailEnd len="med" w="med" type="triangle"/>
          </a:ln>
        </p:spPr>
      </p:cxnSp>
      <p:cxnSp>
        <p:nvCxnSpPr>
          <p:cNvPr id="1381" name="Google Shape;1381;p159"/>
          <p:cNvCxnSpPr>
            <a:stCxn id="1375" idx="2"/>
            <a:endCxn id="1376" idx="0"/>
          </p:cNvCxnSpPr>
          <p:nvPr/>
        </p:nvCxnSpPr>
        <p:spPr>
          <a:xfrm rot="5400000">
            <a:off x="3805350" y="1029225"/>
            <a:ext cx="335700" cy="11976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382" name="Google Shape;1382;p159"/>
          <p:cNvCxnSpPr>
            <a:stCxn id="1375" idx="2"/>
            <a:endCxn id="1378" idx="0"/>
          </p:cNvCxnSpPr>
          <p:nvPr/>
        </p:nvCxnSpPr>
        <p:spPr>
          <a:xfrm flipH="1" rot="-5400000">
            <a:off x="4921500" y="1110675"/>
            <a:ext cx="335700" cy="10347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383" name="Google Shape;1383;p159"/>
          <p:cNvCxnSpPr>
            <a:stCxn id="1375" idx="3"/>
            <a:endCxn id="1379" idx="0"/>
          </p:cNvCxnSpPr>
          <p:nvPr/>
        </p:nvCxnSpPr>
        <p:spPr>
          <a:xfrm>
            <a:off x="5926500" y="1173825"/>
            <a:ext cx="1734300" cy="621900"/>
          </a:xfrm>
          <a:prstGeom prst="bentConnector2">
            <a:avLst/>
          </a:prstGeom>
          <a:noFill/>
          <a:ln cap="flat" cmpd="sng" w="19050">
            <a:solidFill>
              <a:srgbClr val="1155CC"/>
            </a:solidFill>
            <a:prstDash val="solid"/>
            <a:round/>
            <a:headEnd len="med" w="med" type="none"/>
            <a:tailEnd len="med" w="med" type="triangle"/>
          </a:ln>
        </p:spPr>
      </p:cxn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pic>
        <p:nvPicPr>
          <p:cNvPr id="1388" name="Google Shape;1388;p16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89" name="Google Shape;1389;p16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90" name="Google Shape;1390;p16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91" name="Google Shape;1391;p160"/>
          <p:cNvSpPr/>
          <p:nvPr/>
        </p:nvSpPr>
        <p:spPr>
          <a:xfrm>
            <a:off x="3217500" y="658875"/>
            <a:ext cx="27090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External Load Balancer</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IPv4 and IPv6</a:t>
            </a:r>
            <a:endParaRPr>
              <a:latin typeface="Montserrat"/>
              <a:ea typeface="Montserrat"/>
              <a:cs typeface="Montserrat"/>
              <a:sym typeface="Montserrat"/>
            </a:endParaRPr>
          </a:p>
        </p:txBody>
      </p:sp>
      <p:sp>
        <p:nvSpPr>
          <p:cNvPr id="1392" name="Google Shape;1392;p160"/>
          <p:cNvSpPr/>
          <p:nvPr/>
        </p:nvSpPr>
        <p:spPr>
          <a:xfrm>
            <a:off x="2788525" y="15671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TCP Traffic</a:t>
            </a:r>
            <a:endParaRPr>
              <a:latin typeface="Montserrat"/>
              <a:ea typeface="Montserrat"/>
              <a:cs typeface="Montserrat"/>
              <a:sym typeface="Montserrat"/>
            </a:endParaRPr>
          </a:p>
        </p:txBody>
      </p:sp>
      <p:sp>
        <p:nvSpPr>
          <p:cNvPr id="1393" name="Google Shape;1393;p160"/>
          <p:cNvSpPr/>
          <p:nvPr/>
        </p:nvSpPr>
        <p:spPr>
          <a:xfrm>
            <a:off x="893375" y="15671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HTTP(S) Traffic</a:t>
            </a:r>
            <a:endParaRPr>
              <a:latin typeface="Montserrat"/>
              <a:ea typeface="Montserrat"/>
              <a:cs typeface="Montserrat"/>
              <a:sym typeface="Montserrat"/>
            </a:endParaRPr>
          </a:p>
        </p:txBody>
      </p:sp>
      <p:sp>
        <p:nvSpPr>
          <p:cNvPr id="1394" name="Google Shape;1394;p160"/>
          <p:cNvSpPr/>
          <p:nvPr/>
        </p:nvSpPr>
        <p:spPr>
          <a:xfrm>
            <a:off x="4941325" y="15671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UDP Traffic</a:t>
            </a:r>
            <a:endParaRPr>
              <a:latin typeface="Montserrat"/>
              <a:ea typeface="Montserrat"/>
              <a:cs typeface="Montserrat"/>
              <a:sym typeface="Montserrat"/>
            </a:endParaRPr>
          </a:p>
        </p:txBody>
      </p:sp>
      <p:sp>
        <p:nvSpPr>
          <p:cNvPr id="1395" name="Google Shape;1395;p160"/>
          <p:cNvSpPr/>
          <p:nvPr/>
        </p:nvSpPr>
        <p:spPr>
          <a:xfrm>
            <a:off x="6995425" y="15671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ESP or ICMP Traffic</a:t>
            </a:r>
            <a:endParaRPr>
              <a:latin typeface="Montserrat"/>
              <a:ea typeface="Montserrat"/>
              <a:cs typeface="Montserrat"/>
              <a:sym typeface="Montserrat"/>
            </a:endParaRPr>
          </a:p>
        </p:txBody>
      </p:sp>
      <p:cxnSp>
        <p:nvCxnSpPr>
          <p:cNvPr id="1396" name="Google Shape;1396;p160"/>
          <p:cNvCxnSpPr>
            <a:endCxn id="1393" idx="0"/>
          </p:cNvCxnSpPr>
          <p:nvPr/>
        </p:nvCxnSpPr>
        <p:spPr>
          <a:xfrm flipH="1">
            <a:off x="1479125" y="1021425"/>
            <a:ext cx="1738500" cy="545700"/>
          </a:xfrm>
          <a:prstGeom prst="bentConnector2">
            <a:avLst/>
          </a:prstGeom>
          <a:noFill/>
          <a:ln cap="flat" cmpd="sng" w="19050">
            <a:solidFill>
              <a:srgbClr val="1155CC"/>
            </a:solidFill>
            <a:prstDash val="solid"/>
            <a:round/>
            <a:headEnd len="med" w="med" type="none"/>
            <a:tailEnd len="med" w="med" type="triangle"/>
          </a:ln>
        </p:spPr>
      </p:cxnSp>
      <p:cxnSp>
        <p:nvCxnSpPr>
          <p:cNvPr id="1397" name="Google Shape;1397;p160"/>
          <p:cNvCxnSpPr>
            <a:stCxn id="1391" idx="2"/>
            <a:endCxn id="1392" idx="0"/>
          </p:cNvCxnSpPr>
          <p:nvPr/>
        </p:nvCxnSpPr>
        <p:spPr>
          <a:xfrm rot="5400000">
            <a:off x="3805350" y="800625"/>
            <a:ext cx="335700" cy="11976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398" name="Google Shape;1398;p160"/>
          <p:cNvCxnSpPr>
            <a:stCxn id="1391" idx="2"/>
            <a:endCxn id="1394" idx="0"/>
          </p:cNvCxnSpPr>
          <p:nvPr/>
        </p:nvCxnSpPr>
        <p:spPr>
          <a:xfrm flipH="1" rot="-5400000">
            <a:off x="4921500" y="882075"/>
            <a:ext cx="335700" cy="10347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399" name="Google Shape;1399;p160"/>
          <p:cNvCxnSpPr>
            <a:stCxn id="1391" idx="3"/>
            <a:endCxn id="1395" idx="0"/>
          </p:cNvCxnSpPr>
          <p:nvPr/>
        </p:nvCxnSpPr>
        <p:spPr>
          <a:xfrm>
            <a:off x="5926500" y="945225"/>
            <a:ext cx="1734300" cy="621900"/>
          </a:xfrm>
          <a:prstGeom prst="bentConnector2">
            <a:avLst/>
          </a:prstGeom>
          <a:noFill/>
          <a:ln cap="flat" cmpd="sng" w="19050">
            <a:solidFill>
              <a:srgbClr val="1155CC"/>
            </a:solidFill>
            <a:prstDash val="solid"/>
            <a:round/>
            <a:headEnd len="med" w="med" type="none"/>
            <a:tailEnd len="med" w="med" type="triangle"/>
          </a:ln>
        </p:spPr>
      </p:cxnSp>
      <p:sp>
        <p:nvSpPr>
          <p:cNvPr id="1400" name="Google Shape;1400;p160"/>
          <p:cNvSpPr/>
          <p:nvPr/>
        </p:nvSpPr>
        <p:spPr>
          <a:xfrm>
            <a:off x="301575"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Regional External HTTP(S) Load Balancer</a:t>
            </a:r>
            <a:endParaRPr sz="1000">
              <a:latin typeface="Montserrat"/>
              <a:ea typeface="Montserrat"/>
              <a:cs typeface="Montserrat"/>
              <a:sym typeface="Montserrat"/>
            </a:endParaRPr>
          </a:p>
        </p:txBody>
      </p:sp>
      <p:sp>
        <p:nvSpPr>
          <p:cNvPr id="1401" name="Google Shape;1401;p160"/>
          <p:cNvSpPr/>
          <p:nvPr/>
        </p:nvSpPr>
        <p:spPr>
          <a:xfrm>
            <a:off x="2005250"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Global External HTTP(S) Load Balancer</a:t>
            </a:r>
            <a:endParaRPr sz="1000">
              <a:latin typeface="Montserrat"/>
              <a:ea typeface="Montserrat"/>
              <a:cs typeface="Montserrat"/>
              <a:sym typeface="Montserrat"/>
            </a:endParaRPr>
          </a:p>
        </p:txBody>
      </p:sp>
      <p:sp>
        <p:nvSpPr>
          <p:cNvPr id="1402" name="Google Shape;1402;p160"/>
          <p:cNvSpPr/>
          <p:nvPr/>
        </p:nvSpPr>
        <p:spPr>
          <a:xfrm>
            <a:off x="813725" y="2446875"/>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Regional?</a:t>
            </a:r>
            <a:endParaRPr sz="1200">
              <a:latin typeface="Montserrat"/>
              <a:ea typeface="Montserrat"/>
              <a:cs typeface="Montserrat"/>
              <a:sym typeface="Montserrat"/>
            </a:endParaRPr>
          </a:p>
        </p:txBody>
      </p:sp>
      <p:cxnSp>
        <p:nvCxnSpPr>
          <p:cNvPr id="1403" name="Google Shape;1403;p160"/>
          <p:cNvCxnSpPr>
            <a:stCxn id="1393" idx="2"/>
            <a:endCxn id="1402" idx="0"/>
          </p:cNvCxnSpPr>
          <p:nvPr/>
        </p:nvCxnSpPr>
        <p:spPr>
          <a:xfrm flipH="1" rot="-5400000">
            <a:off x="1325825" y="2293125"/>
            <a:ext cx="307200" cy="600"/>
          </a:xfrm>
          <a:prstGeom prst="bentConnector3">
            <a:avLst>
              <a:gd fmla="val 49976" name="adj1"/>
            </a:avLst>
          </a:prstGeom>
          <a:noFill/>
          <a:ln cap="flat" cmpd="sng" w="19050">
            <a:solidFill>
              <a:srgbClr val="1155CC"/>
            </a:solidFill>
            <a:prstDash val="solid"/>
            <a:round/>
            <a:headEnd len="med" w="med" type="none"/>
            <a:tailEnd len="med" w="med" type="triangle"/>
          </a:ln>
        </p:spPr>
      </p:cxnSp>
      <p:cxnSp>
        <p:nvCxnSpPr>
          <p:cNvPr id="1404" name="Google Shape;1404;p160"/>
          <p:cNvCxnSpPr>
            <a:stCxn id="1402" idx="1"/>
            <a:endCxn id="1400" idx="0"/>
          </p:cNvCxnSpPr>
          <p:nvPr/>
        </p:nvCxnSpPr>
        <p:spPr>
          <a:xfrm>
            <a:off x="813725" y="2757825"/>
            <a:ext cx="153300" cy="1254000"/>
          </a:xfrm>
          <a:prstGeom prst="bentConnector4">
            <a:avLst>
              <a:gd fmla="val -155333" name="adj1"/>
              <a:gd fmla="val 62395" name="adj2"/>
            </a:avLst>
          </a:prstGeom>
          <a:noFill/>
          <a:ln cap="flat" cmpd="sng" w="28575">
            <a:solidFill>
              <a:srgbClr val="38761D"/>
            </a:solidFill>
            <a:prstDash val="solid"/>
            <a:round/>
            <a:headEnd len="med" w="med" type="none"/>
            <a:tailEnd len="med" w="med" type="triangle"/>
          </a:ln>
        </p:spPr>
      </p:cxnSp>
      <p:cxnSp>
        <p:nvCxnSpPr>
          <p:cNvPr id="1405" name="Google Shape;1405;p160"/>
          <p:cNvCxnSpPr>
            <a:stCxn id="1402" idx="2"/>
            <a:endCxn id="1401" idx="0"/>
          </p:cNvCxnSpPr>
          <p:nvPr/>
        </p:nvCxnSpPr>
        <p:spPr>
          <a:xfrm flipH="1" rot="-5400000">
            <a:off x="1603475" y="2944425"/>
            <a:ext cx="942900" cy="1191600"/>
          </a:xfrm>
          <a:prstGeom prst="bentConnector3">
            <a:avLst>
              <a:gd fmla="val 50004" name="adj1"/>
            </a:avLst>
          </a:prstGeom>
          <a:noFill/>
          <a:ln cap="flat" cmpd="sng" w="28575">
            <a:solidFill>
              <a:srgbClr val="CC4125"/>
            </a:solidFill>
            <a:prstDash val="solid"/>
            <a:round/>
            <a:headEnd len="med" w="med" type="none"/>
            <a:tailEnd len="med" w="med" type="triangle"/>
          </a:ln>
        </p:spPr>
      </p:cxn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pic>
        <p:nvPicPr>
          <p:cNvPr id="1410" name="Google Shape;1410;p16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11" name="Google Shape;1411;p16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12" name="Google Shape;1412;p16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13" name="Google Shape;1413;p161"/>
          <p:cNvSpPr/>
          <p:nvPr/>
        </p:nvSpPr>
        <p:spPr>
          <a:xfrm>
            <a:off x="3217500" y="658875"/>
            <a:ext cx="27090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External Load Balancer</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IPv4 and IPv6</a:t>
            </a:r>
            <a:endParaRPr>
              <a:latin typeface="Montserrat"/>
              <a:ea typeface="Montserrat"/>
              <a:cs typeface="Montserrat"/>
              <a:sym typeface="Montserrat"/>
            </a:endParaRPr>
          </a:p>
        </p:txBody>
      </p:sp>
      <p:sp>
        <p:nvSpPr>
          <p:cNvPr id="1414" name="Google Shape;1414;p161"/>
          <p:cNvSpPr/>
          <p:nvPr/>
        </p:nvSpPr>
        <p:spPr>
          <a:xfrm>
            <a:off x="2788525" y="15671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TCP Traffic</a:t>
            </a:r>
            <a:endParaRPr>
              <a:latin typeface="Montserrat"/>
              <a:ea typeface="Montserrat"/>
              <a:cs typeface="Montserrat"/>
              <a:sym typeface="Montserrat"/>
            </a:endParaRPr>
          </a:p>
        </p:txBody>
      </p:sp>
      <p:sp>
        <p:nvSpPr>
          <p:cNvPr id="1415" name="Google Shape;1415;p161"/>
          <p:cNvSpPr/>
          <p:nvPr/>
        </p:nvSpPr>
        <p:spPr>
          <a:xfrm>
            <a:off x="893375" y="15671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HTTP(S) Traffic</a:t>
            </a:r>
            <a:endParaRPr>
              <a:latin typeface="Montserrat"/>
              <a:ea typeface="Montserrat"/>
              <a:cs typeface="Montserrat"/>
              <a:sym typeface="Montserrat"/>
            </a:endParaRPr>
          </a:p>
        </p:txBody>
      </p:sp>
      <p:sp>
        <p:nvSpPr>
          <p:cNvPr id="1416" name="Google Shape;1416;p161"/>
          <p:cNvSpPr/>
          <p:nvPr/>
        </p:nvSpPr>
        <p:spPr>
          <a:xfrm>
            <a:off x="4941325" y="15671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UDP Traffic</a:t>
            </a:r>
            <a:endParaRPr>
              <a:latin typeface="Montserrat"/>
              <a:ea typeface="Montserrat"/>
              <a:cs typeface="Montserrat"/>
              <a:sym typeface="Montserrat"/>
            </a:endParaRPr>
          </a:p>
        </p:txBody>
      </p:sp>
      <p:sp>
        <p:nvSpPr>
          <p:cNvPr id="1417" name="Google Shape;1417;p161"/>
          <p:cNvSpPr/>
          <p:nvPr/>
        </p:nvSpPr>
        <p:spPr>
          <a:xfrm>
            <a:off x="6995425" y="15671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ESP or ICMP Traffic</a:t>
            </a:r>
            <a:endParaRPr>
              <a:latin typeface="Montserrat"/>
              <a:ea typeface="Montserrat"/>
              <a:cs typeface="Montserrat"/>
              <a:sym typeface="Montserrat"/>
            </a:endParaRPr>
          </a:p>
        </p:txBody>
      </p:sp>
      <p:cxnSp>
        <p:nvCxnSpPr>
          <p:cNvPr id="1418" name="Google Shape;1418;p161"/>
          <p:cNvCxnSpPr>
            <a:endCxn id="1415" idx="0"/>
          </p:cNvCxnSpPr>
          <p:nvPr/>
        </p:nvCxnSpPr>
        <p:spPr>
          <a:xfrm flipH="1">
            <a:off x="1479125" y="1021425"/>
            <a:ext cx="1738500" cy="545700"/>
          </a:xfrm>
          <a:prstGeom prst="bentConnector2">
            <a:avLst/>
          </a:prstGeom>
          <a:noFill/>
          <a:ln cap="flat" cmpd="sng" w="19050">
            <a:solidFill>
              <a:srgbClr val="1155CC"/>
            </a:solidFill>
            <a:prstDash val="solid"/>
            <a:round/>
            <a:headEnd len="med" w="med" type="none"/>
            <a:tailEnd len="med" w="med" type="triangle"/>
          </a:ln>
        </p:spPr>
      </p:cxnSp>
      <p:cxnSp>
        <p:nvCxnSpPr>
          <p:cNvPr id="1419" name="Google Shape;1419;p161"/>
          <p:cNvCxnSpPr>
            <a:stCxn id="1413" idx="2"/>
            <a:endCxn id="1414" idx="0"/>
          </p:cNvCxnSpPr>
          <p:nvPr/>
        </p:nvCxnSpPr>
        <p:spPr>
          <a:xfrm rot="5400000">
            <a:off x="3805350" y="800625"/>
            <a:ext cx="335700" cy="11976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420" name="Google Shape;1420;p161"/>
          <p:cNvCxnSpPr>
            <a:stCxn id="1413" idx="2"/>
            <a:endCxn id="1416" idx="0"/>
          </p:cNvCxnSpPr>
          <p:nvPr/>
        </p:nvCxnSpPr>
        <p:spPr>
          <a:xfrm flipH="1" rot="-5400000">
            <a:off x="4921500" y="882075"/>
            <a:ext cx="335700" cy="10347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421" name="Google Shape;1421;p161"/>
          <p:cNvCxnSpPr>
            <a:stCxn id="1413" idx="3"/>
            <a:endCxn id="1417" idx="0"/>
          </p:cNvCxnSpPr>
          <p:nvPr/>
        </p:nvCxnSpPr>
        <p:spPr>
          <a:xfrm>
            <a:off x="5926500" y="945225"/>
            <a:ext cx="1734300" cy="621900"/>
          </a:xfrm>
          <a:prstGeom prst="bentConnector2">
            <a:avLst/>
          </a:prstGeom>
          <a:noFill/>
          <a:ln cap="flat" cmpd="sng" w="19050">
            <a:solidFill>
              <a:srgbClr val="1155CC"/>
            </a:solidFill>
            <a:prstDash val="solid"/>
            <a:round/>
            <a:headEnd len="med" w="med" type="none"/>
            <a:tailEnd len="med" w="med" type="triangle"/>
          </a:ln>
        </p:spPr>
      </p:cxnSp>
      <p:sp>
        <p:nvSpPr>
          <p:cNvPr id="1422" name="Google Shape;1422;p161"/>
          <p:cNvSpPr/>
          <p:nvPr/>
        </p:nvSpPr>
        <p:spPr>
          <a:xfrm>
            <a:off x="301575"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Regional External HTTP(S) Load Balancer</a:t>
            </a:r>
            <a:endParaRPr sz="1000">
              <a:latin typeface="Montserrat"/>
              <a:ea typeface="Montserrat"/>
              <a:cs typeface="Montserrat"/>
              <a:sym typeface="Montserrat"/>
            </a:endParaRPr>
          </a:p>
        </p:txBody>
      </p:sp>
      <p:sp>
        <p:nvSpPr>
          <p:cNvPr id="1423" name="Google Shape;1423;p161"/>
          <p:cNvSpPr/>
          <p:nvPr/>
        </p:nvSpPr>
        <p:spPr>
          <a:xfrm>
            <a:off x="2005250"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Global External HTTP(S) Load Balancer</a:t>
            </a:r>
            <a:endParaRPr sz="1000">
              <a:latin typeface="Montserrat"/>
              <a:ea typeface="Montserrat"/>
              <a:cs typeface="Montserrat"/>
              <a:sym typeface="Montserrat"/>
            </a:endParaRPr>
          </a:p>
        </p:txBody>
      </p:sp>
      <p:sp>
        <p:nvSpPr>
          <p:cNvPr id="1424" name="Google Shape;1424;p161"/>
          <p:cNvSpPr/>
          <p:nvPr/>
        </p:nvSpPr>
        <p:spPr>
          <a:xfrm>
            <a:off x="3785125"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SSL Proxy</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Load Balancer</a:t>
            </a:r>
            <a:endParaRPr sz="1000">
              <a:latin typeface="Montserrat"/>
              <a:ea typeface="Montserrat"/>
              <a:cs typeface="Montserrat"/>
              <a:sym typeface="Montserrat"/>
            </a:endParaRPr>
          </a:p>
        </p:txBody>
      </p:sp>
      <p:sp>
        <p:nvSpPr>
          <p:cNvPr id="1425" name="Google Shape;1425;p161"/>
          <p:cNvSpPr/>
          <p:nvPr/>
        </p:nvSpPr>
        <p:spPr>
          <a:xfrm>
            <a:off x="813725" y="2446875"/>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Regional?</a:t>
            </a:r>
            <a:endParaRPr sz="1200">
              <a:latin typeface="Montserrat"/>
              <a:ea typeface="Montserrat"/>
              <a:cs typeface="Montserrat"/>
              <a:sym typeface="Montserrat"/>
            </a:endParaRPr>
          </a:p>
        </p:txBody>
      </p:sp>
      <p:sp>
        <p:nvSpPr>
          <p:cNvPr id="1426" name="Google Shape;1426;p161"/>
          <p:cNvSpPr/>
          <p:nvPr/>
        </p:nvSpPr>
        <p:spPr>
          <a:xfrm>
            <a:off x="2708875" y="2446875"/>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SSL Offload?</a:t>
            </a:r>
            <a:endParaRPr sz="1200">
              <a:latin typeface="Montserrat"/>
              <a:ea typeface="Montserrat"/>
              <a:cs typeface="Montserrat"/>
              <a:sym typeface="Montserrat"/>
            </a:endParaRPr>
          </a:p>
        </p:txBody>
      </p:sp>
      <p:cxnSp>
        <p:nvCxnSpPr>
          <p:cNvPr id="1427" name="Google Shape;1427;p161"/>
          <p:cNvCxnSpPr>
            <a:stCxn id="1415" idx="2"/>
            <a:endCxn id="1425" idx="0"/>
          </p:cNvCxnSpPr>
          <p:nvPr/>
        </p:nvCxnSpPr>
        <p:spPr>
          <a:xfrm flipH="1" rot="-5400000">
            <a:off x="1325825" y="2293125"/>
            <a:ext cx="307200" cy="600"/>
          </a:xfrm>
          <a:prstGeom prst="bentConnector3">
            <a:avLst>
              <a:gd fmla="val 49976" name="adj1"/>
            </a:avLst>
          </a:prstGeom>
          <a:noFill/>
          <a:ln cap="flat" cmpd="sng" w="19050">
            <a:solidFill>
              <a:srgbClr val="1155CC"/>
            </a:solidFill>
            <a:prstDash val="solid"/>
            <a:round/>
            <a:headEnd len="med" w="med" type="none"/>
            <a:tailEnd len="med" w="med" type="triangle"/>
          </a:ln>
        </p:spPr>
      </p:cxnSp>
      <p:cxnSp>
        <p:nvCxnSpPr>
          <p:cNvPr id="1428" name="Google Shape;1428;p161"/>
          <p:cNvCxnSpPr>
            <a:stCxn id="1414" idx="2"/>
            <a:endCxn id="1426" idx="0"/>
          </p:cNvCxnSpPr>
          <p:nvPr/>
        </p:nvCxnSpPr>
        <p:spPr>
          <a:xfrm flipH="1" rot="-5400000">
            <a:off x="3220975" y="2293125"/>
            <a:ext cx="307200" cy="600"/>
          </a:xfrm>
          <a:prstGeom prst="bentConnector3">
            <a:avLst>
              <a:gd fmla="val 49976" name="adj1"/>
            </a:avLst>
          </a:prstGeom>
          <a:noFill/>
          <a:ln cap="flat" cmpd="sng" w="19050">
            <a:solidFill>
              <a:srgbClr val="1155CC"/>
            </a:solidFill>
            <a:prstDash val="solid"/>
            <a:round/>
            <a:headEnd len="med" w="med" type="none"/>
            <a:tailEnd len="med" w="med" type="triangle"/>
          </a:ln>
        </p:spPr>
      </p:cxnSp>
      <p:cxnSp>
        <p:nvCxnSpPr>
          <p:cNvPr id="1429" name="Google Shape;1429;p161"/>
          <p:cNvCxnSpPr>
            <a:stCxn id="1425" idx="1"/>
            <a:endCxn id="1422" idx="0"/>
          </p:cNvCxnSpPr>
          <p:nvPr/>
        </p:nvCxnSpPr>
        <p:spPr>
          <a:xfrm>
            <a:off x="813725" y="2757825"/>
            <a:ext cx="153300" cy="1254000"/>
          </a:xfrm>
          <a:prstGeom prst="bentConnector4">
            <a:avLst>
              <a:gd fmla="val -155333" name="adj1"/>
              <a:gd fmla="val 62395" name="adj2"/>
            </a:avLst>
          </a:prstGeom>
          <a:noFill/>
          <a:ln cap="flat" cmpd="sng" w="28575">
            <a:solidFill>
              <a:srgbClr val="38761D"/>
            </a:solidFill>
            <a:prstDash val="solid"/>
            <a:round/>
            <a:headEnd len="med" w="med" type="none"/>
            <a:tailEnd len="med" w="med" type="triangle"/>
          </a:ln>
        </p:spPr>
      </p:cxnSp>
      <p:cxnSp>
        <p:nvCxnSpPr>
          <p:cNvPr id="1430" name="Google Shape;1430;p161"/>
          <p:cNvCxnSpPr>
            <a:stCxn id="1425" idx="2"/>
            <a:endCxn id="1423" idx="0"/>
          </p:cNvCxnSpPr>
          <p:nvPr/>
        </p:nvCxnSpPr>
        <p:spPr>
          <a:xfrm flipH="1" rot="-5400000">
            <a:off x="1603475" y="2944425"/>
            <a:ext cx="942900" cy="1191600"/>
          </a:xfrm>
          <a:prstGeom prst="bentConnector3">
            <a:avLst>
              <a:gd fmla="val 50004" name="adj1"/>
            </a:avLst>
          </a:prstGeom>
          <a:noFill/>
          <a:ln cap="flat" cmpd="sng" w="28575">
            <a:solidFill>
              <a:srgbClr val="CC4125"/>
            </a:solidFill>
            <a:prstDash val="solid"/>
            <a:round/>
            <a:headEnd len="med" w="med" type="none"/>
            <a:tailEnd len="med" w="med" type="triangle"/>
          </a:ln>
        </p:spPr>
      </p:cxnSp>
      <p:cxnSp>
        <p:nvCxnSpPr>
          <p:cNvPr id="1431" name="Google Shape;1431;p161"/>
          <p:cNvCxnSpPr>
            <a:stCxn id="1426" idx="2"/>
            <a:endCxn id="1424" idx="0"/>
          </p:cNvCxnSpPr>
          <p:nvPr/>
        </p:nvCxnSpPr>
        <p:spPr>
          <a:xfrm flipH="1" rot="-5400000">
            <a:off x="3441025" y="3002025"/>
            <a:ext cx="942900" cy="1076400"/>
          </a:xfrm>
          <a:prstGeom prst="bentConnector3">
            <a:avLst>
              <a:gd fmla="val 50004" name="adj1"/>
            </a:avLst>
          </a:prstGeom>
          <a:noFill/>
          <a:ln cap="flat" cmpd="sng" w="28575">
            <a:solidFill>
              <a:srgbClr val="38761D"/>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6" name="Google Shape;166;p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7" name="Google Shape;167;p27"/>
          <p:cNvSpPr txBox="1"/>
          <p:nvPr>
            <p:ph idx="1" type="subTitle"/>
          </p:nvPr>
        </p:nvSpPr>
        <p:spPr>
          <a:xfrm>
            <a:off x="311700" y="1152475"/>
            <a:ext cx="48888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Notice the template dialog is exactly the same as a normal VM instance creation process, it’s just recorded for future reference.</a:t>
            </a:r>
            <a:endParaRPr sz="2900">
              <a:solidFill>
                <a:srgbClr val="000000"/>
              </a:solidFill>
              <a:latin typeface="Montserrat"/>
              <a:ea typeface="Montserrat"/>
              <a:cs typeface="Montserrat"/>
              <a:sym typeface="Montserrat"/>
            </a:endParaRPr>
          </a:p>
        </p:txBody>
      </p:sp>
      <p:sp>
        <p:nvSpPr>
          <p:cNvPr id="168" name="Google Shape;168;p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9" name="Google Shape;169;p27"/>
          <p:cNvPicPr preferRelativeResize="0"/>
          <p:nvPr/>
        </p:nvPicPr>
        <p:blipFill>
          <a:blip r:embed="rId5">
            <a:alphaModFix/>
          </a:blip>
          <a:stretch>
            <a:fillRect/>
          </a:stretch>
        </p:blipFill>
        <p:spPr>
          <a:xfrm>
            <a:off x="5325778" y="926075"/>
            <a:ext cx="3325700" cy="3869200"/>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pic>
        <p:nvPicPr>
          <p:cNvPr id="1436" name="Google Shape;1436;p16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37" name="Google Shape;1437;p16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38" name="Google Shape;1438;p16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39" name="Google Shape;1439;p162"/>
          <p:cNvSpPr/>
          <p:nvPr/>
        </p:nvSpPr>
        <p:spPr>
          <a:xfrm>
            <a:off x="3217500" y="658875"/>
            <a:ext cx="27090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External Load Balancer</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IPv4 and IPv6</a:t>
            </a:r>
            <a:endParaRPr>
              <a:latin typeface="Montserrat"/>
              <a:ea typeface="Montserrat"/>
              <a:cs typeface="Montserrat"/>
              <a:sym typeface="Montserrat"/>
            </a:endParaRPr>
          </a:p>
        </p:txBody>
      </p:sp>
      <p:sp>
        <p:nvSpPr>
          <p:cNvPr id="1440" name="Google Shape;1440;p162"/>
          <p:cNvSpPr/>
          <p:nvPr/>
        </p:nvSpPr>
        <p:spPr>
          <a:xfrm>
            <a:off x="2788525" y="15671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TCP Traffic</a:t>
            </a:r>
            <a:endParaRPr>
              <a:latin typeface="Montserrat"/>
              <a:ea typeface="Montserrat"/>
              <a:cs typeface="Montserrat"/>
              <a:sym typeface="Montserrat"/>
            </a:endParaRPr>
          </a:p>
        </p:txBody>
      </p:sp>
      <p:sp>
        <p:nvSpPr>
          <p:cNvPr id="1441" name="Google Shape;1441;p162"/>
          <p:cNvSpPr/>
          <p:nvPr/>
        </p:nvSpPr>
        <p:spPr>
          <a:xfrm>
            <a:off x="893375" y="15671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HTTP(S) Traffic</a:t>
            </a:r>
            <a:endParaRPr>
              <a:latin typeface="Montserrat"/>
              <a:ea typeface="Montserrat"/>
              <a:cs typeface="Montserrat"/>
              <a:sym typeface="Montserrat"/>
            </a:endParaRPr>
          </a:p>
        </p:txBody>
      </p:sp>
      <p:sp>
        <p:nvSpPr>
          <p:cNvPr id="1442" name="Google Shape;1442;p162"/>
          <p:cNvSpPr/>
          <p:nvPr/>
        </p:nvSpPr>
        <p:spPr>
          <a:xfrm>
            <a:off x="4941325" y="15671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UDP Traffic</a:t>
            </a:r>
            <a:endParaRPr>
              <a:latin typeface="Montserrat"/>
              <a:ea typeface="Montserrat"/>
              <a:cs typeface="Montserrat"/>
              <a:sym typeface="Montserrat"/>
            </a:endParaRPr>
          </a:p>
        </p:txBody>
      </p:sp>
      <p:sp>
        <p:nvSpPr>
          <p:cNvPr id="1443" name="Google Shape;1443;p162"/>
          <p:cNvSpPr/>
          <p:nvPr/>
        </p:nvSpPr>
        <p:spPr>
          <a:xfrm>
            <a:off x="6995425" y="15671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ESP or ICMP Traffic</a:t>
            </a:r>
            <a:endParaRPr>
              <a:latin typeface="Montserrat"/>
              <a:ea typeface="Montserrat"/>
              <a:cs typeface="Montserrat"/>
              <a:sym typeface="Montserrat"/>
            </a:endParaRPr>
          </a:p>
        </p:txBody>
      </p:sp>
      <p:cxnSp>
        <p:nvCxnSpPr>
          <p:cNvPr id="1444" name="Google Shape;1444;p162"/>
          <p:cNvCxnSpPr>
            <a:endCxn id="1441" idx="0"/>
          </p:cNvCxnSpPr>
          <p:nvPr/>
        </p:nvCxnSpPr>
        <p:spPr>
          <a:xfrm flipH="1">
            <a:off x="1479125" y="1021425"/>
            <a:ext cx="1738500" cy="545700"/>
          </a:xfrm>
          <a:prstGeom prst="bentConnector2">
            <a:avLst/>
          </a:prstGeom>
          <a:noFill/>
          <a:ln cap="flat" cmpd="sng" w="19050">
            <a:solidFill>
              <a:srgbClr val="1155CC"/>
            </a:solidFill>
            <a:prstDash val="solid"/>
            <a:round/>
            <a:headEnd len="med" w="med" type="none"/>
            <a:tailEnd len="med" w="med" type="triangle"/>
          </a:ln>
        </p:spPr>
      </p:cxnSp>
      <p:cxnSp>
        <p:nvCxnSpPr>
          <p:cNvPr id="1445" name="Google Shape;1445;p162"/>
          <p:cNvCxnSpPr>
            <a:stCxn id="1439" idx="2"/>
            <a:endCxn id="1440" idx="0"/>
          </p:cNvCxnSpPr>
          <p:nvPr/>
        </p:nvCxnSpPr>
        <p:spPr>
          <a:xfrm rot="5400000">
            <a:off x="3805350" y="800625"/>
            <a:ext cx="335700" cy="11976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446" name="Google Shape;1446;p162"/>
          <p:cNvCxnSpPr>
            <a:stCxn id="1439" idx="2"/>
            <a:endCxn id="1442" idx="0"/>
          </p:cNvCxnSpPr>
          <p:nvPr/>
        </p:nvCxnSpPr>
        <p:spPr>
          <a:xfrm flipH="1" rot="-5400000">
            <a:off x="4921500" y="882075"/>
            <a:ext cx="335700" cy="10347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447" name="Google Shape;1447;p162"/>
          <p:cNvCxnSpPr>
            <a:stCxn id="1439" idx="3"/>
            <a:endCxn id="1443" idx="0"/>
          </p:cNvCxnSpPr>
          <p:nvPr/>
        </p:nvCxnSpPr>
        <p:spPr>
          <a:xfrm>
            <a:off x="5926500" y="945225"/>
            <a:ext cx="1734300" cy="621900"/>
          </a:xfrm>
          <a:prstGeom prst="bentConnector2">
            <a:avLst/>
          </a:prstGeom>
          <a:noFill/>
          <a:ln cap="flat" cmpd="sng" w="19050">
            <a:solidFill>
              <a:srgbClr val="1155CC"/>
            </a:solidFill>
            <a:prstDash val="solid"/>
            <a:round/>
            <a:headEnd len="med" w="med" type="none"/>
            <a:tailEnd len="med" w="med" type="triangle"/>
          </a:ln>
        </p:spPr>
      </p:cxnSp>
      <p:sp>
        <p:nvSpPr>
          <p:cNvPr id="1448" name="Google Shape;1448;p162"/>
          <p:cNvSpPr/>
          <p:nvPr/>
        </p:nvSpPr>
        <p:spPr>
          <a:xfrm>
            <a:off x="301575"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Regional External HTTP(S) Load Balancer</a:t>
            </a:r>
            <a:endParaRPr sz="1000">
              <a:latin typeface="Montserrat"/>
              <a:ea typeface="Montserrat"/>
              <a:cs typeface="Montserrat"/>
              <a:sym typeface="Montserrat"/>
            </a:endParaRPr>
          </a:p>
        </p:txBody>
      </p:sp>
      <p:sp>
        <p:nvSpPr>
          <p:cNvPr id="1449" name="Google Shape;1449;p162"/>
          <p:cNvSpPr/>
          <p:nvPr/>
        </p:nvSpPr>
        <p:spPr>
          <a:xfrm>
            <a:off x="2005250"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Global External HTTP(S) Load Balancer</a:t>
            </a:r>
            <a:endParaRPr sz="1000">
              <a:latin typeface="Montserrat"/>
              <a:ea typeface="Montserrat"/>
              <a:cs typeface="Montserrat"/>
              <a:sym typeface="Montserrat"/>
            </a:endParaRPr>
          </a:p>
        </p:txBody>
      </p:sp>
      <p:sp>
        <p:nvSpPr>
          <p:cNvPr id="1450" name="Google Shape;1450;p162"/>
          <p:cNvSpPr/>
          <p:nvPr/>
        </p:nvSpPr>
        <p:spPr>
          <a:xfrm>
            <a:off x="3785125"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SSL Proxy</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Load Balancer</a:t>
            </a:r>
            <a:endParaRPr sz="1000">
              <a:latin typeface="Montserrat"/>
              <a:ea typeface="Montserrat"/>
              <a:cs typeface="Montserrat"/>
              <a:sym typeface="Montserrat"/>
            </a:endParaRPr>
          </a:p>
        </p:txBody>
      </p:sp>
      <p:sp>
        <p:nvSpPr>
          <p:cNvPr id="1451" name="Google Shape;1451;p162"/>
          <p:cNvSpPr/>
          <p:nvPr/>
        </p:nvSpPr>
        <p:spPr>
          <a:xfrm>
            <a:off x="5545750"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TCP Proxy</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Load Balancer</a:t>
            </a:r>
            <a:endParaRPr sz="1000">
              <a:latin typeface="Montserrat"/>
              <a:ea typeface="Montserrat"/>
              <a:cs typeface="Montserrat"/>
              <a:sym typeface="Montserrat"/>
            </a:endParaRPr>
          </a:p>
        </p:txBody>
      </p:sp>
      <p:sp>
        <p:nvSpPr>
          <p:cNvPr id="1452" name="Google Shape;1452;p162"/>
          <p:cNvSpPr/>
          <p:nvPr/>
        </p:nvSpPr>
        <p:spPr>
          <a:xfrm>
            <a:off x="813725" y="2446875"/>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Regional?</a:t>
            </a:r>
            <a:endParaRPr sz="1200">
              <a:latin typeface="Montserrat"/>
              <a:ea typeface="Montserrat"/>
              <a:cs typeface="Montserrat"/>
              <a:sym typeface="Montserrat"/>
            </a:endParaRPr>
          </a:p>
        </p:txBody>
      </p:sp>
      <p:sp>
        <p:nvSpPr>
          <p:cNvPr id="1453" name="Google Shape;1453;p162"/>
          <p:cNvSpPr/>
          <p:nvPr/>
        </p:nvSpPr>
        <p:spPr>
          <a:xfrm>
            <a:off x="2708875" y="2446875"/>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SSL Offload?</a:t>
            </a:r>
            <a:endParaRPr sz="1200">
              <a:latin typeface="Montserrat"/>
              <a:ea typeface="Montserrat"/>
              <a:cs typeface="Montserrat"/>
              <a:sym typeface="Montserrat"/>
            </a:endParaRPr>
          </a:p>
        </p:txBody>
      </p:sp>
      <p:sp>
        <p:nvSpPr>
          <p:cNvPr id="1454" name="Google Shape;1454;p162"/>
          <p:cNvSpPr/>
          <p:nvPr/>
        </p:nvSpPr>
        <p:spPr>
          <a:xfrm>
            <a:off x="4486863" y="2684013"/>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Global LB or IPv6?</a:t>
            </a:r>
            <a:endParaRPr sz="1200">
              <a:latin typeface="Montserrat"/>
              <a:ea typeface="Montserrat"/>
              <a:cs typeface="Montserrat"/>
              <a:sym typeface="Montserrat"/>
            </a:endParaRPr>
          </a:p>
        </p:txBody>
      </p:sp>
      <p:cxnSp>
        <p:nvCxnSpPr>
          <p:cNvPr id="1455" name="Google Shape;1455;p162"/>
          <p:cNvCxnSpPr>
            <a:stCxn id="1441" idx="2"/>
            <a:endCxn id="1452" idx="0"/>
          </p:cNvCxnSpPr>
          <p:nvPr/>
        </p:nvCxnSpPr>
        <p:spPr>
          <a:xfrm flipH="1" rot="-5400000">
            <a:off x="1325825" y="2293125"/>
            <a:ext cx="307200" cy="600"/>
          </a:xfrm>
          <a:prstGeom prst="bentConnector3">
            <a:avLst>
              <a:gd fmla="val 49976" name="adj1"/>
            </a:avLst>
          </a:prstGeom>
          <a:noFill/>
          <a:ln cap="flat" cmpd="sng" w="19050">
            <a:solidFill>
              <a:srgbClr val="1155CC"/>
            </a:solidFill>
            <a:prstDash val="solid"/>
            <a:round/>
            <a:headEnd len="med" w="med" type="none"/>
            <a:tailEnd len="med" w="med" type="triangle"/>
          </a:ln>
        </p:spPr>
      </p:cxnSp>
      <p:cxnSp>
        <p:nvCxnSpPr>
          <p:cNvPr id="1456" name="Google Shape;1456;p162"/>
          <p:cNvCxnSpPr>
            <a:stCxn id="1440" idx="2"/>
            <a:endCxn id="1453" idx="0"/>
          </p:cNvCxnSpPr>
          <p:nvPr/>
        </p:nvCxnSpPr>
        <p:spPr>
          <a:xfrm flipH="1" rot="-5400000">
            <a:off x="3220975" y="2293125"/>
            <a:ext cx="307200" cy="600"/>
          </a:xfrm>
          <a:prstGeom prst="bentConnector3">
            <a:avLst>
              <a:gd fmla="val 49976" name="adj1"/>
            </a:avLst>
          </a:prstGeom>
          <a:noFill/>
          <a:ln cap="flat" cmpd="sng" w="19050">
            <a:solidFill>
              <a:srgbClr val="1155CC"/>
            </a:solidFill>
            <a:prstDash val="solid"/>
            <a:round/>
            <a:headEnd len="med" w="med" type="none"/>
            <a:tailEnd len="med" w="med" type="triangle"/>
          </a:ln>
        </p:spPr>
      </p:cxnSp>
      <p:cxnSp>
        <p:nvCxnSpPr>
          <p:cNvPr id="1457" name="Google Shape;1457;p162"/>
          <p:cNvCxnSpPr>
            <a:stCxn id="1452" idx="1"/>
            <a:endCxn id="1448" idx="0"/>
          </p:cNvCxnSpPr>
          <p:nvPr/>
        </p:nvCxnSpPr>
        <p:spPr>
          <a:xfrm>
            <a:off x="813725" y="2757825"/>
            <a:ext cx="153300" cy="1254000"/>
          </a:xfrm>
          <a:prstGeom prst="bentConnector4">
            <a:avLst>
              <a:gd fmla="val -155333" name="adj1"/>
              <a:gd fmla="val 62395" name="adj2"/>
            </a:avLst>
          </a:prstGeom>
          <a:noFill/>
          <a:ln cap="flat" cmpd="sng" w="28575">
            <a:solidFill>
              <a:srgbClr val="38761D"/>
            </a:solidFill>
            <a:prstDash val="solid"/>
            <a:round/>
            <a:headEnd len="med" w="med" type="none"/>
            <a:tailEnd len="med" w="med" type="triangle"/>
          </a:ln>
        </p:spPr>
      </p:cxnSp>
      <p:cxnSp>
        <p:nvCxnSpPr>
          <p:cNvPr id="1458" name="Google Shape;1458;p162"/>
          <p:cNvCxnSpPr>
            <a:stCxn id="1452" idx="2"/>
            <a:endCxn id="1449" idx="0"/>
          </p:cNvCxnSpPr>
          <p:nvPr/>
        </p:nvCxnSpPr>
        <p:spPr>
          <a:xfrm flipH="1" rot="-5400000">
            <a:off x="1603475" y="2944425"/>
            <a:ext cx="942900" cy="1191600"/>
          </a:xfrm>
          <a:prstGeom prst="bentConnector3">
            <a:avLst>
              <a:gd fmla="val 50004" name="adj1"/>
            </a:avLst>
          </a:prstGeom>
          <a:noFill/>
          <a:ln cap="flat" cmpd="sng" w="28575">
            <a:solidFill>
              <a:srgbClr val="CC4125"/>
            </a:solidFill>
            <a:prstDash val="solid"/>
            <a:round/>
            <a:headEnd len="med" w="med" type="none"/>
            <a:tailEnd len="med" w="med" type="triangle"/>
          </a:ln>
        </p:spPr>
      </p:cxnSp>
      <p:cxnSp>
        <p:nvCxnSpPr>
          <p:cNvPr id="1459" name="Google Shape;1459;p162"/>
          <p:cNvCxnSpPr>
            <a:stCxn id="1453" idx="2"/>
            <a:endCxn id="1450" idx="0"/>
          </p:cNvCxnSpPr>
          <p:nvPr/>
        </p:nvCxnSpPr>
        <p:spPr>
          <a:xfrm flipH="1" rot="-5400000">
            <a:off x="3441025" y="3002025"/>
            <a:ext cx="942900" cy="1076400"/>
          </a:xfrm>
          <a:prstGeom prst="bentConnector3">
            <a:avLst>
              <a:gd fmla="val 50004" name="adj1"/>
            </a:avLst>
          </a:prstGeom>
          <a:noFill/>
          <a:ln cap="flat" cmpd="sng" w="28575">
            <a:solidFill>
              <a:srgbClr val="38761D"/>
            </a:solidFill>
            <a:prstDash val="solid"/>
            <a:round/>
            <a:headEnd len="med" w="med" type="none"/>
            <a:tailEnd len="med" w="med" type="triangle"/>
          </a:ln>
        </p:spPr>
      </p:cxnSp>
      <p:cxnSp>
        <p:nvCxnSpPr>
          <p:cNvPr id="1460" name="Google Shape;1460;p162"/>
          <p:cNvCxnSpPr>
            <a:stCxn id="1453" idx="3"/>
            <a:endCxn id="1454" idx="0"/>
          </p:cNvCxnSpPr>
          <p:nvPr/>
        </p:nvCxnSpPr>
        <p:spPr>
          <a:xfrm flipH="1" rot="10800000">
            <a:off x="4039675" y="2684025"/>
            <a:ext cx="1112700" cy="73800"/>
          </a:xfrm>
          <a:prstGeom prst="bentConnector4">
            <a:avLst>
              <a:gd fmla="val 20095" name="adj1"/>
              <a:gd fmla="val 422680" name="adj2"/>
            </a:avLst>
          </a:prstGeom>
          <a:noFill/>
          <a:ln cap="flat" cmpd="sng" w="28575">
            <a:solidFill>
              <a:srgbClr val="CC4125"/>
            </a:solidFill>
            <a:prstDash val="solid"/>
            <a:round/>
            <a:headEnd len="med" w="med" type="none"/>
            <a:tailEnd len="med" w="med" type="triangle"/>
          </a:ln>
        </p:spPr>
      </p:cxnSp>
      <p:cxnSp>
        <p:nvCxnSpPr>
          <p:cNvPr id="1461" name="Google Shape;1461;p162"/>
          <p:cNvCxnSpPr>
            <a:stCxn id="1454" idx="2"/>
          </p:cNvCxnSpPr>
          <p:nvPr/>
        </p:nvCxnSpPr>
        <p:spPr>
          <a:xfrm flipH="1" rot="-5400000">
            <a:off x="5054313" y="3403863"/>
            <a:ext cx="715200" cy="519300"/>
          </a:xfrm>
          <a:prstGeom prst="bentConnector3">
            <a:avLst>
              <a:gd fmla="val 50000" name="adj1"/>
            </a:avLst>
          </a:prstGeom>
          <a:noFill/>
          <a:ln cap="flat" cmpd="sng" w="28575">
            <a:solidFill>
              <a:srgbClr val="38761D"/>
            </a:solidFill>
            <a:prstDash val="solid"/>
            <a:round/>
            <a:headEnd len="med" w="med" type="none"/>
            <a:tailEnd len="med" w="med" type="triangle"/>
          </a:ln>
        </p:spPr>
      </p:cxn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pic>
        <p:nvPicPr>
          <p:cNvPr id="1466" name="Google Shape;1466;p16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67" name="Google Shape;1467;p16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68" name="Google Shape;1468;p16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69" name="Google Shape;1469;p163"/>
          <p:cNvSpPr/>
          <p:nvPr/>
        </p:nvSpPr>
        <p:spPr>
          <a:xfrm>
            <a:off x="3217500" y="658875"/>
            <a:ext cx="27090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External Load Balancer</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IPv4 and IPv6</a:t>
            </a:r>
            <a:endParaRPr>
              <a:latin typeface="Montserrat"/>
              <a:ea typeface="Montserrat"/>
              <a:cs typeface="Montserrat"/>
              <a:sym typeface="Montserrat"/>
            </a:endParaRPr>
          </a:p>
        </p:txBody>
      </p:sp>
      <p:sp>
        <p:nvSpPr>
          <p:cNvPr id="1470" name="Google Shape;1470;p163"/>
          <p:cNvSpPr/>
          <p:nvPr/>
        </p:nvSpPr>
        <p:spPr>
          <a:xfrm>
            <a:off x="2788525" y="15671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TCP Traffic</a:t>
            </a:r>
            <a:endParaRPr>
              <a:latin typeface="Montserrat"/>
              <a:ea typeface="Montserrat"/>
              <a:cs typeface="Montserrat"/>
              <a:sym typeface="Montserrat"/>
            </a:endParaRPr>
          </a:p>
        </p:txBody>
      </p:sp>
      <p:sp>
        <p:nvSpPr>
          <p:cNvPr id="1471" name="Google Shape;1471;p163"/>
          <p:cNvSpPr/>
          <p:nvPr/>
        </p:nvSpPr>
        <p:spPr>
          <a:xfrm>
            <a:off x="893375" y="15671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HTTP(S) Traffic</a:t>
            </a:r>
            <a:endParaRPr>
              <a:latin typeface="Montserrat"/>
              <a:ea typeface="Montserrat"/>
              <a:cs typeface="Montserrat"/>
              <a:sym typeface="Montserrat"/>
            </a:endParaRPr>
          </a:p>
        </p:txBody>
      </p:sp>
      <p:sp>
        <p:nvSpPr>
          <p:cNvPr id="1472" name="Google Shape;1472;p163"/>
          <p:cNvSpPr/>
          <p:nvPr/>
        </p:nvSpPr>
        <p:spPr>
          <a:xfrm>
            <a:off x="4941325" y="15671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UDP Traffic</a:t>
            </a:r>
            <a:endParaRPr>
              <a:latin typeface="Montserrat"/>
              <a:ea typeface="Montserrat"/>
              <a:cs typeface="Montserrat"/>
              <a:sym typeface="Montserrat"/>
            </a:endParaRPr>
          </a:p>
        </p:txBody>
      </p:sp>
      <p:sp>
        <p:nvSpPr>
          <p:cNvPr id="1473" name="Google Shape;1473;p163"/>
          <p:cNvSpPr/>
          <p:nvPr/>
        </p:nvSpPr>
        <p:spPr>
          <a:xfrm>
            <a:off x="6995425" y="15671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ESP or ICMP Traffic</a:t>
            </a:r>
            <a:endParaRPr>
              <a:latin typeface="Montserrat"/>
              <a:ea typeface="Montserrat"/>
              <a:cs typeface="Montserrat"/>
              <a:sym typeface="Montserrat"/>
            </a:endParaRPr>
          </a:p>
        </p:txBody>
      </p:sp>
      <p:cxnSp>
        <p:nvCxnSpPr>
          <p:cNvPr id="1474" name="Google Shape;1474;p163"/>
          <p:cNvCxnSpPr>
            <a:endCxn id="1471" idx="0"/>
          </p:cNvCxnSpPr>
          <p:nvPr/>
        </p:nvCxnSpPr>
        <p:spPr>
          <a:xfrm flipH="1">
            <a:off x="1479125" y="1021425"/>
            <a:ext cx="1738500" cy="545700"/>
          </a:xfrm>
          <a:prstGeom prst="bentConnector2">
            <a:avLst/>
          </a:prstGeom>
          <a:noFill/>
          <a:ln cap="flat" cmpd="sng" w="19050">
            <a:solidFill>
              <a:srgbClr val="1155CC"/>
            </a:solidFill>
            <a:prstDash val="solid"/>
            <a:round/>
            <a:headEnd len="med" w="med" type="none"/>
            <a:tailEnd len="med" w="med" type="triangle"/>
          </a:ln>
        </p:spPr>
      </p:cxnSp>
      <p:cxnSp>
        <p:nvCxnSpPr>
          <p:cNvPr id="1475" name="Google Shape;1475;p163"/>
          <p:cNvCxnSpPr>
            <a:stCxn id="1469" idx="2"/>
            <a:endCxn id="1470" idx="0"/>
          </p:cNvCxnSpPr>
          <p:nvPr/>
        </p:nvCxnSpPr>
        <p:spPr>
          <a:xfrm rot="5400000">
            <a:off x="3805350" y="800625"/>
            <a:ext cx="335700" cy="11976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476" name="Google Shape;1476;p163"/>
          <p:cNvCxnSpPr>
            <a:stCxn id="1469" idx="2"/>
            <a:endCxn id="1472" idx="0"/>
          </p:cNvCxnSpPr>
          <p:nvPr/>
        </p:nvCxnSpPr>
        <p:spPr>
          <a:xfrm flipH="1" rot="-5400000">
            <a:off x="4921500" y="882075"/>
            <a:ext cx="335700" cy="10347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477" name="Google Shape;1477;p163"/>
          <p:cNvCxnSpPr>
            <a:stCxn id="1469" idx="3"/>
            <a:endCxn id="1473" idx="0"/>
          </p:cNvCxnSpPr>
          <p:nvPr/>
        </p:nvCxnSpPr>
        <p:spPr>
          <a:xfrm>
            <a:off x="5926500" y="945225"/>
            <a:ext cx="1734300" cy="621900"/>
          </a:xfrm>
          <a:prstGeom prst="bentConnector2">
            <a:avLst/>
          </a:prstGeom>
          <a:noFill/>
          <a:ln cap="flat" cmpd="sng" w="19050">
            <a:solidFill>
              <a:srgbClr val="1155CC"/>
            </a:solidFill>
            <a:prstDash val="solid"/>
            <a:round/>
            <a:headEnd len="med" w="med" type="none"/>
            <a:tailEnd len="med" w="med" type="triangle"/>
          </a:ln>
        </p:spPr>
      </p:cxnSp>
      <p:sp>
        <p:nvSpPr>
          <p:cNvPr id="1478" name="Google Shape;1478;p163"/>
          <p:cNvSpPr/>
          <p:nvPr/>
        </p:nvSpPr>
        <p:spPr>
          <a:xfrm>
            <a:off x="301575"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Regional External HTTP(S) Load Balancer</a:t>
            </a:r>
            <a:endParaRPr sz="1000">
              <a:latin typeface="Montserrat"/>
              <a:ea typeface="Montserrat"/>
              <a:cs typeface="Montserrat"/>
              <a:sym typeface="Montserrat"/>
            </a:endParaRPr>
          </a:p>
        </p:txBody>
      </p:sp>
      <p:sp>
        <p:nvSpPr>
          <p:cNvPr id="1479" name="Google Shape;1479;p163"/>
          <p:cNvSpPr/>
          <p:nvPr/>
        </p:nvSpPr>
        <p:spPr>
          <a:xfrm>
            <a:off x="2005250"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Global External HTTP(S) Load Balancer</a:t>
            </a:r>
            <a:endParaRPr sz="1000">
              <a:latin typeface="Montserrat"/>
              <a:ea typeface="Montserrat"/>
              <a:cs typeface="Montserrat"/>
              <a:sym typeface="Montserrat"/>
            </a:endParaRPr>
          </a:p>
        </p:txBody>
      </p:sp>
      <p:sp>
        <p:nvSpPr>
          <p:cNvPr id="1480" name="Google Shape;1480;p163"/>
          <p:cNvSpPr/>
          <p:nvPr/>
        </p:nvSpPr>
        <p:spPr>
          <a:xfrm>
            <a:off x="3785125"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SSL Proxy</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Load Balancer</a:t>
            </a:r>
            <a:endParaRPr sz="1000">
              <a:latin typeface="Montserrat"/>
              <a:ea typeface="Montserrat"/>
              <a:cs typeface="Montserrat"/>
              <a:sym typeface="Montserrat"/>
            </a:endParaRPr>
          </a:p>
        </p:txBody>
      </p:sp>
      <p:sp>
        <p:nvSpPr>
          <p:cNvPr id="1481" name="Google Shape;1481;p163"/>
          <p:cNvSpPr/>
          <p:nvPr/>
        </p:nvSpPr>
        <p:spPr>
          <a:xfrm>
            <a:off x="5545750"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TCP Proxy</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Load Balancer</a:t>
            </a:r>
            <a:endParaRPr sz="1000">
              <a:latin typeface="Montserrat"/>
              <a:ea typeface="Montserrat"/>
              <a:cs typeface="Montserrat"/>
              <a:sym typeface="Montserrat"/>
            </a:endParaRPr>
          </a:p>
        </p:txBody>
      </p:sp>
      <p:sp>
        <p:nvSpPr>
          <p:cNvPr id="1482" name="Google Shape;1482;p163"/>
          <p:cNvSpPr/>
          <p:nvPr/>
        </p:nvSpPr>
        <p:spPr>
          <a:xfrm>
            <a:off x="7220075"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 External Network</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Load Balancer</a:t>
            </a:r>
            <a:endParaRPr sz="1000">
              <a:latin typeface="Montserrat"/>
              <a:ea typeface="Montserrat"/>
              <a:cs typeface="Montserrat"/>
              <a:sym typeface="Montserrat"/>
            </a:endParaRPr>
          </a:p>
        </p:txBody>
      </p:sp>
      <p:sp>
        <p:nvSpPr>
          <p:cNvPr id="1483" name="Google Shape;1483;p163"/>
          <p:cNvSpPr/>
          <p:nvPr/>
        </p:nvSpPr>
        <p:spPr>
          <a:xfrm>
            <a:off x="813725" y="2446875"/>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Regional?</a:t>
            </a:r>
            <a:endParaRPr sz="1200">
              <a:latin typeface="Montserrat"/>
              <a:ea typeface="Montserrat"/>
              <a:cs typeface="Montserrat"/>
              <a:sym typeface="Montserrat"/>
            </a:endParaRPr>
          </a:p>
        </p:txBody>
      </p:sp>
      <p:sp>
        <p:nvSpPr>
          <p:cNvPr id="1484" name="Google Shape;1484;p163"/>
          <p:cNvSpPr/>
          <p:nvPr/>
        </p:nvSpPr>
        <p:spPr>
          <a:xfrm>
            <a:off x="2708875" y="2446875"/>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SSL Offload?</a:t>
            </a:r>
            <a:endParaRPr sz="1200">
              <a:latin typeface="Montserrat"/>
              <a:ea typeface="Montserrat"/>
              <a:cs typeface="Montserrat"/>
              <a:sym typeface="Montserrat"/>
            </a:endParaRPr>
          </a:p>
        </p:txBody>
      </p:sp>
      <p:sp>
        <p:nvSpPr>
          <p:cNvPr id="1485" name="Google Shape;1485;p163"/>
          <p:cNvSpPr/>
          <p:nvPr/>
        </p:nvSpPr>
        <p:spPr>
          <a:xfrm>
            <a:off x="4486863" y="2684013"/>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Global LB or IPv6?</a:t>
            </a:r>
            <a:endParaRPr sz="1200">
              <a:latin typeface="Montserrat"/>
              <a:ea typeface="Montserrat"/>
              <a:cs typeface="Montserrat"/>
              <a:sym typeface="Montserrat"/>
            </a:endParaRPr>
          </a:p>
        </p:txBody>
      </p:sp>
      <p:sp>
        <p:nvSpPr>
          <p:cNvPr id="1486" name="Google Shape;1486;p163"/>
          <p:cNvSpPr/>
          <p:nvPr/>
        </p:nvSpPr>
        <p:spPr>
          <a:xfrm>
            <a:off x="6128250" y="2976863"/>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Preserve Client IPs?</a:t>
            </a:r>
            <a:endParaRPr sz="1200">
              <a:latin typeface="Montserrat"/>
              <a:ea typeface="Montserrat"/>
              <a:cs typeface="Montserrat"/>
              <a:sym typeface="Montserrat"/>
            </a:endParaRPr>
          </a:p>
        </p:txBody>
      </p:sp>
      <p:cxnSp>
        <p:nvCxnSpPr>
          <p:cNvPr id="1487" name="Google Shape;1487;p163"/>
          <p:cNvCxnSpPr>
            <a:stCxn id="1471" idx="2"/>
            <a:endCxn id="1483" idx="0"/>
          </p:cNvCxnSpPr>
          <p:nvPr/>
        </p:nvCxnSpPr>
        <p:spPr>
          <a:xfrm flipH="1" rot="-5400000">
            <a:off x="1325825" y="2293125"/>
            <a:ext cx="307200" cy="600"/>
          </a:xfrm>
          <a:prstGeom prst="bentConnector3">
            <a:avLst>
              <a:gd fmla="val 49976" name="adj1"/>
            </a:avLst>
          </a:prstGeom>
          <a:noFill/>
          <a:ln cap="flat" cmpd="sng" w="19050">
            <a:solidFill>
              <a:srgbClr val="1155CC"/>
            </a:solidFill>
            <a:prstDash val="solid"/>
            <a:round/>
            <a:headEnd len="med" w="med" type="none"/>
            <a:tailEnd len="med" w="med" type="triangle"/>
          </a:ln>
        </p:spPr>
      </p:cxnSp>
      <p:cxnSp>
        <p:nvCxnSpPr>
          <p:cNvPr id="1488" name="Google Shape;1488;p163"/>
          <p:cNvCxnSpPr>
            <a:stCxn id="1470" idx="2"/>
            <a:endCxn id="1484" idx="0"/>
          </p:cNvCxnSpPr>
          <p:nvPr/>
        </p:nvCxnSpPr>
        <p:spPr>
          <a:xfrm flipH="1" rot="-5400000">
            <a:off x="3220975" y="2293125"/>
            <a:ext cx="307200" cy="600"/>
          </a:xfrm>
          <a:prstGeom prst="bentConnector3">
            <a:avLst>
              <a:gd fmla="val 49976" name="adj1"/>
            </a:avLst>
          </a:prstGeom>
          <a:noFill/>
          <a:ln cap="flat" cmpd="sng" w="19050">
            <a:solidFill>
              <a:srgbClr val="1155CC"/>
            </a:solidFill>
            <a:prstDash val="solid"/>
            <a:round/>
            <a:headEnd len="med" w="med" type="none"/>
            <a:tailEnd len="med" w="med" type="triangle"/>
          </a:ln>
        </p:spPr>
      </p:cxnSp>
      <p:cxnSp>
        <p:nvCxnSpPr>
          <p:cNvPr id="1489" name="Google Shape;1489;p163"/>
          <p:cNvCxnSpPr>
            <a:stCxn id="1483" idx="1"/>
            <a:endCxn id="1478" idx="0"/>
          </p:cNvCxnSpPr>
          <p:nvPr/>
        </p:nvCxnSpPr>
        <p:spPr>
          <a:xfrm>
            <a:off x="813725" y="2757825"/>
            <a:ext cx="153300" cy="1254000"/>
          </a:xfrm>
          <a:prstGeom prst="bentConnector4">
            <a:avLst>
              <a:gd fmla="val -155333" name="adj1"/>
              <a:gd fmla="val 62395" name="adj2"/>
            </a:avLst>
          </a:prstGeom>
          <a:noFill/>
          <a:ln cap="flat" cmpd="sng" w="28575">
            <a:solidFill>
              <a:srgbClr val="38761D"/>
            </a:solidFill>
            <a:prstDash val="solid"/>
            <a:round/>
            <a:headEnd len="med" w="med" type="none"/>
            <a:tailEnd len="med" w="med" type="triangle"/>
          </a:ln>
        </p:spPr>
      </p:cxnSp>
      <p:cxnSp>
        <p:nvCxnSpPr>
          <p:cNvPr id="1490" name="Google Shape;1490;p163"/>
          <p:cNvCxnSpPr>
            <a:stCxn id="1483" idx="2"/>
            <a:endCxn id="1479" idx="0"/>
          </p:cNvCxnSpPr>
          <p:nvPr/>
        </p:nvCxnSpPr>
        <p:spPr>
          <a:xfrm flipH="1" rot="-5400000">
            <a:off x="1603475" y="2944425"/>
            <a:ext cx="942900" cy="1191600"/>
          </a:xfrm>
          <a:prstGeom prst="bentConnector3">
            <a:avLst>
              <a:gd fmla="val 50004" name="adj1"/>
            </a:avLst>
          </a:prstGeom>
          <a:noFill/>
          <a:ln cap="flat" cmpd="sng" w="28575">
            <a:solidFill>
              <a:srgbClr val="CC4125"/>
            </a:solidFill>
            <a:prstDash val="solid"/>
            <a:round/>
            <a:headEnd len="med" w="med" type="none"/>
            <a:tailEnd len="med" w="med" type="triangle"/>
          </a:ln>
        </p:spPr>
      </p:cxnSp>
      <p:cxnSp>
        <p:nvCxnSpPr>
          <p:cNvPr id="1491" name="Google Shape;1491;p163"/>
          <p:cNvCxnSpPr>
            <a:stCxn id="1484" idx="2"/>
            <a:endCxn id="1480" idx="0"/>
          </p:cNvCxnSpPr>
          <p:nvPr/>
        </p:nvCxnSpPr>
        <p:spPr>
          <a:xfrm flipH="1" rot="-5400000">
            <a:off x="3441025" y="3002025"/>
            <a:ext cx="942900" cy="1076400"/>
          </a:xfrm>
          <a:prstGeom prst="bentConnector3">
            <a:avLst>
              <a:gd fmla="val 50004" name="adj1"/>
            </a:avLst>
          </a:prstGeom>
          <a:noFill/>
          <a:ln cap="flat" cmpd="sng" w="28575">
            <a:solidFill>
              <a:srgbClr val="38761D"/>
            </a:solidFill>
            <a:prstDash val="solid"/>
            <a:round/>
            <a:headEnd len="med" w="med" type="none"/>
            <a:tailEnd len="med" w="med" type="triangle"/>
          </a:ln>
        </p:spPr>
      </p:cxnSp>
      <p:cxnSp>
        <p:nvCxnSpPr>
          <p:cNvPr id="1492" name="Google Shape;1492;p163"/>
          <p:cNvCxnSpPr>
            <a:stCxn id="1484" idx="3"/>
            <a:endCxn id="1485" idx="0"/>
          </p:cNvCxnSpPr>
          <p:nvPr/>
        </p:nvCxnSpPr>
        <p:spPr>
          <a:xfrm flipH="1" rot="10800000">
            <a:off x="4039675" y="2684025"/>
            <a:ext cx="1112700" cy="73800"/>
          </a:xfrm>
          <a:prstGeom prst="bentConnector4">
            <a:avLst>
              <a:gd fmla="val 20095" name="adj1"/>
              <a:gd fmla="val 422680" name="adj2"/>
            </a:avLst>
          </a:prstGeom>
          <a:noFill/>
          <a:ln cap="flat" cmpd="sng" w="28575">
            <a:solidFill>
              <a:srgbClr val="CC4125"/>
            </a:solidFill>
            <a:prstDash val="solid"/>
            <a:round/>
            <a:headEnd len="med" w="med" type="none"/>
            <a:tailEnd len="med" w="med" type="triangle"/>
          </a:ln>
        </p:spPr>
      </p:cxnSp>
      <p:cxnSp>
        <p:nvCxnSpPr>
          <p:cNvPr id="1493" name="Google Shape;1493;p163"/>
          <p:cNvCxnSpPr>
            <a:stCxn id="1485" idx="2"/>
          </p:cNvCxnSpPr>
          <p:nvPr/>
        </p:nvCxnSpPr>
        <p:spPr>
          <a:xfrm flipH="1" rot="-5400000">
            <a:off x="5054313" y="3403863"/>
            <a:ext cx="715200" cy="519300"/>
          </a:xfrm>
          <a:prstGeom prst="bentConnector3">
            <a:avLst>
              <a:gd fmla="val 50000" name="adj1"/>
            </a:avLst>
          </a:prstGeom>
          <a:noFill/>
          <a:ln cap="flat" cmpd="sng" w="28575">
            <a:solidFill>
              <a:srgbClr val="38761D"/>
            </a:solidFill>
            <a:prstDash val="solid"/>
            <a:round/>
            <a:headEnd len="med" w="med" type="none"/>
            <a:tailEnd len="med" w="med" type="triangle"/>
          </a:ln>
        </p:spPr>
      </p:cxnSp>
      <p:cxnSp>
        <p:nvCxnSpPr>
          <p:cNvPr id="1494" name="Google Shape;1494;p163"/>
          <p:cNvCxnSpPr>
            <a:stCxn id="1486" idx="2"/>
            <a:endCxn id="1482" idx="0"/>
          </p:cNvCxnSpPr>
          <p:nvPr/>
        </p:nvCxnSpPr>
        <p:spPr>
          <a:xfrm flipH="1" rot="-5400000">
            <a:off x="7132950" y="3259463"/>
            <a:ext cx="413100" cy="1091700"/>
          </a:xfrm>
          <a:prstGeom prst="bentConnector3">
            <a:avLst>
              <a:gd fmla="val 49986" name="adj1"/>
            </a:avLst>
          </a:prstGeom>
          <a:noFill/>
          <a:ln cap="flat" cmpd="sng" w="28575">
            <a:solidFill>
              <a:srgbClr val="38761D"/>
            </a:solidFill>
            <a:prstDash val="solid"/>
            <a:round/>
            <a:headEnd len="med" w="med" type="none"/>
            <a:tailEnd len="med" w="med" type="triangle"/>
          </a:ln>
        </p:spPr>
      </p:cxnSp>
      <p:cxnSp>
        <p:nvCxnSpPr>
          <p:cNvPr id="1495" name="Google Shape;1495;p163"/>
          <p:cNvCxnSpPr>
            <a:stCxn id="1485" idx="3"/>
            <a:endCxn id="1486" idx="0"/>
          </p:cNvCxnSpPr>
          <p:nvPr/>
        </p:nvCxnSpPr>
        <p:spPr>
          <a:xfrm flipH="1" rot="10800000">
            <a:off x="5817663" y="2976963"/>
            <a:ext cx="975900" cy="18000"/>
          </a:xfrm>
          <a:prstGeom prst="bentConnector4">
            <a:avLst>
              <a:gd fmla="val 15913" name="adj1"/>
              <a:gd fmla="val 1423472" name="adj2"/>
            </a:avLst>
          </a:prstGeom>
          <a:noFill/>
          <a:ln cap="flat" cmpd="sng" w="28575">
            <a:solidFill>
              <a:srgbClr val="CC4125"/>
            </a:solidFill>
            <a:prstDash val="solid"/>
            <a:round/>
            <a:headEnd len="med" w="med" type="none"/>
            <a:tailEnd len="med" w="med" type="triangle"/>
          </a:ln>
        </p:spPr>
      </p:cxnSp>
      <p:cxnSp>
        <p:nvCxnSpPr>
          <p:cNvPr id="1496" name="Google Shape;1496;p163"/>
          <p:cNvCxnSpPr>
            <a:stCxn id="1486" idx="1"/>
            <a:endCxn id="1481" idx="0"/>
          </p:cNvCxnSpPr>
          <p:nvPr/>
        </p:nvCxnSpPr>
        <p:spPr>
          <a:xfrm>
            <a:off x="6128250" y="3287813"/>
            <a:ext cx="82800" cy="723900"/>
          </a:xfrm>
          <a:prstGeom prst="bentConnector4">
            <a:avLst>
              <a:gd fmla="val -287591" name="adj1"/>
              <a:gd fmla="val 71480" name="adj2"/>
            </a:avLst>
          </a:prstGeom>
          <a:noFill/>
          <a:ln cap="flat" cmpd="sng" w="28575">
            <a:solidFill>
              <a:srgbClr val="CC4125"/>
            </a:solidFill>
            <a:prstDash val="solid"/>
            <a:round/>
            <a:headEnd len="med" w="med" type="none"/>
            <a:tailEnd len="med" w="med" type="triangle"/>
          </a:ln>
        </p:spPr>
      </p:cxn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pic>
        <p:nvPicPr>
          <p:cNvPr id="1501" name="Google Shape;1501;p16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02" name="Google Shape;1502;p16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03" name="Google Shape;1503;p16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504" name="Google Shape;1504;p164"/>
          <p:cNvSpPr/>
          <p:nvPr/>
        </p:nvSpPr>
        <p:spPr>
          <a:xfrm>
            <a:off x="3217500" y="658875"/>
            <a:ext cx="27090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External Load Balancer</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IPv4 and IPv6</a:t>
            </a:r>
            <a:endParaRPr>
              <a:latin typeface="Montserrat"/>
              <a:ea typeface="Montserrat"/>
              <a:cs typeface="Montserrat"/>
              <a:sym typeface="Montserrat"/>
            </a:endParaRPr>
          </a:p>
        </p:txBody>
      </p:sp>
      <p:sp>
        <p:nvSpPr>
          <p:cNvPr id="1505" name="Google Shape;1505;p164"/>
          <p:cNvSpPr/>
          <p:nvPr/>
        </p:nvSpPr>
        <p:spPr>
          <a:xfrm>
            <a:off x="2788525" y="15671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TCP Traffic</a:t>
            </a:r>
            <a:endParaRPr>
              <a:latin typeface="Montserrat"/>
              <a:ea typeface="Montserrat"/>
              <a:cs typeface="Montserrat"/>
              <a:sym typeface="Montserrat"/>
            </a:endParaRPr>
          </a:p>
        </p:txBody>
      </p:sp>
      <p:sp>
        <p:nvSpPr>
          <p:cNvPr id="1506" name="Google Shape;1506;p164"/>
          <p:cNvSpPr/>
          <p:nvPr/>
        </p:nvSpPr>
        <p:spPr>
          <a:xfrm>
            <a:off x="893375" y="1567125"/>
            <a:ext cx="11715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HTTP(S) Traffic</a:t>
            </a:r>
            <a:endParaRPr>
              <a:latin typeface="Montserrat"/>
              <a:ea typeface="Montserrat"/>
              <a:cs typeface="Montserrat"/>
              <a:sym typeface="Montserrat"/>
            </a:endParaRPr>
          </a:p>
        </p:txBody>
      </p:sp>
      <p:sp>
        <p:nvSpPr>
          <p:cNvPr id="1507" name="Google Shape;1507;p164"/>
          <p:cNvSpPr/>
          <p:nvPr/>
        </p:nvSpPr>
        <p:spPr>
          <a:xfrm>
            <a:off x="4941325" y="15671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UDP Traffic</a:t>
            </a:r>
            <a:endParaRPr>
              <a:latin typeface="Montserrat"/>
              <a:ea typeface="Montserrat"/>
              <a:cs typeface="Montserrat"/>
              <a:sym typeface="Montserrat"/>
            </a:endParaRPr>
          </a:p>
        </p:txBody>
      </p:sp>
      <p:sp>
        <p:nvSpPr>
          <p:cNvPr id="1508" name="Google Shape;1508;p164"/>
          <p:cNvSpPr/>
          <p:nvPr/>
        </p:nvSpPr>
        <p:spPr>
          <a:xfrm>
            <a:off x="6995425" y="1567125"/>
            <a:ext cx="1330800" cy="5727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ESP or ICMP Traffic</a:t>
            </a:r>
            <a:endParaRPr>
              <a:latin typeface="Montserrat"/>
              <a:ea typeface="Montserrat"/>
              <a:cs typeface="Montserrat"/>
              <a:sym typeface="Montserrat"/>
            </a:endParaRPr>
          </a:p>
        </p:txBody>
      </p:sp>
      <p:cxnSp>
        <p:nvCxnSpPr>
          <p:cNvPr id="1509" name="Google Shape;1509;p164"/>
          <p:cNvCxnSpPr>
            <a:endCxn id="1506" idx="0"/>
          </p:cNvCxnSpPr>
          <p:nvPr/>
        </p:nvCxnSpPr>
        <p:spPr>
          <a:xfrm flipH="1">
            <a:off x="1479125" y="1021425"/>
            <a:ext cx="1738500" cy="545700"/>
          </a:xfrm>
          <a:prstGeom prst="bentConnector2">
            <a:avLst/>
          </a:prstGeom>
          <a:noFill/>
          <a:ln cap="flat" cmpd="sng" w="19050">
            <a:solidFill>
              <a:srgbClr val="1155CC"/>
            </a:solidFill>
            <a:prstDash val="solid"/>
            <a:round/>
            <a:headEnd len="med" w="med" type="none"/>
            <a:tailEnd len="med" w="med" type="triangle"/>
          </a:ln>
        </p:spPr>
      </p:cxnSp>
      <p:cxnSp>
        <p:nvCxnSpPr>
          <p:cNvPr id="1510" name="Google Shape;1510;p164"/>
          <p:cNvCxnSpPr>
            <a:stCxn id="1504" idx="2"/>
            <a:endCxn id="1505" idx="0"/>
          </p:cNvCxnSpPr>
          <p:nvPr/>
        </p:nvCxnSpPr>
        <p:spPr>
          <a:xfrm rot="5400000">
            <a:off x="3805350" y="800625"/>
            <a:ext cx="335700" cy="11976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511" name="Google Shape;1511;p164"/>
          <p:cNvCxnSpPr>
            <a:stCxn id="1504" idx="2"/>
            <a:endCxn id="1507" idx="0"/>
          </p:cNvCxnSpPr>
          <p:nvPr/>
        </p:nvCxnSpPr>
        <p:spPr>
          <a:xfrm flipH="1" rot="-5400000">
            <a:off x="4921500" y="882075"/>
            <a:ext cx="335700" cy="1034700"/>
          </a:xfrm>
          <a:prstGeom prst="bentConnector3">
            <a:avLst>
              <a:gd fmla="val 49978" name="adj1"/>
            </a:avLst>
          </a:prstGeom>
          <a:noFill/>
          <a:ln cap="flat" cmpd="sng" w="19050">
            <a:solidFill>
              <a:srgbClr val="1155CC"/>
            </a:solidFill>
            <a:prstDash val="solid"/>
            <a:round/>
            <a:headEnd len="med" w="med" type="none"/>
            <a:tailEnd len="med" w="med" type="triangle"/>
          </a:ln>
        </p:spPr>
      </p:cxnSp>
      <p:cxnSp>
        <p:nvCxnSpPr>
          <p:cNvPr id="1512" name="Google Shape;1512;p164"/>
          <p:cNvCxnSpPr>
            <a:stCxn id="1504" idx="3"/>
            <a:endCxn id="1508" idx="0"/>
          </p:cNvCxnSpPr>
          <p:nvPr/>
        </p:nvCxnSpPr>
        <p:spPr>
          <a:xfrm>
            <a:off x="5926500" y="945225"/>
            <a:ext cx="1734300" cy="621900"/>
          </a:xfrm>
          <a:prstGeom prst="bentConnector2">
            <a:avLst/>
          </a:prstGeom>
          <a:noFill/>
          <a:ln cap="flat" cmpd="sng" w="19050">
            <a:solidFill>
              <a:srgbClr val="1155CC"/>
            </a:solidFill>
            <a:prstDash val="solid"/>
            <a:round/>
            <a:headEnd len="med" w="med" type="none"/>
            <a:tailEnd len="med" w="med" type="triangle"/>
          </a:ln>
        </p:spPr>
      </p:cxnSp>
      <p:sp>
        <p:nvSpPr>
          <p:cNvPr id="1513" name="Google Shape;1513;p164"/>
          <p:cNvSpPr/>
          <p:nvPr/>
        </p:nvSpPr>
        <p:spPr>
          <a:xfrm>
            <a:off x="301575"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Regional External HTTP(S) Load Balancer</a:t>
            </a:r>
            <a:endParaRPr sz="1000">
              <a:latin typeface="Montserrat"/>
              <a:ea typeface="Montserrat"/>
              <a:cs typeface="Montserrat"/>
              <a:sym typeface="Montserrat"/>
            </a:endParaRPr>
          </a:p>
        </p:txBody>
      </p:sp>
      <p:sp>
        <p:nvSpPr>
          <p:cNvPr id="1514" name="Google Shape;1514;p164"/>
          <p:cNvSpPr/>
          <p:nvPr/>
        </p:nvSpPr>
        <p:spPr>
          <a:xfrm>
            <a:off x="2005250"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Global </a:t>
            </a:r>
            <a:r>
              <a:rPr lang="en" sz="1000">
                <a:latin typeface="Montserrat"/>
                <a:ea typeface="Montserrat"/>
                <a:cs typeface="Montserrat"/>
                <a:sym typeface="Montserrat"/>
              </a:rPr>
              <a:t>External HTTP(S) Load Balancer</a:t>
            </a:r>
            <a:endParaRPr sz="1000">
              <a:latin typeface="Montserrat"/>
              <a:ea typeface="Montserrat"/>
              <a:cs typeface="Montserrat"/>
              <a:sym typeface="Montserrat"/>
            </a:endParaRPr>
          </a:p>
        </p:txBody>
      </p:sp>
      <p:sp>
        <p:nvSpPr>
          <p:cNvPr id="1515" name="Google Shape;1515;p164"/>
          <p:cNvSpPr/>
          <p:nvPr/>
        </p:nvSpPr>
        <p:spPr>
          <a:xfrm>
            <a:off x="3785125"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SSL Proxy</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Load Balancer</a:t>
            </a:r>
            <a:endParaRPr sz="1000">
              <a:latin typeface="Montserrat"/>
              <a:ea typeface="Montserrat"/>
              <a:cs typeface="Montserrat"/>
              <a:sym typeface="Montserrat"/>
            </a:endParaRPr>
          </a:p>
        </p:txBody>
      </p:sp>
      <p:sp>
        <p:nvSpPr>
          <p:cNvPr id="1516" name="Google Shape;1516;p164"/>
          <p:cNvSpPr/>
          <p:nvPr/>
        </p:nvSpPr>
        <p:spPr>
          <a:xfrm>
            <a:off x="5545750"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TCP </a:t>
            </a:r>
            <a:r>
              <a:rPr lang="en" sz="1000">
                <a:latin typeface="Montserrat"/>
                <a:ea typeface="Montserrat"/>
                <a:cs typeface="Montserrat"/>
                <a:sym typeface="Montserrat"/>
              </a:rPr>
              <a:t>Proxy</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Load Balancer</a:t>
            </a:r>
            <a:endParaRPr sz="1000">
              <a:latin typeface="Montserrat"/>
              <a:ea typeface="Montserrat"/>
              <a:cs typeface="Montserrat"/>
              <a:sym typeface="Montserrat"/>
            </a:endParaRPr>
          </a:p>
        </p:txBody>
      </p:sp>
      <p:sp>
        <p:nvSpPr>
          <p:cNvPr id="1517" name="Google Shape;1517;p164"/>
          <p:cNvSpPr/>
          <p:nvPr/>
        </p:nvSpPr>
        <p:spPr>
          <a:xfrm>
            <a:off x="7220075" y="4011750"/>
            <a:ext cx="1330800" cy="621900"/>
          </a:xfrm>
          <a:prstGeom prst="rect">
            <a:avLst/>
          </a:prstGeom>
          <a:solidFill>
            <a:srgbClr val="FFFFFF"/>
          </a:solidFill>
          <a:ln cap="flat" cmpd="sng" w="1905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 External Network</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Load Balancer</a:t>
            </a:r>
            <a:endParaRPr sz="1000">
              <a:latin typeface="Montserrat"/>
              <a:ea typeface="Montserrat"/>
              <a:cs typeface="Montserrat"/>
              <a:sym typeface="Montserrat"/>
            </a:endParaRPr>
          </a:p>
        </p:txBody>
      </p:sp>
      <p:sp>
        <p:nvSpPr>
          <p:cNvPr id="1518" name="Google Shape;1518;p164"/>
          <p:cNvSpPr/>
          <p:nvPr/>
        </p:nvSpPr>
        <p:spPr>
          <a:xfrm>
            <a:off x="813725" y="2446875"/>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Regional?</a:t>
            </a:r>
            <a:endParaRPr sz="1200">
              <a:latin typeface="Montserrat"/>
              <a:ea typeface="Montserrat"/>
              <a:cs typeface="Montserrat"/>
              <a:sym typeface="Montserrat"/>
            </a:endParaRPr>
          </a:p>
        </p:txBody>
      </p:sp>
      <p:sp>
        <p:nvSpPr>
          <p:cNvPr id="1519" name="Google Shape;1519;p164"/>
          <p:cNvSpPr/>
          <p:nvPr/>
        </p:nvSpPr>
        <p:spPr>
          <a:xfrm>
            <a:off x="2708875" y="2446875"/>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SSL Offload?</a:t>
            </a:r>
            <a:endParaRPr sz="1200">
              <a:latin typeface="Montserrat"/>
              <a:ea typeface="Montserrat"/>
              <a:cs typeface="Montserrat"/>
              <a:sym typeface="Montserrat"/>
            </a:endParaRPr>
          </a:p>
        </p:txBody>
      </p:sp>
      <p:sp>
        <p:nvSpPr>
          <p:cNvPr id="1520" name="Google Shape;1520;p164"/>
          <p:cNvSpPr/>
          <p:nvPr/>
        </p:nvSpPr>
        <p:spPr>
          <a:xfrm>
            <a:off x="4486863" y="2684013"/>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Global LB or IPv6?</a:t>
            </a:r>
            <a:endParaRPr sz="1200">
              <a:latin typeface="Montserrat"/>
              <a:ea typeface="Montserrat"/>
              <a:cs typeface="Montserrat"/>
              <a:sym typeface="Montserrat"/>
            </a:endParaRPr>
          </a:p>
        </p:txBody>
      </p:sp>
      <p:sp>
        <p:nvSpPr>
          <p:cNvPr id="1521" name="Google Shape;1521;p164"/>
          <p:cNvSpPr/>
          <p:nvPr/>
        </p:nvSpPr>
        <p:spPr>
          <a:xfrm>
            <a:off x="6128250" y="2976863"/>
            <a:ext cx="1330800" cy="6219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Preserve Client IPs?</a:t>
            </a:r>
            <a:endParaRPr sz="1200">
              <a:latin typeface="Montserrat"/>
              <a:ea typeface="Montserrat"/>
              <a:cs typeface="Montserrat"/>
              <a:sym typeface="Montserrat"/>
            </a:endParaRPr>
          </a:p>
        </p:txBody>
      </p:sp>
      <p:cxnSp>
        <p:nvCxnSpPr>
          <p:cNvPr id="1522" name="Google Shape;1522;p164"/>
          <p:cNvCxnSpPr>
            <a:stCxn id="1506" idx="2"/>
            <a:endCxn id="1518" idx="0"/>
          </p:cNvCxnSpPr>
          <p:nvPr/>
        </p:nvCxnSpPr>
        <p:spPr>
          <a:xfrm flipH="1" rot="-5400000">
            <a:off x="1325825" y="2293125"/>
            <a:ext cx="307200" cy="600"/>
          </a:xfrm>
          <a:prstGeom prst="bentConnector3">
            <a:avLst>
              <a:gd fmla="val 49976" name="adj1"/>
            </a:avLst>
          </a:prstGeom>
          <a:noFill/>
          <a:ln cap="flat" cmpd="sng" w="19050">
            <a:solidFill>
              <a:srgbClr val="1155CC"/>
            </a:solidFill>
            <a:prstDash val="solid"/>
            <a:round/>
            <a:headEnd len="med" w="med" type="none"/>
            <a:tailEnd len="med" w="med" type="triangle"/>
          </a:ln>
        </p:spPr>
      </p:cxnSp>
      <p:cxnSp>
        <p:nvCxnSpPr>
          <p:cNvPr id="1523" name="Google Shape;1523;p164"/>
          <p:cNvCxnSpPr>
            <a:stCxn id="1505" idx="2"/>
            <a:endCxn id="1519" idx="0"/>
          </p:cNvCxnSpPr>
          <p:nvPr/>
        </p:nvCxnSpPr>
        <p:spPr>
          <a:xfrm flipH="1" rot="-5400000">
            <a:off x="3220975" y="2293125"/>
            <a:ext cx="307200" cy="600"/>
          </a:xfrm>
          <a:prstGeom prst="bentConnector3">
            <a:avLst>
              <a:gd fmla="val 49976" name="adj1"/>
            </a:avLst>
          </a:prstGeom>
          <a:noFill/>
          <a:ln cap="flat" cmpd="sng" w="19050">
            <a:solidFill>
              <a:srgbClr val="1155CC"/>
            </a:solidFill>
            <a:prstDash val="solid"/>
            <a:round/>
            <a:headEnd len="med" w="med" type="none"/>
            <a:tailEnd len="med" w="med" type="triangle"/>
          </a:ln>
        </p:spPr>
      </p:cxnSp>
      <p:cxnSp>
        <p:nvCxnSpPr>
          <p:cNvPr id="1524" name="Google Shape;1524;p164"/>
          <p:cNvCxnSpPr>
            <a:stCxn id="1518" idx="1"/>
            <a:endCxn id="1513" idx="0"/>
          </p:cNvCxnSpPr>
          <p:nvPr/>
        </p:nvCxnSpPr>
        <p:spPr>
          <a:xfrm>
            <a:off x="813725" y="2757825"/>
            <a:ext cx="153300" cy="1254000"/>
          </a:xfrm>
          <a:prstGeom prst="bentConnector4">
            <a:avLst>
              <a:gd fmla="val -155333" name="adj1"/>
              <a:gd fmla="val 62395" name="adj2"/>
            </a:avLst>
          </a:prstGeom>
          <a:noFill/>
          <a:ln cap="flat" cmpd="sng" w="28575">
            <a:solidFill>
              <a:srgbClr val="38761D"/>
            </a:solidFill>
            <a:prstDash val="solid"/>
            <a:round/>
            <a:headEnd len="med" w="med" type="none"/>
            <a:tailEnd len="med" w="med" type="triangle"/>
          </a:ln>
        </p:spPr>
      </p:cxnSp>
      <p:cxnSp>
        <p:nvCxnSpPr>
          <p:cNvPr id="1525" name="Google Shape;1525;p164"/>
          <p:cNvCxnSpPr>
            <a:stCxn id="1518" idx="2"/>
            <a:endCxn id="1514" idx="0"/>
          </p:cNvCxnSpPr>
          <p:nvPr/>
        </p:nvCxnSpPr>
        <p:spPr>
          <a:xfrm flipH="1" rot="-5400000">
            <a:off x="1603475" y="2944425"/>
            <a:ext cx="942900" cy="1191600"/>
          </a:xfrm>
          <a:prstGeom prst="bentConnector3">
            <a:avLst>
              <a:gd fmla="val 50004" name="adj1"/>
            </a:avLst>
          </a:prstGeom>
          <a:noFill/>
          <a:ln cap="flat" cmpd="sng" w="28575">
            <a:solidFill>
              <a:srgbClr val="CC4125"/>
            </a:solidFill>
            <a:prstDash val="solid"/>
            <a:round/>
            <a:headEnd len="med" w="med" type="none"/>
            <a:tailEnd len="med" w="med" type="triangle"/>
          </a:ln>
        </p:spPr>
      </p:cxnSp>
      <p:cxnSp>
        <p:nvCxnSpPr>
          <p:cNvPr id="1526" name="Google Shape;1526;p164"/>
          <p:cNvCxnSpPr>
            <a:stCxn id="1519" idx="2"/>
            <a:endCxn id="1515" idx="0"/>
          </p:cNvCxnSpPr>
          <p:nvPr/>
        </p:nvCxnSpPr>
        <p:spPr>
          <a:xfrm flipH="1" rot="-5400000">
            <a:off x="3441025" y="3002025"/>
            <a:ext cx="942900" cy="1076400"/>
          </a:xfrm>
          <a:prstGeom prst="bentConnector3">
            <a:avLst>
              <a:gd fmla="val 50004" name="adj1"/>
            </a:avLst>
          </a:prstGeom>
          <a:noFill/>
          <a:ln cap="flat" cmpd="sng" w="28575">
            <a:solidFill>
              <a:srgbClr val="38761D"/>
            </a:solidFill>
            <a:prstDash val="solid"/>
            <a:round/>
            <a:headEnd len="med" w="med" type="none"/>
            <a:tailEnd len="med" w="med" type="triangle"/>
          </a:ln>
        </p:spPr>
      </p:cxnSp>
      <p:cxnSp>
        <p:nvCxnSpPr>
          <p:cNvPr id="1527" name="Google Shape;1527;p164"/>
          <p:cNvCxnSpPr>
            <a:stCxn id="1519" idx="3"/>
            <a:endCxn id="1520" idx="0"/>
          </p:cNvCxnSpPr>
          <p:nvPr/>
        </p:nvCxnSpPr>
        <p:spPr>
          <a:xfrm flipH="1" rot="10800000">
            <a:off x="4039675" y="2684025"/>
            <a:ext cx="1112700" cy="73800"/>
          </a:xfrm>
          <a:prstGeom prst="bentConnector4">
            <a:avLst>
              <a:gd fmla="val 20095" name="adj1"/>
              <a:gd fmla="val 422680" name="adj2"/>
            </a:avLst>
          </a:prstGeom>
          <a:noFill/>
          <a:ln cap="flat" cmpd="sng" w="28575">
            <a:solidFill>
              <a:srgbClr val="CC4125"/>
            </a:solidFill>
            <a:prstDash val="solid"/>
            <a:round/>
            <a:headEnd len="med" w="med" type="none"/>
            <a:tailEnd len="med" w="med" type="triangle"/>
          </a:ln>
        </p:spPr>
      </p:cxnSp>
      <p:cxnSp>
        <p:nvCxnSpPr>
          <p:cNvPr id="1528" name="Google Shape;1528;p164"/>
          <p:cNvCxnSpPr>
            <a:stCxn id="1520" idx="2"/>
          </p:cNvCxnSpPr>
          <p:nvPr/>
        </p:nvCxnSpPr>
        <p:spPr>
          <a:xfrm flipH="1" rot="-5400000">
            <a:off x="5054313" y="3403863"/>
            <a:ext cx="715200" cy="519300"/>
          </a:xfrm>
          <a:prstGeom prst="bentConnector3">
            <a:avLst>
              <a:gd fmla="val 50000" name="adj1"/>
            </a:avLst>
          </a:prstGeom>
          <a:noFill/>
          <a:ln cap="flat" cmpd="sng" w="28575">
            <a:solidFill>
              <a:srgbClr val="38761D"/>
            </a:solidFill>
            <a:prstDash val="solid"/>
            <a:round/>
            <a:headEnd len="med" w="med" type="none"/>
            <a:tailEnd len="med" w="med" type="triangle"/>
          </a:ln>
        </p:spPr>
      </p:cxnSp>
      <p:cxnSp>
        <p:nvCxnSpPr>
          <p:cNvPr id="1529" name="Google Shape;1529;p164"/>
          <p:cNvCxnSpPr>
            <a:stCxn id="1521" idx="2"/>
            <a:endCxn id="1517" idx="0"/>
          </p:cNvCxnSpPr>
          <p:nvPr/>
        </p:nvCxnSpPr>
        <p:spPr>
          <a:xfrm flipH="1" rot="-5400000">
            <a:off x="7132950" y="3259463"/>
            <a:ext cx="413100" cy="1091700"/>
          </a:xfrm>
          <a:prstGeom prst="bentConnector3">
            <a:avLst>
              <a:gd fmla="val 49986" name="adj1"/>
            </a:avLst>
          </a:prstGeom>
          <a:noFill/>
          <a:ln cap="flat" cmpd="sng" w="28575">
            <a:solidFill>
              <a:srgbClr val="38761D"/>
            </a:solidFill>
            <a:prstDash val="solid"/>
            <a:round/>
            <a:headEnd len="med" w="med" type="none"/>
            <a:tailEnd len="med" w="med" type="triangle"/>
          </a:ln>
        </p:spPr>
      </p:cxnSp>
      <p:cxnSp>
        <p:nvCxnSpPr>
          <p:cNvPr id="1530" name="Google Shape;1530;p164"/>
          <p:cNvCxnSpPr>
            <a:stCxn id="1507" idx="2"/>
            <a:endCxn id="1517" idx="0"/>
          </p:cNvCxnSpPr>
          <p:nvPr/>
        </p:nvCxnSpPr>
        <p:spPr>
          <a:xfrm flipH="1" rot="-5400000">
            <a:off x="5810125" y="1936425"/>
            <a:ext cx="1872000" cy="2278800"/>
          </a:xfrm>
          <a:prstGeom prst="bentConnector3">
            <a:avLst>
              <a:gd fmla="val 20284" name="adj1"/>
            </a:avLst>
          </a:prstGeom>
          <a:noFill/>
          <a:ln cap="flat" cmpd="sng" w="19050">
            <a:solidFill>
              <a:srgbClr val="1155CC"/>
            </a:solidFill>
            <a:prstDash val="solid"/>
            <a:round/>
            <a:headEnd len="med" w="med" type="none"/>
            <a:tailEnd len="med" w="med" type="triangle"/>
          </a:ln>
        </p:spPr>
      </p:cxnSp>
      <p:cxnSp>
        <p:nvCxnSpPr>
          <p:cNvPr id="1531" name="Google Shape;1531;p164"/>
          <p:cNvCxnSpPr>
            <a:stCxn id="1508" idx="2"/>
            <a:endCxn id="1517" idx="0"/>
          </p:cNvCxnSpPr>
          <p:nvPr/>
        </p:nvCxnSpPr>
        <p:spPr>
          <a:xfrm flipH="1" rot="-5400000">
            <a:off x="6837175" y="2963475"/>
            <a:ext cx="1872000" cy="224700"/>
          </a:xfrm>
          <a:prstGeom prst="bentConnector3">
            <a:avLst>
              <a:gd fmla="val 13062" name="adj1"/>
            </a:avLst>
          </a:prstGeom>
          <a:noFill/>
          <a:ln cap="flat" cmpd="sng" w="19050">
            <a:solidFill>
              <a:srgbClr val="1155CC"/>
            </a:solidFill>
            <a:prstDash val="solid"/>
            <a:round/>
            <a:headEnd len="med" w="med" type="none"/>
            <a:tailEnd len="med" w="med" type="triangle"/>
          </a:ln>
        </p:spPr>
      </p:cxnSp>
      <p:cxnSp>
        <p:nvCxnSpPr>
          <p:cNvPr id="1532" name="Google Shape;1532;p164"/>
          <p:cNvCxnSpPr>
            <a:stCxn id="1520" idx="3"/>
            <a:endCxn id="1521" idx="0"/>
          </p:cNvCxnSpPr>
          <p:nvPr/>
        </p:nvCxnSpPr>
        <p:spPr>
          <a:xfrm flipH="1" rot="10800000">
            <a:off x="5817663" y="2976963"/>
            <a:ext cx="975900" cy="18000"/>
          </a:xfrm>
          <a:prstGeom prst="bentConnector4">
            <a:avLst>
              <a:gd fmla="val 15913" name="adj1"/>
              <a:gd fmla="val 1423472" name="adj2"/>
            </a:avLst>
          </a:prstGeom>
          <a:noFill/>
          <a:ln cap="flat" cmpd="sng" w="28575">
            <a:solidFill>
              <a:srgbClr val="CC4125"/>
            </a:solidFill>
            <a:prstDash val="solid"/>
            <a:round/>
            <a:headEnd len="med" w="med" type="none"/>
            <a:tailEnd len="med" w="med" type="triangle"/>
          </a:ln>
        </p:spPr>
      </p:cxnSp>
      <p:cxnSp>
        <p:nvCxnSpPr>
          <p:cNvPr id="1533" name="Google Shape;1533;p164"/>
          <p:cNvCxnSpPr>
            <a:stCxn id="1521" idx="1"/>
            <a:endCxn id="1516" idx="0"/>
          </p:cNvCxnSpPr>
          <p:nvPr/>
        </p:nvCxnSpPr>
        <p:spPr>
          <a:xfrm>
            <a:off x="6128250" y="3287813"/>
            <a:ext cx="82800" cy="723900"/>
          </a:xfrm>
          <a:prstGeom prst="bentConnector4">
            <a:avLst>
              <a:gd fmla="val -287591" name="adj1"/>
              <a:gd fmla="val 71480" name="adj2"/>
            </a:avLst>
          </a:prstGeom>
          <a:noFill/>
          <a:ln cap="flat" cmpd="sng" w="28575">
            <a:solidFill>
              <a:srgbClr val="CC4125"/>
            </a:solidFill>
            <a:prstDash val="solid"/>
            <a:round/>
            <a:headEnd len="med" w="med" type="none"/>
            <a:tailEnd len="med" w="med" type="triangle"/>
          </a:ln>
        </p:spPr>
      </p:cxn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pic>
        <p:nvPicPr>
          <p:cNvPr id="1538" name="Google Shape;1538;p16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39" name="Google Shape;1539;p16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40" name="Google Shape;1540;p16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discussed how to choose a Load Balancer.</a:t>
            </a:r>
            <a:endParaRPr sz="2900">
              <a:solidFill>
                <a:srgbClr val="000000"/>
              </a:solidFill>
              <a:latin typeface="Montserrat"/>
              <a:ea typeface="Montserrat"/>
              <a:cs typeface="Montserrat"/>
              <a:sym typeface="Montserrat"/>
            </a:endParaRPr>
          </a:p>
        </p:txBody>
      </p:sp>
      <p:sp>
        <p:nvSpPr>
          <p:cNvPr id="1541" name="Google Shape;1541;p16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997500" y="1627500"/>
            <a:ext cx="6751651" cy="3248750"/>
          </a:xfrm>
          <a:prstGeom prst="rect">
            <a:avLst/>
          </a:prstGeom>
          <a:noFill/>
          <a:ln>
            <a:noFill/>
          </a:ln>
        </p:spPr>
      </p:pic>
      <p:pic>
        <p:nvPicPr>
          <p:cNvPr id="175" name="Google Shape;175;p28"/>
          <p:cNvPicPr preferRelativeResize="0"/>
          <p:nvPr/>
        </p:nvPicPr>
        <p:blipFill>
          <a:blip r:embed="rId4">
            <a:alphaModFix/>
          </a:blip>
          <a:stretch>
            <a:fillRect/>
          </a:stretch>
        </p:blipFill>
        <p:spPr>
          <a:xfrm>
            <a:off x="0" y="0"/>
            <a:ext cx="861675" cy="887475"/>
          </a:xfrm>
          <a:prstGeom prst="rect">
            <a:avLst/>
          </a:prstGeom>
          <a:noFill/>
          <a:ln>
            <a:noFill/>
          </a:ln>
        </p:spPr>
      </p:pic>
      <p:pic>
        <p:nvPicPr>
          <p:cNvPr id="176" name="Google Shape;176;p28"/>
          <p:cNvPicPr preferRelativeResize="0"/>
          <p:nvPr/>
        </p:nvPicPr>
        <p:blipFill>
          <a:blip r:embed="rId5">
            <a:alphaModFix/>
          </a:blip>
          <a:stretch>
            <a:fillRect/>
          </a:stretch>
        </p:blipFill>
        <p:spPr>
          <a:xfrm>
            <a:off x="0" y="4628200"/>
            <a:ext cx="2283675" cy="515300"/>
          </a:xfrm>
          <a:prstGeom prst="rect">
            <a:avLst/>
          </a:prstGeom>
          <a:noFill/>
          <a:ln>
            <a:noFill/>
          </a:ln>
        </p:spPr>
      </p:pic>
      <p:sp>
        <p:nvSpPr>
          <p:cNvPr id="177" name="Google Shape;177;p2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Managed Instance Groups:</a:t>
            </a:r>
            <a:endParaRPr sz="2900">
              <a:solidFill>
                <a:srgbClr val="000000"/>
              </a:solidFill>
              <a:latin typeface="Montserrat"/>
              <a:ea typeface="Montserrat"/>
              <a:cs typeface="Montserrat"/>
              <a:sym typeface="Montserrat"/>
            </a:endParaRPr>
          </a:p>
        </p:txBody>
      </p:sp>
      <p:sp>
        <p:nvSpPr>
          <p:cNvPr id="178" name="Google Shape;178;p2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4" name="Google Shape;184;p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5" name="Google Shape;185;p2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Managed Instance Group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High Availability Features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Continuous Run Time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Autohealing</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Regional Coverage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Load Balancing</a:t>
            </a:r>
            <a:endParaRPr sz="2900">
              <a:solidFill>
                <a:srgbClr val="000000"/>
              </a:solidFill>
              <a:latin typeface="Montserrat"/>
              <a:ea typeface="Montserrat"/>
              <a:cs typeface="Montserrat"/>
              <a:sym typeface="Montserrat"/>
            </a:endParaRPr>
          </a:p>
        </p:txBody>
      </p:sp>
      <p:sp>
        <p:nvSpPr>
          <p:cNvPr id="186" name="Google Shape;186;p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2" name="Google Shape;192;p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3" name="Google Shape;193;p3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Managed Instance Group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Scalability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Automated Updates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Stateful Support</a:t>
            </a:r>
            <a:endParaRPr sz="2900">
              <a:solidFill>
                <a:srgbClr val="000000"/>
              </a:solidFill>
              <a:latin typeface="Montserrat"/>
              <a:ea typeface="Montserrat"/>
              <a:cs typeface="Montserrat"/>
              <a:sym typeface="Montserrat"/>
            </a:endParaRPr>
          </a:p>
        </p:txBody>
      </p:sp>
      <p:sp>
        <p:nvSpPr>
          <p:cNvPr id="194" name="Google Shape;194;p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0" name="Google Shape;200;p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1" name="Google Shape;201;p3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Regional or Zonal Groups</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create two types of MIGs: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zonal MIG, which deploys instances to a single zone.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regional MIG, which deploys instances to multiple zones across the same region.</a:t>
            </a:r>
            <a:endParaRPr sz="2900">
              <a:solidFill>
                <a:srgbClr val="000000"/>
              </a:solidFill>
              <a:latin typeface="Montserrat"/>
              <a:ea typeface="Montserrat"/>
              <a:cs typeface="Montserrat"/>
              <a:sym typeface="Montserrat"/>
            </a:endParaRPr>
          </a:p>
        </p:txBody>
      </p:sp>
      <p:sp>
        <p:nvSpPr>
          <p:cNvPr id="202" name="Google Shape;202;p3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975968" y="880634"/>
            <a:ext cx="3192050" cy="3287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8" name="Google Shape;208;p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9" name="Google Shape;209;p3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Autoscaling:</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MIGs support autoscaling that dynamically adds or removes VM instances from the group in response to increases or decreases in load.</a:t>
            </a:r>
            <a:endParaRPr sz="2900">
              <a:solidFill>
                <a:srgbClr val="000000"/>
              </a:solidFill>
              <a:latin typeface="Montserrat"/>
              <a:ea typeface="Montserrat"/>
              <a:cs typeface="Montserrat"/>
              <a:sym typeface="Montserrat"/>
            </a:endParaRPr>
          </a:p>
        </p:txBody>
      </p:sp>
      <p:sp>
        <p:nvSpPr>
          <p:cNvPr id="210" name="Google Shape;210;p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6" name="Google Shape;216;p3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7" name="Google Shape;217;p3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Autoscaling:</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set one or more signals to scale the group based on:</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CPU utilization</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Load balancing capacity</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Monitoring metrics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Time Schedules</a:t>
            </a:r>
            <a:endParaRPr sz="2900">
              <a:solidFill>
                <a:srgbClr val="000000"/>
              </a:solidFill>
              <a:latin typeface="Montserrat"/>
              <a:ea typeface="Montserrat"/>
              <a:cs typeface="Montserrat"/>
              <a:sym typeface="Montserrat"/>
            </a:endParaRPr>
          </a:p>
        </p:txBody>
      </p:sp>
      <p:sp>
        <p:nvSpPr>
          <p:cNvPr id="218" name="Google Shape;218;p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4" name="Google Shape;224;p3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5" name="Google Shape;225;p3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Autohealing:</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Managed instance groups maintain high availability of your applications by proactively keeping your instances available, which means in “RUNNING” state. </a:t>
            </a:r>
            <a:endParaRPr sz="2900">
              <a:solidFill>
                <a:srgbClr val="000000"/>
              </a:solidFill>
              <a:latin typeface="Montserrat"/>
              <a:ea typeface="Montserrat"/>
              <a:cs typeface="Montserrat"/>
              <a:sym typeface="Montserrat"/>
            </a:endParaRPr>
          </a:p>
        </p:txBody>
      </p:sp>
      <p:sp>
        <p:nvSpPr>
          <p:cNvPr id="226" name="Google Shape;226;p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32" name="Google Shape;232;p3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33" name="Google Shape;233;p3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Autohealing:</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MIG automatically recreates an instance that is not “</a:t>
            </a:r>
            <a:r>
              <a:rPr lang="en" sz="2900">
                <a:solidFill>
                  <a:srgbClr val="000000"/>
                </a:solidFill>
                <a:latin typeface="Montserrat"/>
                <a:ea typeface="Montserrat"/>
                <a:cs typeface="Montserrat"/>
                <a:sym typeface="Montserrat"/>
              </a:rPr>
              <a:t>RUNNING”</a:t>
            </a: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However, you may want to recreate instances when an application freezes, crashes, or runs out of memory.</a:t>
            </a:r>
            <a:endParaRPr sz="2900">
              <a:solidFill>
                <a:srgbClr val="000000"/>
              </a:solidFill>
              <a:latin typeface="Montserrat"/>
              <a:ea typeface="Montserrat"/>
              <a:cs typeface="Montserrat"/>
              <a:sym typeface="Montserrat"/>
            </a:endParaRPr>
          </a:p>
        </p:txBody>
      </p:sp>
      <p:sp>
        <p:nvSpPr>
          <p:cNvPr id="234" name="Google Shape;234;p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40" name="Google Shape;240;p3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41" name="Google Shape;241;p3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Health Check</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MIGs allow you to use application based autohealing using a </a:t>
            </a:r>
            <a:r>
              <a:rPr b="1" lang="en" sz="2900">
                <a:solidFill>
                  <a:srgbClr val="000000"/>
                </a:solidFill>
                <a:latin typeface="Montserrat"/>
                <a:ea typeface="Montserrat"/>
                <a:cs typeface="Montserrat"/>
                <a:sym typeface="Montserrat"/>
              </a:rPr>
              <a:t>health check</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a health check determines that an application has failed on a VM, the group automatically recreates that VM instance.</a:t>
            </a:r>
            <a:endParaRPr sz="2900">
              <a:solidFill>
                <a:srgbClr val="000000"/>
              </a:solidFill>
              <a:latin typeface="Montserrat"/>
              <a:ea typeface="Montserrat"/>
              <a:cs typeface="Montserrat"/>
              <a:sym typeface="Montserrat"/>
            </a:endParaRPr>
          </a:p>
        </p:txBody>
      </p:sp>
      <p:sp>
        <p:nvSpPr>
          <p:cNvPr id="242" name="Google Shape;242;p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48" name="Google Shape;248;p3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49" name="Google Shape;249;p3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Health Check</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250" name="Google Shape;250;p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251" name="Google Shape;251;p37"/>
          <p:cNvPicPr preferRelativeResize="0"/>
          <p:nvPr/>
        </p:nvPicPr>
        <p:blipFill>
          <a:blip r:embed="rId5">
            <a:alphaModFix/>
          </a:blip>
          <a:stretch>
            <a:fillRect/>
          </a:stretch>
        </p:blipFill>
        <p:spPr>
          <a:xfrm>
            <a:off x="1794300" y="1801437"/>
            <a:ext cx="5555399" cy="29477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57" name="Google Shape;257;p3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58" name="Google Shape;258;p3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Autohealing:</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Be careful not to confuse autohealing with autoscaling.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the majority of scenarios, use separate health checks for load balancing and for autohealing. </a:t>
            </a:r>
            <a:endParaRPr sz="2900">
              <a:solidFill>
                <a:srgbClr val="000000"/>
              </a:solidFill>
              <a:latin typeface="Montserrat"/>
              <a:ea typeface="Montserrat"/>
              <a:cs typeface="Montserrat"/>
              <a:sym typeface="Montserrat"/>
            </a:endParaRPr>
          </a:p>
        </p:txBody>
      </p:sp>
      <p:sp>
        <p:nvSpPr>
          <p:cNvPr id="259" name="Google Shape;259;p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65" name="Google Shape;265;p3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66" name="Google Shape;266;p3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Autohealing:</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Health checking for load balancing can and should be more aggressive because these health checks determine whether an instance receives user traffic. </a:t>
            </a:r>
            <a:endParaRPr sz="2900">
              <a:solidFill>
                <a:srgbClr val="000000"/>
              </a:solidFill>
              <a:latin typeface="Montserrat"/>
              <a:ea typeface="Montserrat"/>
              <a:cs typeface="Montserrat"/>
              <a:sym typeface="Montserrat"/>
            </a:endParaRPr>
          </a:p>
        </p:txBody>
      </p:sp>
      <p:sp>
        <p:nvSpPr>
          <p:cNvPr id="267" name="Google Shape;267;p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73" name="Google Shape;273;p4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74" name="Google Shape;274;p4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Automatic Updating:</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easily and safely deploy new versions of software to instances in a MIG.  </a:t>
            </a:r>
            <a:endParaRPr sz="2900">
              <a:solidFill>
                <a:srgbClr val="000000"/>
              </a:solidFill>
              <a:latin typeface="Montserrat"/>
              <a:ea typeface="Montserrat"/>
              <a:cs typeface="Montserrat"/>
              <a:sym typeface="Montserrat"/>
            </a:endParaRPr>
          </a:p>
        </p:txBody>
      </p:sp>
      <p:sp>
        <p:nvSpPr>
          <p:cNvPr id="275" name="Google Shape;275;p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81" name="Google Shape;281;p4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82" name="Google Shape;282;p4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Automatic Updating:</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rollout of an update happens automatically based on your specifications: you can control the speed and scope of the update rollout in order to minimize disruptions to your application.</a:t>
            </a:r>
            <a:endParaRPr sz="2900">
              <a:solidFill>
                <a:srgbClr val="000000"/>
              </a:solidFill>
              <a:latin typeface="Montserrat"/>
              <a:ea typeface="Montserrat"/>
              <a:cs typeface="Montserrat"/>
              <a:sym typeface="Montserrat"/>
            </a:endParaRPr>
          </a:p>
        </p:txBody>
      </p:sp>
      <p:sp>
        <p:nvSpPr>
          <p:cNvPr id="283" name="Google Shape;283;p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0" y="0"/>
            <a:ext cx="861675" cy="887475"/>
          </a:xfrm>
          <a:prstGeom prst="rect">
            <a:avLst/>
          </a:prstGeom>
          <a:noFill/>
          <a:ln>
            <a:noFill/>
          </a:ln>
        </p:spPr>
      </p:pic>
      <p:pic>
        <p:nvPicPr>
          <p:cNvPr id="66" name="Google Shape;66;p1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7" name="Google Shape;67;p15"/>
          <p:cNvSpPr txBox="1"/>
          <p:nvPr>
            <p:ph type="ctrTitle"/>
          </p:nvPr>
        </p:nvSpPr>
        <p:spPr>
          <a:xfrm>
            <a:off x="311700" y="1560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VPN Tunnel</a:t>
            </a:r>
            <a:endParaRPr b="1">
              <a:latin typeface="Montserrat"/>
              <a:ea typeface="Montserrat"/>
              <a:cs typeface="Montserrat"/>
              <a:sym typeface="Montserrat"/>
            </a:endParaRPr>
          </a:p>
        </p:txBody>
      </p:sp>
      <p:sp>
        <p:nvSpPr>
          <p:cNvPr id="68" name="Google Shape;68;p15"/>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9" name="Google Shape;69;p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89" name="Google Shape;289;p4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90" name="Google Shape;290;p4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more information on all the useful features provided by Managed Instance groups, check out the docs: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73763"/>
              </a:buClr>
              <a:buSzPts val="2900"/>
              <a:buFont typeface="Montserrat"/>
              <a:buChar char="○"/>
            </a:pPr>
            <a:r>
              <a:rPr b="1" lang="en" sz="2900">
                <a:solidFill>
                  <a:srgbClr val="073763"/>
                </a:solidFill>
                <a:latin typeface="Montserrat"/>
                <a:ea typeface="Montserrat"/>
                <a:cs typeface="Montserrat"/>
                <a:sym typeface="Montserrat"/>
              </a:rPr>
              <a:t>cloud.google.com/compute/docs/ instance-groups</a:t>
            </a:r>
            <a:endParaRPr b="1" sz="2900">
              <a:solidFill>
                <a:srgbClr val="073763"/>
              </a:solidFill>
              <a:latin typeface="Montserrat"/>
              <a:ea typeface="Montserrat"/>
              <a:cs typeface="Montserrat"/>
              <a:sym typeface="Montserrat"/>
            </a:endParaRPr>
          </a:p>
        </p:txBody>
      </p:sp>
      <p:sp>
        <p:nvSpPr>
          <p:cNvPr id="291" name="Google Shape;291;p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97" name="Google Shape;297;p4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98" name="Google Shape;298;p4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Managed Instance Groups and their ability to perform autoscaling and autohealing with health checks.</a:t>
            </a:r>
            <a:endParaRPr sz="2900">
              <a:solidFill>
                <a:srgbClr val="000000"/>
              </a:solidFill>
              <a:latin typeface="Montserrat"/>
              <a:ea typeface="Montserrat"/>
              <a:cs typeface="Montserrat"/>
              <a:sym typeface="Montserrat"/>
            </a:endParaRPr>
          </a:p>
        </p:txBody>
      </p:sp>
      <p:sp>
        <p:nvSpPr>
          <p:cNvPr id="299" name="Google Shape;299;p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4"/>
          <p:cNvPicPr preferRelativeResize="0"/>
          <p:nvPr/>
        </p:nvPicPr>
        <p:blipFill>
          <a:blip r:embed="rId3">
            <a:alphaModFix/>
          </a:blip>
          <a:stretch>
            <a:fillRect/>
          </a:stretch>
        </p:blipFill>
        <p:spPr>
          <a:xfrm>
            <a:off x="0" y="0"/>
            <a:ext cx="861675" cy="887475"/>
          </a:xfrm>
          <a:prstGeom prst="rect">
            <a:avLst/>
          </a:prstGeom>
          <a:noFill/>
          <a:ln>
            <a:noFill/>
          </a:ln>
        </p:spPr>
      </p:pic>
      <p:pic>
        <p:nvPicPr>
          <p:cNvPr id="305" name="Google Shape;305;p4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06" name="Google Shape;306;p4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begin to learn about Load Balancing.</a:t>
            </a:r>
            <a:endParaRPr sz="2900">
              <a:solidFill>
                <a:srgbClr val="000000"/>
              </a:solidFill>
              <a:latin typeface="Montserrat"/>
              <a:ea typeface="Montserrat"/>
              <a:cs typeface="Montserrat"/>
              <a:sym typeface="Montserrat"/>
            </a:endParaRPr>
          </a:p>
        </p:txBody>
      </p:sp>
      <p:sp>
        <p:nvSpPr>
          <p:cNvPr id="307" name="Google Shape;307;p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5"/>
          <p:cNvPicPr preferRelativeResize="0"/>
          <p:nvPr/>
        </p:nvPicPr>
        <p:blipFill>
          <a:blip r:embed="rId3">
            <a:alphaModFix/>
          </a:blip>
          <a:stretch>
            <a:fillRect/>
          </a:stretch>
        </p:blipFill>
        <p:spPr>
          <a:xfrm>
            <a:off x="0" y="0"/>
            <a:ext cx="861675" cy="887475"/>
          </a:xfrm>
          <a:prstGeom prst="rect">
            <a:avLst/>
          </a:prstGeom>
          <a:noFill/>
          <a:ln>
            <a:noFill/>
          </a:ln>
        </p:spPr>
      </p:pic>
      <p:pic>
        <p:nvPicPr>
          <p:cNvPr id="313" name="Google Shape;313;p4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14" name="Google Shape;314;p45"/>
          <p:cNvSpPr txBox="1"/>
          <p:nvPr>
            <p:ph type="ctrTitle"/>
          </p:nvPr>
        </p:nvSpPr>
        <p:spPr>
          <a:xfrm>
            <a:off x="311700" y="1560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HTTP(S) Load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Balancing</a:t>
            </a:r>
            <a:endParaRPr b="1">
              <a:latin typeface="Montserrat"/>
              <a:ea typeface="Montserrat"/>
              <a:cs typeface="Montserrat"/>
              <a:sym typeface="Montserrat"/>
            </a:endParaRPr>
          </a:p>
        </p:txBody>
      </p:sp>
      <p:sp>
        <p:nvSpPr>
          <p:cNvPr id="315" name="Google Shape;315;p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6"/>
          <p:cNvPicPr preferRelativeResize="0"/>
          <p:nvPr/>
        </p:nvPicPr>
        <p:blipFill>
          <a:blip r:embed="rId3">
            <a:alphaModFix/>
          </a:blip>
          <a:stretch>
            <a:fillRect/>
          </a:stretch>
        </p:blipFill>
        <p:spPr>
          <a:xfrm>
            <a:off x="0" y="0"/>
            <a:ext cx="861675" cy="887475"/>
          </a:xfrm>
          <a:prstGeom prst="rect">
            <a:avLst/>
          </a:prstGeom>
          <a:noFill/>
          <a:ln>
            <a:noFill/>
          </a:ln>
        </p:spPr>
      </p:pic>
      <p:pic>
        <p:nvPicPr>
          <p:cNvPr id="321" name="Google Shape;321;p4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22" name="Google Shape;322;p4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load balancer distributes user traffic across multiple instances of your applications.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By spreading the load, load balancing reduces the risk that your applications experience performance issues.</a:t>
            </a:r>
            <a:endParaRPr sz="2900">
              <a:solidFill>
                <a:srgbClr val="000000"/>
              </a:solidFill>
              <a:latin typeface="Montserrat"/>
              <a:ea typeface="Montserrat"/>
              <a:cs typeface="Montserrat"/>
              <a:sym typeface="Montserrat"/>
            </a:endParaRPr>
          </a:p>
        </p:txBody>
      </p:sp>
      <p:sp>
        <p:nvSpPr>
          <p:cNvPr id="323" name="Google Shape;323;p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7"/>
          <p:cNvPicPr preferRelativeResize="0"/>
          <p:nvPr/>
        </p:nvPicPr>
        <p:blipFill>
          <a:blip r:embed="rId3">
            <a:alphaModFix/>
          </a:blip>
          <a:stretch>
            <a:fillRect/>
          </a:stretch>
        </p:blipFill>
        <p:spPr>
          <a:xfrm>
            <a:off x="0" y="0"/>
            <a:ext cx="861675" cy="887475"/>
          </a:xfrm>
          <a:prstGeom prst="rect">
            <a:avLst/>
          </a:prstGeom>
          <a:noFill/>
          <a:ln>
            <a:noFill/>
          </a:ln>
        </p:spPr>
      </p:pic>
      <p:pic>
        <p:nvPicPr>
          <p:cNvPr id="329" name="Google Shape;329;p4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30" name="Google Shape;330;p47"/>
          <p:cNvSpPr txBox="1"/>
          <p:nvPr>
            <p:ph idx="1" type="subTitle"/>
          </p:nvPr>
        </p:nvSpPr>
        <p:spPr>
          <a:xfrm>
            <a:off x="311700" y="1152475"/>
            <a:ext cx="8684100" cy="887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Load Balancing:</a:t>
            </a:r>
            <a:endParaRPr sz="2900">
              <a:solidFill>
                <a:srgbClr val="000000"/>
              </a:solidFill>
              <a:latin typeface="Montserrat"/>
              <a:ea typeface="Montserrat"/>
              <a:cs typeface="Montserrat"/>
              <a:sym typeface="Montserrat"/>
            </a:endParaRPr>
          </a:p>
        </p:txBody>
      </p:sp>
      <p:sp>
        <p:nvSpPr>
          <p:cNvPr id="331" name="Google Shape;331;p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pSp>
        <p:nvGrpSpPr>
          <p:cNvPr id="332" name="Google Shape;332;p47"/>
          <p:cNvGrpSpPr/>
          <p:nvPr/>
        </p:nvGrpSpPr>
        <p:grpSpPr>
          <a:xfrm>
            <a:off x="6148884" y="1776475"/>
            <a:ext cx="2169057" cy="1045354"/>
            <a:chOff x="5855872" y="2206655"/>
            <a:chExt cx="1282555" cy="618114"/>
          </a:xfrm>
        </p:grpSpPr>
        <p:sp>
          <p:nvSpPr>
            <p:cNvPr id="333" name="Google Shape;333;p47"/>
            <p:cNvSpPr/>
            <p:nvPr/>
          </p:nvSpPr>
          <p:spPr>
            <a:xfrm>
              <a:off x="5903927" y="2257469"/>
              <a:ext cx="1234500" cy="5673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t"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sp>
          <p:nvSpPr>
            <p:cNvPr id="334" name="Google Shape;334;p47"/>
            <p:cNvSpPr/>
            <p:nvPr/>
          </p:nvSpPr>
          <p:spPr>
            <a:xfrm>
              <a:off x="5855872" y="2206655"/>
              <a:ext cx="1234500" cy="568800"/>
            </a:xfrm>
            <a:prstGeom prst="roundRect">
              <a:avLst>
                <a:gd fmla="val 1674" name="adj"/>
              </a:avLst>
            </a:prstGeom>
            <a:solidFill>
              <a:srgbClr val="FFFFFF"/>
            </a:solidFill>
            <a:ln>
              <a:noFill/>
            </a:ln>
            <a:effectLst>
              <a:outerShdw blurRad="38100" rotWithShape="0" algn="ctr" dir="5400000" dist="12700">
                <a:srgbClr val="000000">
                  <a:alpha val="44710"/>
                </a:srgbClr>
              </a:outerShdw>
            </a:effectLst>
          </p:spPr>
          <p:txBody>
            <a:bodyPr anchorCtr="0" anchor="t" bIns="256025" lIns="429750" spcFirstLastPara="1" rIns="45700" wrap="square" tIns="73150">
              <a:noAutofit/>
            </a:bodyPr>
            <a:lstStyle/>
            <a:p>
              <a:pPr indent="0" lvl="0" marL="0" marR="0" rtl="0" algn="r">
                <a:lnSpc>
                  <a:spcPct val="113333"/>
                </a:lnSpc>
                <a:spcBef>
                  <a:spcPts val="0"/>
                </a:spcBef>
                <a:spcAft>
                  <a:spcPts val="0"/>
                </a:spcAft>
                <a:buClr>
                  <a:srgbClr val="212121"/>
                </a:buClr>
                <a:buFont typeface="Roboto"/>
                <a:buNone/>
              </a:pPr>
              <a:r>
                <a:rPr lang="en" sz="1750">
                  <a:solidFill>
                    <a:srgbClr val="212121"/>
                  </a:solidFill>
                  <a:latin typeface="Montserrat"/>
                  <a:ea typeface="Montserrat"/>
                  <a:cs typeface="Montserrat"/>
                  <a:sym typeface="Montserrat"/>
                </a:rPr>
                <a:t>Backends</a:t>
              </a:r>
              <a:endParaRPr i="0" sz="1700" u="none" cap="none" strike="noStrike">
                <a:solidFill>
                  <a:srgbClr val="757575"/>
                </a:solidFill>
                <a:latin typeface="Montserrat"/>
                <a:ea typeface="Montserrat"/>
                <a:cs typeface="Montserrat"/>
                <a:sym typeface="Montserrat"/>
              </a:endParaRPr>
            </a:p>
          </p:txBody>
        </p:sp>
        <p:sp>
          <p:nvSpPr>
            <p:cNvPr id="335" name="Google Shape;335;p47"/>
            <p:cNvSpPr txBox="1"/>
            <p:nvPr/>
          </p:nvSpPr>
          <p:spPr>
            <a:xfrm>
              <a:off x="6281464" y="2603746"/>
              <a:ext cx="688500" cy="9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9E9E9E"/>
                </a:buClr>
                <a:buFont typeface="Roboto"/>
                <a:buNone/>
              </a:pPr>
              <a:r>
                <a:t/>
              </a:r>
              <a:endParaRPr b="0" i="0" sz="650" u="none" cap="none" strike="noStrike">
                <a:solidFill>
                  <a:srgbClr val="9E9E9E"/>
                </a:solidFill>
                <a:latin typeface="Arial"/>
                <a:ea typeface="Arial"/>
                <a:cs typeface="Arial"/>
                <a:sym typeface="Arial"/>
              </a:endParaRPr>
            </a:p>
          </p:txBody>
        </p:sp>
        <p:cxnSp>
          <p:nvCxnSpPr>
            <p:cNvPr id="336" name="Google Shape;336;p47"/>
            <p:cNvCxnSpPr/>
            <p:nvPr/>
          </p:nvCxnSpPr>
          <p:spPr>
            <a:xfrm>
              <a:off x="6276244" y="2565934"/>
              <a:ext cx="813900" cy="0"/>
            </a:xfrm>
            <a:prstGeom prst="straightConnector1">
              <a:avLst/>
            </a:prstGeom>
            <a:noFill/>
            <a:ln cap="flat" cmpd="sng" w="9525">
              <a:solidFill>
                <a:srgbClr val="E0E0E0"/>
              </a:solidFill>
              <a:prstDash val="solid"/>
              <a:round/>
              <a:headEnd len="sm" w="sm" type="none"/>
              <a:tailEnd len="sm" w="sm" type="none"/>
            </a:ln>
          </p:spPr>
        </p:cxnSp>
      </p:grpSp>
      <p:grpSp>
        <p:nvGrpSpPr>
          <p:cNvPr id="337" name="Google Shape;337;p47"/>
          <p:cNvGrpSpPr/>
          <p:nvPr/>
        </p:nvGrpSpPr>
        <p:grpSpPr>
          <a:xfrm>
            <a:off x="1348183" y="3524929"/>
            <a:ext cx="663495" cy="663495"/>
            <a:chOff x="433514" y="2354433"/>
            <a:chExt cx="502800" cy="502800"/>
          </a:xfrm>
        </p:grpSpPr>
        <p:sp>
          <p:nvSpPr>
            <p:cNvPr id="338" name="Google Shape;338;p47"/>
            <p:cNvSpPr/>
            <p:nvPr/>
          </p:nvSpPr>
          <p:spPr>
            <a:xfrm>
              <a:off x="433514" y="2354433"/>
              <a:ext cx="502800" cy="502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pic>
          <p:nvPicPr>
            <p:cNvPr id="339" name="Google Shape;339;p47"/>
            <p:cNvPicPr preferRelativeResize="0"/>
            <p:nvPr/>
          </p:nvPicPr>
          <p:blipFill rotWithShape="1">
            <a:blip r:embed="rId5">
              <a:alphaModFix/>
            </a:blip>
            <a:srcRect b="0" l="0" r="0" t="0"/>
            <a:stretch/>
          </p:blipFill>
          <p:spPr>
            <a:xfrm>
              <a:off x="470090" y="2391009"/>
              <a:ext cx="429900" cy="429900"/>
            </a:xfrm>
            <a:prstGeom prst="rect">
              <a:avLst/>
            </a:prstGeom>
            <a:noFill/>
            <a:ln>
              <a:noFill/>
            </a:ln>
          </p:spPr>
        </p:pic>
      </p:grpSp>
      <p:grpSp>
        <p:nvGrpSpPr>
          <p:cNvPr id="340" name="Google Shape;340;p47"/>
          <p:cNvGrpSpPr/>
          <p:nvPr/>
        </p:nvGrpSpPr>
        <p:grpSpPr>
          <a:xfrm>
            <a:off x="1348183" y="2039824"/>
            <a:ext cx="663495" cy="663495"/>
            <a:chOff x="433514" y="2354433"/>
            <a:chExt cx="502800" cy="502800"/>
          </a:xfrm>
        </p:grpSpPr>
        <p:sp>
          <p:nvSpPr>
            <p:cNvPr id="341" name="Google Shape;341;p47"/>
            <p:cNvSpPr/>
            <p:nvPr/>
          </p:nvSpPr>
          <p:spPr>
            <a:xfrm>
              <a:off x="433514" y="2354433"/>
              <a:ext cx="502800" cy="502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pic>
          <p:nvPicPr>
            <p:cNvPr id="342" name="Google Shape;342;p47"/>
            <p:cNvPicPr preferRelativeResize="0"/>
            <p:nvPr/>
          </p:nvPicPr>
          <p:blipFill rotWithShape="1">
            <a:blip r:embed="rId6">
              <a:alphaModFix/>
            </a:blip>
            <a:srcRect b="0" l="0" r="0" t="0"/>
            <a:stretch/>
          </p:blipFill>
          <p:spPr>
            <a:xfrm>
              <a:off x="470090" y="2391009"/>
              <a:ext cx="429900" cy="429900"/>
            </a:xfrm>
            <a:prstGeom prst="rect">
              <a:avLst/>
            </a:prstGeom>
            <a:noFill/>
            <a:ln>
              <a:noFill/>
            </a:ln>
          </p:spPr>
        </p:pic>
      </p:grpSp>
      <p:pic>
        <p:nvPicPr>
          <p:cNvPr id="343" name="Google Shape;343;p47"/>
          <p:cNvPicPr preferRelativeResize="0"/>
          <p:nvPr/>
        </p:nvPicPr>
        <p:blipFill>
          <a:blip r:embed="rId7">
            <a:alphaModFix/>
          </a:blip>
          <a:stretch>
            <a:fillRect/>
          </a:stretch>
        </p:blipFill>
        <p:spPr>
          <a:xfrm>
            <a:off x="3862718" y="2390332"/>
            <a:ext cx="861675" cy="861675"/>
          </a:xfrm>
          <a:prstGeom prst="rect">
            <a:avLst/>
          </a:prstGeom>
          <a:noFill/>
          <a:ln>
            <a:noFill/>
          </a:ln>
        </p:spPr>
      </p:pic>
      <p:pic>
        <p:nvPicPr>
          <p:cNvPr id="344" name="Google Shape;344;p47"/>
          <p:cNvPicPr preferRelativeResize="0"/>
          <p:nvPr/>
        </p:nvPicPr>
        <p:blipFill>
          <a:blip r:embed="rId8">
            <a:alphaModFix/>
          </a:blip>
          <a:stretch>
            <a:fillRect/>
          </a:stretch>
        </p:blipFill>
        <p:spPr>
          <a:xfrm>
            <a:off x="6321069" y="1969392"/>
            <a:ext cx="440250" cy="440260"/>
          </a:xfrm>
          <a:prstGeom prst="rect">
            <a:avLst/>
          </a:prstGeom>
          <a:noFill/>
          <a:ln>
            <a:noFill/>
          </a:ln>
        </p:spPr>
      </p:pic>
      <p:sp>
        <p:nvSpPr>
          <p:cNvPr id="345" name="Google Shape;345;p47"/>
          <p:cNvSpPr txBox="1"/>
          <p:nvPr/>
        </p:nvSpPr>
        <p:spPr>
          <a:xfrm>
            <a:off x="986950" y="2619424"/>
            <a:ext cx="138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User</a:t>
            </a:r>
            <a:endParaRPr b="1">
              <a:latin typeface="Montserrat"/>
              <a:ea typeface="Montserrat"/>
              <a:cs typeface="Montserrat"/>
              <a:sym typeface="Montserrat"/>
            </a:endParaRPr>
          </a:p>
        </p:txBody>
      </p:sp>
      <p:sp>
        <p:nvSpPr>
          <p:cNvPr id="346" name="Google Shape;346;p47"/>
          <p:cNvSpPr txBox="1"/>
          <p:nvPr/>
        </p:nvSpPr>
        <p:spPr>
          <a:xfrm>
            <a:off x="986950" y="4138013"/>
            <a:ext cx="138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User</a:t>
            </a:r>
            <a:endParaRPr b="1">
              <a:latin typeface="Montserrat"/>
              <a:ea typeface="Montserrat"/>
              <a:cs typeface="Montserrat"/>
              <a:sym typeface="Montserrat"/>
            </a:endParaRPr>
          </a:p>
        </p:txBody>
      </p:sp>
      <p:sp>
        <p:nvSpPr>
          <p:cNvPr id="347" name="Google Shape;347;p47"/>
          <p:cNvSpPr txBox="1"/>
          <p:nvPr/>
        </p:nvSpPr>
        <p:spPr>
          <a:xfrm>
            <a:off x="3600550" y="3165275"/>
            <a:ext cx="1386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Cloud Load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Balancing</a:t>
            </a:r>
            <a:endParaRPr b="1">
              <a:latin typeface="Montserrat"/>
              <a:ea typeface="Montserrat"/>
              <a:cs typeface="Montserrat"/>
              <a:sym typeface="Montserrat"/>
            </a:endParaRPr>
          </a:p>
        </p:txBody>
      </p:sp>
      <p:grpSp>
        <p:nvGrpSpPr>
          <p:cNvPr id="348" name="Google Shape;348;p47"/>
          <p:cNvGrpSpPr/>
          <p:nvPr/>
        </p:nvGrpSpPr>
        <p:grpSpPr>
          <a:xfrm>
            <a:off x="6148884" y="3452875"/>
            <a:ext cx="2169057" cy="1045354"/>
            <a:chOff x="5855872" y="2206655"/>
            <a:chExt cx="1282555" cy="618114"/>
          </a:xfrm>
        </p:grpSpPr>
        <p:sp>
          <p:nvSpPr>
            <p:cNvPr id="349" name="Google Shape;349;p47"/>
            <p:cNvSpPr/>
            <p:nvPr/>
          </p:nvSpPr>
          <p:spPr>
            <a:xfrm>
              <a:off x="5903927" y="2257469"/>
              <a:ext cx="1234500" cy="5673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t"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sp>
          <p:nvSpPr>
            <p:cNvPr id="350" name="Google Shape;350;p47"/>
            <p:cNvSpPr/>
            <p:nvPr/>
          </p:nvSpPr>
          <p:spPr>
            <a:xfrm>
              <a:off x="5855872" y="2206655"/>
              <a:ext cx="1234500" cy="568800"/>
            </a:xfrm>
            <a:prstGeom prst="roundRect">
              <a:avLst>
                <a:gd fmla="val 1674" name="adj"/>
              </a:avLst>
            </a:prstGeom>
            <a:solidFill>
              <a:srgbClr val="FFFFFF"/>
            </a:solidFill>
            <a:ln>
              <a:noFill/>
            </a:ln>
            <a:effectLst>
              <a:outerShdw blurRad="38100" rotWithShape="0" algn="ctr" dir="5400000" dist="12700">
                <a:srgbClr val="000000">
                  <a:alpha val="44710"/>
                </a:srgbClr>
              </a:outerShdw>
            </a:effectLst>
          </p:spPr>
          <p:txBody>
            <a:bodyPr anchorCtr="0" anchor="t" bIns="256025" lIns="429750" spcFirstLastPara="1" rIns="45700" wrap="square" tIns="73150">
              <a:noAutofit/>
            </a:bodyPr>
            <a:lstStyle/>
            <a:p>
              <a:pPr indent="0" lvl="0" marL="0" marR="0" rtl="0" algn="r">
                <a:lnSpc>
                  <a:spcPct val="113333"/>
                </a:lnSpc>
                <a:spcBef>
                  <a:spcPts val="0"/>
                </a:spcBef>
                <a:spcAft>
                  <a:spcPts val="0"/>
                </a:spcAft>
                <a:buClr>
                  <a:srgbClr val="212121"/>
                </a:buClr>
                <a:buFont typeface="Roboto"/>
                <a:buNone/>
              </a:pPr>
              <a:r>
                <a:rPr lang="en" sz="1750">
                  <a:solidFill>
                    <a:srgbClr val="212121"/>
                  </a:solidFill>
                  <a:latin typeface="Montserrat"/>
                  <a:ea typeface="Montserrat"/>
                  <a:cs typeface="Montserrat"/>
                  <a:sym typeface="Montserrat"/>
                </a:rPr>
                <a:t>Backends</a:t>
              </a:r>
              <a:endParaRPr i="0" sz="1700" u="none" cap="none" strike="noStrike">
                <a:solidFill>
                  <a:srgbClr val="757575"/>
                </a:solidFill>
                <a:latin typeface="Montserrat"/>
                <a:ea typeface="Montserrat"/>
                <a:cs typeface="Montserrat"/>
                <a:sym typeface="Montserrat"/>
              </a:endParaRPr>
            </a:p>
          </p:txBody>
        </p:sp>
        <p:sp>
          <p:nvSpPr>
            <p:cNvPr id="351" name="Google Shape;351;p47"/>
            <p:cNvSpPr txBox="1"/>
            <p:nvPr/>
          </p:nvSpPr>
          <p:spPr>
            <a:xfrm>
              <a:off x="6281464" y="2603746"/>
              <a:ext cx="688500" cy="9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9E9E9E"/>
                </a:buClr>
                <a:buFont typeface="Roboto"/>
                <a:buNone/>
              </a:pPr>
              <a:r>
                <a:t/>
              </a:r>
              <a:endParaRPr b="0" i="0" sz="650" u="none" cap="none" strike="noStrike">
                <a:solidFill>
                  <a:srgbClr val="9E9E9E"/>
                </a:solidFill>
                <a:latin typeface="Arial"/>
                <a:ea typeface="Arial"/>
                <a:cs typeface="Arial"/>
                <a:sym typeface="Arial"/>
              </a:endParaRPr>
            </a:p>
          </p:txBody>
        </p:sp>
        <p:cxnSp>
          <p:nvCxnSpPr>
            <p:cNvPr id="352" name="Google Shape;352;p47"/>
            <p:cNvCxnSpPr/>
            <p:nvPr/>
          </p:nvCxnSpPr>
          <p:spPr>
            <a:xfrm>
              <a:off x="6276244" y="2565934"/>
              <a:ext cx="813900" cy="0"/>
            </a:xfrm>
            <a:prstGeom prst="straightConnector1">
              <a:avLst/>
            </a:prstGeom>
            <a:noFill/>
            <a:ln cap="flat" cmpd="sng" w="9525">
              <a:solidFill>
                <a:srgbClr val="E0E0E0"/>
              </a:solidFill>
              <a:prstDash val="solid"/>
              <a:round/>
              <a:headEnd len="sm" w="sm" type="none"/>
              <a:tailEnd len="sm" w="sm" type="none"/>
            </a:ln>
          </p:spPr>
        </p:cxnSp>
      </p:grpSp>
      <p:pic>
        <p:nvPicPr>
          <p:cNvPr id="353" name="Google Shape;353;p47"/>
          <p:cNvPicPr preferRelativeResize="0"/>
          <p:nvPr/>
        </p:nvPicPr>
        <p:blipFill>
          <a:blip r:embed="rId8">
            <a:alphaModFix/>
          </a:blip>
          <a:stretch>
            <a:fillRect/>
          </a:stretch>
        </p:blipFill>
        <p:spPr>
          <a:xfrm>
            <a:off x="6321069" y="3645792"/>
            <a:ext cx="440250" cy="440260"/>
          </a:xfrm>
          <a:prstGeom prst="rect">
            <a:avLst/>
          </a:prstGeom>
          <a:noFill/>
          <a:ln>
            <a:noFill/>
          </a:ln>
        </p:spPr>
      </p:pic>
      <p:cxnSp>
        <p:nvCxnSpPr>
          <p:cNvPr id="354" name="Google Shape;354;p47"/>
          <p:cNvCxnSpPr>
            <a:stCxn id="342" idx="3"/>
            <a:endCxn id="343" idx="1"/>
          </p:cNvCxnSpPr>
          <p:nvPr/>
        </p:nvCxnSpPr>
        <p:spPr>
          <a:xfrm>
            <a:off x="1963745" y="2371738"/>
            <a:ext cx="1899000" cy="449400"/>
          </a:xfrm>
          <a:prstGeom prst="bentConnector3">
            <a:avLst>
              <a:gd fmla="val 49999" name="adj1"/>
            </a:avLst>
          </a:prstGeom>
          <a:noFill/>
          <a:ln cap="flat" cmpd="sng" w="28575">
            <a:solidFill>
              <a:srgbClr val="0B5394"/>
            </a:solidFill>
            <a:prstDash val="solid"/>
            <a:round/>
            <a:headEnd len="med" w="med" type="none"/>
            <a:tailEnd len="med" w="med" type="triangle"/>
          </a:ln>
        </p:spPr>
      </p:cxnSp>
      <p:cxnSp>
        <p:nvCxnSpPr>
          <p:cNvPr id="355" name="Google Shape;355;p47"/>
          <p:cNvCxnSpPr>
            <a:stCxn id="339" idx="3"/>
          </p:cNvCxnSpPr>
          <p:nvPr/>
        </p:nvCxnSpPr>
        <p:spPr>
          <a:xfrm flipH="1" rot="10800000">
            <a:off x="1963745" y="3082543"/>
            <a:ext cx="1859100" cy="774300"/>
          </a:xfrm>
          <a:prstGeom prst="bentConnector3">
            <a:avLst>
              <a:gd fmla="val 52764" name="adj1"/>
            </a:avLst>
          </a:prstGeom>
          <a:noFill/>
          <a:ln cap="flat" cmpd="sng" w="28575">
            <a:solidFill>
              <a:srgbClr val="0B5394"/>
            </a:solidFill>
            <a:prstDash val="solid"/>
            <a:round/>
            <a:headEnd len="med" w="med" type="none"/>
            <a:tailEnd len="med" w="med" type="triangle"/>
          </a:ln>
        </p:spPr>
      </p:cxnSp>
      <p:cxnSp>
        <p:nvCxnSpPr>
          <p:cNvPr id="356" name="Google Shape;356;p47"/>
          <p:cNvCxnSpPr>
            <a:stCxn id="343" idx="3"/>
            <a:endCxn id="334" idx="1"/>
          </p:cNvCxnSpPr>
          <p:nvPr/>
        </p:nvCxnSpPr>
        <p:spPr>
          <a:xfrm flipH="1" rot="10800000">
            <a:off x="4724393" y="2257470"/>
            <a:ext cx="1424400" cy="563700"/>
          </a:xfrm>
          <a:prstGeom prst="bentConnector3">
            <a:avLst>
              <a:gd fmla="val 50003" name="adj1"/>
            </a:avLst>
          </a:prstGeom>
          <a:noFill/>
          <a:ln cap="flat" cmpd="sng" w="28575">
            <a:solidFill>
              <a:srgbClr val="0B5394"/>
            </a:solidFill>
            <a:prstDash val="solid"/>
            <a:round/>
            <a:headEnd len="med" w="med" type="none"/>
            <a:tailEnd len="med" w="med" type="triangle"/>
          </a:ln>
        </p:spPr>
      </p:cxnSp>
      <p:cxnSp>
        <p:nvCxnSpPr>
          <p:cNvPr id="357" name="Google Shape;357;p47"/>
          <p:cNvCxnSpPr>
            <a:endCxn id="350" idx="1"/>
          </p:cNvCxnSpPr>
          <p:nvPr/>
        </p:nvCxnSpPr>
        <p:spPr>
          <a:xfrm>
            <a:off x="4752684" y="2979252"/>
            <a:ext cx="1396200" cy="954600"/>
          </a:xfrm>
          <a:prstGeom prst="bentConnector3">
            <a:avLst>
              <a:gd fmla="val 50000" name="adj1"/>
            </a:avLst>
          </a:prstGeom>
          <a:noFill/>
          <a:ln cap="flat" cmpd="sng" w="28575">
            <a:solidFill>
              <a:srgbClr val="0B5394"/>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8"/>
          <p:cNvPicPr preferRelativeResize="0"/>
          <p:nvPr/>
        </p:nvPicPr>
        <p:blipFill>
          <a:blip r:embed="rId3">
            <a:alphaModFix/>
          </a:blip>
          <a:stretch>
            <a:fillRect/>
          </a:stretch>
        </p:blipFill>
        <p:spPr>
          <a:xfrm>
            <a:off x="0" y="0"/>
            <a:ext cx="861675" cy="887475"/>
          </a:xfrm>
          <a:prstGeom prst="rect">
            <a:avLst/>
          </a:prstGeom>
          <a:noFill/>
          <a:ln>
            <a:noFill/>
          </a:ln>
        </p:spPr>
      </p:pic>
      <p:pic>
        <p:nvPicPr>
          <p:cNvPr id="363" name="Google Shape;363;p4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64" name="Google Shape;364;p4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Load Balancing is a fully distributed, software-defined managed service.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isn't hardware-based, so you don't need to manage a physical load balancing infrastructure.</a:t>
            </a:r>
            <a:endParaRPr sz="2900">
              <a:solidFill>
                <a:srgbClr val="000000"/>
              </a:solidFill>
              <a:latin typeface="Montserrat"/>
              <a:ea typeface="Montserrat"/>
              <a:cs typeface="Montserrat"/>
              <a:sym typeface="Montserrat"/>
            </a:endParaRPr>
          </a:p>
        </p:txBody>
      </p:sp>
      <p:sp>
        <p:nvSpPr>
          <p:cNvPr id="365" name="Google Shape;365;p4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49"/>
          <p:cNvPicPr preferRelativeResize="0"/>
          <p:nvPr/>
        </p:nvPicPr>
        <p:blipFill>
          <a:blip r:embed="rId3">
            <a:alphaModFix/>
          </a:blip>
          <a:stretch>
            <a:fillRect/>
          </a:stretch>
        </p:blipFill>
        <p:spPr>
          <a:xfrm>
            <a:off x="0" y="0"/>
            <a:ext cx="861675" cy="887475"/>
          </a:xfrm>
          <a:prstGeom prst="rect">
            <a:avLst/>
          </a:prstGeom>
          <a:noFill/>
          <a:ln>
            <a:noFill/>
          </a:ln>
        </p:spPr>
      </p:pic>
      <p:pic>
        <p:nvPicPr>
          <p:cNvPr id="371" name="Google Shape;371;p4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72" name="Google Shape;372;p4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Load Balancing is built on the same frontend-serving infrastructure that powers Google.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supports 1 million+ queries per second with consistent high performance and low latency.  </a:t>
            </a:r>
            <a:endParaRPr sz="2900">
              <a:solidFill>
                <a:srgbClr val="000000"/>
              </a:solidFill>
              <a:latin typeface="Montserrat"/>
              <a:ea typeface="Montserrat"/>
              <a:cs typeface="Montserrat"/>
              <a:sym typeface="Montserrat"/>
            </a:endParaRPr>
          </a:p>
        </p:txBody>
      </p:sp>
      <p:sp>
        <p:nvSpPr>
          <p:cNvPr id="373" name="Google Shape;373;p4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50"/>
          <p:cNvPicPr preferRelativeResize="0"/>
          <p:nvPr/>
        </p:nvPicPr>
        <p:blipFill>
          <a:blip r:embed="rId3">
            <a:alphaModFix/>
          </a:blip>
          <a:stretch>
            <a:fillRect/>
          </a:stretch>
        </p:blipFill>
        <p:spPr>
          <a:xfrm>
            <a:off x="0" y="0"/>
            <a:ext cx="861675" cy="887475"/>
          </a:xfrm>
          <a:prstGeom prst="rect">
            <a:avLst/>
          </a:prstGeom>
          <a:noFill/>
          <a:ln>
            <a:noFill/>
          </a:ln>
        </p:spPr>
      </p:pic>
      <p:pic>
        <p:nvPicPr>
          <p:cNvPr id="379" name="Google Shape;379;p5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80" name="Google Shape;380;p5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Traffic enters Cloud Load Balancing through 80+ distinct global load balancing locations, optimizing the distance traveled on Google's fast private network backbone. </a:t>
            </a:r>
            <a:endParaRPr sz="2900">
              <a:solidFill>
                <a:srgbClr val="000000"/>
              </a:solidFill>
              <a:latin typeface="Montserrat"/>
              <a:ea typeface="Montserrat"/>
              <a:cs typeface="Montserrat"/>
              <a:sym typeface="Montserrat"/>
            </a:endParaRPr>
          </a:p>
        </p:txBody>
      </p:sp>
      <p:sp>
        <p:nvSpPr>
          <p:cNvPr id="381" name="Google Shape;381;p5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51"/>
          <p:cNvPicPr preferRelativeResize="0"/>
          <p:nvPr/>
        </p:nvPicPr>
        <p:blipFill>
          <a:blip r:embed="rId3">
            <a:alphaModFix/>
          </a:blip>
          <a:stretch>
            <a:fillRect/>
          </a:stretch>
        </p:blipFill>
        <p:spPr>
          <a:xfrm>
            <a:off x="0" y="0"/>
            <a:ext cx="861675" cy="887475"/>
          </a:xfrm>
          <a:prstGeom prst="rect">
            <a:avLst/>
          </a:prstGeom>
          <a:noFill/>
          <a:ln>
            <a:noFill/>
          </a:ln>
        </p:spPr>
      </p:pic>
      <p:pic>
        <p:nvPicPr>
          <p:cNvPr id="387" name="Google Shape;387;p5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88" name="Google Shape;388;p5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many different types of load balancers to choose from depending on the type of traffic.</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example is the traffic external or internal?</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What protocol does the traffic use?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HTTP(S) , TCP, UDP, ESP, ICMP, etc…</a:t>
            </a:r>
            <a:endParaRPr sz="2900">
              <a:solidFill>
                <a:srgbClr val="000000"/>
              </a:solidFill>
              <a:latin typeface="Montserrat"/>
              <a:ea typeface="Montserrat"/>
              <a:cs typeface="Montserrat"/>
              <a:sym typeface="Montserrat"/>
            </a:endParaRPr>
          </a:p>
        </p:txBody>
      </p:sp>
      <p:sp>
        <p:nvSpPr>
          <p:cNvPr id="389" name="Google Shape;389;p5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861675" cy="887475"/>
          </a:xfrm>
          <a:prstGeom prst="rect">
            <a:avLst/>
          </a:prstGeom>
          <a:noFill/>
          <a:ln>
            <a:noFill/>
          </a:ln>
        </p:spPr>
      </p:pic>
      <p:pic>
        <p:nvPicPr>
          <p:cNvPr id="75" name="Google Shape;75;p1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6" name="Google Shape;76;p16"/>
          <p:cNvSpPr txBox="1"/>
          <p:nvPr>
            <p:ph type="ctrTitle"/>
          </p:nvPr>
        </p:nvSpPr>
        <p:spPr>
          <a:xfrm>
            <a:off x="311700" y="1560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Load Balancing and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Autoscaling</a:t>
            </a:r>
            <a:endParaRPr b="1">
              <a:latin typeface="Montserrat"/>
              <a:ea typeface="Montserrat"/>
              <a:cs typeface="Montserrat"/>
              <a:sym typeface="Montserrat"/>
            </a:endParaRPr>
          </a:p>
        </p:txBody>
      </p:sp>
      <p:sp>
        <p:nvSpPr>
          <p:cNvPr id="77" name="Google Shape;77;p16"/>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78" name="Google Shape;78;p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2"/>
          <p:cNvPicPr preferRelativeResize="0"/>
          <p:nvPr/>
        </p:nvPicPr>
        <p:blipFill>
          <a:blip r:embed="rId3">
            <a:alphaModFix/>
          </a:blip>
          <a:stretch>
            <a:fillRect/>
          </a:stretch>
        </p:blipFill>
        <p:spPr>
          <a:xfrm>
            <a:off x="0" y="0"/>
            <a:ext cx="861675" cy="887475"/>
          </a:xfrm>
          <a:prstGeom prst="rect">
            <a:avLst/>
          </a:prstGeom>
          <a:noFill/>
          <a:ln>
            <a:noFill/>
          </a:ln>
        </p:spPr>
      </p:pic>
      <p:pic>
        <p:nvPicPr>
          <p:cNvPr id="395" name="Google Shape;395;p5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96" name="Google Shape;396;p5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rest of this section focuses on the variety of load balancing options available based on the traffic type.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now discuss the HTTP(S) Load Balancer with GCP.</a:t>
            </a:r>
            <a:endParaRPr sz="2900">
              <a:solidFill>
                <a:srgbClr val="000000"/>
              </a:solidFill>
              <a:latin typeface="Montserrat"/>
              <a:ea typeface="Montserrat"/>
              <a:cs typeface="Montserrat"/>
              <a:sym typeface="Montserrat"/>
            </a:endParaRPr>
          </a:p>
        </p:txBody>
      </p:sp>
      <p:sp>
        <p:nvSpPr>
          <p:cNvPr id="397" name="Google Shape;397;p5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53"/>
          <p:cNvPicPr preferRelativeResize="0"/>
          <p:nvPr/>
        </p:nvPicPr>
        <p:blipFill>
          <a:blip r:embed="rId3">
            <a:alphaModFix/>
          </a:blip>
          <a:stretch>
            <a:fillRect/>
          </a:stretch>
        </p:blipFill>
        <p:spPr>
          <a:xfrm>
            <a:off x="0" y="0"/>
            <a:ext cx="861675" cy="887475"/>
          </a:xfrm>
          <a:prstGeom prst="rect">
            <a:avLst/>
          </a:prstGeom>
          <a:noFill/>
          <a:ln>
            <a:noFill/>
          </a:ln>
        </p:spPr>
      </p:pic>
      <p:pic>
        <p:nvPicPr>
          <p:cNvPr id="403" name="Google Shape;403;p5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04" name="Google Shape;404;p5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External HTTP(S) Load Balancing is a proxy-based Layer 7 load balancer that enables you to run and scale your services behind a single external IP address.  </a:t>
            </a:r>
            <a:endParaRPr sz="2900">
              <a:solidFill>
                <a:srgbClr val="000000"/>
              </a:solidFill>
              <a:latin typeface="Montserrat"/>
              <a:ea typeface="Montserrat"/>
              <a:cs typeface="Montserrat"/>
              <a:sym typeface="Montserrat"/>
            </a:endParaRPr>
          </a:p>
        </p:txBody>
      </p:sp>
      <p:sp>
        <p:nvSpPr>
          <p:cNvPr id="405" name="Google Shape;405;p5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54"/>
          <p:cNvPicPr preferRelativeResize="0"/>
          <p:nvPr/>
        </p:nvPicPr>
        <p:blipFill>
          <a:blip r:embed="rId3">
            <a:alphaModFix/>
          </a:blip>
          <a:stretch>
            <a:fillRect/>
          </a:stretch>
        </p:blipFill>
        <p:spPr>
          <a:xfrm>
            <a:off x="0" y="0"/>
            <a:ext cx="861675" cy="887475"/>
          </a:xfrm>
          <a:prstGeom prst="rect">
            <a:avLst/>
          </a:prstGeom>
          <a:noFill/>
          <a:ln>
            <a:noFill/>
          </a:ln>
        </p:spPr>
      </p:pic>
      <p:pic>
        <p:nvPicPr>
          <p:cNvPr id="411" name="Google Shape;411;p5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12" name="Google Shape;412;p5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External HTTP(S) Load Balancing distributes HTTP and HTTPS traffic to backends hosted on a variety of Google Cloud platforms (such as Compute Engine, Google Kubernetes Engine (GKE), Cloud Storage, and so on), as well as external backends connected over the internet or via hybrid connectivity.</a:t>
            </a:r>
            <a:endParaRPr sz="2900">
              <a:solidFill>
                <a:srgbClr val="000000"/>
              </a:solidFill>
              <a:latin typeface="Montserrat"/>
              <a:ea typeface="Montserrat"/>
              <a:cs typeface="Montserrat"/>
              <a:sym typeface="Montserrat"/>
            </a:endParaRPr>
          </a:p>
        </p:txBody>
      </p:sp>
      <p:sp>
        <p:nvSpPr>
          <p:cNvPr id="413" name="Google Shape;413;p5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55"/>
          <p:cNvPicPr preferRelativeResize="0"/>
          <p:nvPr/>
        </p:nvPicPr>
        <p:blipFill>
          <a:blip r:embed="rId3">
            <a:alphaModFix/>
          </a:blip>
          <a:stretch>
            <a:fillRect/>
          </a:stretch>
        </p:blipFill>
        <p:spPr>
          <a:xfrm>
            <a:off x="0" y="0"/>
            <a:ext cx="861675" cy="887475"/>
          </a:xfrm>
          <a:prstGeom prst="rect">
            <a:avLst/>
          </a:prstGeom>
          <a:noFill/>
          <a:ln>
            <a:noFill/>
          </a:ln>
        </p:spPr>
      </p:pic>
      <p:pic>
        <p:nvPicPr>
          <p:cNvPr id="419" name="Google Shape;419;p5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20" name="Google Shape;420;p5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External HTTP(S) Load Balancing has several modes: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Global</a:t>
            </a:r>
            <a:r>
              <a:rPr lang="en" sz="2900">
                <a:solidFill>
                  <a:srgbClr val="000000"/>
                </a:solidFill>
                <a:latin typeface="Montserrat"/>
                <a:ea typeface="Montserrat"/>
                <a:cs typeface="Montserrat"/>
                <a:sym typeface="Montserrat"/>
              </a:rPr>
              <a:t> External HTTP(S) Load Balancer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Global </a:t>
            </a:r>
            <a:r>
              <a:rPr lang="en" sz="2900">
                <a:solidFill>
                  <a:schemeClr val="dk1"/>
                </a:solidFill>
                <a:latin typeface="Montserrat"/>
                <a:ea typeface="Montserrat"/>
                <a:cs typeface="Montserrat"/>
                <a:sym typeface="Montserrat"/>
              </a:rPr>
              <a:t>External HTTP(S) Load Balancer (classic)</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Regional external HTTP(S) Load Balancer</a:t>
            </a:r>
            <a:endParaRPr sz="2900">
              <a:solidFill>
                <a:schemeClr val="dk1"/>
              </a:solidFill>
              <a:latin typeface="Montserrat"/>
              <a:ea typeface="Montserrat"/>
              <a:cs typeface="Montserrat"/>
              <a:sym typeface="Montserrat"/>
            </a:endParaRPr>
          </a:p>
        </p:txBody>
      </p:sp>
      <p:sp>
        <p:nvSpPr>
          <p:cNvPr id="421" name="Google Shape;421;p5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56"/>
          <p:cNvPicPr preferRelativeResize="0"/>
          <p:nvPr/>
        </p:nvPicPr>
        <p:blipFill>
          <a:blip r:embed="rId3">
            <a:alphaModFix/>
          </a:blip>
          <a:stretch>
            <a:fillRect/>
          </a:stretch>
        </p:blipFill>
        <p:spPr>
          <a:xfrm>
            <a:off x="0" y="0"/>
            <a:ext cx="861675" cy="887475"/>
          </a:xfrm>
          <a:prstGeom prst="rect">
            <a:avLst/>
          </a:prstGeom>
          <a:noFill/>
          <a:ln>
            <a:noFill/>
          </a:ln>
        </p:spPr>
      </p:pic>
      <p:pic>
        <p:nvPicPr>
          <p:cNvPr id="427" name="Google Shape;427;p5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28" name="Google Shape;428;p5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Global External HTTP(S) Load Balancer: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This is a global load balancer that is implemented as a managed service on Google Front Ends (GFEs). </a:t>
            </a:r>
            <a:endParaRPr sz="2900">
              <a:solidFill>
                <a:schemeClr val="dk1"/>
              </a:solidFill>
              <a:latin typeface="Montserrat"/>
              <a:ea typeface="Montserrat"/>
              <a:cs typeface="Montserrat"/>
              <a:sym typeface="Montserrat"/>
            </a:endParaRPr>
          </a:p>
        </p:txBody>
      </p:sp>
      <p:sp>
        <p:nvSpPr>
          <p:cNvPr id="429" name="Google Shape;429;p5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57"/>
          <p:cNvPicPr preferRelativeResize="0"/>
          <p:nvPr/>
        </p:nvPicPr>
        <p:blipFill>
          <a:blip r:embed="rId3">
            <a:alphaModFix/>
          </a:blip>
          <a:stretch>
            <a:fillRect/>
          </a:stretch>
        </p:blipFill>
        <p:spPr>
          <a:xfrm>
            <a:off x="0" y="0"/>
            <a:ext cx="861675" cy="887475"/>
          </a:xfrm>
          <a:prstGeom prst="rect">
            <a:avLst/>
          </a:prstGeom>
          <a:noFill/>
          <a:ln>
            <a:noFill/>
          </a:ln>
        </p:spPr>
      </p:pic>
      <p:pic>
        <p:nvPicPr>
          <p:cNvPr id="435" name="Google Shape;435;p5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36" name="Google Shape;436;p5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Global External HTTP(S) Load Balancer: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It uses the open-source Envoy proxy to support advanced traffic management capabilities such as traffic mirroring, weight-based traffic splitting, request/response-based header transformations, and more. </a:t>
            </a:r>
            <a:endParaRPr sz="2900">
              <a:solidFill>
                <a:schemeClr val="dk1"/>
              </a:solidFill>
              <a:latin typeface="Montserrat"/>
              <a:ea typeface="Montserrat"/>
              <a:cs typeface="Montserrat"/>
              <a:sym typeface="Montserrat"/>
            </a:endParaRPr>
          </a:p>
        </p:txBody>
      </p:sp>
      <p:sp>
        <p:nvSpPr>
          <p:cNvPr id="437" name="Google Shape;437;p5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58"/>
          <p:cNvPicPr preferRelativeResize="0"/>
          <p:nvPr/>
        </p:nvPicPr>
        <p:blipFill>
          <a:blip r:embed="rId3">
            <a:alphaModFix/>
          </a:blip>
          <a:stretch>
            <a:fillRect/>
          </a:stretch>
        </p:blipFill>
        <p:spPr>
          <a:xfrm>
            <a:off x="0" y="0"/>
            <a:ext cx="861675" cy="887475"/>
          </a:xfrm>
          <a:prstGeom prst="rect">
            <a:avLst/>
          </a:prstGeom>
          <a:noFill/>
          <a:ln>
            <a:noFill/>
          </a:ln>
        </p:spPr>
      </p:pic>
      <p:pic>
        <p:nvPicPr>
          <p:cNvPr id="443" name="Google Shape;443;p5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44" name="Google Shape;444;p5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Global External HTTP(S) Load Balancer: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At time of this filming, this service is technically in “preview”, thus there is also the “classic” version.</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Fewer traffic routing figures.</a:t>
            </a:r>
            <a:endParaRPr sz="2900">
              <a:solidFill>
                <a:schemeClr val="dk1"/>
              </a:solidFill>
              <a:latin typeface="Montserrat"/>
              <a:ea typeface="Montserrat"/>
              <a:cs typeface="Montserrat"/>
              <a:sym typeface="Montserrat"/>
            </a:endParaRPr>
          </a:p>
        </p:txBody>
      </p:sp>
      <p:sp>
        <p:nvSpPr>
          <p:cNvPr id="445" name="Google Shape;445;p5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59"/>
          <p:cNvPicPr preferRelativeResize="0"/>
          <p:nvPr/>
        </p:nvPicPr>
        <p:blipFill>
          <a:blip r:embed="rId3">
            <a:alphaModFix/>
          </a:blip>
          <a:stretch>
            <a:fillRect/>
          </a:stretch>
        </p:blipFill>
        <p:spPr>
          <a:xfrm>
            <a:off x="0" y="0"/>
            <a:ext cx="861675" cy="887475"/>
          </a:xfrm>
          <a:prstGeom prst="rect">
            <a:avLst/>
          </a:prstGeom>
          <a:noFill/>
          <a:ln>
            <a:noFill/>
          </a:ln>
        </p:spPr>
      </p:pic>
      <p:pic>
        <p:nvPicPr>
          <p:cNvPr id="451" name="Google Shape;451;p5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52" name="Google Shape;452;p5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SzPts val="2900"/>
              <a:buFont typeface="Montserrat"/>
              <a:buChar char="●"/>
            </a:pPr>
            <a:r>
              <a:rPr lang="en" sz="2900">
                <a:solidFill>
                  <a:srgbClr val="000000"/>
                </a:solidFill>
                <a:latin typeface="Montserrat"/>
                <a:ea typeface="Montserrat"/>
                <a:cs typeface="Montserrat"/>
                <a:sym typeface="Montserrat"/>
              </a:rPr>
              <a:t>Global </a:t>
            </a:r>
            <a:r>
              <a:rPr lang="en" sz="2900">
                <a:solidFill>
                  <a:schemeClr val="dk1"/>
                </a:solidFill>
                <a:latin typeface="Montserrat"/>
                <a:ea typeface="Montserrat"/>
                <a:cs typeface="Montserrat"/>
                <a:sym typeface="Montserrat"/>
              </a:rPr>
              <a:t>External HTTP(S) Load Balancer (classic):</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This is the classic external HTTP(S) load balancer that is global in Premium Tier but can be configured to be regional in Standard Tier. </a:t>
            </a:r>
            <a:endParaRPr sz="2900">
              <a:solidFill>
                <a:schemeClr val="dk1"/>
              </a:solidFill>
              <a:latin typeface="Montserrat"/>
              <a:ea typeface="Montserrat"/>
              <a:cs typeface="Montserrat"/>
              <a:sym typeface="Montserrat"/>
            </a:endParaRPr>
          </a:p>
        </p:txBody>
      </p:sp>
      <p:sp>
        <p:nvSpPr>
          <p:cNvPr id="453" name="Google Shape;453;p5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60"/>
          <p:cNvPicPr preferRelativeResize="0"/>
          <p:nvPr/>
        </p:nvPicPr>
        <p:blipFill>
          <a:blip r:embed="rId3">
            <a:alphaModFix/>
          </a:blip>
          <a:stretch>
            <a:fillRect/>
          </a:stretch>
        </p:blipFill>
        <p:spPr>
          <a:xfrm>
            <a:off x="0" y="0"/>
            <a:ext cx="861675" cy="887475"/>
          </a:xfrm>
          <a:prstGeom prst="rect">
            <a:avLst/>
          </a:prstGeom>
          <a:noFill/>
          <a:ln>
            <a:noFill/>
          </a:ln>
        </p:spPr>
      </p:pic>
      <p:pic>
        <p:nvPicPr>
          <p:cNvPr id="459" name="Google Shape;459;p6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60" name="Google Shape;460;p6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Regional external HTTP(S) Load Balancer</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This is a regional load balancer that is implemented as a managed service on the open-source Envoy proxy.  </a:t>
            </a:r>
            <a:endParaRPr sz="2900">
              <a:solidFill>
                <a:schemeClr val="dk1"/>
              </a:solidFill>
              <a:latin typeface="Montserrat"/>
              <a:ea typeface="Montserrat"/>
              <a:cs typeface="Montserrat"/>
              <a:sym typeface="Montserrat"/>
            </a:endParaRPr>
          </a:p>
        </p:txBody>
      </p:sp>
      <p:sp>
        <p:nvSpPr>
          <p:cNvPr id="461" name="Google Shape;461;p6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61"/>
          <p:cNvPicPr preferRelativeResize="0"/>
          <p:nvPr/>
        </p:nvPicPr>
        <p:blipFill>
          <a:blip r:embed="rId3">
            <a:alphaModFix/>
          </a:blip>
          <a:stretch>
            <a:fillRect/>
          </a:stretch>
        </p:blipFill>
        <p:spPr>
          <a:xfrm>
            <a:off x="0" y="0"/>
            <a:ext cx="861675" cy="887475"/>
          </a:xfrm>
          <a:prstGeom prst="rect">
            <a:avLst/>
          </a:prstGeom>
          <a:noFill/>
          <a:ln>
            <a:noFill/>
          </a:ln>
        </p:spPr>
      </p:pic>
      <p:pic>
        <p:nvPicPr>
          <p:cNvPr id="467" name="Google Shape;467;p6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68" name="Google Shape;468;p6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Regional external HTTP(S) Load Balancer</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It includes advanced traffic management capabilities such as traffic mirroring, weight-based traffic splitting, request/response-based header transformations, and more. </a:t>
            </a:r>
            <a:endParaRPr sz="2900">
              <a:solidFill>
                <a:schemeClr val="dk1"/>
              </a:solidFill>
              <a:latin typeface="Montserrat"/>
              <a:ea typeface="Montserrat"/>
              <a:cs typeface="Montserrat"/>
              <a:sym typeface="Montserrat"/>
            </a:endParaRPr>
          </a:p>
        </p:txBody>
      </p:sp>
      <p:sp>
        <p:nvSpPr>
          <p:cNvPr id="469" name="Google Shape;469;p6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0"/>
            <a:ext cx="861675" cy="887475"/>
          </a:xfrm>
          <a:prstGeom prst="rect">
            <a:avLst/>
          </a:prstGeom>
          <a:noFill/>
          <a:ln>
            <a:noFill/>
          </a:ln>
        </p:spPr>
      </p:pic>
      <p:pic>
        <p:nvPicPr>
          <p:cNvPr id="84" name="Google Shape;84;p1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5" name="Google Shape;85;p17"/>
          <p:cNvSpPr txBox="1"/>
          <p:nvPr>
            <p:ph idx="1" type="subTitle"/>
          </p:nvPr>
        </p:nvSpPr>
        <p:spPr>
          <a:xfrm>
            <a:off x="311700" y="1152475"/>
            <a:ext cx="8684100" cy="35580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Section Overview:</a:t>
            </a:r>
            <a:endParaRPr sz="2900">
              <a:solidFill>
                <a:srgbClr val="000000"/>
              </a:solidFill>
              <a:latin typeface="Montserrat"/>
              <a:ea typeface="Montserrat"/>
              <a:cs typeface="Montserrat"/>
              <a:sym typeface="Montserrat"/>
            </a:endParaRPr>
          </a:p>
          <a:p>
            <a:pPr indent="-387350" lvl="1" marL="914400" marR="0" rtl="0" algn="l">
              <a:lnSpc>
                <a:spcPct val="100000"/>
              </a:lnSpc>
              <a:spcBef>
                <a:spcPts val="0"/>
              </a:spcBef>
              <a:spcAft>
                <a:spcPts val="0"/>
              </a:spcAft>
              <a:buClr>
                <a:srgbClr val="000000"/>
              </a:buClr>
              <a:buSzPts val="2500"/>
              <a:buFont typeface="Montserrat"/>
              <a:buChar char="○"/>
            </a:pPr>
            <a:r>
              <a:rPr lang="en" sz="2500">
                <a:solidFill>
                  <a:srgbClr val="000000"/>
                </a:solidFill>
                <a:latin typeface="Montserrat"/>
                <a:ea typeface="Montserrat"/>
                <a:cs typeface="Montserrat"/>
                <a:sym typeface="Montserrat"/>
              </a:rPr>
              <a:t>Managed Instance Groups</a:t>
            </a:r>
            <a:endParaRPr sz="2500">
              <a:solidFill>
                <a:srgbClr val="000000"/>
              </a:solidFill>
              <a:latin typeface="Montserrat"/>
              <a:ea typeface="Montserrat"/>
              <a:cs typeface="Montserrat"/>
              <a:sym typeface="Montserrat"/>
            </a:endParaRPr>
          </a:p>
          <a:p>
            <a:pPr indent="-387350" lvl="1" marL="914400" marR="0" rtl="0" algn="l">
              <a:lnSpc>
                <a:spcPct val="100000"/>
              </a:lnSpc>
              <a:spcBef>
                <a:spcPts val="0"/>
              </a:spcBef>
              <a:spcAft>
                <a:spcPts val="0"/>
              </a:spcAft>
              <a:buClr>
                <a:srgbClr val="000000"/>
              </a:buClr>
              <a:buSzPts val="2500"/>
              <a:buFont typeface="Montserrat"/>
              <a:buChar char="○"/>
            </a:pPr>
            <a:r>
              <a:rPr lang="en" sz="2500">
                <a:solidFill>
                  <a:srgbClr val="000000"/>
                </a:solidFill>
                <a:latin typeface="Montserrat"/>
                <a:ea typeface="Montserrat"/>
                <a:cs typeface="Montserrat"/>
                <a:sym typeface="Montserrat"/>
              </a:rPr>
              <a:t>HTTP(S) Load Balancing</a:t>
            </a:r>
            <a:endParaRPr sz="2500">
              <a:solidFill>
                <a:srgbClr val="000000"/>
              </a:solidFill>
              <a:latin typeface="Montserrat"/>
              <a:ea typeface="Montserrat"/>
              <a:cs typeface="Montserrat"/>
              <a:sym typeface="Montserrat"/>
            </a:endParaRPr>
          </a:p>
          <a:p>
            <a:pPr indent="-387350" lvl="1" marL="914400" marR="0" rtl="0" algn="l">
              <a:lnSpc>
                <a:spcPct val="100000"/>
              </a:lnSpc>
              <a:spcBef>
                <a:spcPts val="0"/>
              </a:spcBef>
              <a:spcAft>
                <a:spcPts val="0"/>
              </a:spcAft>
              <a:buClr>
                <a:srgbClr val="000000"/>
              </a:buClr>
              <a:buSzPts val="2500"/>
              <a:buFont typeface="Montserrat"/>
              <a:buChar char="○"/>
            </a:pPr>
            <a:r>
              <a:rPr lang="en" sz="2500">
                <a:solidFill>
                  <a:srgbClr val="000000"/>
                </a:solidFill>
                <a:latin typeface="Montserrat"/>
                <a:ea typeface="Montserrat"/>
                <a:cs typeface="Montserrat"/>
                <a:sym typeface="Montserrat"/>
              </a:rPr>
              <a:t>SSL Proxy Load Balancing</a:t>
            </a:r>
            <a:endParaRPr sz="2500">
              <a:solidFill>
                <a:srgbClr val="000000"/>
              </a:solidFill>
              <a:latin typeface="Montserrat"/>
              <a:ea typeface="Montserrat"/>
              <a:cs typeface="Montserrat"/>
              <a:sym typeface="Montserrat"/>
            </a:endParaRPr>
          </a:p>
          <a:p>
            <a:pPr indent="-387350" lvl="1" marL="914400" marR="0" rtl="0" algn="l">
              <a:lnSpc>
                <a:spcPct val="100000"/>
              </a:lnSpc>
              <a:spcBef>
                <a:spcPts val="0"/>
              </a:spcBef>
              <a:spcAft>
                <a:spcPts val="0"/>
              </a:spcAft>
              <a:buClr>
                <a:srgbClr val="000000"/>
              </a:buClr>
              <a:buSzPts val="2500"/>
              <a:buFont typeface="Montserrat"/>
              <a:buChar char="○"/>
            </a:pPr>
            <a:r>
              <a:rPr lang="en" sz="2500">
                <a:solidFill>
                  <a:srgbClr val="000000"/>
                </a:solidFill>
                <a:latin typeface="Montserrat"/>
                <a:ea typeface="Montserrat"/>
                <a:cs typeface="Montserrat"/>
                <a:sym typeface="Montserrat"/>
              </a:rPr>
              <a:t>TCP Proxy Load Balancing</a:t>
            </a:r>
            <a:endParaRPr sz="2500">
              <a:solidFill>
                <a:srgbClr val="000000"/>
              </a:solidFill>
              <a:latin typeface="Montserrat"/>
              <a:ea typeface="Montserrat"/>
              <a:cs typeface="Montserrat"/>
              <a:sym typeface="Montserrat"/>
            </a:endParaRPr>
          </a:p>
          <a:p>
            <a:pPr indent="-387350" lvl="1" marL="914400" marR="0" rtl="0" algn="l">
              <a:lnSpc>
                <a:spcPct val="100000"/>
              </a:lnSpc>
              <a:spcBef>
                <a:spcPts val="0"/>
              </a:spcBef>
              <a:spcAft>
                <a:spcPts val="0"/>
              </a:spcAft>
              <a:buClr>
                <a:srgbClr val="000000"/>
              </a:buClr>
              <a:buSzPts val="2500"/>
              <a:buFont typeface="Montserrat"/>
              <a:buChar char="○"/>
            </a:pPr>
            <a:r>
              <a:rPr lang="en" sz="2500">
                <a:solidFill>
                  <a:srgbClr val="000000"/>
                </a:solidFill>
                <a:latin typeface="Montserrat"/>
                <a:ea typeface="Montserrat"/>
                <a:cs typeface="Montserrat"/>
                <a:sym typeface="Montserrat"/>
              </a:rPr>
              <a:t>Network Load Balancing</a:t>
            </a:r>
            <a:endParaRPr sz="2500">
              <a:solidFill>
                <a:srgbClr val="000000"/>
              </a:solidFill>
              <a:latin typeface="Montserrat"/>
              <a:ea typeface="Montserrat"/>
              <a:cs typeface="Montserrat"/>
              <a:sym typeface="Montserrat"/>
            </a:endParaRPr>
          </a:p>
          <a:p>
            <a:pPr indent="-387350" lvl="1" marL="914400" marR="0" rtl="0" algn="l">
              <a:lnSpc>
                <a:spcPct val="100000"/>
              </a:lnSpc>
              <a:spcBef>
                <a:spcPts val="0"/>
              </a:spcBef>
              <a:spcAft>
                <a:spcPts val="0"/>
              </a:spcAft>
              <a:buClr>
                <a:srgbClr val="000000"/>
              </a:buClr>
              <a:buSzPts val="2500"/>
              <a:buFont typeface="Montserrat"/>
              <a:buChar char="○"/>
            </a:pPr>
            <a:r>
              <a:rPr lang="en" sz="2500">
                <a:solidFill>
                  <a:srgbClr val="000000"/>
                </a:solidFill>
                <a:latin typeface="Montserrat"/>
                <a:ea typeface="Montserrat"/>
                <a:cs typeface="Montserrat"/>
                <a:sym typeface="Montserrat"/>
              </a:rPr>
              <a:t>Internal Load Balancing</a:t>
            </a:r>
            <a:endParaRPr sz="2500">
              <a:solidFill>
                <a:srgbClr val="000000"/>
              </a:solidFill>
              <a:latin typeface="Montserrat"/>
              <a:ea typeface="Montserrat"/>
              <a:cs typeface="Montserrat"/>
              <a:sym typeface="Montserrat"/>
            </a:endParaRPr>
          </a:p>
          <a:p>
            <a:pPr indent="-387350" lvl="1" marL="914400" marR="0" rtl="0" algn="l">
              <a:lnSpc>
                <a:spcPct val="100000"/>
              </a:lnSpc>
              <a:spcBef>
                <a:spcPts val="0"/>
              </a:spcBef>
              <a:spcAft>
                <a:spcPts val="0"/>
              </a:spcAft>
              <a:buClr>
                <a:srgbClr val="000000"/>
              </a:buClr>
              <a:buSzPts val="2500"/>
              <a:buFont typeface="Montserrat"/>
              <a:buChar char="○"/>
            </a:pPr>
            <a:r>
              <a:rPr lang="en" sz="2500">
                <a:solidFill>
                  <a:srgbClr val="000000"/>
                </a:solidFill>
                <a:latin typeface="Montserrat"/>
                <a:ea typeface="Montserrat"/>
                <a:cs typeface="Montserrat"/>
                <a:sym typeface="Montserrat"/>
              </a:rPr>
              <a:t>Choosing Load Balancing Options</a:t>
            </a:r>
            <a:endParaRPr sz="2500">
              <a:solidFill>
                <a:srgbClr val="000000"/>
              </a:solidFill>
              <a:latin typeface="Montserrat"/>
              <a:ea typeface="Montserrat"/>
              <a:cs typeface="Montserrat"/>
              <a:sym typeface="Montserrat"/>
            </a:endParaRPr>
          </a:p>
        </p:txBody>
      </p:sp>
      <p:sp>
        <p:nvSpPr>
          <p:cNvPr id="86" name="Google Shape;86;p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62"/>
          <p:cNvPicPr preferRelativeResize="0"/>
          <p:nvPr/>
        </p:nvPicPr>
        <p:blipFill>
          <a:blip r:embed="rId3">
            <a:alphaModFix/>
          </a:blip>
          <a:stretch>
            <a:fillRect/>
          </a:stretch>
        </p:blipFill>
        <p:spPr>
          <a:xfrm>
            <a:off x="0" y="0"/>
            <a:ext cx="861675" cy="887475"/>
          </a:xfrm>
          <a:prstGeom prst="rect">
            <a:avLst/>
          </a:prstGeom>
          <a:noFill/>
          <a:ln>
            <a:noFill/>
          </a:ln>
        </p:spPr>
      </p:pic>
      <p:pic>
        <p:nvPicPr>
          <p:cNvPr id="475" name="Google Shape;475;p6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76" name="Google Shape;476;p6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Regional external HTTP(S) Load Balancer</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Was technically still in “preview” at the time of this filming.</a:t>
            </a:r>
            <a:endParaRPr sz="2900">
              <a:solidFill>
                <a:schemeClr val="dk1"/>
              </a:solidFill>
              <a:latin typeface="Montserrat"/>
              <a:ea typeface="Montserrat"/>
              <a:cs typeface="Montserrat"/>
              <a:sym typeface="Montserrat"/>
            </a:endParaRPr>
          </a:p>
        </p:txBody>
      </p:sp>
      <p:sp>
        <p:nvSpPr>
          <p:cNvPr id="477" name="Google Shape;477;p6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63"/>
          <p:cNvPicPr preferRelativeResize="0"/>
          <p:nvPr/>
        </p:nvPicPr>
        <p:blipFill>
          <a:blip r:embed="rId3">
            <a:alphaModFix/>
          </a:blip>
          <a:stretch>
            <a:fillRect/>
          </a:stretch>
        </p:blipFill>
        <p:spPr>
          <a:xfrm>
            <a:off x="0" y="0"/>
            <a:ext cx="861675" cy="887475"/>
          </a:xfrm>
          <a:prstGeom prst="rect">
            <a:avLst/>
          </a:prstGeom>
          <a:noFill/>
          <a:ln>
            <a:noFill/>
          </a:ln>
        </p:spPr>
      </p:pic>
      <p:pic>
        <p:nvPicPr>
          <p:cNvPr id="483" name="Google Shape;483;p6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84" name="Google Shape;484;p6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Balancing:</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Supports global load balancing, allowing for customers to access through a single anycast IP Address.</a:t>
            </a:r>
            <a:endParaRPr sz="2900">
              <a:solidFill>
                <a:schemeClr val="dk1"/>
              </a:solidFill>
              <a:latin typeface="Montserrat"/>
              <a:ea typeface="Montserrat"/>
              <a:cs typeface="Montserrat"/>
              <a:sym typeface="Montserrat"/>
            </a:endParaRPr>
          </a:p>
          <a:p>
            <a:pPr indent="-412750" lvl="2" marL="13716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Anycast allows for multiple servers to share the same IP Address as a single interface.</a:t>
            </a:r>
            <a:endParaRPr sz="2900">
              <a:solidFill>
                <a:schemeClr val="dk1"/>
              </a:solidFill>
              <a:latin typeface="Montserrat"/>
              <a:ea typeface="Montserrat"/>
              <a:cs typeface="Montserrat"/>
              <a:sym typeface="Montserrat"/>
            </a:endParaRPr>
          </a:p>
        </p:txBody>
      </p:sp>
      <p:sp>
        <p:nvSpPr>
          <p:cNvPr id="485" name="Google Shape;485;p6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64"/>
          <p:cNvPicPr preferRelativeResize="0"/>
          <p:nvPr/>
        </p:nvPicPr>
        <p:blipFill>
          <a:blip r:embed="rId3">
            <a:alphaModFix/>
          </a:blip>
          <a:stretch>
            <a:fillRect/>
          </a:stretch>
        </p:blipFill>
        <p:spPr>
          <a:xfrm>
            <a:off x="0" y="0"/>
            <a:ext cx="861675" cy="887475"/>
          </a:xfrm>
          <a:prstGeom prst="rect">
            <a:avLst/>
          </a:prstGeom>
          <a:noFill/>
          <a:ln>
            <a:noFill/>
          </a:ln>
        </p:spPr>
      </p:pic>
      <p:pic>
        <p:nvPicPr>
          <p:cNvPr id="491" name="Google Shape;491;p6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92" name="Google Shape;492;p6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Balancing:</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 load balanced on Port 80 or 8080</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balanced on Port 443</a:t>
            </a:r>
            <a:endParaRPr sz="2900">
              <a:solidFill>
                <a:schemeClr val="dk1"/>
              </a:solidFill>
              <a:latin typeface="Montserrat"/>
              <a:ea typeface="Montserrat"/>
              <a:cs typeface="Montserrat"/>
              <a:sym typeface="Montserrat"/>
            </a:endParaRPr>
          </a:p>
        </p:txBody>
      </p:sp>
      <p:sp>
        <p:nvSpPr>
          <p:cNvPr id="493" name="Google Shape;493;p6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65"/>
          <p:cNvPicPr preferRelativeResize="0"/>
          <p:nvPr/>
        </p:nvPicPr>
        <p:blipFill>
          <a:blip r:embed="rId3">
            <a:alphaModFix/>
          </a:blip>
          <a:stretch>
            <a:fillRect/>
          </a:stretch>
        </p:blipFill>
        <p:spPr>
          <a:xfrm>
            <a:off x="0" y="0"/>
            <a:ext cx="861675" cy="887475"/>
          </a:xfrm>
          <a:prstGeom prst="rect">
            <a:avLst/>
          </a:prstGeom>
          <a:noFill/>
          <a:ln>
            <a:noFill/>
          </a:ln>
        </p:spPr>
      </p:pic>
      <p:pic>
        <p:nvPicPr>
          <p:cNvPr id="499" name="Google Shape;499;p6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00" name="Google Shape;500;p6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Balancing:</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Supports IPv4 and IPv6</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Supports autoscaling</a:t>
            </a:r>
            <a:endParaRPr sz="2900">
              <a:solidFill>
                <a:schemeClr val="dk1"/>
              </a:solidFill>
              <a:latin typeface="Montserrat"/>
              <a:ea typeface="Montserrat"/>
              <a:cs typeface="Montserrat"/>
              <a:sym typeface="Montserrat"/>
            </a:endParaRPr>
          </a:p>
        </p:txBody>
      </p:sp>
      <p:sp>
        <p:nvSpPr>
          <p:cNvPr id="501" name="Google Shape;501;p6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66"/>
          <p:cNvPicPr preferRelativeResize="0"/>
          <p:nvPr/>
        </p:nvPicPr>
        <p:blipFill>
          <a:blip r:embed="rId3">
            <a:alphaModFix/>
          </a:blip>
          <a:stretch>
            <a:fillRect/>
          </a:stretch>
        </p:blipFill>
        <p:spPr>
          <a:xfrm>
            <a:off x="0" y="0"/>
            <a:ext cx="861675" cy="887475"/>
          </a:xfrm>
          <a:prstGeom prst="rect">
            <a:avLst/>
          </a:prstGeom>
          <a:noFill/>
          <a:ln>
            <a:noFill/>
          </a:ln>
        </p:spPr>
      </p:pic>
      <p:pic>
        <p:nvPicPr>
          <p:cNvPr id="507" name="Google Shape;507;p6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08" name="Google Shape;508;p6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How does the HTTP(S) work in general?</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Let’s go through the steps, starting with a request coming from the public internet to an external IP address.</a:t>
            </a:r>
            <a:endParaRPr sz="2900">
              <a:solidFill>
                <a:schemeClr val="dk1"/>
              </a:solidFill>
              <a:latin typeface="Montserrat"/>
              <a:ea typeface="Montserrat"/>
              <a:cs typeface="Montserrat"/>
              <a:sym typeface="Montserrat"/>
            </a:endParaRPr>
          </a:p>
        </p:txBody>
      </p:sp>
      <p:sp>
        <p:nvSpPr>
          <p:cNvPr id="509" name="Google Shape;509;p6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67"/>
          <p:cNvPicPr preferRelativeResize="0"/>
          <p:nvPr/>
        </p:nvPicPr>
        <p:blipFill>
          <a:blip r:embed="rId3">
            <a:alphaModFix/>
          </a:blip>
          <a:stretch>
            <a:fillRect/>
          </a:stretch>
        </p:blipFill>
        <p:spPr>
          <a:xfrm>
            <a:off x="0" y="0"/>
            <a:ext cx="861675" cy="887475"/>
          </a:xfrm>
          <a:prstGeom prst="rect">
            <a:avLst/>
          </a:prstGeom>
          <a:noFill/>
          <a:ln>
            <a:noFill/>
          </a:ln>
        </p:spPr>
      </p:pic>
      <p:pic>
        <p:nvPicPr>
          <p:cNvPr id="515" name="Google Shape;515;p6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16" name="Google Shape;516;p6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Balancer Step 1:</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An external forwarding rule specifies an external IP address, port, and target HTTP(S) proxy. Clients use the IP address and port to connect to the load balancer.</a:t>
            </a:r>
            <a:endParaRPr sz="2900">
              <a:solidFill>
                <a:schemeClr val="dk1"/>
              </a:solidFill>
              <a:latin typeface="Montserrat"/>
              <a:ea typeface="Montserrat"/>
              <a:cs typeface="Montserrat"/>
              <a:sym typeface="Montserrat"/>
            </a:endParaRPr>
          </a:p>
        </p:txBody>
      </p:sp>
      <p:sp>
        <p:nvSpPr>
          <p:cNvPr id="517" name="Google Shape;517;p6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68"/>
          <p:cNvPicPr preferRelativeResize="0"/>
          <p:nvPr/>
        </p:nvPicPr>
        <p:blipFill>
          <a:blip r:embed="rId3">
            <a:alphaModFix/>
          </a:blip>
          <a:stretch>
            <a:fillRect/>
          </a:stretch>
        </p:blipFill>
        <p:spPr>
          <a:xfrm>
            <a:off x="0" y="0"/>
            <a:ext cx="861675" cy="887475"/>
          </a:xfrm>
          <a:prstGeom prst="rect">
            <a:avLst/>
          </a:prstGeom>
          <a:noFill/>
          <a:ln>
            <a:noFill/>
          </a:ln>
        </p:spPr>
      </p:pic>
      <p:pic>
        <p:nvPicPr>
          <p:cNvPr id="523" name="Google Shape;523;p6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24" name="Google Shape;524;p6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Balancer Step 2:</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A target HTTP(S) proxy receives a request from the client. The HTTP(S) proxy evaluates the request by using the URL map to make traffic routing decisions.  </a:t>
            </a:r>
            <a:endParaRPr sz="2900">
              <a:solidFill>
                <a:schemeClr val="dk1"/>
              </a:solidFill>
              <a:latin typeface="Montserrat"/>
              <a:ea typeface="Montserrat"/>
              <a:cs typeface="Montserrat"/>
              <a:sym typeface="Montserrat"/>
            </a:endParaRPr>
          </a:p>
        </p:txBody>
      </p:sp>
      <p:sp>
        <p:nvSpPr>
          <p:cNvPr id="525" name="Google Shape;525;p6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69"/>
          <p:cNvPicPr preferRelativeResize="0"/>
          <p:nvPr/>
        </p:nvPicPr>
        <p:blipFill>
          <a:blip r:embed="rId3">
            <a:alphaModFix/>
          </a:blip>
          <a:stretch>
            <a:fillRect/>
          </a:stretch>
        </p:blipFill>
        <p:spPr>
          <a:xfrm>
            <a:off x="0" y="0"/>
            <a:ext cx="861675" cy="887475"/>
          </a:xfrm>
          <a:prstGeom prst="rect">
            <a:avLst/>
          </a:prstGeom>
          <a:noFill/>
          <a:ln>
            <a:noFill/>
          </a:ln>
        </p:spPr>
      </p:pic>
      <p:pic>
        <p:nvPicPr>
          <p:cNvPr id="531" name="Google Shape;531;p6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32" name="Google Shape;532;p6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Balancer Step 3:</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The HTTP(S) proxy uses a URL map to make a routing determination based on HTTP attributes (such as the request path, cookies, or headers). </a:t>
            </a:r>
            <a:endParaRPr sz="2900">
              <a:solidFill>
                <a:schemeClr val="dk1"/>
              </a:solidFill>
              <a:latin typeface="Montserrat"/>
              <a:ea typeface="Montserrat"/>
              <a:cs typeface="Montserrat"/>
              <a:sym typeface="Montserrat"/>
            </a:endParaRPr>
          </a:p>
        </p:txBody>
      </p:sp>
      <p:sp>
        <p:nvSpPr>
          <p:cNvPr id="533" name="Google Shape;533;p6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70"/>
          <p:cNvPicPr preferRelativeResize="0"/>
          <p:nvPr/>
        </p:nvPicPr>
        <p:blipFill>
          <a:blip r:embed="rId3">
            <a:alphaModFix/>
          </a:blip>
          <a:stretch>
            <a:fillRect/>
          </a:stretch>
        </p:blipFill>
        <p:spPr>
          <a:xfrm>
            <a:off x="0" y="0"/>
            <a:ext cx="861675" cy="887475"/>
          </a:xfrm>
          <a:prstGeom prst="rect">
            <a:avLst/>
          </a:prstGeom>
          <a:noFill/>
          <a:ln>
            <a:noFill/>
          </a:ln>
        </p:spPr>
      </p:pic>
      <p:pic>
        <p:nvPicPr>
          <p:cNvPr id="539" name="Google Shape;539;p7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40" name="Google Shape;540;p7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Balancer Step 3:</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Based on the routing decision, the proxy forwards client requests to specific backend services or backend buckets. </a:t>
            </a:r>
            <a:endParaRPr sz="2900">
              <a:solidFill>
                <a:schemeClr val="dk1"/>
              </a:solidFill>
              <a:latin typeface="Montserrat"/>
              <a:ea typeface="Montserrat"/>
              <a:cs typeface="Montserrat"/>
              <a:sym typeface="Montserrat"/>
            </a:endParaRPr>
          </a:p>
        </p:txBody>
      </p:sp>
      <p:sp>
        <p:nvSpPr>
          <p:cNvPr id="541" name="Google Shape;541;p7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id="546" name="Google Shape;546;p71"/>
          <p:cNvPicPr preferRelativeResize="0"/>
          <p:nvPr/>
        </p:nvPicPr>
        <p:blipFill>
          <a:blip r:embed="rId3">
            <a:alphaModFix/>
          </a:blip>
          <a:stretch>
            <a:fillRect/>
          </a:stretch>
        </p:blipFill>
        <p:spPr>
          <a:xfrm>
            <a:off x="0" y="0"/>
            <a:ext cx="861675" cy="887475"/>
          </a:xfrm>
          <a:prstGeom prst="rect">
            <a:avLst/>
          </a:prstGeom>
          <a:noFill/>
          <a:ln>
            <a:noFill/>
          </a:ln>
        </p:spPr>
      </p:pic>
      <p:pic>
        <p:nvPicPr>
          <p:cNvPr id="547" name="Google Shape;547;p7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48" name="Google Shape;548;p7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Balancer Step 4:</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A backend service distributes requests to healthy backends. </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The global external HTTP(S) load balancers also support backend buckets.</a:t>
            </a:r>
            <a:r>
              <a:rPr lang="en" sz="2900">
                <a:solidFill>
                  <a:schemeClr val="dk1"/>
                </a:solidFill>
                <a:latin typeface="Montserrat"/>
                <a:ea typeface="Montserrat"/>
                <a:cs typeface="Montserrat"/>
                <a:sym typeface="Montserrat"/>
              </a:rPr>
              <a:t> </a:t>
            </a:r>
            <a:endParaRPr sz="2900">
              <a:solidFill>
                <a:schemeClr val="dk1"/>
              </a:solidFill>
              <a:latin typeface="Montserrat"/>
              <a:ea typeface="Montserrat"/>
              <a:cs typeface="Montserrat"/>
              <a:sym typeface="Montserrat"/>
            </a:endParaRPr>
          </a:p>
        </p:txBody>
      </p:sp>
      <p:sp>
        <p:nvSpPr>
          <p:cNvPr id="549" name="Google Shape;549;p7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0" y="0"/>
            <a:ext cx="861675" cy="887475"/>
          </a:xfrm>
          <a:prstGeom prst="rect">
            <a:avLst/>
          </a:prstGeom>
          <a:noFill/>
          <a:ln>
            <a:noFill/>
          </a:ln>
        </p:spPr>
      </p:pic>
      <p:pic>
        <p:nvPicPr>
          <p:cNvPr id="92" name="Google Shape;92;p1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3" name="Google Shape;93;p18"/>
          <p:cNvSpPr txBox="1"/>
          <p:nvPr>
            <p:ph type="ctrTitle"/>
          </p:nvPr>
        </p:nvSpPr>
        <p:spPr>
          <a:xfrm>
            <a:off x="311700" y="1560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94" name="Google Shape;94;p1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p72"/>
          <p:cNvPicPr preferRelativeResize="0"/>
          <p:nvPr/>
        </p:nvPicPr>
        <p:blipFill>
          <a:blip r:embed="rId3">
            <a:alphaModFix/>
          </a:blip>
          <a:stretch>
            <a:fillRect/>
          </a:stretch>
        </p:blipFill>
        <p:spPr>
          <a:xfrm>
            <a:off x="0" y="0"/>
            <a:ext cx="861675" cy="887475"/>
          </a:xfrm>
          <a:prstGeom prst="rect">
            <a:avLst/>
          </a:prstGeom>
          <a:noFill/>
          <a:ln>
            <a:noFill/>
          </a:ln>
        </p:spPr>
      </p:pic>
      <p:pic>
        <p:nvPicPr>
          <p:cNvPr id="555" name="Google Shape;555;p7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56" name="Google Shape;556;p7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Balancer Step 5:</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The request is send to the appropriate backend to avoid overloading any instance group.  </a:t>
            </a:r>
            <a:endParaRPr sz="2900">
              <a:solidFill>
                <a:schemeClr val="dk1"/>
              </a:solidFill>
              <a:latin typeface="Montserrat"/>
              <a:ea typeface="Montserrat"/>
              <a:cs typeface="Montserrat"/>
              <a:sym typeface="Montserrat"/>
            </a:endParaRPr>
          </a:p>
        </p:txBody>
      </p:sp>
      <p:sp>
        <p:nvSpPr>
          <p:cNvPr id="557" name="Google Shape;557;p7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73"/>
          <p:cNvPicPr preferRelativeResize="0"/>
          <p:nvPr/>
        </p:nvPicPr>
        <p:blipFill>
          <a:blip r:embed="rId3">
            <a:alphaModFix/>
          </a:blip>
          <a:stretch>
            <a:fillRect/>
          </a:stretch>
        </p:blipFill>
        <p:spPr>
          <a:xfrm>
            <a:off x="0" y="0"/>
            <a:ext cx="861675" cy="887475"/>
          </a:xfrm>
          <a:prstGeom prst="rect">
            <a:avLst/>
          </a:prstGeom>
          <a:noFill/>
          <a:ln>
            <a:noFill/>
          </a:ln>
        </p:spPr>
      </p:pic>
      <p:pic>
        <p:nvPicPr>
          <p:cNvPr id="563" name="Google Shape;563;p7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64" name="Google Shape;564;p7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Balancer:</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A health check periodically monitors the readiness of your backends. </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Firewall rules for your backends to accept health check probes.</a:t>
            </a:r>
            <a:endParaRPr sz="2900">
              <a:solidFill>
                <a:schemeClr val="dk1"/>
              </a:solidFill>
              <a:latin typeface="Montserrat"/>
              <a:ea typeface="Montserrat"/>
              <a:cs typeface="Montserrat"/>
              <a:sym typeface="Montserrat"/>
            </a:endParaRPr>
          </a:p>
        </p:txBody>
      </p:sp>
      <p:sp>
        <p:nvSpPr>
          <p:cNvPr id="565" name="Google Shape;565;p7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id="570" name="Google Shape;570;p74"/>
          <p:cNvPicPr preferRelativeResize="0"/>
          <p:nvPr/>
        </p:nvPicPr>
        <p:blipFill>
          <a:blip r:embed="rId3">
            <a:alphaModFix/>
          </a:blip>
          <a:stretch>
            <a:fillRect/>
          </a:stretch>
        </p:blipFill>
        <p:spPr>
          <a:xfrm>
            <a:off x="0" y="0"/>
            <a:ext cx="861675" cy="887475"/>
          </a:xfrm>
          <a:prstGeom prst="rect">
            <a:avLst/>
          </a:prstGeom>
          <a:noFill/>
          <a:ln>
            <a:noFill/>
          </a:ln>
        </p:spPr>
      </p:pic>
      <p:pic>
        <p:nvPicPr>
          <p:cNvPr id="571" name="Google Shape;571;p7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72" name="Google Shape;572;p74"/>
          <p:cNvSpPr txBox="1"/>
          <p:nvPr>
            <p:ph idx="1" type="subTitle"/>
          </p:nvPr>
        </p:nvSpPr>
        <p:spPr>
          <a:xfrm>
            <a:off x="311700" y="1152475"/>
            <a:ext cx="8684100" cy="695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HTTP(S) Load Balancer Architecture</a:t>
            </a:r>
            <a:endParaRPr sz="2900">
              <a:solidFill>
                <a:srgbClr val="000000"/>
              </a:solidFill>
              <a:latin typeface="Montserrat"/>
              <a:ea typeface="Montserrat"/>
              <a:cs typeface="Montserrat"/>
              <a:sym typeface="Montserrat"/>
            </a:endParaRPr>
          </a:p>
        </p:txBody>
      </p:sp>
      <p:sp>
        <p:nvSpPr>
          <p:cNvPr id="573" name="Google Shape;573;p7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74" name="Google Shape;574;p74"/>
          <p:cNvSpPr/>
          <p:nvPr/>
        </p:nvSpPr>
        <p:spPr>
          <a:xfrm>
            <a:off x="1469725" y="2021325"/>
            <a:ext cx="6378300" cy="22248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          Load Balancer</a:t>
            </a:r>
            <a:endParaRPr b="1">
              <a:latin typeface="Montserrat"/>
              <a:ea typeface="Montserrat"/>
              <a:cs typeface="Montserrat"/>
              <a:sym typeface="Montserrat"/>
            </a:endParaRPr>
          </a:p>
        </p:txBody>
      </p:sp>
      <p:pic>
        <p:nvPicPr>
          <p:cNvPr id="575" name="Google Shape;575;p74"/>
          <p:cNvPicPr preferRelativeResize="0"/>
          <p:nvPr/>
        </p:nvPicPr>
        <p:blipFill>
          <a:blip r:embed="rId5">
            <a:alphaModFix/>
          </a:blip>
          <a:stretch>
            <a:fillRect/>
          </a:stretch>
        </p:blipFill>
        <p:spPr>
          <a:xfrm>
            <a:off x="1578966" y="2062150"/>
            <a:ext cx="424550" cy="424550"/>
          </a:xfrm>
          <a:prstGeom prst="rect">
            <a:avLst/>
          </a:prstGeom>
          <a:noFill/>
          <a:ln>
            <a:noFill/>
          </a:ln>
        </p:spPr>
      </p:pic>
      <p:sp>
        <p:nvSpPr>
          <p:cNvPr id="576" name="Google Shape;576;p74"/>
          <p:cNvSpPr/>
          <p:nvPr/>
        </p:nvSpPr>
        <p:spPr>
          <a:xfrm>
            <a:off x="71475" y="2700975"/>
            <a:ext cx="12042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Internet</a:t>
            </a:r>
            <a:endParaRPr>
              <a:latin typeface="Montserrat"/>
              <a:ea typeface="Montserrat"/>
              <a:cs typeface="Montserrat"/>
              <a:sym typeface="Montserrat"/>
            </a:endParaRPr>
          </a:p>
        </p:txBody>
      </p:sp>
      <p:sp>
        <p:nvSpPr>
          <p:cNvPr id="577" name="Google Shape;577;p74"/>
          <p:cNvSpPr/>
          <p:nvPr/>
        </p:nvSpPr>
        <p:spPr>
          <a:xfrm>
            <a:off x="1642525" y="2700975"/>
            <a:ext cx="13275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Forwarding Rules</a:t>
            </a:r>
            <a:endParaRPr>
              <a:latin typeface="Montserrat"/>
              <a:ea typeface="Montserrat"/>
              <a:cs typeface="Montserrat"/>
              <a:sym typeface="Montserrat"/>
            </a:endParaRPr>
          </a:p>
        </p:txBody>
      </p:sp>
      <p:sp>
        <p:nvSpPr>
          <p:cNvPr id="578" name="Google Shape;578;p74"/>
          <p:cNvSpPr/>
          <p:nvPr/>
        </p:nvSpPr>
        <p:spPr>
          <a:xfrm>
            <a:off x="3408725" y="2700975"/>
            <a:ext cx="10104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Target</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Proxy</a:t>
            </a:r>
            <a:endParaRPr>
              <a:latin typeface="Montserrat"/>
              <a:ea typeface="Montserrat"/>
              <a:cs typeface="Montserrat"/>
              <a:sym typeface="Montserrat"/>
            </a:endParaRPr>
          </a:p>
        </p:txBody>
      </p:sp>
      <p:sp>
        <p:nvSpPr>
          <p:cNvPr id="579" name="Google Shape;579;p74"/>
          <p:cNvSpPr/>
          <p:nvPr/>
        </p:nvSpPr>
        <p:spPr>
          <a:xfrm>
            <a:off x="4766725" y="2700975"/>
            <a:ext cx="13275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Forwarding Rules</a:t>
            </a:r>
            <a:endParaRPr>
              <a:latin typeface="Montserrat"/>
              <a:ea typeface="Montserrat"/>
              <a:cs typeface="Montserrat"/>
              <a:sym typeface="Montserrat"/>
            </a:endParaRPr>
          </a:p>
        </p:txBody>
      </p:sp>
      <p:sp>
        <p:nvSpPr>
          <p:cNvPr id="580" name="Google Shape;580;p74"/>
          <p:cNvSpPr/>
          <p:nvPr/>
        </p:nvSpPr>
        <p:spPr>
          <a:xfrm>
            <a:off x="6441825" y="2700975"/>
            <a:ext cx="13275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Backend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Service</a:t>
            </a:r>
            <a:endParaRPr>
              <a:latin typeface="Montserrat"/>
              <a:ea typeface="Montserrat"/>
              <a:cs typeface="Montserrat"/>
              <a:sym typeface="Montserrat"/>
            </a:endParaRPr>
          </a:p>
        </p:txBody>
      </p:sp>
      <p:pic>
        <p:nvPicPr>
          <p:cNvPr id="581" name="Google Shape;581;p74"/>
          <p:cNvPicPr preferRelativeResize="0"/>
          <p:nvPr/>
        </p:nvPicPr>
        <p:blipFill>
          <a:blip r:embed="rId6">
            <a:alphaModFix/>
          </a:blip>
          <a:stretch>
            <a:fillRect/>
          </a:stretch>
        </p:blipFill>
        <p:spPr>
          <a:xfrm>
            <a:off x="8321319" y="2054292"/>
            <a:ext cx="440250" cy="440260"/>
          </a:xfrm>
          <a:prstGeom prst="rect">
            <a:avLst/>
          </a:prstGeom>
          <a:noFill/>
          <a:ln>
            <a:noFill/>
          </a:ln>
        </p:spPr>
      </p:pic>
      <p:pic>
        <p:nvPicPr>
          <p:cNvPr id="582" name="Google Shape;582;p74"/>
          <p:cNvPicPr preferRelativeResize="0"/>
          <p:nvPr/>
        </p:nvPicPr>
        <p:blipFill>
          <a:blip r:embed="rId6">
            <a:alphaModFix/>
          </a:blip>
          <a:stretch>
            <a:fillRect/>
          </a:stretch>
        </p:blipFill>
        <p:spPr>
          <a:xfrm>
            <a:off x="8321319" y="2913592"/>
            <a:ext cx="440250" cy="440260"/>
          </a:xfrm>
          <a:prstGeom prst="rect">
            <a:avLst/>
          </a:prstGeom>
          <a:noFill/>
          <a:ln>
            <a:noFill/>
          </a:ln>
        </p:spPr>
      </p:pic>
      <p:pic>
        <p:nvPicPr>
          <p:cNvPr id="583" name="Google Shape;583;p74"/>
          <p:cNvPicPr preferRelativeResize="0"/>
          <p:nvPr/>
        </p:nvPicPr>
        <p:blipFill>
          <a:blip r:embed="rId6">
            <a:alphaModFix/>
          </a:blip>
          <a:stretch>
            <a:fillRect/>
          </a:stretch>
        </p:blipFill>
        <p:spPr>
          <a:xfrm>
            <a:off x="8321319" y="3772892"/>
            <a:ext cx="440250" cy="440260"/>
          </a:xfrm>
          <a:prstGeom prst="rect">
            <a:avLst/>
          </a:prstGeom>
          <a:noFill/>
          <a:ln>
            <a:noFill/>
          </a:ln>
        </p:spPr>
      </p:pic>
      <p:sp>
        <p:nvSpPr>
          <p:cNvPr id="584" name="Google Shape;584;p74"/>
          <p:cNvSpPr/>
          <p:nvPr/>
        </p:nvSpPr>
        <p:spPr>
          <a:xfrm>
            <a:off x="3311825" y="3577950"/>
            <a:ext cx="12042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SSL Certificate</a:t>
            </a:r>
            <a:endParaRPr>
              <a:latin typeface="Montserrat"/>
              <a:ea typeface="Montserrat"/>
              <a:cs typeface="Montserrat"/>
              <a:sym typeface="Montserrat"/>
            </a:endParaRPr>
          </a:p>
        </p:txBody>
      </p:sp>
      <p:cxnSp>
        <p:nvCxnSpPr>
          <p:cNvPr id="585" name="Google Shape;585;p74"/>
          <p:cNvCxnSpPr>
            <a:stCxn id="576" idx="3"/>
            <a:endCxn id="577" idx="1"/>
          </p:cNvCxnSpPr>
          <p:nvPr/>
        </p:nvCxnSpPr>
        <p:spPr>
          <a:xfrm>
            <a:off x="1275675" y="2987325"/>
            <a:ext cx="366900" cy="600"/>
          </a:xfrm>
          <a:prstGeom prst="bentConnector3">
            <a:avLst>
              <a:gd fmla="val 49993" name="adj1"/>
            </a:avLst>
          </a:prstGeom>
          <a:noFill/>
          <a:ln cap="flat" cmpd="sng" w="28575">
            <a:solidFill>
              <a:srgbClr val="0B5394"/>
            </a:solidFill>
            <a:prstDash val="solid"/>
            <a:round/>
            <a:headEnd len="med" w="med" type="none"/>
            <a:tailEnd len="med" w="med" type="triangle"/>
          </a:ln>
        </p:spPr>
      </p:cxnSp>
      <p:cxnSp>
        <p:nvCxnSpPr>
          <p:cNvPr id="586" name="Google Shape;586;p74"/>
          <p:cNvCxnSpPr>
            <a:stCxn id="577" idx="3"/>
            <a:endCxn id="578" idx="1"/>
          </p:cNvCxnSpPr>
          <p:nvPr/>
        </p:nvCxnSpPr>
        <p:spPr>
          <a:xfrm>
            <a:off x="2970025" y="2987325"/>
            <a:ext cx="438600" cy="600"/>
          </a:xfrm>
          <a:prstGeom prst="bentConnector3">
            <a:avLst>
              <a:gd fmla="val 50011" name="adj1"/>
            </a:avLst>
          </a:prstGeom>
          <a:noFill/>
          <a:ln cap="flat" cmpd="sng" w="28575">
            <a:solidFill>
              <a:srgbClr val="0B5394"/>
            </a:solidFill>
            <a:prstDash val="solid"/>
            <a:round/>
            <a:headEnd len="med" w="med" type="none"/>
            <a:tailEnd len="med" w="med" type="triangle"/>
          </a:ln>
        </p:spPr>
      </p:cxnSp>
      <p:cxnSp>
        <p:nvCxnSpPr>
          <p:cNvPr id="587" name="Google Shape;587;p74"/>
          <p:cNvCxnSpPr>
            <a:stCxn id="578" idx="3"/>
            <a:endCxn id="579" idx="1"/>
          </p:cNvCxnSpPr>
          <p:nvPr/>
        </p:nvCxnSpPr>
        <p:spPr>
          <a:xfrm>
            <a:off x="4419125" y="2987325"/>
            <a:ext cx="347700" cy="600"/>
          </a:xfrm>
          <a:prstGeom prst="bentConnector3">
            <a:avLst>
              <a:gd fmla="val 49986" name="adj1"/>
            </a:avLst>
          </a:prstGeom>
          <a:noFill/>
          <a:ln cap="flat" cmpd="sng" w="28575">
            <a:solidFill>
              <a:srgbClr val="0B5394"/>
            </a:solidFill>
            <a:prstDash val="solid"/>
            <a:round/>
            <a:headEnd len="med" w="med" type="none"/>
            <a:tailEnd len="med" w="med" type="triangle"/>
          </a:ln>
        </p:spPr>
      </p:cxnSp>
      <p:cxnSp>
        <p:nvCxnSpPr>
          <p:cNvPr id="588" name="Google Shape;588;p74"/>
          <p:cNvCxnSpPr>
            <a:stCxn id="579" idx="3"/>
            <a:endCxn id="580" idx="1"/>
          </p:cNvCxnSpPr>
          <p:nvPr/>
        </p:nvCxnSpPr>
        <p:spPr>
          <a:xfrm>
            <a:off x="6094225" y="2987325"/>
            <a:ext cx="347700" cy="600"/>
          </a:xfrm>
          <a:prstGeom prst="bentConnector3">
            <a:avLst>
              <a:gd fmla="val 49986" name="adj1"/>
            </a:avLst>
          </a:prstGeom>
          <a:noFill/>
          <a:ln cap="flat" cmpd="sng" w="28575">
            <a:solidFill>
              <a:srgbClr val="0B5394"/>
            </a:solidFill>
            <a:prstDash val="solid"/>
            <a:round/>
            <a:headEnd len="med" w="med" type="none"/>
            <a:tailEnd len="med" w="med" type="triangle"/>
          </a:ln>
        </p:spPr>
      </p:cxnSp>
      <p:cxnSp>
        <p:nvCxnSpPr>
          <p:cNvPr id="589" name="Google Shape;589;p74"/>
          <p:cNvCxnSpPr>
            <a:stCxn id="580" idx="3"/>
            <a:endCxn id="581" idx="1"/>
          </p:cNvCxnSpPr>
          <p:nvPr/>
        </p:nvCxnSpPr>
        <p:spPr>
          <a:xfrm flipH="1" rot="10800000">
            <a:off x="7769325" y="2274525"/>
            <a:ext cx="552000" cy="712800"/>
          </a:xfrm>
          <a:prstGeom prst="bentConnector3">
            <a:avLst>
              <a:gd fmla="val 49999" name="adj1"/>
            </a:avLst>
          </a:prstGeom>
          <a:noFill/>
          <a:ln cap="flat" cmpd="sng" w="28575">
            <a:solidFill>
              <a:srgbClr val="0B5394"/>
            </a:solidFill>
            <a:prstDash val="solid"/>
            <a:round/>
            <a:headEnd len="med" w="med" type="none"/>
            <a:tailEnd len="med" w="med" type="triangle"/>
          </a:ln>
        </p:spPr>
      </p:cxnSp>
      <p:cxnSp>
        <p:nvCxnSpPr>
          <p:cNvPr id="590" name="Google Shape;590;p74"/>
          <p:cNvCxnSpPr>
            <a:stCxn id="580" idx="3"/>
            <a:endCxn id="582" idx="1"/>
          </p:cNvCxnSpPr>
          <p:nvPr/>
        </p:nvCxnSpPr>
        <p:spPr>
          <a:xfrm>
            <a:off x="7769325" y="2987325"/>
            <a:ext cx="552000" cy="146400"/>
          </a:xfrm>
          <a:prstGeom prst="bentConnector3">
            <a:avLst>
              <a:gd fmla="val 49999" name="adj1"/>
            </a:avLst>
          </a:prstGeom>
          <a:noFill/>
          <a:ln cap="flat" cmpd="sng" w="28575">
            <a:solidFill>
              <a:srgbClr val="0B5394"/>
            </a:solidFill>
            <a:prstDash val="solid"/>
            <a:round/>
            <a:headEnd len="med" w="med" type="none"/>
            <a:tailEnd len="med" w="med" type="triangle"/>
          </a:ln>
        </p:spPr>
      </p:cxnSp>
      <p:cxnSp>
        <p:nvCxnSpPr>
          <p:cNvPr id="591" name="Google Shape;591;p74"/>
          <p:cNvCxnSpPr>
            <a:stCxn id="580" idx="3"/>
            <a:endCxn id="583" idx="1"/>
          </p:cNvCxnSpPr>
          <p:nvPr/>
        </p:nvCxnSpPr>
        <p:spPr>
          <a:xfrm>
            <a:off x="7769325" y="2987325"/>
            <a:ext cx="552000" cy="1005600"/>
          </a:xfrm>
          <a:prstGeom prst="bentConnector3">
            <a:avLst>
              <a:gd fmla="val 49999" name="adj1"/>
            </a:avLst>
          </a:prstGeom>
          <a:noFill/>
          <a:ln cap="flat" cmpd="sng" w="28575">
            <a:solidFill>
              <a:srgbClr val="0B5394"/>
            </a:solidFill>
            <a:prstDash val="solid"/>
            <a:round/>
            <a:headEnd len="med" w="med" type="none"/>
            <a:tailEnd len="med" w="med" type="triangle"/>
          </a:ln>
        </p:spPr>
      </p:cxnSp>
      <p:cxnSp>
        <p:nvCxnSpPr>
          <p:cNvPr id="592" name="Google Shape;592;p74"/>
          <p:cNvCxnSpPr>
            <a:stCxn id="578" idx="2"/>
            <a:endCxn id="584" idx="0"/>
          </p:cNvCxnSpPr>
          <p:nvPr/>
        </p:nvCxnSpPr>
        <p:spPr>
          <a:xfrm flipH="1" rot="-5400000">
            <a:off x="3762125" y="3425475"/>
            <a:ext cx="304200" cy="600"/>
          </a:xfrm>
          <a:prstGeom prst="bentConnector3">
            <a:avLst>
              <a:gd fmla="val 50012" name="adj1"/>
            </a:avLst>
          </a:prstGeom>
          <a:noFill/>
          <a:ln cap="flat" cmpd="sng" w="28575">
            <a:solidFill>
              <a:srgbClr val="0B5394"/>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5"/>
          <p:cNvSpPr/>
          <p:nvPr/>
        </p:nvSpPr>
        <p:spPr>
          <a:xfrm>
            <a:off x="1337050" y="1786600"/>
            <a:ext cx="6633600" cy="25821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8" name="Google Shape;598;p75"/>
          <p:cNvPicPr preferRelativeResize="0"/>
          <p:nvPr/>
        </p:nvPicPr>
        <p:blipFill>
          <a:blip r:embed="rId3">
            <a:alphaModFix/>
          </a:blip>
          <a:stretch>
            <a:fillRect/>
          </a:stretch>
        </p:blipFill>
        <p:spPr>
          <a:xfrm>
            <a:off x="0" y="0"/>
            <a:ext cx="861675" cy="887475"/>
          </a:xfrm>
          <a:prstGeom prst="rect">
            <a:avLst/>
          </a:prstGeom>
          <a:noFill/>
          <a:ln>
            <a:noFill/>
          </a:ln>
        </p:spPr>
      </p:pic>
      <p:pic>
        <p:nvPicPr>
          <p:cNvPr id="599" name="Google Shape;599;p7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00" name="Google Shape;600;p75"/>
          <p:cNvSpPr txBox="1"/>
          <p:nvPr>
            <p:ph idx="1" type="subTitle"/>
          </p:nvPr>
        </p:nvSpPr>
        <p:spPr>
          <a:xfrm>
            <a:off x="311700" y="1152475"/>
            <a:ext cx="8684100" cy="695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HTTP(S) Load Balancer Architecture</a:t>
            </a:r>
            <a:endParaRPr sz="2900">
              <a:solidFill>
                <a:srgbClr val="000000"/>
              </a:solidFill>
              <a:latin typeface="Montserrat"/>
              <a:ea typeface="Montserrat"/>
              <a:cs typeface="Montserrat"/>
              <a:sym typeface="Montserrat"/>
            </a:endParaRPr>
          </a:p>
        </p:txBody>
      </p:sp>
      <p:sp>
        <p:nvSpPr>
          <p:cNvPr id="601" name="Google Shape;601;p7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02" name="Google Shape;602;p75"/>
          <p:cNvSpPr/>
          <p:nvPr/>
        </p:nvSpPr>
        <p:spPr>
          <a:xfrm>
            <a:off x="1469725" y="2021325"/>
            <a:ext cx="6378300" cy="22248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          Load Balancer</a:t>
            </a:r>
            <a:endParaRPr b="1">
              <a:latin typeface="Montserrat"/>
              <a:ea typeface="Montserrat"/>
              <a:cs typeface="Montserrat"/>
              <a:sym typeface="Montserrat"/>
            </a:endParaRPr>
          </a:p>
        </p:txBody>
      </p:sp>
      <p:pic>
        <p:nvPicPr>
          <p:cNvPr id="603" name="Google Shape;603;p75"/>
          <p:cNvPicPr preferRelativeResize="0"/>
          <p:nvPr/>
        </p:nvPicPr>
        <p:blipFill>
          <a:blip r:embed="rId5">
            <a:alphaModFix/>
          </a:blip>
          <a:stretch>
            <a:fillRect/>
          </a:stretch>
        </p:blipFill>
        <p:spPr>
          <a:xfrm>
            <a:off x="1578966" y="2062150"/>
            <a:ext cx="424550" cy="424550"/>
          </a:xfrm>
          <a:prstGeom prst="rect">
            <a:avLst/>
          </a:prstGeom>
          <a:noFill/>
          <a:ln>
            <a:noFill/>
          </a:ln>
        </p:spPr>
      </p:pic>
      <p:sp>
        <p:nvSpPr>
          <p:cNvPr id="604" name="Google Shape;604;p75"/>
          <p:cNvSpPr/>
          <p:nvPr/>
        </p:nvSpPr>
        <p:spPr>
          <a:xfrm>
            <a:off x="71475" y="2700975"/>
            <a:ext cx="12042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Internet</a:t>
            </a:r>
            <a:endParaRPr>
              <a:latin typeface="Montserrat"/>
              <a:ea typeface="Montserrat"/>
              <a:cs typeface="Montserrat"/>
              <a:sym typeface="Montserrat"/>
            </a:endParaRPr>
          </a:p>
        </p:txBody>
      </p:sp>
      <p:sp>
        <p:nvSpPr>
          <p:cNvPr id="605" name="Google Shape;605;p75"/>
          <p:cNvSpPr/>
          <p:nvPr/>
        </p:nvSpPr>
        <p:spPr>
          <a:xfrm>
            <a:off x="1642525" y="2700975"/>
            <a:ext cx="13275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Forwarding Rules</a:t>
            </a:r>
            <a:endParaRPr>
              <a:latin typeface="Montserrat"/>
              <a:ea typeface="Montserrat"/>
              <a:cs typeface="Montserrat"/>
              <a:sym typeface="Montserrat"/>
            </a:endParaRPr>
          </a:p>
        </p:txBody>
      </p:sp>
      <p:sp>
        <p:nvSpPr>
          <p:cNvPr id="606" name="Google Shape;606;p75"/>
          <p:cNvSpPr/>
          <p:nvPr/>
        </p:nvSpPr>
        <p:spPr>
          <a:xfrm>
            <a:off x="3408725" y="2700975"/>
            <a:ext cx="10104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Target</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Proxy</a:t>
            </a:r>
            <a:endParaRPr>
              <a:latin typeface="Montserrat"/>
              <a:ea typeface="Montserrat"/>
              <a:cs typeface="Montserrat"/>
              <a:sym typeface="Montserrat"/>
            </a:endParaRPr>
          </a:p>
        </p:txBody>
      </p:sp>
      <p:sp>
        <p:nvSpPr>
          <p:cNvPr id="607" name="Google Shape;607;p75"/>
          <p:cNvSpPr/>
          <p:nvPr/>
        </p:nvSpPr>
        <p:spPr>
          <a:xfrm>
            <a:off x="4766725" y="2700975"/>
            <a:ext cx="13275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Forwarding Rules</a:t>
            </a:r>
            <a:endParaRPr>
              <a:latin typeface="Montserrat"/>
              <a:ea typeface="Montserrat"/>
              <a:cs typeface="Montserrat"/>
              <a:sym typeface="Montserrat"/>
            </a:endParaRPr>
          </a:p>
        </p:txBody>
      </p:sp>
      <p:sp>
        <p:nvSpPr>
          <p:cNvPr id="608" name="Google Shape;608;p75"/>
          <p:cNvSpPr/>
          <p:nvPr/>
        </p:nvSpPr>
        <p:spPr>
          <a:xfrm>
            <a:off x="6441825" y="2700975"/>
            <a:ext cx="13275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Backend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Service</a:t>
            </a:r>
            <a:endParaRPr>
              <a:latin typeface="Montserrat"/>
              <a:ea typeface="Montserrat"/>
              <a:cs typeface="Montserrat"/>
              <a:sym typeface="Montserrat"/>
            </a:endParaRPr>
          </a:p>
        </p:txBody>
      </p:sp>
      <p:pic>
        <p:nvPicPr>
          <p:cNvPr id="609" name="Google Shape;609;p75"/>
          <p:cNvPicPr preferRelativeResize="0"/>
          <p:nvPr/>
        </p:nvPicPr>
        <p:blipFill>
          <a:blip r:embed="rId6">
            <a:alphaModFix/>
          </a:blip>
          <a:stretch>
            <a:fillRect/>
          </a:stretch>
        </p:blipFill>
        <p:spPr>
          <a:xfrm>
            <a:off x="8321319" y="2054292"/>
            <a:ext cx="440250" cy="440260"/>
          </a:xfrm>
          <a:prstGeom prst="rect">
            <a:avLst/>
          </a:prstGeom>
          <a:noFill/>
          <a:ln>
            <a:noFill/>
          </a:ln>
        </p:spPr>
      </p:pic>
      <p:pic>
        <p:nvPicPr>
          <p:cNvPr id="610" name="Google Shape;610;p75"/>
          <p:cNvPicPr preferRelativeResize="0"/>
          <p:nvPr/>
        </p:nvPicPr>
        <p:blipFill>
          <a:blip r:embed="rId6">
            <a:alphaModFix/>
          </a:blip>
          <a:stretch>
            <a:fillRect/>
          </a:stretch>
        </p:blipFill>
        <p:spPr>
          <a:xfrm>
            <a:off x="8321319" y="2913592"/>
            <a:ext cx="440250" cy="440260"/>
          </a:xfrm>
          <a:prstGeom prst="rect">
            <a:avLst/>
          </a:prstGeom>
          <a:noFill/>
          <a:ln>
            <a:noFill/>
          </a:ln>
        </p:spPr>
      </p:pic>
      <p:pic>
        <p:nvPicPr>
          <p:cNvPr id="611" name="Google Shape;611;p75"/>
          <p:cNvPicPr preferRelativeResize="0"/>
          <p:nvPr/>
        </p:nvPicPr>
        <p:blipFill>
          <a:blip r:embed="rId6">
            <a:alphaModFix/>
          </a:blip>
          <a:stretch>
            <a:fillRect/>
          </a:stretch>
        </p:blipFill>
        <p:spPr>
          <a:xfrm>
            <a:off x="8321319" y="3772892"/>
            <a:ext cx="440250" cy="440260"/>
          </a:xfrm>
          <a:prstGeom prst="rect">
            <a:avLst/>
          </a:prstGeom>
          <a:noFill/>
          <a:ln>
            <a:noFill/>
          </a:ln>
        </p:spPr>
      </p:pic>
      <p:sp>
        <p:nvSpPr>
          <p:cNvPr id="612" name="Google Shape;612;p75"/>
          <p:cNvSpPr/>
          <p:nvPr/>
        </p:nvSpPr>
        <p:spPr>
          <a:xfrm>
            <a:off x="3311825" y="3577950"/>
            <a:ext cx="1204200" cy="572700"/>
          </a:xfrm>
          <a:prstGeom prst="rect">
            <a:avLst/>
          </a:prstGeom>
          <a:solidFill>
            <a:srgbClr val="F3F3F3"/>
          </a:solid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SSL Certificate</a:t>
            </a:r>
            <a:endParaRPr>
              <a:latin typeface="Montserrat"/>
              <a:ea typeface="Montserrat"/>
              <a:cs typeface="Montserrat"/>
              <a:sym typeface="Montserrat"/>
            </a:endParaRPr>
          </a:p>
        </p:txBody>
      </p:sp>
      <p:cxnSp>
        <p:nvCxnSpPr>
          <p:cNvPr id="613" name="Google Shape;613;p75"/>
          <p:cNvCxnSpPr>
            <a:stCxn id="604" idx="3"/>
            <a:endCxn id="605" idx="1"/>
          </p:cNvCxnSpPr>
          <p:nvPr/>
        </p:nvCxnSpPr>
        <p:spPr>
          <a:xfrm>
            <a:off x="1275675" y="2987325"/>
            <a:ext cx="366900" cy="600"/>
          </a:xfrm>
          <a:prstGeom prst="bentConnector3">
            <a:avLst>
              <a:gd fmla="val 49993" name="adj1"/>
            </a:avLst>
          </a:prstGeom>
          <a:noFill/>
          <a:ln cap="flat" cmpd="sng" w="28575">
            <a:solidFill>
              <a:srgbClr val="0B5394"/>
            </a:solidFill>
            <a:prstDash val="solid"/>
            <a:round/>
            <a:headEnd len="med" w="med" type="none"/>
            <a:tailEnd len="med" w="med" type="triangle"/>
          </a:ln>
        </p:spPr>
      </p:cxnSp>
      <p:cxnSp>
        <p:nvCxnSpPr>
          <p:cNvPr id="614" name="Google Shape;614;p75"/>
          <p:cNvCxnSpPr>
            <a:stCxn id="605" idx="3"/>
            <a:endCxn id="606" idx="1"/>
          </p:cNvCxnSpPr>
          <p:nvPr/>
        </p:nvCxnSpPr>
        <p:spPr>
          <a:xfrm>
            <a:off x="2970025" y="2987325"/>
            <a:ext cx="438600" cy="600"/>
          </a:xfrm>
          <a:prstGeom prst="bentConnector3">
            <a:avLst>
              <a:gd fmla="val 50011" name="adj1"/>
            </a:avLst>
          </a:prstGeom>
          <a:noFill/>
          <a:ln cap="flat" cmpd="sng" w="28575">
            <a:solidFill>
              <a:srgbClr val="0B5394"/>
            </a:solidFill>
            <a:prstDash val="solid"/>
            <a:round/>
            <a:headEnd len="med" w="med" type="none"/>
            <a:tailEnd len="med" w="med" type="triangle"/>
          </a:ln>
        </p:spPr>
      </p:cxnSp>
      <p:cxnSp>
        <p:nvCxnSpPr>
          <p:cNvPr id="615" name="Google Shape;615;p75"/>
          <p:cNvCxnSpPr>
            <a:stCxn id="606" idx="3"/>
            <a:endCxn id="607" idx="1"/>
          </p:cNvCxnSpPr>
          <p:nvPr/>
        </p:nvCxnSpPr>
        <p:spPr>
          <a:xfrm>
            <a:off x="4419125" y="2987325"/>
            <a:ext cx="347700" cy="600"/>
          </a:xfrm>
          <a:prstGeom prst="bentConnector3">
            <a:avLst>
              <a:gd fmla="val 49986" name="adj1"/>
            </a:avLst>
          </a:prstGeom>
          <a:noFill/>
          <a:ln cap="flat" cmpd="sng" w="28575">
            <a:solidFill>
              <a:srgbClr val="0B5394"/>
            </a:solidFill>
            <a:prstDash val="solid"/>
            <a:round/>
            <a:headEnd len="med" w="med" type="none"/>
            <a:tailEnd len="med" w="med" type="triangle"/>
          </a:ln>
        </p:spPr>
      </p:cxnSp>
      <p:cxnSp>
        <p:nvCxnSpPr>
          <p:cNvPr id="616" name="Google Shape;616;p75"/>
          <p:cNvCxnSpPr>
            <a:stCxn id="607" idx="3"/>
            <a:endCxn id="608" idx="1"/>
          </p:cNvCxnSpPr>
          <p:nvPr/>
        </p:nvCxnSpPr>
        <p:spPr>
          <a:xfrm>
            <a:off x="6094225" y="2987325"/>
            <a:ext cx="347700" cy="600"/>
          </a:xfrm>
          <a:prstGeom prst="bentConnector3">
            <a:avLst>
              <a:gd fmla="val 49986" name="adj1"/>
            </a:avLst>
          </a:prstGeom>
          <a:noFill/>
          <a:ln cap="flat" cmpd="sng" w="28575">
            <a:solidFill>
              <a:srgbClr val="0B5394"/>
            </a:solidFill>
            <a:prstDash val="solid"/>
            <a:round/>
            <a:headEnd len="med" w="med" type="none"/>
            <a:tailEnd len="med" w="med" type="triangle"/>
          </a:ln>
        </p:spPr>
      </p:cxnSp>
      <p:cxnSp>
        <p:nvCxnSpPr>
          <p:cNvPr id="617" name="Google Shape;617;p75"/>
          <p:cNvCxnSpPr>
            <a:stCxn id="608" idx="3"/>
            <a:endCxn id="609" idx="1"/>
          </p:cNvCxnSpPr>
          <p:nvPr/>
        </p:nvCxnSpPr>
        <p:spPr>
          <a:xfrm flipH="1" rot="10800000">
            <a:off x="7769325" y="2274525"/>
            <a:ext cx="552000" cy="712800"/>
          </a:xfrm>
          <a:prstGeom prst="bentConnector3">
            <a:avLst>
              <a:gd fmla="val 49999" name="adj1"/>
            </a:avLst>
          </a:prstGeom>
          <a:noFill/>
          <a:ln cap="flat" cmpd="sng" w="28575">
            <a:solidFill>
              <a:srgbClr val="0B5394"/>
            </a:solidFill>
            <a:prstDash val="solid"/>
            <a:round/>
            <a:headEnd len="med" w="med" type="none"/>
            <a:tailEnd len="med" w="med" type="triangle"/>
          </a:ln>
        </p:spPr>
      </p:cxnSp>
      <p:cxnSp>
        <p:nvCxnSpPr>
          <p:cNvPr id="618" name="Google Shape;618;p75"/>
          <p:cNvCxnSpPr>
            <a:stCxn id="608" idx="3"/>
            <a:endCxn id="610" idx="1"/>
          </p:cNvCxnSpPr>
          <p:nvPr/>
        </p:nvCxnSpPr>
        <p:spPr>
          <a:xfrm>
            <a:off x="7769325" y="2987325"/>
            <a:ext cx="552000" cy="146400"/>
          </a:xfrm>
          <a:prstGeom prst="bentConnector3">
            <a:avLst>
              <a:gd fmla="val 49999" name="adj1"/>
            </a:avLst>
          </a:prstGeom>
          <a:noFill/>
          <a:ln cap="flat" cmpd="sng" w="28575">
            <a:solidFill>
              <a:srgbClr val="0B5394"/>
            </a:solidFill>
            <a:prstDash val="solid"/>
            <a:round/>
            <a:headEnd len="med" w="med" type="none"/>
            <a:tailEnd len="med" w="med" type="triangle"/>
          </a:ln>
        </p:spPr>
      </p:cxnSp>
      <p:cxnSp>
        <p:nvCxnSpPr>
          <p:cNvPr id="619" name="Google Shape;619;p75"/>
          <p:cNvCxnSpPr>
            <a:stCxn id="608" idx="3"/>
            <a:endCxn id="611" idx="1"/>
          </p:cNvCxnSpPr>
          <p:nvPr/>
        </p:nvCxnSpPr>
        <p:spPr>
          <a:xfrm>
            <a:off x="7769325" y="2987325"/>
            <a:ext cx="552000" cy="1005600"/>
          </a:xfrm>
          <a:prstGeom prst="bentConnector3">
            <a:avLst>
              <a:gd fmla="val 49999" name="adj1"/>
            </a:avLst>
          </a:prstGeom>
          <a:noFill/>
          <a:ln cap="flat" cmpd="sng" w="28575">
            <a:solidFill>
              <a:srgbClr val="0B5394"/>
            </a:solidFill>
            <a:prstDash val="solid"/>
            <a:round/>
            <a:headEnd len="med" w="med" type="none"/>
            <a:tailEnd len="med" w="med" type="triangle"/>
          </a:ln>
        </p:spPr>
      </p:cxnSp>
      <p:cxnSp>
        <p:nvCxnSpPr>
          <p:cNvPr id="620" name="Google Shape;620;p75"/>
          <p:cNvCxnSpPr>
            <a:stCxn id="606" idx="2"/>
            <a:endCxn id="612" idx="0"/>
          </p:cNvCxnSpPr>
          <p:nvPr/>
        </p:nvCxnSpPr>
        <p:spPr>
          <a:xfrm flipH="1" rot="-5400000">
            <a:off x="3762125" y="3425475"/>
            <a:ext cx="304200" cy="600"/>
          </a:xfrm>
          <a:prstGeom prst="bentConnector3">
            <a:avLst>
              <a:gd fmla="val 50012" name="adj1"/>
            </a:avLst>
          </a:prstGeom>
          <a:noFill/>
          <a:ln cap="flat" cmpd="sng" w="28575">
            <a:solidFill>
              <a:srgbClr val="0B5394"/>
            </a:solidFill>
            <a:prstDash val="solid"/>
            <a:round/>
            <a:headEnd len="med" w="med" type="none"/>
            <a:tailEnd len="med" w="med" type="none"/>
          </a:ln>
        </p:spPr>
      </p:cxnSp>
      <p:sp>
        <p:nvSpPr>
          <p:cNvPr id="621" name="Google Shape;621;p75"/>
          <p:cNvSpPr txBox="1"/>
          <p:nvPr/>
        </p:nvSpPr>
        <p:spPr>
          <a:xfrm>
            <a:off x="3811650" y="4368700"/>
            <a:ext cx="15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Firewall Rules</a:t>
            </a:r>
            <a:endParaRPr>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pic>
        <p:nvPicPr>
          <p:cNvPr id="626" name="Google Shape;626;p76"/>
          <p:cNvPicPr preferRelativeResize="0"/>
          <p:nvPr/>
        </p:nvPicPr>
        <p:blipFill>
          <a:blip r:embed="rId3">
            <a:alphaModFix/>
          </a:blip>
          <a:stretch>
            <a:fillRect/>
          </a:stretch>
        </p:blipFill>
        <p:spPr>
          <a:xfrm>
            <a:off x="0" y="0"/>
            <a:ext cx="861675" cy="887475"/>
          </a:xfrm>
          <a:prstGeom prst="rect">
            <a:avLst/>
          </a:prstGeom>
          <a:noFill/>
          <a:ln>
            <a:noFill/>
          </a:ln>
        </p:spPr>
      </p:pic>
      <p:pic>
        <p:nvPicPr>
          <p:cNvPr id="627" name="Google Shape;627;p7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28" name="Google Shape;628;p7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Backend Services:</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Health check is performed to check if the backend is allowed to </a:t>
            </a:r>
            <a:r>
              <a:rPr lang="en" sz="2900">
                <a:solidFill>
                  <a:schemeClr val="dk1"/>
                </a:solidFill>
                <a:latin typeface="Montserrat"/>
                <a:ea typeface="Montserrat"/>
                <a:cs typeface="Montserrat"/>
                <a:sym typeface="Montserrat"/>
              </a:rPr>
              <a:t>receive</a:t>
            </a:r>
            <a:r>
              <a:rPr lang="en" sz="2900">
                <a:solidFill>
                  <a:schemeClr val="dk1"/>
                </a:solidFill>
                <a:latin typeface="Montserrat"/>
                <a:ea typeface="Montserrat"/>
                <a:cs typeface="Montserrat"/>
                <a:sym typeface="Montserrat"/>
              </a:rPr>
              <a:t> requests.</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If health check is not passed, requests are not sent until health check is passed.</a:t>
            </a:r>
            <a:endParaRPr sz="2900">
              <a:solidFill>
                <a:schemeClr val="dk1"/>
              </a:solidFill>
              <a:latin typeface="Montserrat"/>
              <a:ea typeface="Montserrat"/>
              <a:cs typeface="Montserrat"/>
              <a:sym typeface="Montserrat"/>
            </a:endParaRPr>
          </a:p>
        </p:txBody>
      </p:sp>
      <p:sp>
        <p:nvSpPr>
          <p:cNvPr id="629" name="Google Shape;629;p7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77"/>
          <p:cNvPicPr preferRelativeResize="0"/>
          <p:nvPr/>
        </p:nvPicPr>
        <p:blipFill>
          <a:blip r:embed="rId3">
            <a:alphaModFix/>
          </a:blip>
          <a:stretch>
            <a:fillRect/>
          </a:stretch>
        </p:blipFill>
        <p:spPr>
          <a:xfrm>
            <a:off x="0" y="0"/>
            <a:ext cx="861675" cy="887475"/>
          </a:xfrm>
          <a:prstGeom prst="rect">
            <a:avLst/>
          </a:prstGeom>
          <a:noFill/>
          <a:ln>
            <a:noFill/>
          </a:ln>
        </p:spPr>
      </p:pic>
      <p:pic>
        <p:nvPicPr>
          <p:cNvPr id="635" name="Google Shape;635;p7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36" name="Google Shape;636;p7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Backend Services:</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Optional session affinity is allowed to attempt to send all requests from the same client to the same backend instance.</a:t>
            </a:r>
            <a:endParaRPr sz="2900">
              <a:solidFill>
                <a:schemeClr val="dk1"/>
              </a:solidFill>
              <a:latin typeface="Montserrat"/>
              <a:ea typeface="Montserrat"/>
              <a:cs typeface="Montserrat"/>
              <a:sym typeface="Montserrat"/>
            </a:endParaRPr>
          </a:p>
          <a:p>
            <a:pPr indent="-412750" lvl="2" marL="13716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For example, all US based clients always get sent to a US based MIG.</a:t>
            </a:r>
            <a:endParaRPr sz="2900">
              <a:solidFill>
                <a:schemeClr val="dk1"/>
              </a:solidFill>
              <a:latin typeface="Montserrat"/>
              <a:ea typeface="Montserrat"/>
              <a:cs typeface="Montserrat"/>
              <a:sym typeface="Montserrat"/>
            </a:endParaRPr>
          </a:p>
        </p:txBody>
      </p:sp>
      <p:sp>
        <p:nvSpPr>
          <p:cNvPr id="637" name="Google Shape;637;p7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pic>
        <p:nvPicPr>
          <p:cNvPr id="642" name="Google Shape;642;p78"/>
          <p:cNvPicPr preferRelativeResize="0"/>
          <p:nvPr/>
        </p:nvPicPr>
        <p:blipFill>
          <a:blip r:embed="rId3">
            <a:alphaModFix/>
          </a:blip>
          <a:stretch>
            <a:fillRect/>
          </a:stretch>
        </p:blipFill>
        <p:spPr>
          <a:xfrm>
            <a:off x="0" y="0"/>
            <a:ext cx="861675" cy="887475"/>
          </a:xfrm>
          <a:prstGeom prst="rect">
            <a:avLst/>
          </a:prstGeom>
          <a:noFill/>
          <a:ln>
            <a:noFill/>
          </a:ln>
        </p:spPr>
      </p:pic>
      <p:pic>
        <p:nvPicPr>
          <p:cNvPr id="643" name="Google Shape;643;p7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44" name="Google Shape;644;p7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Backend Services:</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Time out settings turned on by default.</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Balancing Mode can be based on:</a:t>
            </a:r>
            <a:endParaRPr sz="2900">
              <a:solidFill>
                <a:schemeClr val="dk1"/>
              </a:solidFill>
              <a:latin typeface="Montserrat"/>
              <a:ea typeface="Montserrat"/>
              <a:cs typeface="Montserrat"/>
              <a:sym typeface="Montserrat"/>
            </a:endParaRPr>
          </a:p>
          <a:p>
            <a:pPr indent="-412750" lvl="2" marL="13716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CPU Utilization</a:t>
            </a:r>
            <a:endParaRPr sz="2900">
              <a:solidFill>
                <a:schemeClr val="dk1"/>
              </a:solidFill>
              <a:latin typeface="Montserrat"/>
              <a:ea typeface="Montserrat"/>
              <a:cs typeface="Montserrat"/>
              <a:sym typeface="Montserrat"/>
            </a:endParaRPr>
          </a:p>
          <a:p>
            <a:pPr indent="-412750" lvl="2" marL="13716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Requests per Second</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Built-in capacity based scaling (scale after CPU % reached).</a:t>
            </a:r>
            <a:endParaRPr sz="2900">
              <a:solidFill>
                <a:schemeClr val="dk1"/>
              </a:solidFill>
              <a:latin typeface="Montserrat"/>
              <a:ea typeface="Montserrat"/>
              <a:cs typeface="Montserrat"/>
              <a:sym typeface="Montserrat"/>
            </a:endParaRPr>
          </a:p>
        </p:txBody>
      </p:sp>
      <p:sp>
        <p:nvSpPr>
          <p:cNvPr id="645" name="Google Shape;645;p7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id="650" name="Google Shape;650;p79"/>
          <p:cNvPicPr preferRelativeResize="0"/>
          <p:nvPr/>
        </p:nvPicPr>
        <p:blipFill>
          <a:blip r:embed="rId3">
            <a:alphaModFix/>
          </a:blip>
          <a:stretch>
            <a:fillRect/>
          </a:stretch>
        </p:blipFill>
        <p:spPr>
          <a:xfrm>
            <a:off x="0" y="0"/>
            <a:ext cx="861675" cy="887475"/>
          </a:xfrm>
          <a:prstGeom prst="rect">
            <a:avLst/>
          </a:prstGeom>
          <a:noFill/>
          <a:ln>
            <a:noFill/>
          </a:ln>
        </p:spPr>
      </p:pic>
      <p:pic>
        <p:nvPicPr>
          <p:cNvPr id="651" name="Google Shape;651;p7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52" name="Google Shape;652;p7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For the latest information about HTTP(S) check out the official docs:</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cloud.google.com/load-balancing/ docs/https</a:t>
            </a:r>
            <a:endParaRPr b="1" sz="2900">
              <a:solidFill>
                <a:srgbClr val="0B5394"/>
              </a:solidFill>
              <a:latin typeface="Montserrat"/>
              <a:ea typeface="Montserrat"/>
              <a:cs typeface="Montserrat"/>
              <a:sym typeface="Montserrat"/>
            </a:endParaRPr>
          </a:p>
        </p:txBody>
      </p:sp>
      <p:sp>
        <p:nvSpPr>
          <p:cNvPr id="653" name="Google Shape;653;p7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pic>
        <p:nvPicPr>
          <p:cNvPr id="658" name="Google Shape;658;p80"/>
          <p:cNvPicPr preferRelativeResize="0"/>
          <p:nvPr/>
        </p:nvPicPr>
        <p:blipFill>
          <a:blip r:embed="rId3">
            <a:alphaModFix/>
          </a:blip>
          <a:stretch>
            <a:fillRect/>
          </a:stretch>
        </p:blipFill>
        <p:spPr>
          <a:xfrm>
            <a:off x="0" y="0"/>
            <a:ext cx="861675" cy="887475"/>
          </a:xfrm>
          <a:prstGeom prst="rect">
            <a:avLst/>
          </a:prstGeom>
          <a:noFill/>
          <a:ln>
            <a:noFill/>
          </a:ln>
        </p:spPr>
      </p:pic>
      <p:pic>
        <p:nvPicPr>
          <p:cNvPr id="659" name="Google Shape;659;p8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60" name="Google Shape;660;p8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What specifically changes from HTTP load balancing to HTTPS load balancing?</a:t>
            </a:r>
            <a:endParaRPr sz="2900">
              <a:solidFill>
                <a:schemeClr val="dk1"/>
              </a:solidFill>
              <a:latin typeface="Montserrat"/>
              <a:ea typeface="Montserrat"/>
              <a:cs typeface="Montserrat"/>
              <a:sym typeface="Montserrat"/>
            </a:endParaRPr>
          </a:p>
        </p:txBody>
      </p:sp>
      <p:sp>
        <p:nvSpPr>
          <p:cNvPr id="661" name="Google Shape;661;p8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pic>
        <p:nvPicPr>
          <p:cNvPr id="666" name="Google Shape;666;p81"/>
          <p:cNvPicPr preferRelativeResize="0"/>
          <p:nvPr/>
        </p:nvPicPr>
        <p:blipFill>
          <a:blip r:embed="rId3">
            <a:alphaModFix/>
          </a:blip>
          <a:stretch>
            <a:fillRect/>
          </a:stretch>
        </p:blipFill>
        <p:spPr>
          <a:xfrm>
            <a:off x="0" y="0"/>
            <a:ext cx="861675" cy="887475"/>
          </a:xfrm>
          <a:prstGeom prst="rect">
            <a:avLst/>
          </a:prstGeom>
          <a:noFill/>
          <a:ln>
            <a:noFill/>
          </a:ln>
        </p:spPr>
      </p:pic>
      <p:pic>
        <p:nvPicPr>
          <p:cNvPr id="667" name="Google Shape;667;p8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68" name="Google Shape;668;p8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Balancing:</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Target HTTPS Proxy.</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Minimum of one signed SSL certificate.</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Client SSL Session terminates at the load balancer.</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Supports QUIC transport layer protocol.</a:t>
            </a:r>
            <a:endParaRPr sz="2900">
              <a:solidFill>
                <a:schemeClr val="dk1"/>
              </a:solidFill>
              <a:latin typeface="Montserrat"/>
              <a:ea typeface="Montserrat"/>
              <a:cs typeface="Montserrat"/>
              <a:sym typeface="Montserrat"/>
            </a:endParaRPr>
          </a:p>
        </p:txBody>
      </p:sp>
      <p:sp>
        <p:nvSpPr>
          <p:cNvPr id="669" name="Google Shape;669;p8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0" name="Google Shape;100;p1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1" name="Google Shape;101;p19"/>
          <p:cNvSpPr txBox="1"/>
          <p:nvPr>
            <p:ph type="ctrTitle"/>
          </p:nvPr>
        </p:nvSpPr>
        <p:spPr>
          <a:xfrm>
            <a:off x="311700" y="1560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Managed Instance Groups</a:t>
            </a:r>
            <a:endParaRPr b="1">
              <a:latin typeface="Montserrat"/>
              <a:ea typeface="Montserrat"/>
              <a:cs typeface="Montserrat"/>
              <a:sym typeface="Montserrat"/>
            </a:endParaRPr>
          </a:p>
        </p:txBody>
      </p:sp>
      <p:sp>
        <p:nvSpPr>
          <p:cNvPr id="102" name="Google Shape;102;p1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pic>
        <p:nvPicPr>
          <p:cNvPr id="674" name="Google Shape;674;p82"/>
          <p:cNvPicPr preferRelativeResize="0"/>
          <p:nvPr/>
        </p:nvPicPr>
        <p:blipFill>
          <a:blip r:embed="rId3">
            <a:alphaModFix/>
          </a:blip>
          <a:stretch>
            <a:fillRect/>
          </a:stretch>
        </p:blipFill>
        <p:spPr>
          <a:xfrm>
            <a:off x="0" y="0"/>
            <a:ext cx="861675" cy="887475"/>
          </a:xfrm>
          <a:prstGeom prst="rect">
            <a:avLst/>
          </a:prstGeom>
          <a:noFill/>
          <a:ln>
            <a:noFill/>
          </a:ln>
        </p:spPr>
      </p:pic>
      <p:pic>
        <p:nvPicPr>
          <p:cNvPr id="675" name="Google Shape;675;p8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76" name="Google Shape;676;p8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HTTPS Load Balancing:</a:t>
            </a:r>
            <a:endParaRPr sz="2900">
              <a:solidFill>
                <a:schemeClr val="dk1"/>
              </a:solidFill>
              <a:latin typeface="Montserrat"/>
              <a:ea typeface="Montserrat"/>
              <a:cs typeface="Montserrat"/>
              <a:sym typeface="Montserrat"/>
            </a:endParaRPr>
          </a:p>
          <a:p>
            <a:pPr indent="-412750" lvl="1" marL="9144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SSL Certificates are required for HTTPS</a:t>
            </a:r>
            <a:endParaRPr sz="2900">
              <a:solidFill>
                <a:schemeClr val="dk1"/>
              </a:solidFill>
              <a:latin typeface="Montserrat"/>
              <a:ea typeface="Montserrat"/>
              <a:cs typeface="Montserrat"/>
              <a:sym typeface="Montserrat"/>
            </a:endParaRPr>
          </a:p>
          <a:p>
            <a:pPr indent="-412750" lvl="2" marL="13716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Up to 10 SSL Certificates allowed per target proxy.</a:t>
            </a:r>
            <a:endParaRPr sz="2900">
              <a:solidFill>
                <a:schemeClr val="dk1"/>
              </a:solidFill>
              <a:latin typeface="Montserrat"/>
              <a:ea typeface="Montserrat"/>
              <a:cs typeface="Montserrat"/>
              <a:sym typeface="Montserrat"/>
            </a:endParaRPr>
          </a:p>
          <a:p>
            <a:pPr indent="-412750" lvl="2" marL="1371600" marR="0" rtl="0" algn="l">
              <a:lnSpc>
                <a:spcPct val="100000"/>
              </a:lnSpc>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Each SSL certificate requires an SSL </a:t>
            </a:r>
            <a:r>
              <a:rPr lang="en" sz="2900">
                <a:solidFill>
                  <a:schemeClr val="dk1"/>
                </a:solidFill>
                <a:latin typeface="Montserrat"/>
                <a:ea typeface="Montserrat"/>
                <a:cs typeface="Montserrat"/>
                <a:sym typeface="Montserrat"/>
              </a:rPr>
              <a:t>certificate</a:t>
            </a:r>
            <a:r>
              <a:rPr lang="en" sz="2900">
                <a:solidFill>
                  <a:schemeClr val="dk1"/>
                </a:solidFill>
                <a:latin typeface="Montserrat"/>
                <a:ea typeface="Montserrat"/>
                <a:cs typeface="Montserrat"/>
                <a:sym typeface="Montserrat"/>
              </a:rPr>
              <a:t> resource.</a:t>
            </a:r>
            <a:endParaRPr sz="2900">
              <a:solidFill>
                <a:schemeClr val="dk1"/>
              </a:solidFill>
              <a:latin typeface="Montserrat"/>
              <a:ea typeface="Montserrat"/>
              <a:cs typeface="Montserrat"/>
              <a:sym typeface="Montserrat"/>
            </a:endParaRPr>
          </a:p>
        </p:txBody>
      </p:sp>
      <p:sp>
        <p:nvSpPr>
          <p:cNvPr id="677" name="Google Shape;677;p8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pic>
        <p:nvPicPr>
          <p:cNvPr id="682" name="Google Shape;682;p83"/>
          <p:cNvPicPr preferRelativeResize="0"/>
          <p:nvPr/>
        </p:nvPicPr>
        <p:blipFill>
          <a:blip r:embed="rId3">
            <a:alphaModFix/>
          </a:blip>
          <a:stretch>
            <a:fillRect/>
          </a:stretch>
        </p:blipFill>
        <p:spPr>
          <a:xfrm>
            <a:off x="0" y="0"/>
            <a:ext cx="861675" cy="887475"/>
          </a:xfrm>
          <a:prstGeom prst="rect">
            <a:avLst/>
          </a:prstGeom>
          <a:noFill/>
          <a:ln>
            <a:noFill/>
          </a:ln>
        </p:spPr>
      </p:pic>
      <p:pic>
        <p:nvPicPr>
          <p:cNvPr id="683" name="Google Shape;683;p8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84" name="Google Shape;684;p8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explored HTTP(S) Load Balancing on GCP.</a:t>
            </a:r>
            <a:endParaRPr sz="2900">
              <a:solidFill>
                <a:srgbClr val="000000"/>
              </a:solidFill>
              <a:latin typeface="Montserrat"/>
              <a:ea typeface="Montserrat"/>
              <a:cs typeface="Montserrat"/>
              <a:sym typeface="Montserrat"/>
            </a:endParaRPr>
          </a:p>
        </p:txBody>
      </p:sp>
      <p:sp>
        <p:nvSpPr>
          <p:cNvPr id="685" name="Google Shape;685;p8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pic>
        <p:nvPicPr>
          <p:cNvPr id="690" name="Google Shape;690;p84"/>
          <p:cNvPicPr preferRelativeResize="0"/>
          <p:nvPr/>
        </p:nvPicPr>
        <p:blipFill>
          <a:blip r:embed="rId3">
            <a:alphaModFix/>
          </a:blip>
          <a:stretch>
            <a:fillRect/>
          </a:stretch>
        </p:blipFill>
        <p:spPr>
          <a:xfrm>
            <a:off x="0" y="0"/>
            <a:ext cx="861675" cy="887475"/>
          </a:xfrm>
          <a:prstGeom prst="rect">
            <a:avLst/>
          </a:prstGeom>
          <a:noFill/>
          <a:ln>
            <a:noFill/>
          </a:ln>
        </p:spPr>
      </p:pic>
      <p:pic>
        <p:nvPicPr>
          <p:cNvPr id="691" name="Google Shape;691;p8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92" name="Google Shape;692;p8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continue to discover other load balancer options based on traffic types.</a:t>
            </a:r>
            <a:endParaRPr sz="2900">
              <a:solidFill>
                <a:srgbClr val="000000"/>
              </a:solidFill>
              <a:latin typeface="Montserrat"/>
              <a:ea typeface="Montserrat"/>
              <a:cs typeface="Montserrat"/>
              <a:sym typeface="Montserrat"/>
            </a:endParaRPr>
          </a:p>
        </p:txBody>
      </p:sp>
      <p:sp>
        <p:nvSpPr>
          <p:cNvPr id="693" name="Google Shape;693;p8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pic>
        <p:nvPicPr>
          <p:cNvPr id="698" name="Google Shape;698;p85"/>
          <p:cNvPicPr preferRelativeResize="0"/>
          <p:nvPr/>
        </p:nvPicPr>
        <p:blipFill>
          <a:blip r:embed="rId3">
            <a:alphaModFix/>
          </a:blip>
          <a:stretch>
            <a:fillRect/>
          </a:stretch>
        </p:blipFill>
        <p:spPr>
          <a:xfrm>
            <a:off x="0" y="0"/>
            <a:ext cx="861675" cy="887475"/>
          </a:xfrm>
          <a:prstGeom prst="rect">
            <a:avLst/>
          </a:prstGeom>
          <a:noFill/>
          <a:ln>
            <a:noFill/>
          </a:ln>
        </p:spPr>
      </p:pic>
      <p:pic>
        <p:nvPicPr>
          <p:cNvPr id="699" name="Google Shape;699;p8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00" name="Google Shape;700;p85"/>
          <p:cNvSpPr txBox="1"/>
          <p:nvPr>
            <p:ph type="ctrTitle"/>
          </p:nvPr>
        </p:nvSpPr>
        <p:spPr>
          <a:xfrm>
            <a:off x="311700" y="1560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Load Balancing</a:t>
            </a:r>
            <a:endParaRPr b="1">
              <a:latin typeface="Montserrat"/>
              <a:ea typeface="Montserrat"/>
              <a:cs typeface="Montserrat"/>
              <a:sym typeface="Montserrat"/>
            </a:endParaRPr>
          </a:p>
        </p:txBody>
      </p:sp>
      <p:sp>
        <p:nvSpPr>
          <p:cNvPr id="701" name="Google Shape;701;p8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pic>
        <p:nvPicPr>
          <p:cNvPr id="706" name="Google Shape;706;p86"/>
          <p:cNvPicPr preferRelativeResize="0"/>
          <p:nvPr/>
        </p:nvPicPr>
        <p:blipFill>
          <a:blip r:embed="rId3">
            <a:alphaModFix/>
          </a:blip>
          <a:stretch>
            <a:fillRect/>
          </a:stretch>
        </p:blipFill>
        <p:spPr>
          <a:xfrm>
            <a:off x="0" y="0"/>
            <a:ext cx="861675" cy="887475"/>
          </a:xfrm>
          <a:prstGeom prst="rect">
            <a:avLst/>
          </a:prstGeom>
          <a:noFill/>
          <a:ln>
            <a:noFill/>
          </a:ln>
        </p:spPr>
      </p:pic>
      <p:pic>
        <p:nvPicPr>
          <p:cNvPr id="707" name="Google Shape;707;p8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08" name="Google Shape;708;p8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go through a demo to explore how load balancing works.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be using a </a:t>
            </a:r>
            <a:r>
              <a:rPr lang="en" sz="2900">
                <a:solidFill>
                  <a:srgbClr val="000000"/>
                </a:solidFill>
                <a:latin typeface="Montserrat"/>
                <a:ea typeface="Montserrat"/>
                <a:cs typeface="Montserrat"/>
                <a:sym typeface="Montserrat"/>
              </a:rPr>
              <a:t>health check to decide when to begin rerouting traffic to balance an incoming load to our VMs.</a:t>
            </a:r>
            <a:endParaRPr sz="2900">
              <a:solidFill>
                <a:srgbClr val="000000"/>
              </a:solidFill>
              <a:latin typeface="Montserrat"/>
              <a:ea typeface="Montserrat"/>
              <a:cs typeface="Montserrat"/>
              <a:sym typeface="Montserrat"/>
            </a:endParaRPr>
          </a:p>
        </p:txBody>
      </p:sp>
      <p:sp>
        <p:nvSpPr>
          <p:cNvPr id="709" name="Google Shape;709;p8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pic>
        <p:nvPicPr>
          <p:cNvPr id="714" name="Google Shape;714;p87"/>
          <p:cNvPicPr preferRelativeResize="0"/>
          <p:nvPr/>
        </p:nvPicPr>
        <p:blipFill>
          <a:blip r:embed="rId3">
            <a:alphaModFix/>
          </a:blip>
          <a:stretch>
            <a:fillRect/>
          </a:stretch>
        </p:blipFill>
        <p:spPr>
          <a:xfrm>
            <a:off x="0" y="0"/>
            <a:ext cx="861675" cy="887475"/>
          </a:xfrm>
          <a:prstGeom prst="rect">
            <a:avLst/>
          </a:prstGeom>
          <a:noFill/>
          <a:ln>
            <a:noFill/>
          </a:ln>
        </p:spPr>
      </p:pic>
      <p:pic>
        <p:nvPicPr>
          <p:cNvPr id="715" name="Google Shape;715;p8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16" name="Google Shape;716;p8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Demo Steps: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a:t>
            </a:r>
            <a:r>
              <a:rPr lang="en" sz="2900">
                <a:solidFill>
                  <a:srgbClr val="000000"/>
                </a:solidFill>
                <a:latin typeface="Montserrat"/>
                <a:ea typeface="Montserrat"/>
                <a:cs typeface="Montserrat"/>
                <a:sym typeface="Montserrat"/>
              </a:rPr>
              <a:t>health</a:t>
            </a:r>
            <a:r>
              <a:rPr lang="en" sz="2900">
                <a:solidFill>
                  <a:srgbClr val="000000"/>
                </a:solidFill>
                <a:latin typeface="Montserrat"/>
                <a:ea typeface="Montserrat"/>
                <a:cs typeface="Montserrat"/>
                <a:sym typeface="Montserrat"/>
              </a:rPr>
              <a:t> check firewall rule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NAT Configuration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custom image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an instance template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Configure HTTP Load Balancer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Perform a Load Test</a:t>
            </a:r>
            <a:endParaRPr sz="2900">
              <a:solidFill>
                <a:srgbClr val="000000"/>
              </a:solidFill>
              <a:latin typeface="Montserrat"/>
              <a:ea typeface="Montserrat"/>
              <a:cs typeface="Montserrat"/>
              <a:sym typeface="Montserrat"/>
            </a:endParaRPr>
          </a:p>
        </p:txBody>
      </p:sp>
      <p:sp>
        <p:nvSpPr>
          <p:cNvPr id="717" name="Google Shape;717;p8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pic>
        <p:nvPicPr>
          <p:cNvPr id="722" name="Google Shape;722;p88"/>
          <p:cNvPicPr preferRelativeResize="0"/>
          <p:nvPr/>
        </p:nvPicPr>
        <p:blipFill>
          <a:blip r:embed="rId3">
            <a:alphaModFix/>
          </a:blip>
          <a:stretch>
            <a:fillRect/>
          </a:stretch>
        </p:blipFill>
        <p:spPr>
          <a:xfrm>
            <a:off x="0" y="0"/>
            <a:ext cx="861675" cy="887475"/>
          </a:xfrm>
          <a:prstGeom prst="rect">
            <a:avLst/>
          </a:prstGeom>
          <a:noFill/>
          <a:ln>
            <a:noFill/>
          </a:ln>
        </p:spPr>
      </p:pic>
      <p:pic>
        <p:nvPicPr>
          <p:cNvPr id="723" name="Google Shape;723;p8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24" name="Google Shape;724;p88"/>
          <p:cNvSpPr txBox="1"/>
          <p:nvPr>
            <p:ph type="ctrTitle"/>
          </p:nvPr>
        </p:nvSpPr>
        <p:spPr>
          <a:xfrm>
            <a:off x="311700" y="1560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Internal</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HTTP(S) Load Balancing</a:t>
            </a:r>
            <a:endParaRPr b="1">
              <a:latin typeface="Montserrat"/>
              <a:ea typeface="Montserrat"/>
              <a:cs typeface="Montserrat"/>
              <a:sym typeface="Montserrat"/>
            </a:endParaRPr>
          </a:p>
        </p:txBody>
      </p:sp>
      <p:sp>
        <p:nvSpPr>
          <p:cNvPr id="725" name="Google Shape;725;p8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pic>
        <p:nvPicPr>
          <p:cNvPr id="730" name="Google Shape;730;p89"/>
          <p:cNvPicPr preferRelativeResize="0"/>
          <p:nvPr/>
        </p:nvPicPr>
        <p:blipFill>
          <a:blip r:embed="rId3">
            <a:alphaModFix/>
          </a:blip>
          <a:stretch>
            <a:fillRect/>
          </a:stretch>
        </p:blipFill>
        <p:spPr>
          <a:xfrm>
            <a:off x="0" y="0"/>
            <a:ext cx="861675" cy="887475"/>
          </a:xfrm>
          <a:prstGeom prst="rect">
            <a:avLst/>
          </a:prstGeom>
          <a:noFill/>
          <a:ln>
            <a:noFill/>
          </a:ln>
        </p:spPr>
      </p:pic>
      <p:pic>
        <p:nvPicPr>
          <p:cNvPr id="731" name="Google Shape;731;p8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32" name="Google Shape;732;p8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previously discussed </a:t>
            </a:r>
            <a:r>
              <a:rPr b="1" lang="en" sz="2900">
                <a:solidFill>
                  <a:srgbClr val="000000"/>
                </a:solidFill>
                <a:latin typeface="Montserrat"/>
                <a:ea typeface="Montserrat"/>
                <a:cs typeface="Montserrat"/>
                <a:sym typeface="Montserrat"/>
              </a:rPr>
              <a:t>external</a:t>
            </a:r>
            <a:r>
              <a:rPr lang="en" sz="2900">
                <a:solidFill>
                  <a:srgbClr val="000000"/>
                </a:solidFill>
                <a:latin typeface="Montserrat"/>
                <a:ea typeface="Montserrat"/>
                <a:cs typeface="Montserrat"/>
                <a:sym typeface="Montserrat"/>
              </a:rPr>
              <a:t> HTTP(S) load balancing, for </a:t>
            </a:r>
            <a:r>
              <a:rPr lang="en" sz="2900">
                <a:solidFill>
                  <a:srgbClr val="000000"/>
                </a:solidFill>
                <a:latin typeface="Montserrat"/>
                <a:ea typeface="Montserrat"/>
                <a:cs typeface="Montserrat"/>
                <a:sym typeface="Montserrat"/>
              </a:rPr>
              <a:t>external</a:t>
            </a:r>
            <a:r>
              <a:rPr lang="en" sz="2900">
                <a:solidFill>
                  <a:srgbClr val="000000"/>
                </a:solidFill>
                <a:latin typeface="Montserrat"/>
                <a:ea typeface="Montserrat"/>
                <a:cs typeface="Montserrat"/>
                <a:sym typeface="Montserrat"/>
              </a:rPr>
              <a:t> public traffic reaching a single external IP address and then being redirected to the appropriate backend.</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GCP also offers </a:t>
            </a:r>
            <a:r>
              <a:rPr b="1" lang="en" sz="2900">
                <a:solidFill>
                  <a:srgbClr val="000000"/>
                </a:solidFill>
                <a:latin typeface="Montserrat"/>
                <a:ea typeface="Montserrat"/>
                <a:cs typeface="Montserrat"/>
                <a:sym typeface="Montserrat"/>
              </a:rPr>
              <a:t>internal</a:t>
            </a:r>
            <a:r>
              <a:rPr lang="en" sz="2900">
                <a:solidFill>
                  <a:srgbClr val="000000"/>
                </a:solidFill>
                <a:latin typeface="Montserrat"/>
                <a:ea typeface="Montserrat"/>
                <a:cs typeface="Montserrat"/>
                <a:sym typeface="Montserrat"/>
              </a:rPr>
              <a:t> HTTP(S) load balancing for internal HTTP(S) traffic.</a:t>
            </a:r>
            <a:endParaRPr sz="2900">
              <a:solidFill>
                <a:srgbClr val="000000"/>
              </a:solidFill>
              <a:latin typeface="Montserrat"/>
              <a:ea typeface="Montserrat"/>
              <a:cs typeface="Montserrat"/>
              <a:sym typeface="Montserrat"/>
            </a:endParaRPr>
          </a:p>
        </p:txBody>
      </p:sp>
      <p:sp>
        <p:nvSpPr>
          <p:cNvPr id="733" name="Google Shape;733;p8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pic>
        <p:nvPicPr>
          <p:cNvPr id="738" name="Google Shape;738;p90"/>
          <p:cNvPicPr preferRelativeResize="0"/>
          <p:nvPr/>
        </p:nvPicPr>
        <p:blipFill>
          <a:blip r:embed="rId3">
            <a:alphaModFix/>
          </a:blip>
          <a:stretch>
            <a:fillRect/>
          </a:stretch>
        </p:blipFill>
        <p:spPr>
          <a:xfrm>
            <a:off x="0" y="0"/>
            <a:ext cx="861675" cy="887475"/>
          </a:xfrm>
          <a:prstGeom prst="rect">
            <a:avLst/>
          </a:prstGeom>
          <a:noFill/>
          <a:ln>
            <a:noFill/>
          </a:ln>
        </p:spPr>
      </p:pic>
      <p:pic>
        <p:nvPicPr>
          <p:cNvPr id="739" name="Google Shape;739;p9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40" name="Google Shape;740;p9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Internal HTTP(S) Load Balancing distributes HTTP and HTTPS traffic to backends hosted on Compute Engine and Google Kubernetes Engine (GKE).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load balancer is accessible only in the chosen region of your Virtual Private Cloud (VPC) network on an internal IP address.</a:t>
            </a:r>
            <a:endParaRPr sz="2900">
              <a:solidFill>
                <a:srgbClr val="000000"/>
              </a:solidFill>
              <a:latin typeface="Montserrat"/>
              <a:ea typeface="Montserrat"/>
              <a:cs typeface="Montserrat"/>
              <a:sym typeface="Montserrat"/>
            </a:endParaRPr>
          </a:p>
        </p:txBody>
      </p:sp>
      <p:sp>
        <p:nvSpPr>
          <p:cNvPr id="741" name="Google Shape;741;p9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pic>
        <p:nvPicPr>
          <p:cNvPr id="746" name="Google Shape;746;p91"/>
          <p:cNvPicPr preferRelativeResize="0"/>
          <p:nvPr/>
        </p:nvPicPr>
        <p:blipFill>
          <a:blip r:embed="rId3">
            <a:alphaModFix/>
          </a:blip>
          <a:stretch>
            <a:fillRect/>
          </a:stretch>
        </p:blipFill>
        <p:spPr>
          <a:xfrm>
            <a:off x="0" y="0"/>
            <a:ext cx="861675" cy="887475"/>
          </a:xfrm>
          <a:prstGeom prst="rect">
            <a:avLst/>
          </a:prstGeom>
          <a:noFill/>
          <a:ln>
            <a:noFill/>
          </a:ln>
        </p:spPr>
      </p:pic>
      <p:pic>
        <p:nvPicPr>
          <p:cNvPr id="747" name="Google Shape;747;p9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48" name="Google Shape;748;p9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Internal HTTP(S) Load Balancing is a managed service based on the open source Envoy proxy.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After the load balancer has been configured, it automatically allocates Envoy proxies to meet your traffic needs.</a:t>
            </a:r>
            <a:endParaRPr sz="2900">
              <a:solidFill>
                <a:srgbClr val="000000"/>
              </a:solidFill>
              <a:latin typeface="Montserrat"/>
              <a:ea typeface="Montserrat"/>
              <a:cs typeface="Montserrat"/>
              <a:sym typeface="Montserrat"/>
            </a:endParaRPr>
          </a:p>
        </p:txBody>
      </p:sp>
      <p:sp>
        <p:nvSpPr>
          <p:cNvPr id="749" name="Google Shape;749;p9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8" name="Google Shape;108;p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9" name="Google Shape;109;p2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Often you’ll want to create a group of identical VM Instances.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Fortunately, GCP provides </a:t>
            </a:r>
            <a:r>
              <a:rPr b="1" lang="en" sz="2900">
                <a:solidFill>
                  <a:srgbClr val="000000"/>
                </a:solidFill>
                <a:latin typeface="Montserrat"/>
                <a:ea typeface="Montserrat"/>
                <a:cs typeface="Montserrat"/>
                <a:sym typeface="Montserrat"/>
              </a:rPr>
              <a:t>managed instance groups </a:t>
            </a:r>
            <a:r>
              <a:rPr lang="en" sz="2900">
                <a:solidFill>
                  <a:srgbClr val="000000"/>
                </a:solidFill>
                <a:latin typeface="Montserrat"/>
                <a:ea typeface="Montserrat"/>
                <a:cs typeface="Montserrat"/>
                <a:sym typeface="Montserrat"/>
              </a:rPr>
              <a:t>that allows you to create multiple identical instances and manage them together as a single group.</a:t>
            </a:r>
            <a:endParaRPr sz="2900">
              <a:solidFill>
                <a:srgbClr val="000000"/>
              </a:solidFill>
              <a:latin typeface="Montserrat"/>
              <a:ea typeface="Montserrat"/>
              <a:cs typeface="Montserrat"/>
              <a:sym typeface="Montserrat"/>
            </a:endParaRPr>
          </a:p>
        </p:txBody>
      </p:sp>
      <p:sp>
        <p:nvSpPr>
          <p:cNvPr id="110" name="Google Shape;110;p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pic>
        <p:nvPicPr>
          <p:cNvPr id="754" name="Google Shape;754;p92"/>
          <p:cNvPicPr preferRelativeResize="0"/>
          <p:nvPr/>
        </p:nvPicPr>
        <p:blipFill>
          <a:blip r:embed="rId3">
            <a:alphaModFix/>
          </a:blip>
          <a:stretch>
            <a:fillRect/>
          </a:stretch>
        </p:blipFill>
        <p:spPr>
          <a:xfrm>
            <a:off x="0" y="0"/>
            <a:ext cx="861675" cy="887475"/>
          </a:xfrm>
          <a:prstGeom prst="rect">
            <a:avLst/>
          </a:prstGeom>
          <a:noFill/>
          <a:ln>
            <a:noFill/>
          </a:ln>
        </p:spPr>
      </p:pic>
      <p:pic>
        <p:nvPicPr>
          <p:cNvPr id="755" name="Google Shape;755;p9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56" name="Google Shape;756;p9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Internal HTTP(S) Load Balancing: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Consists of an</a:t>
            </a:r>
            <a:r>
              <a:rPr lang="en" sz="2900">
                <a:solidFill>
                  <a:srgbClr val="000000"/>
                </a:solidFill>
                <a:latin typeface="Montserrat"/>
                <a:ea typeface="Montserrat"/>
                <a:cs typeface="Montserrat"/>
                <a:sym typeface="Montserrat"/>
              </a:rPr>
              <a:t> internal IP address to which clients send traffic. Only clients that are located in the same region as the load balancer can access this IP address. Internal client requests stay internal to your network and region.</a:t>
            </a:r>
            <a:endParaRPr sz="2900">
              <a:solidFill>
                <a:srgbClr val="000000"/>
              </a:solidFill>
              <a:latin typeface="Montserrat"/>
              <a:ea typeface="Montserrat"/>
              <a:cs typeface="Montserrat"/>
              <a:sym typeface="Montserrat"/>
            </a:endParaRPr>
          </a:p>
        </p:txBody>
      </p:sp>
      <p:sp>
        <p:nvSpPr>
          <p:cNvPr id="757" name="Google Shape;757;p9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id="762" name="Google Shape;762;p93"/>
          <p:cNvPicPr preferRelativeResize="0"/>
          <p:nvPr/>
        </p:nvPicPr>
        <p:blipFill>
          <a:blip r:embed="rId3">
            <a:alphaModFix/>
          </a:blip>
          <a:stretch>
            <a:fillRect/>
          </a:stretch>
        </p:blipFill>
        <p:spPr>
          <a:xfrm>
            <a:off x="0" y="0"/>
            <a:ext cx="861675" cy="887475"/>
          </a:xfrm>
          <a:prstGeom prst="rect">
            <a:avLst/>
          </a:prstGeom>
          <a:noFill/>
          <a:ln>
            <a:noFill/>
          </a:ln>
        </p:spPr>
      </p:pic>
      <p:pic>
        <p:nvPicPr>
          <p:cNvPr id="763" name="Google Shape;763;p9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64" name="Google Shape;764;p9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Internal HTTP(S) Load Balancing: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Consists of o</a:t>
            </a:r>
            <a:r>
              <a:rPr lang="en" sz="2900">
                <a:solidFill>
                  <a:srgbClr val="000000"/>
                </a:solidFill>
                <a:latin typeface="Montserrat"/>
                <a:ea typeface="Montserrat"/>
                <a:cs typeface="Montserrat"/>
                <a:sym typeface="Montserrat"/>
              </a:rPr>
              <a:t>ne or more backend services to which the load balancer forwards traffic. Backends can be Compute Engine VMs, Managed Instance Groups, or GKE nodes. These backends must be located in the same region as the load balancer.</a:t>
            </a:r>
            <a:endParaRPr sz="2900">
              <a:solidFill>
                <a:srgbClr val="000000"/>
              </a:solidFill>
              <a:latin typeface="Montserrat"/>
              <a:ea typeface="Montserrat"/>
              <a:cs typeface="Montserrat"/>
              <a:sym typeface="Montserrat"/>
            </a:endParaRPr>
          </a:p>
        </p:txBody>
      </p:sp>
      <p:sp>
        <p:nvSpPr>
          <p:cNvPr id="765" name="Google Shape;765;p9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94"/>
          <p:cNvPicPr preferRelativeResize="0"/>
          <p:nvPr/>
        </p:nvPicPr>
        <p:blipFill>
          <a:blip r:embed="rId3">
            <a:alphaModFix/>
          </a:blip>
          <a:stretch>
            <a:fillRect/>
          </a:stretch>
        </p:blipFill>
        <p:spPr>
          <a:xfrm>
            <a:off x="0" y="0"/>
            <a:ext cx="861675" cy="887475"/>
          </a:xfrm>
          <a:prstGeom prst="rect">
            <a:avLst/>
          </a:prstGeom>
          <a:noFill/>
          <a:ln>
            <a:noFill/>
          </a:ln>
        </p:spPr>
      </p:pic>
      <p:pic>
        <p:nvPicPr>
          <p:cNvPr id="771" name="Google Shape;771;p9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72" name="Google Shape;772;p94"/>
          <p:cNvSpPr txBox="1"/>
          <p:nvPr>
            <p:ph idx="1" type="subTitle"/>
          </p:nvPr>
        </p:nvSpPr>
        <p:spPr>
          <a:xfrm>
            <a:off x="311700" y="1152475"/>
            <a:ext cx="8684100" cy="756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Internal HTTP(S) Load Balancing:</a:t>
            </a:r>
            <a:endParaRPr sz="2900">
              <a:solidFill>
                <a:srgbClr val="000000"/>
              </a:solidFill>
              <a:latin typeface="Montserrat"/>
              <a:ea typeface="Montserrat"/>
              <a:cs typeface="Montserrat"/>
              <a:sym typeface="Montserrat"/>
            </a:endParaRPr>
          </a:p>
        </p:txBody>
      </p:sp>
      <p:sp>
        <p:nvSpPr>
          <p:cNvPr id="773" name="Google Shape;773;p9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774" name="Google Shape;774;p94"/>
          <p:cNvSpPr/>
          <p:nvPr/>
        </p:nvSpPr>
        <p:spPr>
          <a:xfrm>
            <a:off x="510425" y="1807025"/>
            <a:ext cx="8235600" cy="28212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GCP</a:t>
            </a:r>
            <a:endParaRPr b="1">
              <a:latin typeface="Montserrat"/>
              <a:ea typeface="Montserrat"/>
              <a:cs typeface="Montserrat"/>
              <a:sym typeface="Montserra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pic>
        <p:nvPicPr>
          <p:cNvPr id="779" name="Google Shape;779;p95"/>
          <p:cNvPicPr preferRelativeResize="0"/>
          <p:nvPr/>
        </p:nvPicPr>
        <p:blipFill>
          <a:blip r:embed="rId3">
            <a:alphaModFix/>
          </a:blip>
          <a:stretch>
            <a:fillRect/>
          </a:stretch>
        </p:blipFill>
        <p:spPr>
          <a:xfrm>
            <a:off x="0" y="0"/>
            <a:ext cx="861675" cy="887475"/>
          </a:xfrm>
          <a:prstGeom prst="rect">
            <a:avLst/>
          </a:prstGeom>
          <a:noFill/>
          <a:ln>
            <a:noFill/>
          </a:ln>
        </p:spPr>
      </p:pic>
      <p:pic>
        <p:nvPicPr>
          <p:cNvPr id="780" name="Google Shape;780;p9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81" name="Google Shape;781;p95"/>
          <p:cNvSpPr txBox="1"/>
          <p:nvPr>
            <p:ph idx="1" type="subTitle"/>
          </p:nvPr>
        </p:nvSpPr>
        <p:spPr>
          <a:xfrm>
            <a:off x="311700" y="1152475"/>
            <a:ext cx="8684100" cy="756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Internal HTTP(S) Load Balancing:</a:t>
            </a:r>
            <a:endParaRPr sz="2900">
              <a:solidFill>
                <a:srgbClr val="000000"/>
              </a:solidFill>
              <a:latin typeface="Montserrat"/>
              <a:ea typeface="Montserrat"/>
              <a:cs typeface="Montserrat"/>
              <a:sym typeface="Montserrat"/>
            </a:endParaRPr>
          </a:p>
        </p:txBody>
      </p:sp>
      <p:sp>
        <p:nvSpPr>
          <p:cNvPr id="782" name="Google Shape;782;p9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783" name="Google Shape;783;p95"/>
          <p:cNvSpPr/>
          <p:nvPr/>
        </p:nvSpPr>
        <p:spPr>
          <a:xfrm>
            <a:off x="510425" y="1807025"/>
            <a:ext cx="8235600" cy="28212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GCP</a:t>
            </a:r>
            <a:endParaRPr b="1">
              <a:latin typeface="Montserrat"/>
              <a:ea typeface="Montserrat"/>
              <a:cs typeface="Montserrat"/>
              <a:sym typeface="Montserrat"/>
            </a:endParaRPr>
          </a:p>
        </p:txBody>
      </p:sp>
      <p:sp>
        <p:nvSpPr>
          <p:cNvPr id="784" name="Google Shape;784;p95"/>
          <p:cNvSpPr/>
          <p:nvPr/>
        </p:nvSpPr>
        <p:spPr>
          <a:xfrm>
            <a:off x="758850" y="2232813"/>
            <a:ext cx="7789800" cy="21663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Region</a:t>
            </a:r>
            <a:endParaRPr b="1">
              <a:latin typeface="Montserrat"/>
              <a:ea typeface="Montserrat"/>
              <a:cs typeface="Montserrat"/>
              <a:sym typeface="Montserra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pic>
        <p:nvPicPr>
          <p:cNvPr id="789" name="Google Shape;789;p96"/>
          <p:cNvPicPr preferRelativeResize="0"/>
          <p:nvPr/>
        </p:nvPicPr>
        <p:blipFill>
          <a:blip r:embed="rId3">
            <a:alphaModFix/>
          </a:blip>
          <a:stretch>
            <a:fillRect/>
          </a:stretch>
        </p:blipFill>
        <p:spPr>
          <a:xfrm>
            <a:off x="0" y="0"/>
            <a:ext cx="861675" cy="887475"/>
          </a:xfrm>
          <a:prstGeom prst="rect">
            <a:avLst/>
          </a:prstGeom>
          <a:noFill/>
          <a:ln>
            <a:noFill/>
          </a:ln>
        </p:spPr>
      </p:pic>
      <p:pic>
        <p:nvPicPr>
          <p:cNvPr id="790" name="Google Shape;790;p9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91" name="Google Shape;791;p96"/>
          <p:cNvSpPr txBox="1"/>
          <p:nvPr>
            <p:ph idx="1" type="subTitle"/>
          </p:nvPr>
        </p:nvSpPr>
        <p:spPr>
          <a:xfrm>
            <a:off x="311700" y="1152475"/>
            <a:ext cx="8684100" cy="756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Internal HTTP(S) Load Balancing:</a:t>
            </a:r>
            <a:endParaRPr sz="2900">
              <a:solidFill>
                <a:srgbClr val="000000"/>
              </a:solidFill>
              <a:latin typeface="Montserrat"/>
              <a:ea typeface="Montserrat"/>
              <a:cs typeface="Montserrat"/>
              <a:sym typeface="Montserrat"/>
            </a:endParaRPr>
          </a:p>
        </p:txBody>
      </p:sp>
      <p:sp>
        <p:nvSpPr>
          <p:cNvPr id="792" name="Google Shape;792;p9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793" name="Google Shape;793;p96"/>
          <p:cNvSpPr/>
          <p:nvPr/>
        </p:nvSpPr>
        <p:spPr>
          <a:xfrm>
            <a:off x="510425" y="1807025"/>
            <a:ext cx="8235600" cy="28212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GCP</a:t>
            </a:r>
            <a:endParaRPr b="1">
              <a:latin typeface="Montserrat"/>
              <a:ea typeface="Montserrat"/>
              <a:cs typeface="Montserrat"/>
              <a:sym typeface="Montserrat"/>
            </a:endParaRPr>
          </a:p>
        </p:txBody>
      </p:sp>
      <p:sp>
        <p:nvSpPr>
          <p:cNvPr id="794" name="Google Shape;794;p96"/>
          <p:cNvSpPr/>
          <p:nvPr/>
        </p:nvSpPr>
        <p:spPr>
          <a:xfrm>
            <a:off x="758850" y="2232813"/>
            <a:ext cx="7789800" cy="21663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Region</a:t>
            </a:r>
            <a:endParaRPr b="1">
              <a:latin typeface="Montserrat"/>
              <a:ea typeface="Montserrat"/>
              <a:cs typeface="Montserrat"/>
              <a:sym typeface="Montserrat"/>
            </a:endParaRPr>
          </a:p>
        </p:txBody>
      </p:sp>
      <p:sp>
        <p:nvSpPr>
          <p:cNvPr id="795" name="Google Shape;795;p96"/>
          <p:cNvSpPr/>
          <p:nvPr/>
        </p:nvSpPr>
        <p:spPr>
          <a:xfrm>
            <a:off x="1143150" y="2633650"/>
            <a:ext cx="2102400" cy="16635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Zone 1</a:t>
            </a:r>
            <a:endParaRPr>
              <a:latin typeface="Montserrat"/>
              <a:ea typeface="Montserrat"/>
              <a:cs typeface="Montserrat"/>
              <a:sym typeface="Montserrat"/>
            </a:endParaRPr>
          </a:p>
        </p:txBody>
      </p:sp>
      <p:sp>
        <p:nvSpPr>
          <p:cNvPr id="796" name="Google Shape;796;p96"/>
          <p:cNvSpPr/>
          <p:nvPr/>
        </p:nvSpPr>
        <p:spPr>
          <a:xfrm>
            <a:off x="6041050" y="2633650"/>
            <a:ext cx="2102400" cy="16635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Zone 2</a:t>
            </a:r>
            <a:endParaRPr>
              <a:latin typeface="Montserrat"/>
              <a:ea typeface="Montserrat"/>
              <a:cs typeface="Montserrat"/>
              <a:sym typeface="Montserrat"/>
            </a:endParaRPr>
          </a:p>
        </p:txBody>
      </p:sp>
      <p:sp>
        <p:nvSpPr>
          <p:cNvPr id="797" name="Google Shape;797;p96"/>
          <p:cNvSpPr/>
          <p:nvPr/>
        </p:nvSpPr>
        <p:spPr>
          <a:xfrm>
            <a:off x="1459950" y="3000575"/>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Client</a:t>
            </a:r>
            <a:endParaRPr>
              <a:latin typeface="Montserrat"/>
              <a:ea typeface="Montserrat"/>
              <a:cs typeface="Montserrat"/>
              <a:sym typeface="Montserrat"/>
            </a:endParaRPr>
          </a:p>
        </p:txBody>
      </p:sp>
      <p:sp>
        <p:nvSpPr>
          <p:cNvPr id="798" name="Google Shape;798;p96"/>
          <p:cNvSpPr/>
          <p:nvPr/>
        </p:nvSpPr>
        <p:spPr>
          <a:xfrm>
            <a:off x="1459950" y="3673450"/>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Service A Instance</a:t>
            </a:r>
            <a:endParaRPr>
              <a:latin typeface="Montserrat"/>
              <a:ea typeface="Montserrat"/>
              <a:cs typeface="Montserrat"/>
              <a:sym typeface="Montserrat"/>
            </a:endParaRPr>
          </a:p>
        </p:txBody>
      </p:sp>
      <p:sp>
        <p:nvSpPr>
          <p:cNvPr id="799" name="Google Shape;799;p96"/>
          <p:cNvSpPr/>
          <p:nvPr/>
        </p:nvSpPr>
        <p:spPr>
          <a:xfrm>
            <a:off x="6336750" y="3000575"/>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Client</a:t>
            </a:r>
            <a:endParaRPr>
              <a:latin typeface="Montserrat"/>
              <a:ea typeface="Montserrat"/>
              <a:cs typeface="Montserrat"/>
              <a:sym typeface="Montserrat"/>
            </a:endParaRPr>
          </a:p>
        </p:txBody>
      </p:sp>
      <p:sp>
        <p:nvSpPr>
          <p:cNvPr id="800" name="Google Shape;800;p96"/>
          <p:cNvSpPr/>
          <p:nvPr/>
        </p:nvSpPr>
        <p:spPr>
          <a:xfrm>
            <a:off x="6336750" y="3673450"/>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Service B Instance</a:t>
            </a:r>
            <a:endParaRPr>
              <a:latin typeface="Montserrat"/>
              <a:ea typeface="Montserrat"/>
              <a:cs typeface="Montserrat"/>
              <a:sym typeface="Montserra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pic>
        <p:nvPicPr>
          <p:cNvPr id="805" name="Google Shape;805;p97"/>
          <p:cNvPicPr preferRelativeResize="0"/>
          <p:nvPr/>
        </p:nvPicPr>
        <p:blipFill>
          <a:blip r:embed="rId3">
            <a:alphaModFix/>
          </a:blip>
          <a:stretch>
            <a:fillRect/>
          </a:stretch>
        </p:blipFill>
        <p:spPr>
          <a:xfrm>
            <a:off x="0" y="0"/>
            <a:ext cx="861675" cy="887475"/>
          </a:xfrm>
          <a:prstGeom prst="rect">
            <a:avLst/>
          </a:prstGeom>
          <a:noFill/>
          <a:ln>
            <a:noFill/>
          </a:ln>
        </p:spPr>
      </p:pic>
      <p:pic>
        <p:nvPicPr>
          <p:cNvPr id="806" name="Google Shape;806;p9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07" name="Google Shape;807;p97"/>
          <p:cNvSpPr txBox="1"/>
          <p:nvPr>
            <p:ph idx="1" type="subTitle"/>
          </p:nvPr>
        </p:nvSpPr>
        <p:spPr>
          <a:xfrm>
            <a:off x="311700" y="1152475"/>
            <a:ext cx="8684100" cy="756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Internal HTTP(S) Load Balancing:</a:t>
            </a:r>
            <a:endParaRPr sz="2900">
              <a:solidFill>
                <a:srgbClr val="000000"/>
              </a:solidFill>
              <a:latin typeface="Montserrat"/>
              <a:ea typeface="Montserrat"/>
              <a:cs typeface="Montserrat"/>
              <a:sym typeface="Montserrat"/>
            </a:endParaRPr>
          </a:p>
        </p:txBody>
      </p:sp>
      <p:sp>
        <p:nvSpPr>
          <p:cNvPr id="808" name="Google Shape;808;p9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09" name="Google Shape;809;p97"/>
          <p:cNvSpPr/>
          <p:nvPr/>
        </p:nvSpPr>
        <p:spPr>
          <a:xfrm>
            <a:off x="510425" y="1807025"/>
            <a:ext cx="8235600" cy="28212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GCP</a:t>
            </a:r>
            <a:endParaRPr b="1">
              <a:latin typeface="Montserrat"/>
              <a:ea typeface="Montserrat"/>
              <a:cs typeface="Montserrat"/>
              <a:sym typeface="Montserrat"/>
            </a:endParaRPr>
          </a:p>
        </p:txBody>
      </p:sp>
      <p:sp>
        <p:nvSpPr>
          <p:cNvPr id="810" name="Google Shape;810;p97"/>
          <p:cNvSpPr/>
          <p:nvPr/>
        </p:nvSpPr>
        <p:spPr>
          <a:xfrm>
            <a:off x="758850" y="2232813"/>
            <a:ext cx="7789800" cy="21663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Region</a:t>
            </a:r>
            <a:endParaRPr b="1">
              <a:latin typeface="Montserrat"/>
              <a:ea typeface="Montserrat"/>
              <a:cs typeface="Montserrat"/>
              <a:sym typeface="Montserrat"/>
            </a:endParaRPr>
          </a:p>
        </p:txBody>
      </p:sp>
      <p:sp>
        <p:nvSpPr>
          <p:cNvPr id="811" name="Google Shape;811;p97"/>
          <p:cNvSpPr/>
          <p:nvPr/>
        </p:nvSpPr>
        <p:spPr>
          <a:xfrm>
            <a:off x="1143150" y="2633650"/>
            <a:ext cx="2102400" cy="16635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Zone 1</a:t>
            </a:r>
            <a:endParaRPr>
              <a:latin typeface="Montserrat"/>
              <a:ea typeface="Montserrat"/>
              <a:cs typeface="Montserrat"/>
              <a:sym typeface="Montserrat"/>
            </a:endParaRPr>
          </a:p>
        </p:txBody>
      </p:sp>
      <p:sp>
        <p:nvSpPr>
          <p:cNvPr id="812" name="Google Shape;812;p97"/>
          <p:cNvSpPr/>
          <p:nvPr/>
        </p:nvSpPr>
        <p:spPr>
          <a:xfrm>
            <a:off x="6041050" y="2633650"/>
            <a:ext cx="2102400" cy="16635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Zone 2</a:t>
            </a:r>
            <a:endParaRPr>
              <a:latin typeface="Montserrat"/>
              <a:ea typeface="Montserrat"/>
              <a:cs typeface="Montserrat"/>
              <a:sym typeface="Montserrat"/>
            </a:endParaRPr>
          </a:p>
        </p:txBody>
      </p:sp>
      <p:sp>
        <p:nvSpPr>
          <p:cNvPr id="813" name="Google Shape;813;p97"/>
          <p:cNvSpPr/>
          <p:nvPr/>
        </p:nvSpPr>
        <p:spPr>
          <a:xfrm>
            <a:off x="1459950" y="3000575"/>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Client</a:t>
            </a:r>
            <a:endParaRPr>
              <a:latin typeface="Montserrat"/>
              <a:ea typeface="Montserrat"/>
              <a:cs typeface="Montserrat"/>
              <a:sym typeface="Montserrat"/>
            </a:endParaRPr>
          </a:p>
        </p:txBody>
      </p:sp>
      <p:sp>
        <p:nvSpPr>
          <p:cNvPr id="814" name="Google Shape;814;p97"/>
          <p:cNvSpPr/>
          <p:nvPr/>
        </p:nvSpPr>
        <p:spPr>
          <a:xfrm>
            <a:off x="1459950" y="3673450"/>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Service A Instance</a:t>
            </a:r>
            <a:endParaRPr>
              <a:latin typeface="Montserrat"/>
              <a:ea typeface="Montserrat"/>
              <a:cs typeface="Montserrat"/>
              <a:sym typeface="Montserrat"/>
            </a:endParaRPr>
          </a:p>
        </p:txBody>
      </p:sp>
      <p:sp>
        <p:nvSpPr>
          <p:cNvPr id="815" name="Google Shape;815;p97"/>
          <p:cNvSpPr/>
          <p:nvPr/>
        </p:nvSpPr>
        <p:spPr>
          <a:xfrm>
            <a:off x="6336750" y="3000575"/>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Client</a:t>
            </a:r>
            <a:endParaRPr>
              <a:latin typeface="Montserrat"/>
              <a:ea typeface="Montserrat"/>
              <a:cs typeface="Montserrat"/>
              <a:sym typeface="Montserrat"/>
            </a:endParaRPr>
          </a:p>
        </p:txBody>
      </p:sp>
      <p:sp>
        <p:nvSpPr>
          <p:cNvPr id="816" name="Google Shape;816;p97"/>
          <p:cNvSpPr/>
          <p:nvPr/>
        </p:nvSpPr>
        <p:spPr>
          <a:xfrm>
            <a:off x="6336750" y="3673450"/>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Service A Instance</a:t>
            </a:r>
            <a:endParaRPr>
              <a:latin typeface="Montserrat"/>
              <a:ea typeface="Montserrat"/>
              <a:cs typeface="Montserrat"/>
              <a:sym typeface="Montserrat"/>
            </a:endParaRPr>
          </a:p>
        </p:txBody>
      </p:sp>
      <p:sp>
        <p:nvSpPr>
          <p:cNvPr id="817" name="Google Shape;817;p97"/>
          <p:cNvSpPr/>
          <p:nvPr/>
        </p:nvSpPr>
        <p:spPr>
          <a:xfrm>
            <a:off x="3908900" y="2286675"/>
            <a:ext cx="1468800" cy="10350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Load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Balancer</a:t>
            </a:r>
            <a:endParaRPr>
              <a:latin typeface="Montserrat"/>
              <a:ea typeface="Montserrat"/>
              <a:cs typeface="Montserrat"/>
              <a:sym typeface="Montserrat"/>
            </a:endParaRPr>
          </a:p>
        </p:txBody>
      </p:sp>
      <p:pic>
        <p:nvPicPr>
          <p:cNvPr id="818" name="Google Shape;818;p97"/>
          <p:cNvPicPr preferRelativeResize="0"/>
          <p:nvPr/>
        </p:nvPicPr>
        <p:blipFill>
          <a:blip r:embed="rId5">
            <a:alphaModFix/>
          </a:blip>
          <a:stretch>
            <a:fillRect/>
          </a:stretch>
        </p:blipFill>
        <p:spPr>
          <a:xfrm>
            <a:off x="4431016" y="2847975"/>
            <a:ext cx="424550" cy="4245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pic>
        <p:nvPicPr>
          <p:cNvPr id="823" name="Google Shape;823;p98"/>
          <p:cNvPicPr preferRelativeResize="0"/>
          <p:nvPr/>
        </p:nvPicPr>
        <p:blipFill>
          <a:blip r:embed="rId3">
            <a:alphaModFix/>
          </a:blip>
          <a:stretch>
            <a:fillRect/>
          </a:stretch>
        </p:blipFill>
        <p:spPr>
          <a:xfrm>
            <a:off x="0" y="0"/>
            <a:ext cx="861675" cy="887475"/>
          </a:xfrm>
          <a:prstGeom prst="rect">
            <a:avLst/>
          </a:prstGeom>
          <a:noFill/>
          <a:ln>
            <a:noFill/>
          </a:ln>
        </p:spPr>
      </p:pic>
      <p:pic>
        <p:nvPicPr>
          <p:cNvPr id="824" name="Google Shape;824;p9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25" name="Google Shape;825;p98"/>
          <p:cNvSpPr txBox="1"/>
          <p:nvPr>
            <p:ph idx="1" type="subTitle"/>
          </p:nvPr>
        </p:nvSpPr>
        <p:spPr>
          <a:xfrm>
            <a:off x="311700" y="1152475"/>
            <a:ext cx="8684100" cy="756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Internal HTTP(S) Load Balancing:</a:t>
            </a:r>
            <a:endParaRPr sz="2900">
              <a:solidFill>
                <a:srgbClr val="000000"/>
              </a:solidFill>
              <a:latin typeface="Montserrat"/>
              <a:ea typeface="Montserrat"/>
              <a:cs typeface="Montserrat"/>
              <a:sym typeface="Montserrat"/>
            </a:endParaRPr>
          </a:p>
        </p:txBody>
      </p:sp>
      <p:sp>
        <p:nvSpPr>
          <p:cNvPr id="826" name="Google Shape;826;p9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27" name="Google Shape;827;p98"/>
          <p:cNvSpPr/>
          <p:nvPr/>
        </p:nvSpPr>
        <p:spPr>
          <a:xfrm>
            <a:off x="510425" y="1807025"/>
            <a:ext cx="8235600" cy="28212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GCP</a:t>
            </a:r>
            <a:endParaRPr b="1">
              <a:latin typeface="Montserrat"/>
              <a:ea typeface="Montserrat"/>
              <a:cs typeface="Montserrat"/>
              <a:sym typeface="Montserrat"/>
            </a:endParaRPr>
          </a:p>
        </p:txBody>
      </p:sp>
      <p:sp>
        <p:nvSpPr>
          <p:cNvPr id="828" name="Google Shape;828;p98"/>
          <p:cNvSpPr/>
          <p:nvPr/>
        </p:nvSpPr>
        <p:spPr>
          <a:xfrm>
            <a:off x="758850" y="2232813"/>
            <a:ext cx="7789800" cy="21663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Region</a:t>
            </a:r>
            <a:endParaRPr b="1">
              <a:latin typeface="Montserrat"/>
              <a:ea typeface="Montserrat"/>
              <a:cs typeface="Montserrat"/>
              <a:sym typeface="Montserrat"/>
            </a:endParaRPr>
          </a:p>
        </p:txBody>
      </p:sp>
      <p:sp>
        <p:nvSpPr>
          <p:cNvPr id="829" name="Google Shape;829;p98"/>
          <p:cNvSpPr/>
          <p:nvPr/>
        </p:nvSpPr>
        <p:spPr>
          <a:xfrm>
            <a:off x="1143150" y="2633650"/>
            <a:ext cx="2102400" cy="16635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Zone 1</a:t>
            </a:r>
            <a:endParaRPr>
              <a:latin typeface="Montserrat"/>
              <a:ea typeface="Montserrat"/>
              <a:cs typeface="Montserrat"/>
              <a:sym typeface="Montserrat"/>
            </a:endParaRPr>
          </a:p>
        </p:txBody>
      </p:sp>
      <p:sp>
        <p:nvSpPr>
          <p:cNvPr id="830" name="Google Shape;830;p98"/>
          <p:cNvSpPr/>
          <p:nvPr/>
        </p:nvSpPr>
        <p:spPr>
          <a:xfrm>
            <a:off x="6041050" y="2633650"/>
            <a:ext cx="2102400" cy="16635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Zone 2</a:t>
            </a:r>
            <a:endParaRPr>
              <a:latin typeface="Montserrat"/>
              <a:ea typeface="Montserrat"/>
              <a:cs typeface="Montserrat"/>
              <a:sym typeface="Montserrat"/>
            </a:endParaRPr>
          </a:p>
        </p:txBody>
      </p:sp>
      <p:sp>
        <p:nvSpPr>
          <p:cNvPr id="831" name="Google Shape;831;p98"/>
          <p:cNvSpPr/>
          <p:nvPr/>
        </p:nvSpPr>
        <p:spPr>
          <a:xfrm>
            <a:off x="1459950" y="3000575"/>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Client</a:t>
            </a:r>
            <a:endParaRPr>
              <a:latin typeface="Montserrat"/>
              <a:ea typeface="Montserrat"/>
              <a:cs typeface="Montserrat"/>
              <a:sym typeface="Montserrat"/>
            </a:endParaRPr>
          </a:p>
        </p:txBody>
      </p:sp>
      <p:sp>
        <p:nvSpPr>
          <p:cNvPr id="832" name="Google Shape;832;p98"/>
          <p:cNvSpPr/>
          <p:nvPr/>
        </p:nvSpPr>
        <p:spPr>
          <a:xfrm>
            <a:off x="1459950" y="3673450"/>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Service A Instance</a:t>
            </a:r>
            <a:endParaRPr>
              <a:latin typeface="Montserrat"/>
              <a:ea typeface="Montserrat"/>
              <a:cs typeface="Montserrat"/>
              <a:sym typeface="Montserrat"/>
            </a:endParaRPr>
          </a:p>
        </p:txBody>
      </p:sp>
      <p:sp>
        <p:nvSpPr>
          <p:cNvPr id="833" name="Google Shape;833;p98"/>
          <p:cNvSpPr/>
          <p:nvPr/>
        </p:nvSpPr>
        <p:spPr>
          <a:xfrm>
            <a:off x="6336750" y="3000575"/>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Client</a:t>
            </a:r>
            <a:endParaRPr>
              <a:latin typeface="Montserrat"/>
              <a:ea typeface="Montserrat"/>
              <a:cs typeface="Montserrat"/>
              <a:sym typeface="Montserrat"/>
            </a:endParaRPr>
          </a:p>
        </p:txBody>
      </p:sp>
      <p:sp>
        <p:nvSpPr>
          <p:cNvPr id="834" name="Google Shape;834;p98"/>
          <p:cNvSpPr/>
          <p:nvPr/>
        </p:nvSpPr>
        <p:spPr>
          <a:xfrm>
            <a:off x="6336750" y="3673450"/>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Service A Instance</a:t>
            </a:r>
            <a:endParaRPr>
              <a:latin typeface="Montserrat"/>
              <a:ea typeface="Montserrat"/>
              <a:cs typeface="Montserrat"/>
              <a:sym typeface="Montserrat"/>
            </a:endParaRPr>
          </a:p>
        </p:txBody>
      </p:sp>
      <p:sp>
        <p:nvSpPr>
          <p:cNvPr id="835" name="Google Shape;835;p98"/>
          <p:cNvSpPr/>
          <p:nvPr/>
        </p:nvSpPr>
        <p:spPr>
          <a:xfrm>
            <a:off x="3908900" y="2286675"/>
            <a:ext cx="1468800" cy="10350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Load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Balancer</a:t>
            </a:r>
            <a:endParaRPr>
              <a:latin typeface="Montserrat"/>
              <a:ea typeface="Montserrat"/>
              <a:cs typeface="Montserrat"/>
              <a:sym typeface="Montserrat"/>
            </a:endParaRPr>
          </a:p>
        </p:txBody>
      </p:sp>
      <p:pic>
        <p:nvPicPr>
          <p:cNvPr id="836" name="Google Shape;836;p98"/>
          <p:cNvPicPr preferRelativeResize="0"/>
          <p:nvPr/>
        </p:nvPicPr>
        <p:blipFill>
          <a:blip r:embed="rId5">
            <a:alphaModFix/>
          </a:blip>
          <a:stretch>
            <a:fillRect/>
          </a:stretch>
        </p:blipFill>
        <p:spPr>
          <a:xfrm>
            <a:off x="4431016" y="2847975"/>
            <a:ext cx="424550" cy="424550"/>
          </a:xfrm>
          <a:prstGeom prst="rect">
            <a:avLst/>
          </a:prstGeom>
          <a:noFill/>
          <a:ln>
            <a:noFill/>
          </a:ln>
        </p:spPr>
      </p:pic>
      <p:cxnSp>
        <p:nvCxnSpPr>
          <p:cNvPr id="837" name="Google Shape;837;p98"/>
          <p:cNvCxnSpPr>
            <a:stCxn id="835" idx="1"/>
            <a:endCxn id="831" idx="3"/>
          </p:cNvCxnSpPr>
          <p:nvPr/>
        </p:nvCxnSpPr>
        <p:spPr>
          <a:xfrm flipH="1">
            <a:off x="2928800" y="2804175"/>
            <a:ext cx="980100" cy="413400"/>
          </a:xfrm>
          <a:prstGeom prst="bentConnector3">
            <a:avLst>
              <a:gd fmla="val 50003" name="adj1"/>
            </a:avLst>
          </a:prstGeom>
          <a:noFill/>
          <a:ln cap="flat" cmpd="sng" w="28575">
            <a:solidFill>
              <a:srgbClr val="0B5394"/>
            </a:solidFill>
            <a:prstDash val="solid"/>
            <a:round/>
            <a:headEnd len="med" w="med" type="none"/>
            <a:tailEnd len="med" w="med" type="none"/>
          </a:ln>
        </p:spPr>
      </p:cxnSp>
      <p:cxnSp>
        <p:nvCxnSpPr>
          <p:cNvPr id="838" name="Google Shape;838;p98"/>
          <p:cNvCxnSpPr>
            <a:stCxn id="833" idx="1"/>
            <a:endCxn id="835" idx="3"/>
          </p:cNvCxnSpPr>
          <p:nvPr/>
        </p:nvCxnSpPr>
        <p:spPr>
          <a:xfrm rot="10800000">
            <a:off x="5377650" y="2804225"/>
            <a:ext cx="959100" cy="413400"/>
          </a:xfrm>
          <a:prstGeom prst="bentConnector3">
            <a:avLst>
              <a:gd fmla="val 49997" name="adj1"/>
            </a:avLst>
          </a:prstGeom>
          <a:noFill/>
          <a:ln cap="flat" cmpd="sng" w="28575">
            <a:solidFill>
              <a:srgbClr val="0B5394"/>
            </a:solidFill>
            <a:prstDash val="solid"/>
            <a:round/>
            <a:headEnd len="med" w="med" type="none"/>
            <a:tailEnd len="med" w="med" type="non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pic>
        <p:nvPicPr>
          <p:cNvPr id="843" name="Google Shape;843;p99"/>
          <p:cNvPicPr preferRelativeResize="0"/>
          <p:nvPr/>
        </p:nvPicPr>
        <p:blipFill>
          <a:blip r:embed="rId3">
            <a:alphaModFix/>
          </a:blip>
          <a:stretch>
            <a:fillRect/>
          </a:stretch>
        </p:blipFill>
        <p:spPr>
          <a:xfrm>
            <a:off x="0" y="0"/>
            <a:ext cx="861675" cy="887475"/>
          </a:xfrm>
          <a:prstGeom prst="rect">
            <a:avLst/>
          </a:prstGeom>
          <a:noFill/>
          <a:ln>
            <a:noFill/>
          </a:ln>
        </p:spPr>
      </p:pic>
      <p:pic>
        <p:nvPicPr>
          <p:cNvPr id="844" name="Google Shape;844;p9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45" name="Google Shape;845;p99"/>
          <p:cNvSpPr txBox="1"/>
          <p:nvPr>
            <p:ph idx="1" type="subTitle"/>
          </p:nvPr>
        </p:nvSpPr>
        <p:spPr>
          <a:xfrm>
            <a:off x="311700" y="1152475"/>
            <a:ext cx="8684100" cy="756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Internal HTTP(S) Load Balancing:</a:t>
            </a:r>
            <a:endParaRPr sz="2900">
              <a:solidFill>
                <a:srgbClr val="000000"/>
              </a:solidFill>
              <a:latin typeface="Montserrat"/>
              <a:ea typeface="Montserrat"/>
              <a:cs typeface="Montserrat"/>
              <a:sym typeface="Montserrat"/>
            </a:endParaRPr>
          </a:p>
        </p:txBody>
      </p:sp>
      <p:sp>
        <p:nvSpPr>
          <p:cNvPr id="846" name="Google Shape;846;p9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47" name="Google Shape;847;p99"/>
          <p:cNvSpPr/>
          <p:nvPr/>
        </p:nvSpPr>
        <p:spPr>
          <a:xfrm>
            <a:off x="510425" y="1807025"/>
            <a:ext cx="8235600" cy="28212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GCP</a:t>
            </a:r>
            <a:endParaRPr b="1">
              <a:latin typeface="Montserrat"/>
              <a:ea typeface="Montserrat"/>
              <a:cs typeface="Montserrat"/>
              <a:sym typeface="Montserrat"/>
            </a:endParaRPr>
          </a:p>
        </p:txBody>
      </p:sp>
      <p:sp>
        <p:nvSpPr>
          <p:cNvPr id="848" name="Google Shape;848;p99"/>
          <p:cNvSpPr/>
          <p:nvPr/>
        </p:nvSpPr>
        <p:spPr>
          <a:xfrm>
            <a:off x="758850" y="2232813"/>
            <a:ext cx="7789800" cy="21663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Region</a:t>
            </a:r>
            <a:endParaRPr b="1">
              <a:latin typeface="Montserrat"/>
              <a:ea typeface="Montserrat"/>
              <a:cs typeface="Montserrat"/>
              <a:sym typeface="Montserrat"/>
            </a:endParaRPr>
          </a:p>
        </p:txBody>
      </p:sp>
      <p:sp>
        <p:nvSpPr>
          <p:cNvPr id="849" name="Google Shape;849;p99"/>
          <p:cNvSpPr/>
          <p:nvPr/>
        </p:nvSpPr>
        <p:spPr>
          <a:xfrm>
            <a:off x="1143150" y="2633650"/>
            <a:ext cx="2102400" cy="16635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Zone 1</a:t>
            </a:r>
            <a:endParaRPr>
              <a:latin typeface="Montserrat"/>
              <a:ea typeface="Montserrat"/>
              <a:cs typeface="Montserrat"/>
              <a:sym typeface="Montserrat"/>
            </a:endParaRPr>
          </a:p>
        </p:txBody>
      </p:sp>
      <p:sp>
        <p:nvSpPr>
          <p:cNvPr id="850" name="Google Shape;850;p99"/>
          <p:cNvSpPr/>
          <p:nvPr/>
        </p:nvSpPr>
        <p:spPr>
          <a:xfrm>
            <a:off x="6041050" y="2633650"/>
            <a:ext cx="2102400" cy="16635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Zone 2</a:t>
            </a:r>
            <a:endParaRPr>
              <a:latin typeface="Montserrat"/>
              <a:ea typeface="Montserrat"/>
              <a:cs typeface="Montserrat"/>
              <a:sym typeface="Montserrat"/>
            </a:endParaRPr>
          </a:p>
        </p:txBody>
      </p:sp>
      <p:sp>
        <p:nvSpPr>
          <p:cNvPr id="851" name="Google Shape;851;p99"/>
          <p:cNvSpPr/>
          <p:nvPr/>
        </p:nvSpPr>
        <p:spPr>
          <a:xfrm>
            <a:off x="1459950" y="3000575"/>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Client</a:t>
            </a:r>
            <a:endParaRPr>
              <a:latin typeface="Montserrat"/>
              <a:ea typeface="Montserrat"/>
              <a:cs typeface="Montserrat"/>
              <a:sym typeface="Montserrat"/>
            </a:endParaRPr>
          </a:p>
        </p:txBody>
      </p:sp>
      <p:sp>
        <p:nvSpPr>
          <p:cNvPr id="852" name="Google Shape;852;p99"/>
          <p:cNvSpPr/>
          <p:nvPr/>
        </p:nvSpPr>
        <p:spPr>
          <a:xfrm>
            <a:off x="1459950" y="3673450"/>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Service A Instance</a:t>
            </a:r>
            <a:endParaRPr>
              <a:latin typeface="Montserrat"/>
              <a:ea typeface="Montserrat"/>
              <a:cs typeface="Montserrat"/>
              <a:sym typeface="Montserrat"/>
            </a:endParaRPr>
          </a:p>
        </p:txBody>
      </p:sp>
      <p:sp>
        <p:nvSpPr>
          <p:cNvPr id="853" name="Google Shape;853;p99"/>
          <p:cNvSpPr/>
          <p:nvPr/>
        </p:nvSpPr>
        <p:spPr>
          <a:xfrm>
            <a:off x="6336750" y="3000575"/>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Internal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Client</a:t>
            </a:r>
            <a:endParaRPr>
              <a:latin typeface="Montserrat"/>
              <a:ea typeface="Montserrat"/>
              <a:cs typeface="Montserrat"/>
              <a:sym typeface="Montserrat"/>
            </a:endParaRPr>
          </a:p>
        </p:txBody>
      </p:sp>
      <p:sp>
        <p:nvSpPr>
          <p:cNvPr id="854" name="Google Shape;854;p99"/>
          <p:cNvSpPr/>
          <p:nvPr/>
        </p:nvSpPr>
        <p:spPr>
          <a:xfrm>
            <a:off x="6336750" y="3673450"/>
            <a:ext cx="1468800" cy="43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Service A Instance</a:t>
            </a:r>
            <a:endParaRPr>
              <a:latin typeface="Montserrat"/>
              <a:ea typeface="Montserrat"/>
              <a:cs typeface="Montserrat"/>
              <a:sym typeface="Montserrat"/>
            </a:endParaRPr>
          </a:p>
        </p:txBody>
      </p:sp>
      <p:sp>
        <p:nvSpPr>
          <p:cNvPr id="855" name="Google Shape;855;p99"/>
          <p:cNvSpPr/>
          <p:nvPr/>
        </p:nvSpPr>
        <p:spPr>
          <a:xfrm>
            <a:off x="3908900" y="2286675"/>
            <a:ext cx="1468800" cy="10350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Load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Balancer</a:t>
            </a:r>
            <a:endParaRPr>
              <a:latin typeface="Montserrat"/>
              <a:ea typeface="Montserrat"/>
              <a:cs typeface="Montserrat"/>
              <a:sym typeface="Montserrat"/>
            </a:endParaRPr>
          </a:p>
        </p:txBody>
      </p:sp>
      <p:pic>
        <p:nvPicPr>
          <p:cNvPr id="856" name="Google Shape;856;p99"/>
          <p:cNvPicPr preferRelativeResize="0"/>
          <p:nvPr/>
        </p:nvPicPr>
        <p:blipFill>
          <a:blip r:embed="rId5">
            <a:alphaModFix/>
          </a:blip>
          <a:stretch>
            <a:fillRect/>
          </a:stretch>
        </p:blipFill>
        <p:spPr>
          <a:xfrm>
            <a:off x="4431016" y="2847975"/>
            <a:ext cx="424550" cy="424550"/>
          </a:xfrm>
          <a:prstGeom prst="rect">
            <a:avLst/>
          </a:prstGeom>
          <a:noFill/>
          <a:ln>
            <a:noFill/>
          </a:ln>
        </p:spPr>
      </p:pic>
      <p:cxnSp>
        <p:nvCxnSpPr>
          <p:cNvPr id="857" name="Google Shape;857;p99"/>
          <p:cNvCxnSpPr>
            <a:stCxn id="855" idx="1"/>
            <a:endCxn id="851" idx="3"/>
          </p:cNvCxnSpPr>
          <p:nvPr/>
        </p:nvCxnSpPr>
        <p:spPr>
          <a:xfrm flipH="1">
            <a:off x="2928800" y="2804175"/>
            <a:ext cx="980100" cy="413400"/>
          </a:xfrm>
          <a:prstGeom prst="bentConnector3">
            <a:avLst>
              <a:gd fmla="val 50003" name="adj1"/>
            </a:avLst>
          </a:prstGeom>
          <a:noFill/>
          <a:ln cap="flat" cmpd="sng" w="28575">
            <a:solidFill>
              <a:srgbClr val="0B5394"/>
            </a:solidFill>
            <a:prstDash val="solid"/>
            <a:round/>
            <a:headEnd len="med" w="med" type="none"/>
            <a:tailEnd len="med" w="med" type="none"/>
          </a:ln>
        </p:spPr>
      </p:cxnSp>
      <p:cxnSp>
        <p:nvCxnSpPr>
          <p:cNvPr id="858" name="Google Shape;858;p99"/>
          <p:cNvCxnSpPr>
            <a:stCxn id="853" idx="1"/>
            <a:endCxn id="855" idx="3"/>
          </p:cNvCxnSpPr>
          <p:nvPr/>
        </p:nvCxnSpPr>
        <p:spPr>
          <a:xfrm rot="10800000">
            <a:off x="5377650" y="2804225"/>
            <a:ext cx="959100" cy="413400"/>
          </a:xfrm>
          <a:prstGeom prst="bentConnector3">
            <a:avLst>
              <a:gd fmla="val 49997" name="adj1"/>
            </a:avLst>
          </a:prstGeom>
          <a:noFill/>
          <a:ln cap="flat" cmpd="sng" w="28575">
            <a:solidFill>
              <a:srgbClr val="0B5394"/>
            </a:solidFill>
            <a:prstDash val="solid"/>
            <a:round/>
            <a:headEnd len="med" w="med" type="none"/>
            <a:tailEnd len="med" w="med" type="none"/>
          </a:ln>
        </p:spPr>
      </p:cxnSp>
      <p:cxnSp>
        <p:nvCxnSpPr>
          <p:cNvPr id="859" name="Google Shape;859;p99"/>
          <p:cNvCxnSpPr>
            <a:stCxn id="855" idx="2"/>
            <a:endCxn id="852" idx="3"/>
          </p:cNvCxnSpPr>
          <p:nvPr/>
        </p:nvCxnSpPr>
        <p:spPr>
          <a:xfrm rot="5400000">
            <a:off x="3501650" y="2748825"/>
            <a:ext cx="568800" cy="1714500"/>
          </a:xfrm>
          <a:prstGeom prst="bentConnector2">
            <a:avLst/>
          </a:prstGeom>
          <a:noFill/>
          <a:ln cap="flat" cmpd="sng" w="28575">
            <a:solidFill>
              <a:srgbClr val="0B5394"/>
            </a:solidFill>
            <a:prstDash val="solid"/>
            <a:round/>
            <a:headEnd len="med" w="med" type="none"/>
            <a:tailEnd len="med" w="med" type="none"/>
          </a:ln>
        </p:spPr>
      </p:cxnSp>
      <p:cxnSp>
        <p:nvCxnSpPr>
          <p:cNvPr id="860" name="Google Shape;860;p99"/>
          <p:cNvCxnSpPr>
            <a:stCxn id="855" idx="2"/>
            <a:endCxn id="854" idx="1"/>
          </p:cNvCxnSpPr>
          <p:nvPr/>
        </p:nvCxnSpPr>
        <p:spPr>
          <a:xfrm flipH="1" rot="-5400000">
            <a:off x="5205650" y="2759325"/>
            <a:ext cx="568800" cy="1693500"/>
          </a:xfrm>
          <a:prstGeom prst="bentConnector2">
            <a:avLst/>
          </a:prstGeom>
          <a:noFill/>
          <a:ln cap="flat" cmpd="sng" w="28575">
            <a:solidFill>
              <a:srgbClr val="0B5394"/>
            </a:solidFill>
            <a:prstDash val="solid"/>
            <a:round/>
            <a:headEnd len="med" w="med" type="none"/>
            <a:tailEnd len="med" w="med" type="non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pic>
        <p:nvPicPr>
          <p:cNvPr id="865" name="Google Shape;865;p100"/>
          <p:cNvPicPr preferRelativeResize="0"/>
          <p:nvPr/>
        </p:nvPicPr>
        <p:blipFill>
          <a:blip r:embed="rId3">
            <a:alphaModFix/>
          </a:blip>
          <a:stretch>
            <a:fillRect/>
          </a:stretch>
        </p:blipFill>
        <p:spPr>
          <a:xfrm>
            <a:off x="0" y="0"/>
            <a:ext cx="861675" cy="887475"/>
          </a:xfrm>
          <a:prstGeom prst="rect">
            <a:avLst/>
          </a:prstGeom>
          <a:noFill/>
          <a:ln>
            <a:noFill/>
          </a:ln>
        </p:spPr>
      </p:pic>
      <p:pic>
        <p:nvPicPr>
          <p:cNvPr id="866" name="Google Shape;866;p10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67" name="Google Shape;867;p10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briefly discussed GCP’s Internal Load Balancing options for HTTP(S) traffic.</a:t>
            </a:r>
            <a:endParaRPr sz="2900">
              <a:solidFill>
                <a:srgbClr val="000000"/>
              </a:solidFill>
              <a:latin typeface="Montserrat"/>
              <a:ea typeface="Montserrat"/>
              <a:cs typeface="Montserrat"/>
              <a:sym typeface="Montserrat"/>
            </a:endParaRPr>
          </a:p>
        </p:txBody>
      </p:sp>
      <p:sp>
        <p:nvSpPr>
          <p:cNvPr id="868" name="Google Shape;868;p10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pic>
        <p:nvPicPr>
          <p:cNvPr id="873" name="Google Shape;873;p101"/>
          <p:cNvPicPr preferRelativeResize="0"/>
          <p:nvPr/>
        </p:nvPicPr>
        <p:blipFill>
          <a:blip r:embed="rId3">
            <a:alphaModFix/>
          </a:blip>
          <a:stretch>
            <a:fillRect/>
          </a:stretch>
        </p:blipFill>
        <p:spPr>
          <a:xfrm>
            <a:off x="0" y="0"/>
            <a:ext cx="861675" cy="887475"/>
          </a:xfrm>
          <a:prstGeom prst="rect">
            <a:avLst/>
          </a:prstGeom>
          <a:noFill/>
          <a:ln>
            <a:noFill/>
          </a:ln>
        </p:spPr>
      </p:pic>
      <p:pic>
        <p:nvPicPr>
          <p:cNvPr id="874" name="Google Shape;874;p10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75" name="Google Shape;875;p10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continue to discover other load balancer options based on traffic types.</a:t>
            </a:r>
            <a:endParaRPr sz="2900">
              <a:solidFill>
                <a:srgbClr val="000000"/>
              </a:solidFill>
              <a:latin typeface="Montserrat"/>
              <a:ea typeface="Montserrat"/>
              <a:cs typeface="Montserrat"/>
              <a:sym typeface="Montserrat"/>
            </a:endParaRPr>
          </a:p>
        </p:txBody>
      </p:sp>
      <p:sp>
        <p:nvSpPr>
          <p:cNvPr id="876" name="Google Shape;876;p10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6" name="Google Shape;116;p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7" name="Google Shape;117;p21"/>
          <p:cNvSpPr txBox="1"/>
          <p:nvPr>
            <p:ph idx="1" type="subTitle"/>
          </p:nvPr>
        </p:nvSpPr>
        <p:spPr>
          <a:xfrm>
            <a:off x="311700" y="1152475"/>
            <a:ext cx="46134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Be aware that there are different types of “instance groups”.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lecture focuses on </a:t>
            </a:r>
            <a:r>
              <a:rPr b="1" lang="en" sz="2900">
                <a:solidFill>
                  <a:srgbClr val="000000"/>
                </a:solidFill>
                <a:latin typeface="Montserrat"/>
                <a:ea typeface="Montserrat"/>
                <a:cs typeface="Montserrat"/>
                <a:sym typeface="Montserrat"/>
              </a:rPr>
              <a:t>managed instance groups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18" name="Google Shape;118;p2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19" name="Google Shape;119;p21"/>
          <p:cNvPicPr preferRelativeResize="0"/>
          <p:nvPr/>
        </p:nvPicPr>
        <p:blipFill>
          <a:blip r:embed="rId5">
            <a:alphaModFix/>
          </a:blip>
          <a:stretch>
            <a:fillRect/>
          </a:stretch>
        </p:blipFill>
        <p:spPr>
          <a:xfrm>
            <a:off x="5043075" y="1255800"/>
            <a:ext cx="3914100" cy="296608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pic>
        <p:nvPicPr>
          <p:cNvPr id="881" name="Google Shape;881;p102"/>
          <p:cNvPicPr preferRelativeResize="0"/>
          <p:nvPr/>
        </p:nvPicPr>
        <p:blipFill>
          <a:blip r:embed="rId3">
            <a:alphaModFix/>
          </a:blip>
          <a:stretch>
            <a:fillRect/>
          </a:stretch>
        </p:blipFill>
        <p:spPr>
          <a:xfrm>
            <a:off x="0" y="0"/>
            <a:ext cx="861675" cy="887475"/>
          </a:xfrm>
          <a:prstGeom prst="rect">
            <a:avLst/>
          </a:prstGeom>
          <a:noFill/>
          <a:ln>
            <a:noFill/>
          </a:ln>
        </p:spPr>
      </p:pic>
      <p:pic>
        <p:nvPicPr>
          <p:cNvPr id="882" name="Google Shape;882;p10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83" name="Google Shape;883;p102"/>
          <p:cNvSpPr txBox="1"/>
          <p:nvPr>
            <p:ph type="ctrTitle"/>
          </p:nvPr>
        </p:nvSpPr>
        <p:spPr>
          <a:xfrm>
            <a:off x="311700" y="1560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SSL Proxy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Load Balancing</a:t>
            </a:r>
            <a:endParaRPr b="1">
              <a:latin typeface="Montserrat"/>
              <a:ea typeface="Montserrat"/>
              <a:cs typeface="Montserrat"/>
              <a:sym typeface="Montserrat"/>
            </a:endParaRPr>
          </a:p>
        </p:txBody>
      </p:sp>
      <p:sp>
        <p:nvSpPr>
          <p:cNvPr id="884" name="Google Shape;884;p10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pic>
        <p:nvPicPr>
          <p:cNvPr id="889" name="Google Shape;889;p103"/>
          <p:cNvPicPr preferRelativeResize="0"/>
          <p:nvPr/>
        </p:nvPicPr>
        <p:blipFill>
          <a:blip r:embed="rId3">
            <a:alphaModFix/>
          </a:blip>
          <a:stretch>
            <a:fillRect/>
          </a:stretch>
        </p:blipFill>
        <p:spPr>
          <a:xfrm>
            <a:off x="0" y="0"/>
            <a:ext cx="861675" cy="887475"/>
          </a:xfrm>
          <a:prstGeom prst="rect">
            <a:avLst/>
          </a:prstGeom>
          <a:noFill/>
          <a:ln>
            <a:noFill/>
          </a:ln>
        </p:spPr>
      </p:pic>
      <p:pic>
        <p:nvPicPr>
          <p:cNvPr id="890" name="Google Shape;890;p10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91" name="Google Shape;891;p10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SSL Proxy Load Balancing is a reverse proxy load balancer that distributes SSL traffic coming from the internet to virtual machine (VM) instances in your Google Cloud VPC network.</a:t>
            </a:r>
            <a:endParaRPr sz="2900">
              <a:solidFill>
                <a:srgbClr val="000000"/>
              </a:solidFill>
              <a:latin typeface="Montserrat"/>
              <a:ea typeface="Montserrat"/>
              <a:cs typeface="Montserrat"/>
              <a:sym typeface="Montserrat"/>
            </a:endParaRPr>
          </a:p>
        </p:txBody>
      </p:sp>
      <p:sp>
        <p:nvSpPr>
          <p:cNvPr id="892" name="Google Shape;892;p10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pic>
        <p:nvPicPr>
          <p:cNvPr id="897" name="Google Shape;897;p104"/>
          <p:cNvPicPr preferRelativeResize="0"/>
          <p:nvPr/>
        </p:nvPicPr>
        <p:blipFill>
          <a:blip r:embed="rId3">
            <a:alphaModFix/>
          </a:blip>
          <a:stretch>
            <a:fillRect/>
          </a:stretch>
        </p:blipFill>
        <p:spPr>
          <a:xfrm>
            <a:off x="0" y="0"/>
            <a:ext cx="861675" cy="887475"/>
          </a:xfrm>
          <a:prstGeom prst="rect">
            <a:avLst/>
          </a:prstGeom>
          <a:noFill/>
          <a:ln>
            <a:noFill/>
          </a:ln>
        </p:spPr>
      </p:pic>
      <p:pic>
        <p:nvPicPr>
          <p:cNvPr id="898" name="Google Shape;898;p10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99" name="Google Shape;899;p10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using SSL Proxy Load Balancing for your SSL traffic, user SSL (TLS) connections are terminated at the load balancing layer, and then proxied to the closest available backend instances by using either SSL (recommended) or TCP.</a:t>
            </a:r>
            <a:endParaRPr sz="2900">
              <a:solidFill>
                <a:srgbClr val="000000"/>
              </a:solidFill>
              <a:latin typeface="Montserrat"/>
              <a:ea typeface="Montserrat"/>
              <a:cs typeface="Montserrat"/>
              <a:sym typeface="Montserrat"/>
            </a:endParaRPr>
          </a:p>
        </p:txBody>
      </p:sp>
      <p:sp>
        <p:nvSpPr>
          <p:cNvPr id="900" name="Google Shape;900;p10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pic>
        <p:nvPicPr>
          <p:cNvPr id="905" name="Google Shape;905;p105"/>
          <p:cNvPicPr preferRelativeResize="0"/>
          <p:nvPr/>
        </p:nvPicPr>
        <p:blipFill>
          <a:blip r:embed="rId3">
            <a:alphaModFix/>
          </a:blip>
          <a:stretch>
            <a:fillRect/>
          </a:stretch>
        </p:blipFill>
        <p:spPr>
          <a:xfrm>
            <a:off x="0" y="0"/>
            <a:ext cx="861675" cy="887475"/>
          </a:xfrm>
          <a:prstGeom prst="rect">
            <a:avLst/>
          </a:prstGeom>
          <a:noFill/>
          <a:ln>
            <a:noFill/>
          </a:ln>
        </p:spPr>
      </p:pic>
      <p:pic>
        <p:nvPicPr>
          <p:cNvPr id="906" name="Google Shape;906;p10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07" name="Google Shape;907;p10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With the Premium Tier, SSL Proxy Load Balancing can be configured as a global load balancing service.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With Standard Tier, the SSL proxy load balancer handles load balancing regionally. </a:t>
            </a:r>
            <a:endParaRPr sz="2900">
              <a:solidFill>
                <a:srgbClr val="000000"/>
              </a:solidFill>
              <a:latin typeface="Montserrat"/>
              <a:ea typeface="Montserrat"/>
              <a:cs typeface="Montserrat"/>
              <a:sym typeface="Montserrat"/>
            </a:endParaRPr>
          </a:p>
        </p:txBody>
      </p:sp>
      <p:sp>
        <p:nvSpPr>
          <p:cNvPr id="908" name="Google Shape;908;p10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pic>
        <p:nvPicPr>
          <p:cNvPr id="913" name="Google Shape;913;p106"/>
          <p:cNvPicPr preferRelativeResize="0"/>
          <p:nvPr/>
        </p:nvPicPr>
        <p:blipFill>
          <a:blip r:embed="rId3">
            <a:alphaModFix/>
          </a:blip>
          <a:stretch>
            <a:fillRect/>
          </a:stretch>
        </p:blipFill>
        <p:spPr>
          <a:xfrm>
            <a:off x="0" y="0"/>
            <a:ext cx="861675" cy="887475"/>
          </a:xfrm>
          <a:prstGeom prst="rect">
            <a:avLst/>
          </a:prstGeom>
          <a:noFill/>
          <a:ln>
            <a:noFill/>
          </a:ln>
        </p:spPr>
      </p:pic>
      <p:pic>
        <p:nvPicPr>
          <p:cNvPr id="914" name="Google Shape;914;p10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15" name="Google Shape;915;p10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see a diagram example of an SSL Proxy Load Balancer</a:t>
            </a: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p:txBody>
      </p:sp>
      <p:sp>
        <p:nvSpPr>
          <p:cNvPr id="916" name="Google Shape;916;p10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pic>
        <p:nvPicPr>
          <p:cNvPr id="921" name="Google Shape;921;p107"/>
          <p:cNvPicPr preferRelativeResize="0"/>
          <p:nvPr/>
        </p:nvPicPr>
        <p:blipFill>
          <a:blip r:embed="rId3">
            <a:alphaModFix/>
          </a:blip>
          <a:stretch>
            <a:fillRect/>
          </a:stretch>
        </p:blipFill>
        <p:spPr>
          <a:xfrm>
            <a:off x="1490775" y="672225"/>
            <a:ext cx="6162452" cy="4384426"/>
          </a:xfrm>
          <a:prstGeom prst="rect">
            <a:avLst/>
          </a:prstGeom>
          <a:noFill/>
          <a:ln>
            <a:noFill/>
          </a:ln>
        </p:spPr>
      </p:pic>
      <p:pic>
        <p:nvPicPr>
          <p:cNvPr id="922" name="Google Shape;922;p107"/>
          <p:cNvPicPr preferRelativeResize="0"/>
          <p:nvPr/>
        </p:nvPicPr>
        <p:blipFill>
          <a:blip r:embed="rId4">
            <a:alphaModFix/>
          </a:blip>
          <a:stretch>
            <a:fillRect/>
          </a:stretch>
        </p:blipFill>
        <p:spPr>
          <a:xfrm>
            <a:off x="0" y="0"/>
            <a:ext cx="861675" cy="887475"/>
          </a:xfrm>
          <a:prstGeom prst="rect">
            <a:avLst/>
          </a:prstGeom>
          <a:noFill/>
          <a:ln>
            <a:noFill/>
          </a:ln>
        </p:spPr>
      </p:pic>
      <p:pic>
        <p:nvPicPr>
          <p:cNvPr id="923" name="Google Shape;923;p107"/>
          <p:cNvPicPr preferRelativeResize="0"/>
          <p:nvPr/>
        </p:nvPicPr>
        <p:blipFill>
          <a:blip r:embed="rId5">
            <a:alphaModFix/>
          </a:blip>
          <a:stretch>
            <a:fillRect/>
          </a:stretch>
        </p:blipFill>
        <p:spPr>
          <a:xfrm>
            <a:off x="0" y="4628200"/>
            <a:ext cx="2283675" cy="515300"/>
          </a:xfrm>
          <a:prstGeom prst="rect">
            <a:avLst/>
          </a:prstGeom>
          <a:noFill/>
          <a:ln>
            <a:noFill/>
          </a:ln>
        </p:spPr>
      </p:pic>
      <p:sp>
        <p:nvSpPr>
          <p:cNvPr id="924" name="Google Shape;924;p10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pic>
        <p:nvPicPr>
          <p:cNvPr id="929" name="Google Shape;929;p108"/>
          <p:cNvPicPr preferRelativeResize="0"/>
          <p:nvPr/>
        </p:nvPicPr>
        <p:blipFill>
          <a:blip r:embed="rId3">
            <a:alphaModFix/>
          </a:blip>
          <a:stretch>
            <a:fillRect/>
          </a:stretch>
        </p:blipFill>
        <p:spPr>
          <a:xfrm>
            <a:off x="0" y="0"/>
            <a:ext cx="861675" cy="887475"/>
          </a:xfrm>
          <a:prstGeom prst="rect">
            <a:avLst/>
          </a:prstGeom>
          <a:noFill/>
          <a:ln>
            <a:noFill/>
          </a:ln>
        </p:spPr>
      </p:pic>
      <p:pic>
        <p:nvPicPr>
          <p:cNvPr id="930" name="Google Shape;930;p10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31" name="Google Shape;931;p10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SSL Proxy Load Balancing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IPv6 termination:</a:t>
            </a: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SSL Proxy Load Balancing supports both IPv4 and IPv6 addresses for client traffic. Client IPv6 requests are terminated at the load balancing layer, and then proxied over IPv4 to your VMs.</a:t>
            </a:r>
            <a:endParaRPr sz="2900">
              <a:solidFill>
                <a:srgbClr val="000000"/>
              </a:solidFill>
              <a:latin typeface="Montserrat"/>
              <a:ea typeface="Montserrat"/>
              <a:cs typeface="Montserrat"/>
              <a:sym typeface="Montserrat"/>
            </a:endParaRPr>
          </a:p>
        </p:txBody>
      </p:sp>
      <p:sp>
        <p:nvSpPr>
          <p:cNvPr id="932" name="Google Shape;932;p10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pic>
        <p:nvPicPr>
          <p:cNvPr id="937" name="Google Shape;937;p109"/>
          <p:cNvPicPr preferRelativeResize="0"/>
          <p:nvPr/>
        </p:nvPicPr>
        <p:blipFill>
          <a:blip r:embed="rId3">
            <a:alphaModFix/>
          </a:blip>
          <a:stretch>
            <a:fillRect/>
          </a:stretch>
        </p:blipFill>
        <p:spPr>
          <a:xfrm>
            <a:off x="0" y="0"/>
            <a:ext cx="861675" cy="887475"/>
          </a:xfrm>
          <a:prstGeom prst="rect">
            <a:avLst/>
          </a:prstGeom>
          <a:noFill/>
          <a:ln>
            <a:noFill/>
          </a:ln>
        </p:spPr>
      </p:pic>
      <p:pic>
        <p:nvPicPr>
          <p:cNvPr id="938" name="Google Shape;938;p10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39" name="Google Shape;939;p10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SSL Proxy Load Balancing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Intelligent Routing:</a:t>
            </a:r>
            <a:endParaRPr b="1"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load balancer can route requests to backend locations where there is capacity. In contrast, an L3/L4 load balancer must route to regional backends without considering capacity.</a:t>
            </a:r>
            <a:r>
              <a:rPr b="1"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p:txBody>
      </p:sp>
      <p:sp>
        <p:nvSpPr>
          <p:cNvPr id="940" name="Google Shape;940;p10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pic>
        <p:nvPicPr>
          <p:cNvPr id="945" name="Google Shape;945;p110"/>
          <p:cNvPicPr preferRelativeResize="0"/>
          <p:nvPr/>
        </p:nvPicPr>
        <p:blipFill>
          <a:blip r:embed="rId3">
            <a:alphaModFix/>
          </a:blip>
          <a:stretch>
            <a:fillRect/>
          </a:stretch>
        </p:blipFill>
        <p:spPr>
          <a:xfrm>
            <a:off x="0" y="0"/>
            <a:ext cx="861675" cy="887475"/>
          </a:xfrm>
          <a:prstGeom prst="rect">
            <a:avLst/>
          </a:prstGeom>
          <a:noFill/>
          <a:ln>
            <a:noFill/>
          </a:ln>
        </p:spPr>
      </p:pic>
      <p:pic>
        <p:nvPicPr>
          <p:cNvPr id="946" name="Google Shape;946;p11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47" name="Google Shape;947;p11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SSL Proxy Load Balancing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Better utilization of backends:</a:t>
            </a:r>
            <a:endParaRPr b="1"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SSL processing can be very CPU-intensive if the ciphers used are not CPU efficient.</a:t>
            </a:r>
            <a:r>
              <a:rPr b="1"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p:txBody>
      </p:sp>
      <p:sp>
        <p:nvSpPr>
          <p:cNvPr id="948" name="Google Shape;948;p11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pic>
        <p:nvPicPr>
          <p:cNvPr id="953" name="Google Shape;953;p111"/>
          <p:cNvPicPr preferRelativeResize="0"/>
          <p:nvPr/>
        </p:nvPicPr>
        <p:blipFill>
          <a:blip r:embed="rId3">
            <a:alphaModFix/>
          </a:blip>
          <a:stretch>
            <a:fillRect/>
          </a:stretch>
        </p:blipFill>
        <p:spPr>
          <a:xfrm>
            <a:off x="0" y="0"/>
            <a:ext cx="861675" cy="887475"/>
          </a:xfrm>
          <a:prstGeom prst="rect">
            <a:avLst/>
          </a:prstGeom>
          <a:noFill/>
          <a:ln>
            <a:noFill/>
          </a:ln>
        </p:spPr>
      </p:pic>
      <p:pic>
        <p:nvPicPr>
          <p:cNvPr id="954" name="Google Shape;954;p11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55" name="Google Shape;955;p11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SSL Proxy Load Balancing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Certificate Management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Your customer-facing SSL certificates can be either certificates that you obtain and manage or certificates that Google obtains and manages for you.</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Google-managed SSL certificates each support up to 100 domains. </a:t>
            </a:r>
            <a:endParaRPr sz="2900">
              <a:solidFill>
                <a:srgbClr val="000000"/>
              </a:solidFill>
              <a:latin typeface="Montserrat"/>
              <a:ea typeface="Montserrat"/>
              <a:cs typeface="Montserrat"/>
              <a:sym typeface="Montserrat"/>
            </a:endParaRPr>
          </a:p>
        </p:txBody>
      </p:sp>
      <p:sp>
        <p:nvSpPr>
          <p:cNvPr id="956" name="Google Shape;956;p11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