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y="5143500" cx="9144000"/>
  <p:notesSz cx="6858000" cy="9144000"/>
  <p:embeddedFontLst>
    <p:embeddedFont>
      <p:font typeface="Montserrat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1109FD-9A5D-4328-9306-7CFBB678F5B6}">
  <a:tblStyle styleId="{851109FD-9A5D-4328-9306-7CFBB678F5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2" Type="http://schemas.openxmlformats.org/officeDocument/2006/relationships/font" Target="fonts/Montserrat-boldItalic.fntdata"/><Relationship Id="rId101" Type="http://schemas.openxmlformats.org/officeDocument/2006/relationships/font" Target="fonts/Montserrat-italic.fntdata"/><Relationship Id="rId100" Type="http://schemas.openxmlformats.org/officeDocument/2006/relationships/font" Target="fonts/Montserrat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2f86b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2f86b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6a00d37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6a00d37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80171c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980171c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6a00d37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6a00d37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6a00d37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36a00d37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6a00d37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6a00d37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6a00d37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6a00d37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6a00d37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6a00d37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6a00d37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36a00d37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6a00d37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6a00d37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6a00d37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6a00d37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50eae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50eae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6a00d37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36a00d37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6a00d37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6a00d37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36a00d37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36a00d37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6a00d37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6a00d37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36a00d37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36a00d37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36a00d37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36a00d37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36a00d37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36a00d37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36a00d37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36a00d37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36a00d37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36a00d37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36a00d37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36a00d37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2f86b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2f86b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36a00d375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36a00d37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36a00d37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36a00d37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6a00d37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6a00d37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980171c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980171c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980171c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980171c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36a00d37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36a00d37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36a00d37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36a00d37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36a00d37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36a00d37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36a00d37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36a00d37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36a00d375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36a00d37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2f86b5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b2f86b5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36a00d3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36a00d3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36a00d3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36a00d3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36a00d37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36a00d37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36a00d37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36a00d37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36a00d37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36a00d37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36a00d37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36a00d37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36a00d37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36a00d37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36a00d3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36a00d3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36a00d3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36a00d3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36a00d3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36a00d3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6a00d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6a00d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36a00d37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36a00d37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36a00d37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236a00d37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36a00d37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36a00d37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36a00d37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36a00d37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36a00d375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36a00d375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236a00d37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236a00d37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36a00d37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36a00d37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36a00d3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36a00d3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36a00d37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36a00d3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36a00d37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236a00d3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6a00d3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6a00d3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36a00d375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36a00d375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36a00d37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36a00d37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36a00d37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36a00d37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36a00d37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236a00d37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36a00d37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36a00d37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36a00d37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36a00d37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36a00d37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236a00d37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36a00d37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236a00d3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36a00d3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36a00d3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36a00d3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36a00d3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6a00d37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6a00d37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3c6828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3c6828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36a00d37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36a00d37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36a00d37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236a00d37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36a00d375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36a00d375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36a00d375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236a00d375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36a00d37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36a00d37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236a00d375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236a00d37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36a00d375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236a00d375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36a00d37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236a00d37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236a00d37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236a00d37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80171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80171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36a00d37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236a00d3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36a00d37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36a00d37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236a00d37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236a00d37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236a00d37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236a00d37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236a00d37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236a00d37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236a00d37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236a00d37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236a00d37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236a00d37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36a00d375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236a00d375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236a00d37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236a00d37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236a00d375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236a00d375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6a00d37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6a00d37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36a00d375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236a00d375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236a00d37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236a00d37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36a00d3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236a00d3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861" y="1633764"/>
            <a:ext cx="1821472" cy="18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2000" y="1817850"/>
            <a:ext cx="9060000" cy="15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latin typeface="Montserrat"/>
                <a:ea typeface="Montserrat"/>
                <a:cs typeface="Montserrat"/>
                <a:sym typeface="Montserrat"/>
              </a:rPr>
              <a:t>PIERIAN         CLOUD</a:t>
            </a:r>
            <a:endParaRPr b="1" sz="6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is one of GCP’s flagship products, with lots of additional development and tools being added often.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should also be noted that its often an outside user’s first experience with GCP, since it can be used by analysts.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is a fully managed enterprise data warehouse that helps you manage and analyze your data with built-in features like machine learning, geospatial analysis, and business intelligence. 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BigQuery's scalable, distributed analysis engine lets you query terabytes in seconds and petabytes in minutes.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maximizes flexibility by separating the compute engine that analyzes your data from your storage choices.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75" y="2571754"/>
            <a:ext cx="6170474" cy="24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Separation of storage and compute allows BigQuery to scale both storage and compute independently, based on demand.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store and analyze your data within BigQuery or use BigQuery to assess your data where it lives.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Federated queries let you read data from external sources while streaming supports continuous data updates.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also has analytic tools such as BigQuery ML and BI Engine.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ML let’s you build ML models inside of BigQuery.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 Engine is a fast, in-memory analysis service.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is often associated with SQL as the main interface, but it actually supports client libraries with familiar programming languages including Python, Java, JavaScript, and Go.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has three main pillars: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Storage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Analytics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Administration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each of these features in more detail…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Storage is fully managed by BigQuery, meaning you don’t worry about provisioning servers or hardware configuration.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Sizing is automatically done and you only pay for what you use.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unique aspect of BigQuery is columnar datastore architecture.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means…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968" y="880634"/>
            <a:ext cx="3192050" cy="32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2584875" y="246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32"/>
          <p:cNvSpPr txBox="1"/>
          <p:nvPr/>
        </p:nvSpPr>
        <p:spPr>
          <a:xfrm>
            <a:off x="2687775" y="1837600"/>
            <a:ext cx="413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Traditional RDBMS Storage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43675" y="3018975"/>
            <a:ext cx="17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Row Record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Oriented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2584875" y="246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2687775" y="1837600"/>
            <a:ext cx="413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Traditional RDBMS Storage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543675" y="3018975"/>
            <a:ext cx="17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Row Record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Oriented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449425" y="2286650"/>
            <a:ext cx="4674000" cy="239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2584888" y="238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488250"/>
                <a:gridCol w="520625"/>
                <a:gridCol w="1566175"/>
                <a:gridCol w="442675"/>
                <a:gridCol w="1514700"/>
              </a:tblGrid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4"/>
          <p:cNvSpPr txBox="1"/>
          <p:nvPr/>
        </p:nvSpPr>
        <p:spPr>
          <a:xfrm>
            <a:off x="3282313" y="1715125"/>
            <a:ext cx="413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BigQuery Columnar Storage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543675" y="3018975"/>
            <a:ext cx="17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Co-located by Column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2584888" y="238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488250"/>
                <a:gridCol w="520625"/>
                <a:gridCol w="1566175"/>
                <a:gridCol w="442675"/>
                <a:gridCol w="1514700"/>
              </a:tblGrid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3282313" y="1715125"/>
            <a:ext cx="413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BigQuery Columnar Storage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543675" y="3018975"/>
            <a:ext cx="174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Co-located by Column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2449425" y="2286650"/>
            <a:ext cx="1816500" cy="25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architecture is based on a proprietary file format called Capacitor.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Capacitor can reshuffle data to achieve compact recording.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3" name="Google Shape;263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341225"/>
                <a:gridCol w="1341225"/>
              </a:tblGrid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2" name="Google Shape;272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341225"/>
                <a:gridCol w="1341225"/>
              </a:tblGrid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38"/>
          <p:cNvGraphicFramePr/>
          <p:nvPr/>
        </p:nvGraphicFramePr>
        <p:xfrm>
          <a:off x="4186925" y="19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341225"/>
              </a:tblGrid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 : 4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 : 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341225"/>
                <a:gridCol w="1341225"/>
              </a:tblGrid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39"/>
          <p:cNvGraphicFramePr/>
          <p:nvPr/>
        </p:nvGraphicFramePr>
        <p:xfrm>
          <a:off x="4186925" y="19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341225"/>
              </a:tblGrid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Q1 : 4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Q2 : 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9"/>
          <p:cNvGraphicFramePr/>
          <p:nvPr/>
        </p:nvGraphicFramePr>
        <p:xfrm>
          <a:off x="6186500" y="19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{851109FD-9A5D-4328-9306-7CFBB678F5B6}</a:tableStyleId>
              </a:tblPr>
              <a:tblGrid>
                <a:gridCol w="1341225"/>
              </a:tblGrid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0:2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2:1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1:3</a:t>
                      </a:r>
                      <a:endParaRPr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425" y="2669375"/>
            <a:ext cx="4732774" cy="23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Storage: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also takes steps to ensure durability through replication on Colossus.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Analytics: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is designed to have highly efficient query processing.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steps it takes to achieve that for a query.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6370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Managed Services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128" y="1662976"/>
            <a:ext cx="7115274" cy="31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Analytics: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Administration: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provides several interfaces you can use for administration tasks: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Console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SQL Statements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bq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commands (command line tool)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also has a sandbox mode allowing you to explore its capabilities without worrying about billing.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check it out in the next demo lecture!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the basics of BigQuery.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get a demo to explore Big Query!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4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 txBox="1"/>
          <p:nvPr>
            <p:ph type="ctrTitle"/>
          </p:nvPr>
        </p:nvSpPr>
        <p:spPr>
          <a:xfrm>
            <a:off x="311700" y="16370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BigQuery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7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this demo, we’ll use the Sandbox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version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BigQuery.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Sandbox is subject some limits.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them before we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continue with the demo.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4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Sandbox limitations: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BigQuery quotas and limits apply.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are granted the same free usage limits as BigQuery's free tier: 10 GB of active storage and 1 TB of processed query data per month.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Sandbox limitations: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create up to 1 GB of BigQuery BI Engine capacity.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datasets have the default table expiration time and the default partition expiration set to 60 days.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Sandbox limitations: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support for: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Streaming data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manipulation language (DML) statements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 Data Transfer Service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 Cloud offers a wide range of managed services.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take a brief look at some of their most popular offerings.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Many of these services fall under the Big Data or Machine Learning segments of GCP.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2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2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Dataflow is a managed service for executing a wide variety of data processing patterns.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Often data is being created in real-time from devices and sources and users need a service to manage this streaming data flow.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5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Dataflow is designed for stream and batch data with automated provisioning and management of processing resources.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073" y="2643350"/>
            <a:ext cx="2031350" cy="20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does this through the use of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pipelines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which encapsulate the entire series of computations involved in reading input data, transforming that data, and writing output data.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Google has open-sourced the programming mode for defining and executing these pipelines through Apache Beam.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Dataflow sits in the middle of a data transformation workflow, focusing on processing stream and batch data for analysis.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5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1" name="Google Shape;44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58300"/>
            <a:ext cx="8839200" cy="268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9"/>
          <p:cNvSpPr txBox="1"/>
          <p:nvPr>
            <p:ph idx="1" type="subTitle"/>
          </p:nvPr>
        </p:nvSpPr>
        <p:spPr>
          <a:xfrm>
            <a:off x="301500" y="11218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Dataflow which can be used for batch or stream data.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5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Dataprep!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1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Dataprep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61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BigQuery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Dataflow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Dataprep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Dataproc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Functions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Dataprep is a service that lives on GCP but is actually created by another company called Trifacta (part of Alteryx).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Dataprep enables analysts, data specialists, and other domain experts to quickly cleanse and transform datasets of varying sizes for use throughout the enterprise.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Dataprep key capabilities: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 from flat file, databases, or distributed storage systems.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Locate and remove or modify missing or mismatched data 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Unnest complex data structures.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Dataprep key capabilities: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Identify statistical outliers in your data for review and management.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 lookups from one dataset into another reference dataset.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Dataprep key capabilities: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Aggregate columnar data using a variety of aggregation functions.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Normalize column values for more consistent usage and statistical modeling.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Dataprep key capabilities: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Merge datasets with joins.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Append one dataset to another through union operations.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62" y="730068"/>
            <a:ext cx="8083077" cy="434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Dataprep.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Dataproc!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6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70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Dataproc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0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Dataproc is a fully managed and highly scalable service for running Apache Spark, Apache Flink, Hadoop, Presto, and 30+ open source tools and frameworks.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7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8" name="Google Shape;54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437" y="3031625"/>
            <a:ext cx="1838275" cy="18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at the Associate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Engineer level, Google doesn’t expect you to be an expert in every single one of these services, instead try to understand their use cases and key features.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Dataproc allows for serverless deployment, logging, and monitoring which let’s users such as data scientists focus on their analytics rather than worrying about infrastructure.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3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Dataproc nodes can be deployed and spun up in less than 90 seconds and can be easily customized and resized with the optimal resources required for individual jobs.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7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Dataproc Hub can enable data scientists and engineers to build and train models 5X faster through integration with Vertex AI Workbench and common interfaces such as Jupyter Notebook.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Dataproc Jobs API makes it easy to incorporate big data processing into custom applications, while Dataproc Metastore eliminates the need to run your own Hive metastore or catalog service.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You’ve probably noticed that Dataproc seems to live at a similar point in the data workflow as Dataflow.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 when should you use Dataproc instead of Dataflow?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Dataproc vs. Dataflow: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Dataproc when you have dependencies on Hadoop or Spark.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should also check for existing integrations, such as Presto.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Dataproc vs. Dataflow: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have dependencies on those cluster based libraries and also need automatic provisioning of clusters, then choose Dataflow.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Dataproc.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8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Let’s get an understanding of Dataproc inside GCP by going through a simple demo!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8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1"/>
          <p:cNvSpPr txBox="1"/>
          <p:nvPr>
            <p:ph type="ctrTitle"/>
          </p:nvPr>
        </p:nvSpPr>
        <p:spPr>
          <a:xfrm>
            <a:off x="311700" y="17132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DEMO: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Dataproc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8" name="Google Shape;628;p81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8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Different Professional Level certifications focus on these managed services, for example the GCP Professional Data Engineer focuses on many of the Big Data and ML services (Dataflow, Dataprep, Dataproc, etc…).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8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this demo we’ll use Dataproc for the following: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Creating a Dataproc Cluster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View the created VM Instances 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Update worker nodes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Submit an example job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8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3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83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8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8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Functions allow you to run your code in the cloud with no servers or containers to manage.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Functions is a scalable, pay-as-you-go functions as a service (FaaS) product to help you build and connect event driven services with simple, single purpose code.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8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think of Cloud Functions as a very high level abstraction suited for developers.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Developers just write code and let Google Cloud handle the operational infrastructure, allowing them to develop faster by writing and running small code snippets that respond to events.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are only billed for your function’s execution time, metered to the nearest 100 milliseconds.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pay nothing when your function is idle.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Functions automatically spins up and backs down in response to events.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are only billed for your function’s execution time, metered to the nearest 100 milliseconds.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pay nothing when your function is idle.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Functions automatically spins up and backs down in response to events.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supports a wide variety of languages, including: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.NET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Ruby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PHP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8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Cloud Functions is really as simply as opening up the Cloud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panel, setting a Trigger and Authentication and then uploading your Source Code.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even use the inline editor inside Google Cloud Console to write your code without leaving GCP.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8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9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online documentation provides Quickstart examples and guides for all the languages: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cloud.google.com/functions/docs/</a:t>
            </a:r>
            <a:endParaRPr b="1" sz="29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9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70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9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Cloud Functions.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9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Pub/Sub on GCP.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9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93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Pub/Sub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3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9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allows services to communicate asynchronously, with latencies on the order of 100 milliseconds.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9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5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is used for streaming analytics and data integration pipelines to ingest and distribute data.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equally effective as a messaging- oriented middleware for service integration or as a queue to parallelize tasks.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95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96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enables you to create systems of event producers and consumers, called publishers and subscribers.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Publishers communicate with subscribers asynchronously by broadcasting events.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96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97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Publishers send events to the Pub/Sub service, without regard to how or when these events are to be processed.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then delivers events to all services that need to react to them.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97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8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Use Cases: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Ingestion user interaction and server events.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make use of user interaction events from apps, you may forward them to Pub/Sub and then use a stream processing tool (such as Dataflow) which delivers them to BigQuery.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98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99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Use Cases: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Real-time event distribution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Events, raw or processed, may be made available to multiple applications across your team and organization for real time processing.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99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00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Use Cases: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Replicating data among databases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is commonly used to distribute change events from databases. 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100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01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Use Cases: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Enterprise event bus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create an enterprise-wide real-time data sharing bus, distributing business events, database updates, and analytics events across your organization.</a:t>
            </a: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10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179800"/>
            <a:ext cx="8520600" cy="17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BigQuery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65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02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Pub/Sub Use Cases: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Refreshing distributed caches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an application can publish invalidation events to update the IDs of objects that have changed.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102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25" y="458552"/>
            <a:ext cx="7634151" cy="44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03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675" cy="8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8200"/>
            <a:ext cx="2283675" cy="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04"/>
          <p:cNvSpPr txBox="1"/>
          <p:nvPr>
            <p:ph idx="1" type="subTitle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learned about Google Cloud Pub/Sub.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104"/>
          <p:cNvSpPr txBox="1"/>
          <p:nvPr>
            <p:ph type="ctrTitle"/>
          </p:nvPr>
        </p:nvSpPr>
        <p:spPr>
          <a:xfrm>
            <a:off x="861675" y="157375"/>
            <a:ext cx="7789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Google Cloud Associate Cloud Engineer</a:t>
            </a:r>
            <a:endParaRPr b="1" sz="27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