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Lst>
  <p:sldSz cy="5143500" cx="9144000"/>
  <p:notesSz cx="6858000" cy="9144000"/>
  <p:embeddedFontLst>
    <p:embeddedFont>
      <p:font typeface="Montserrat"/>
      <p:regular r:id="rId175"/>
      <p:bold r:id="rId176"/>
      <p:italic r:id="rId177"/>
      <p:boldItalic r:id="rId178"/>
    </p:embeddedFont>
    <p:embeddedFont>
      <p:font typeface="Roboto Mono"/>
      <p:regular r:id="rId179"/>
      <p:bold r:id="rId180"/>
      <p:italic r:id="rId181"/>
      <p:boldItalic r:id="rId1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182" Type="http://schemas.openxmlformats.org/officeDocument/2006/relationships/font" Target="fonts/RobotoMono-boldItalic.fntdata"/><Relationship Id="rId35" Type="http://schemas.openxmlformats.org/officeDocument/2006/relationships/slide" Target="slides/slide30.xml"/><Relationship Id="rId181" Type="http://schemas.openxmlformats.org/officeDocument/2006/relationships/font" Target="fonts/RobotoMono-italic.fntdata"/><Relationship Id="rId34" Type="http://schemas.openxmlformats.org/officeDocument/2006/relationships/slide" Target="slides/slide29.xml"/><Relationship Id="rId180" Type="http://schemas.openxmlformats.org/officeDocument/2006/relationships/font" Target="fonts/RobotoMono-bold.fntdata"/><Relationship Id="rId37" Type="http://schemas.openxmlformats.org/officeDocument/2006/relationships/slide" Target="slides/slide32.xml"/><Relationship Id="rId176" Type="http://schemas.openxmlformats.org/officeDocument/2006/relationships/font" Target="fonts/Montserrat-bold.fntdata"/><Relationship Id="rId36" Type="http://schemas.openxmlformats.org/officeDocument/2006/relationships/slide" Target="slides/slide31.xml"/><Relationship Id="rId175" Type="http://schemas.openxmlformats.org/officeDocument/2006/relationships/font" Target="fonts/Montserrat-regular.fntdata"/><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font" Target="fonts/RobotoMono-regular.fntdata"/><Relationship Id="rId178" Type="http://schemas.openxmlformats.org/officeDocument/2006/relationships/font" Target="fonts/Montserrat-boldItalic.fntdata"/><Relationship Id="rId177" Type="http://schemas.openxmlformats.org/officeDocument/2006/relationships/font" Target="fonts/Montserra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f86b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f86b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1ddff859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1ddff859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21ddff859e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21ddff859e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121ddff859e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121ddff859e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21ddff859e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21ddff859e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21ddff859e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21ddff859e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21ddff859e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21ddff859e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121ddff859e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121ddff859e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121ddff859e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121ddff859e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21ddff859e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21ddff859e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21ddff859e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21ddff859e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21ddff85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21ddff85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1ddff859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1ddff859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121ddff859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121ddff859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21ddff859e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21ddff859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21ddff859e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121ddff859e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121ddff859e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121ddff859e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21ddff859e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21ddff859e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21ddff859e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21ddff859e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21ddff859e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121ddff859e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21ddff859e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21ddff859e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121ddff859e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121ddff859e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21ddff859e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21ddff859e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ddff859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ddff859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121ddff859e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121ddff859e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121ddff859e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121ddff859e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21ddff859e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121ddff859e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21ddff859e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21ddff859e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121ddff859e_0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121ddff859e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121ddff859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121ddff859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21ddff859e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21ddff859e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121ddff859e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121ddff859e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121ddff859e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121ddff859e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21ddff859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21ddff859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ddff859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ddff859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121ddff859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121ddff859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121ddff859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121ddff859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121ddff859e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121ddff859e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121ddff859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121ddff859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21ddff859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21ddff859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21ddff859e_0_1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21ddff859e_0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21ddff859e_0_1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21ddff859e_0_1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21ddff859e_0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21ddff859e_0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121ddff859e_0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121ddff859e_0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21ddff859e_0_1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121ddff859e_0_1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1ddff859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1ddff859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121ddff859e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121ddff859e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21ddff859e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21ddff859e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21ddff859e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21ddff859e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21ddff859e_0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21ddff859e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21ddff85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21ddff85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21ddff859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121ddff859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121ddff859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121ddff859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21ddff859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21ddff859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21ddff859e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4" name="Google Shape;1694;g121ddff859e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121ddff859e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121ddff859e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ddff859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ddff859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21ddff859e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21ddff859e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121ddff859e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121ddff859e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121ddff859e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121ddff859e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21ddff859e_0_1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21ddff859e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21ddff859e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21ddff859e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21ddff859e_0_1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21ddff859e_0_1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121ddff859e_0_1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121ddff859e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121ddff859e_0_1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121ddff859e_0_1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121ddff859e_0_1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121ddff859e_0_1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21ddff859e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121ddff859e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1ddff859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1ddff859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121ddff859e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121ddff859e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121ddff859e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121ddff859e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121ddff859e_0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121ddff859e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121ddff859e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21ddff859e_0_1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121ddff859e_0_1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121ddff859e_0_1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121ddff859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121ddff859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121ddff859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121ddff859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121ddff859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121ddff859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121ddff859e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121ddff859e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121ddff859e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121ddff859e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1ddff859e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1ddff859e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1ddff859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1ddff859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1ddff859e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1ddff859e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c50eae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c50eae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1ddff859e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1ddff859e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1ddff859e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1ddff859e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1ddff859e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1ddff859e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1ddff859e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1ddff859e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1ddff859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1ddff859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1ddff859e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1ddff859e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1ddff859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1ddff859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1ddff859e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1ddff859e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1ddff859e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1ddff859e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1ddff859e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1ddff859e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b2f86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b2f86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1ddff859e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21ddff859e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1ddff859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1ddff859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1ddff859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1ddff859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1ddff859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1ddff859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1ddff85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1ddff85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1980171c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1980171c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1ddff859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21ddff859e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21ddff859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21ddff859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1ddff859e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1ddff859e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1ddff859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1ddff859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b2f86b5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b2f86b5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980171c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1980171c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1ddff859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1ddff859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1ddff859e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1ddff859e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1ddff859e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1ddff859e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1ddff859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21ddff859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21ddff859e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21ddff859e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1ddff859e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1ddff859e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1ddff859e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21ddff859e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21ddff859e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21ddff859e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21ddff859e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21ddff859e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ddff85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ddff85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1ddff859e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1ddff859e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21ddff859e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21ddff859e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1ddff859e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1ddff859e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21ddff859e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21ddff859e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21ddff859e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21ddff859e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21ddff859e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21ddff859e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21ddff859e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21ddff859e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21ddff859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21ddff859e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21ddff859e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21ddff859e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21ddff859e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21ddff859e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980171c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980171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21ddff859e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21ddff859e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21ddff859e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21ddff859e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980171c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980171c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21ddff85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21ddff8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1ddff859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1ddff859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21ddff859e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21ddff859e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21ddff859e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21ddff859e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121ddff859e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21ddff859e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21ddff859e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21ddff859e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21ddff859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21ddff859e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ddff85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ddff85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21ddff859e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21ddff859e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21ddff859e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21ddff859e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21ddff859e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21ddff859e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21ddff859e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21ddff859e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21ddff859e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21ddff859e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21ddff859e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21ddff859e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21ddff859e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21ddff859e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21ddff859e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21ddff859e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21ddff859e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21ddff859e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21ddff859e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21ddff859e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ddff85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ddff85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21ddff85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121ddff85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21ddff85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21ddff85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21ddff85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21ddff85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21ddff859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21ddff859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21ddff859e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21ddff859e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21ddff859e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21ddff859e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1ddff859e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1ddff859e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21ddff859e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21ddff859e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21ddff859e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21ddff859e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21ddff859e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21ddff859e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ddff859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ddff859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21ddff859e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21ddff859e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21ddff859e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21ddff859e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21ddff859e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21ddff859e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21ddff859e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21ddff859e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21ddff859e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21ddff859e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21ddff85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21ddff85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21ddff859e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21ddff859e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21ddff859e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21ddff859e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21ddff859e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21ddff859e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21ddff859e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21ddff859e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png"/><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png"/><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png"/><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png"/><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png"/><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png"/><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png"/><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png"/><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png"/><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png"/><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2.png"/><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png"/><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2.png"/><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2.png"/><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2.png"/><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2.png"/><Relationship Id="rId4"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2.png"/><Relationship Id="rId4"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2.png"/><Relationship Id="rId4"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2.png"/><Relationship Id="rId4"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2.png"/><Relationship Id="rId4"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2.png"/><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2.png"/><Relationship Id="rId4"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png"/><Relationship Id="rId4"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2.png"/><Relationship Id="rId4"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2.png"/><Relationship Id="rId4"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2.png"/><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2.png"/><Relationship Id="rId4"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2.png"/><Relationship Id="rId4"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2.png"/><Relationship Id="rId4"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2.png"/><Relationship Id="rId4"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2.png"/><Relationship Id="rId4"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2.png"/><Relationship Id="rId4"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2.png"/><Relationship Id="rId4"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2.png"/><Relationship Id="rId4"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2.png"/><Relationship Id="rId4"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2.png"/><Relationship Id="rId4"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2.png"/><Relationship Id="rId4"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2.png"/><Relationship Id="rId4"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2.png"/><Relationship Id="rId4"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2.png"/><Relationship Id="rId4"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2.png"/><Relationship Id="rId4"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png"/><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2.png"/><Relationship Id="rId4"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2.png"/><Relationship Id="rId4"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2.png"/><Relationship Id="rId4"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2.png"/><Relationship Id="rId4"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2.png"/><Relationship Id="rId4"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2.png"/><Relationship Id="rId4"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2.png"/><Relationship Id="rId4"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2.png"/><Relationship Id="rId4"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2.png"/><Relationship Id="rId4"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2.png"/><Relationship Id="rId4"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2.png"/><Relationship Id="rId4"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console.cloud.google.com/artifacts/docker/google-samples/us/containers/gke%2Fhello-ap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 Id="rId4"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89861" y="1633764"/>
            <a:ext cx="1821472" cy="1875974"/>
          </a:xfrm>
          <a:prstGeom prst="rect">
            <a:avLst/>
          </a:prstGeom>
          <a:noFill/>
          <a:ln>
            <a:noFill/>
          </a:ln>
        </p:spPr>
      </p:pic>
      <p:sp>
        <p:nvSpPr>
          <p:cNvPr id="55" name="Google Shape;55;p13"/>
          <p:cNvSpPr txBox="1"/>
          <p:nvPr>
            <p:ph type="ctrTitle"/>
          </p:nvPr>
        </p:nvSpPr>
        <p:spPr>
          <a:xfrm>
            <a:off x="42000" y="1817850"/>
            <a:ext cx="9060000" cy="150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6300">
                <a:latin typeface="Montserrat"/>
                <a:ea typeface="Montserrat"/>
                <a:cs typeface="Montserrat"/>
                <a:sym typeface="Montserrat"/>
              </a:rPr>
              <a:t>PIERIAN         CLOUD</a:t>
            </a:r>
            <a:endParaRPr b="1" sz="6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 name="Google Shape;123;p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4" name="Google Shape;124;p2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Kubernetes: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originally designed Kubernetes, but the Cloud Native Computing Foundation now maintains the project.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1.0 was released in 2015</a:t>
            </a:r>
            <a:endParaRPr sz="2900">
              <a:solidFill>
                <a:srgbClr val="000000"/>
              </a:solidFill>
              <a:latin typeface="Montserrat"/>
              <a:ea typeface="Montserrat"/>
              <a:cs typeface="Montserrat"/>
              <a:sym typeface="Montserrat"/>
            </a:endParaRPr>
          </a:p>
        </p:txBody>
      </p:sp>
      <p:sp>
        <p:nvSpPr>
          <p:cNvPr id="125" name="Google Shape;125;p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126" name="Google Shape;126;p22"/>
          <p:cNvPicPr preferRelativeResize="0"/>
          <p:nvPr/>
        </p:nvPicPr>
        <p:blipFill>
          <a:blip r:embed="rId5">
            <a:alphaModFix/>
          </a:blip>
          <a:stretch>
            <a:fillRect/>
          </a:stretch>
        </p:blipFill>
        <p:spPr>
          <a:xfrm>
            <a:off x="3986974" y="3414350"/>
            <a:ext cx="1539201" cy="149429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pic>
        <p:nvPicPr>
          <p:cNvPr id="1151" name="Google Shape;1151;p112"/>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52" name="Google Shape;1152;p112"/>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3" name="Google Shape;1153;p112"/>
          <p:cNvPicPr preferRelativeResize="0"/>
          <p:nvPr/>
        </p:nvPicPr>
        <p:blipFill>
          <a:blip r:embed="rId4">
            <a:alphaModFix/>
          </a:blip>
          <a:stretch>
            <a:fillRect/>
          </a:stretch>
        </p:blipFill>
        <p:spPr>
          <a:xfrm>
            <a:off x="0" y="0"/>
            <a:ext cx="861675" cy="887475"/>
          </a:xfrm>
          <a:prstGeom prst="rect">
            <a:avLst/>
          </a:prstGeom>
          <a:noFill/>
          <a:ln>
            <a:noFill/>
          </a:ln>
        </p:spPr>
      </p:pic>
      <p:sp>
        <p:nvSpPr>
          <p:cNvPr id="1154" name="Google Shape;1154;p11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55" name="Google Shape;1155;p112"/>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t>
            </a:r>
            <a:r>
              <a:rPr lang="en" sz="1800">
                <a:solidFill>
                  <a:srgbClr val="FFFFFF"/>
                </a:solidFill>
                <a:latin typeface="Roboto Mono"/>
                <a:ea typeface="Roboto Mono"/>
                <a:cs typeface="Roboto Mono"/>
                <a:sym typeface="Roboto Mono"/>
              </a:rPr>
              <a:t> kubectl expose deployment dbs --port 80 --type LoadBalancer</a:t>
            </a:r>
            <a:endParaRPr sz="1800">
              <a:solidFill>
                <a:srgbClr val="FFFFFF"/>
              </a:solidFill>
              <a:latin typeface="Roboto Mono"/>
              <a:ea typeface="Roboto Mono"/>
              <a:cs typeface="Roboto Mono"/>
              <a:sym typeface="Roboto Mono"/>
            </a:endParaRPr>
          </a:p>
        </p:txBody>
      </p:sp>
      <p:sp>
        <p:nvSpPr>
          <p:cNvPr id="1156" name="Google Shape;1156;p112"/>
          <p:cNvSpPr/>
          <p:nvPr/>
        </p:nvSpPr>
        <p:spPr>
          <a:xfrm>
            <a:off x="10140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57" name="Google Shape;1157;p112"/>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158" name="Google Shape;1158;p112"/>
          <p:cNvSpPr/>
          <p:nvPr/>
        </p:nvSpPr>
        <p:spPr>
          <a:xfrm>
            <a:off x="11664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59" name="Google Shape;1159;p112"/>
          <p:cNvSpPr/>
          <p:nvPr/>
        </p:nvSpPr>
        <p:spPr>
          <a:xfrm>
            <a:off x="12954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60" name="Google Shape;1160;p112"/>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161" name="Google Shape;1161;p112"/>
          <p:cNvSpPr/>
          <p:nvPr/>
        </p:nvSpPr>
        <p:spPr>
          <a:xfrm>
            <a:off x="65004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62" name="Google Shape;1162;p112"/>
          <p:cNvSpPr/>
          <p:nvPr/>
        </p:nvSpPr>
        <p:spPr>
          <a:xfrm>
            <a:off x="66528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63" name="Google Shape;1163;p112"/>
          <p:cNvSpPr/>
          <p:nvPr/>
        </p:nvSpPr>
        <p:spPr>
          <a:xfrm>
            <a:off x="67818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cxnSp>
        <p:nvCxnSpPr>
          <p:cNvPr id="1164" name="Google Shape;1164;p112"/>
          <p:cNvCxnSpPr>
            <a:stCxn id="1160" idx="1"/>
            <a:endCxn id="1156" idx="0"/>
          </p:cNvCxnSpPr>
          <p:nvPr/>
        </p:nvCxnSpPr>
        <p:spPr>
          <a:xfrm flipH="1">
            <a:off x="2087925" y="1949550"/>
            <a:ext cx="1482900" cy="605700"/>
          </a:xfrm>
          <a:prstGeom prst="bentConnector2">
            <a:avLst/>
          </a:prstGeom>
          <a:noFill/>
          <a:ln cap="flat" cmpd="sng" w="28575">
            <a:solidFill>
              <a:schemeClr val="dk2"/>
            </a:solidFill>
            <a:prstDash val="solid"/>
            <a:round/>
            <a:headEnd len="med" w="med" type="none"/>
            <a:tailEnd len="med" w="med" type="triangle"/>
          </a:ln>
        </p:spPr>
      </p:cxnSp>
      <p:cxnSp>
        <p:nvCxnSpPr>
          <p:cNvPr id="1165" name="Google Shape;1165;p112"/>
          <p:cNvCxnSpPr>
            <a:stCxn id="1160" idx="3"/>
            <a:endCxn id="1161" idx="0"/>
          </p:cNvCxnSpPr>
          <p:nvPr/>
        </p:nvCxnSpPr>
        <p:spPr>
          <a:xfrm>
            <a:off x="5942325" y="1949550"/>
            <a:ext cx="1632000" cy="605700"/>
          </a:xfrm>
          <a:prstGeom prst="bentConnector2">
            <a:avLst/>
          </a:prstGeom>
          <a:noFill/>
          <a:ln cap="flat" cmpd="sng" w="28575">
            <a:solidFill>
              <a:schemeClr val="dk2"/>
            </a:solidFill>
            <a:prstDash val="solid"/>
            <a:round/>
            <a:headEnd len="med" w="med" type="none"/>
            <a:tailEnd len="med" w="med" type="triangle"/>
          </a:ln>
        </p:spPr>
      </p:cxnSp>
      <p:sp>
        <p:nvSpPr>
          <p:cNvPr id="1166" name="Google Shape;1166;p112"/>
          <p:cNvSpPr/>
          <p:nvPr/>
        </p:nvSpPr>
        <p:spPr>
          <a:xfrm>
            <a:off x="835225" y="2393250"/>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10.1.0.1</a:t>
            </a:r>
            <a:endParaRPr b="1">
              <a:latin typeface="Montserrat"/>
              <a:ea typeface="Montserrat"/>
              <a:cs typeface="Montserrat"/>
              <a:sym typeface="Montserrat"/>
            </a:endParaRPr>
          </a:p>
        </p:txBody>
      </p:sp>
      <p:sp>
        <p:nvSpPr>
          <p:cNvPr id="1167" name="Google Shape;1167;p112"/>
          <p:cNvSpPr/>
          <p:nvPr/>
        </p:nvSpPr>
        <p:spPr>
          <a:xfrm>
            <a:off x="7785425" y="2323475"/>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10.1.0.2</a:t>
            </a:r>
            <a:endParaRPr b="1">
              <a:latin typeface="Montserrat"/>
              <a:ea typeface="Montserrat"/>
              <a:cs typeface="Montserrat"/>
              <a:sym typeface="Montserrat"/>
            </a:endParaRPr>
          </a:p>
        </p:txBody>
      </p:sp>
      <p:sp>
        <p:nvSpPr>
          <p:cNvPr id="1168" name="Google Shape;1168;p112"/>
          <p:cNvSpPr/>
          <p:nvPr/>
        </p:nvSpPr>
        <p:spPr>
          <a:xfrm>
            <a:off x="37572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69" name="Google Shape;1169;p112"/>
          <p:cNvSpPr/>
          <p:nvPr/>
        </p:nvSpPr>
        <p:spPr>
          <a:xfrm>
            <a:off x="39096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70" name="Google Shape;1170;p112"/>
          <p:cNvSpPr/>
          <p:nvPr/>
        </p:nvSpPr>
        <p:spPr>
          <a:xfrm>
            <a:off x="40386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71" name="Google Shape;1171;p112"/>
          <p:cNvSpPr/>
          <p:nvPr/>
        </p:nvSpPr>
        <p:spPr>
          <a:xfrm>
            <a:off x="5277075" y="2637213"/>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10.1.0.3</a:t>
            </a:r>
            <a:endParaRPr b="1">
              <a:latin typeface="Montserrat"/>
              <a:ea typeface="Montserrat"/>
              <a:cs typeface="Montserrat"/>
              <a:sym typeface="Montserrat"/>
            </a:endParaRPr>
          </a:p>
        </p:txBody>
      </p:sp>
      <p:cxnSp>
        <p:nvCxnSpPr>
          <p:cNvPr id="1172" name="Google Shape;1172;p112"/>
          <p:cNvCxnSpPr>
            <a:stCxn id="1160" idx="2"/>
            <a:endCxn id="1168" idx="0"/>
          </p:cNvCxnSpPr>
          <p:nvPr/>
        </p:nvCxnSpPr>
        <p:spPr>
          <a:xfrm flipH="1" rot="-5400000">
            <a:off x="4712775" y="2437050"/>
            <a:ext cx="162000" cy="74400"/>
          </a:xfrm>
          <a:prstGeom prst="bentConnector3">
            <a:avLst>
              <a:gd fmla="val 50015" name="adj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id="1177" name="Google Shape;1177;p11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78" name="Google Shape;1178;p11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79" name="Google Shape;1179;p11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With services offering an abstraction and allowing a single point of contact for all replicated containerized applications, we can easily roll out new deployed updates across our nodes and the service will automatically update itself.</a:t>
            </a:r>
            <a:endParaRPr sz="2900">
              <a:solidFill>
                <a:srgbClr val="000000"/>
              </a:solidFill>
              <a:latin typeface="Montserrat"/>
              <a:ea typeface="Montserrat"/>
              <a:cs typeface="Montserrat"/>
              <a:sym typeface="Montserrat"/>
            </a:endParaRPr>
          </a:p>
        </p:txBody>
      </p:sp>
      <p:sp>
        <p:nvSpPr>
          <p:cNvPr id="1180" name="Google Shape;1180;p11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pic>
        <p:nvPicPr>
          <p:cNvPr id="1185" name="Google Shape;1185;p114"/>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86" name="Google Shape;1186;p114"/>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7" name="Google Shape;1187;p114"/>
          <p:cNvPicPr preferRelativeResize="0"/>
          <p:nvPr/>
        </p:nvPicPr>
        <p:blipFill>
          <a:blip r:embed="rId4">
            <a:alphaModFix/>
          </a:blip>
          <a:stretch>
            <a:fillRect/>
          </a:stretch>
        </p:blipFill>
        <p:spPr>
          <a:xfrm>
            <a:off x="0" y="0"/>
            <a:ext cx="861675" cy="887475"/>
          </a:xfrm>
          <a:prstGeom prst="rect">
            <a:avLst/>
          </a:prstGeom>
          <a:noFill/>
          <a:ln>
            <a:noFill/>
          </a:ln>
        </p:spPr>
      </p:pic>
      <p:sp>
        <p:nvSpPr>
          <p:cNvPr id="1188" name="Google Shape;1188;p11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89" name="Google Shape;1189;p114"/>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190" name="Google Shape;1190;p114"/>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91" name="Google Shape;1191;p114"/>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192" name="Google Shape;1192;p114"/>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93" name="Google Shape;1193;p114"/>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194" name="Google Shape;1194;p114"/>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195" name="Google Shape;1195;p114"/>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196" name="Google Shape;1196;p114"/>
          <p:cNvCxnSpPr>
            <a:stCxn id="1194" idx="1"/>
            <a:endCxn id="1192" idx="0"/>
          </p:cNvCxnSpPr>
          <p:nvPr/>
        </p:nvCxnSpPr>
        <p:spPr>
          <a:xfrm flipH="1">
            <a:off x="1687125" y="1949550"/>
            <a:ext cx="1883700" cy="1126500"/>
          </a:xfrm>
          <a:prstGeom prst="bentConnector2">
            <a:avLst/>
          </a:prstGeom>
          <a:noFill/>
          <a:ln cap="flat" cmpd="sng" w="28575">
            <a:solidFill>
              <a:schemeClr val="dk2"/>
            </a:solidFill>
            <a:prstDash val="solid"/>
            <a:round/>
            <a:headEnd len="med" w="med" type="none"/>
            <a:tailEnd len="med" w="med" type="triangle"/>
          </a:ln>
        </p:spPr>
      </p:cxnSp>
      <p:cxnSp>
        <p:nvCxnSpPr>
          <p:cNvPr id="1197" name="Google Shape;1197;p114"/>
          <p:cNvCxnSpPr>
            <a:stCxn id="1194" idx="3"/>
            <a:endCxn id="1198" idx="0"/>
          </p:cNvCxnSpPr>
          <p:nvPr/>
        </p:nvCxnSpPr>
        <p:spPr>
          <a:xfrm>
            <a:off x="5942325" y="1949550"/>
            <a:ext cx="676500" cy="1126500"/>
          </a:xfrm>
          <a:prstGeom prst="bentConnector2">
            <a:avLst/>
          </a:prstGeom>
          <a:noFill/>
          <a:ln cap="flat" cmpd="sng" w="28575">
            <a:solidFill>
              <a:schemeClr val="dk2"/>
            </a:solidFill>
            <a:prstDash val="solid"/>
            <a:round/>
            <a:headEnd len="med" w="med" type="none"/>
            <a:tailEnd len="med" w="med" type="triangle"/>
          </a:ln>
        </p:spPr>
      </p:cxnSp>
      <p:sp>
        <p:nvSpPr>
          <p:cNvPr id="1198" name="Google Shape;1198;p114"/>
          <p:cNvSpPr/>
          <p:nvPr/>
        </p:nvSpPr>
        <p:spPr>
          <a:xfrm>
            <a:off x="60981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99" name="Google Shape;1199;p114"/>
          <p:cNvSpPr/>
          <p:nvPr/>
        </p:nvSpPr>
        <p:spPr>
          <a:xfrm>
            <a:off x="62879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pic>
        <p:nvPicPr>
          <p:cNvPr id="1204" name="Google Shape;1204;p115"/>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05" name="Google Shape;1205;p115"/>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6" name="Google Shape;1206;p115"/>
          <p:cNvPicPr preferRelativeResize="0"/>
          <p:nvPr/>
        </p:nvPicPr>
        <p:blipFill>
          <a:blip r:embed="rId4">
            <a:alphaModFix/>
          </a:blip>
          <a:stretch>
            <a:fillRect/>
          </a:stretch>
        </p:blipFill>
        <p:spPr>
          <a:xfrm>
            <a:off x="0" y="0"/>
            <a:ext cx="861675" cy="887475"/>
          </a:xfrm>
          <a:prstGeom prst="rect">
            <a:avLst/>
          </a:prstGeom>
          <a:noFill/>
          <a:ln>
            <a:noFill/>
          </a:ln>
        </p:spPr>
      </p:pic>
      <p:sp>
        <p:nvSpPr>
          <p:cNvPr id="1207" name="Google Shape;1207;p1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08" name="Google Shape;1208;p115"/>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209" name="Google Shape;1209;p115"/>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210" name="Google Shape;1210;p115"/>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211" name="Google Shape;1211;p115"/>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12" name="Google Shape;1212;p115"/>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13" name="Google Shape;1213;p115"/>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214" name="Google Shape;1214;p115"/>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215" name="Google Shape;1215;p115"/>
          <p:cNvCxnSpPr>
            <a:stCxn id="1213" idx="1"/>
            <a:endCxn id="1211" idx="0"/>
          </p:cNvCxnSpPr>
          <p:nvPr/>
        </p:nvCxnSpPr>
        <p:spPr>
          <a:xfrm flipH="1">
            <a:off x="1687125" y="1949550"/>
            <a:ext cx="1883700" cy="1126500"/>
          </a:xfrm>
          <a:prstGeom prst="bentConnector2">
            <a:avLst/>
          </a:prstGeom>
          <a:noFill/>
          <a:ln cap="flat" cmpd="sng" w="28575">
            <a:solidFill>
              <a:schemeClr val="dk2"/>
            </a:solidFill>
            <a:prstDash val="solid"/>
            <a:round/>
            <a:headEnd len="med" w="med" type="none"/>
            <a:tailEnd len="med" w="med" type="triangle"/>
          </a:ln>
        </p:spPr>
      </p:cxnSp>
      <p:cxnSp>
        <p:nvCxnSpPr>
          <p:cNvPr id="1216" name="Google Shape;1216;p115"/>
          <p:cNvCxnSpPr>
            <a:stCxn id="1213" idx="3"/>
            <a:endCxn id="1217" idx="0"/>
          </p:cNvCxnSpPr>
          <p:nvPr/>
        </p:nvCxnSpPr>
        <p:spPr>
          <a:xfrm>
            <a:off x="5942325" y="1949550"/>
            <a:ext cx="676500" cy="1126500"/>
          </a:xfrm>
          <a:prstGeom prst="bentConnector2">
            <a:avLst/>
          </a:prstGeom>
          <a:noFill/>
          <a:ln cap="flat" cmpd="sng" w="28575">
            <a:solidFill>
              <a:schemeClr val="dk2"/>
            </a:solidFill>
            <a:prstDash val="solid"/>
            <a:round/>
            <a:headEnd len="med" w="med" type="none"/>
            <a:tailEnd len="med" w="med" type="triangle"/>
          </a:ln>
        </p:spPr>
      </p:cxnSp>
      <p:sp>
        <p:nvSpPr>
          <p:cNvPr id="1217" name="Google Shape;1217;p115"/>
          <p:cNvSpPr/>
          <p:nvPr/>
        </p:nvSpPr>
        <p:spPr>
          <a:xfrm>
            <a:off x="60981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18" name="Google Shape;1218;p115"/>
          <p:cNvSpPr/>
          <p:nvPr/>
        </p:nvSpPr>
        <p:spPr>
          <a:xfrm>
            <a:off x="62879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19" name="Google Shape;1219;p115"/>
          <p:cNvSpPr/>
          <p:nvPr/>
        </p:nvSpPr>
        <p:spPr>
          <a:xfrm>
            <a:off x="7409250"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20" name="Google Shape;1220;p115"/>
          <p:cNvSpPr/>
          <p:nvPr/>
        </p:nvSpPr>
        <p:spPr>
          <a:xfrm>
            <a:off x="7599000"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pic>
        <p:nvPicPr>
          <p:cNvPr id="1225" name="Google Shape;1225;p116"/>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26" name="Google Shape;1226;p116"/>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7" name="Google Shape;1227;p116"/>
          <p:cNvPicPr preferRelativeResize="0"/>
          <p:nvPr/>
        </p:nvPicPr>
        <p:blipFill>
          <a:blip r:embed="rId4">
            <a:alphaModFix/>
          </a:blip>
          <a:stretch>
            <a:fillRect/>
          </a:stretch>
        </p:blipFill>
        <p:spPr>
          <a:xfrm>
            <a:off x="0" y="0"/>
            <a:ext cx="861675" cy="887475"/>
          </a:xfrm>
          <a:prstGeom prst="rect">
            <a:avLst/>
          </a:prstGeom>
          <a:noFill/>
          <a:ln>
            <a:noFill/>
          </a:ln>
        </p:spPr>
      </p:pic>
      <p:sp>
        <p:nvSpPr>
          <p:cNvPr id="1228" name="Google Shape;1228;p1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29" name="Google Shape;1229;p116"/>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230" name="Google Shape;1230;p116"/>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231" name="Google Shape;1231;p116"/>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232" name="Google Shape;1232;p116"/>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33" name="Google Shape;1233;p116"/>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34" name="Google Shape;1234;p116"/>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235" name="Google Shape;1235;p116"/>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236" name="Google Shape;1236;p116"/>
          <p:cNvCxnSpPr>
            <a:stCxn id="1234" idx="1"/>
            <a:endCxn id="1232" idx="0"/>
          </p:cNvCxnSpPr>
          <p:nvPr/>
        </p:nvCxnSpPr>
        <p:spPr>
          <a:xfrm flipH="1">
            <a:off x="1687125" y="1949550"/>
            <a:ext cx="1883700" cy="1126500"/>
          </a:xfrm>
          <a:prstGeom prst="bentConnector2">
            <a:avLst/>
          </a:prstGeom>
          <a:noFill/>
          <a:ln cap="flat" cmpd="sng" w="28575">
            <a:solidFill>
              <a:schemeClr val="dk2"/>
            </a:solidFill>
            <a:prstDash val="solid"/>
            <a:round/>
            <a:headEnd len="med" w="med" type="none"/>
            <a:tailEnd len="med" w="med" type="triangle"/>
          </a:ln>
        </p:spPr>
      </p:cxnSp>
      <p:cxnSp>
        <p:nvCxnSpPr>
          <p:cNvPr id="1237" name="Google Shape;1237;p116"/>
          <p:cNvCxnSpPr>
            <a:stCxn id="1234" idx="3"/>
            <a:endCxn id="1238" idx="0"/>
          </p:cNvCxnSpPr>
          <p:nvPr/>
        </p:nvCxnSpPr>
        <p:spPr>
          <a:xfrm>
            <a:off x="5942325" y="1949550"/>
            <a:ext cx="1987500" cy="1126500"/>
          </a:xfrm>
          <a:prstGeom prst="bentConnector2">
            <a:avLst/>
          </a:prstGeom>
          <a:noFill/>
          <a:ln cap="flat" cmpd="sng" w="28575">
            <a:solidFill>
              <a:schemeClr val="dk2"/>
            </a:solidFill>
            <a:prstDash val="solid"/>
            <a:round/>
            <a:headEnd len="med" w="med" type="none"/>
            <a:tailEnd len="med" w="med" type="triangle"/>
          </a:ln>
        </p:spPr>
      </p:cxnSp>
      <p:sp>
        <p:nvSpPr>
          <p:cNvPr id="1239" name="Google Shape;1239;p116"/>
          <p:cNvSpPr/>
          <p:nvPr/>
        </p:nvSpPr>
        <p:spPr>
          <a:xfrm>
            <a:off x="60981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40" name="Google Shape;1240;p116"/>
          <p:cNvSpPr/>
          <p:nvPr/>
        </p:nvSpPr>
        <p:spPr>
          <a:xfrm>
            <a:off x="62879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38" name="Google Shape;1238;p116"/>
          <p:cNvSpPr/>
          <p:nvPr/>
        </p:nvSpPr>
        <p:spPr>
          <a:xfrm>
            <a:off x="7409250"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41" name="Google Shape;1241;p116"/>
          <p:cNvSpPr/>
          <p:nvPr/>
        </p:nvSpPr>
        <p:spPr>
          <a:xfrm>
            <a:off x="7599000"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pic>
        <p:nvPicPr>
          <p:cNvPr id="1246" name="Google Shape;1246;p117"/>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47" name="Google Shape;1247;p117"/>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8" name="Google Shape;1248;p117"/>
          <p:cNvPicPr preferRelativeResize="0"/>
          <p:nvPr/>
        </p:nvPicPr>
        <p:blipFill>
          <a:blip r:embed="rId4">
            <a:alphaModFix/>
          </a:blip>
          <a:stretch>
            <a:fillRect/>
          </a:stretch>
        </p:blipFill>
        <p:spPr>
          <a:xfrm>
            <a:off x="0" y="0"/>
            <a:ext cx="861675" cy="887475"/>
          </a:xfrm>
          <a:prstGeom prst="rect">
            <a:avLst/>
          </a:prstGeom>
          <a:noFill/>
          <a:ln>
            <a:noFill/>
          </a:ln>
        </p:spPr>
      </p:pic>
      <p:sp>
        <p:nvSpPr>
          <p:cNvPr id="1249" name="Google Shape;1249;p1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50" name="Google Shape;1250;p117"/>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251" name="Google Shape;1251;p117"/>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252" name="Google Shape;1252;p117"/>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253" name="Google Shape;1253;p117"/>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54" name="Google Shape;1254;p117"/>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55" name="Google Shape;1255;p117"/>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256" name="Google Shape;1256;p117"/>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257" name="Google Shape;1257;p117"/>
          <p:cNvCxnSpPr>
            <a:stCxn id="1255" idx="1"/>
            <a:endCxn id="1253" idx="0"/>
          </p:cNvCxnSpPr>
          <p:nvPr/>
        </p:nvCxnSpPr>
        <p:spPr>
          <a:xfrm flipH="1">
            <a:off x="1687125" y="1949550"/>
            <a:ext cx="1883700" cy="1126500"/>
          </a:xfrm>
          <a:prstGeom prst="bentConnector2">
            <a:avLst/>
          </a:prstGeom>
          <a:noFill/>
          <a:ln cap="flat" cmpd="sng" w="28575">
            <a:solidFill>
              <a:schemeClr val="dk2"/>
            </a:solidFill>
            <a:prstDash val="solid"/>
            <a:round/>
            <a:headEnd len="med" w="med" type="none"/>
            <a:tailEnd len="med" w="med" type="triangle"/>
          </a:ln>
        </p:spPr>
      </p:cxnSp>
      <p:cxnSp>
        <p:nvCxnSpPr>
          <p:cNvPr id="1258" name="Google Shape;1258;p117"/>
          <p:cNvCxnSpPr>
            <a:stCxn id="1255" idx="3"/>
            <a:endCxn id="1259" idx="0"/>
          </p:cNvCxnSpPr>
          <p:nvPr/>
        </p:nvCxnSpPr>
        <p:spPr>
          <a:xfrm>
            <a:off x="5942325" y="1949550"/>
            <a:ext cx="1987500" cy="1126500"/>
          </a:xfrm>
          <a:prstGeom prst="bentConnector2">
            <a:avLst/>
          </a:prstGeom>
          <a:noFill/>
          <a:ln cap="flat" cmpd="sng" w="28575">
            <a:solidFill>
              <a:schemeClr val="dk2"/>
            </a:solidFill>
            <a:prstDash val="solid"/>
            <a:round/>
            <a:headEnd len="med" w="med" type="none"/>
            <a:tailEnd len="med" w="med" type="triangle"/>
          </a:ln>
        </p:spPr>
      </p:cxnSp>
      <p:sp>
        <p:nvSpPr>
          <p:cNvPr id="1259" name="Google Shape;1259;p117"/>
          <p:cNvSpPr/>
          <p:nvPr/>
        </p:nvSpPr>
        <p:spPr>
          <a:xfrm>
            <a:off x="7409250"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60" name="Google Shape;1260;p117"/>
          <p:cNvSpPr/>
          <p:nvPr/>
        </p:nvSpPr>
        <p:spPr>
          <a:xfrm>
            <a:off x="7599000"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pic>
        <p:nvPicPr>
          <p:cNvPr id="1265" name="Google Shape;1265;p118"/>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66" name="Google Shape;1266;p118"/>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7" name="Google Shape;1267;p118"/>
          <p:cNvPicPr preferRelativeResize="0"/>
          <p:nvPr/>
        </p:nvPicPr>
        <p:blipFill>
          <a:blip r:embed="rId4">
            <a:alphaModFix/>
          </a:blip>
          <a:stretch>
            <a:fillRect/>
          </a:stretch>
        </p:blipFill>
        <p:spPr>
          <a:xfrm>
            <a:off x="0" y="0"/>
            <a:ext cx="861675" cy="887475"/>
          </a:xfrm>
          <a:prstGeom prst="rect">
            <a:avLst/>
          </a:prstGeom>
          <a:noFill/>
          <a:ln>
            <a:noFill/>
          </a:ln>
        </p:spPr>
      </p:pic>
      <p:sp>
        <p:nvSpPr>
          <p:cNvPr id="1268" name="Google Shape;1268;p1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69" name="Google Shape;1269;p118"/>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270" name="Google Shape;1270;p118"/>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271" name="Google Shape;1271;p118"/>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272" name="Google Shape;1272;p118"/>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73" name="Google Shape;1273;p118"/>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74" name="Google Shape;1274;p118"/>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275" name="Google Shape;1275;p118"/>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276" name="Google Shape;1276;p118"/>
          <p:cNvCxnSpPr>
            <a:stCxn id="1274" idx="1"/>
            <a:endCxn id="1272" idx="0"/>
          </p:cNvCxnSpPr>
          <p:nvPr/>
        </p:nvCxnSpPr>
        <p:spPr>
          <a:xfrm flipH="1">
            <a:off x="1687125" y="1949550"/>
            <a:ext cx="1883700" cy="1126500"/>
          </a:xfrm>
          <a:prstGeom prst="bentConnector2">
            <a:avLst/>
          </a:prstGeom>
          <a:noFill/>
          <a:ln cap="flat" cmpd="sng" w="28575">
            <a:solidFill>
              <a:schemeClr val="dk2"/>
            </a:solidFill>
            <a:prstDash val="solid"/>
            <a:round/>
            <a:headEnd len="med" w="med" type="none"/>
            <a:tailEnd len="med" w="med" type="triangle"/>
          </a:ln>
        </p:spPr>
      </p:cxnSp>
      <p:cxnSp>
        <p:nvCxnSpPr>
          <p:cNvPr id="1277" name="Google Shape;1277;p118"/>
          <p:cNvCxnSpPr>
            <a:stCxn id="1274" idx="3"/>
            <a:endCxn id="1278" idx="0"/>
          </p:cNvCxnSpPr>
          <p:nvPr/>
        </p:nvCxnSpPr>
        <p:spPr>
          <a:xfrm>
            <a:off x="5942325" y="1949550"/>
            <a:ext cx="1987500" cy="1126500"/>
          </a:xfrm>
          <a:prstGeom prst="bentConnector2">
            <a:avLst/>
          </a:prstGeom>
          <a:noFill/>
          <a:ln cap="flat" cmpd="sng" w="28575">
            <a:solidFill>
              <a:schemeClr val="dk2"/>
            </a:solidFill>
            <a:prstDash val="solid"/>
            <a:round/>
            <a:headEnd len="med" w="med" type="none"/>
            <a:tailEnd len="med" w="med" type="triangle"/>
          </a:ln>
        </p:spPr>
      </p:cxnSp>
      <p:sp>
        <p:nvSpPr>
          <p:cNvPr id="1278" name="Google Shape;1278;p118"/>
          <p:cNvSpPr/>
          <p:nvPr/>
        </p:nvSpPr>
        <p:spPr>
          <a:xfrm>
            <a:off x="7409250"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79" name="Google Shape;1279;p118"/>
          <p:cNvSpPr/>
          <p:nvPr/>
        </p:nvSpPr>
        <p:spPr>
          <a:xfrm>
            <a:off x="7599000"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
        <p:nvSpPr>
          <p:cNvPr id="1280" name="Google Shape;1280;p118"/>
          <p:cNvSpPr/>
          <p:nvPr/>
        </p:nvSpPr>
        <p:spPr>
          <a:xfrm>
            <a:off x="262952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81" name="Google Shape;1281;p118"/>
          <p:cNvSpPr/>
          <p:nvPr/>
        </p:nvSpPr>
        <p:spPr>
          <a:xfrm>
            <a:off x="2819275"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pic>
        <p:nvPicPr>
          <p:cNvPr id="1286" name="Google Shape;1286;p119"/>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287" name="Google Shape;1287;p119"/>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8" name="Google Shape;1288;p119"/>
          <p:cNvPicPr preferRelativeResize="0"/>
          <p:nvPr/>
        </p:nvPicPr>
        <p:blipFill>
          <a:blip r:embed="rId4">
            <a:alphaModFix/>
          </a:blip>
          <a:stretch>
            <a:fillRect/>
          </a:stretch>
        </p:blipFill>
        <p:spPr>
          <a:xfrm>
            <a:off x="0" y="0"/>
            <a:ext cx="861675" cy="887475"/>
          </a:xfrm>
          <a:prstGeom prst="rect">
            <a:avLst/>
          </a:prstGeom>
          <a:noFill/>
          <a:ln>
            <a:noFill/>
          </a:ln>
        </p:spPr>
      </p:pic>
      <p:sp>
        <p:nvSpPr>
          <p:cNvPr id="1289" name="Google Shape;1289;p1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290" name="Google Shape;1290;p119"/>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Mono"/>
                <a:ea typeface="Roboto Mono"/>
                <a:cs typeface="Roboto Mono"/>
                <a:sym typeface="Roboto Mono"/>
              </a:rPr>
              <a:t>$ kubectl edit deployment dbd</a:t>
            </a:r>
            <a:endParaRPr sz="2000">
              <a:solidFill>
                <a:srgbClr val="FFFFFF"/>
              </a:solidFill>
              <a:latin typeface="Roboto Mono"/>
              <a:ea typeface="Roboto Mono"/>
              <a:cs typeface="Roboto Mono"/>
              <a:sym typeface="Roboto Mono"/>
            </a:endParaRPr>
          </a:p>
        </p:txBody>
      </p:sp>
      <p:sp>
        <p:nvSpPr>
          <p:cNvPr id="1291" name="Google Shape;1291;p119"/>
          <p:cNvSpPr/>
          <p:nvPr/>
        </p:nvSpPr>
        <p:spPr>
          <a:xfrm>
            <a:off x="1014075" y="2555300"/>
            <a:ext cx="28848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292" name="Google Shape;1292;p119"/>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293" name="Google Shape;1293;p119"/>
          <p:cNvSpPr/>
          <p:nvPr/>
        </p:nvSpPr>
        <p:spPr>
          <a:xfrm>
            <a:off x="116647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294" name="Google Shape;1294;p119"/>
          <p:cNvSpPr/>
          <p:nvPr/>
        </p:nvSpPr>
        <p:spPr>
          <a:xfrm>
            <a:off x="1356225" y="3671150"/>
            <a:ext cx="6618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app1</a:t>
            </a:r>
            <a:endParaRPr>
              <a:latin typeface="Montserrat"/>
              <a:ea typeface="Montserrat"/>
              <a:cs typeface="Montserrat"/>
              <a:sym typeface="Montserrat"/>
            </a:endParaRPr>
          </a:p>
        </p:txBody>
      </p:sp>
      <p:sp>
        <p:nvSpPr>
          <p:cNvPr id="1295" name="Google Shape;1295;p119"/>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296" name="Google Shape;1296;p119"/>
          <p:cNvSpPr/>
          <p:nvPr/>
        </p:nvSpPr>
        <p:spPr>
          <a:xfrm>
            <a:off x="5942325" y="2555300"/>
            <a:ext cx="27057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cxnSp>
        <p:nvCxnSpPr>
          <p:cNvPr id="1297" name="Google Shape;1297;p119"/>
          <p:cNvCxnSpPr>
            <a:stCxn id="1295" idx="1"/>
            <a:endCxn id="1298" idx="0"/>
          </p:cNvCxnSpPr>
          <p:nvPr/>
        </p:nvCxnSpPr>
        <p:spPr>
          <a:xfrm flipH="1">
            <a:off x="3150225" y="1949550"/>
            <a:ext cx="420600" cy="1126500"/>
          </a:xfrm>
          <a:prstGeom prst="bentConnector2">
            <a:avLst/>
          </a:prstGeom>
          <a:noFill/>
          <a:ln cap="flat" cmpd="sng" w="28575">
            <a:solidFill>
              <a:schemeClr val="dk2"/>
            </a:solidFill>
            <a:prstDash val="solid"/>
            <a:round/>
            <a:headEnd len="med" w="med" type="none"/>
            <a:tailEnd len="med" w="med" type="triangle"/>
          </a:ln>
        </p:spPr>
      </p:cxnSp>
      <p:cxnSp>
        <p:nvCxnSpPr>
          <p:cNvPr id="1299" name="Google Shape;1299;p119"/>
          <p:cNvCxnSpPr>
            <a:stCxn id="1295" idx="3"/>
            <a:endCxn id="1300" idx="0"/>
          </p:cNvCxnSpPr>
          <p:nvPr/>
        </p:nvCxnSpPr>
        <p:spPr>
          <a:xfrm>
            <a:off x="5942325" y="1949550"/>
            <a:ext cx="1987500" cy="1126500"/>
          </a:xfrm>
          <a:prstGeom prst="bentConnector2">
            <a:avLst/>
          </a:prstGeom>
          <a:noFill/>
          <a:ln cap="flat" cmpd="sng" w="28575">
            <a:solidFill>
              <a:schemeClr val="dk2"/>
            </a:solidFill>
            <a:prstDash val="solid"/>
            <a:round/>
            <a:headEnd len="med" w="med" type="none"/>
            <a:tailEnd len="med" w="med" type="triangle"/>
          </a:ln>
        </p:spPr>
      </p:cxnSp>
      <p:sp>
        <p:nvSpPr>
          <p:cNvPr id="1300" name="Google Shape;1300;p119"/>
          <p:cNvSpPr/>
          <p:nvPr/>
        </p:nvSpPr>
        <p:spPr>
          <a:xfrm>
            <a:off x="7409250"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301" name="Google Shape;1301;p119"/>
          <p:cNvSpPr/>
          <p:nvPr/>
        </p:nvSpPr>
        <p:spPr>
          <a:xfrm>
            <a:off x="7599000"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
        <p:nvSpPr>
          <p:cNvPr id="1298" name="Google Shape;1298;p119"/>
          <p:cNvSpPr/>
          <p:nvPr/>
        </p:nvSpPr>
        <p:spPr>
          <a:xfrm>
            <a:off x="2629525" y="3076175"/>
            <a:ext cx="10413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302" name="Google Shape;1302;p119"/>
          <p:cNvSpPr/>
          <p:nvPr/>
        </p:nvSpPr>
        <p:spPr>
          <a:xfrm>
            <a:off x="2819275" y="3671150"/>
            <a:ext cx="661800" cy="391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app2</a:t>
            </a:r>
            <a:endParaRPr>
              <a:latin typeface="Montserrat"/>
              <a:ea typeface="Montserrat"/>
              <a:cs typeface="Montserrat"/>
              <a:sym typeface="Montserrat"/>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pic>
        <p:nvPicPr>
          <p:cNvPr id="1307" name="Google Shape;1307;p1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08" name="Google Shape;1308;p1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09" name="Google Shape;1309;p1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explored an example of how to use the Kubernetes API imperatively to deploy a simple containerized application. </a:t>
            </a:r>
            <a:endParaRPr sz="2900">
              <a:solidFill>
                <a:srgbClr val="000000"/>
              </a:solidFill>
              <a:latin typeface="Montserrat"/>
              <a:ea typeface="Montserrat"/>
              <a:cs typeface="Montserrat"/>
              <a:sym typeface="Montserrat"/>
            </a:endParaRPr>
          </a:p>
        </p:txBody>
      </p:sp>
      <p:sp>
        <p:nvSpPr>
          <p:cNvPr id="1310" name="Google Shape;1310;p1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pic>
        <p:nvPicPr>
          <p:cNvPr id="1315" name="Google Shape;1315;p1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6" name="Google Shape;1316;p1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17" name="Google Shape;1317;p12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switch over to our “practical” Kubernetes lectures, focusing on demos inside of Google Cloud.</a:t>
            </a:r>
            <a:endParaRPr sz="2900">
              <a:solidFill>
                <a:srgbClr val="000000"/>
              </a:solidFill>
              <a:latin typeface="Montserrat"/>
              <a:ea typeface="Montserrat"/>
              <a:cs typeface="Montserrat"/>
              <a:sym typeface="Montserrat"/>
            </a:endParaRPr>
          </a:p>
        </p:txBody>
      </p:sp>
      <p:sp>
        <p:nvSpPr>
          <p:cNvPr id="1318" name="Google Shape;1318;p1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2" name="Google Shape;132;p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3" name="Google Shape;133;p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Kubernetes: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Put simply, it’s a </a:t>
            </a:r>
            <a:r>
              <a:rPr b="1" lang="en" sz="2900">
                <a:solidFill>
                  <a:srgbClr val="000000"/>
                </a:solidFill>
                <a:latin typeface="Montserrat"/>
                <a:ea typeface="Montserrat"/>
                <a:cs typeface="Montserrat"/>
                <a:sym typeface="Montserrat"/>
              </a:rPr>
              <a:t>container orchestrator</a:t>
            </a:r>
            <a:r>
              <a:rPr lang="en" sz="2900">
                <a:solidFill>
                  <a:srgbClr val="000000"/>
                </a:solidFill>
                <a:latin typeface="Montserrat"/>
                <a:ea typeface="Montserrat"/>
                <a:cs typeface="Montserrat"/>
                <a:sym typeface="Montserrat"/>
              </a:rPr>
              <a:t> making sure containers are running as they should in the correct location and can communicate with each other.</a:t>
            </a:r>
            <a:endParaRPr sz="2900">
              <a:solidFill>
                <a:srgbClr val="000000"/>
              </a:solidFill>
              <a:latin typeface="Montserrat"/>
              <a:ea typeface="Montserrat"/>
              <a:cs typeface="Montserrat"/>
              <a:sym typeface="Montserrat"/>
            </a:endParaRPr>
          </a:p>
        </p:txBody>
      </p:sp>
      <p:sp>
        <p:nvSpPr>
          <p:cNvPr id="134" name="Google Shape;134;p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pic>
        <p:nvPicPr>
          <p:cNvPr id="1323" name="Google Shape;1323;p1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24" name="Google Shape;1324;p1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25" name="Google Shape;1325;p122"/>
          <p:cNvSpPr txBox="1"/>
          <p:nvPr>
            <p:ph type="ctrTitle"/>
          </p:nvPr>
        </p:nvSpPr>
        <p:spPr>
          <a:xfrm>
            <a:off x="311700" y="1713200"/>
            <a:ext cx="8520600" cy="144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Container Images</a:t>
            </a:r>
            <a:endParaRPr b="1">
              <a:latin typeface="Montserrat"/>
              <a:ea typeface="Montserrat"/>
              <a:cs typeface="Montserrat"/>
              <a:sym typeface="Montserrat"/>
            </a:endParaRPr>
          </a:p>
        </p:txBody>
      </p:sp>
      <p:sp>
        <p:nvSpPr>
          <p:cNvPr id="1326" name="Google Shape;1326;p1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pic>
        <p:nvPicPr>
          <p:cNvPr id="1331" name="Google Shape;1331;p1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32" name="Google Shape;1332;p1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33" name="Google Shape;1333;p1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Recall that the use of containers allows a further abstraction from virtual machines, allowing us to place containerized applications to sit on top of the OS Kernel.</a:t>
            </a:r>
            <a:endParaRPr sz="2900">
              <a:solidFill>
                <a:srgbClr val="000000"/>
              </a:solidFill>
              <a:latin typeface="Montserrat"/>
              <a:ea typeface="Montserrat"/>
              <a:cs typeface="Montserrat"/>
              <a:sym typeface="Montserrat"/>
            </a:endParaRPr>
          </a:p>
        </p:txBody>
      </p:sp>
      <p:sp>
        <p:nvSpPr>
          <p:cNvPr id="1334" name="Google Shape;1334;p1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pic>
        <p:nvPicPr>
          <p:cNvPr id="1339" name="Google Shape;1339;p1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40" name="Google Shape;1340;p1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41" name="Google Shape;1341;p1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42" name="Google Shape;1342;p124"/>
          <p:cNvSpPr/>
          <p:nvPr/>
        </p:nvSpPr>
        <p:spPr>
          <a:xfrm>
            <a:off x="1307400" y="1311050"/>
            <a:ext cx="6529200" cy="32454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Dedicated Server</a:t>
            </a:r>
            <a:endParaRPr b="1" sz="2000">
              <a:latin typeface="Montserrat"/>
              <a:ea typeface="Montserrat"/>
              <a:cs typeface="Montserrat"/>
              <a:sym typeface="Montserrat"/>
            </a:endParaRPr>
          </a:p>
        </p:txBody>
      </p:sp>
      <p:sp>
        <p:nvSpPr>
          <p:cNvPr id="1343" name="Google Shape;1343;p124"/>
          <p:cNvSpPr/>
          <p:nvPr/>
        </p:nvSpPr>
        <p:spPr>
          <a:xfrm>
            <a:off x="1753079" y="1855375"/>
            <a:ext cx="57066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1344" name="Google Shape;1344;p124"/>
          <p:cNvSpPr/>
          <p:nvPr/>
        </p:nvSpPr>
        <p:spPr>
          <a:xfrm>
            <a:off x="1753079" y="2464975"/>
            <a:ext cx="57066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1345" name="Google Shape;1345;p124"/>
          <p:cNvSpPr/>
          <p:nvPr/>
        </p:nvSpPr>
        <p:spPr>
          <a:xfrm>
            <a:off x="1753079" y="3074575"/>
            <a:ext cx="57066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1346" name="Google Shape;1346;p124"/>
          <p:cNvSpPr/>
          <p:nvPr/>
        </p:nvSpPr>
        <p:spPr>
          <a:xfrm>
            <a:off x="1753075" y="3760375"/>
            <a:ext cx="57066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a:t>
            </a:r>
            <a:endParaRPr sz="2000">
              <a:latin typeface="Montserrat"/>
              <a:ea typeface="Montserrat"/>
              <a:cs typeface="Montserrat"/>
              <a:sym typeface="Montserrat"/>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pic>
        <p:nvPicPr>
          <p:cNvPr id="1351" name="Google Shape;1351;p1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52" name="Google Shape;1352;p1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53" name="Google Shape;1353;p1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54" name="Google Shape;1354;p125"/>
          <p:cNvSpPr/>
          <p:nvPr/>
        </p:nvSpPr>
        <p:spPr>
          <a:xfrm>
            <a:off x="1307400" y="1311050"/>
            <a:ext cx="6529200" cy="23529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Virtual Machines</a:t>
            </a:r>
            <a:endParaRPr b="1" sz="2000">
              <a:latin typeface="Montserrat"/>
              <a:ea typeface="Montserrat"/>
              <a:cs typeface="Montserrat"/>
              <a:sym typeface="Montserrat"/>
            </a:endParaRPr>
          </a:p>
        </p:txBody>
      </p:sp>
      <p:sp>
        <p:nvSpPr>
          <p:cNvPr id="1355" name="Google Shape;1355;p125"/>
          <p:cNvSpPr/>
          <p:nvPr/>
        </p:nvSpPr>
        <p:spPr>
          <a:xfrm>
            <a:off x="1753079" y="1855375"/>
            <a:ext cx="57066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1356" name="Google Shape;1356;p125"/>
          <p:cNvSpPr/>
          <p:nvPr/>
        </p:nvSpPr>
        <p:spPr>
          <a:xfrm>
            <a:off x="1753079" y="2464975"/>
            <a:ext cx="57066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1357" name="Google Shape;1357;p125"/>
          <p:cNvSpPr/>
          <p:nvPr/>
        </p:nvSpPr>
        <p:spPr>
          <a:xfrm>
            <a:off x="1753079" y="3074575"/>
            <a:ext cx="57066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1358" name="Google Shape;1358;p125"/>
          <p:cNvSpPr/>
          <p:nvPr/>
        </p:nvSpPr>
        <p:spPr>
          <a:xfrm>
            <a:off x="1307400" y="3760375"/>
            <a:ext cx="652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 Hypervisor</a:t>
            </a:r>
            <a:endParaRPr sz="2000">
              <a:latin typeface="Montserrat"/>
              <a:ea typeface="Montserrat"/>
              <a:cs typeface="Montserrat"/>
              <a:sym typeface="Montserra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pic>
        <p:nvPicPr>
          <p:cNvPr id="1363" name="Google Shape;1363;p1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64" name="Google Shape;1364;p1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65" name="Google Shape;1365;p1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66" name="Google Shape;1366;p126"/>
          <p:cNvSpPr/>
          <p:nvPr/>
        </p:nvSpPr>
        <p:spPr>
          <a:xfrm>
            <a:off x="1307400" y="930050"/>
            <a:ext cx="6529200" cy="17634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Container</a:t>
            </a:r>
            <a:endParaRPr b="1" sz="2000">
              <a:latin typeface="Montserrat"/>
              <a:ea typeface="Montserrat"/>
              <a:cs typeface="Montserrat"/>
              <a:sym typeface="Montserrat"/>
            </a:endParaRPr>
          </a:p>
        </p:txBody>
      </p:sp>
      <p:sp>
        <p:nvSpPr>
          <p:cNvPr id="1367" name="Google Shape;1367;p126"/>
          <p:cNvSpPr/>
          <p:nvPr/>
        </p:nvSpPr>
        <p:spPr>
          <a:xfrm>
            <a:off x="1753079" y="1474375"/>
            <a:ext cx="57066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1368" name="Google Shape;1368;p126"/>
          <p:cNvSpPr/>
          <p:nvPr/>
        </p:nvSpPr>
        <p:spPr>
          <a:xfrm>
            <a:off x="1753079" y="2083975"/>
            <a:ext cx="57066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1369" name="Google Shape;1369;p126"/>
          <p:cNvSpPr/>
          <p:nvPr/>
        </p:nvSpPr>
        <p:spPr>
          <a:xfrm>
            <a:off x="1307400" y="3496075"/>
            <a:ext cx="65292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1370" name="Google Shape;1370;p126"/>
          <p:cNvSpPr/>
          <p:nvPr/>
        </p:nvSpPr>
        <p:spPr>
          <a:xfrm>
            <a:off x="1307400" y="4141375"/>
            <a:ext cx="652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 Hypervisor</a:t>
            </a:r>
            <a:endParaRPr sz="2000">
              <a:latin typeface="Montserrat"/>
              <a:ea typeface="Montserrat"/>
              <a:cs typeface="Montserrat"/>
              <a:sym typeface="Montserrat"/>
            </a:endParaRPr>
          </a:p>
        </p:txBody>
      </p:sp>
      <p:sp>
        <p:nvSpPr>
          <p:cNvPr id="1371" name="Google Shape;1371;p126"/>
          <p:cNvSpPr/>
          <p:nvPr/>
        </p:nvSpPr>
        <p:spPr>
          <a:xfrm>
            <a:off x="1307400" y="2810275"/>
            <a:ext cx="65292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Container Runtime</a:t>
            </a:r>
            <a:endParaRPr sz="2000">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id="1376" name="Google Shape;1376;p1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77" name="Google Shape;1377;p1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78" name="Google Shape;1378;p1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379" name="Google Shape;1379;p127"/>
          <p:cNvSpPr/>
          <p:nvPr/>
        </p:nvSpPr>
        <p:spPr>
          <a:xfrm>
            <a:off x="1448300" y="888475"/>
            <a:ext cx="2935800" cy="17634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Container</a:t>
            </a:r>
            <a:endParaRPr b="1" sz="2000">
              <a:latin typeface="Montserrat"/>
              <a:ea typeface="Montserrat"/>
              <a:cs typeface="Montserrat"/>
              <a:sym typeface="Montserrat"/>
            </a:endParaRPr>
          </a:p>
        </p:txBody>
      </p:sp>
      <p:sp>
        <p:nvSpPr>
          <p:cNvPr id="1380" name="Google Shape;1380;p127"/>
          <p:cNvSpPr/>
          <p:nvPr/>
        </p:nvSpPr>
        <p:spPr>
          <a:xfrm>
            <a:off x="1648696" y="1432800"/>
            <a:ext cx="25659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1381" name="Google Shape;1381;p127"/>
          <p:cNvSpPr/>
          <p:nvPr/>
        </p:nvSpPr>
        <p:spPr>
          <a:xfrm>
            <a:off x="1648696" y="2042400"/>
            <a:ext cx="25659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1382" name="Google Shape;1382;p127"/>
          <p:cNvSpPr/>
          <p:nvPr/>
        </p:nvSpPr>
        <p:spPr>
          <a:xfrm>
            <a:off x="1307400" y="3496075"/>
            <a:ext cx="65292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1383" name="Google Shape;1383;p127"/>
          <p:cNvSpPr/>
          <p:nvPr/>
        </p:nvSpPr>
        <p:spPr>
          <a:xfrm>
            <a:off x="1307400" y="4141375"/>
            <a:ext cx="652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 Hypervisor</a:t>
            </a:r>
            <a:endParaRPr sz="2000">
              <a:latin typeface="Montserrat"/>
              <a:ea typeface="Montserrat"/>
              <a:cs typeface="Montserrat"/>
              <a:sym typeface="Montserrat"/>
            </a:endParaRPr>
          </a:p>
        </p:txBody>
      </p:sp>
      <p:sp>
        <p:nvSpPr>
          <p:cNvPr id="1384" name="Google Shape;1384;p127"/>
          <p:cNvSpPr/>
          <p:nvPr/>
        </p:nvSpPr>
        <p:spPr>
          <a:xfrm>
            <a:off x="1307400" y="2810275"/>
            <a:ext cx="65292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Container Runtime</a:t>
            </a:r>
            <a:endParaRPr sz="2000">
              <a:latin typeface="Montserrat"/>
              <a:ea typeface="Montserrat"/>
              <a:cs typeface="Montserrat"/>
              <a:sym typeface="Montserrat"/>
            </a:endParaRPr>
          </a:p>
        </p:txBody>
      </p:sp>
      <p:sp>
        <p:nvSpPr>
          <p:cNvPr id="1385" name="Google Shape;1385;p127"/>
          <p:cNvSpPr/>
          <p:nvPr/>
        </p:nvSpPr>
        <p:spPr>
          <a:xfrm>
            <a:off x="4572000" y="888475"/>
            <a:ext cx="3029700" cy="17634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Container</a:t>
            </a:r>
            <a:endParaRPr b="1" sz="2000">
              <a:latin typeface="Montserrat"/>
              <a:ea typeface="Montserrat"/>
              <a:cs typeface="Montserrat"/>
              <a:sym typeface="Montserrat"/>
            </a:endParaRPr>
          </a:p>
        </p:txBody>
      </p:sp>
      <p:sp>
        <p:nvSpPr>
          <p:cNvPr id="1386" name="Google Shape;1386;p127"/>
          <p:cNvSpPr/>
          <p:nvPr/>
        </p:nvSpPr>
        <p:spPr>
          <a:xfrm>
            <a:off x="4778809" y="1432800"/>
            <a:ext cx="26481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1387" name="Google Shape;1387;p127"/>
          <p:cNvSpPr/>
          <p:nvPr/>
        </p:nvSpPr>
        <p:spPr>
          <a:xfrm>
            <a:off x="4778809" y="2042400"/>
            <a:ext cx="26481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pic>
        <p:nvPicPr>
          <p:cNvPr id="1392" name="Google Shape;1392;p1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93" name="Google Shape;1393;p1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94" name="Google Shape;1394;p12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As we mentioned, we can use Docker formatted container images to construct our containers.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closer look at how this is structured…</a:t>
            </a:r>
            <a:endParaRPr sz="2900">
              <a:solidFill>
                <a:srgbClr val="000000"/>
              </a:solidFill>
              <a:latin typeface="Montserrat"/>
              <a:ea typeface="Montserrat"/>
              <a:cs typeface="Montserrat"/>
              <a:sym typeface="Montserrat"/>
            </a:endParaRPr>
          </a:p>
        </p:txBody>
      </p:sp>
      <p:sp>
        <p:nvSpPr>
          <p:cNvPr id="1395" name="Google Shape;1395;p1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pic>
        <p:nvPicPr>
          <p:cNvPr id="1400" name="Google Shape;1400;p1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01" name="Google Shape;1401;p1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02" name="Google Shape;1402;p1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03" name="Google Shape;1403;p129"/>
          <p:cNvSpPr/>
          <p:nvPr/>
        </p:nvSpPr>
        <p:spPr>
          <a:xfrm>
            <a:off x="2365850" y="1905866"/>
            <a:ext cx="5322000" cy="28854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04" name="Google Shape;1404;p129"/>
          <p:cNvSpPr/>
          <p:nvPr/>
        </p:nvSpPr>
        <p:spPr>
          <a:xfrm>
            <a:off x="2541454" y="2108696"/>
            <a:ext cx="4970700" cy="468900"/>
          </a:xfrm>
          <a:prstGeom prst="roundRect">
            <a:avLst>
              <a:gd fmla="val 16667" name="adj"/>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34f68egb2319               0B</a:t>
            </a:r>
            <a:endParaRPr sz="2000">
              <a:solidFill>
                <a:srgbClr val="F3F3F3"/>
              </a:solidFill>
              <a:latin typeface="Montserrat"/>
              <a:ea typeface="Montserrat"/>
              <a:cs typeface="Montserrat"/>
              <a:sym typeface="Montserrat"/>
            </a:endParaRPr>
          </a:p>
        </p:txBody>
      </p:sp>
      <p:sp>
        <p:nvSpPr>
          <p:cNvPr id="1405" name="Google Shape;1405;p129"/>
          <p:cNvSpPr/>
          <p:nvPr/>
        </p:nvSpPr>
        <p:spPr>
          <a:xfrm>
            <a:off x="2541454" y="2669680"/>
            <a:ext cx="4970700" cy="468900"/>
          </a:xfrm>
          <a:prstGeom prst="roundRect">
            <a:avLst>
              <a:gd fmla="val 16667" name="adj"/>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g472819ds32          2.13 KB</a:t>
            </a:r>
            <a:endParaRPr sz="2000">
              <a:solidFill>
                <a:srgbClr val="F3F3F3"/>
              </a:solidFill>
              <a:latin typeface="Montserrat"/>
              <a:ea typeface="Montserrat"/>
              <a:cs typeface="Montserrat"/>
              <a:sym typeface="Montserrat"/>
            </a:endParaRPr>
          </a:p>
        </p:txBody>
      </p:sp>
      <p:sp>
        <p:nvSpPr>
          <p:cNvPr id="1406" name="Google Shape;1406;p129"/>
          <p:cNvSpPr/>
          <p:nvPr/>
        </p:nvSpPr>
        <p:spPr>
          <a:xfrm>
            <a:off x="2541454" y="3230665"/>
            <a:ext cx="4970700" cy="4689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07" name="Google Shape;1407;p129"/>
          <p:cNvSpPr/>
          <p:nvPr/>
        </p:nvSpPr>
        <p:spPr>
          <a:xfrm>
            <a:off x="2541453" y="3791649"/>
            <a:ext cx="4970700" cy="4689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08" name="Google Shape;1408;p129"/>
          <p:cNvSpPr/>
          <p:nvPr/>
        </p:nvSpPr>
        <p:spPr>
          <a:xfrm>
            <a:off x="2365800" y="824775"/>
            <a:ext cx="5322000" cy="4620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Thin R/W Layer (Container Layer)</a:t>
            </a:r>
            <a:endParaRPr sz="1700">
              <a:latin typeface="Montserrat"/>
              <a:ea typeface="Montserrat"/>
              <a:cs typeface="Montserrat"/>
              <a:sym typeface="Montserrat"/>
            </a:endParaRPr>
          </a:p>
        </p:txBody>
      </p:sp>
      <p:cxnSp>
        <p:nvCxnSpPr>
          <p:cNvPr id="1409" name="Google Shape;1409;p129"/>
          <p:cNvCxnSpPr>
            <a:stCxn id="1408" idx="2"/>
            <a:endCxn id="1403" idx="0"/>
          </p:cNvCxnSpPr>
          <p:nvPr/>
        </p:nvCxnSpPr>
        <p:spPr>
          <a:xfrm>
            <a:off x="5026800" y="1286775"/>
            <a:ext cx="0" cy="619200"/>
          </a:xfrm>
          <a:prstGeom prst="straightConnector1">
            <a:avLst/>
          </a:prstGeom>
          <a:noFill/>
          <a:ln cap="flat" cmpd="sng" w="28575">
            <a:solidFill>
              <a:schemeClr val="dk2"/>
            </a:solidFill>
            <a:prstDash val="solid"/>
            <a:round/>
            <a:headEnd len="med" w="med" type="triangle"/>
            <a:tailEnd len="med" w="med" type="triangle"/>
          </a:ln>
        </p:spPr>
      </p:cxnSp>
      <p:sp>
        <p:nvSpPr>
          <p:cNvPr id="1410" name="Google Shape;1410;p129"/>
          <p:cNvSpPr/>
          <p:nvPr/>
        </p:nvSpPr>
        <p:spPr>
          <a:xfrm>
            <a:off x="1283400" y="1925875"/>
            <a:ext cx="861600" cy="22704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29"/>
          <p:cNvSpPr txBox="1"/>
          <p:nvPr/>
        </p:nvSpPr>
        <p:spPr>
          <a:xfrm>
            <a:off x="156575" y="2669675"/>
            <a:ext cx="1471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Read-only</a:t>
            </a:r>
            <a:endParaRPr b="1" sz="1700">
              <a:latin typeface="Montserrat"/>
              <a:ea typeface="Montserrat"/>
              <a:cs typeface="Montserrat"/>
              <a:sym typeface="Montserrat"/>
            </a:endParaRPr>
          </a:p>
          <a:p>
            <a:pPr indent="0" lvl="0" marL="0" rtl="0" algn="l">
              <a:spcBef>
                <a:spcPts val="0"/>
              </a:spcBef>
              <a:spcAft>
                <a:spcPts val="0"/>
              </a:spcAft>
              <a:buNone/>
            </a:pPr>
            <a:r>
              <a:rPr b="1" lang="en" sz="1700">
                <a:latin typeface="Montserrat"/>
                <a:ea typeface="Montserrat"/>
                <a:cs typeface="Montserrat"/>
                <a:sym typeface="Montserrat"/>
              </a:rPr>
              <a:t>Layers</a:t>
            </a:r>
            <a:endParaRPr b="1" sz="1700">
              <a:latin typeface="Montserrat"/>
              <a:ea typeface="Montserrat"/>
              <a:cs typeface="Montserrat"/>
              <a:sym typeface="Montserrat"/>
            </a:endParaRPr>
          </a:p>
        </p:txBody>
      </p:sp>
      <p:sp>
        <p:nvSpPr>
          <p:cNvPr id="1412" name="Google Shape;1412;p129"/>
          <p:cNvSpPr txBox="1"/>
          <p:nvPr/>
        </p:nvSpPr>
        <p:spPr>
          <a:xfrm>
            <a:off x="156575" y="711150"/>
            <a:ext cx="2283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Montserrat"/>
                <a:ea typeface="Montserrat"/>
                <a:cs typeface="Montserrat"/>
                <a:sym typeface="Montserrat"/>
              </a:rPr>
              <a:t>Ephemeral</a:t>
            </a:r>
            <a:endParaRPr sz="1700">
              <a:latin typeface="Montserrat"/>
              <a:ea typeface="Montserrat"/>
              <a:cs typeface="Montserrat"/>
              <a:sym typeface="Montserrat"/>
            </a:endParaRPr>
          </a:p>
          <a:p>
            <a:pPr indent="0" lvl="0" marL="0" rtl="0" algn="ctr">
              <a:spcBef>
                <a:spcPts val="0"/>
              </a:spcBef>
              <a:spcAft>
                <a:spcPts val="0"/>
              </a:spcAft>
              <a:buNone/>
            </a:pPr>
            <a:r>
              <a:rPr lang="en" sz="1700">
                <a:latin typeface="Montserrat"/>
                <a:ea typeface="Montserrat"/>
                <a:cs typeface="Montserrat"/>
                <a:sym typeface="Montserrat"/>
              </a:rPr>
              <a:t>Read/Write Layer</a:t>
            </a:r>
            <a:endParaRPr sz="1700">
              <a:latin typeface="Montserrat"/>
              <a:ea typeface="Montserrat"/>
              <a:cs typeface="Montserrat"/>
              <a:sym typeface="Montserra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pic>
        <p:nvPicPr>
          <p:cNvPr id="1417" name="Google Shape;1417;p1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18" name="Google Shape;1418;p1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19" name="Google Shape;1419;p1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20" name="Google Shape;1420;p130"/>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latin typeface="Montserrat"/>
              <a:ea typeface="Montserrat"/>
              <a:cs typeface="Montserrat"/>
              <a:sym typeface="Montserrat"/>
            </a:endParaRPr>
          </a:p>
        </p:txBody>
      </p:sp>
      <p:sp>
        <p:nvSpPr>
          <p:cNvPr id="1421" name="Google Shape;1421;p130"/>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p:txBody>
      </p:sp>
      <p:sp>
        <p:nvSpPr>
          <p:cNvPr id="1422" name="Google Shape;1422;p130"/>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pic>
        <p:nvPicPr>
          <p:cNvPr id="1427" name="Google Shape;1427;p1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28" name="Google Shape;1428;p1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29" name="Google Shape;1429;p1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30" name="Google Shape;1430;p131"/>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31" name="Google Shape;1431;p131"/>
          <p:cNvSpPr/>
          <p:nvPr/>
        </p:nvSpPr>
        <p:spPr>
          <a:xfrm>
            <a:off x="5169475" y="3494775"/>
            <a:ext cx="3570900" cy="5154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32" name="Google Shape;1432;p131"/>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FROM ubuntu:20.04</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p:txBody>
      </p:sp>
      <p:sp>
        <p:nvSpPr>
          <p:cNvPr id="1433" name="Google Shape;1433;p131"/>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0" name="Google Shape;140;p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1" name="Google Shape;141;p2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dive into </a:t>
            </a:r>
            <a:r>
              <a:rPr lang="en" sz="2900">
                <a:solidFill>
                  <a:srgbClr val="000000"/>
                </a:solidFill>
                <a:latin typeface="Montserrat"/>
                <a:ea typeface="Montserrat"/>
                <a:cs typeface="Montserrat"/>
                <a:sym typeface="Montserrat"/>
              </a:rPr>
              <a:t>Kubernetes</a:t>
            </a:r>
            <a:r>
              <a:rPr lang="en" sz="2900">
                <a:solidFill>
                  <a:srgbClr val="000000"/>
                </a:solidFill>
                <a:latin typeface="Montserrat"/>
                <a:ea typeface="Montserrat"/>
                <a:cs typeface="Montserrat"/>
                <a:sym typeface="Montserrat"/>
              </a:rPr>
              <a:t> components and key ideas, let’s take a step back and understand the motivation behind creating Kubernetes.</a:t>
            </a:r>
            <a:endParaRPr sz="2900">
              <a:solidFill>
                <a:srgbClr val="000000"/>
              </a:solidFill>
              <a:latin typeface="Montserrat"/>
              <a:ea typeface="Montserrat"/>
              <a:cs typeface="Montserrat"/>
              <a:sym typeface="Montserrat"/>
            </a:endParaRPr>
          </a:p>
        </p:txBody>
      </p:sp>
      <p:sp>
        <p:nvSpPr>
          <p:cNvPr id="142" name="Google Shape;142;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pic>
        <p:nvPicPr>
          <p:cNvPr id="1438" name="Google Shape;1438;p1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39" name="Google Shape;1439;p1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40" name="Google Shape;1440;p1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41" name="Google Shape;1441;p132"/>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42" name="Google Shape;1442;p132"/>
          <p:cNvSpPr/>
          <p:nvPr/>
        </p:nvSpPr>
        <p:spPr>
          <a:xfrm>
            <a:off x="5169475" y="2878075"/>
            <a:ext cx="3570900" cy="5154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43" name="Google Shape;1443;p132"/>
          <p:cNvSpPr/>
          <p:nvPr/>
        </p:nvSpPr>
        <p:spPr>
          <a:xfrm>
            <a:off x="5169475" y="3494775"/>
            <a:ext cx="3570900" cy="5154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44" name="Google Shape;1444;p132"/>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FROM ubuntu:20.04</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COPY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p:txBody>
      </p:sp>
      <p:sp>
        <p:nvSpPr>
          <p:cNvPr id="1445" name="Google Shape;1445;p132"/>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pic>
        <p:nvPicPr>
          <p:cNvPr id="1450" name="Google Shape;1450;p1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51" name="Google Shape;1451;p1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52" name="Google Shape;1452;p1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53" name="Google Shape;1453;p133"/>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54" name="Google Shape;1454;p133"/>
          <p:cNvSpPr/>
          <p:nvPr/>
        </p:nvSpPr>
        <p:spPr>
          <a:xfrm>
            <a:off x="5169475" y="2261375"/>
            <a:ext cx="3570900" cy="515400"/>
          </a:xfrm>
          <a:prstGeom prst="roundRect">
            <a:avLst>
              <a:gd fmla="val 16667" name="adj"/>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g472819ds32          2.13 KB</a:t>
            </a:r>
            <a:endParaRPr sz="2000">
              <a:solidFill>
                <a:srgbClr val="F3F3F3"/>
              </a:solidFill>
              <a:latin typeface="Montserrat"/>
              <a:ea typeface="Montserrat"/>
              <a:cs typeface="Montserrat"/>
              <a:sym typeface="Montserrat"/>
            </a:endParaRPr>
          </a:p>
        </p:txBody>
      </p:sp>
      <p:sp>
        <p:nvSpPr>
          <p:cNvPr id="1455" name="Google Shape;1455;p133"/>
          <p:cNvSpPr/>
          <p:nvPr/>
        </p:nvSpPr>
        <p:spPr>
          <a:xfrm>
            <a:off x="5169475" y="2878075"/>
            <a:ext cx="3570900" cy="5154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56" name="Google Shape;1456;p133"/>
          <p:cNvSpPr/>
          <p:nvPr/>
        </p:nvSpPr>
        <p:spPr>
          <a:xfrm>
            <a:off x="5169475" y="3494775"/>
            <a:ext cx="3570900" cy="5154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57" name="Google Shape;1457;p133"/>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FROM ubuntu:20.04</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COPY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RUN make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p:txBody>
      </p:sp>
      <p:sp>
        <p:nvSpPr>
          <p:cNvPr id="1458" name="Google Shape;1458;p133"/>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pic>
        <p:nvPicPr>
          <p:cNvPr id="1463" name="Google Shape;1463;p1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64" name="Google Shape;1464;p1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65" name="Google Shape;1465;p1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66" name="Google Shape;1466;p134"/>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67" name="Google Shape;1467;p134"/>
          <p:cNvSpPr/>
          <p:nvPr/>
        </p:nvSpPr>
        <p:spPr>
          <a:xfrm>
            <a:off x="5169475" y="1644675"/>
            <a:ext cx="3570900" cy="515400"/>
          </a:xfrm>
          <a:prstGeom prst="roundRect">
            <a:avLst>
              <a:gd fmla="val 16667" name="adj"/>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34f68egb2319               0B</a:t>
            </a:r>
            <a:endParaRPr sz="2000">
              <a:solidFill>
                <a:srgbClr val="F3F3F3"/>
              </a:solidFill>
              <a:latin typeface="Montserrat"/>
              <a:ea typeface="Montserrat"/>
              <a:cs typeface="Montserrat"/>
              <a:sym typeface="Montserrat"/>
            </a:endParaRPr>
          </a:p>
        </p:txBody>
      </p:sp>
      <p:sp>
        <p:nvSpPr>
          <p:cNvPr id="1468" name="Google Shape;1468;p134"/>
          <p:cNvSpPr/>
          <p:nvPr/>
        </p:nvSpPr>
        <p:spPr>
          <a:xfrm>
            <a:off x="5169475" y="2261375"/>
            <a:ext cx="3570900" cy="515400"/>
          </a:xfrm>
          <a:prstGeom prst="roundRect">
            <a:avLst>
              <a:gd fmla="val 16667" name="adj"/>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g472819ds32          2.13 KB</a:t>
            </a:r>
            <a:endParaRPr sz="2000">
              <a:solidFill>
                <a:srgbClr val="F3F3F3"/>
              </a:solidFill>
              <a:latin typeface="Montserrat"/>
              <a:ea typeface="Montserrat"/>
              <a:cs typeface="Montserrat"/>
              <a:sym typeface="Montserrat"/>
            </a:endParaRPr>
          </a:p>
        </p:txBody>
      </p:sp>
      <p:sp>
        <p:nvSpPr>
          <p:cNvPr id="1469" name="Google Shape;1469;p134"/>
          <p:cNvSpPr/>
          <p:nvPr/>
        </p:nvSpPr>
        <p:spPr>
          <a:xfrm>
            <a:off x="5169475" y="2878075"/>
            <a:ext cx="3570900" cy="5154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70" name="Google Shape;1470;p134"/>
          <p:cNvSpPr/>
          <p:nvPr/>
        </p:nvSpPr>
        <p:spPr>
          <a:xfrm>
            <a:off x="5169475" y="3494775"/>
            <a:ext cx="3570900" cy="5154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71" name="Google Shape;1471;p134"/>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FROM ubuntu:20.04</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COPY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RUN make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CMD python /app/app.py</a:t>
            </a:r>
            <a:endParaRPr b="1" sz="1700">
              <a:latin typeface="Roboto Mono"/>
              <a:ea typeface="Roboto Mono"/>
              <a:cs typeface="Roboto Mono"/>
              <a:sym typeface="Roboto Mono"/>
            </a:endParaRPr>
          </a:p>
        </p:txBody>
      </p:sp>
      <p:sp>
        <p:nvSpPr>
          <p:cNvPr id="1472" name="Google Shape;1472;p134"/>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pic>
        <p:nvPicPr>
          <p:cNvPr id="1477" name="Google Shape;1477;p1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78" name="Google Shape;1478;p1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79" name="Google Shape;1479;p1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80" name="Google Shape;1480;p135"/>
          <p:cNvSpPr/>
          <p:nvPr/>
        </p:nvSpPr>
        <p:spPr>
          <a:xfrm>
            <a:off x="5043325" y="1421700"/>
            <a:ext cx="3823200" cy="3171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81" name="Google Shape;1481;p135"/>
          <p:cNvSpPr/>
          <p:nvPr/>
        </p:nvSpPr>
        <p:spPr>
          <a:xfrm>
            <a:off x="5169475" y="1644675"/>
            <a:ext cx="3570900" cy="515400"/>
          </a:xfrm>
          <a:prstGeom prst="roundRect">
            <a:avLst>
              <a:gd fmla="val 16667" name="adj"/>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34f68egb2319               0B</a:t>
            </a:r>
            <a:endParaRPr sz="2000">
              <a:solidFill>
                <a:srgbClr val="F3F3F3"/>
              </a:solidFill>
              <a:latin typeface="Montserrat"/>
              <a:ea typeface="Montserrat"/>
              <a:cs typeface="Montserrat"/>
              <a:sym typeface="Montserrat"/>
            </a:endParaRPr>
          </a:p>
        </p:txBody>
      </p:sp>
      <p:sp>
        <p:nvSpPr>
          <p:cNvPr id="1482" name="Google Shape;1482;p135"/>
          <p:cNvSpPr/>
          <p:nvPr/>
        </p:nvSpPr>
        <p:spPr>
          <a:xfrm>
            <a:off x="5169475" y="2261375"/>
            <a:ext cx="3570900" cy="515400"/>
          </a:xfrm>
          <a:prstGeom prst="roundRect">
            <a:avLst>
              <a:gd fmla="val 16667" name="adj"/>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g472819ds32          2.13 KB</a:t>
            </a:r>
            <a:endParaRPr sz="2000">
              <a:solidFill>
                <a:srgbClr val="F3F3F3"/>
              </a:solidFill>
              <a:latin typeface="Montserrat"/>
              <a:ea typeface="Montserrat"/>
              <a:cs typeface="Montserrat"/>
              <a:sym typeface="Montserrat"/>
            </a:endParaRPr>
          </a:p>
        </p:txBody>
      </p:sp>
      <p:sp>
        <p:nvSpPr>
          <p:cNvPr id="1483" name="Google Shape;1483;p135"/>
          <p:cNvSpPr/>
          <p:nvPr/>
        </p:nvSpPr>
        <p:spPr>
          <a:xfrm>
            <a:off x="5169475" y="2878075"/>
            <a:ext cx="3570900" cy="5154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84" name="Google Shape;1484;p135"/>
          <p:cNvSpPr/>
          <p:nvPr/>
        </p:nvSpPr>
        <p:spPr>
          <a:xfrm>
            <a:off x="5169475" y="3494775"/>
            <a:ext cx="3570900" cy="5154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485" name="Google Shape;1485;p135"/>
          <p:cNvSpPr/>
          <p:nvPr/>
        </p:nvSpPr>
        <p:spPr>
          <a:xfrm>
            <a:off x="250500" y="1421700"/>
            <a:ext cx="3961500" cy="3171900"/>
          </a:xfrm>
          <a:prstGeom prst="verticalScroll">
            <a:avLst>
              <a:gd fmla="val 12500"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FROM ubuntu:20.04</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COPY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RUN make /app</a:t>
            </a:r>
            <a:endParaRPr b="1" sz="1700">
              <a:latin typeface="Roboto Mono"/>
              <a:ea typeface="Roboto Mono"/>
              <a:cs typeface="Roboto Mono"/>
              <a:sym typeface="Roboto Mono"/>
            </a:endParaRPr>
          </a:p>
          <a:p>
            <a:pPr indent="0" lvl="0" marL="0" rtl="0" algn="l">
              <a:spcBef>
                <a:spcPts val="0"/>
              </a:spcBef>
              <a:spcAft>
                <a:spcPts val="0"/>
              </a:spcAft>
              <a:buNone/>
            </a:pPr>
            <a:r>
              <a:t/>
            </a:r>
            <a:endParaRPr b="1" sz="1700">
              <a:latin typeface="Roboto Mono"/>
              <a:ea typeface="Roboto Mono"/>
              <a:cs typeface="Roboto Mono"/>
              <a:sym typeface="Roboto Mono"/>
            </a:endParaRPr>
          </a:p>
          <a:p>
            <a:pPr indent="0" lvl="0" marL="0" rtl="0" algn="l">
              <a:spcBef>
                <a:spcPts val="0"/>
              </a:spcBef>
              <a:spcAft>
                <a:spcPts val="0"/>
              </a:spcAft>
              <a:buNone/>
            </a:pPr>
            <a:r>
              <a:rPr b="1" lang="en" sz="1700">
                <a:latin typeface="Roboto Mono"/>
                <a:ea typeface="Roboto Mono"/>
                <a:cs typeface="Roboto Mono"/>
                <a:sym typeface="Roboto Mono"/>
              </a:rPr>
              <a:t>CMD python /app/app.py</a:t>
            </a:r>
            <a:endParaRPr b="1" sz="1700">
              <a:latin typeface="Roboto Mono"/>
              <a:ea typeface="Roboto Mono"/>
              <a:cs typeface="Roboto Mono"/>
              <a:sym typeface="Roboto Mono"/>
            </a:endParaRPr>
          </a:p>
        </p:txBody>
      </p:sp>
      <p:sp>
        <p:nvSpPr>
          <p:cNvPr id="1486" name="Google Shape;1486;p135"/>
          <p:cNvSpPr txBox="1"/>
          <p:nvPr/>
        </p:nvSpPr>
        <p:spPr>
          <a:xfrm>
            <a:off x="1111675" y="908125"/>
            <a:ext cx="250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Docker File</a:t>
            </a:r>
            <a:endParaRPr b="1" sz="2100">
              <a:latin typeface="Montserrat"/>
              <a:ea typeface="Montserrat"/>
              <a:cs typeface="Montserrat"/>
              <a:sym typeface="Montserrat"/>
            </a:endParaRPr>
          </a:p>
        </p:txBody>
      </p:sp>
      <p:sp>
        <p:nvSpPr>
          <p:cNvPr id="1487" name="Google Shape;1487;p135"/>
          <p:cNvSpPr/>
          <p:nvPr/>
        </p:nvSpPr>
        <p:spPr>
          <a:xfrm>
            <a:off x="5043325" y="715179"/>
            <a:ext cx="3823200" cy="5079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Thin R/W Layer (Container Layer)</a:t>
            </a:r>
            <a:endParaRPr sz="1700">
              <a:latin typeface="Montserrat"/>
              <a:ea typeface="Montserrat"/>
              <a:cs typeface="Montserrat"/>
              <a:sym typeface="Montserra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pic>
        <p:nvPicPr>
          <p:cNvPr id="1492" name="Google Shape;1492;p1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93" name="Google Shape;1493;p1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4" name="Google Shape;1494;p1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495" name="Google Shape;1495;p136"/>
          <p:cNvSpPr/>
          <p:nvPr/>
        </p:nvSpPr>
        <p:spPr>
          <a:xfrm>
            <a:off x="2365850" y="1905866"/>
            <a:ext cx="5322000" cy="28854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Ubuntu: 20.04</a:t>
            </a:r>
            <a:endParaRPr sz="2000">
              <a:latin typeface="Montserrat"/>
              <a:ea typeface="Montserrat"/>
              <a:cs typeface="Montserrat"/>
              <a:sym typeface="Montserrat"/>
            </a:endParaRPr>
          </a:p>
        </p:txBody>
      </p:sp>
      <p:sp>
        <p:nvSpPr>
          <p:cNvPr id="1496" name="Google Shape;1496;p136"/>
          <p:cNvSpPr/>
          <p:nvPr/>
        </p:nvSpPr>
        <p:spPr>
          <a:xfrm>
            <a:off x="2541454" y="2108696"/>
            <a:ext cx="4970700" cy="468900"/>
          </a:xfrm>
          <a:prstGeom prst="roundRect">
            <a:avLst>
              <a:gd fmla="val 16667" name="adj"/>
            </a:avLst>
          </a:prstGeom>
          <a:solidFill>
            <a:srgbClr val="6FA8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34f68egb2319               0B</a:t>
            </a:r>
            <a:endParaRPr sz="2000">
              <a:solidFill>
                <a:srgbClr val="F3F3F3"/>
              </a:solidFill>
              <a:latin typeface="Montserrat"/>
              <a:ea typeface="Montserrat"/>
              <a:cs typeface="Montserrat"/>
              <a:sym typeface="Montserrat"/>
            </a:endParaRPr>
          </a:p>
        </p:txBody>
      </p:sp>
      <p:sp>
        <p:nvSpPr>
          <p:cNvPr id="1497" name="Google Shape;1497;p136"/>
          <p:cNvSpPr/>
          <p:nvPr/>
        </p:nvSpPr>
        <p:spPr>
          <a:xfrm>
            <a:off x="2541454" y="2669680"/>
            <a:ext cx="4970700" cy="468900"/>
          </a:xfrm>
          <a:prstGeom prst="roundRect">
            <a:avLst>
              <a:gd fmla="val 16667" name="adj"/>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g472819ds32          2.13 KB</a:t>
            </a:r>
            <a:endParaRPr sz="2000">
              <a:solidFill>
                <a:srgbClr val="F3F3F3"/>
              </a:solidFill>
              <a:latin typeface="Montserrat"/>
              <a:ea typeface="Montserrat"/>
              <a:cs typeface="Montserrat"/>
              <a:sym typeface="Montserrat"/>
            </a:endParaRPr>
          </a:p>
        </p:txBody>
      </p:sp>
      <p:sp>
        <p:nvSpPr>
          <p:cNvPr id="1498" name="Google Shape;1498;p136"/>
          <p:cNvSpPr/>
          <p:nvPr/>
        </p:nvSpPr>
        <p:spPr>
          <a:xfrm>
            <a:off x="2541454" y="3230665"/>
            <a:ext cx="4970700" cy="468900"/>
          </a:xfrm>
          <a:prstGeom prst="roundRect">
            <a:avLst>
              <a:gd fmla="val 16667" name="adj"/>
            </a:avLst>
          </a:prstGeom>
          <a:solidFill>
            <a:srgbClr val="0B539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3F3F3"/>
                </a:solidFill>
                <a:latin typeface="Montserrat"/>
                <a:ea typeface="Montserrat"/>
                <a:cs typeface="Montserrat"/>
                <a:sym typeface="Montserrat"/>
              </a:rPr>
              <a:t> f43324c7823  	      197.1 KB</a:t>
            </a:r>
            <a:endParaRPr sz="2000">
              <a:solidFill>
                <a:srgbClr val="F3F3F3"/>
              </a:solidFill>
              <a:latin typeface="Montserrat"/>
              <a:ea typeface="Montserrat"/>
              <a:cs typeface="Montserrat"/>
              <a:sym typeface="Montserrat"/>
            </a:endParaRPr>
          </a:p>
        </p:txBody>
      </p:sp>
      <p:sp>
        <p:nvSpPr>
          <p:cNvPr id="1499" name="Google Shape;1499;p136"/>
          <p:cNvSpPr/>
          <p:nvPr/>
        </p:nvSpPr>
        <p:spPr>
          <a:xfrm>
            <a:off x="2541453" y="3791649"/>
            <a:ext cx="4970700" cy="468900"/>
          </a:xfrm>
          <a:prstGeom prst="roundRect">
            <a:avLst>
              <a:gd fmla="val 16667" name="adj"/>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3F3F3"/>
                </a:solidFill>
                <a:latin typeface="Montserrat"/>
                <a:ea typeface="Montserrat"/>
                <a:cs typeface="Montserrat"/>
                <a:sym typeface="Montserrat"/>
              </a:rPr>
              <a:t>d4b1gf33s8a       180.1MB</a:t>
            </a:r>
            <a:endParaRPr sz="2000">
              <a:solidFill>
                <a:srgbClr val="F3F3F3"/>
              </a:solidFill>
              <a:latin typeface="Montserrat"/>
              <a:ea typeface="Montserrat"/>
              <a:cs typeface="Montserrat"/>
              <a:sym typeface="Montserrat"/>
            </a:endParaRPr>
          </a:p>
        </p:txBody>
      </p:sp>
      <p:sp>
        <p:nvSpPr>
          <p:cNvPr id="1500" name="Google Shape;1500;p136"/>
          <p:cNvSpPr/>
          <p:nvPr/>
        </p:nvSpPr>
        <p:spPr>
          <a:xfrm>
            <a:off x="2365800" y="857513"/>
            <a:ext cx="1706700" cy="4620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Container</a:t>
            </a:r>
            <a:endParaRPr sz="1700">
              <a:latin typeface="Montserrat"/>
              <a:ea typeface="Montserrat"/>
              <a:cs typeface="Montserrat"/>
              <a:sym typeface="Montserrat"/>
            </a:endParaRPr>
          </a:p>
        </p:txBody>
      </p:sp>
      <p:sp>
        <p:nvSpPr>
          <p:cNvPr id="1501" name="Google Shape;1501;p136"/>
          <p:cNvSpPr/>
          <p:nvPr/>
        </p:nvSpPr>
        <p:spPr>
          <a:xfrm>
            <a:off x="1283400" y="1925875"/>
            <a:ext cx="861600" cy="22704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36"/>
          <p:cNvSpPr txBox="1"/>
          <p:nvPr/>
        </p:nvSpPr>
        <p:spPr>
          <a:xfrm>
            <a:off x="156575" y="2669675"/>
            <a:ext cx="1471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Read-only</a:t>
            </a:r>
            <a:endParaRPr b="1" sz="1700">
              <a:latin typeface="Montserrat"/>
              <a:ea typeface="Montserrat"/>
              <a:cs typeface="Montserrat"/>
              <a:sym typeface="Montserrat"/>
            </a:endParaRPr>
          </a:p>
          <a:p>
            <a:pPr indent="0" lvl="0" marL="0" rtl="0" algn="l">
              <a:spcBef>
                <a:spcPts val="0"/>
              </a:spcBef>
              <a:spcAft>
                <a:spcPts val="0"/>
              </a:spcAft>
              <a:buNone/>
            </a:pPr>
            <a:r>
              <a:rPr b="1" lang="en" sz="1700">
                <a:latin typeface="Montserrat"/>
                <a:ea typeface="Montserrat"/>
                <a:cs typeface="Montserrat"/>
                <a:sym typeface="Montserrat"/>
              </a:rPr>
              <a:t>Layers</a:t>
            </a:r>
            <a:endParaRPr b="1" sz="1700">
              <a:latin typeface="Montserrat"/>
              <a:ea typeface="Montserrat"/>
              <a:cs typeface="Montserrat"/>
              <a:sym typeface="Montserrat"/>
            </a:endParaRPr>
          </a:p>
        </p:txBody>
      </p:sp>
      <p:sp>
        <p:nvSpPr>
          <p:cNvPr id="1503" name="Google Shape;1503;p136"/>
          <p:cNvSpPr/>
          <p:nvPr/>
        </p:nvSpPr>
        <p:spPr>
          <a:xfrm>
            <a:off x="4211250" y="857525"/>
            <a:ext cx="1706700" cy="4620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Container</a:t>
            </a:r>
            <a:endParaRPr sz="1700">
              <a:latin typeface="Montserrat"/>
              <a:ea typeface="Montserrat"/>
              <a:cs typeface="Montserrat"/>
              <a:sym typeface="Montserrat"/>
            </a:endParaRPr>
          </a:p>
        </p:txBody>
      </p:sp>
      <p:sp>
        <p:nvSpPr>
          <p:cNvPr id="1504" name="Google Shape;1504;p136"/>
          <p:cNvSpPr/>
          <p:nvPr/>
        </p:nvSpPr>
        <p:spPr>
          <a:xfrm>
            <a:off x="6023400" y="857513"/>
            <a:ext cx="1631100" cy="4620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Container</a:t>
            </a:r>
            <a:endParaRPr sz="1700">
              <a:latin typeface="Montserrat"/>
              <a:ea typeface="Montserrat"/>
              <a:cs typeface="Montserrat"/>
              <a:sym typeface="Montserrat"/>
            </a:endParaRPr>
          </a:p>
        </p:txBody>
      </p:sp>
      <p:sp>
        <p:nvSpPr>
          <p:cNvPr id="1505" name="Google Shape;1505;p136"/>
          <p:cNvSpPr/>
          <p:nvPr/>
        </p:nvSpPr>
        <p:spPr>
          <a:xfrm>
            <a:off x="2365800" y="1446950"/>
            <a:ext cx="1706700" cy="3081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R/W Layer</a:t>
            </a:r>
            <a:endParaRPr sz="1700">
              <a:latin typeface="Montserrat"/>
              <a:ea typeface="Montserrat"/>
              <a:cs typeface="Montserrat"/>
              <a:sym typeface="Montserrat"/>
            </a:endParaRPr>
          </a:p>
        </p:txBody>
      </p:sp>
      <p:sp>
        <p:nvSpPr>
          <p:cNvPr id="1506" name="Google Shape;1506;p136"/>
          <p:cNvSpPr/>
          <p:nvPr/>
        </p:nvSpPr>
        <p:spPr>
          <a:xfrm>
            <a:off x="4194600" y="1446950"/>
            <a:ext cx="1706700" cy="3081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R/W Layer</a:t>
            </a:r>
            <a:endParaRPr sz="1700">
              <a:latin typeface="Montserrat"/>
              <a:ea typeface="Montserrat"/>
              <a:cs typeface="Montserrat"/>
              <a:sym typeface="Montserrat"/>
            </a:endParaRPr>
          </a:p>
        </p:txBody>
      </p:sp>
      <p:sp>
        <p:nvSpPr>
          <p:cNvPr id="1507" name="Google Shape;1507;p136"/>
          <p:cNvSpPr/>
          <p:nvPr/>
        </p:nvSpPr>
        <p:spPr>
          <a:xfrm>
            <a:off x="6023400" y="1446950"/>
            <a:ext cx="1631100" cy="308100"/>
          </a:xfrm>
          <a:prstGeom prst="roundRect">
            <a:avLst>
              <a:gd fmla="val 3935" name="adj"/>
            </a:avLst>
          </a:prstGeom>
          <a:solidFill>
            <a:srgbClr val="F3F3F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R/W Layer</a:t>
            </a:r>
            <a:endParaRPr sz="1700">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pic>
        <p:nvPicPr>
          <p:cNvPr id="1512" name="Google Shape;1512;p1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13" name="Google Shape;1513;p1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14" name="Google Shape;1514;p13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is very common to use publicly available open-source container images which we can download from a container registry such as</a:t>
            </a:r>
            <a:r>
              <a:rPr b="1" lang="en" sz="2900">
                <a:solidFill>
                  <a:srgbClr val="000000"/>
                </a:solidFill>
                <a:latin typeface="Montserrat"/>
                <a:ea typeface="Montserrat"/>
                <a:cs typeface="Montserrat"/>
                <a:sym typeface="Montserrat"/>
              </a:rPr>
              <a:t> gcr.io</a:t>
            </a: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is Google’s own container registry with </a:t>
            </a:r>
            <a:r>
              <a:rPr lang="en" sz="2900">
                <a:solidFill>
                  <a:srgbClr val="000000"/>
                </a:solidFill>
                <a:latin typeface="Montserrat"/>
                <a:ea typeface="Montserrat"/>
                <a:cs typeface="Montserrat"/>
                <a:sym typeface="Montserrat"/>
              </a:rPr>
              <a:t>publicly</a:t>
            </a:r>
            <a:r>
              <a:rPr lang="en" sz="2900">
                <a:solidFill>
                  <a:srgbClr val="000000"/>
                </a:solidFill>
                <a:latin typeface="Montserrat"/>
                <a:ea typeface="Montserrat"/>
                <a:cs typeface="Montserrat"/>
                <a:sym typeface="Montserrat"/>
              </a:rPr>
              <a:t> available images (and the ability to store private container images).</a:t>
            </a:r>
            <a:endParaRPr sz="2900">
              <a:solidFill>
                <a:srgbClr val="000000"/>
              </a:solidFill>
              <a:latin typeface="Montserrat"/>
              <a:ea typeface="Montserrat"/>
              <a:cs typeface="Montserrat"/>
              <a:sym typeface="Montserrat"/>
            </a:endParaRPr>
          </a:p>
        </p:txBody>
      </p:sp>
      <p:sp>
        <p:nvSpPr>
          <p:cNvPr id="1515" name="Google Shape;1515;p1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pic>
        <p:nvPicPr>
          <p:cNvPr id="1520" name="Google Shape;1520;p1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1" name="Google Shape;1521;p1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22" name="Google Shape;1522;p13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provides a managed service called </a:t>
            </a:r>
            <a:r>
              <a:rPr b="1" lang="en" sz="2900">
                <a:solidFill>
                  <a:srgbClr val="000000"/>
                </a:solidFill>
                <a:latin typeface="Montserrat"/>
                <a:ea typeface="Montserrat"/>
                <a:cs typeface="Montserrat"/>
                <a:sym typeface="Montserrat"/>
              </a:rPr>
              <a:t>Cloud Build </a:t>
            </a:r>
            <a:r>
              <a:rPr lang="en" sz="2900">
                <a:solidFill>
                  <a:srgbClr val="000000"/>
                </a:solidFill>
                <a:latin typeface="Montserrat"/>
                <a:ea typeface="Montserrat"/>
                <a:cs typeface="Montserrat"/>
                <a:sym typeface="Montserrat"/>
              </a:rPr>
              <a:t>for building containers, which is an alternative to docker and provides direct integration to GCP and Cloud IAM.</a:t>
            </a:r>
            <a:endParaRPr sz="2900">
              <a:solidFill>
                <a:srgbClr val="000000"/>
              </a:solidFill>
              <a:latin typeface="Montserrat"/>
              <a:ea typeface="Montserrat"/>
              <a:cs typeface="Montserrat"/>
              <a:sym typeface="Montserrat"/>
            </a:endParaRPr>
          </a:p>
        </p:txBody>
      </p:sp>
      <p:sp>
        <p:nvSpPr>
          <p:cNvPr id="1523" name="Google Shape;1523;p1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pic>
        <p:nvPicPr>
          <p:cNvPr id="1528" name="Google Shape;1528;p1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29" name="Google Shape;1529;p1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30" name="Google Shape;1530;p13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Build can retrieve container images from Cloud Storage, Cloud Source Repositories, or git repositories.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Build can be configured to </a:t>
            </a:r>
            <a:r>
              <a:rPr lang="en" sz="2900">
                <a:solidFill>
                  <a:srgbClr val="000000"/>
                </a:solidFill>
                <a:latin typeface="Montserrat"/>
                <a:ea typeface="Montserrat"/>
                <a:cs typeface="Montserrat"/>
                <a:sym typeface="Montserrat"/>
              </a:rPr>
              <a:t>follow</a:t>
            </a:r>
            <a:r>
              <a:rPr lang="en" sz="2900">
                <a:solidFill>
                  <a:srgbClr val="000000"/>
                </a:solidFill>
                <a:latin typeface="Montserrat"/>
                <a:ea typeface="Montserrat"/>
                <a:cs typeface="Montserrat"/>
                <a:sym typeface="Montserrat"/>
              </a:rPr>
              <a:t> set-up build steps and then it will deliver these containers to GCP compute options, such as Kubernetes, App Engine, and Cloud Functions.</a:t>
            </a:r>
            <a:endParaRPr sz="2900">
              <a:solidFill>
                <a:srgbClr val="000000"/>
              </a:solidFill>
              <a:latin typeface="Montserrat"/>
              <a:ea typeface="Montserrat"/>
              <a:cs typeface="Montserrat"/>
              <a:sym typeface="Montserrat"/>
            </a:endParaRPr>
          </a:p>
        </p:txBody>
      </p:sp>
      <p:sp>
        <p:nvSpPr>
          <p:cNvPr id="1531" name="Google Shape;1531;p1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pic>
        <p:nvPicPr>
          <p:cNvPr id="1536" name="Google Shape;1536;p1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37" name="Google Shape;1537;p1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38" name="Google Shape;1538;p14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explored the more practical components of Containers and their construction.</a:t>
            </a:r>
            <a:endParaRPr sz="2900">
              <a:solidFill>
                <a:srgbClr val="000000"/>
              </a:solidFill>
              <a:latin typeface="Montserrat"/>
              <a:ea typeface="Montserrat"/>
              <a:cs typeface="Montserrat"/>
              <a:sym typeface="Montserrat"/>
            </a:endParaRPr>
          </a:p>
        </p:txBody>
      </p:sp>
      <p:sp>
        <p:nvSpPr>
          <p:cNvPr id="1539" name="Google Shape;1539;p1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pic>
        <p:nvPicPr>
          <p:cNvPr id="1544" name="Google Shape;1544;p1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45" name="Google Shape;1545;p1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46" name="Google Shape;1546;p1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how to use Cloud Build on GCP!</a:t>
            </a:r>
            <a:endParaRPr sz="2900">
              <a:solidFill>
                <a:srgbClr val="000000"/>
              </a:solidFill>
              <a:latin typeface="Montserrat"/>
              <a:ea typeface="Montserrat"/>
              <a:cs typeface="Montserrat"/>
              <a:sym typeface="Montserrat"/>
            </a:endParaRPr>
          </a:p>
        </p:txBody>
      </p:sp>
      <p:sp>
        <p:nvSpPr>
          <p:cNvPr id="1547" name="Google Shape;1547;p1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8" name="Google Shape;148;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9" name="Google Shape;149;p2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Many applications take the structure of “monoliths” where the variety of functional components are all </a:t>
            </a:r>
            <a:r>
              <a:rPr lang="en" sz="2900">
                <a:solidFill>
                  <a:srgbClr val="000000"/>
                </a:solidFill>
                <a:latin typeface="Montserrat"/>
                <a:ea typeface="Montserrat"/>
                <a:cs typeface="Montserrat"/>
                <a:sym typeface="Montserrat"/>
              </a:rPr>
              <a:t>integrated</a:t>
            </a:r>
            <a:r>
              <a:rPr lang="en" sz="2900">
                <a:solidFill>
                  <a:srgbClr val="000000"/>
                </a:solidFill>
                <a:latin typeface="Montserrat"/>
                <a:ea typeface="Montserrat"/>
                <a:cs typeface="Montserrat"/>
                <a:sym typeface="Montserrat"/>
              </a:rPr>
              <a:t> into a single deployable artifact.</a:t>
            </a:r>
            <a:endParaRPr sz="2900">
              <a:solidFill>
                <a:srgbClr val="000000"/>
              </a:solidFill>
              <a:latin typeface="Montserrat"/>
              <a:ea typeface="Montserrat"/>
              <a:cs typeface="Montserrat"/>
              <a:sym typeface="Montserrat"/>
            </a:endParaRPr>
          </a:p>
        </p:txBody>
      </p:sp>
      <p:sp>
        <p:nvSpPr>
          <p:cNvPr id="150" name="Google Shape;150;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pic>
        <p:nvPicPr>
          <p:cNvPr id="1552" name="Google Shape;1552;p1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53" name="Google Shape;1553;p1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54" name="Google Shape;1554;p142"/>
          <p:cNvSpPr txBox="1"/>
          <p:nvPr>
            <p:ph type="ctrTitle"/>
          </p:nvPr>
        </p:nvSpPr>
        <p:spPr>
          <a:xfrm>
            <a:off x="311700" y="1713200"/>
            <a:ext cx="8520600" cy="144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br>
              <a:rPr b="1" lang="en">
                <a:latin typeface="Montserrat"/>
                <a:ea typeface="Montserrat"/>
                <a:cs typeface="Montserrat"/>
                <a:sym typeface="Montserrat"/>
              </a:rPr>
            </a:br>
            <a:r>
              <a:rPr b="1" lang="en">
                <a:latin typeface="Montserrat"/>
                <a:ea typeface="Montserrat"/>
                <a:cs typeface="Montserrat"/>
                <a:sym typeface="Montserrat"/>
              </a:rPr>
              <a:t>Cloud Build</a:t>
            </a:r>
            <a:endParaRPr b="1">
              <a:latin typeface="Montserrat"/>
              <a:ea typeface="Montserrat"/>
              <a:cs typeface="Montserrat"/>
              <a:sym typeface="Montserrat"/>
            </a:endParaRPr>
          </a:p>
        </p:txBody>
      </p:sp>
      <p:sp>
        <p:nvSpPr>
          <p:cNvPr id="1555" name="Google Shape;1555;p1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pic>
        <p:nvPicPr>
          <p:cNvPr id="1560" name="Google Shape;1560;p1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61" name="Google Shape;1561;p1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62" name="Google Shape;1562;p14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Now that we understand Containers and Cloud Build, let’s explore how we can use the Cloud Build service and Google Container Registry to save our container using Google Cloud Platform.</a:t>
            </a:r>
            <a:endParaRPr sz="2900">
              <a:solidFill>
                <a:srgbClr val="000000"/>
              </a:solidFill>
              <a:latin typeface="Montserrat"/>
              <a:ea typeface="Montserrat"/>
              <a:cs typeface="Montserrat"/>
              <a:sym typeface="Montserrat"/>
            </a:endParaRPr>
          </a:p>
        </p:txBody>
      </p:sp>
      <p:sp>
        <p:nvSpPr>
          <p:cNvPr id="1563" name="Google Shape;1563;p1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pic>
        <p:nvPicPr>
          <p:cNvPr id="1568" name="Google Shape;1568;p1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69" name="Google Shape;1569;p1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70" name="Google Shape;1570;p1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demo we’ll do the following: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 up Cloud Build.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 up Google Container Registry.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 Cloud Shell to create a shell script.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Dockerfile to run our shell script.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Build the container image with GCR.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Update the container and view history.</a:t>
            </a:r>
            <a:endParaRPr sz="2900">
              <a:solidFill>
                <a:srgbClr val="000000"/>
              </a:solidFill>
              <a:latin typeface="Montserrat"/>
              <a:ea typeface="Montserrat"/>
              <a:cs typeface="Montserrat"/>
              <a:sym typeface="Montserrat"/>
            </a:endParaRPr>
          </a:p>
        </p:txBody>
      </p:sp>
      <p:sp>
        <p:nvSpPr>
          <p:cNvPr id="1571" name="Google Shape;1571;p1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pic>
        <p:nvPicPr>
          <p:cNvPr id="1576" name="Google Shape;1576;p1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77" name="Google Shape;1577;p1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78" name="Google Shape;1578;p145"/>
          <p:cNvSpPr txBox="1"/>
          <p:nvPr>
            <p:ph type="ctrTitle"/>
          </p:nvPr>
        </p:nvSpPr>
        <p:spPr>
          <a:xfrm>
            <a:off x="311700" y="1713200"/>
            <a:ext cx="8520600" cy="144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Google </a:t>
            </a:r>
            <a:r>
              <a:rPr b="1" lang="en">
                <a:latin typeface="Montserrat"/>
                <a:ea typeface="Montserrat"/>
                <a:cs typeface="Montserrat"/>
                <a:sym typeface="Montserrat"/>
              </a:rPr>
              <a:t>Kubernetes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Engine (GKE)</a:t>
            </a:r>
            <a:endParaRPr b="1">
              <a:latin typeface="Montserrat"/>
              <a:ea typeface="Montserrat"/>
              <a:cs typeface="Montserrat"/>
              <a:sym typeface="Montserrat"/>
            </a:endParaRPr>
          </a:p>
        </p:txBody>
      </p:sp>
      <p:sp>
        <p:nvSpPr>
          <p:cNvPr id="1579" name="Google Shape;1579;p1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pic>
        <p:nvPicPr>
          <p:cNvPr id="1584" name="Google Shape;1584;p1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85" name="Google Shape;1585;p1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86" name="Google Shape;1586;p1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already know that Kubernetes is a powerful, open-source tool for deploying and managing containerized applications.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But what about deploying and managing Kubernetes itself?</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can quickly become complex infrastructure to maintain!</a:t>
            </a:r>
            <a:endParaRPr sz="2900">
              <a:solidFill>
                <a:srgbClr val="000000"/>
              </a:solidFill>
              <a:latin typeface="Montserrat"/>
              <a:ea typeface="Montserrat"/>
              <a:cs typeface="Montserrat"/>
              <a:sym typeface="Montserrat"/>
            </a:endParaRPr>
          </a:p>
        </p:txBody>
      </p:sp>
      <p:sp>
        <p:nvSpPr>
          <p:cNvPr id="1587" name="Google Shape;1587;p1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pic>
        <p:nvPicPr>
          <p:cNvPr id="1592" name="Google Shape;1592;p1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93" name="Google Shape;1593;p1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94" name="Google Shape;1594;p1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Kubernetes Engine is a managed Kubernetes service on GCP.</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GKE helps you to deploy, manage, and scale Kubernetes environments for your containerized applications on Google Cloud. </a:t>
            </a:r>
            <a:endParaRPr sz="2900">
              <a:solidFill>
                <a:srgbClr val="000000"/>
              </a:solidFill>
              <a:latin typeface="Montserrat"/>
              <a:ea typeface="Montserrat"/>
              <a:cs typeface="Montserrat"/>
              <a:sym typeface="Montserrat"/>
            </a:endParaRPr>
          </a:p>
        </p:txBody>
      </p:sp>
      <p:sp>
        <p:nvSpPr>
          <p:cNvPr id="1595" name="Google Shape;1595;p1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pic>
        <p:nvPicPr>
          <p:cNvPr id="1600" name="Google Shape;1600;p1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1" name="Google Shape;1601;p1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02" name="Google Shape;1602;p14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Beginners often confuse Kubernetes with Google Kubernetes Engine, which is understandable, since Kubernetes itself came out of Google.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But remember, Kubernetes helps manage and deploy containerized apps, GKE helps you manage Kubernetes.</a:t>
            </a:r>
            <a:endParaRPr sz="2900">
              <a:solidFill>
                <a:srgbClr val="000000"/>
              </a:solidFill>
              <a:latin typeface="Montserrat"/>
              <a:ea typeface="Montserrat"/>
              <a:cs typeface="Montserrat"/>
              <a:sym typeface="Montserrat"/>
            </a:endParaRPr>
          </a:p>
        </p:txBody>
      </p:sp>
      <p:sp>
        <p:nvSpPr>
          <p:cNvPr id="1603" name="Google Shape;1603;p1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pic>
        <p:nvPicPr>
          <p:cNvPr id="1608" name="Google Shape;1608;p1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09" name="Google Shape;1609;p1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0" name="Google Shape;1610;p14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you use GKE, you start by directing the service to instantiate a Kubernetes system for you.</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GKE is fully managed, which means you don’t have to provision the underlying resources.</a:t>
            </a:r>
            <a:endParaRPr sz="2900">
              <a:solidFill>
                <a:srgbClr val="000000"/>
              </a:solidFill>
              <a:latin typeface="Montserrat"/>
              <a:ea typeface="Montserrat"/>
              <a:cs typeface="Montserrat"/>
              <a:sym typeface="Montserrat"/>
            </a:endParaRPr>
          </a:p>
        </p:txBody>
      </p:sp>
      <p:sp>
        <p:nvSpPr>
          <p:cNvPr id="1611" name="Google Shape;1611;p1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pic>
        <p:nvPicPr>
          <p:cNvPr id="1616" name="Google Shape;1616;p1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17" name="Google Shape;1617;p1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18" name="Google Shape;1618;p15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GKE Features: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Fully Managed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Container-optimized OS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Automatic Upgrades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IAM Integration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Automatic Repairs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 Console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 Cluster Scaling</a:t>
            </a:r>
            <a:endParaRPr sz="2900">
              <a:solidFill>
                <a:srgbClr val="000000"/>
              </a:solidFill>
              <a:latin typeface="Montserrat"/>
              <a:ea typeface="Montserrat"/>
              <a:cs typeface="Montserrat"/>
              <a:sym typeface="Montserrat"/>
            </a:endParaRPr>
          </a:p>
        </p:txBody>
      </p:sp>
      <p:sp>
        <p:nvSpPr>
          <p:cNvPr id="1619" name="Google Shape;1619;p1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pic>
        <p:nvPicPr>
          <p:cNvPr id="1624" name="Google Shape;1624;p1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25" name="Google Shape;1625;p1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26" name="Google Shape;1626;p15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GKE now offers two modes of operations: Standard and Autopilot.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talk about the difference between them…</a:t>
            </a:r>
            <a:endParaRPr sz="2900">
              <a:solidFill>
                <a:srgbClr val="000000"/>
              </a:solidFill>
              <a:latin typeface="Montserrat"/>
              <a:ea typeface="Montserrat"/>
              <a:cs typeface="Montserrat"/>
              <a:sym typeface="Montserrat"/>
            </a:endParaRPr>
          </a:p>
        </p:txBody>
      </p:sp>
      <p:sp>
        <p:nvSpPr>
          <p:cNvPr id="1627" name="Google Shape;1627;p1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6" name="Google Shape;156;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7" name="Google Shape;157;p26"/>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Monoliths are common but can run into issues at scale.</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58" name="Google Shape;158;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59" name="Google Shape;159;p26"/>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main()</a:t>
            </a:r>
            <a:endParaRPr b="1" sz="1600">
              <a:latin typeface="Montserrat"/>
              <a:ea typeface="Montserrat"/>
              <a:cs typeface="Montserrat"/>
              <a:sym typeface="Montserrat"/>
            </a:endParaRPr>
          </a:p>
        </p:txBody>
      </p:sp>
      <p:sp>
        <p:nvSpPr>
          <p:cNvPr id="161" name="Google Shape;161;p26"/>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62" name="Google Shape;162;p26"/>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63" name="Google Shape;163;p26"/>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64" name="Google Shape;164;p26"/>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165" name="Google Shape;165;p26"/>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166" name="Google Shape;166;p26"/>
          <p:cNvCxnSpPr>
            <a:stCxn id="160" idx="1"/>
            <a:endCxn id="161"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167" name="Google Shape;167;p26"/>
          <p:cNvCxnSpPr>
            <a:stCxn id="160" idx="3"/>
            <a:endCxn id="162"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168" name="Google Shape;168;p26"/>
          <p:cNvCxnSpPr>
            <a:stCxn id="161" idx="3"/>
            <a:endCxn id="162"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69" name="Google Shape;169;p26"/>
          <p:cNvCxnSpPr>
            <a:stCxn id="161" idx="2"/>
            <a:endCxn id="163"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170" name="Google Shape;170;p26"/>
          <p:cNvCxnSpPr>
            <a:stCxn id="162" idx="2"/>
            <a:endCxn id="163"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171" name="Google Shape;171;p26"/>
          <p:cNvCxnSpPr>
            <a:stCxn id="163" idx="2"/>
            <a:endCxn id="164"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172" name="Google Shape;172;p26"/>
          <p:cNvCxnSpPr>
            <a:stCxn id="163" idx="2"/>
            <a:endCxn id="165"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pic>
        <p:nvPicPr>
          <p:cNvPr id="1632" name="Google Shape;1632;p1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33" name="Google Shape;1633;p1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34" name="Google Shape;1634;p15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Standard is the initial experience Google has been building since the launch of GKE, giving users full control over the nodes with the ability to fine tune and run custom administrative workloads.  </a:t>
            </a:r>
            <a:endParaRPr sz="2900">
              <a:solidFill>
                <a:srgbClr val="000000"/>
              </a:solidFill>
              <a:latin typeface="Montserrat"/>
              <a:ea typeface="Montserrat"/>
              <a:cs typeface="Montserrat"/>
              <a:sym typeface="Montserrat"/>
            </a:endParaRPr>
          </a:p>
        </p:txBody>
      </p:sp>
      <p:sp>
        <p:nvSpPr>
          <p:cNvPr id="1635" name="Google Shape;1635;p1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pic>
        <p:nvPicPr>
          <p:cNvPr id="1640" name="Google Shape;1640;p1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1" name="Google Shape;1641;p1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42" name="Google Shape;1642;p15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a:t>
            </a:r>
            <a:r>
              <a:rPr lang="en" sz="2900">
                <a:solidFill>
                  <a:srgbClr val="000000"/>
                </a:solidFill>
                <a:latin typeface="Montserrat"/>
                <a:ea typeface="Montserrat"/>
                <a:cs typeface="Montserrat"/>
                <a:sym typeface="Montserrat"/>
              </a:rPr>
              <a:t> newer Autopilot mode is a hands-off, fully managed solution that manages the entire cluster’s infrastructure without worrying about configuring and monitoring that comes with per-pod billing. </a:t>
            </a:r>
            <a:endParaRPr sz="2900">
              <a:solidFill>
                <a:srgbClr val="000000"/>
              </a:solidFill>
              <a:latin typeface="Montserrat"/>
              <a:ea typeface="Montserrat"/>
              <a:cs typeface="Montserrat"/>
              <a:sym typeface="Montserrat"/>
            </a:endParaRPr>
          </a:p>
        </p:txBody>
      </p:sp>
      <p:sp>
        <p:nvSpPr>
          <p:cNvPr id="1643" name="Google Shape;1643;p1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pic>
        <p:nvPicPr>
          <p:cNvPr id="1648" name="Google Shape;1648;p1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49" name="Google Shape;1649;p1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0" name="Google Shape;1650;p1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Autopilot ensures you pay only for your running pods, not system components, operating system overhead, or unallocated capacity.</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1651" name="Google Shape;1651;p1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pic>
        <p:nvPicPr>
          <p:cNvPr id="1656" name="Google Shape;1656;p1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57" name="Google Shape;1657;p1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58" name="Google Shape;1658;p15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learn a lot more about the features provided by GKE in the official documentation:</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73763"/>
              </a:buClr>
              <a:buSzPts val="2900"/>
              <a:buFont typeface="Montserrat"/>
              <a:buChar char="○"/>
            </a:pPr>
            <a:r>
              <a:rPr b="1" lang="en" sz="2900">
                <a:solidFill>
                  <a:srgbClr val="073763"/>
                </a:solidFill>
                <a:latin typeface="Montserrat"/>
                <a:ea typeface="Montserrat"/>
                <a:cs typeface="Montserrat"/>
                <a:sym typeface="Montserrat"/>
              </a:rPr>
              <a:t>cloud.google.com/kubernetes-engine</a:t>
            </a:r>
            <a:endParaRPr b="1" sz="2900">
              <a:solidFill>
                <a:srgbClr val="07376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rPr lang="en" sz="2900">
                <a:solidFill>
                  <a:srgbClr val="000000"/>
                </a:solidFill>
                <a:latin typeface="Montserrat"/>
                <a:ea typeface="Montserrat"/>
                <a:cs typeface="Montserrat"/>
                <a:sym typeface="Montserrat"/>
              </a:rPr>
              <a:t> </a:t>
            </a:r>
            <a:endParaRPr sz="2900">
              <a:solidFill>
                <a:srgbClr val="000000"/>
              </a:solidFill>
              <a:latin typeface="Montserrat"/>
              <a:ea typeface="Montserrat"/>
              <a:cs typeface="Montserrat"/>
              <a:sym typeface="Montserrat"/>
            </a:endParaRPr>
          </a:p>
        </p:txBody>
      </p:sp>
      <p:sp>
        <p:nvSpPr>
          <p:cNvPr id="1659" name="Google Shape;1659;p1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pic>
        <p:nvPicPr>
          <p:cNvPr id="1664" name="Google Shape;1664;p1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65" name="Google Shape;1665;p1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66" name="Google Shape;1666;p15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the basics about GKE and its features.</a:t>
            </a:r>
            <a:endParaRPr sz="2900">
              <a:solidFill>
                <a:srgbClr val="000000"/>
              </a:solidFill>
              <a:latin typeface="Montserrat"/>
              <a:ea typeface="Montserrat"/>
              <a:cs typeface="Montserrat"/>
              <a:sym typeface="Montserrat"/>
            </a:endParaRPr>
          </a:p>
        </p:txBody>
      </p:sp>
      <p:sp>
        <p:nvSpPr>
          <p:cNvPr id="1667" name="Google Shape;1667;p1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pic>
        <p:nvPicPr>
          <p:cNvPr id="1672" name="Google Shape;1672;p1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73" name="Google Shape;1673;p1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74" name="Google Shape;1674;p15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take a deeper dive into some of the details of Kubernetes Architecture to prepare to use GKE ourselves!</a:t>
            </a:r>
            <a:endParaRPr sz="2900">
              <a:solidFill>
                <a:srgbClr val="000000"/>
              </a:solidFill>
              <a:latin typeface="Montserrat"/>
              <a:ea typeface="Montserrat"/>
              <a:cs typeface="Montserrat"/>
              <a:sym typeface="Montserrat"/>
            </a:endParaRPr>
          </a:p>
        </p:txBody>
      </p:sp>
      <p:sp>
        <p:nvSpPr>
          <p:cNvPr id="1675" name="Google Shape;1675;p1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pic>
        <p:nvPicPr>
          <p:cNvPr id="1680" name="Google Shape;1680;p1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1" name="Google Shape;1681;p1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82" name="Google Shape;1682;p158"/>
          <p:cNvSpPr txBox="1"/>
          <p:nvPr>
            <p:ph type="ctrTitle"/>
          </p:nvPr>
        </p:nvSpPr>
        <p:spPr>
          <a:xfrm>
            <a:off x="311700" y="1713200"/>
            <a:ext cx="8520600" cy="144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Kubernetes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Architecture</a:t>
            </a:r>
            <a:endParaRPr b="1">
              <a:latin typeface="Montserrat"/>
              <a:ea typeface="Montserrat"/>
              <a:cs typeface="Montserrat"/>
              <a:sym typeface="Montserrat"/>
            </a:endParaRPr>
          </a:p>
        </p:txBody>
      </p:sp>
      <p:sp>
        <p:nvSpPr>
          <p:cNvPr id="1683" name="Google Shape;1683;p1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pic>
        <p:nvPicPr>
          <p:cNvPr id="1688" name="Google Shape;1688;p1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89" name="Google Shape;1689;p1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0" name="Google Shape;1690;p15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deeper look at some of the key aspects of Kubernetes architecture.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also take a look at what is managed for you when you decide to use Google Kubernetes Engine.</a:t>
            </a:r>
            <a:endParaRPr sz="2900">
              <a:solidFill>
                <a:srgbClr val="000000"/>
              </a:solidFill>
              <a:latin typeface="Montserrat"/>
              <a:ea typeface="Montserrat"/>
              <a:cs typeface="Montserrat"/>
              <a:sym typeface="Montserrat"/>
            </a:endParaRPr>
          </a:p>
        </p:txBody>
      </p:sp>
      <p:sp>
        <p:nvSpPr>
          <p:cNvPr id="1691" name="Google Shape;1691;p1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pic>
        <p:nvPicPr>
          <p:cNvPr id="1696" name="Google Shape;1696;p1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97" name="Google Shape;1697;p1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98" name="Google Shape;1698;p16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Architecture: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Control Plane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Nodes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Objects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Namespaces</a:t>
            </a:r>
            <a:endParaRPr sz="2900">
              <a:solidFill>
                <a:srgbClr val="000000"/>
              </a:solidFill>
              <a:latin typeface="Montserrat"/>
              <a:ea typeface="Montserrat"/>
              <a:cs typeface="Montserrat"/>
              <a:sym typeface="Montserrat"/>
            </a:endParaRPr>
          </a:p>
        </p:txBody>
      </p:sp>
      <p:sp>
        <p:nvSpPr>
          <p:cNvPr id="1699" name="Google Shape;1699;p1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pic>
        <p:nvPicPr>
          <p:cNvPr id="1704" name="Google Shape;1704;p1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05" name="Google Shape;1705;p1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06" name="Google Shape;1706;p1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07" name="Google Shape;1707;p161"/>
          <p:cNvSpPr/>
          <p:nvPr/>
        </p:nvSpPr>
        <p:spPr>
          <a:xfrm>
            <a:off x="1400825" y="1096025"/>
            <a:ext cx="7633500" cy="3319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8" name="Google Shape;178;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9" name="Google Shape;179;p27"/>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Deployments can be slow since the entire monolith as to be rolled out all together.</a:t>
            </a:r>
            <a:endParaRPr sz="2900">
              <a:solidFill>
                <a:srgbClr val="000000"/>
              </a:solidFill>
              <a:latin typeface="Montserrat"/>
              <a:ea typeface="Montserrat"/>
              <a:cs typeface="Montserrat"/>
              <a:sym typeface="Montserrat"/>
            </a:endParaRPr>
          </a:p>
        </p:txBody>
      </p:sp>
      <p:sp>
        <p:nvSpPr>
          <p:cNvPr id="180" name="Google Shape;180;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1" name="Google Shape;181;p27"/>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main()</a:t>
            </a:r>
            <a:endParaRPr b="1" sz="1600">
              <a:latin typeface="Montserrat"/>
              <a:ea typeface="Montserrat"/>
              <a:cs typeface="Montserrat"/>
              <a:sym typeface="Montserrat"/>
            </a:endParaRPr>
          </a:p>
        </p:txBody>
      </p:sp>
      <p:sp>
        <p:nvSpPr>
          <p:cNvPr id="183" name="Google Shape;183;p27"/>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84" name="Google Shape;184;p27"/>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85" name="Google Shape;185;p27"/>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186" name="Google Shape;186;p27"/>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187" name="Google Shape;187;p27"/>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188" name="Google Shape;188;p27"/>
          <p:cNvCxnSpPr>
            <a:stCxn id="182" idx="1"/>
            <a:endCxn id="183"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189" name="Google Shape;189;p27"/>
          <p:cNvCxnSpPr>
            <a:stCxn id="182" idx="3"/>
            <a:endCxn id="184"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190" name="Google Shape;190;p27"/>
          <p:cNvCxnSpPr>
            <a:stCxn id="183" idx="3"/>
            <a:endCxn id="184"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91" name="Google Shape;191;p27"/>
          <p:cNvCxnSpPr>
            <a:stCxn id="183" idx="2"/>
            <a:endCxn id="185"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192" name="Google Shape;192;p27"/>
          <p:cNvCxnSpPr>
            <a:stCxn id="184" idx="2"/>
            <a:endCxn id="185"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193" name="Google Shape;193;p27"/>
          <p:cNvCxnSpPr>
            <a:stCxn id="185" idx="2"/>
            <a:endCxn id="186"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194" name="Google Shape;194;p27"/>
          <p:cNvCxnSpPr>
            <a:stCxn id="185" idx="2"/>
            <a:endCxn id="187"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pic>
        <p:nvPicPr>
          <p:cNvPr id="1712" name="Google Shape;1712;p1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13" name="Google Shape;1713;p1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14" name="Google Shape;1714;p1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15" name="Google Shape;1715;p162"/>
          <p:cNvSpPr/>
          <p:nvPr/>
        </p:nvSpPr>
        <p:spPr>
          <a:xfrm>
            <a:off x="1400825" y="1096025"/>
            <a:ext cx="7633500" cy="3319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716" name="Google Shape;1716;p162"/>
          <p:cNvSpPr/>
          <p:nvPr/>
        </p:nvSpPr>
        <p:spPr>
          <a:xfrm>
            <a:off x="75425" y="1921925"/>
            <a:ext cx="1020600" cy="645900"/>
          </a:xfrm>
          <a:prstGeom prst="rect">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kubectl</a:t>
            </a:r>
            <a:endParaRPr sz="1700">
              <a:solidFill>
                <a:schemeClr val="lt1"/>
              </a:solidFill>
              <a:latin typeface="Montserrat"/>
              <a:ea typeface="Montserrat"/>
              <a:cs typeface="Montserrat"/>
              <a:sym typeface="Montserrat"/>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pic>
        <p:nvPicPr>
          <p:cNvPr id="1721" name="Google Shape;1721;p1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22" name="Google Shape;1722;p1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23" name="Google Shape;1723;p1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24" name="Google Shape;1724;p163"/>
          <p:cNvSpPr/>
          <p:nvPr/>
        </p:nvSpPr>
        <p:spPr>
          <a:xfrm>
            <a:off x="1400825" y="1096025"/>
            <a:ext cx="7633500" cy="3319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725" name="Google Shape;1725;p163"/>
          <p:cNvSpPr/>
          <p:nvPr/>
        </p:nvSpPr>
        <p:spPr>
          <a:xfrm>
            <a:off x="1553225" y="1221300"/>
            <a:ext cx="2681700" cy="30846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726" name="Google Shape;1726;p163"/>
          <p:cNvSpPr/>
          <p:nvPr/>
        </p:nvSpPr>
        <p:spPr>
          <a:xfrm>
            <a:off x="2219375" y="1690975"/>
            <a:ext cx="1349400" cy="6459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APIserver</a:t>
            </a:r>
            <a:endParaRPr sz="1800">
              <a:latin typeface="Montserrat"/>
              <a:ea typeface="Montserrat"/>
              <a:cs typeface="Montserrat"/>
              <a:sym typeface="Montserrat"/>
            </a:endParaRPr>
          </a:p>
        </p:txBody>
      </p:sp>
      <p:sp>
        <p:nvSpPr>
          <p:cNvPr id="1727" name="Google Shape;1727;p163"/>
          <p:cNvSpPr/>
          <p:nvPr/>
        </p:nvSpPr>
        <p:spPr>
          <a:xfrm>
            <a:off x="1651525" y="3444650"/>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cloud-</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manager</a:t>
            </a:r>
            <a:endParaRPr sz="1500">
              <a:latin typeface="Montserrat"/>
              <a:ea typeface="Montserrat"/>
              <a:cs typeface="Montserrat"/>
              <a:sym typeface="Montserrat"/>
            </a:endParaRPr>
          </a:p>
        </p:txBody>
      </p:sp>
      <p:sp>
        <p:nvSpPr>
          <p:cNvPr id="1728" name="Google Shape;1728;p163"/>
          <p:cNvSpPr/>
          <p:nvPr/>
        </p:nvSpPr>
        <p:spPr>
          <a:xfrm>
            <a:off x="2962600" y="3444650"/>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controller-</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manager</a:t>
            </a:r>
            <a:endParaRPr sz="1500">
              <a:latin typeface="Montserrat"/>
              <a:ea typeface="Montserrat"/>
              <a:cs typeface="Montserrat"/>
              <a:sym typeface="Montserrat"/>
            </a:endParaRPr>
          </a:p>
        </p:txBody>
      </p:sp>
      <p:sp>
        <p:nvSpPr>
          <p:cNvPr id="1729" name="Google Shape;1729;p163"/>
          <p:cNvSpPr/>
          <p:nvPr/>
        </p:nvSpPr>
        <p:spPr>
          <a:xfrm>
            <a:off x="2962600" y="2507213"/>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scheduler</a:t>
            </a:r>
            <a:endParaRPr sz="1500">
              <a:latin typeface="Montserrat"/>
              <a:ea typeface="Montserrat"/>
              <a:cs typeface="Montserrat"/>
              <a:sym typeface="Montserrat"/>
            </a:endParaRPr>
          </a:p>
        </p:txBody>
      </p:sp>
      <p:sp>
        <p:nvSpPr>
          <p:cNvPr id="1730" name="Google Shape;1730;p163"/>
          <p:cNvSpPr/>
          <p:nvPr/>
        </p:nvSpPr>
        <p:spPr>
          <a:xfrm>
            <a:off x="1729625" y="2567825"/>
            <a:ext cx="1033400" cy="645900"/>
          </a:xfrm>
          <a:prstGeom prst="flowChartMagneticDisk">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etcd</a:t>
            </a:r>
            <a:endParaRPr sz="1700">
              <a:latin typeface="Montserrat"/>
              <a:ea typeface="Montserrat"/>
              <a:cs typeface="Montserrat"/>
              <a:sym typeface="Montserrat"/>
            </a:endParaRPr>
          </a:p>
        </p:txBody>
      </p:sp>
      <p:sp>
        <p:nvSpPr>
          <p:cNvPr id="1731" name="Google Shape;1731;p163"/>
          <p:cNvSpPr/>
          <p:nvPr/>
        </p:nvSpPr>
        <p:spPr>
          <a:xfrm>
            <a:off x="75425" y="1921925"/>
            <a:ext cx="1020600" cy="645900"/>
          </a:xfrm>
          <a:prstGeom prst="rect">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kubectl</a:t>
            </a:r>
            <a:endParaRPr sz="1700">
              <a:solidFill>
                <a:schemeClr val="lt1"/>
              </a:solidFill>
              <a:latin typeface="Montserrat"/>
              <a:ea typeface="Montserrat"/>
              <a:cs typeface="Montserrat"/>
              <a:sym typeface="Montserrat"/>
            </a:endParaRPr>
          </a:p>
        </p:txBody>
      </p:sp>
      <p:cxnSp>
        <p:nvCxnSpPr>
          <p:cNvPr id="1732" name="Google Shape;1732;p163"/>
          <p:cNvCxnSpPr>
            <a:stCxn id="1731" idx="3"/>
            <a:endCxn id="1726" idx="1"/>
          </p:cNvCxnSpPr>
          <p:nvPr/>
        </p:nvCxnSpPr>
        <p:spPr>
          <a:xfrm flipH="1" rot="10800000">
            <a:off x="1096025" y="2013875"/>
            <a:ext cx="1123500" cy="231000"/>
          </a:xfrm>
          <a:prstGeom prst="bentConnector3">
            <a:avLst>
              <a:gd fmla="val 49993" name="adj1"/>
            </a:avLst>
          </a:prstGeom>
          <a:noFill/>
          <a:ln cap="flat" cmpd="sng" w="19050">
            <a:solidFill>
              <a:schemeClr val="dk1"/>
            </a:solidFill>
            <a:prstDash val="solid"/>
            <a:round/>
            <a:headEnd len="med" w="med" type="none"/>
            <a:tailEnd len="med" w="med" type="triangle"/>
          </a:ln>
        </p:spPr>
      </p:cxnSp>
      <p:cxnSp>
        <p:nvCxnSpPr>
          <p:cNvPr id="1733" name="Google Shape;1733;p163"/>
          <p:cNvCxnSpPr>
            <a:stCxn id="1726" idx="2"/>
            <a:endCxn id="1730" idx="1"/>
          </p:cNvCxnSpPr>
          <p:nvPr/>
        </p:nvCxnSpPr>
        <p:spPr>
          <a:xfrm rot="5400000">
            <a:off x="2454725" y="2128525"/>
            <a:ext cx="231000" cy="647700"/>
          </a:xfrm>
          <a:prstGeom prst="bentConnector3">
            <a:avLst>
              <a:gd fmla="val 49989" name="adj1"/>
            </a:avLst>
          </a:prstGeom>
          <a:noFill/>
          <a:ln cap="flat" cmpd="sng" w="19050">
            <a:solidFill>
              <a:schemeClr val="dk1"/>
            </a:solidFill>
            <a:prstDash val="solid"/>
            <a:round/>
            <a:headEnd len="med" w="med" type="triangle"/>
            <a:tailEnd len="med" w="med" type="triangle"/>
          </a:ln>
        </p:spPr>
      </p:cxnSp>
      <p:cxnSp>
        <p:nvCxnSpPr>
          <p:cNvPr id="1734" name="Google Shape;1734;p163"/>
          <p:cNvCxnSpPr>
            <a:stCxn id="1727" idx="0"/>
            <a:endCxn id="1726" idx="2"/>
          </p:cNvCxnSpPr>
          <p:nvPr/>
        </p:nvCxnSpPr>
        <p:spPr>
          <a:xfrm rot="-5400000">
            <a:off x="2016325" y="2566850"/>
            <a:ext cx="1107900" cy="647700"/>
          </a:xfrm>
          <a:prstGeom prst="bentConnector3">
            <a:avLst>
              <a:gd fmla="val 9893" name="adj1"/>
            </a:avLst>
          </a:prstGeom>
          <a:noFill/>
          <a:ln cap="flat" cmpd="sng" w="19050">
            <a:solidFill>
              <a:schemeClr val="dk1"/>
            </a:solidFill>
            <a:prstDash val="solid"/>
            <a:round/>
            <a:headEnd len="med" w="med" type="triangle"/>
            <a:tailEnd len="med" w="med" type="triangle"/>
          </a:ln>
        </p:spPr>
      </p:cxnSp>
      <p:cxnSp>
        <p:nvCxnSpPr>
          <p:cNvPr id="1735" name="Google Shape;1735;p163"/>
          <p:cNvCxnSpPr>
            <a:stCxn id="1728" idx="0"/>
            <a:endCxn id="1726" idx="2"/>
          </p:cNvCxnSpPr>
          <p:nvPr/>
        </p:nvCxnSpPr>
        <p:spPr>
          <a:xfrm flipH="1" rot="5400000">
            <a:off x="2671900" y="2559050"/>
            <a:ext cx="1107900" cy="663300"/>
          </a:xfrm>
          <a:prstGeom prst="bentConnector3">
            <a:avLst>
              <a:gd fmla="val 11305" name="adj1"/>
            </a:avLst>
          </a:prstGeom>
          <a:noFill/>
          <a:ln cap="flat" cmpd="sng" w="19050">
            <a:solidFill>
              <a:schemeClr val="dk1"/>
            </a:solidFill>
            <a:prstDash val="solid"/>
            <a:round/>
            <a:headEnd len="med" w="med" type="triangle"/>
            <a:tailEnd len="med" w="med" type="triangle"/>
          </a:ln>
        </p:spPr>
      </p:cxnSp>
      <p:cxnSp>
        <p:nvCxnSpPr>
          <p:cNvPr id="1736" name="Google Shape;1736;p163"/>
          <p:cNvCxnSpPr>
            <a:stCxn id="1729" idx="0"/>
            <a:endCxn id="1726" idx="2"/>
          </p:cNvCxnSpPr>
          <p:nvPr/>
        </p:nvCxnSpPr>
        <p:spPr>
          <a:xfrm flipH="1" rot="5400000">
            <a:off x="3140650" y="2090363"/>
            <a:ext cx="170400" cy="663300"/>
          </a:xfrm>
          <a:prstGeom prst="bentConnector3">
            <a:avLst>
              <a:gd fmla="val 49982" name="adj1"/>
            </a:avLst>
          </a:prstGeom>
          <a:noFill/>
          <a:ln cap="flat" cmpd="sng" w="19050">
            <a:solidFill>
              <a:schemeClr val="dk1"/>
            </a:solidFill>
            <a:prstDash val="solid"/>
            <a:round/>
            <a:headEnd len="med" w="med" type="triangle"/>
            <a:tailEnd len="med" w="med" type="triangle"/>
          </a:ln>
        </p:spPr>
      </p:cxn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pic>
        <p:nvPicPr>
          <p:cNvPr id="1741" name="Google Shape;1741;p1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42" name="Google Shape;1742;p1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43" name="Google Shape;1743;p1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44" name="Google Shape;1744;p164"/>
          <p:cNvSpPr/>
          <p:nvPr/>
        </p:nvSpPr>
        <p:spPr>
          <a:xfrm>
            <a:off x="1400825" y="1096025"/>
            <a:ext cx="7633500" cy="3319500"/>
          </a:xfrm>
          <a:prstGeom prst="rect">
            <a:avLst/>
          </a:prstGeom>
          <a:solidFill>
            <a:srgbClr val="CFE2F3"/>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745" name="Google Shape;1745;p164"/>
          <p:cNvSpPr/>
          <p:nvPr/>
        </p:nvSpPr>
        <p:spPr>
          <a:xfrm>
            <a:off x="1553225" y="1221300"/>
            <a:ext cx="2681700" cy="30846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746" name="Google Shape;1746;p164"/>
          <p:cNvSpPr/>
          <p:nvPr/>
        </p:nvSpPr>
        <p:spPr>
          <a:xfrm>
            <a:off x="2219375" y="1690975"/>
            <a:ext cx="1349400" cy="6459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APIserver</a:t>
            </a:r>
            <a:endParaRPr sz="1800">
              <a:latin typeface="Montserrat"/>
              <a:ea typeface="Montserrat"/>
              <a:cs typeface="Montserrat"/>
              <a:sym typeface="Montserrat"/>
            </a:endParaRPr>
          </a:p>
        </p:txBody>
      </p:sp>
      <p:sp>
        <p:nvSpPr>
          <p:cNvPr id="1747" name="Google Shape;1747;p164"/>
          <p:cNvSpPr/>
          <p:nvPr/>
        </p:nvSpPr>
        <p:spPr>
          <a:xfrm>
            <a:off x="1651525" y="3444650"/>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c</a:t>
            </a:r>
            <a:r>
              <a:rPr lang="en" sz="1500">
                <a:latin typeface="Montserrat"/>
                <a:ea typeface="Montserrat"/>
                <a:cs typeface="Montserrat"/>
                <a:sym typeface="Montserrat"/>
              </a:rPr>
              <a:t>loud-</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manager</a:t>
            </a:r>
            <a:endParaRPr sz="1500">
              <a:latin typeface="Montserrat"/>
              <a:ea typeface="Montserrat"/>
              <a:cs typeface="Montserrat"/>
              <a:sym typeface="Montserrat"/>
            </a:endParaRPr>
          </a:p>
        </p:txBody>
      </p:sp>
      <p:sp>
        <p:nvSpPr>
          <p:cNvPr id="1748" name="Google Shape;1748;p164"/>
          <p:cNvSpPr/>
          <p:nvPr/>
        </p:nvSpPr>
        <p:spPr>
          <a:xfrm>
            <a:off x="2962600" y="3444650"/>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controller-</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manager</a:t>
            </a:r>
            <a:endParaRPr sz="1500">
              <a:latin typeface="Montserrat"/>
              <a:ea typeface="Montserrat"/>
              <a:cs typeface="Montserrat"/>
              <a:sym typeface="Montserrat"/>
            </a:endParaRPr>
          </a:p>
        </p:txBody>
      </p:sp>
      <p:sp>
        <p:nvSpPr>
          <p:cNvPr id="1749" name="Google Shape;1749;p164"/>
          <p:cNvSpPr/>
          <p:nvPr/>
        </p:nvSpPr>
        <p:spPr>
          <a:xfrm>
            <a:off x="2962600" y="2507213"/>
            <a:ext cx="1189800" cy="767100"/>
          </a:xfrm>
          <a:prstGeom prst="rect">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k</a:t>
            </a:r>
            <a:r>
              <a:rPr lang="en" sz="1500">
                <a:latin typeface="Montserrat"/>
                <a:ea typeface="Montserrat"/>
                <a:cs typeface="Montserrat"/>
                <a:sym typeface="Montserrat"/>
              </a:rPr>
              <a:t>ube-</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scheduler</a:t>
            </a:r>
            <a:endParaRPr sz="1500">
              <a:latin typeface="Montserrat"/>
              <a:ea typeface="Montserrat"/>
              <a:cs typeface="Montserrat"/>
              <a:sym typeface="Montserrat"/>
            </a:endParaRPr>
          </a:p>
        </p:txBody>
      </p:sp>
      <p:sp>
        <p:nvSpPr>
          <p:cNvPr id="1750" name="Google Shape;1750;p164"/>
          <p:cNvSpPr/>
          <p:nvPr/>
        </p:nvSpPr>
        <p:spPr>
          <a:xfrm>
            <a:off x="1729625" y="2567825"/>
            <a:ext cx="1033400" cy="645900"/>
          </a:xfrm>
          <a:prstGeom prst="flowChartMagneticDisk">
            <a:avLst/>
          </a:prstGeom>
          <a:solidFill>
            <a:srgbClr val="FFE5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Montserrat"/>
                <a:ea typeface="Montserrat"/>
                <a:cs typeface="Montserrat"/>
                <a:sym typeface="Montserrat"/>
              </a:rPr>
              <a:t>etcd</a:t>
            </a:r>
            <a:endParaRPr sz="1700">
              <a:latin typeface="Montserrat"/>
              <a:ea typeface="Montserrat"/>
              <a:cs typeface="Montserrat"/>
              <a:sym typeface="Montserrat"/>
            </a:endParaRPr>
          </a:p>
        </p:txBody>
      </p:sp>
      <p:sp>
        <p:nvSpPr>
          <p:cNvPr id="1751" name="Google Shape;1751;p164"/>
          <p:cNvSpPr/>
          <p:nvPr/>
        </p:nvSpPr>
        <p:spPr>
          <a:xfrm>
            <a:off x="75425" y="1921925"/>
            <a:ext cx="1020600" cy="645900"/>
          </a:xfrm>
          <a:prstGeom prst="rect">
            <a:avLst/>
          </a:prstGeom>
          <a:solidFill>
            <a:srgbClr val="07376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kubectl</a:t>
            </a:r>
            <a:endParaRPr sz="1700">
              <a:solidFill>
                <a:schemeClr val="lt1"/>
              </a:solidFill>
              <a:latin typeface="Montserrat"/>
              <a:ea typeface="Montserrat"/>
              <a:cs typeface="Montserrat"/>
              <a:sym typeface="Montserrat"/>
            </a:endParaRPr>
          </a:p>
        </p:txBody>
      </p:sp>
      <p:cxnSp>
        <p:nvCxnSpPr>
          <p:cNvPr id="1752" name="Google Shape;1752;p164"/>
          <p:cNvCxnSpPr>
            <a:stCxn id="1751" idx="3"/>
            <a:endCxn id="1746" idx="1"/>
          </p:cNvCxnSpPr>
          <p:nvPr/>
        </p:nvCxnSpPr>
        <p:spPr>
          <a:xfrm flipH="1" rot="10800000">
            <a:off x="1096025" y="2013875"/>
            <a:ext cx="1123500" cy="231000"/>
          </a:xfrm>
          <a:prstGeom prst="bentConnector3">
            <a:avLst>
              <a:gd fmla="val 49993" name="adj1"/>
            </a:avLst>
          </a:prstGeom>
          <a:noFill/>
          <a:ln cap="flat" cmpd="sng" w="19050">
            <a:solidFill>
              <a:schemeClr val="dk1"/>
            </a:solidFill>
            <a:prstDash val="solid"/>
            <a:round/>
            <a:headEnd len="med" w="med" type="none"/>
            <a:tailEnd len="med" w="med" type="triangle"/>
          </a:ln>
        </p:spPr>
      </p:cxnSp>
      <p:cxnSp>
        <p:nvCxnSpPr>
          <p:cNvPr id="1753" name="Google Shape;1753;p164"/>
          <p:cNvCxnSpPr>
            <a:stCxn id="1746" idx="2"/>
            <a:endCxn id="1750" idx="1"/>
          </p:cNvCxnSpPr>
          <p:nvPr/>
        </p:nvCxnSpPr>
        <p:spPr>
          <a:xfrm rot="5400000">
            <a:off x="2454725" y="2128525"/>
            <a:ext cx="231000" cy="647700"/>
          </a:xfrm>
          <a:prstGeom prst="bentConnector3">
            <a:avLst>
              <a:gd fmla="val 49989" name="adj1"/>
            </a:avLst>
          </a:prstGeom>
          <a:noFill/>
          <a:ln cap="flat" cmpd="sng" w="19050">
            <a:solidFill>
              <a:schemeClr val="dk1"/>
            </a:solidFill>
            <a:prstDash val="solid"/>
            <a:round/>
            <a:headEnd len="med" w="med" type="triangle"/>
            <a:tailEnd len="med" w="med" type="triangle"/>
          </a:ln>
        </p:spPr>
      </p:cxnSp>
      <p:cxnSp>
        <p:nvCxnSpPr>
          <p:cNvPr id="1754" name="Google Shape;1754;p164"/>
          <p:cNvCxnSpPr>
            <a:stCxn id="1747" idx="0"/>
            <a:endCxn id="1746" idx="2"/>
          </p:cNvCxnSpPr>
          <p:nvPr/>
        </p:nvCxnSpPr>
        <p:spPr>
          <a:xfrm rot="-5400000">
            <a:off x="2016325" y="2566850"/>
            <a:ext cx="1107900" cy="647700"/>
          </a:xfrm>
          <a:prstGeom prst="bentConnector3">
            <a:avLst>
              <a:gd fmla="val 9893" name="adj1"/>
            </a:avLst>
          </a:prstGeom>
          <a:noFill/>
          <a:ln cap="flat" cmpd="sng" w="19050">
            <a:solidFill>
              <a:schemeClr val="dk1"/>
            </a:solidFill>
            <a:prstDash val="solid"/>
            <a:round/>
            <a:headEnd len="med" w="med" type="triangle"/>
            <a:tailEnd len="med" w="med" type="triangle"/>
          </a:ln>
        </p:spPr>
      </p:cxnSp>
      <p:cxnSp>
        <p:nvCxnSpPr>
          <p:cNvPr id="1755" name="Google Shape;1755;p164"/>
          <p:cNvCxnSpPr>
            <a:stCxn id="1748" idx="0"/>
            <a:endCxn id="1746" idx="2"/>
          </p:cNvCxnSpPr>
          <p:nvPr/>
        </p:nvCxnSpPr>
        <p:spPr>
          <a:xfrm flipH="1" rot="5400000">
            <a:off x="2671900" y="2559050"/>
            <a:ext cx="1107900" cy="663300"/>
          </a:xfrm>
          <a:prstGeom prst="bentConnector3">
            <a:avLst>
              <a:gd fmla="val 11305" name="adj1"/>
            </a:avLst>
          </a:prstGeom>
          <a:noFill/>
          <a:ln cap="flat" cmpd="sng" w="19050">
            <a:solidFill>
              <a:schemeClr val="dk1"/>
            </a:solidFill>
            <a:prstDash val="solid"/>
            <a:round/>
            <a:headEnd len="med" w="med" type="triangle"/>
            <a:tailEnd len="med" w="med" type="triangle"/>
          </a:ln>
        </p:spPr>
      </p:cxnSp>
      <p:cxnSp>
        <p:nvCxnSpPr>
          <p:cNvPr id="1756" name="Google Shape;1756;p164"/>
          <p:cNvCxnSpPr>
            <a:stCxn id="1749" idx="0"/>
            <a:endCxn id="1746" idx="2"/>
          </p:cNvCxnSpPr>
          <p:nvPr/>
        </p:nvCxnSpPr>
        <p:spPr>
          <a:xfrm flipH="1" rot="5400000">
            <a:off x="3140650" y="2090363"/>
            <a:ext cx="170400" cy="663300"/>
          </a:xfrm>
          <a:prstGeom prst="bentConnector3">
            <a:avLst>
              <a:gd fmla="val 49982" name="adj1"/>
            </a:avLst>
          </a:prstGeom>
          <a:noFill/>
          <a:ln cap="flat" cmpd="sng" w="19050">
            <a:solidFill>
              <a:schemeClr val="dk1"/>
            </a:solidFill>
            <a:prstDash val="solid"/>
            <a:round/>
            <a:headEnd len="med" w="med" type="triangle"/>
            <a:tailEnd len="med" w="med" type="triangle"/>
          </a:ln>
        </p:spPr>
      </p:cxnSp>
      <p:sp>
        <p:nvSpPr>
          <p:cNvPr id="1757" name="Google Shape;1757;p164"/>
          <p:cNvSpPr/>
          <p:nvPr/>
        </p:nvSpPr>
        <p:spPr>
          <a:xfrm>
            <a:off x="4419753" y="1556600"/>
            <a:ext cx="1461600" cy="26682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58" name="Google Shape;1758;p164"/>
          <p:cNvSpPr/>
          <p:nvPr/>
        </p:nvSpPr>
        <p:spPr>
          <a:xfrm>
            <a:off x="6019953" y="1556600"/>
            <a:ext cx="1461600" cy="26682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59" name="Google Shape;1759;p164"/>
          <p:cNvSpPr/>
          <p:nvPr/>
        </p:nvSpPr>
        <p:spPr>
          <a:xfrm>
            <a:off x="7620150" y="1556600"/>
            <a:ext cx="1349400" cy="26682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60" name="Google Shape;1760;p164"/>
          <p:cNvSpPr/>
          <p:nvPr/>
        </p:nvSpPr>
        <p:spPr>
          <a:xfrm>
            <a:off x="4582423" y="20138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Kubelet</a:t>
            </a:r>
            <a:endParaRPr sz="1800">
              <a:latin typeface="Montserrat"/>
              <a:ea typeface="Montserrat"/>
              <a:cs typeface="Montserrat"/>
              <a:sym typeface="Montserrat"/>
            </a:endParaRPr>
          </a:p>
        </p:txBody>
      </p:sp>
      <p:sp>
        <p:nvSpPr>
          <p:cNvPr id="1761" name="Google Shape;1761;p164"/>
          <p:cNvSpPr/>
          <p:nvPr/>
        </p:nvSpPr>
        <p:spPr>
          <a:xfrm>
            <a:off x="6182623" y="20138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Kubelet</a:t>
            </a:r>
            <a:endParaRPr sz="1800">
              <a:latin typeface="Montserrat"/>
              <a:ea typeface="Montserrat"/>
              <a:cs typeface="Montserrat"/>
              <a:sym typeface="Montserrat"/>
            </a:endParaRPr>
          </a:p>
        </p:txBody>
      </p:sp>
      <p:sp>
        <p:nvSpPr>
          <p:cNvPr id="1762" name="Google Shape;1762;p164"/>
          <p:cNvSpPr/>
          <p:nvPr/>
        </p:nvSpPr>
        <p:spPr>
          <a:xfrm>
            <a:off x="7706623" y="20138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Kubelet</a:t>
            </a:r>
            <a:endParaRPr sz="1800">
              <a:latin typeface="Montserrat"/>
              <a:ea typeface="Montserrat"/>
              <a:cs typeface="Montserrat"/>
              <a:sym typeface="Montserrat"/>
            </a:endParaRPr>
          </a:p>
        </p:txBody>
      </p:sp>
      <p:sp>
        <p:nvSpPr>
          <p:cNvPr id="1763" name="Google Shape;1763;p164"/>
          <p:cNvSpPr/>
          <p:nvPr/>
        </p:nvSpPr>
        <p:spPr>
          <a:xfrm>
            <a:off x="7706623" y="28520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proxy</a:t>
            </a:r>
            <a:endParaRPr sz="1800">
              <a:latin typeface="Montserrat"/>
              <a:ea typeface="Montserrat"/>
              <a:cs typeface="Montserrat"/>
              <a:sym typeface="Montserrat"/>
            </a:endParaRPr>
          </a:p>
        </p:txBody>
      </p:sp>
      <p:sp>
        <p:nvSpPr>
          <p:cNvPr id="1764" name="Google Shape;1764;p164"/>
          <p:cNvSpPr/>
          <p:nvPr/>
        </p:nvSpPr>
        <p:spPr>
          <a:xfrm>
            <a:off x="6182623" y="28520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proxy</a:t>
            </a:r>
            <a:endParaRPr sz="1800">
              <a:latin typeface="Montserrat"/>
              <a:ea typeface="Montserrat"/>
              <a:cs typeface="Montserrat"/>
              <a:sym typeface="Montserrat"/>
            </a:endParaRPr>
          </a:p>
        </p:txBody>
      </p:sp>
      <p:sp>
        <p:nvSpPr>
          <p:cNvPr id="1765" name="Google Shape;1765;p164"/>
          <p:cNvSpPr/>
          <p:nvPr/>
        </p:nvSpPr>
        <p:spPr>
          <a:xfrm>
            <a:off x="4582423" y="2852075"/>
            <a:ext cx="1189800" cy="64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Kube-</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proxy</a:t>
            </a:r>
            <a:endParaRPr sz="1800">
              <a:latin typeface="Montserrat"/>
              <a:ea typeface="Montserrat"/>
              <a:cs typeface="Montserrat"/>
              <a:sym typeface="Montserrat"/>
            </a:endParaRPr>
          </a:p>
        </p:txBody>
      </p:sp>
      <p:cxnSp>
        <p:nvCxnSpPr>
          <p:cNvPr id="1766" name="Google Shape;1766;p164"/>
          <p:cNvCxnSpPr>
            <a:stCxn id="1746" idx="3"/>
            <a:endCxn id="1760" idx="1"/>
          </p:cNvCxnSpPr>
          <p:nvPr/>
        </p:nvCxnSpPr>
        <p:spPr>
          <a:xfrm>
            <a:off x="3568775" y="2013925"/>
            <a:ext cx="1013700" cy="322800"/>
          </a:xfrm>
          <a:prstGeom prst="bentConnector3">
            <a:avLst>
              <a:gd fmla="val 49997"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pic>
        <p:nvPicPr>
          <p:cNvPr id="1771" name="Google Shape;1771;p1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72" name="Google Shape;1772;p1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73" name="Google Shape;1773;p1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Using GKE we can also set-up Region clusters instead of single zone clusters.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look at what this topology offers…</a:t>
            </a:r>
            <a:endParaRPr sz="2900">
              <a:solidFill>
                <a:srgbClr val="000000"/>
              </a:solidFill>
              <a:latin typeface="Montserrat"/>
              <a:ea typeface="Montserrat"/>
              <a:cs typeface="Montserrat"/>
              <a:sym typeface="Montserrat"/>
            </a:endParaRPr>
          </a:p>
        </p:txBody>
      </p:sp>
      <p:sp>
        <p:nvSpPr>
          <p:cNvPr id="1774" name="Google Shape;1774;p1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pic>
        <p:nvPicPr>
          <p:cNvPr id="1779" name="Google Shape;1779;p1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80" name="Google Shape;1780;p1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81" name="Google Shape;1781;p1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82" name="Google Shape;1782;p166"/>
          <p:cNvSpPr/>
          <p:nvPr/>
        </p:nvSpPr>
        <p:spPr>
          <a:xfrm>
            <a:off x="1550100" y="1362199"/>
            <a:ext cx="6568500" cy="3055500"/>
          </a:xfrm>
          <a:prstGeom prst="rect">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783" name="Google Shape;1783;p166"/>
          <p:cNvSpPr/>
          <p:nvPr/>
        </p:nvSpPr>
        <p:spPr>
          <a:xfrm>
            <a:off x="1951250" y="1831925"/>
            <a:ext cx="5908800" cy="8874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784" name="Google Shape;1784;p166"/>
          <p:cNvSpPr/>
          <p:nvPr/>
        </p:nvSpPr>
        <p:spPr>
          <a:xfrm>
            <a:off x="20668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85" name="Google Shape;1785;p166"/>
          <p:cNvSpPr/>
          <p:nvPr/>
        </p:nvSpPr>
        <p:spPr>
          <a:xfrm>
            <a:off x="40981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86" name="Google Shape;1786;p166"/>
          <p:cNvSpPr/>
          <p:nvPr/>
        </p:nvSpPr>
        <p:spPr>
          <a:xfrm>
            <a:off x="61294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167"/>
          <p:cNvSpPr/>
          <p:nvPr/>
        </p:nvSpPr>
        <p:spPr>
          <a:xfrm>
            <a:off x="1017750" y="764313"/>
            <a:ext cx="7500000" cy="3864000"/>
          </a:xfrm>
          <a:prstGeom prst="rect">
            <a:avLst/>
          </a:prstGeom>
          <a:solidFill>
            <a:srgbClr val="FCE5CD"/>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ZONE</a:t>
            </a:r>
            <a:endParaRPr b="1" sz="1800">
              <a:latin typeface="Montserrat"/>
              <a:ea typeface="Montserrat"/>
              <a:cs typeface="Montserrat"/>
              <a:sym typeface="Montserrat"/>
            </a:endParaRPr>
          </a:p>
        </p:txBody>
      </p:sp>
      <p:pic>
        <p:nvPicPr>
          <p:cNvPr id="1792" name="Google Shape;1792;p1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93" name="Google Shape;1793;p1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94" name="Google Shape;1794;p1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795" name="Google Shape;1795;p167"/>
          <p:cNvSpPr/>
          <p:nvPr/>
        </p:nvSpPr>
        <p:spPr>
          <a:xfrm>
            <a:off x="1550100" y="1362199"/>
            <a:ext cx="6568500" cy="3055500"/>
          </a:xfrm>
          <a:prstGeom prst="rect">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796" name="Google Shape;1796;p167"/>
          <p:cNvSpPr/>
          <p:nvPr/>
        </p:nvSpPr>
        <p:spPr>
          <a:xfrm>
            <a:off x="1951250" y="1831925"/>
            <a:ext cx="5908800" cy="8874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797" name="Google Shape;1797;p167"/>
          <p:cNvSpPr/>
          <p:nvPr/>
        </p:nvSpPr>
        <p:spPr>
          <a:xfrm>
            <a:off x="20668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98" name="Google Shape;1798;p167"/>
          <p:cNvSpPr/>
          <p:nvPr/>
        </p:nvSpPr>
        <p:spPr>
          <a:xfrm>
            <a:off x="40981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799" name="Google Shape;1799;p167"/>
          <p:cNvSpPr/>
          <p:nvPr/>
        </p:nvSpPr>
        <p:spPr>
          <a:xfrm>
            <a:off x="6129400" y="2834025"/>
            <a:ext cx="1461900" cy="15120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pic>
        <p:nvPicPr>
          <p:cNvPr id="1804" name="Google Shape;1804;p168"/>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805" name="Google Shape;1805;p168"/>
          <p:cNvSpPr/>
          <p:nvPr/>
        </p:nvSpPr>
        <p:spPr>
          <a:xfrm>
            <a:off x="1487475" y="887475"/>
            <a:ext cx="6944400" cy="3825600"/>
          </a:xfrm>
          <a:prstGeom prst="rect">
            <a:avLst/>
          </a:prstGeom>
          <a:solidFill>
            <a:srgbClr val="D9D2E9"/>
          </a:solidFill>
          <a:ln cap="flat" cmpd="sng" w="1905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 CLUSTER</a:t>
            </a:r>
            <a:endParaRPr b="1" sz="1800">
              <a:latin typeface="Montserrat"/>
              <a:ea typeface="Montserrat"/>
              <a:cs typeface="Montserrat"/>
              <a:sym typeface="Montserrat"/>
            </a:endParaRPr>
          </a:p>
        </p:txBody>
      </p:sp>
      <p:sp>
        <p:nvSpPr>
          <p:cNvPr id="1806" name="Google Shape;1806;p168"/>
          <p:cNvSpPr/>
          <p:nvPr/>
        </p:nvSpPr>
        <p:spPr>
          <a:xfrm>
            <a:off x="6306950" y="986425"/>
            <a:ext cx="1612800" cy="3642000"/>
          </a:xfrm>
          <a:prstGeom prst="rect">
            <a:avLst/>
          </a:prstGeom>
          <a:solidFill>
            <a:srgbClr val="FCE5CD"/>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ZONE</a:t>
            </a:r>
            <a:endParaRPr b="1" sz="1800">
              <a:latin typeface="Montserrat"/>
              <a:ea typeface="Montserrat"/>
              <a:cs typeface="Montserrat"/>
              <a:sym typeface="Montserrat"/>
            </a:endParaRPr>
          </a:p>
        </p:txBody>
      </p:sp>
      <p:sp>
        <p:nvSpPr>
          <p:cNvPr id="1807" name="Google Shape;1807;p168"/>
          <p:cNvSpPr/>
          <p:nvPr/>
        </p:nvSpPr>
        <p:spPr>
          <a:xfrm>
            <a:off x="3950175" y="986425"/>
            <a:ext cx="1612800" cy="3642000"/>
          </a:xfrm>
          <a:prstGeom prst="rect">
            <a:avLst/>
          </a:prstGeom>
          <a:solidFill>
            <a:srgbClr val="FCE5CD"/>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ZONE</a:t>
            </a:r>
            <a:endParaRPr b="1" sz="1800">
              <a:latin typeface="Montserrat"/>
              <a:ea typeface="Montserrat"/>
              <a:cs typeface="Montserrat"/>
              <a:sym typeface="Montserrat"/>
            </a:endParaRPr>
          </a:p>
        </p:txBody>
      </p:sp>
      <p:sp>
        <p:nvSpPr>
          <p:cNvPr id="1808" name="Google Shape;1808;p168"/>
          <p:cNvSpPr/>
          <p:nvPr/>
        </p:nvSpPr>
        <p:spPr>
          <a:xfrm>
            <a:off x="1753650" y="986425"/>
            <a:ext cx="1612800" cy="3642000"/>
          </a:xfrm>
          <a:prstGeom prst="rect">
            <a:avLst/>
          </a:prstGeom>
          <a:solidFill>
            <a:srgbClr val="FCE5CD"/>
          </a:solidFill>
          <a:ln cap="flat" cmpd="sng" w="19050">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ZONE</a:t>
            </a:r>
            <a:endParaRPr b="1" sz="1800">
              <a:latin typeface="Montserrat"/>
              <a:ea typeface="Montserrat"/>
              <a:cs typeface="Montserrat"/>
              <a:sym typeface="Montserrat"/>
            </a:endParaRPr>
          </a:p>
        </p:txBody>
      </p:sp>
      <p:pic>
        <p:nvPicPr>
          <p:cNvPr id="1809" name="Google Shape;1809;p168"/>
          <p:cNvPicPr preferRelativeResize="0"/>
          <p:nvPr/>
        </p:nvPicPr>
        <p:blipFill>
          <a:blip r:embed="rId4">
            <a:alphaModFix/>
          </a:blip>
          <a:stretch>
            <a:fillRect/>
          </a:stretch>
        </p:blipFill>
        <p:spPr>
          <a:xfrm>
            <a:off x="0" y="0"/>
            <a:ext cx="861675" cy="887475"/>
          </a:xfrm>
          <a:prstGeom prst="rect">
            <a:avLst/>
          </a:prstGeom>
          <a:noFill/>
          <a:ln>
            <a:noFill/>
          </a:ln>
        </p:spPr>
      </p:pic>
      <p:sp>
        <p:nvSpPr>
          <p:cNvPr id="1810" name="Google Shape;1810;p1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11" name="Google Shape;1811;p168"/>
          <p:cNvSpPr/>
          <p:nvPr/>
        </p:nvSpPr>
        <p:spPr>
          <a:xfrm>
            <a:off x="1878900" y="1518775"/>
            <a:ext cx="6239700" cy="2898900"/>
          </a:xfrm>
          <a:prstGeom prst="rect">
            <a:avLst/>
          </a:prstGeom>
          <a:solidFill>
            <a:srgbClr val="CFE2F3">
              <a:alpha val="59780"/>
            </a:srgbClr>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812" name="Google Shape;1812;p168"/>
          <p:cNvSpPr/>
          <p:nvPr/>
        </p:nvSpPr>
        <p:spPr>
          <a:xfrm>
            <a:off x="1951250" y="1926563"/>
            <a:ext cx="1180200" cy="745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813" name="Google Shape;1813;p168"/>
          <p:cNvSpPr/>
          <p:nvPr/>
        </p:nvSpPr>
        <p:spPr>
          <a:xfrm>
            <a:off x="1951250" y="27557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14" name="Google Shape;1814;p168"/>
          <p:cNvSpPr/>
          <p:nvPr/>
        </p:nvSpPr>
        <p:spPr>
          <a:xfrm>
            <a:off x="1951250" y="32891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15" name="Google Shape;1815;p168"/>
          <p:cNvSpPr/>
          <p:nvPr/>
        </p:nvSpPr>
        <p:spPr>
          <a:xfrm>
            <a:off x="1951250" y="38225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16" name="Google Shape;1816;p168"/>
          <p:cNvSpPr/>
          <p:nvPr/>
        </p:nvSpPr>
        <p:spPr>
          <a:xfrm>
            <a:off x="4313450" y="1926563"/>
            <a:ext cx="1180200" cy="745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817" name="Google Shape;1817;p168"/>
          <p:cNvSpPr/>
          <p:nvPr/>
        </p:nvSpPr>
        <p:spPr>
          <a:xfrm>
            <a:off x="4313450" y="27557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18" name="Google Shape;1818;p168"/>
          <p:cNvSpPr/>
          <p:nvPr/>
        </p:nvSpPr>
        <p:spPr>
          <a:xfrm>
            <a:off x="4313450" y="32891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19" name="Google Shape;1819;p168"/>
          <p:cNvSpPr/>
          <p:nvPr/>
        </p:nvSpPr>
        <p:spPr>
          <a:xfrm>
            <a:off x="4313450" y="38225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20" name="Google Shape;1820;p168"/>
          <p:cNvSpPr/>
          <p:nvPr/>
        </p:nvSpPr>
        <p:spPr>
          <a:xfrm>
            <a:off x="6523250" y="1926563"/>
            <a:ext cx="1180200" cy="745800"/>
          </a:xfrm>
          <a:prstGeom prst="rect">
            <a:avLst/>
          </a:prstGeom>
          <a:solidFill>
            <a:srgbClr val="FFF2C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Control Plane</a:t>
            </a:r>
            <a:endParaRPr sz="1800">
              <a:latin typeface="Montserrat"/>
              <a:ea typeface="Montserrat"/>
              <a:cs typeface="Montserrat"/>
              <a:sym typeface="Montserrat"/>
            </a:endParaRPr>
          </a:p>
        </p:txBody>
      </p:sp>
      <p:sp>
        <p:nvSpPr>
          <p:cNvPr id="1821" name="Google Shape;1821;p168"/>
          <p:cNvSpPr/>
          <p:nvPr/>
        </p:nvSpPr>
        <p:spPr>
          <a:xfrm>
            <a:off x="6523250" y="27557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22" name="Google Shape;1822;p168"/>
          <p:cNvSpPr/>
          <p:nvPr/>
        </p:nvSpPr>
        <p:spPr>
          <a:xfrm>
            <a:off x="6523250" y="32891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23" name="Google Shape;1823;p168"/>
          <p:cNvSpPr/>
          <p:nvPr/>
        </p:nvSpPr>
        <p:spPr>
          <a:xfrm>
            <a:off x="6523250" y="3822550"/>
            <a:ext cx="1180200" cy="3915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24" name="Google Shape;1824;p168"/>
          <p:cNvSpPr txBox="1"/>
          <p:nvPr/>
        </p:nvSpPr>
        <p:spPr>
          <a:xfrm>
            <a:off x="0" y="1075325"/>
            <a:ext cx="190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Montserrat"/>
                <a:ea typeface="Montserrat"/>
                <a:cs typeface="Montserrat"/>
                <a:sym typeface="Montserrat"/>
              </a:rPr>
              <a:t>REGION</a:t>
            </a:r>
            <a:endParaRPr b="1" sz="2500">
              <a:latin typeface="Montserrat"/>
              <a:ea typeface="Montserrat"/>
              <a:cs typeface="Montserrat"/>
              <a:sym typeface="Montserrat"/>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pic>
        <p:nvPicPr>
          <p:cNvPr id="1829" name="Google Shape;1829;p1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0" name="Google Shape;1830;p1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1" name="Google Shape;1831;p16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now explore object management in Kubernetes.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define objects within a YAML file for Kubernetes.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look at an example YAML file for Kubernetes.</a:t>
            </a:r>
            <a:endParaRPr sz="2900">
              <a:solidFill>
                <a:srgbClr val="000000"/>
              </a:solidFill>
              <a:latin typeface="Montserrat"/>
              <a:ea typeface="Montserrat"/>
              <a:cs typeface="Montserrat"/>
              <a:sym typeface="Montserrat"/>
            </a:endParaRPr>
          </a:p>
        </p:txBody>
      </p:sp>
      <p:sp>
        <p:nvSpPr>
          <p:cNvPr id="1832" name="Google Shape;1832;p1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pic>
        <p:nvPicPr>
          <p:cNvPr id="1837" name="Google Shape;1837;p1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38" name="Google Shape;1838;p1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9" name="Google Shape;1839;p1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40" name="Google Shape;1840;p170"/>
          <p:cNvSpPr/>
          <p:nvPr/>
        </p:nvSpPr>
        <p:spPr>
          <a:xfrm>
            <a:off x="1362200" y="1002075"/>
            <a:ext cx="6372600" cy="36261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apiVersion: v1</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kind: Pod</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metadata:</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name: nginx</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labels:</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app: nginx</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spec:</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containers:</a:t>
            </a:r>
            <a:endParaRPr sz="2000">
              <a:solidFill>
                <a:srgbClr val="FFFFFF"/>
              </a:solidFill>
              <a:latin typeface="Roboto Mono"/>
              <a:ea typeface="Roboto Mono"/>
              <a:cs typeface="Roboto Mono"/>
              <a:sym typeface="Roboto Mono"/>
            </a:endParaRPr>
          </a:p>
          <a:p>
            <a:pPr indent="457200" lvl="0" marL="457200" rtl="0" algn="l">
              <a:spcBef>
                <a:spcPts val="0"/>
              </a:spcBef>
              <a:spcAft>
                <a:spcPts val="0"/>
              </a:spcAft>
              <a:buNone/>
            </a:pPr>
            <a:r>
              <a:rPr lang="en" sz="2000">
                <a:solidFill>
                  <a:srgbClr val="FFFFFF"/>
                </a:solidFill>
                <a:latin typeface="Roboto Mono"/>
                <a:ea typeface="Roboto Mono"/>
                <a:cs typeface="Roboto Mono"/>
                <a:sym typeface="Roboto Mono"/>
              </a:rPr>
              <a:t>- name: nginx</a:t>
            </a:r>
            <a:endParaRPr sz="20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2000">
                <a:solidFill>
                  <a:srgbClr val="FFFFFF"/>
                </a:solidFill>
                <a:latin typeface="Roboto Mono"/>
                <a:ea typeface="Roboto Mono"/>
                <a:cs typeface="Roboto Mono"/>
                <a:sym typeface="Roboto Mono"/>
              </a:rPr>
              <a:t>  image: nginx:latest</a:t>
            </a:r>
            <a:endParaRPr sz="2000">
              <a:solidFill>
                <a:srgbClr val="FFFFFF"/>
              </a:solidFill>
              <a:latin typeface="Roboto Mono"/>
              <a:ea typeface="Roboto Mono"/>
              <a:cs typeface="Roboto Mono"/>
              <a:sym typeface="Roboto Mono"/>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pic>
        <p:nvPicPr>
          <p:cNvPr id="1845" name="Google Shape;1845;p1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46" name="Google Shape;1846;p1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47" name="Google Shape;1847;p17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Labels are key-value pairs with which you tag your objects during or after their creation.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Labels help you identify and organize objects and subsets of objects.</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848" name="Google Shape;1848;p1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0" name="Google Shape;200;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1" name="Google Shape;201;p28"/>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Different functionalities can be developed by different teams, adding complexity to rollouts of new versions.</a:t>
            </a:r>
            <a:endParaRPr sz="2900">
              <a:solidFill>
                <a:srgbClr val="000000"/>
              </a:solidFill>
              <a:latin typeface="Montserrat"/>
              <a:ea typeface="Montserrat"/>
              <a:cs typeface="Montserrat"/>
              <a:sym typeface="Montserrat"/>
            </a:endParaRPr>
          </a:p>
        </p:txBody>
      </p:sp>
      <p:sp>
        <p:nvSpPr>
          <p:cNvPr id="202" name="Google Shape;202;p2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03" name="Google Shape;203;p28"/>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main()</a:t>
            </a:r>
            <a:endParaRPr b="1" sz="1600">
              <a:latin typeface="Montserrat"/>
              <a:ea typeface="Montserrat"/>
              <a:cs typeface="Montserrat"/>
              <a:sym typeface="Montserrat"/>
            </a:endParaRPr>
          </a:p>
        </p:txBody>
      </p:sp>
      <p:sp>
        <p:nvSpPr>
          <p:cNvPr id="205" name="Google Shape;205;p28"/>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06" name="Google Shape;206;p28"/>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07" name="Google Shape;207;p28"/>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08" name="Google Shape;208;p28"/>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209" name="Google Shape;209;p28"/>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210" name="Google Shape;210;p28"/>
          <p:cNvCxnSpPr>
            <a:stCxn id="204" idx="1"/>
            <a:endCxn id="205"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211" name="Google Shape;211;p28"/>
          <p:cNvCxnSpPr>
            <a:stCxn id="204" idx="3"/>
            <a:endCxn id="206"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212" name="Google Shape;212;p28"/>
          <p:cNvCxnSpPr>
            <a:stCxn id="205" idx="3"/>
            <a:endCxn id="206"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213" name="Google Shape;213;p28"/>
          <p:cNvCxnSpPr>
            <a:stCxn id="205" idx="2"/>
            <a:endCxn id="207"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14" name="Google Shape;214;p28"/>
          <p:cNvCxnSpPr>
            <a:stCxn id="206" idx="2"/>
            <a:endCxn id="207"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15" name="Google Shape;215;p28"/>
          <p:cNvCxnSpPr>
            <a:stCxn id="207" idx="2"/>
            <a:endCxn id="208"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216" name="Google Shape;216;p28"/>
          <p:cNvCxnSpPr>
            <a:stCxn id="207" idx="2"/>
            <a:endCxn id="209"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pic>
        <p:nvPicPr>
          <p:cNvPr id="1853" name="Google Shape;1853;p1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54" name="Google Shape;1854;p1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55" name="Google Shape;1855;p1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56" name="Google Shape;1856;p172"/>
          <p:cNvSpPr/>
          <p:nvPr/>
        </p:nvSpPr>
        <p:spPr>
          <a:xfrm>
            <a:off x="1362200" y="1002075"/>
            <a:ext cx="6372600" cy="36261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apiVersion: v1</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kind: Pod</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metadata:</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name: nginx</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labels:</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app: nginx</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env: test</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spec:</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containers:</a:t>
            </a:r>
            <a:endParaRPr sz="2000">
              <a:solidFill>
                <a:srgbClr val="FFFFFF"/>
              </a:solidFill>
              <a:latin typeface="Roboto Mono"/>
              <a:ea typeface="Roboto Mono"/>
              <a:cs typeface="Roboto Mono"/>
              <a:sym typeface="Roboto Mono"/>
            </a:endParaRPr>
          </a:p>
          <a:p>
            <a:pPr indent="457200" lvl="0" marL="457200" rtl="0" algn="l">
              <a:spcBef>
                <a:spcPts val="0"/>
              </a:spcBef>
              <a:spcAft>
                <a:spcPts val="0"/>
              </a:spcAft>
              <a:buNone/>
            </a:pPr>
            <a:r>
              <a:rPr lang="en" sz="2000">
                <a:solidFill>
                  <a:srgbClr val="FFFFFF"/>
                </a:solidFill>
                <a:latin typeface="Roboto Mono"/>
                <a:ea typeface="Roboto Mono"/>
                <a:cs typeface="Roboto Mono"/>
                <a:sym typeface="Roboto Mono"/>
              </a:rPr>
              <a:t>- name: nginx</a:t>
            </a:r>
            <a:endParaRPr sz="20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2000">
                <a:solidFill>
                  <a:srgbClr val="FFFFFF"/>
                </a:solidFill>
                <a:latin typeface="Roboto Mono"/>
                <a:ea typeface="Roboto Mono"/>
                <a:cs typeface="Roboto Mono"/>
                <a:sym typeface="Roboto Mono"/>
              </a:rPr>
              <a:t>  image: nginx:latest</a:t>
            </a:r>
            <a:endParaRPr sz="2000">
              <a:solidFill>
                <a:srgbClr val="FFFFFF"/>
              </a:solidFill>
              <a:latin typeface="Roboto Mono"/>
              <a:ea typeface="Roboto Mono"/>
              <a:cs typeface="Roboto Mono"/>
              <a:sym typeface="Roboto Mono"/>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62" name="Google Shape;1862;p1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63" name="Google Shape;1863;p17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workload is spread evenly across available nodes by default.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should also be noted that Pods themselves have a </a:t>
            </a:r>
            <a:r>
              <a:rPr lang="en" sz="2900">
                <a:solidFill>
                  <a:srgbClr val="000000"/>
                </a:solidFill>
                <a:latin typeface="Montserrat"/>
                <a:ea typeface="Montserrat"/>
                <a:cs typeface="Montserrat"/>
                <a:sym typeface="Montserrat"/>
              </a:rPr>
              <a:t>life cycle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Running</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Broken → Dead</a:t>
            </a:r>
            <a:endParaRPr sz="2900">
              <a:solidFill>
                <a:srgbClr val="000000"/>
              </a:solidFill>
              <a:latin typeface="Montserrat"/>
              <a:ea typeface="Montserrat"/>
              <a:cs typeface="Montserrat"/>
              <a:sym typeface="Montserrat"/>
            </a:endParaRPr>
          </a:p>
        </p:txBody>
      </p:sp>
      <p:sp>
        <p:nvSpPr>
          <p:cNvPr id="1864" name="Google Shape;1864;p1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pic>
        <p:nvPicPr>
          <p:cNvPr id="1869" name="Google Shape;1869;p1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70" name="Google Shape;1870;p1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71" name="Google Shape;1871;p17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Deployment ensures that a defined set of Pods is running at any given time. </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can specify (spec) the desired number of replicas , which Kubernetes will automatically seek to match by comparing the current state to the desired state.</a:t>
            </a:r>
            <a:endParaRPr sz="2900">
              <a:solidFill>
                <a:srgbClr val="000000"/>
              </a:solidFill>
              <a:latin typeface="Montserrat"/>
              <a:ea typeface="Montserrat"/>
              <a:cs typeface="Montserrat"/>
              <a:sym typeface="Montserrat"/>
            </a:endParaRPr>
          </a:p>
        </p:txBody>
      </p:sp>
      <p:sp>
        <p:nvSpPr>
          <p:cNvPr id="1872" name="Google Shape;1872;p1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pic>
        <p:nvPicPr>
          <p:cNvPr id="1877" name="Google Shape;1877;p1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78" name="Google Shape;1878;p1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79" name="Google Shape;1879;p17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allows you to abstract a single physical cluster into multiple virtual clusters known as namespaces.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Namespaces provide scope for naming resources such as Pods, Deployments, and controllers.</a:t>
            </a:r>
            <a:endParaRPr sz="2900">
              <a:solidFill>
                <a:srgbClr val="000000"/>
              </a:solidFill>
              <a:latin typeface="Montserrat"/>
              <a:ea typeface="Montserrat"/>
              <a:cs typeface="Montserrat"/>
              <a:sym typeface="Montserrat"/>
            </a:endParaRPr>
          </a:p>
        </p:txBody>
      </p:sp>
      <p:sp>
        <p:nvSpPr>
          <p:cNvPr id="1880" name="Google Shape;1880;p1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pic>
        <p:nvPicPr>
          <p:cNvPr id="1885" name="Google Shape;1885;p1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86" name="Google Shape;1886;p1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87" name="Google Shape;1887;p1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888" name="Google Shape;1888;p176"/>
          <p:cNvSpPr/>
          <p:nvPr/>
        </p:nvSpPr>
        <p:spPr>
          <a:xfrm>
            <a:off x="861675" y="947850"/>
            <a:ext cx="7859700" cy="3469800"/>
          </a:xfrm>
          <a:prstGeom prst="rect">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CLUSTER</a:t>
            </a:r>
            <a:endParaRPr b="1" sz="1800">
              <a:latin typeface="Montserrat"/>
              <a:ea typeface="Montserrat"/>
              <a:cs typeface="Montserrat"/>
              <a:sym typeface="Montserrat"/>
            </a:endParaRPr>
          </a:p>
        </p:txBody>
      </p:sp>
      <p:sp>
        <p:nvSpPr>
          <p:cNvPr id="1889" name="Google Shape;1889;p176"/>
          <p:cNvSpPr/>
          <p:nvPr/>
        </p:nvSpPr>
        <p:spPr>
          <a:xfrm>
            <a:off x="3887475" y="1424850"/>
            <a:ext cx="1808100" cy="28206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90" name="Google Shape;1890;p176"/>
          <p:cNvSpPr/>
          <p:nvPr/>
        </p:nvSpPr>
        <p:spPr>
          <a:xfrm>
            <a:off x="1612975" y="1424850"/>
            <a:ext cx="1808100" cy="28206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91" name="Google Shape;1891;p176"/>
          <p:cNvSpPr/>
          <p:nvPr/>
        </p:nvSpPr>
        <p:spPr>
          <a:xfrm>
            <a:off x="6161975" y="1424850"/>
            <a:ext cx="1808100" cy="28206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Node</a:t>
            </a:r>
            <a:endParaRPr sz="1800">
              <a:latin typeface="Montserrat"/>
              <a:ea typeface="Montserrat"/>
              <a:cs typeface="Montserrat"/>
              <a:sym typeface="Montserrat"/>
            </a:endParaRPr>
          </a:p>
        </p:txBody>
      </p:sp>
      <p:sp>
        <p:nvSpPr>
          <p:cNvPr id="1892" name="Google Shape;1892;p176"/>
          <p:cNvSpPr/>
          <p:nvPr/>
        </p:nvSpPr>
        <p:spPr>
          <a:xfrm>
            <a:off x="1049050" y="1784950"/>
            <a:ext cx="7484400" cy="786900"/>
          </a:xfrm>
          <a:prstGeom prst="rect">
            <a:avLst/>
          </a:prstGeom>
          <a:solidFill>
            <a:srgbClr val="FFF2CC">
              <a:alpha val="85470"/>
            </a:srgbClr>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Default</a:t>
            </a:r>
            <a:endParaRPr sz="1800">
              <a:latin typeface="Montserrat"/>
              <a:ea typeface="Montserrat"/>
              <a:cs typeface="Montserrat"/>
              <a:sym typeface="Montserrat"/>
            </a:endParaRPr>
          </a:p>
        </p:txBody>
      </p:sp>
      <p:sp>
        <p:nvSpPr>
          <p:cNvPr id="1893" name="Google Shape;1893;p176"/>
          <p:cNvSpPr/>
          <p:nvPr/>
        </p:nvSpPr>
        <p:spPr>
          <a:xfrm>
            <a:off x="1049050" y="2661250"/>
            <a:ext cx="7484400" cy="786900"/>
          </a:xfrm>
          <a:prstGeom prst="rect">
            <a:avLst/>
          </a:prstGeom>
          <a:solidFill>
            <a:srgbClr val="FFF2CC">
              <a:alpha val="85470"/>
            </a:srgbClr>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Kube-system</a:t>
            </a:r>
            <a:endParaRPr sz="1800">
              <a:latin typeface="Montserrat"/>
              <a:ea typeface="Montserrat"/>
              <a:cs typeface="Montserrat"/>
              <a:sym typeface="Montserrat"/>
            </a:endParaRPr>
          </a:p>
        </p:txBody>
      </p:sp>
      <p:sp>
        <p:nvSpPr>
          <p:cNvPr id="1894" name="Google Shape;1894;p176"/>
          <p:cNvSpPr/>
          <p:nvPr/>
        </p:nvSpPr>
        <p:spPr>
          <a:xfrm>
            <a:off x="1049050" y="3537550"/>
            <a:ext cx="7484400" cy="786900"/>
          </a:xfrm>
          <a:prstGeom prst="rect">
            <a:avLst/>
          </a:prstGeom>
          <a:solidFill>
            <a:srgbClr val="FFF2CC">
              <a:alpha val="85470"/>
            </a:srgbClr>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Kube-public</a:t>
            </a:r>
            <a:endParaRPr sz="1800">
              <a:latin typeface="Montserrat"/>
              <a:ea typeface="Montserrat"/>
              <a:cs typeface="Montserrat"/>
              <a:sym typeface="Montserrat"/>
            </a:endParaRPr>
          </a:p>
        </p:txBody>
      </p:sp>
      <p:sp>
        <p:nvSpPr>
          <p:cNvPr id="1895" name="Google Shape;1895;p176"/>
          <p:cNvSpPr/>
          <p:nvPr/>
        </p:nvSpPr>
        <p:spPr>
          <a:xfrm>
            <a:off x="4229775" y="1863125"/>
            <a:ext cx="11235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Pods</a:t>
            </a:r>
            <a:endParaRPr sz="1600">
              <a:latin typeface="Montserrat"/>
              <a:ea typeface="Montserrat"/>
              <a:cs typeface="Montserrat"/>
              <a:sym typeface="Montserrat"/>
            </a:endParaRPr>
          </a:p>
        </p:txBody>
      </p:sp>
      <p:sp>
        <p:nvSpPr>
          <p:cNvPr id="1896" name="Google Shape;1896;p176"/>
          <p:cNvSpPr/>
          <p:nvPr/>
        </p:nvSpPr>
        <p:spPr>
          <a:xfrm>
            <a:off x="6263025" y="1863125"/>
            <a:ext cx="16284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Deployments</a:t>
            </a:r>
            <a:endParaRPr sz="1600">
              <a:latin typeface="Montserrat"/>
              <a:ea typeface="Montserrat"/>
              <a:cs typeface="Montserrat"/>
              <a:sym typeface="Montserrat"/>
            </a:endParaRPr>
          </a:p>
        </p:txBody>
      </p:sp>
      <p:sp>
        <p:nvSpPr>
          <p:cNvPr id="1897" name="Google Shape;1897;p176"/>
          <p:cNvSpPr/>
          <p:nvPr/>
        </p:nvSpPr>
        <p:spPr>
          <a:xfrm>
            <a:off x="6263025" y="3017625"/>
            <a:ext cx="16284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Deployments</a:t>
            </a:r>
            <a:endParaRPr sz="1600">
              <a:latin typeface="Montserrat"/>
              <a:ea typeface="Montserrat"/>
              <a:cs typeface="Montserrat"/>
              <a:sym typeface="Montserrat"/>
            </a:endParaRPr>
          </a:p>
        </p:txBody>
      </p:sp>
      <p:sp>
        <p:nvSpPr>
          <p:cNvPr id="1898" name="Google Shape;1898;p176"/>
          <p:cNvSpPr/>
          <p:nvPr/>
        </p:nvSpPr>
        <p:spPr>
          <a:xfrm>
            <a:off x="6263025" y="2614588"/>
            <a:ext cx="16284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Controllers</a:t>
            </a:r>
            <a:endParaRPr sz="1600">
              <a:latin typeface="Montserrat"/>
              <a:ea typeface="Montserrat"/>
              <a:cs typeface="Montserrat"/>
              <a:sym typeface="Montserrat"/>
            </a:endParaRPr>
          </a:p>
        </p:txBody>
      </p:sp>
      <p:sp>
        <p:nvSpPr>
          <p:cNvPr id="1899" name="Google Shape;1899;p176"/>
          <p:cNvSpPr/>
          <p:nvPr/>
        </p:nvSpPr>
        <p:spPr>
          <a:xfrm>
            <a:off x="3977025" y="3017625"/>
            <a:ext cx="16284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Secrets</a:t>
            </a:r>
            <a:endParaRPr sz="1600">
              <a:latin typeface="Montserrat"/>
              <a:ea typeface="Montserrat"/>
              <a:cs typeface="Montserrat"/>
              <a:sym typeface="Montserrat"/>
            </a:endParaRPr>
          </a:p>
        </p:txBody>
      </p:sp>
      <p:sp>
        <p:nvSpPr>
          <p:cNvPr id="1900" name="Google Shape;1900;p176"/>
          <p:cNvSpPr/>
          <p:nvPr/>
        </p:nvSpPr>
        <p:spPr>
          <a:xfrm>
            <a:off x="3977025" y="2614588"/>
            <a:ext cx="1628400" cy="3603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Montserrat"/>
                <a:ea typeface="Montserrat"/>
                <a:cs typeface="Montserrat"/>
                <a:sym typeface="Montserrat"/>
              </a:rPr>
              <a:t>ConfigMap</a:t>
            </a:r>
            <a:endParaRPr sz="1600">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id="1905" name="Google Shape;1905;p1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06" name="Google Shape;1906;p1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07" name="Google Shape;1907;p1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the architecture behind Kubernetes.</a:t>
            </a:r>
            <a:endParaRPr sz="2900">
              <a:solidFill>
                <a:srgbClr val="000000"/>
              </a:solidFill>
              <a:latin typeface="Montserrat"/>
              <a:ea typeface="Montserrat"/>
              <a:cs typeface="Montserrat"/>
              <a:sym typeface="Montserrat"/>
            </a:endParaRPr>
          </a:p>
        </p:txBody>
      </p:sp>
      <p:sp>
        <p:nvSpPr>
          <p:cNvPr id="1908" name="Google Shape;1908;p1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pic>
        <p:nvPicPr>
          <p:cNvPr id="1913" name="Google Shape;1913;p1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14" name="Google Shape;1914;p1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15" name="Google Shape;1915;p17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explore how to use the Google Kubernetes Engine!</a:t>
            </a:r>
            <a:endParaRPr sz="2900">
              <a:solidFill>
                <a:srgbClr val="000000"/>
              </a:solidFill>
              <a:latin typeface="Montserrat"/>
              <a:ea typeface="Montserrat"/>
              <a:cs typeface="Montserrat"/>
              <a:sym typeface="Montserrat"/>
            </a:endParaRPr>
          </a:p>
        </p:txBody>
      </p:sp>
      <p:sp>
        <p:nvSpPr>
          <p:cNvPr id="1916" name="Google Shape;1916;p1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pic>
        <p:nvPicPr>
          <p:cNvPr id="1921" name="Google Shape;1921;p1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22" name="Google Shape;1922;p1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23" name="Google Shape;1923;p179"/>
          <p:cNvSpPr txBox="1"/>
          <p:nvPr>
            <p:ph type="ctrTitle"/>
          </p:nvPr>
        </p:nvSpPr>
        <p:spPr>
          <a:xfrm>
            <a:off x="311700" y="2246600"/>
            <a:ext cx="8520600" cy="144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DEMO:</a:t>
            </a:r>
            <a:br>
              <a:rPr b="1" lang="en">
                <a:latin typeface="Montserrat"/>
                <a:ea typeface="Montserrat"/>
                <a:cs typeface="Montserrat"/>
                <a:sym typeface="Montserrat"/>
              </a:rPr>
            </a:br>
            <a:r>
              <a:rPr b="1" lang="en">
                <a:latin typeface="Montserrat"/>
                <a:ea typeface="Montserrat"/>
                <a:cs typeface="Montserrat"/>
                <a:sym typeface="Montserrat"/>
              </a:rPr>
              <a:t>Google Kubernetes Engine </a:t>
            </a:r>
            <a:endParaRPr b="1">
              <a:latin typeface="Montserrat"/>
              <a:ea typeface="Montserrat"/>
              <a:cs typeface="Montserrat"/>
              <a:sym typeface="Montserrat"/>
            </a:endParaRPr>
          </a:p>
        </p:txBody>
      </p:sp>
      <p:sp>
        <p:nvSpPr>
          <p:cNvPr id="1924" name="Google Shape;1924;p1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pic>
        <p:nvPicPr>
          <p:cNvPr id="1929" name="Google Shape;1929;p1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30" name="Google Shape;1930;p1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1" name="Google Shape;1931;p1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GKE Demo</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new project.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Setup gcloud CLI.</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GKE Cluster.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Deploy an application to the cluster.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Expose the application and connect via HTTP on the internet.</a:t>
            </a:r>
            <a:endParaRPr sz="2900">
              <a:solidFill>
                <a:srgbClr val="000000"/>
              </a:solidFill>
              <a:latin typeface="Montserrat"/>
              <a:ea typeface="Montserrat"/>
              <a:cs typeface="Montserrat"/>
              <a:sym typeface="Montserrat"/>
            </a:endParaRPr>
          </a:p>
        </p:txBody>
      </p:sp>
      <p:sp>
        <p:nvSpPr>
          <p:cNvPr id="1932" name="Google Shape;1932;p1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pic>
        <p:nvPicPr>
          <p:cNvPr id="1937" name="Google Shape;1937;p1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38" name="Google Shape;1938;p1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39" name="Google Shape;1939;p1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Demo Container</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73763"/>
              </a:buClr>
              <a:buSzPts val="2900"/>
              <a:buFont typeface="Montserrat"/>
              <a:buChar char="○"/>
            </a:pPr>
            <a:r>
              <a:rPr b="1" lang="en" sz="2900" u="sng">
                <a:solidFill>
                  <a:srgbClr val="073763"/>
                </a:solidFill>
                <a:latin typeface="Montserrat"/>
                <a:ea typeface="Montserrat"/>
                <a:cs typeface="Montserrat"/>
                <a:sym typeface="Montserrat"/>
                <a:hlinkClick r:id="rId5">
                  <a:extLst>
                    <a:ext uri="{A12FA001-AC4F-418D-AE19-62706E023703}">
                      <ahyp:hlinkClr val="tx"/>
                    </a:ext>
                  </a:extLst>
                </a:hlinkClick>
              </a:rPr>
              <a:t>https://console.cloud.google.com/artifacts/docker/google-samples/us/containers/gke%2Fhello-app</a:t>
            </a:r>
            <a:endParaRPr b="1" sz="2900">
              <a:solidFill>
                <a:srgbClr val="07376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1940" name="Google Shape;1940;p1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2" name="Google Shape;222;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3" name="Google Shape;223;p29"/>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Scaling means resources need to scale for the entire monolith, regardless of what module has increased load.</a:t>
            </a:r>
            <a:endParaRPr sz="2900">
              <a:solidFill>
                <a:srgbClr val="000000"/>
              </a:solidFill>
              <a:latin typeface="Montserrat"/>
              <a:ea typeface="Montserrat"/>
              <a:cs typeface="Montserrat"/>
              <a:sym typeface="Montserrat"/>
            </a:endParaRPr>
          </a:p>
        </p:txBody>
      </p:sp>
      <p:sp>
        <p:nvSpPr>
          <p:cNvPr id="224" name="Google Shape;224;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25" name="Google Shape;225;p29"/>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main()</a:t>
            </a:r>
            <a:endParaRPr b="1" sz="1600">
              <a:latin typeface="Montserrat"/>
              <a:ea typeface="Montserrat"/>
              <a:cs typeface="Montserrat"/>
              <a:sym typeface="Montserrat"/>
            </a:endParaRPr>
          </a:p>
        </p:txBody>
      </p:sp>
      <p:sp>
        <p:nvSpPr>
          <p:cNvPr id="227" name="Google Shape;227;p29"/>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28" name="Google Shape;228;p29"/>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29" name="Google Shape;229;p29"/>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30" name="Google Shape;230;p29"/>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231" name="Google Shape;231;p29"/>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232" name="Google Shape;232;p29"/>
          <p:cNvCxnSpPr>
            <a:stCxn id="226" idx="1"/>
            <a:endCxn id="227"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233" name="Google Shape;233;p29"/>
          <p:cNvCxnSpPr>
            <a:stCxn id="226" idx="3"/>
            <a:endCxn id="228"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234" name="Google Shape;234;p29"/>
          <p:cNvCxnSpPr>
            <a:stCxn id="227" idx="3"/>
            <a:endCxn id="228"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235" name="Google Shape;235;p29"/>
          <p:cNvCxnSpPr>
            <a:stCxn id="227" idx="2"/>
            <a:endCxn id="229"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36" name="Google Shape;236;p29"/>
          <p:cNvCxnSpPr>
            <a:stCxn id="228" idx="2"/>
            <a:endCxn id="229"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37" name="Google Shape;237;p29"/>
          <p:cNvCxnSpPr>
            <a:stCxn id="229" idx="2"/>
            <a:endCxn id="230"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238" name="Google Shape;238;p29"/>
          <p:cNvCxnSpPr>
            <a:stCxn id="229" idx="2"/>
            <a:endCxn id="231"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
        <p:nvSpPr>
          <p:cNvPr id="239" name="Google Shape;239;p29"/>
          <p:cNvSpPr/>
          <p:nvPr/>
        </p:nvSpPr>
        <p:spPr>
          <a:xfrm>
            <a:off x="6618950" y="16419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main()</a:t>
            </a:r>
            <a:endParaRPr b="1" sz="1600">
              <a:latin typeface="Montserrat"/>
              <a:ea typeface="Montserrat"/>
              <a:cs typeface="Montserrat"/>
              <a:sym typeface="Montserrat"/>
            </a:endParaRPr>
          </a:p>
        </p:txBody>
      </p:sp>
      <p:sp>
        <p:nvSpPr>
          <p:cNvPr id="240" name="Google Shape;240;p29"/>
          <p:cNvSpPr/>
          <p:nvPr/>
        </p:nvSpPr>
        <p:spPr>
          <a:xfrm>
            <a:off x="5644000" y="2459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41" name="Google Shape;241;p29"/>
          <p:cNvSpPr/>
          <p:nvPr/>
        </p:nvSpPr>
        <p:spPr>
          <a:xfrm>
            <a:off x="7472800" y="2459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
        <p:nvSpPr>
          <p:cNvPr id="242" name="Google Shape;242;p29"/>
          <p:cNvSpPr/>
          <p:nvPr/>
        </p:nvSpPr>
        <p:spPr>
          <a:xfrm>
            <a:off x="6558400" y="3297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module</a:t>
            </a:r>
            <a:endParaRPr b="1" sz="16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8" name="Google Shape;248;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9" name="Google Shape;249;p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solution to monoliths is the concept of </a:t>
            </a:r>
            <a:r>
              <a:rPr b="1" lang="en" sz="2900">
                <a:solidFill>
                  <a:srgbClr val="000000"/>
                </a:solidFill>
                <a:latin typeface="Montserrat"/>
                <a:ea typeface="Montserrat"/>
                <a:cs typeface="Montserrat"/>
                <a:sym typeface="Montserrat"/>
              </a:rPr>
              <a:t>microservices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piece of functionality lives as its own individually deployable artifact, meaning only a particular microservice needs to be updated rather than the entire monolith.</a:t>
            </a:r>
            <a:endParaRPr sz="2900">
              <a:solidFill>
                <a:srgbClr val="000000"/>
              </a:solidFill>
              <a:latin typeface="Montserrat"/>
              <a:ea typeface="Montserrat"/>
              <a:cs typeface="Montserrat"/>
              <a:sym typeface="Montserrat"/>
            </a:endParaRPr>
          </a:p>
        </p:txBody>
      </p:sp>
      <p:sp>
        <p:nvSpPr>
          <p:cNvPr id="250" name="Google Shape;250;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256" name="Google Shape;256;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7" name="Google Shape;257;p31"/>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Microservices then communicate with each other as separate components which make up the larger application.</a:t>
            </a:r>
            <a:endParaRPr sz="2900">
              <a:solidFill>
                <a:srgbClr val="000000"/>
              </a:solidFill>
              <a:latin typeface="Montserrat"/>
              <a:ea typeface="Montserrat"/>
              <a:cs typeface="Montserrat"/>
              <a:sym typeface="Montserrat"/>
            </a:endParaRPr>
          </a:p>
        </p:txBody>
      </p:sp>
      <p:sp>
        <p:nvSpPr>
          <p:cNvPr id="258" name="Google Shape;258;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59" name="Google Shape;259;p31"/>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Service A</a:t>
            </a:r>
            <a:endParaRPr b="1" sz="1600">
              <a:latin typeface="Montserrat"/>
              <a:ea typeface="Montserrat"/>
              <a:cs typeface="Montserrat"/>
              <a:sym typeface="Montserrat"/>
            </a:endParaRPr>
          </a:p>
        </p:txBody>
      </p:sp>
      <p:sp>
        <p:nvSpPr>
          <p:cNvPr id="261" name="Google Shape;261;p31"/>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B</a:t>
            </a:r>
            <a:endParaRPr b="1" sz="1600">
              <a:latin typeface="Montserrat"/>
              <a:ea typeface="Montserrat"/>
              <a:cs typeface="Montserrat"/>
              <a:sym typeface="Montserrat"/>
            </a:endParaRPr>
          </a:p>
        </p:txBody>
      </p:sp>
      <p:sp>
        <p:nvSpPr>
          <p:cNvPr id="262" name="Google Shape;262;p31"/>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C</a:t>
            </a:r>
            <a:endParaRPr b="1" sz="1600">
              <a:latin typeface="Montserrat"/>
              <a:ea typeface="Montserrat"/>
              <a:cs typeface="Montserrat"/>
              <a:sym typeface="Montserrat"/>
            </a:endParaRPr>
          </a:p>
        </p:txBody>
      </p:sp>
      <p:sp>
        <p:nvSpPr>
          <p:cNvPr id="263" name="Google Shape;263;p31"/>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D</a:t>
            </a:r>
            <a:endParaRPr b="1" sz="1600">
              <a:latin typeface="Montserrat"/>
              <a:ea typeface="Montserrat"/>
              <a:cs typeface="Montserrat"/>
              <a:sym typeface="Montserrat"/>
            </a:endParaRPr>
          </a:p>
        </p:txBody>
      </p:sp>
      <p:sp>
        <p:nvSpPr>
          <p:cNvPr id="264" name="Google Shape;264;p31"/>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265" name="Google Shape;265;p31"/>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266" name="Google Shape;266;p31"/>
          <p:cNvCxnSpPr>
            <a:stCxn id="260" idx="1"/>
            <a:endCxn id="261"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267" name="Google Shape;267;p31"/>
          <p:cNvCxnSpPr>
            <a:stCxn id="260" idx="3"/>
            <a:endCxn id="262"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268" name="Google Shape;268;p31"/>
          <p:cNvCxnSpPr>
            <a:stCxn id="261" idx="3"/>
            <a:endCxn id="262"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269" name="Google Shape;269;p31"/>
          <p:cNvCxnSpPr>
            <a:stCxn id="261" idx="2"/>
            <a:endCxn id="263"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70" name="Google Shape;270;p31"/>
          <p:cNvCxnSpPr>
            <a:stCxn id="262" idx="2"/>
            <a:endCxn id="263"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71" name="Google Shape;271;p31"/>
          <p:cNvCxnSpPr>
            <a:stCxn id="263" idx="2"/>
            <a:endCxn id="264"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272" name="Google Shape;272;p31"/>
          <p:cNvCxnSpPr>
            <a:stCxn id="263" idx="2"/>
            <a:endCxn id="265"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975968" y="880634"/>
            <a:ext cx="3192050" cy="328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78" name="Google Shape;278;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79" name="Google Shape;279;p32"/>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Individual microservices can then be added or replaced easily.</a:t>
            </a:r>
            <a:endParaRPr sz="2900">
              <a:solidFill>
                <a:srgbClr val="000000"/>
              </a:solidFill>
              <a:latin typeface="Montserrat"/>
              <a:ea typeface="Montserrat"/>
              <a:cs typeface="Montserrat"/>
              <a:sym typeface="Montserrat"/>
            </a:endParaRPr>
          </a:p>
        </p:txBody>
      </p:sp>
      <p:sp>
        <p:nvSpPr>
          <p:cNvPr id="280" name="Google Shape;280;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81" name="Google Shape;281;p32"/>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Service A</a:t>
            </a:r>
            <a:endParaRPr b="1" sz="1600">
              <a:latin typeface="Montserrat"/>
              <a:ea typeface="Montserrat"/>
              <a:cs typeface="Montserrat"/>
              <a:sym typeface="Montserrat"/>
            </a:endParaRPr>
          </a:p>
        </p:txBody>
      </p:sp>
      <p:sp>
        <p:nvSpPr>
          <p:cNvPr id="283" name="Google Shape;283;p32"/>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B</a:t>
            </a:r>
            <a:endParaRPr b="1" sz="1600">
              <a:latin typeface="Montserrat"/>
              <a:ea typeface="Montserrat"/>
              <a:cs typeface="Montserrat"/>
              <a:sym typeface="Montserrat"/>
            </a:endParaRPr>
          </a:p>
        </p:txBody>
      </p:sp>
      <p:sp>
        <p:nvSpPr>
          <p:cNvPr id="284" name="Google Shape;284;p32"/>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C</a:t>
            </a:r>
            <a:endParaRPr b="1" sz="1600">
              <a:latin typeface="Montserrat"/>
              <a:ea typeface="Montserrat"/>
              <a:cs typeface="Montserrat"/>
              <a:sym typeface="Montserrat"/>
            </a:endParaRPr>
          </a:p>
        </p:txBody>
      </p:sp>
      <p:sp>
        <p:nvSpPr>
          <p:cNvPr id="285" name="Google Shape;285;p32"/>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D</a:t>
            </a:r>
            <a:endParaRPr b="1" sz="1600">
              <a:latin typeface="Montserrat"/>
              <a:ea typeface="Montserrat"/>
              <a:cs typeface="Montserrat"/>
              <a:sym typeface="Montserrat"/>
            </a:endParaRPr>
          </a:p>
        </p:txBody>
      </p:sp>
      <p:sp>
        <p:nvSpPr>
          <p:cNvPr id="286" name="Google Shape;286;p32"/>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287" name="Google Shape;287;p32"/>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288" name="Google Shape;288;p32"/>
          <p:cNvCxnSpPr>
            <a:stCxn id="282" idx="1"/>
            <a:endCxn id="283"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289" name="Google Shape;289;p32"/>
          <p:cNvCxnSpPr>
            <a:stCxn id="282" idx="3"/>
            <a:endCxn id="284"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290" name="Google Shape;290;p32"/>
          <p:cNvCxnSpPr>
            <a:stCxn id="283" idx="3"/>
            <a:endCxn id="284"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291" name="Google Shape;291;p32"/>
          <p:cNvCxnSpPr>
            <a:stCxn id="283" idx="2"/>
            <a:endCxn id="285"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92" name="Google Shape;292;p32"/>
          <p:cNvCxnSpPr>
            <a:stCxn id="284" idx="2"/>
            <a:endCxn id="285"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293" name="Google Shape;293;p32"/>
          <p:cNvCxnSpPr>
            <a:stCxn id="285" idx="2"/>
            <a:endCxn id="286"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294" name="Google Shape;294;p32"/>
          <p:cNvCxnSpPr>
            <a:stCxn id="285" idx="2"/>
            <a:endCxn id="287"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300" name="Google Shape;300;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01" name="Google Shape;301;p33"/>
          <p:cNvSpPr txBox="1"/>
          <p:nvPr>
            <p:ph idx="1" type="subTitle"/>
          </p:nvPr>
        </p:nvSpPr>
        <p:spPr>
          <a:xfrm>
            <a:off x="311700" y="1152475"/>
            <a:ext cx="43542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Scaling can then happen at a microservice level depending on the demand on certain functionalities.</a:t>
            </a:r>
            <a:endParaRPr sz="2900">
              <a:solidFill>
                <a:srgbClr val="000000"/>
              </a:solidFill>
              <a:latin typeface="Montserrat"/>
              <a:ea typeface="Montserrat"/>
              <a:cs typeface="Montserrat"/>
              <a:sym typeface="Montserrat"/>
            </a:endParaRPr>
          </a:p>
        </p:txBody>
      </p:sp>
      <p:sp>
        <p:nvSpPr>
          <p:cNvPr id="302" name="Google Shape;302;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03" name="Google Shape;303;p33"/>
          <p:cNvSpPr/>
          <p:nvPr/>
        </p:nvSpPr>
        <p:spPr>
          <a:xfrm>
            <a:off x="5166975" y="1346550"/>
            <a:ext cx="3679500" cy="2646300"/>
          </a:xfrm>
          <a:prstGeom prst="rect">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6466550" y="156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Service A</a:t>
            </a:r>
            <a:endParaRPr b="1" sz="1600">
              <a:latin typeface="Montserrat"/>
              <a:ea typeface="Montserrat"/>
              <a:cs typeface="Montserrat"/>
              <a:sym typeface="Montserrat"/>
            </a:endParaRPr>
          </a:p>
        </p:txBody>
      </p:sp>
      <p:sp>
        <p:nvSpPr>
          <p:cNvPr id="305" name="Google Shape;305;p33"/>
          <p:cNvSpPr/>
          <p:nvPr/>
        </p:nvSpPr>
        <p:spPr>
          <a:xfrm>
            <a:off x="54916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B</a:t>
            </a:r>
            <a:endParaRPr b="1" sz="1600">
              <a:latin typeface="Montserrat"/>
              <a:ea typeface="Montserrat"/>
              <a:cs typeface="Montserrat"/>
              <a:sym typeface="Montserrat"/>
            </a:endParaRPr>
          </a:p>
        </p:txBody>
      </p:sp>
      <p:sp>
        <p:nvSpPr>
          <p:cNvPr id="306" name="Google Shape;306;p33"/>
          <p:cNvSpPr/>
          <p:nvPr/>
        </p:nvSpPr>
        <p:spPr>
          <a:xfrm>
            <a:off x="7320400" y="23833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C</a:t>
            </a:r>
            <a:endParaRPr b="1" sz="1600">
              <a:latin typeface="Montserrat"/>
              <a:ea typeface="Montserrat"/>
              <a:cs typeface="Montserrat"/>
              <a:sym typeface="Montserrat"/>
            </a:endParaRPr>
          </a:p>
        </p:txBody>
      </p:sp>
      <p:sp>
        <p:nvSpPr>
          <p:cNvPr id="307" name="Google Shape;307;p33"/>
          <p:cNvSpPr/>
          <p:nvPr/>
        </p:nvSpPr>
        <p:spPr>
          <a:xfrm>
            <a:off x="6406000" y="3221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D</a:t>
            </a:r>
            <a:endParaRPr b="1" sz="1600">
              <a:latin typeface="Montserrat"/>
              <a:ea typeface="Montserrat"/>
              <a:cs typeface="Montserrat"/>
              <a:sym typeface="Montserrat"/>
            </a:endParaRPr>
          </a:p>
        </p:txBody>
      </p:sp>
      <p:sp>
        <p:nvSpPr>
          <p:cNvPr id="308" name="Google Shape;308;p33"/>
          <p:cNvSpPr/>
          <p:nvPr/>
        </p:nvSpPr>
        <p:spPr>
          <a:xfrm>
            <a:off x="5337125" y="4313400"/>
            <a:ext cx="1464000" cy="572700"/>
          </a:xfrm>
          <a:prstGeom prst="roundRect">
            <a:avLst>
              <a:gd fmla="val 16667" name="adj"/>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Database</a:t>
            </a:r>
            <a:endParaRPr b="1" sz="1600">
              <a:latin typeface="Montserrat"/>
              <a:ea typeface="Montserrat"/>
              <a:cs typeface="Montserrat"/>
              <a:sym typeface="Montserrat"/>
            </a:endParaRPr>
          </a:p>
        </p:txBody>
      </p:sp>
      <p:sp>
        <p:nvSpPr>
          <p:cNvPr id="309" name="Google Shape;309;p33"/>
          <p:cNvSpPr/>
          <p:nvPr/>
        </p:nvSpPr>
        <p:spPr>
          <a:xfrm>
            <a:off x="7493675" y="4313400"/>
            <a:ext cx="1221300" cy="572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File System</a:t>
            </a:r>
            <a:endParaRPr b="1" sz="1600">
              <a:latin typeface="Montserrat"/>
              <a:ea typeface="Montserrat"/>
              <a:cs typeface="Montserrat"/>
              <a:sym typeface="Montserrat"/>
            </a:endParaRPr>
          </a:p>
        </p:txBody>
      </p:sp>
      <p:cxnSp>
        <p:nvCxnSpPr>
          <p:cNvPr id="310" name="Google Shape;310;p33"/>
          <p:cNvCxnSpPr>
            <a:stCxn id="304" idx="1"/>
            <a:endCxn id="305" idx="0"/>
          </p:cNvCxnSpPr>
          <p:nvPr/>
        </p:nvCxnSpPr>
        <p:spPr>
          <a:xfrm flipH="1">
            <a:off x="6102350" y="1852100"/>
            <a:ext cx="364200" cy="531300"/>
          </a:xfrm>
          <a:prstGeom prst="bentConnector2">
            <a:avLst/>
          </a:prstGeom>
          <a:noFill/>
          <a:ln cap="flat" cmpd="sng" w="28575">
            <a:solidFill>
              <a:schemeClr val="dk1"/>
            </a:solidFill>
            <a:prstDash val="solid"/>
            <a:round/>
            <a:headEnd len="med" w="med" type="none"/>
            <a:tailEnd len="med" w="med" type="none"/>
          </a:ln>
        </p:spPr>
      </p:cxnSp>
      <p:cxnSp>
        <p:nvCxnSpPr>
          <p:cNvPr id="311" name="Google Shape;311;p33"/>
          <p:cNvCxnSpPr>
            <a:stCxn id="304" idx="3"/>
            <a:endCxn id="306" idx="0"/>
          </p:cNvCxnSpPr>
          <p:nvPr/>
        </p:nvCxnSpPr>
        <p:spPr>
          <a:xfrm>
            <a:off x="7687850" y="1852100"/>
            <a:ext cx="243300" cy="531300"/>
          </a:xfrm>
          <a:prstGeom prst="bentConnector2">
            <a:avLst/>
          </a:prstGeom>
          <a:noFill/>
          <a:ln cap="flat" cmpd="sng" w="28575">
            <a:solidFill>
              <a:schemeClr val="dk1"/>
            </a:solidFill>
            <a:prstDash val="solid"/>
            <a:round/>
            <a:headEnd len="med" w="med" type="none"/>
            <a:tailEnd len="med" w="med" type="none"/>
          </a:ln>
        </p:spPr>
      </p:cxnSp>
      <p:cxnSp>
        <p:nvCxnSpPr>
          <p:cNvPr id="312" name="Google Shape;312;p33"/>
          <p:cNvCxnSpPr>
            <a:stCxn id="305" idx="3"/>
            <a:endCxn id="306" idx="1"/>
          </p:cNvCxnSpPr>
          <p:nvPr/>
        </p:nvCxnSpPr>
        <p:spPr>
          <a:xfrm>
            <a:off x="6712900" y="2669700"/>
            <a:ext cx="6075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313" name="Google Shape;313;p33"/>
          <p:cNvCxnSpPr>
            <a:stCxn id="305" idx="2"/>
            <a:endCxn id="307" idx="1"/>
          </p:cNvCxnSpPr>
          <p:nvPr/>
        </p:nvCxnSpPr>
        <p:spPr>
          <a:xfrm flipH="1" rot="-5400000">
            <a:off x="59782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314" name="Google Shape;314;p33"/>
          <p:cNvCxnSpPr>
            <a:stCxn id="306" idx="2"/>
            <a:endCxn id="307" idx="3"/>
          </p:cNvCxnSpPr>
          <p:nvPr/>
        </p:nvCxnSpPr>
        <p:spPr>
          <a:xfrm rot="5400000">
            <a:off x="7503100" y="3080100"/>
            <a:ext cx="552000" cy="303900"/>
          </a:xfrm>
          <a:prstGeom prst="bentConnector2">
            <a:avLst/>
          </a:prstGeom>
          <a:noFill/>
          <a:ln cap="flat" cmpd="sng" w="28575">
            <a:solidFill>
              <a:schemeClr val="dk1"/>
            </a:solidFill>
            <a:prstDash val="solid"/>
            <a:round/>
            <a:headEnd len="med" w="med" type="none"/>
            <a:tailEnd len="med" w="med" type="none"/>
          </a:ln>
        </p:spPr>
      </p:cxnSp>
      <p:cxnSp>
        <p:nvCxnSpPr>
          <p:cNvPr id="315" name="Google Shape;315;p33"/>
          <p:cNvCxnSpPr>
            <a:stCxn id="307" idx="2"/>
            <a:endCxn id="308" idx="0"/>
          </p:cNvCxnSpPr>
          <p:nvPr/>
        </p:nvCxnSpPr>
        <p:spPr>
          <a:xfrm rot="5400000">
            <a:off x="6283300" y="3580200"/>
            <a:ext cx="519300" cy="947400"/>
          </a:xfrm>
          <a:prstGeom prst="bentConnector3">
            <a:avLst>
              <a:gd fmla="val 49986" name="adj1"/>
            </a:avLst>
          </a:prstGeom>
          <a:noFill/>
          <a:ln cap="flat" cmpd="sng" w="28575">
            <a:solidFill>
              <a:schemeClr val="dk1"/>
            </a:solidFill>
            <a:prstDash val="solid"/>
            <a:round/>
            <a:headEnd len="med" w="med" type="none"/>
            <a:tailEnd len="med" w="med" type="none"/>
          </a:ln>
        </p:spPr>
      </p:cxnSp>
      <p:cxnSp>
        <p:nvCxnSpPr>
          <p:cNvPr id="316" name="Google Shape;316;p33"/>
          <p:cNvCxnSpPr>
            <a:stCxn id="307" idx="2"/>
            <a:endCxn id="309" idx="0"/>
          </p:cNvCxnSpPr>
          <p:nvPr/>
        </p:nvCxnSpPr>
        <p:spPr>
          <a:xfrm flipH="1" rot="-5400000">
            <a:off x="7300900" y="3510000"/>
            <a:ext cx="519300" cy="1087800"/>
          </a:xfrm>
          <a:prstGeom prst="bentConnector3">
            <a:avLst>
              <a:gd fmla="val 49986" name="adj1"/>
            </a:avLst>
          </a:prstGeom>
          <a:noFill/>
          <a:ln cap="flat" cmpd="sng" w="28575">
            <a:solidFill>
              <a:schemeClr val="dk1"/>
            </a:solidFill>
            <a:prstDash val="solid"/>
            <a:round/>
            <a:headEnd len="med" w="med" type="none"/>
            <a:tailEnd len="med" w="med" type="none"/>
          </a:ln>
        </p:spPr>
      </p:cxnSp>
      <p:sp>
        <p:nvSpPr>
          <p:cNvPr id="317" name="Google Shape;317;p33"/>
          <p:cNvSpPr/>
          <p:nvPr/>
        </p:nvSpPr>
        <p:spPr>
          <a:xfrm>
            <a:off x="5567800" y="24595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B</a:t>
            </a:r>
            <a:endParaRPr b="1" sz="1600">
              <a:latin typeface="Montserrat"/>
              <a:ea typeface="Montserrat"/>
              <a:cs typeface="Montserrat"/>
              <a:sym typeface="Montserrat"/>
            </a:endParaRPr>
          </a:p>
        </p:txBody>
      </p:sp>
      <p:sp>
        <p:nvSpPr>
          <p:cNvPr id="318" name="Google Shape;318;p33"/>
          <p:cNvSpPr/>
          <p:nvPr/>
        </p:nvSpPr>
        <p:spPr>
          <a:xfrm>
            <a:off x="5644000" y="2535750"/>
            <a:ext cx="1221300" cy="572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Montserrat"/>
                <a:ea typeface="Montserrat"/>
                <a:cs typeface="Montserrat"/>
                <a:sym typeface="Montserrat"/>
              </a:rPr>
              <a:t>Service B</a:t>
            </a:r>
            <a:endParaRPr b="1" sz="16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4" name="Google Shape;324;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25" name="Google Shape;325;p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While microservices can solve many of the issues of a monolith, it would be too resource intensive to run a VM instance for every </a:t>
            </a:r>
            <a:r>
              <a:rPr lang="en" sz="2900">
                <a:solidFill>
                  <a:srgbClr val="000000"/>
                </a:solidFill>
                <a:latin typeface="Montserrat"/>
                <a:ea typeface="Montserrat"/>
                <a:cs typeface="Montserrat"/>
                <a:sym typeface="Montserrat"/>
              </a:rPr>
              <a:t>single individual microservice.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issue can be solved through </a:t>
            </a:r>
            <a:r>
              <a:rPr b="1" lang="en" sz="2900">
                <a:solidFill>
                  <a:srgbClr val="000000"/>
                </a:solidFill>
                <a:latin typeface="Montserrat"/>
                <a:ea typeface="Montserrat"/>
                <a:cs typeface="Montserrat"/>
                <a:sym typeface="Montserrat"/>
              </a:rPr>
              <a:t>containerized applications</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326" name="Google Shape;326;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332" name="Google Shape;332;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33" name="Google Shape;333;p3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Containers allow for an even higher level of abstraction, with multiple microservices or applications connected to the same VM Instance and the same host operating system.</a:t>
            </a:r>
            <a:endParaRPr sz="2900">
              <a:solidFill>
                <a:srgbClr val="000000"/>
              </a:solidFill>
              <a:latin typeface="Montserrat"/>
              <a:ea typeface="Montserrat"/>
              <a:cs typeface="Montserrat"/>
              <a:sym typeface="Montserrat"/>
            </a:endParaRPr>
          </a:p>
        </p:txBody>
      </p:sp>
      <p:sp>
        <p:nvSpPr>
          <p:cNvPr id="334" name="Google Shape;334;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340" name="Google Shape;340;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41" name="Google Shape;341;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42" name="Google Shape;342;p36"/>
          <p:cNvSpPr/>
          <p:nvPr/>
        </p:nvSpPr>
        <p:spPr>
          <a:xfrm>
            <a:off x="22836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A</a:t>
            </a:r>
            <a:endParaRPr b="1" sz="2000">
              <a:latin typeface="Montserrat"/>
              <a:ea typeface="Montserrat"/>
              <a:cs typeface="Montserrat"/>
              <a:sym typeface="Montserrat"/>
            </a:endParaRPr>
          </a:p>
        </p:txBody>
      </p:sp>
      <p:sp>
        <p:nvSpPr>
          <p:cNvPr id="343" name="Google Shape;343;p36"/>
          <p:cNvSpPr/>
          <p:nvPr/>
        </p:nvSpPr>
        <p:spPr>
          <a:xfrm>
            <a:off x="404422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B</a:t>
            </a:r>
            <a:endParaRPr b="1" sz="2000">
              <a:latin typeface="Montserrat"/>
              <a:ea typeface="Montserrat"/>
              <a:cs typeface="Montserrat"/>
              <a:sym typeface="Montserrat"/>
            </a:endParaRPr>
          </a:p>
        </p:txBody>
      </p:sp>
      <p:sp>
        <p:nvSpPr>
          <p:cNvPr id="344" name="Google Shape;344;p36"/>
          <p:cNvSpPr/>
          <p:nvPr/>
        </p:nvSpPr>
        <p:spPr>
          <a:xfrm>
            <a:off x="58047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C</a:t>
            </a:r>
            <a:endParaRPr b="1" sz="20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350" name="Google Shape;350;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51" name="Google Shape;351;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52" name="Google Shape;352;p37"/>
          <p:cNvSpPr/>
          <p:nvPr/>
        </p:nvSpPr>
        <p:spPr>
          <a:xfrm>
            <a:off x="22836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A</a:t>
            </a:r>
            <a:endParaRPr b="1" sz="2000">
              <a:latin typeface="Montserrat"/>
              <a:ea typeface="Montserrat"/>
              <a:cs typeface="Montserrat"/>
              <a:sym typeface="Montserrat"/>
            </a:endParaRPr>
          </a:p>
        </p:txBody>
      </p:sp>
      <p:sp>
        <p:nvSpPr>
          <p:cNvPr id="353" name="Google Shape;353;p37"/>
          <p:cNvSpPr/>
          <p:nvPr/>
        </p:nvSpPr>
        <p:spPr>
          <a:xfrm>
            <a:off x="404422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B</a:t>
            </a:r>
            <a:endParaRPr b="1" sz="2000">
              <a:latin typeface="Montserrat"/>
              <a:ea typeface="Montserrat"/>
              <a:cs typeface="Montserrat"/>
              <a:sym typeface="Montserrat"/>
            </a:endParaRPr>
          </a:p>
        </p:txBody>
      </p:sp>
      <p:sp>
        <p:nvSpPr>
          <p:cNvPr id="354" name="Google Shape;354;p37"/>
          <p:cNvSpPr/>
          <p:nvPr/>
        </p:nvSpPr>
        <p:spPr>
          <a:xfrm>
            <a:off x="58047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C</a:t>
            </a:r>
            <a:endParaRPr b="1" sz="2000">
              <a:latin typeface="Montserrat"/>
              <a:ea typeface="Montserrat"/>
              <a:cs typeface="Montserrat"/>
              <a:sym typeface="Montserrat"/>
            </a:endParaRPr>
          </a:p>
        </p:txBody>
      </p:sp>
      <p:sp>
        <p:nvSpPr>
          <p:cNvPr id="355" name="Google Shape;355;p37"/>
          <p:cNvSpPr/>
          <p:nvPr/>
        </p:nvSpPr>
        <p:spPr>
          <a:xfrm rot="5400000">
            <a:off x="4476850" y="155650"/>
            <a:ext cx="579300" cy="49659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2862075" y="3047425"/>
            <a:ext cx="3789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Montserrat"/>
                <a:ea typeface="Montserrat"/>
                <a:cs typeface="Montserrat"/>
                <a:sym typeface="Montserrat"/>
              </a:rPr>
              <a:t>Containerized Applications</a:t>
            </a:r>
            <a:endParaRPr b="1" sz="17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362" name="Google Shape;362;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63" name="Google Shape;363;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64" name="Google Shape;364;p38"/>
          <p:cNvSpPr/>
          <p:nvPr/>
        </p:nvSpPr>
        <p:spPr>
          <a:xfrm>
            <a:off x="22836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A</a:t>
            </a:r>
            <a:endParaRPr b="1" sz="2000">
              <a:latin typeface="Montserrat"/>
              <a:ea typeface="Montserrat"/>
              <a:cs typeface="Montserrat"/>
              <a:sym typeface="Montserrat"/>
            </a:endParaRPr>
          </a:p>
        </p:txBody>
      </p:sp>
      <p:sp>
        <p:nvSpPr>
          <p:cNvPr id="365" name="Google Shape;365;p38"/>
          <p:cNvSpPr/>
          <p:nvPr/>
        </p:nvSpPr>
        <p:spPr>
          <a:xfrm>
            <a:off x="404422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B</a:t>
            </a:r>
            <a:endParaRPr b="1" sz="2000">
              <a:latin typeface="Montserrat"/>
              <a:ea typeface="Montserrat"/>
              <a:cs typeface="Montserrat"/>
              <a:sym typeface="Montserrat"/>
            </a:endParaRPr>
          </a:p>
        </p:txBody>
      </p:sp>
      <p:sp>
        <p:nvSpPr>
          <p:cNvPr id="366" name="Google Shape;366;p38"/>
          <p:cNvSpPr/>
          <p:nvPr/>
        </p:nvSpPr>
        <p:spPr>
          <a:xfrm>
            <a:off x="58047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C</a:t>
            </a:r>
            <a:endParaRPr b="1" sz="2000">
              <a:latin typeface="Montserrat"/>
              <a:ea typeface="Montserrat"/>
              <a:cs typeface="Montserrat"/>
              <a:sym typeface="Montserrat"/>
            </a:endParaRPr>
          </a:p>
        </p:txBody>
      </p:sp>
      <p:sp>
        <p:nvSpPr>
          <p:cNvPr id="367" name="Google Shape;367;p38"/>
          <p:cNvSpPr/>
          <p:nvPr/>
        </p:nvSpPr>
        <p:spPr>
          <a:xfrm>
            <a:off x="2283675" y="2371600"/>
            <a:ext cx="4945800" cy="759900"/>
          </a:xfrm>
          <a:prstGeom prst="roundRect">
            <a:avLst>
              <a:gd fmla="val 16667" name="adj"/>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Docker</a:t>
            </a:r>
            <a:endParaRPr b="1" sz="2000">
              <a:latin typeface="Montserrat"/>
              <a:ea typeface="Montserrat"/>
              <a:cs typeface="Montserrat"/>
              <a:sym typeface="Montserrat"/>
            </a:endParaRPr>
          </a:p>
        </p:txBody>
      </p:sp>
      <p:sp>
        <p:nvSpPr>
          <p:cNvPr id="368" name="Google Shape;368;p38"/>
          <p:cNvSpPr/>
          <p:nvPr/>
        </p:nvSpPr>
        <p:spPr>
          <a:xfrm>
            <a:off x="2283675" y="3247900"/>
            <a:ext cx="4945800" cy="7599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Host Operating System</a:t>
            </a:r>
            <a:endParaRPr b="1" sz="2000">
              <a:latin typeface="Montserrat"/>
              <a:ea typeface="Montserrat"/>
              <a:cs typeface="Montserrat"/>
              <a:sym typeface="Montserrat"/>
            </a:endParaRPr>
          </a:p>
        </p:txBody>
      </p:sp>
      <p:sp>
        <p:nvSpPr>
          <p:cNvPr id="369" name="Google Shape;369;p38"/>
          <p:cNvSpPr/>
          <p:nvPr/>
        </p:nvSpPr>
        <p:spPr>
          <a:xfrm>
            <a:off x="2283675" y="4124200"/>
            <a:ext cx="4945800" cy="759900"/>
          </a:xfrm>
          <a:prstGeom prst="roundRect">
            <a:avLst>
              <a:gd fmla="val 16667" name="adj"/>
            </a:avLst>
          </a:prstGeom>
          <a:solidFill>
            <a:srgbClr val="FCE5C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Infrastructure</a:t>
            </a:r>
            <a:endParaRPr b="1" sz="20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375" name="Google Shape;375;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76" name="Google Shape;376;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77" name="Google Shape;377;p39"/>
          <p:cNvSpPr/>
          <p:nvPr/>
        </p:nvSpPr>
        <p:spPr>
          <a:xfrm>
            <a:off x="22836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A</a:t>
            </a:r>
            <a:endParaRPr b="1" sz="2000">
              <a:latin typeface="Montserrat"/>
              <a:ea typeface="Montserrat"/>
              <a:cs typeface="Montserrat"/>
              <a:sym typeface="Montserrat"/>
            </a:endParaRPr>
          </a:p>
        </p:txBody>
      </p:sp>
      <p:sp>
        <p:nvSpPr>
          <p:cNvPr id="378" name="Google Shape;378;p39"/>
          <p:cNvSpPr/>
          <p:nvPr/>
        </p:nvSpPr>
        <p:spPr>
          <a:xfrm>
            <a:off x="4044225" y="1342375"/>
            <a:ext cx="1424700" cy="887400"/>
          </a:xfrm>
          <a:prstGeom prst="roundRect">
            <a:avLst>
              <a:gd fmla="val 16667" name="adj"/>
            </a:avLst>
          </a:prstGeom>
          <a:solidFill>
            <a:srgbClr val="EA999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B</a:t>
            </a:r>
            <a:endParaRPr b="1" sz="2000">
              <a:latin typeface="Montserrat"/>
              <a:ea typeface="Montserrat"/>
              <a:cs typeface="Montserrat"/>
              <a:sym typeface="Montserrat"/>
            </a:endParaRPr>
          </a:p>
        </p:txBody>
      </p:sp>
      <p:sp>
        <p:nvSpPr>
          <p:cNvPr id="379" name="Google Shape;379;p39"/>
          <p:cNvSpPr/>
          <p:nvPr/>
        </p:nvSpPr>
        <p:spPr>
          <a:xfrm>
            <a:off x="58047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C</a:t>
            </a:r>
            <a:endParaRPr b="1" sz="2000">
              <a:latin typeface="Montserrat"/>
              <a:ea typeface="Montserrat"/>
              <a:cs typeface="Montserrat"/>
              <a:sym typeface="Montserrat"/>
            </a:endParaRPr>
          </a:p>
        </p:txBody>
      </p:sp>
      <p:sp>
        <p:nvSpPr>
          <p:cNvPr id="380" name="Google Shape;380;p39"/>
          <p:cNvSpPr/>
          <p:nvPr/>
        </p:nvSpPr>
        <p:spPr>
          <a:xfrm>
            <a:off x="2283675" y="2371600"/>
            <a:ext cx="4945800" cy="759900"/>
          </a:xfrm>
          <a:prstGeom prst="roundRect">
            <a:avLst>
              <a:gd fmla="val 16667" name="adj"/>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Docker</a:t>
            </a:r>
            <a:endParaRPr b="1" sz="2000">
              <a:latin typeface="Montserrat"/>
              <a:ea typeface="Montserrat"/>
              <a:cs typeface="Montserrat"/>
              <a:sym typeface="Montserrat"/>
            </a:endParaRPr>
          </a:p>
        </p:txBody>
      </p:sp>
      <p:sp>
        <p:nvSpPr>
          <p:cNvPr id="381" name="Google Shape;381;p39"/>
          <p:cNvSpPr/>
          <p:nvPr/>
        </p:nvSpPr>
        <p:spPr>
          <a:xfrm>
            <a:off x="2283675" y="3247900"/>
            <a:ext cx="4945800" cy="7599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Host Operating System</a:t>
            </a:r>
            <a:endParaRPr b="1" sz="2000">
              <a:latin typeface="Montserrat"/>
              <a:ea typeface="Montserrat"/>
              <a:cs typeface="Montserrat"/>
              <a:sym typeface="Montserrat"/>
            </a:endParaRPr>
          </a:p>
        </p:txBody>
      </p:sp>
      <p:sp>
        <p:nvSpPr>
          <p:cNvPr id="382" name="Google Shape;382;p39"/>
          <p:cNvSpPr/>
          <p:nvPr/>
        </p:nvSpPr>
        <p:spPr>
          <a:xfrm>
            <a:off x="2283675" y="4124200"/>
            <a:ext cx="4945800" cy="759900"/>
          </a:xfrm>
          <a:prstGeom prst="roundRect">
            <a:avLst>
              <a:gd fmla="val 16667" name="adj"/>
            </a:avLst>
          </a:prstGeom>
          <a:solidFill>
            <a:srgbClr val="FCE5C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Infrastructure</a:t>
            </a:r>
            <a:endParaRPr b="1" sz="20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388" name="Google Shape;388;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89" name="Google Shape;389;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90" name="Google Shape;390;p40"/>
          <p:cNvSpPr/>
          <p:nvPr/>
        </p:nvSpPr>
        <p:spPr>
          <a:xfrm>
            <a:off x="22836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A</a:t>
            </a:r>
            <a:endParaRPr b="1" sz="2000">
              <a:latin typeface="Montserrat"/>
              <a:ea typeface="Montserrat"/>
              <a:cs typeface="Montserrat"/>
              <a:sym typeface="Montserrat"/>
            </a:endParaRPr>
          </a:p>
        </p:txBody>
      </p:sp>
      <p:sp>
        <p:nvSpPr>
          <p:cNvPr id="391" name="Google Shape;391;p40"/>
          <p:cNvSpPr/>
          <p:nvPr/>
        </p:nvSpPr>
        <p:spPr>
          <a:xfrm>
            <a:off x="404422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B</a:t>
            </a:r>
            <a:endParaRPr b="1" sz="2000">
              <a:latin typeface="Montserrat"/>
              <a:ea typeface="Montserrat"/>
              <a:cs typeface="Montserrat"/>
              <a:sym typeface="Montserrat"/>
            </a:endParaRPr>
          </a:p>
          <a:p>
            <a:pPr indent="0" lvl="0" marL="0" rtl="0" algn="ctr">
              <a:spcBef>
                <a:spcPts val="0"/>
              </a:spcBef>
              <a:spcAft>
                <a:spcPts val="0"/>
              </a:spcAft>
              <a:buNone/>
            </a:pPr>
            <a:r>
              <a:rPr b="1" lang="en" sz="2000">
                <a:latin typeface="Montserrat"/>
                <a:ea typeface="Montserrat"/>
                <a:cs typeface="Montserrat"/>
                <a:sym typeface="Montserrat"/>
              </a:rPr>
              <a:t>Ver 2.0</a:t>
            </a:r>
            <a:endParaRPr b="1" sz="2000">
              <a:latin typeface="Montserrat"/>
              <a:ea typeface="Montserrat"/>
              <a:cs typeface="Montserrat"/>
              <a:sym typeface="Montserrat"/>
            </a:endParaRPr>
          </a:p>
        </p:txBody>
      </p:sp>
      <p:sp>
        <p:nvSpPr>
          <p:cNvPr id="392" name="Google Shape;392;p40"/>
          <p:cNvSpPr/>
          <p:nvPr/>
        </p:nvSpPr>
        <p:spPr>
          <a:xfrm>
            <a:off x="5804775" y="1342375"/>
            <a:ext cx="1424700" cy="8874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App C</a:t>
            </a:r>
            <a:endParaRPr b="1" sz="2000">
              <a:latin typeface="Montserrat"/>
              <a:ea typeface="Montserrat"/>
              <a:cs typeface="Montserrat"/>
              <a:sym typeface="Montserrat"/>
            </a:endParaRPr>
          </a:p>
        </p:txBody>
      </p:sp>
      <p:sp>
        <p:nvSpPr>
          <p:cNvPr id="393" name="Google Shape;393;p40"/>
          <p:cNvSpPr/>
          <p:nvPr/>
        </p:nvSpPr>
        <p:spPr>
          <a:xfrm>
            <a:off x="2283675" y="2371600"/>
            <a:ext cx="4945800" cy="759900"/>
          </a:xfrm>
          <a:prstGeom prst="roundRect">
            <a:avLst>
              <a:gd fmla="val 16667" name="adj"/>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Docker</a:t>
            </a:r>
            <a:endParaRPr b="1" sz="2000">
              <a:latin typeface="Montserrat"/>
              <a:ea typeface="Montserrat"/>
              <a:cs typeface="Montserrat"/>
              <a:sym typeface="Montserrat"/>
            </a:endParaRPr>
          </a:p>
        </p:txBody>
      </p:sp>
      <p:sp>
        <p:nvSpPr>
          <p:cNvPr id="394" name="Google Shape;394;p40"/>
          <p:cNvSpPr/>
          <p:nvPr/>
        </p:nvSpPr>
        <p:spPr>
          <a:xfrm>
            <a:off x="2283675" y="3247900"/>
            <a:ext cx="4945800" cy="759900"/>
          </a:xfrm>
          <a:prstGeom prst="roundRect">
            <a:avLst>
              <a:gd fmla="val 16667" name="adj"/>
            </a:avLst>
          </a:prstGeom>
          <a:solidFill>
            <a:srgbClr val="FFF2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Host Operating System</a:t>
            </a:r>
            <a:endParaRPr b="1" sz="2000">
              <a:latin typeface="Montserrat"/>
              <a:ea typeface="Montserrat"/>
              <a:cs typeface="Montserrat"/>
              <a:sym typeface="Montserrat"/>
            </a:endParaRPr>
          </a:p>
        </p:txBody>
      </p:sp>
      <p:sp>
        <p:nvSpPr>
          <p:cNvPr id="395" name="Google Shape;395;p40"/>
          <p:cNvSpPr/>
          <p:nvPr/>
        </p:nvSpPr>
        <p:spPr>
          <a:xfrm>
            <a:off x="2283675" y="4124200"/>
            <a:ext cx="4945800" cy="759900"/>
          </a:xfrm>
          <a:prstGeom prst="roundRect">
            <a:avLst>
              <a:gd fmla="val 16667" name="adj"/>
            </a:avLst>
          </a:prstGeom>
          <a:solidFill>
            <a:srgbClr val="FCE5C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Infrastructure</a:t>
            </a:r>
            <a:endParaRPr b="1" sz="20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1" name="Google Shape;401;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02" name="Google Shape;402;p4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still issues to be solved, such as not having downtime when </a:t>
            </a:r>
            <a:r>
              <a:rPr lang="en" sz="2900">
                <a:solidFill>
                  <a:srgbClr val="000000"/>
                </a:solidFill>
                <a:latin typeface="Montserrat"/>
                <a:ea typeface="Montserrat"/>
                <a:cs typeface="Montserrat"/>
                <a:sym typeface="Montserrat"/>
              </a:rPr>
              <a:t>containerized</a:t>
            </a:r>
            <a:r>
              <a:rPr lang="en" sz="2900">
                <a:solidFill>
                  <a:srgbClr val="000000"/>
                </a:solidFill>
                <a:latin typeface="Montserrat"/>
                <a:ea typeface="Montserrat"/>
                <a:cs typeface="Montserrat"/>
                <a:sym typeface="Montserrat"/>
              </a:rPr>
              <a:t> applications are replaced or updated.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Also how do we allow these containerized microservice applications to communicate with each other?</a:t>
            </a:r>
            <a:endParaRPr sz="2900">
              <a:solidFill>
                <a:srgbClr val="000000"/>
              </a:solidFill>
              <a:latin typeface="Montserrat"/>
              <a:ea typeface="Montserrat"/>
              <a:cs typeface="Montserrat"/>
              <a:sym typeface="Montserrat"/>
            </a:endParaRPr>
          </a:p>
        </p:txBody>
      </p:sp>
      <p:sp>
        <p:nvSpPr>
          <p:cNvPr id="403" name="Google Shape;403;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 name="Google Shape;66;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 name="Google Shape;67;p15"/>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Kubernetes</a:t>
            </a:r>
            <a:endParaRPr b="1">
              <a:latin typeface="Montserrat"/>
              <a:ea typeface="Montserrat"/>
              <a:cs typeface="Montserrat"/>
              <a:sym typeface="Montserrat"/>
            </a:endParaRPr>
          </a:p>
        </p:txBody>
      </p:sp>
      <p:sp>
        <p:nvSpPr>
          <p:cNvPr id="68" name="Google Shape;68;p1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9" name="Google Shape;409;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0" name="Google Shape;410;p4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was created to help solve these issues and manage these containers on virtual machines.</a:t>
            </a:r>
            <a:endParaRPr sz="2900">
              <a:solidFill>
                <a:srgbClr val="000000"/>
              </a:solidFill>
              <a:latin typeface="Montserrat"/>
              <a:ea typeface="Montserrat"/>
              <a:cs typeface="Montserrat"/>
              <a:sym typeface="Montserrat"/>
            </a:endParaRPr>
          </a:p>
        </p:txBody>
      </p:sp>
      <p:sp>
        <p:nvSpPr>
          <p:cNvPr id="411" name="Google Shape;411;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417" name="Google Shape;417;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8" name="Google Shape;418;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419" name="Google Shape;419;p43"/>
          <p:cNvSpPr/>
          <p:nvPr/>
        </p:nvSpPr>
        <p:spPr>
          <a:xfrm>
            <a:off x="1250275" y="2391425"/>
            <a:ext cx="2053500" cy="19770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420" name="Google Shape;420;p43"/>
          <p:cNvSpPr/>
          <p:nvPr/>
        </p:nvSpPr>
        <p:spPr>
          <a:xfrm>
            <a:off x="3147300" y="887475"/>
            <a:ext cx="2692800" cy="8874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421" name="Google Shape;421;p43"/>
          <p:cNvSpPr/>
          <p:nvPr/>
        </p:nvSpPr>
        <p:spPr>
          <a:xfrm>
            <a:off x="3841075" y="2391425"/>
            <a:ext cx="2053500" cy="19770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422" name="Google Shape;422;p43"/>
          <p:cNvSpPr/>
          <p:nvPr/>
        </p:nvSpPr>
        <p:spPr>
          <a:xfrm>
            <a:off x="6355675" y="2391425"/>
            <a:ext cx="2053500" cy="19770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423" name="Google Shape;423;p43"/>
          <p:cNvSpPr/>
          <p:nvPr/>
        </p:nvSpPr>
        <p:spPr>
          <a:xfrm>
            <a:off x="155102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1</a:t>
            </a:r>
            <a:endParaRPr b="1" sz="2000">
              <a:latin typeface="Montserrat"/>
              <a:ea typeface="Montserrat"/>
              <a:cs typeface="Montserrat"/>
              <a:sym typeface="Montserrat"/>
            </a:endParaRPr>
          </a:p>
        </p:txBody>
      </p:sp>
      <p:sp>
        <p:nvSpPr>
          <p:cNvPr id="424" name="Google Shape;424;p43"/>
          <p:cNvSpPr/>
          <p:nvPr/>
        </p:nvSpPr>
        <p:spPr>
          <a:xfrm>
            <a:off x="410372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2</a:t>
            </a:r>
            <a:endParaRPr b="1" sz="2000">
              <a:latin typeface="Montserrat"/>
              <a:ea typeface="Montserrat"/>
              <a:cs typeface="Montserrat"/>
              <a:sym typeface="Montserrat"/>
            </a:endParaRPr>
          </a:p>
        </p:txBody>
      </p:sp>
      <p:sp>
        <p:nvSpPr>
          <p:cNvPr id="425" name="Google Shape;425;p43"/>
          <p:cNvSpPr/>
          <p:nvPr/>
        </p:nvSpPr>
        <p:spPr>
          <a:xfrm>
            <a:off x="4141825" y="3698800"/>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3</a:t>
            </a:r>
            <a:endParaRPr b="1" sz="2000">
              <a:latin typeface="Montserrat"/>
              <a:ea typeface="Montserrat"/>
              <a:cs typeface="Montserrat"/>
              <a:sym typeface="Montserrat"/>
            </a:endParaRPr>
          </a:p>
        </p:txBody>
      </p:sp>
      <p:sp>
        <p:nvSpPr>
          <p:cNvPr id="426" name="Google Shape;426;p43"/>
          <p:cNvSpPr/>
          <p:nvPr/>
        </p:nvSpPr>
        <p:spPr>
          <a:xfrm>
            <a:off x="665642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4</a:t>
            </a:r>
            <a:endParaRPr b="1" sz="2000">
              <a:latin typeface="Montserrat"/>
              <a:ea typeface="Montserrat"/>
              <a:cs typeface="Montserrat"/>
              <a:sym typeface="Montserrat"/>
            </a:endParaRPr>
          </a:p>
        </p:txBody>
      </p:sp>
      <p:cxnSp>
        <p:nvCxnSpPr>
          <p:cNvPr id="427" name="Google Shape;427;p43"/>
          <p:cNvCxnSpPr>
            <a:stCxn id="420" idx="1"/>
            <a:endCxn id="419" idx="0"/>
          </p:cNvCxnSpPr>
          <p:nvPr/>
        </p:nvCxnSpPr>
        <p:spPr>
          <a:xfrm flipH="1">
            <a:off x="2277000" y="1331175"/>
            <a:ext cx="870300" cy="1060200"/>
          </a:xfrm>
          <a:prstGeom prst="bentConnector2">
            <a:avLst/>
          </a:prstGeom>
          <a:noFill/>
          <a:ln cap="flat" cmpd="sng" w="28575">
            <a:solidFill>
              <a:schemeClr val="dk2"/>
            </a:solidFill>
            <a:prstDash val="dash"/>
            <a:round/>
            <a:headEnd len="med" w="med" type="none"/>
            <a:tailEnd len="med" w="med" type="none"/>
          </a:ln>
        </p:spPr>
      </p:cxnSp>
      <p:cxnSp>
        <p:nvCxnSpPr>
          <p:cNvPr id="428" name="Google Shape;428;p43"/>
          <p:cNvCxnSpPr>
            <a:stCxn id="420" idx="2"/>
            <a:endCxn id="421" idx="0"/>
          </p:cNvCxnSpPr>
          <p:nvPr/>
        </p:nvCxnSpPr>
        <p:spPr>
          <a:xfrm flipH="1" rot="-5400000">
            <a:off x="4372500" y="1896075"/>
            <a:ext cx="616500" cy="374100"/>
          </a:xfrm>
          <a:prstGeom prst="bentConnector3">
            <a:avLst>
              <a:gd fmla="val 50004" name="adj1"/>
            </a:avLst>
          </a:prstGeom>
          <a:noFill/>
          <a:ln cap="flat" cmpd="sng" w="28575">
            <a:solidFill>
              <a:schemeClr val="dk2"/>
            </a:solidFill>
            <a:prstDash val="dash"/>
            <a:round/>
            <a:headEnd len="med" w="med" type="none"/>
            <a:tailEnd len="med" w="med" type="none"/>
          </a:ln>
        </p:spPr>
      </p:cxnSp>
      <p:cxnSp>
        <p:nvCxnSpPr>
          <p:cNvPr id="429" name="Google Shape;429;p43"/>
          <p:cNvCxnSpPr>
            <a:stCxn id="420" idx="3"/>
            <a:endCxn id="422" idx="0"/>
          </p:cNvCxnSpPr>
          <p:nvPr/>
        </p:nvCxnSpPr>
        <p:spPr>
          <a:xfrm>
            <a:off x="5840100" y="1331175"/>
            <a:ext cx="1542300" cy="1060200"/>
          </a:xfrm>
          <a:prstGeom prst="bentConnector2">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435" name="Google Shape;435;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36" name="Google Shape;436;p4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learned about microservices, containers, and the motivations behind Kubernetes.</a:t>
            </a:r>
            <a:endParaRPr sz="2900">
              <a:solidFill>
                <a:srgbClr val="000000"/>
              </a:solidFill>
              <a:latin typeface="Montserrat"/>
              <a:ea typeface="Montserrat"/>
              <a:cs typeface="Montserrat"/>
              <a:sym typeface="Montserrat"/>
            </a:endParaRPr>
          </a:p>
        </p:txBody>
      </p:sp>
      <p:sp>
        <p:nvSpPr>
          <p:cNvPr id="437" name="Google Shape;437;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443" name="Google Shape;443;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44" name="Google Shape;444;p4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take a deeper dive into understanding containers and how they operate using Kubernetes.</a:t>
            </a:r>
            <a:endParaRPr sz="2900">
              <a:solidFill>
                <a:srgbClr val="000000"/>
              </a:solidFill>
              <a:latin typeface="Montserrat"/>
              <a:ea typeface="Montserrat"/>
              <a:cs typeface="Montserrat"/>
              <a:sym typeface="Montserrat"/>
            </a:endParaRPr>
          </a:p>
        </p:txBody>
      </p:sp>
      <p:sp>
        <p:nvSpPr>
          <p:cNvPr id="445" name="Google Shape;445;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451" name="Google Shape;451;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52" name="Google Shape;452;p46"/>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Understanding Containers</a:t>
            </a:r>
            <a:endParaRPr b="1">
              <a:latin typeface="Montserrat"/>
              <a:ea typeface="Montserrat"/>
              <a:cs typeface="Montserrat"/>
              <a:sym typeface="Montserrat"/>
            </a:endParaRPr>
          </a:p>
        </p:txBody>
      </p:sp>
      <p:sp>
        <p:nvSpPr>
          <p:cNvPr id="453" name="Google Shape;453;p46"/>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454" name="Google Shape;454;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460" name="Google Shape;460;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1" name="Google Shape;461;p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previously learned that </a:t>
            </a:r>
            <a:r>
              <a:rPr lang="en" sz="2900">
                <a:solidFill>
                  <a:srgbClr val="000000"/>
                </a:solidFill>
                <a:latin typeface="Montserrat"/>
                <a:ea typeface="Montserrat"/>
                <a:cs typeface="Montserrat"/>
                <a:sym typeface="Montserrat"/>
              </a:rPr>
              <a:t>Kubernetes</a:t>
            </a:r>
            <a:r>
              <a:rPr lang="en" sz="2900">
                <a:solidFill>
                  <a:srgbClr val="000000"/>
                </a:solidFill>
                <a:latin typeface="Montserrat"/>
                <a:ea typeface="Montserrat"/>
                <a:cs typeface="Montserrat"/>
                <a:sym typeface="Montserrat"/>
              </a:rPr>
              <a:t> was a container orchestrator and we also saw that containers were used to package up services.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Containers allow us to deploy smaller services with isolation and consistency.</a:t>
            </a:r>
            <a:endParaRPr sz="2900">
              <a:solidFill>
                <a:srgbClr val="000000"/>
              </a:solidFill>
              <a:latin typeface="Montserrat"/>
              <a:ea typeface="Montserrat"/>
              <a:cs typeface="Montserrat"/>
              <a:sym typeface="Montserrat"/>
            </a:endParaRPr>
          </a:p>
        </p:txBody>
      </p:sp>
      <p:sp>
        <p:nvSpPr>
          <p:cNvPr id="462" name="Google Shape;462;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8"/>
          <p:cNvPicPr preferRelativeResize="0"/>
          <p:nvPr/>
        </p:nvPicPr>
        <p:blipFill>
          <a:blip r:embed="rId3">
            <a:alphaModFix/>
          </a:blip>
          <a:stretch>
            <a:fillRect/>
          </a:stretch>
        </p:blipFill>
        <p:spPr>
          <a:xfrm>
            <a:off x="0" y="0"/>
            <a:ext cx="861675" cy="887475"/>
          </a:xfrm>
          <a:prstGeom prst="rect">
            <a:avLst/>
          </a:prstGeom>
          <a:noFill/>
          <a:ln>
            <a:noFill/>
          </a:ln>
        </p:spPr>
      </p:pic>
      <p:pic>
        <p:nvPicPr>
          <p:cNvPr id="468" name="Google Shape;468;p4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69" name="Google Shape;469;p4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Containers are based on two key concepts from the Linux Kernel: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Namespaces</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Control what a process can </a:t>
            </a:r>
            <a:r>
              <a:rPr b="1" i="1" lang="en" sz="2900">
                <a:solidFill>
                  <a:srgbClr val="000000"/>
                </a:solidFill>
                <a:latin typeface="Montserrat"/>
                <a:ea typeface="Montserrat"/>
                <a:cs typeface="Montserrat"/>
                <a:sym typeface="Montserrat"/>
              </a:rPr>
              <a:t>see.</a:t>
            </a:r>
            <a:endParaRPr b="1" i="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Cgroups</a:t>
            </a:r>
            <a:endParaRPr b="1"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Control what a process can</a:t>
            </a:r>
            <a:r>
              <a:rPr i="1" lang="en" sz="2900">
                <a:solidFill>
                  <a:srgbClr val="000000"/>
                </a:solidFill>
                <a:latin typeface="Montserrat"/>
                <a:ea typeface="Montserrat"/>
                <a:cs typeface="Montserrat"/>
                <a:sym typeface="Montserrat"/>
              </a:rPr>
              <a:t> </a:t>
            </a:r>
            <a:r>
              <a:rPr b="1" i="1" lang="en" sz="2900">
                <a:solidFill>
                  <a:srgbClr val="000000"/>
                </a:solidFill>
                <a:latin typeface="Montserrat"/>
                <a:ea typeface="Montserrat"/>
                <a:cs typeface="Montserrat"/>
                <a:sym typeface="Montserrat"/>
              </a:rPr>
              <a:t>use.</a:t>
            </a:r>
            <a:endParaRPr b="1" i="1" sz="2900">
              <a:solidFill>
                <a:srgbClr val="000000"/>
              </a:solidFill>
              <a:latin typeface="Montserrat"/>
              <a:ea typeface="Montserrat"/>
              <a:cs typeface="Montserrat"/>
              <a:sym typeface="Montserrat"/>
            </a:endParaRPr>
          </a:p>
        </p:txBody>
      </p:sp>
      <p:sp>
        <p:nvSpPr>
          <p:cNvPr id="470" name="Google Shape;470;p4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49"/>
          <p:cNvPicPr preferRelativeResize="0"/>
          <p:nvPr/>
        </p:nvPicPr>
        <p:blipFill>
          <a:blip r:embed="rId3">
            <a:alphaModFix/>
          </a:blip>
          <a:stretch>
            <a:fillRect/>
          </a:stretch>
        </p:blipFill>
        <p:spPr>
          <a:xfrm>
            <a:off x="0" y="0"/>
            <a:ext cx="861675" cy="887475"/>
          </a:xfrm>
          <a:prstGeom prst="rect">
            <a:avLst/>
          </a:prstGeom>
          <a:noFill/>
          <a:ln>
            <a:noFill/>
          </a:ln>
        </p:spPr>
      </p:pic>
      <p:pic>
        <p:nvPicPr>
          <p:cNvPr id="476" name="Google Shape;476;p4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77" name="Google Shape;477;p4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Namespaces: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PID</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Mount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Network</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User</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Cgroup</a:t>
            </a:r>
            <a:endParaRPr sz="2900">
              <a:solidFill>
                <a:srgbClr val="000000"/>
              </a:solidFill>
              <a:latin typeface="Montserrat"/>
              <a:ea typeface="Montserrat"/>
              <a:cs typeface="Montserrat"/>
              <a:sym typeface="Montserrat"/>
            </a:endParaRPr>
          </a:p>
        </p:txBody>
      </p:sp>
      <p:sp>
        <p:nvSpPr>
          <p:cNvPr id="478" name="Google Shape;478;p4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50"/>
          <p:cNvPicPr preferRelativeResize="0"/>
          <p:nvPr/>
        </p:nvPicPr>
        <p:blipFill>
          <a:blip r:embed="rId3">
            <a:alphaModFix/>
          </a:blip>
          <a:stretch>
            <a:fillRect/>
          </a:stretch>
        </p:blipFill>
        <p:spPr>
          <a:xfrm>
            <a:off x="0" y="0"/>
            <a:ext cx="861675" cy="887475"/>
          </a:xfrm>
          <a:prstGeom prst="rect">
            <a:avLst/>
          </a:prstGeom>
          <a:noFill/>
          <a:ln>
            <a:noFill/>
          </a:ln>
        </p:spPr>
      </p:pic>
      <p:pic>
        <p:nvPicPr>
          <p:cNvPr id="484" name="Google Shape;484;p5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85" name="Google Shape;485;p5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2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Cgroups: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Memory</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CPU</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Blkio</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Cpuacct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Cpuset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Devices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Net_prio</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Freezer</a:t>
            </a:r>
            <a:endParaRPr sz="2900">
              <a:solidFill>
                <a:srgbClr val="000000"/>
              </a:solidFill>
              <a:latin typeface="Montserrat"/>
              <a:ea typeface="Montserrat"/>
              <a:cs typeface="Montserrat"/>
              <a:sym typeface="Montserrat"/>
            </a:endParaRPr>
          </a:p>
        </p:txBody>
      </p:sp>
      <p:sp>
        <p:nvSpPr>
          <p:cNvPr id="486" name="Google Shape;486;p5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51"/>
          <p:cNvPicPr preferRelativeResize="0"/>
          <p:nvPr/>
        </p:nvPicPr>
        <p:blipFill>
          <a:blip r:embed="rId3">
            <a:alphaModFix/>
          </a:blip>
          <a:stretch>
            <a:fillRect/>
          </a:stretch>
        </p:blipFill>
        <p:spPr>
          <a:xfrm>
            <a:off x="0" y="0"/>
            <a:ext cx="861675" cy="887475"/>
          </a:xfrm>
          <a:prstGeom prst="rect">
            <a:avLst/>
          </a:prstGeom>
          <a:noFill/>
          <a:ln>
            <a:noFill/>
          </a:ln>
        </p:spPr>
      </p:pic>
      <p:pic>
        <p:nvPicPr>
          <p:cNvPr id="492" name="Google Shape;492;p5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93" name="Google Shape;493;p5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You may be thinking: 	</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i="1" lang="en" sz="2900">
                <a:solidFill>
                  <a:srgbClr val="000000"/>
                </a:solidFill>
                <a:latin typeface="Montserrat"/>
                <a:ea typeface="Montserrat"/>
                <a:cs typeface="Montserrat"/>
                <a:sym typeface="Montserrat"/>
              </a:rPr>
              <a:t>“This virtual separation of components sounds a lot like Virtual Machines, so what’s the difference between VMs and Containers?”</a:t>
            </a:r>
            <a:endParaRPr i="1" sz="2900">
              <a:solidFill>
                <a:srgbClr val="000000"/>
              </a:solidFill>
              <a:latin typeface="Montserrat"/>
              <a:ea typeface="Montserrat"/>
              <a:cs typeface="Montserrat"/>
              <a:sym typeface="Montserrat"/>
            </a:endParaRPr>
          </a:p>
        </p:txBody>
      </p:sp>
      <p:sp>
        <p:nvSpPr>
          <p:cNvPr id="494" name="Google Shape;494;p5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 name="Google Shape;75;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 name="Google Shape;76;p1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Basic Concepts Lectures: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Basic Overview</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Understanding Containers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Understanding Nodes and Control Plane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Understanding Kubernetes API</a:t>
            </a:r>
            <a:endParaRPr sz="2900">
              <a:solidFill>
                <a:srgbClr val="000000"/>
              </a:solidFill>
              <a:latin typeface="Montserrat"/>
              <a:ea typeface="Montserrat"/>
              <a:cs typeface="Montserrat"/>
              <a:sym typeface="Montserrat"/>
            </a:endParaRPr>
          </a:p>
        </p:txBody>
      </p:sp>
      <p:sp>
        <p:nvSpPr>
          <p:cNvPr id="77" name="Google Shape;77;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52"/>
          <p:cNvPicPr preferRelativeResize="0"/>
          <p:nvPr/>
        </p:nvPicPr>
        <p:blipFill>
          <a:blip r:embed="rId3">
            <a:alphaModFix/>
          </a:blip>
          <a:stretch>
            <a:fillRect/>
          </a:stretch>
        </p:blipFill>
        <p:spPr>
          <a:xfrm>
            <a:off x="0" y="0"/>
            <a:ext cx="861675" cy="887475"/>
          </a:xfrm>
          <a:prstGeom prst="rect">
            <a:avLst/>
          </a:prstGeom>
          <a:noFill/>
          <a:ln>
            <a:noFill/>
          </a:ln>
        </p:spPr>
      </p:pic>
      <p:pic>
        <p:nvPicPr>
          <p:cNvPr id="500" name="Google Shape;500;p5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01" name="Google Shape;501;p5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02" name="Google Shape;502;p52"/>
          <p:cNvSpPr/>
          <p:nvPr/>
        </p:nvSpPr>
        <p:spPr>
          <a:xfrm>
            <a:off x="733575" y="1170125"/>
            <a:ext cx="3259200" cy="23529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Virtual Machines</a:t>
            </a:r>
            <a:endParaRPr b="1" sz="2000">
              <a:latin typeface="Montserrat"/>
              <a:ea typeface="Montserrat"/>
              <a:cs typeface="Montserrat"/>
              <a:sym typeface="Montserrat"/>
            </a:endParaRPr>
          </a:p>
        </p:txBody>
      </p:sp>
      <p:sp>
        <p:nvSpPr>
          <p:cNvPr id="503" name="Google Shape;503;p52"/>
          <p:cNvSpPr/>
          <p:nvPr/>
        </p:nvSpPr>
        <p:spPr>
          <a:xfrm>
            <a:off x="956050" y="1714450"/>
            <a:ext cx="28488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504" name="Google Shape;504;p52"/>
          <p:cNvSpPr/>
          <p:nvPr/>
        </p:nvSpPr>
        <p:spPr>
          <a:xfrm>
            <a:off x="956050" y="2324050"/>
            <a:ext cx="28488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505" name="Google Shape;505;p52"/>
          <p:cNvSpPr/>
          <p:nvPr/>
        </p:nvSpPr>
        <p:spPr>
          <a:xfrm>
            <a:off x="956050" y="2933650"/>
            <a:ext cx="28488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506" name="Google Shape;506;p52"/>
          <p:cNvSpPr/>
          <p:nvPr/>
        </p:nvSpPr>
        <p:spPr>
          <a:xfrm>
            <a:off x="733575" y="3619450"/>
            <a:ext cx="325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 Hypervisor</a:t>
            </a:r>
            <a:endParaRPr sz="20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53"/>
          <p:cNvPicPr preferRelativeResize="0"/>
          <p:nvPr/>
        </p:nvPicPr>
        <p:blipFill>
          <a:blip r:embed="rId3">
            <a:alphaModFix/>
          </a:blip>
          <a:stretch>
            <a:fillRect/>
          </a:stretch>
        </p:blipFill>
        <p:spPr>
          <a:xfrm>
            <a:off x="0" y="0"/>
            <a:ext cx="861675" cy="887475"/>
          </a:xfrm>
          <a:prstGeom prst="rect">
            <a:avLst/>
          </a:prstGeom>
          <a:noFill/>
          <a:ln>
            <a:noFill/>
          </a:ln>
        </p:spPr>
      </p:pic>
      <p:pic>
        <p:nvPicPr>
          <p:cNvPr id="512" name="Google Shape;512;p5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13" name="Google Shape;513;p5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14" name="Google Shape;514;p53"/>
          <p:cNvSpPr/>
          <p:nvPr/>
        </p:nvSpPr>
        <p:spPr>
          <a:xfrm>
            <a:off x="733575" y="1170125"/>
            <a:ext cx="3259200" cy="23529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Virtual Machines</a:t>
            </a:r>
            <a:endParaRPr b="1" sz="2000">
              <a:latin typeface="Montserrat"/>
              <a:ea typeface="Montserrat"/>
              <a:cs typeface="Montserrat"/>
              <a:sym typeface="Montserrat"/>
            </a:endParaRPr>
          </a:p>
        </p:txBody>
      </p:sp>
      <p:sp>
        <p:nvSpPr>
          <p:cNvPr id="515" name="Google Shape;515;p53"/>
          <p:cNvSpPr/>
          <p:nvPr/>
        </p:nvSpPr>
        <p:spPr>
          <a:xfrm>
            <a:off x="956050" y="1714450"/>
            <a:ext cx="28488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516" name="Google Shape;516;p53"/>
          <p:cNvSpPr/>
          <p:nvPr/>
        </p:nvSpPr>
        <p:spPr>
          <a:xfrm>
            <a:off x="956050" y="2324050"/>
            <a:ext cx="28488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517" name="Google Shape;517;p53"/>
          <p:cNvSpPr/>
          <p:nvPr/>
        </p:nvSpPr>
        <p:spPr>
          <a:xfrm>
            <a:off x="956050" y="2933650"/>
            <a:ext cx="2848800" cy="5154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a:t>
            </a:r>
            <a:endParaRPr sz="2000">
              <a:latin typeface="Montserrat"/>
              <a:ea typeface="Montserrat"/>
              <a:cs typeface="Montserrat"/>
              <a:sym typeface="Montserrat"/>
            </a:endParaRPr>
          </a:p>
        </p:txBody>
      </p:sp>
      <p:sp>
        <p:nvSpPr>
          <p:cNvPr id="518" name="Google Shape;518;p53"/>
          <p:cNvSpPr/>
          <p:nvPr/>
        </p:nvSpPr>
        <p:spPr>
          <a:xfrm>
            <a:off x="733575" y="3619450"/>
            <a:ext cx="325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 Hypervisor</a:t>
            </a:r>
            <a:endParaRPr sz="2000">
              <a:latin typeface="Montserrat"/>
              <a:ea typeface="Montserrat"/>
              <a:cs typeface="Montserrat"/>
              <a:sym typeface="Montserrat"/>
            </a:endParaRPr>
          </a:p>
        </p:txBody>
      </p:sp>
      <p:sp>
        <p:nvSpPr>
          <p:cNvPr id="519" name="Google Shape;519;p53"/>
          <p:cNvSpPr/>
          <p:nvPr/>
        </p:nvSpPr>
        <p:spPr>
          <a:xfrm>
            <a:off x="5076975" y="1170125"/>
            <a:ext cx="3259200" cy="1763400"/>
          </a:xfrm>
          <a:prstGeom prst="roundRect">
            <a:avLst>
              <a:gd fmla="val 16667" name="adj"/>
            </a:avLst>
          </a:prstGeom>
          <a:solidFill>
            <a:srgbClr val="F3F3F3"/>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Container</a:t>
            </a:r>
            <a:endParaRPr b="1" sz="2000">
              <a:latin typeface="Montserrat"/>
              <a:ea typeface="Montserrat"/>
              <a:cs typeface="Montserrat"/>
              <a:sym typeface="Montserrat"/>
            </a:endParaRPr>
          </a:p>
        </p:txBody>
      </p:sp>
      <p:sp>
        <p:nvSpPr>
          <p:cNvPr id="520" name="Google Shape;520;p53"/>
          <p:cNvSpPr/>
          <p:nvPr/>
        </p:nvSpPr>
        <p:spPr>
          <a:xfrm>
            <a:off x="5299450" y="1714450"/>
            <a:ext cx="2848800" cy="515400"/>
          </a:xfrm>
          <a:prstGeom prst="roundRect">
            <a:avLst>
              <a:gd fmla="val 16667" name="adj"/>
            </a:avLst>
          </a:prstGeom>
          <a:solidFill>
            <a:srgbClr val="C9DAF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Application Code</a:t>
            </a:r>
            <a:endParaRPr sz="2000">
              <a:latin typeface="Montserrat"/>
              <a:ea typeface="Montserrat"/>
              <a:cs typeface="Montserrat"/>
              <a:sym typeface="Montserrat"/>
            </a:endParaRPr>
          </a:p>
        </p:txBody>
      </p:sp>
      <p:sp>
        <p:nvSpPr>
          <p:cNvPr id="521" name="Google Shape;521;p53"/>
          <p:cNvSpPr/>
          <p:nvPr/>
        </p:nvSpPr>
        <p:spPr>
          <a:xfrm>
            <a:off x="5299450" y="2324050"/>
            <a:ext cx="2848800" cy="5154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Dependencies</a:t>
            </a:r>
            <a:endParaRPr sz="2000">
              <a:latin typeface="Montserrat"/>
              <a:ea typeface="Montserrat"/>
              <a:cs typeface="Montserrat"/>
              <a:sym typeface="Montserrat"/>
            </a:endParaRPr>
          </a:p>
        </p:txBody>
      </p:sp>
      <p:sp>
        <p:nvSpPr>
          <p:cNvPr id="522" name="Google Shape;522;p53"/>
          <p:cNvSpPr/>
          <p:nvPr/>
        </p:nvSpPr>
        <p:spPr>
          <a:xfrm>
            <a:off x="5076975" y="3018800"/>
            <a:ext cx="3259200" cy="6720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Kernel + Container Runtime</a:t>
            </a:r>
            <a:endParaRPr sz="2000">
              <a:latin typeface="Montserrat"/>
              <a:ea typeface="Montserrat"/>
              <a:cs typeface="Montserrat"/>
              <a:sym typeface="Montserrat"/>
            </a:endParaRPr>
          </a:p>
        </p:txBody>
      </p:sp>
      <p:sp>
        <p:nvSpPr>
          <p:cNvPr id="523" name="Google Shape;523;p53"/>
          <p:cNvSpPr/>
          <p:nvPr/>
        </p:nvSpPr>
        <p:spPr>
          <a:xfrm>
            <a:off x="5076975" y="3771850"/>
            <a:ext cx="3259200" cy="515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Hardware </a:t>
            </a:r>
            <a:endParaRPr sz="2000">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54"/>
          <p:cNvPicPr preferRelativeResize="0"/>
          <p:nvPr/>
        </p:nvPicPr>
        <p:blipFill>
          <a:blip r:embed="rId3">
            <a:alphaModFix/>
          </a:blip>
          <a:stretch>
            <a:fillRect/>
          </a:stretch>
        </p:blipFill>
        <p:spPr>
          <a:xfrm>
            <a:off x="0" y="0"/>
            <a:ext cx="861675" cy="887475"/>
          </a:xfrm>
          <a:prstGeom prst="rect">
            <a:avLst/>
          </a:prstGeom>
          <a:noFill/>
          <a:ln>
            <a:noFill/>
          </a:ln>
        </p:spPr>
      </p:pic>
      <p:pic>
        <p:nvPicPr>
          <p:cNvPr id="529" name="Google Shape;529;p5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30" name="Google Shape;530;p5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Virtual Machines: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Hypervisor Specific</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Low Isolation for Applications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Tied to OS Kernel</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Decoupled from OS Kernel</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Portable and Efficient</a:t>
            </a:r>
            <a:endParaRPr sz="2900">
              <a:solidFill>
                <a:srgbClr val="000000"/>
              </a:solidFill>
              <a:latin typeface="Montserrat"/>
              <a:ea typeface="Montserrat"/>
              <a:cs typeface="Montserrat"/>
              <a:sym typeface="Montserrat"/>
            </a:endParaRPr>
          </a:p>
        </p:txBody>
      </p:sp>
      <p:sp>
        <p:nvSpPr>
          <p:cNvPr id="531" name="Google Shape;531;p5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55"/>
          <p:cNvPicPr preferRelativeResize="0"/>
          <p:nvPr/>
        </p:nvPicPr>
        <p:blipFill>
          <a:blip r:embed="rId3">
            <a:alphaModFix/>
          </a:blip>
          <a:stretch>
            <a:fillRect/>
          </a:stretch>
        </p:blipFill>
        <p:spPr>
          <a:xfrm>
            <a:off x="0" y="0"/>
            <a:ext cx="861675" cy="887475"/>
          </a:xfrm>
          <a:prstGeom prst="rect">
            <a:avLst/>
          </a:prstGeom>
          <a:noFill/>
          <a:ln>
            <a:noFill/>
          </a:ln>
        </p:spPr>
      </p:pic>
      <p:pic>
        <p:nvPicPr>
          <p:cNvPr id="537" name="Google Shape;537;p5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38" name="Google Shape;538;p5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Most applications don’t actually need their own OS Kernel.</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Developers can also no longer be concerned about hard-coded PATHs linked to the OS.</a:t>
            </a:r>
            <a:endParaRPr sz="2900">
              <a:solidFill>
                <a:srgbClr val="000000"/>
              </a:solidFill>
              <a:latin typeface="Montserrat"/>
              <a:ea typeface="Montserrat"/>
              <a:cs typeface="Montserrat"/>
              <a:sym typeface="Montserrat"/>
            </a:endParaRPr>
          </a:p>
        </p:txBody>
      </p:sp>
      <p:sp>
        <p:nvSpPr>
          <p:cNvPr id="539" name="Google Shape;539;p5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56"/>
          <p:cNvPicPr preferRelativeResize="0"/>
          <p:nvPr/>
        </p:nvPicPr>
        <p:blipFill>
          <a:blip r:embed="rId3">
            <a:alphaModFix/>
          </a:blip>
          <a:stretch>
            <a:fillRect/>
          </a:stretch>
        </p:blipFill>
        <p:spPr>
          <a:xfrm>
            <a:off x="0" y="0"/>
            <a:ext cx="861675" cy="887475"/>
          </a:xfrm>
          <a:prstGeom prst="rect">
            <a:avLst/>
          </a:prstGeom>
          <a:noFill/>
          <a:ln>
            <a:noFill/>
          </a:ln>
        </p:spPr>
      </p:pic>
      <p:pic>
        <p:nvPicPr>
          <p:cNvPr id="545" name="Google Shape;545;p5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46" name="Google Shape;546;p5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There are many options for container runtimes.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One of the most popular is Docker.</a:t>
            </a:r>
            <a:endParaRPr sz="2900">
              <a:solidFill>
                <a:srgbClr val="000000"/>
              </a:solidFill>
              <a:latin typeface="Montserrat"/>
              <a:ea typeface="Montserrat"/>
              <a:cs typeface="Montserrat"/>
              <a:sym typeface="Montserrat"/>
            </a:endParaRPr>
          </a:p>
        </p:txBody>
      </p:sp>
      <p:sp>
        <p:nvSpPr>
          <p:cNvPr id="547" name="Google Shape;547;p5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48" name="Google Shape;548;p56"/>
          <p:cNvPicPr preferRelativeResize="0"/>
          <p:nvPr/>
        </p:nvPicPr>
        <p:blipFill>
          <a:blip r:embed="rId5">
            <a:alphaModFix/>
          </a:blip>
          <a:stretch>
            <a:fillRect/>
          </a:stretch>
        </p:blipFill>
        <p:spPr>
          <a:xfrm>
            <a:off x="2712612" y="2699400"/>
            <a:ext cx="3718774" cy="20917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57"/>
          <p:cNvPicPr preferRelativeResize="0"/>
          <p:nvPr/>
        </p:nvPicPr>
        <p:blipFill>
          <a:blip r:embed="rId3">
            <a:alphaModFix/>
          </a:blip>
          <a:stretch>
            <a:fillRect/>
          </a:stretch>
        </p:blipFill>
        <p:spPr>
          <a:xfrm>
            <a:off x="0" y="0"/>
            <a:ext cx="861675" cy="887475"/>
          </a:xfrm>
          <a:prstGeom prst="rect">
            <a:avLst/>
          </a:prstGeom>
          <a:noFill/>
          <a:ln>
            <a:noFill/>
          </a:ln>
        </p:spPr>
      </p:pic>
      <p:pic>
        <p:nvPicPr>
          <p:cNvPr id="554" name="Google Shape;554;p5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55" name="Google Shape;555;p5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Docker created an API that helps developers build containers, regardless of what machine its being run on.</a:t>
            </a:r>
            <a:endParaRPr sz="2900">
              <a:solidFill>
                <a:srgbClr val="000000"/>
              </a:solidFill>
              <a:latin typeface="Montserrat"/>
              <a:ea typeface="Montserrat"/>
              <a:cs typeface="Montserrat"/>
              <a:sym typeface="Montserrat"/>
            </a:endParaRPr>
          </a:p>
        </p:txBody>
      </p:sp>
      <p:sp>
        <p:nvSpPr>
          <p:cNvPr id="556" name="Google Shape;556;p5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57" name="Google Shape;557;p57"/>
          <p:cNvPicPr preferRelativeResize="0"/>
          <p:nvPr/>
        </p:nvPicPr>
        <p:blipFill>
          <a:blip r:embed="rId5">
            <a:alphaModFix/>
          </a:blip>
          <a:stretch>
            <a:fillRect/>
          </a:stretch>
        </p:blipFill>
        <p:spPr>
          <a:xfrm>
            <a:off x="2712612" y="2699400"/>
            <a:ext cx="3718774" cy="20917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58"/>
          <p:cNvPicPr preferRelativeResize="0"/>
          <p:nvPr/>
        </p:nvPicPr>
        <p:blipFill>
          <a:blip r:embed="rId3">
            <a:alphaModFix/>
          </a:blip>
          <a:stretch>
            <a:fillRect/>
          </a:stretch>
        </p:blipFill>
        <p:spPr>
          <a:xfrm>
            <a:off x="0" y="0"/>
            <a:ext cx="861675" cy="887475"/>
          </a:xfrm>
          <a:prstGeom prst="rect">
            <a:avLst/>
          </a:prstGeom>
          <a:noFill/>
          <a:ln>
            <a:noFill/>
          </a:ln>
        </p:spPr>
      </p:pic>
      <p:pic>
        <p:nvPicPr>
          <p:cNvPr id="563" name="Google Shape;563;p5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64" name="Google Shape;564;p5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do this, developers create a </a:t>
            </a:r>
            <a:r>
              <a:rPr b="1" lang="en" sz="2900">
                <a:solidFill>
                  <a:srgbClr val="000000"/>
                </a:solidFill>
                <a:latin typeface="Montserrat"/>
                <a:ea typeface="Montserrat"/>
                <a:cs typeface="Montserrat"/>
                <a:sym typeface="Montserrat"/>
              </a:rPr>
              <a:t>docker file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look at an example file…</a:t>
            </a:r>
            <a:endParaRPr sz="2900">
              <a:solidFill>
                <a:srgbClr val="000000"/>
              </a:solidFill>
              <a:latin typeface="Montserrat"/>
              <a:ea typeface="Montserrat"/>
              <a:cs typeface="Montserrat"/>
              <a:sym typeface="Montserrat"/>
            </a:endParaRPr>
          </a:p>
        </p:txBody>
      </p:sp>
      <p:sp>
        <p:nvSpPr>
          <p:cNvPr id="565" name="Google Shape;565;p5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pic>
        <p:nvPicPr>
          <p:cNvPr id="566" name="Google Shape;566;p58"/>
          <p:cNvPicPr preferRelativeResize="0"/>
          <p:nvPr/>
        </p:nvPicPr>
        <p:blipFill>
          <a:blip r:embed="rId5">
            <a:alphaModFix/>
          </a:blip>
          <a:stretch>
            <a:fillRect/>
          </a:stretch>
        </p:blipFill>
        <p:spPr>
          <a:xfrm>
            <a:off x="2712612" y="2699400"/>
            <a:ext cx="3718774" cy="20917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59"/>
          <p:cNvPicPr preferRelativeResize="0"/>
          <p:nvPr/>
        </p:nvPicPr>
        <p:blipFill>
          <a:blip r:embed="rId3">
            <a:alphaModFix/>
          </a:blip>
          <a:stretch>
            <a:fillRect/>
          </a:stretch>
        </p:blipFill>
        <p:spPr>
          <a:xfrm>
            <a:off x="0" y="0"/>
            <a:ext cx="861675" cy="887475"/>
          </a:xfrm>
          <a:prstGeom prst="rect">
            <a:avLst/>
          </a:prstGeom>
          <a:noFill/>
          <a:ln>
            <a:noFill/>
          </a:ln>
        </p:spPr>
      </p:pic>
      <p:pic>
        <p:nvPicPr>
          <p:cNvPr id="572" name="Google Shape;572;p5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73" name="Google Shape;573;p5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74" name="Google Shape;574;p59"/>
          <p:cNvSpPr/>
          <p:nvPr/>
        </p:nvSpPr>
        <p:spPr>
          <a:xfrm>
            <a:off x="140925" y="1002075"/>
            <a:ext cx="8893500" cy="34938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$cat Dockerfile</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FROM ubuntu:18.04.6</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apt update &amp;&amp; apt install python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app install python-pip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pip install flask</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COPY app.py /opt/app.py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ENTRYPOINT FLASK_APP=/opt/app.py flask run –host=0.0.0.0</a:t>
            </a:r>
            <a:endParaRPr sz="2000">
              <a:solidFill>
                <a:srgbClr val="FFFFFF"/>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60"/>
          <p:cNvPicPr preferRelativeResize="0"/>
          <p:nvPr/>
        </p:nvPicPr>
        <p:blipFill>
          <a:blip r:embed="rId3">
            <a:alphaModFix/>
          </a:blip>
          <a:stretch>
            <a:fillRect/>
          </a:stretch>
        </p:blipFill>
        <p:spPr>
          <a:xfrm>
            <a:off x="0" y="0"/>
            <a:ext cx="861675" cy="887475"/>
          </a:xfrm>
          <a:prstGeom prst="rect">
            <a:avLst/>
          </a:prstGeom>
          <a:noFill/>
          <a:ln>
            <a:noFill/>
          </a:ln>
        </p:spPr>
      </p:pic>
      <p:pic>
        <p:nvPicPr>
          <p:cNvPr id="580" name="Google Shape;580;p6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81" name="Google Shape;581;p6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82" name="Google Shape;582;p60"/>
          <p:cNvSpPr/>
          <p:nvPr/>
        </p:nvSpPr>
        <p:spPr>
          <a:xfrm>
            <a:off x="140925" y="1002075"/>
            <a:ext cx="8893500" cy="34938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$cat Dockerfile</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FROM ubuntu:18.04.6</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apt update &amp;&amp; apt install python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app install python-pip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pip install flask</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COPY app.py /opt/app.py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ENTRYPOINT FLASK_APP=/opt/app.py flask run –host=0.0.0.0</a:t>
            </a:r>
            <a:endParaRPr sz="2000">
              <a:solidFill>
                <a:srgbClr val="FFFFFF"/>
              </a:solidFill>
              <a:latin typeface="Roboto Mono"/>
              <a:ea typeface="Roboto Mono"/>
              <a:cs typeface="Roboto Mono"/>
              <a:sym typeface="Roboto Mono"/>
            </a:endParaRPr>
          </a:p>
        </p:txBody>
      </p:sp>
      <p:sp>
        <p:nvSpPr>
          <p:cNvPr id="583" name="Google Shape;583;p60"/>
          <p:cNvSpPr/>
          <p:nvPr/>
        </p:nvSpPr>
        <p:spPr>
          <a:xfrm>
            <a:off x="203550" y="1377875"/>
            <a:ext cx="3084600" cy="4071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61"/>
          <p:cNvPicPr preferRelativeResize="0"/>
          <p:nvPr/>
        </p:nvPicPr>
        <p:blipFill>
          <a:blip r:embed="rId3">
            <a:alphaModFix/>
          </a:blip>
          <a:stretch>
            <a:fillRect/>
          </a:stretch>
        </p:blipFill>
        <p:spPr>
          <a:xfrm>
            <a:off x="0" y="0"/>
            <a:ext cx="861675" cy="887475"/>
          </a:xfrm>
          <a:prstGeom prst="rect">
            <a:avLst/>
          </a:prstGeom>
          <a:noFill/>
          <a:ln>
            <a:noFill/>
          </a:ln>
        </p:spPr>
      </p:pic>
      <p:pic>
        <p:nvPicPr>
          <p:cNvPr id="589" name="Google Shape;589;p6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90" name="Google Shape;590;p6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591" name="Google Shape;591;p61"/>
          <p:cNvSpPr/>
          <p:nvPr/>
        </p:nvSpPr>
        <p:spPr>
          <a:xfrm>
            <a:off x="140925" y="1002075"/>
            <a:ext cx="8893500" cy="34938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$cat Dockerfile</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FROM ubuntu:18.04.6</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apt update &amp;&amp; apt install python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app install python-pip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pip install flask</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COPY app.py /opt/app.py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ENTRYPOINT FLASK_APP=/opt/app.py flask run –host=0.0.0.0</a:t>
            </a:r>
            <a:endParaRPr sz="2000">
              <a:solidFill>
                <a:srgbClr val="FFFFFF"/>
              </a:solidFill>
              <a:latin typeface="Roboto Mono"/>
              <a:ea typeface="Roboto Mono"/>
              <a:cs typeface="Roboto Mono"/>
              <a:sym typeface="Roboto Mono"/>
            </a:endParaRPr>
          </a:p>
        </p:txBody>
      </p:sp>
      <p:sp>
        <p:nvSpPr>
          <p:cNvPr id="592" name="Google Shape;592;p61"/>
          <p:cNvSpPr/>
          <p:nvPr/>
        </p:nvSpPr>
        <p:spPr>
          <a:xfrm>
            <a:off x="140925" y="1972850"/>
            <a:ext cx="6169200" cy="10491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 name="Google Shape;83;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 name="Google Shape;84;p1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Section Overview:</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Practical Kubernetes: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 Images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DEMO: Cloud Build</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Kubernetes Engine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Object Management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DEMO: Google Kubernetes</a:t>
            </a:r>
            <a:endParaRPr sz="2900">
              <a:solidFill>
                <a:srgbClr val="000000"/>
              </a:solidFill>
              <a:latin typeface="Montserrat"/>
              <a:ea typeface="Montserrat"/>
              <a:cs typeface="Montserrat"/>
              <a:sym typeface="Montserrat"/>
            </a:endParaRPr>
          </a:p>
        </p:txBody>
      </p:sp>
      <p:sp>
        <p:nvSpPr>
          <p:cNvPr id="85" name="Google Shape;85;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62"/>
          <p:cNvPicPr preferRelativeResize="0"/>
          <p:nvPr/>
        </p:nvPicPr>
        <p:blipFill>
          <a:blip r:embed="rId3">
            <a:alphaModFix/>
          </a:blip>
          <a:stretch>
            <a:fillRect/>
          </a:stretch>
        </p:blipFill>
        <p:spPr>
          <a:xfrm>
            <a:off x="0" y="0"/>
            <a:ext cx="861675" cy="887475"/>
          </a:xfrm>
          <a:prstGeom prst="rect">
            <a:avLst/>
          </a:prstGeom>
          <a:noFill/>
          <a:ln>
            <a:noFill/>
          </a:ln>
        </p:spPr>
      </p:pic>
      <p:pic>
        <p:nvPicPr>
          <p:cNvPr id="598" name="Google Shape;598;p6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599" name="Google Shape;599;p6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00" name="Google Shape;600;p62"/>
          <p:cNvSpPr/>
          <p:nvPr/>
        </p:nvSpPr>
        <p:spPr>
          <a:xfrm>
            <a:off x="140925" y="1002075"/>
            <a:ext cx="8893500" cy="34938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$cat Dockerfile</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FROM ubuntu:18.04.6</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apt update &amp;&amp; apt install python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app install python-pip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pip install flask</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COPY app.py /opt/app.py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ENTRYPOINT FLASK_APP=/opt/app.py flask run –host=0.0.0.0</a:t>
            </a:r>
            <a:endParaRPr sz="2000">
              <a:solidFill>
                <a:srgbClr val="FFFFFF"/>
              </a:solidFill>
              <a:latin typeface="Roboto Mono"/>
              <a:ea typeface="Roboto Mono"/>
              <a:cs typeface="Roboto Mono"/>
              <a:sym typeface="Roboto Mono"/>
            </a:endParaRPr>
          </a:p>
        </p:txBody>
      </p:sp>
      <p:sp>
        <p:nvSpPr>
          <p:cNvPr id="601" name="Google Shape;601;p62"/>
          <p:cNvSpPr/>
          <p:nvPr/>
        </p:nvSpPr>
        <p:spPr>
          <a:xfrm>
            <a:off x="140925" y="3100200"/>
            <a:ext cx="3757800" cy="5154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63"/>
          <p:cNvPicPr preferRelativeResize="0"/>
          <p:nvPr/>
        </p:nvPicPr>
        <p:blipFill>
          <a:blip r:embed="rId3">
            <a:alphaModFix/>
          </a:blip>
          <a:stretch>
            <a:fillRect/>
          </a:stretch>
        </p:blipFill>
        <p:spPr>
          <a:xfrm>
            <a:off x="0" y="0"/>
            <a:ext cx="861675" cy="887475"/>
          </a:xfrm>
          <a:prstGeom prst="rect">
            <a:avLst/>
          </a:prstGeom>
          <a:noFill/>
          <a:ln>
            <a:noFill/>
          </a:ln>
        </p:spPr>
      </p:pic>
      <p:pic>
        <p:nvPicPr>
          <p:cNvPr id="607" name="Google Shape;607;p6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08" name="Google Shape;608;p6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09" name="Google Shape;609;p63"/>
          <p:cNvSpPr/>
          <p:nvPr/>
        </p:nvSpPr>
        <p:spPr>
          <a:xfrm>
            <a:off x="140925" y="1002075"/>
            <a:ext cx="8893500" cy="34938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$cat Dockerfile</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FROM ubuntu:18.04.6</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apt update &amp;&amp; apt install python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app install python-pip -y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RUN pip install flask</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COPY app.py /opt/app.py</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20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ENTRYPOINT FLASK_APP=/opt/app.py flask run –host=0.0.0.0</a:t>
            </a:r>
            <a:endParaRPr sz="2000">
              <a:solidFill>
                <a:srgbClr val="FFFFFF"/>
              </a:solidFill>
              <a:latin typeface="Roboto Mono"/>
              <a:ea typeface="Roboto Mono"/>
              <a:cs typeface="Roboto Mono"/>
              <a:sym typeface="Roboto Mono"/>
            </a:endParaRPr>
          </a:p>
        </p:txBody>
      </p:sp>
      <p:sp>
        <p:nvSpPr>
          <p:cNvPr id="610" name="Google Shape;610;p63"/>
          <p:cNvSpPr/>
          <p:nvPr/>
        </p:nvSpPr>
        <p:spPr>
          <a:xfrm>
            <a:off x="140925" y="3742150"/>
            <a:ext cx="8799600" cy="515400"/>
          </a:xfrm>
          <a:prstGeom prst="roundRect">
            <a:avLst>
              <a:gd fmla="val 16667" name="adj"/>
            </a:avLst>
          </a:prstGeom>
          <a:noFill/>
          <a:ln cap="flat" cmpd="sng" w="7620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64"/>
          <p:cNvPicPr preferRelativeResize="0"/>
          <p:nvPr/>
        </p:nvPicPr>
        <p:blipFill>
          <a:blip r:embed="rId3">
            <a:alphaModFix/>
          </a:blip>
          <a:stretch>
            <a:fillRect/>
          </a:stretch>
        </p:blipFill>
        <p:spPr>
          <a:xfrm>
            <a:off x="0" y="0"/>
            <a:ext cx="861675" cy="887475"/>
          </a:xfrm>
          <a:prstGeom prst="rect">
            <a:avLst/>
          </a:prstGeom>
          <a:noFill/>
          <a:ln>
            <a:noFill/>
          </a:ln>
        </p:spPr>
      </p:pic>
      <p:pic>
        <p:nvPicPr>
          <p:cNvPr id="616" name="Google Shape;616;p6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17" name="Google Shape;617;p6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dockerfile has now allowed us to create a container in just a few lines of code.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But with only this file, we would still need to manually deploy the container, manage it, and be concerned with uptime or update rollouts.</a:t>
            </a:r>
            <a:endParaRPr sz="2900">
              <a:solidFill>
                <a:srgbClr val="000000"/>
              </a:solidFill>
              <a:latin typeface="Montserrat"/>
              <a:ea typeface="Montserrat"/>
              <a:cs typeface="Montserrat"/>
              <a:sym typeface="Montserrat"/>
            </a:endParaRPr>
          </a:p>
        </p:txBody>
      </p:sp>
      <p:sp>
        <p:nvSpPr>
          <p:cNvPr id="618" name="Google Shape;618;p6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6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24" name="Google Shape;624;p6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25" name="Google Shape;625;p6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Fortunately as we’ve discussed, Kubernetes can help with this exact issue.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helps manage your containers through a </a:t>
            </a:r>
            <a:r>
              <a:rPr b="1" lang="en" sz="2900">
                <a:solidFill>
                  <a:srgbClr val="000000"/>
                </a:solidFill>
                <a:latin typeface="Montserrat"/>
                <a:ea typeface="Montserrat"/>
                <a:cs typeface="Montserrat"/>
                <a:sym typeface="Montserrat"/>
              </a:rPr>
              <a:t>control plane</a:t>
            </a:r>
            <a:r>
              <a:rPr lang="en" sz="2900">
                <a:solidFill>
                  <a:srgbClr val="000000"/>
                </a:solidFill>
                <a:latin typeface="Montserrat"/>
                <a:ea typeface="Montserrat"/>
                <a:cs typeface="Montserrat"/>
                <a:sym typeface="Montserrat"/>
              </a:rPr>
              <a:t> and making sure the current state matches </a:t>
            </a:r>
            <a:r>
              <a:rPr lang="en" sz="2900">
                <a:solidFill>
                  <a:srgbClr val="000000"/>
                </a:solidFill>
                <a:latin typeface="Montserrat"/>
                <a:ea typeface="Montserrat"/>
                <a:cs typeface="Montserrat"/>
                <a:sym typeface="Montserrat"/>
              </a:rPr>
              <a:t>the</a:t>
            </a:r>
            <a:r>
              <a:rPr lang="en" sz="2900">
                <a:solidFill>
                  <a:srgbClr val="000000"/>
                </a:solidFill>
                <a:latin typeface="Montserrat"/>
                <a:ea typeface="Montserrat"/>
                <a:cs typeface="Montserrat"/>
                <a:sym typeface="Montserrat"/>
              </a:rPr>
              <a:t> </a:t>
            </a:r>
            <a:r>
              <a:rPr b="1" lang="en" sz="2900">
                <a:solidFill>
                  <a:srgbClr val="000000"/>
                </a:solidFill>
                <a:latin typeface="Montserrat"/>
                <a:ea typeface="Montserrat"/>
                <a:cs typeface="Montserrat"/>
                <a:sym typeface="Montserrat"/>
              </a:rPr>
              <a:t>desired state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626" name="Google Shape;626;p6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66"/>
          <p:cNvPicPr preferRelativeResize="0"/>
          <p:nvPr/>
        </p:nvPicPr>
        <p:blipFill>
          <a:blip r:embed="rId3">
            <a:alphaModFix/>
          </a:blip>
          <a:stretch>
            <a:fillRect/>
          </a:stretch>
        </p:blipFill>
        <p:spPr>
          <a:xfrm>
            <a:off x="0" y="0"/>
            <a:ext cx="861675" cy="887475"/>
          </a:xfrm>
          <a:prstGeom prst="rect">
            <a:avLst/>
          </a:prstGeom>
          <a:noFill/>
          <a:ln>
            <a:noFill/>
          </a:ln>
        </p:spPr>
      </p:pic>
      <p:pic>
        <p:nvPicPr>
          <p:cNvPr id="632" name="Google Shape;632;p6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33" name="Google Shape;633;p6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Dockerfiles tell your container what to do, Kubernetes tells your entire cluster what to do.</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look at the topology of Kubernetes… </a:t>
            </a:r>
            <a:endParaRPr sz="2900">
              <a:solidFill>
                <a:srgbClr val="000000"/>
              </a:solidFill>
              <a:latin typeface="Montserrat"/>
              <a:ea typeface="Montserrat"/>
              <a:cs typeface="Montserrat"/>
              <a:sym typeface="Montserrat"/>
            </a:endParaRPr>
          </a:p>
        </p:txBody>
      </p:sp>
      <p:sp>
        <p:nvSpPr>
          <p:cNvPr id="634" name="Google Shape;634;p6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67"/>
          <p:cNvPicPr preferRelativeResize="0"/>
          <p:nvPr/>
        </p:nvPicPr>
        <p:blipFill>
          <a:blip r:embed="rId3">
            <a:alphaModFix/>
          </a:blip>
          <a:stretch>
            <a:fillRect/>
          </a:stretch>
        </p:blipFill>
        <p:spPr>
          <a:xfrm>
            <a:off x="0" y="0"/>
            <a:ext cx="861675" cy="887475"/>
          </a:xfrm>
          <a:prstGeom prst="rect">
            <a:avLst/>
          </a:prstGeom>
          <a:noFill/>
          <a:ln>
            <a:noFill/>
          </a:ln>
        </p:spPr>
      </p:pic>
      <p:pic>
        <p:nvPicPr>
          <p:cNvPr id="640" name="Google Shape;640;p6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41" name="Google Shape;641;p6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42" name="Google Shape;642;p67"/>
          <p:cNvSpPr/>
          <p:nvPr/>
        </p:nvSpPr>
        <p:spPr>
          <a:xfrm>
            <a:off x="1250275"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643" name="Google Shape;643;p67"/>
          <p:cNvSpPr/>
          <p:nvPr/>
        </p:nvSpPr>
        <p:spPr>
          <a:xfrm>
            <a:off x="3147300" y="730075"/>
            <a:ext cx="2692800" cy="8874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644" name="Google Shape;644;p67"/>
          <p:cNvSpPr/>
          <p:nvPr/>
        </p:nvSpPr>
        <p:spPr>
          <a:xfrm>
            <a:off x="5716500"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645" name="Google Shape;645;p67"/>
          <p:cNvSpPr/>
          <p:nvPr/>
        </p:nvSpPr>
        <p:spPr>
          <a:xfrm>
            <a:off x="18706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1</a:t>
            </a:r>
            <a:endParaRPr b="1" sz="2000">
              <a:latin typeface="Montserrat"/>
              <a:ea typeface="Montserrat"/>
              <a:cs typeface="Montserrat"/>
              <a:sym typeface="Montserrat"/>
            </a:endParaRPr>
          </a:p>
        </p:txBody>
      </p:sp>
      <p:sp>
        <p:nvSpPr>
          <p:cNvPr id="646" name="Google Shape;646;p67"/>
          <p:cNvSpPr/>
          <p:nvPr/>
        </p:nvSpPr>
        <p:spPr>
          <a:xfrm>
            <a:off x="3477425" y="14013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647" name="Google Shape;647;p67"/>
          <p:cNvSpPr/>
          <p:nvPr/>
        </p:nvSpPr>
        <p:spPr>
          <a:xfrm>
            <a:off x="62755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3</a:t>
            </a:r>
            <a:endParaRPr b="1" sz="2000">
              <a:latin typeface="Montserrat"/>
              <a:ea typeface="Montserrat"/>
              <a:cs typeface="Montserrat"/>
              <a:sym typeface="Montserrat"/>
            </a:endParaRPr>
          </a:p>
        </p:txBody>
      </p:sp>
      <p:sp>
        <p:nvSpPr>
          <p:cNvPr id="648" name="Google Shape;648;p67"/>
          <p:cNvSpPr/>
          <p:nvPr/>
        </p:nvSpPr>
        <p:spPr>
          <a:xfrm>
            <a:off x="6275575" y="366747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4</a:t>
            </a:r>
            <a:endParaRPr b="1" sz="2000">
              <a:latin typeface="Montserrat"/>
              <a:ea typeface="Montserrat"/>
              <a:cs typeface="Montserrat"/>
              <a:sym typeface="Montserrat"/>
            </a:endParaRPr>
          </a:p>
        </p:txBody>
      </p:sp>
      <p:cxnSp>
        <p:nvCxnSpPr>
          <p:cNvPr id="649" name="Google Shape;649;p67"/>
          <p:cNvCxnSpPr>
            <a:stCxn id="643" idx="1"/>
            <a:endCxn id="642" idx="0"/>
          </p:cNvCxnSpPr>
          <p:nvPr/>
        </p:nvCxnSpPr>
        <p:spPr>
          <a:xfrm flipH="1">
            <a:off x="2596800" y="1173775"/>
            <a:ext cx="550500" cy="1217700"/>
          </a:xfrm>
          <a:prstGeom prst="bentConnector2">
            <a:avLst/>
          </a:prstGeom>
          <a:noFill/>
          <a:ln cap="flat" cmpd="sng" w="28575">
            <a:solidFill>
              <a:schemeClr val="dk2"/>
            </a:solidFill>
            <a:prstDash val="dash"/>
            <a:round/>
            <a:headEnd len="med" w="med" type="none"/>
            <a:tailEnd len="med" w="med" type="none"/>
          </a:ln>
        </p:spPr>
      </p:cxnSp>
      <p:cxnSp>
        <p:nvCxnSpPr>
          <p:cNvPr id="650" name="Google Shape;650;p67"/>
          <p:cNvCxnSpPr>
            <a:stCxn id="643" idx="3"/>
            <a:endCxn id="644" idx="0"/>
          </p:cNvCxnSpPr>
          <p:nvPr/>
        </p:nvCxnSpPr>
        <p:spPr>
          <a:xfrm>
            <a:off x="5840100" y="1173775"/>
            <a:ext cx="1222800" cy="1217700"/>
          </a:xfrm>
          <a:prstGeom prst="bentConnector2">
            <a:avLst/>
          </a:prstGeom>
          <a:noFill/>
          <a:ln cap="flat" cmpd="sng" w="28575">
            <a:solidFill>
              <a:schemeClr val="dk2"/>
            </a:solidFill>
            <a:prstDash val="dash"/>
            <a:round/>
            <a:headEnd len="med" w="med" type="none"/>
            <a:tailEnd len="med" w="med" type="none"/>
          </a:ln>
        </p:spPr>
      </p:cxnSp>
      <p:sp>
        <p:nvSpPr>
          <p:cNvPr id="651" name="Google Shape;651;p67"/>
          <p:cNvSpPr/>
          <p:nvPr/>
        </p:nvSpPr>
        <p:spPr>
          <a:xfrm>
            <a:off x="1870675" y="3667463"/>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2</a:t>
            </a:r>
            <a:endParaRPr b="1" sz="2000">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id="656" name="Google Shape;656;p68"/>
          <p:cNvPicPr preferRelativeResize="0"/>
          <p:nvPr/>
        </p:nvPicPr>
        <p:blipFill>
          <a:blip r:embed="rId3">
            <a:alphaModFix/>
          </a:blip>
          <a:stretch>
            <a:fillRect/>
          </a:stretch>
        </p:blipFill>
        <p:spPr>
          <a:xfrm>
            <a:off x="0" y="0"/>
            <a:ext cx="861675" cy="887475"/>
          </a:xfrm>
          <a:prstGeom prst="rect">
            <a:avLst/>
          </a:prstGeom>
          <a:noFill/>
          <a:ln>
            <a:noFill/>
          </a:ln>
        </p:spPr>
      </p:pic>
      <p:pic>
        <p:nvPicPr>
          <p:cNvPr id="657" name="Google Shape;657;p6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58" name="Google Shape;658;p6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kubernetes cluster consists of nodes which themselves have pods.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Pods are collections of multiple containers.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explore our flask application container and what it would look like as a pod.</a:t>
            </a:r>
            <a:endParaRPr sz="2900">
              <a:solidFill>
                <a:srgbClr val="000000"/>
              </a:solidFill>
              <a:latin typeface="Montserrat"/>
              <a:ea typeface="Montserrat"/>
              <a:cs typeface="Montserrat"/>
              <a:sym typeface="Montserrat"/>
            </a:endParaRPr>
          </a:p>
        </p:txBody>
      </p:sp>
      <p:sp>
        <p:nvSpPr>
          <p:cNvPr id="659" name="Google Shape;659;p6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69"/>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5" name="Google Shape;665;p6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66" name="Google Shape;666;p6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67" name="Google Shape;667;p69"/>
          <p:cNvSpPr/>
          <p:nvPr/>
        </p:nvSpPr>
        <p:spPr>
          <a:xfrm>
            <a:off x="1362200" y="1002075"/>
            <a:ext cx="6372600" cy="36261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apiVersion: v1</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kind: Pod</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metadata:</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n</a:t>
            </a:r>
            <a:r>
              <a:rPr lang="en" sz="1500">
                <a:solidFill>
                  <a:srgbClr val="FFFFFF"/>
                </a:solidFill>
                <a:latin typeface="Roboto Mono"/>
                <a:ea typeface="Roboto Mono"/>
                <a:cs typeface="Roboto Mono"/>
                <a:sym typeface="Roboto Mono"/>
              </a:rPr>
              <a:t>ame: static-web</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l</a:t>
            </a:r>
            <a:r>
              <a:rPr lang="en" sz="1500">
                <a:solidFill>
                  <a:srgbClr val="FFFFFF"/>
                </a:solidFill>
                <a:latin typeface="Roboto Mono"/>
                <a:ea typeface="Roboto Mono"/>
                <a:cs typeface="Roboto Mono"/>
                <a:sym typeface="Roboto Mono"/>
              </a:rPr>
              <a:t>abels:</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role: myrole</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spec:</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c</a:t>
            </a:r>
            <a:r>
              <a:rPr lang="en" sz="1500">
                <a:solidFill>
                  <a:srgbClr val="FFFFFF"/>
                </a:solidFill>
                <a:latin typeface="Roboto Mono"/>
                <a:ea typeface="Roboto Mono"/>
                <a:cs typeface="Roboto Mono"/>
                <a:sym typeface="Roboto Mono"/>
              </a:rPr>
              <a:t>ontainers:</a:t>
            </a:r>
            <a:endParaRPr sz="1500">
              <a:solidFill>
                <a:srgbClr val="FFFFFF"/>
              </a:solidFill>
              <a:latin typeface="Roboto Mono"/>
              <a:ea typeface="Roboto Mono"/>
              <a:cs typeface="Roboto Mono"/>
              <a:sym typeface="Roboto Mono"/>
            </a:endParaRPr>
          </a:p>
          <a:p>
            <a:pPr indent="457200" lvl="0" marL="457200" rtl="0" algn="l">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image: nginx</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a:t>
            </a:r>
            <a:r>
              <a:rPr lang="en" sz="1500">
                <a:solidFill>
                  <a:srgbClr val="FFFFFF"/>
                </a:solidFill>
                <a:latin typeface="Roboto Mono"/>
                <a:ea typeface="Roboto Mono"/>
                <a:cs typeface="Roboto Mono"/>
                <a:sym typeface="Roboto Mono"/>
              </a:rPr>
              <a:t>p</a:t>
            </a:r>
            <a:r>
              <a:rPr lang="en" sz="1500">
                <a:solidFill>
                  <a:srgbClr val="FFFFFF"/>
                </a:solidFill>
                <a:latin typeface="Roboto Mono"/>
                <a:ea typeface="Roboto Mono"/>
                <a:cs typeface="Roboto Mono"/>
                <a:sym typeface="Roboto Mono"/>
              </a:rPr>
              <a:t>orts:</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 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containerPort: 80</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protocol: TCP</a:t>
            </a:r>
            <a:endParaRPr sz="1500">
              <a:solidFill>
                <a:srgbClr val="FFFFFF"/>
              </a:solidFill>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70"/>
          <p:cNvPicPr preferRelativeResize="0"/>
          <p:nvPr/>
        </p:nvPicPr>
        <p:blipFill>
          <a:blip r:embed="rId3">
            <a:alphaModFix/>
          </a:blip>
          <a:stretch>
            <a:fillRect/>
          </a:stretch>
        </p:blipFill>
        <p:spPr>
          <a:xfrm>
            <a:off x="0" y="0"/>
            <a:ext cx="861675" cy="887475"/>
          </a:xfrm>
          <a:prstGeom prst="rect">
            <a:avLst/>
          </a:prstGeom>
          <a:noFill/>
          <a:ln>
            <a:noFill/>
          </a:ln>
        </p:spPr>
      </p:pic>
      <p:pic>
        <p:nvPicPr>
          <p:cNvPr id="673" name="Google Shape;673;p7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4" name="Google Shape;674;p7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75" name="Google Shape;675;p70"/>
          <p:cNvSpPr/>
          <p:nvPr/>
        </p:nvSpPr>
        <p:spPr>
          <a:xfrm>
            <a:off x="1362200" y="1002075"/>
            <a:ext cx="6372600" cy="36261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apiVersion: v1</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kind: Pod</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metadata:</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name: static-web</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labels:</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role: myrole</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spec:</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containers:</a:t>
            </a:r>
            <a:endParaRPr sz="1500">
              <a:solidFill>
                <a:srgbClr val="FFFFFF"/>
              </a:solidFill>
              <a:latin typeface="Roboto Mono"/>
              <a:ea typeface="Roboto Mono"/>
              <a:cs typeface="Roboto Mono"/>
              <a:sym typeface="Roboto Mono"/>
            </a:endParaRPr>
          </a:p>
          <a:p>
            <a:pPr indent="457200" lvl="0" marL="457200" rtl="0" algn="l">
              <a:spcBef>
                <a:spcPts val="0"/>
              </a:spcBef>
              <a:spcAft>
                <a:spcPts val="0"/>
              </a:spcAft>
              <a:buNone/>
            </a:pPr>
            <a:r>
              <a:rPr lang="en" sz="1500">
                <a:solidFill>
                  <a:srgbClr val="FFFFFF"/>
                </a:solidFill>
                <a:latin typeface="Roboto Mono"/>
                <a:ea typeface="Roboto Mono"/>
                <a:cs typeface="Roboto Mono"/>
                <a:sym typeface="Roboto Mono"/>
              </a:rPr>
              <a:t>- 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image: nginx</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ports:</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 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containerPort: 80</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protocol: TCP</a:t>
            </a:r>
            <a:endParaRPr sz="1500">
              <a:solidFill>
                <a:srgbClr val="FFFFFF"/>
              </a:solidFill>
              <a:latin typeface="Roboto Mono"/>
              <a:ea typeface="Roboto Mono"/>
              <a:cs typeface="Roboto Mono"/>
              <a:sym typeface="Roboto Mono"/>
            </a:endParaRPr>
          </a:p>
        </p:txBody>
      </p:sp>
      <p:sp>
        <p:nvSpPr>
          <p:cNvPr id="676" name="Google Shape;676;p70"/>
          <p:cNvSpPr/>
          <p:nvPr/>
        </p:nvSpPr>
        <p:spPr>
          <a:xfrm>
            <a:off x="1362200" y="1550100"/>
            <a:ext cx="2693100" cy="955200"/>
          </a:xfrm>
          <a:prstGeom prst="roundRect">
            <a:avLst>
              <a:gd fmla="val 16667" name="adj"/>
            </a:avLst>
          </a:prstGeom>
          <a:noFill/>
          <a:ln cap="flat" cmpd="sng" w="38100">
            <a:solidFill>
              <a:srgbClr val="F953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71"/>
          <p:cNvPicPr preferRelativeResize="0"/>
          <p:nvPr/>
        </p:nvPicPr>
        <p:blipFill>
          <a:blip r:embed="rId3">
            <a:alphaModFix/>
          </a:blip>
          <a:stretch>
            <a:fillRect/>
          </a:stretch>
        </p:blipFill>
        <p:spPr>
          <a:xfrm>
            <a:off x="0" y="0"/>
            <a:ext cx="861675" cy="887475"/>
          </a:xfrm>
          <a:prstGeom prst="rect">
            <a:avLst/>
          </a:prstGeom>
          <a:noFill/>
          <a:ln>
            <a:noFill/>
          </a:ln>
        </p:spPr>
      </p:pic>
      <p:pic>
        <p:nvPicPr>
          <p:cNvPr id="682" name="Google Shape;682;p7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83" name="Google Shape;683;p7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684" name="Google Shape;684;p71"/>
          <p:cNvSpPr/>
          <p:nvPr/>
        </p:nvSpPr>
        <p:spPr>
          <a:xfrm>
            <a:off x="1362200" y="1002075"/>
            <a:ext cx="6372600" cy="3626100"/>
          </a:xfrm>
          <a:prstGeom prst="rect">
            <a:avLst/>
          </a:prstGeom>
          <a:solidFill>
            <a:srgbClr val="434343"/>
          </a:solidFill>
          <a:ln cap="flat" cmpd="sng" w="3810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apiVersion: v1</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kind: Pod</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metadata:</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name: static-web</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labels:</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role: myrole</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spec:</a:t>
            </a:r>
            <a:endParaRPr sz="1500">
              <a:solidFill>
                <a:srgbClr val="FFFFFF"/>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FFFFFF"/>
                </a:solidFill>
                <a:latin typeface="Roboto Mono"/>
                <a:ea typeface="Roboto Mono"/>
                <a:cs typeface="Roboto Mono"/>
                <a:sym typeface="Roboto Mono"/>
              </a:rPr>
              <a:t>	containers:</a:t>
            </a:r>
            <a:endParaRPr sz="1500">
              <a:solidFill>
                <a:srgbClr val="FFFFFF"/>
              </a:solidFill>
              <a:latin typeface="Roboto Mono"/>
              <a:ea typeface="Roboto Mono"/>
              <a:cs typeface="Roboto Mono"/>
              <a:sym typeface="Roboto Mono"/>
            </a:endParaRPr>
          </a:p>
          <a:p>
            <a:pPr indent="457200" lvl="0" marL="457200" rtl="0" algn="l">
              <a:spcBef>
                <a:spcPts val="0"/>
              </a:spcBef>
              <a:spcAft>
                <a:spcPts val="0"/>
              </a:spcAft>
              <a:buNone/>
            </a:pPr>
            <a:r>
              <a:rPr lang="en" sz="1500">
                <a:solidFill>
                  <a:srgbClr val="FFFFFF"/>
                </a:solidFill>
                <a:latin typeface="Roboto Mono"/>
                <a:ea typeface="Roboto Mono"/>
                <a:cs typeface="Roboto Mono"/>
                <a:sym typeface="Roboto Mono"/>
              </a:rPr>
              <a:t>- 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image: nginx</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ports:</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 name: web</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containerPort: 80</a:t>
            </a:r>
            <a:endParaRPr sz="1500">
              <a:solidFill>
                <a:srgbClr val="FFFFFF"/>
              </a:solidFill>
              <a:latin typeface="Roboto Mono"/>
              <a:ea typeface="Roboto Mono"/>
              <a:cs typeface="Roboto Mono"/>
              <a:sym typeface="Roboto Mono"/>
            </a:endParaRPr>
          </a:p>
          <a:p>
            <a:pPr indent="0" lvl="0" marL="914400" rtl="0" algn="l">
              <a:spcBef>
                <a:spcPts val="0"/>
              </a:spcBef>
              <a:spcAft>
                <a:spcPts val="0"/>
              </a:spcAft>
              <a:buNone/>
            </a:pPr>
            <a:r>
              <a:rPr lang="en" sz="1500">
                <a:solidFill>
                  <a:srgbClr val="FFFFFF"/>
                </a:solidFill>
                <a:latin typeface="Roboto Mono"/>
                <a:ea typeface="Roboto Mono"/>
                <a:cs typeface="Roboto Mono"/>
                <a:sym typeface="Roboto Mono"/>
              </a:rPr>
              <a:t>	  protocol: TCP</a:t>
            </a:r>
            <a:endParaRPr sz="1500">
              <a:solidFill>
                <a:srgbClr val="FFFFFF"/>
              </a:solidFill>
              <a:latin typeface="Roboto Mono"/>
              <a:ea typeface="Roboto Mono"/>
              <a:cs typeface="Roboto Mono"/>
              <a:sym typeface="Roboto Mono"/>
            </a:endParaRPr>
          </a:p>
        </p:txBody>
      </p:sp>
      <p:sp>
        <p:nvSpPr>
          <p:cNvPr id="685" name="Google Shape;685;p71"/>
          <p:cNvSpPr/>
          <p:nvPr/>
        </p:nvSpPr>
        <p:spPr>
          <a:xfrm>
            <a:off x="1362200" y="2411250"/>
            <a:ext cx="3789000" cy="1988400"/>
          </a:xfrm>
          <a:prstGeom prst="roundRect">
            <a:avLst>
              <a:gd fmla="val 16667" name="adj"/>
            </a:avLst>
          </a:prstGeom>
          <a:noFill/>
          <a:ln cap="flat" cmpd="sng" w="38100">
            <a:solidFill>
              <a:srgbClr val="F953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 name="Google Shape;91;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 name="Google Shape;92;p18"/>
          <p:cNvSpPr txBox="1"/>
          <p:nvPr>
            <p:ph type="ctrTitle"/>
          </p:nvPr>
        </p:nvSpPr>
        <p:spPr>
          <a:xfrm>
            <a:off x="311700" y="12560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3" name="Google Shape;93;p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p72"/>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1" name="Google Shape;691;p7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92" name="Google Shape;692;p7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Once this configuration is put into a Kubernetes cluster, Kubernetes understands what you want it to achieve, and will keep checking to see if the current state matches your desired state.</a:t>
            </a:r>
            <a:endParaRPr sz="2900">
              <a:solidFill>
                <a:srgbClr val="000000"/>
              </a:solidFill>
              <a:latin typeface="Montserrat"/>
              <a:ea typeface="Montserrat"/>
              <a:cs typeface="Montserrat"/>
              <a:sym typeface="Montserrat"/>
            </a:endParaRPr>
          </a:p>
        </p:txBody>
      </p:sp>
      <p:sp>
        <p:nvSpPr>
          <p:cNvPr id="693" name="Google Shape;693;p7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73"/>
          <p:cNvPicPr preferRelativeResize="0"/>
          <p:nvPr/>
        </p:nvPicPr>
        <p:blipFill>
          <a:blip r:embed="rId3">
            <a:alphaModFix/>
          </a:blip>
          <a:stretch>
            <a:fillRect/>
          </a:stretch>
        </p:blipFill>
        <p:spPr>
          <a:xfrm>
            <a:off x="0" y="0"/>
            <a:ext cx="861675" cy="887475"/>
          </a:xfrm>
          <a:prstGeom prst="rect">
            <a:avLst/>
          </a:prstGeom>
          <a:noFill/>
          <a:ln>
            <a:noFill/>
          </a:ln>
        </p:spPr>
      </p:pic>
      <p:pic>
        <p:nvPicPr>
          <p:cNvPr id="699" name="Google Shape;699;p7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0" name="Google Shape;700;p7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took a closer look at how containers works in conjunction with Kubernetes.</a:t>
            </a:r>
            <a:endParaRPr sz="2900">
              <a:solidFill>
                <a:srgbClr val="000000"/>
              </a:solidFill>
              <a:latin typeface="Montserrat"/>
              <a:ea typeface="Montserrat"/>
              <a:cs typeface="Montserrat"/>
              <a:sym typeface="Montserrat"/>
            </a:endParaRPr>
          </a:p>
        </p:txBody>
      </p:sp>
      <p:sp>
        <p:nvSpPr>
          <p:cNvPr id="701" name="Google Shape;701;p7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pic>
        <p:nvPicPr>
          <p:cNvPr id="706" name="Google Shape;706;p74"/>
          <p:cNvPicPr preferRelativeResize="0"/>
          <p:nvPr/>
        </p:nvPicPr>
        <p:blipFill>
          <a:blip r:embed="rId3">
            <a:alphaModFix/>
          </a:blip>
          <a:stretch>
            <a:fillRect/>
          </a:stretch>
        </p:blipFill>
        <p:spPr>
          <a:xfrm>
            <a:off x="0" y="0"/>
            <a:ext cx="861675" cy="887475"/>
          </a:xfrm>
          <a:prstGeom prst="rect">
            <a:avLst/>
          </a:prstGeom>
          <a:noFill/>
          <a:ln>
            <a:noFill/>
          </a:ln>
        </p:spPr>
      </p:pic>
      <p:pic>
        <p:nvPicPr>
          <p:cNvPr id="707" name="Google Shape;707;p7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08" name="Google Shape;708;p7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take a deeper dive into how Kubernetes works with Nodes and the Control Plane.</a:t>
            </a:r>
            <a:endParaRPr sz="2900">
              <a:solidFill>
                <a:srgbClr val="000000"/>
              </a:solidFill>
              <a:latin typeface="Montserrat"/>
              <a:ea typeface="Montserrat"/>
              <a:cs typeface="Montserrat"/>
              <a:sym typeface="Montserrat"/>
            </a:endParaRPr>
          </a:p>
        </p:txBody>
      </p:sp>
      <p:sp>
        <p:nvSpPr>
          <p:cNvPr id="709" name="Google Shape;709;p7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75"/>
          <p:cNvPicPr preferRelativeResize="0"/>
          <p:nvPr/>
        </p:nvPicPr>
        <p:blipFill>
          <a:blip r:embed="rId3">
            <a:alphaModFix/>
          </a:blip>
          <a:stretch>
            <a:fillRect/>
          </a:stretch>
        </p:blipFill>
        <p:spPr>
          <a:xfrm>
            <a:off x="0" y="0"/>
            <a:ext cx="861675" cy="887475"/>
          </a:xfrm>
          <a:prstGeom prst="rect">
            <a:avLst/>
          </a:prstGeom>
          <a:noFill/>
          <a:ln>
            <a:noFill/>
          </a:ln>
        </p:spPr>
      </p:pic>
      <p:pic>
        <p:nvPicPr>
          <p:cNvPr id="715" name="Google Shape;715;p7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16" name="Google Shape;716;p75"/>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Understanding Nodes and Control Plane</a:t>
            </a:r>
            <a:endParaRPr b="1">
              <a:latin typeface="Montserrat"/>
              <a:ea typeface="Montserrat"/>
              <a:cs typeface="Montserrat"/>
              <a:sym typeface="Montserrat"/>
            </a:endParaRPr>
          </a:p>
        </p:txBody>
      </p:sp>
      <p:sp>
        <p:nvSpPr>
          <p:cNvPr id="717" name="Google Shape;717;p7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7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23" name="Google Shape;723;p7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24" name="Google Shape;724;p7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take a closer look at the organization of Kubernetes to begin to build an understanding of how Kubernetes API can communicate with Nodes to understand the state of Pods (in order to later update </a:t>
            </a:r>
            <a:r>
              <a:rPr lang="en" sz="2900">
                <a:solidFill>
                  <a:srgbClr val="000000"/>
                </a:solidFill>
                <a:latin typeface="Montserrat"/>
                <a:ea typeface="Montserrat"/>
                <a:cs typeface="Montserrat"/>
                <a:sym typeface="Montserrat"/>
              </a:rPr>
              <a:t>everything</a:t>
            </a:r>
            <a:r>
              <a:rPr lang="en" sz="2900">
                <a:solidFill>
                  <a:srgbClr val="000000"/>
                </a:solidFill>
                <a:latin typeface="Montserrat"/>
                <a:ea typeface="Montserrat"/>
                <a:cs typeface="Montserrat"/>
                <a:sym typeface="Montserrat"/>
              </a:rPr>
              <a:t> to the </a:t>
            </a:r>
            <a:r>
              <a:rPr b="1" lang="en" sz="2900">
                <a:solidFill>
                  <a:srgbClr val="000000"/>
                </a:solidFill>
                <a:latin typeface="Montserrat"/>
                <a:ea typeface="Montserrat"/>
                <a:cs typeface="Montserrat"/>
                <a:sym typeface="Montserrat"/>
              </a:rPr>
              <a:t>desired state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725" name="Google Shape;725;p7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77"/>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1" name="Google Shape;731;p7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32" name="Google Shape;732;p7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can think of a </a:t>
            </a:r>
            <a:r>
              <a:rPr b="1" lang="en" sz="2900">
                <a:solidFill>
                  <a:srgbClr val="000000"/>
                </a:solidFill>
                <a:latin typeface="Montserrat"/>
                <a:ea typeface="Montserrat"/>
                <a:cs typeface="Montserrat"/>
                <a:sym typeface="Montserrat"/>
              </a:rPr>
              <a:t>node</a:t>
            </a:r>
            <a:r>
              <a:rPr lang="en" sz="2900">
                <a:solidFill>
                  <a:srgbClr val="000000"/>
                </a:solidFill>
                <a:latin typeface="Montserrat"/>
                <a:ea typeface="Montserrat"/>
                <a:cs typeface="Montserrat"/>
                <a:sym typeface="Montserrat"/>
              </a:rPr>
              <a:t> as a virtual (or physical) machine we run our workloads 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a:t>
            </a:r>
            <a:r>
              <a:rPr b="1" lang="en" sz="2900">
                <a:solidFill>
                  <a:srgbClr val="000000"/>
                </a:solidFill>
                <a:latin typeface="Montserrat"/>
                <a:ea typeface="Montserrat"/>
                <a:cs typeface="Montserrat"/>
                <a:sym typeface="Montserrat"/>
              </a:rPr>
              <a:t>cluster</a:t>
            </a:r>
            <a:r>
              <a:rPr lang="en" sz="2900">
                <a:solidFill>
                  <a:srgbClr val="000000"/>
                </a:solidFill>
                <a:latin typeface="Montserrat"/>
                <a:ea typeface="Montserrat"/>
                <a:cs typeface="Montserrat"/>
                <a:sym typeface="Montserrat"/>
              </a:rPr>
              <a:t> is a group of one or more worker nodes.</a:t>
            </a:r>
            <a:endParaRPr sz="2900">
              <a:solidFill>
                <a:srgbClr val="000000"/>
              </a:solidFill>
              <a:latin typeface="Montserrat"/>
              <a:ea typeface="Montserrat"/>
              <a:cs typeface="Montserrat"/>
              <a:sym typeface="Montserrat"/>
            </a:endParaRPr>
          </a:p>
        </p:txBody>
      </p:sp>
      <p:sp>
        <p:nvSpPr>
          <p:cNvPr id="733" name="Google Shape;733;p7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id="738" name="Google Shape;738;p78"/>
          <p:cNvPicPr preferRelativeResize="0"/>
          <p:nvPr/>
        </p:nvPicPr>
        <p:blipFill>
          <a:blip r:embed="rId3">
            <a:alphaModFix/>
          </a:blip>
          <a:stretch>
            <a:fillRect/>
          </a:stretch>
        </p:blipFill>
        <p:spPr>
          <a:xfrm>
            <a:off x="0" y="0"/>
            <a:ext cx="861675" cy="887475"/>
          </a:xfrm>
          <a:prstGeom prst="rect">
            <a:avLst/>
          </a:prstGeom>
          <a:noFill/>
          <a:ln>
            <a:noFill/>
          </a:ln>
        </p:spPr>
      </p:pic>
      <p:pic>
        <p:nvPicPr>
          <p:cNvPr id="739" name="Google Shape;739;p7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40" name="Google Shape;740;p7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41" name="Google Shape;741;p78"/>
          <p:cNvSpPr/>
          <p:nvPr/>
        </p:nvSpPr>
        <p:spPr>
          <a:xfrm>
            <a:off x="1250275"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742" name="Google Shape;742;p78"/>
          <p:cNvSpPr/>
          <p:nvPr/>
        </p:nvSpPr>
        <p:spPr>
          <a:xfrm>
            <a:off x="3147300" y="730075"/>
            <a:ext cx="2692800" cy="8874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743" name="Google Shape;743;p78"/>
          <p:cNvSpPr/>
          <p:nvPr/>
        </p:nvSpPr>
        <p:spPr>
          <a:xfrm>
            <a:off x="5716500"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744" name="Google Shape;744;p78"/>
          <p:cNvSpPr/>
          <p:nvPr/>
        </p:nvSpPr>
        <p:spPr>
          <a:xfrm>
            <a:off x="18706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1</a:t>
            </a:r>
            <a:endParaRPr b="1" sz="2000">
              <a:latin typeface="Montserrat"/>
              <a:ea typeface="Montserrat"/>
              <a:cs typeface="Montserrat"/>
              <a:sym typeface="Montserrat"/>
            </a:endParaRPr>
          </a:p>
        </p:txBody>
      </p:sp>
      <p:sp>
        <p:nvSpPr>
          <p:cNvPr id="745" name="Google Shape;745;p78"/>
          <p:cNvSpPr/>
          <p:nvPr/>
        </p:nvSpPr>
        <p:spPr>
          <a:xfrm>
            <a:off x="3477425" y="14013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746" name="Google Shape;746;p78"/>
          <p:cNvSpPr/>
          <p:nvPr/>
        </p:nvSpPr>
        <p:spPr>
          <a:xfrm>
            <a:off x="62755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3</a:t>
            </a:r>
            <a:endParaRPr b="1" sz="2000">
              <a:latin typeface="Montserrat"/>
              <a:ea typeface="Montserrat"/>
              <a:cs typeface="Montserrat"/>
              <a:sym typeface="Montserrat"/>
            </a:endParaRPr>
          </a:p>
        </p:txBody>
      </p:sp>
      <p:sp>
        <p:nvSpPr>
          <p:cNvPr id="747" name="Google Shape;747;p78"/>
          <p:cNvSpPr/>
          <p:nvPr/>
        </p:nvSpPr>
        <p:spPr>
          <a:xfrm>
            <a:off x="6275575" y="366747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4</a:t>
            </a:r>
            <a:endParaRPr b="1" sz="2000">
              <a:latin typeface="Montserrat"/>
              <a:ea typeface="Montserrat"/>
              <a:cs typeface="Montserrat"/>
              <a:sym typeface="Montserrat"/>
            </a:endParaRPr>
          </a:p>
        </p:txBody>
      </p:sp>
      <p:cxnSp>
        <p:nvCxnSpPr>
          <p:cNvPr id="748" name="Google Shape;748;p78"/>
          <p:cNvCxnSpPr>
            <a:stCxn id="742" idx="1"/>
            <a:endCxn id="741" idx="0"/>
          </p:cNvCxnSpPr>
          <p:nvPr/>
        </p:nvCxnSpPr>
        <p:spPr>
          <a:xfrm flipH="1">
            <a:off x="2596800" y="1173775"/>
            <a:ext cx="550500" cy="1217700"/>
          </a:xfrm>
          <a:prstGeom prst="bentConnector2">
            <a:avLst/>
          </a:prstGeom>
          <a:noFill/>
          <a:ln cap="flat" cmpd="sng" w="28575">
            <a:solidFill>
              <a:schemeClr val="dk2"/>
            </a:solidFill>
            <a:prstDash val="dash"/>
            <a:round/>
            <a:headEnd len="med" w="med" type="none"/>
            <a:tailEnd len="med" w="med" type="none"/>
          </a:ln>
        </p:spPr>
      </p:cxnSp>
      <p:cxnSp>
        <p:nvCxnSpPr>
          <p:cNvPr id="749" name="Google Shape;749;p78"/>
          <p:cNvCxnSpPr>
            <a:stCxn id="742" idx="3"/>
            <a:endCxn id="743" idx="0"/>
          </p:cNvCxnSpPr>
          <p:nvPr/>
        </p:nvCxnSpPr>
        <p:spPr>
          <a:xfrm>
            <a:off x="5840100" y="1173775"/>
            <a:ext cx="1222800" cy="1217700"/>
          </a:xfrm>
          <a:prstGeom prst="bentConnector2">
            <a:avLst/>
          </a:prstGeom>
          <a:noFill/>
          <a:ln cap="flat" cmpd="sng" w="28575">
            <a:solidFill>
              <a:schemeClr val="dk2"/>
            </a:solidFill>
            <a:prstDash val="dash"/>
            <a:round/>
            <a:headEnd len="med" w="med" type="none"/>
            <a:tailEnd len="med" w="med" type="none"/>
          </a:ln>
        </p:spPr>
      </p:cxnSp>
      <p:sp>
        <p:nvSpPr>
          <p:cNvPr id="750" name="Google Shape;750;p78"/>
          <p:cNvSpPr/>
          <p:nvPr/>
        </p:nvSpPr>
        <p:spPr>
          <a:xfrm>
            <a:off x="1870675" y="3667463"/>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2</a:t>
            </a:r>
            <a:endParaRPr b="1" sz="20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79"/>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6" name="Google Shape;756;p7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57" name="Google Shape;757;p7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758" name="Google Shape;758;p79"/>
          <p:cNvSpPr/>
          <p:nvPr/>
        </p:nvSpPr>
        <p:spPr>
          <a:xfrm>
            <a:off x="1250275"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759" name="Google Shape;759;p79"/>
          <p:cNvSpPr/>
          <p:nvPr/>
        </p:nvSpPr>
        <p:spPr>
          <a:xfrm>
            <a:off x="3147300" y="730075"/>
            <a:ext cx="2692800" cy="8874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760" name="Google Shape;760;p79"/>
          <p:cNvSpPr/>
          <p:nvPr/>
        </p:nvSpPr>
        <p:spPr>
          <a:xfrm>
            <a:off x="5716500"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761" name="Google Shape;761;p79"/>
          <p:cNvSpPr/>
          <p:nvPr/>
        </p:nvSpPr>
        <p:spPr>
          <a:xfrm>
            <a:off x="18706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1</a:t>
            </a:r>
            <a:endParaRPr b="1" sz="2000">
              <a:latin typeface="Montserrat"/>
              <a:ea typeface="Montserrat"/>
              <a:cs typeface="Montserrat"/>
              <a:sym typeface="Montserrat"/>
            </a:endParaRPr>
          </a:p>
        </p:txBody>
      </p:sp>
      <p:sp>
        <p:nvSpPr>
          <p:cNvPr id="762" name="Google Shape;762;p79"/>
          <p:cNvSpPr/>
          <p:nvPr/>
        </p:nvSpPr>
        <p:spPr>
          <a:xfrm>
            <a:off x="3477425" y="14013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763" name="Google Shape;763;p79"/>
          <p:cNvSpPr/>
          <p:nvPr/>
        </p:nvSpPr>
        <p:spPr>
          <a:xfrm>
            <a:off x="62755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3</a:t>
            </a:r>
            <a:endParaRPr b="1" sz="2000">
              <a:latin typeface="Montserrat"/>
              <a:ea typeface="Montserrat"/>
              <a:cs typeface="Montserrat"/>
              <a:sym typeface="Montserrat"/>
            </a:endParaRPr>
          </a:p>
        </p:txBody>
      </p:sp>
      <p:sp>
        <p:nvSpPr>
          <p:cNvPr id="764" name="Google Shape;764;p79"/>
          <p:cNvSpPr/>
          <p:nvPr/>
        </p:nvSpPr>
        <p:spPr>
          <a:xfrm>
            <a:off x="6275575" y="366747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4</a:t>
            </a:r>
            <a:endParaRPr b="1" sz="2000">
              <a:latin typeface="Montserrat"/>
              <a:ea typeface="Montserrat"/>
              <a:cs typeface="Montserrat"/>
              <a:sym typeface="Montserrat"/>
            </a:endParaRPr>
          </a:p>
        </p:txBody>
      </p:sp>
      <p:cxnSp>
        <p:nvCxnSpPr>
          <p:cNvPr id="765" name="Google Shape;765;p79"/>
          <p:cNvCxnSpPr>
            <a:stCxn id="759" idx="1"/>
            <a:endCxn id="758" idx="0"/>
          </p:cNvCxnSpPr>
          <p:nvPr/>
        </p:nvCxnSpPr>
        <p:spPr>
          <a:xfrm flipH="1">
            <a:off x="2596800" y="1173775"/>
            <a:ext cx="550500" cy="1217700"/>
          </a:xfrm>
          <a:prstGeom prst="bentConnector2">
            <a:avLst/>
          </a:prstGeom>
          <a:noFill/>
          <a:ln cap="flat" cmpd="sng" w="28575">
            <a:solidFill>
              <a:schemeClr val="dk2"/>
            </a:solidFill>
            <a:prstDash val="dash"/>
            <a:round/>
            <a:headEnd len="med" w="med" type="none"/>
            <a:tailEnd len="med" w="med" type="none"/>
          </a:ln>
        </p:spPr>
      </p:cxnSp>
      <p:cxnSp>
        <p:nvCxnSpPr>
          <p:cNvPr id="766" name="Google Shape;766;p79"/>
          <p:cNvCxnSpPr>
            <a:stCxn id="759" idx="3"/>
            <a:endCxn id="760" idx="0"/>
          </p:cNvCxnSpPr>
          <p:nvPr/>
        </p:nvCxnSpPr>
        <p:spPr>
          <a:xfrm>
            <a:off x="5840100" y="1173775"/>
            <a:ext cx="1222800" cy="1217700"/>
          </a:xfrm>
          <a:prstGeom prst="bentConnector2">
            <a:avLst/>
          </a:prstGeom>
          <a:noFill/>
          <a:ln cap="flat" cmpd="sng" w="28575">
            <a:solidFill>
              <a:schemeClr val="dk2"/>
            </a:solidFill>
            <a:prstDash val="dash"/>
            <a:round/>
            <a:headEnd len="med" w="med" type="none"/>
            <a:tailEnd len="med" w="med" type="none"/>
          </a:ln>
        </p:spPr>
      </p:cxnSp>
      <p:sp>
        <p:nvSpPr>
          <p:cNvPr id="767" name="Google Shape;767;p79"/>
          <p:cNvSpPr/>
          <p:nvPr/>
        </p:nvSpPr>
        <p:spPr>
          <a:xfrm>
            <a:off x="1870675" y="3667463"/>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2</a:t>
            </a:r>
            <a:endParaRPr b="1" sz="2000">
              <a:latin typeface="Montserrat"/>
              <a:ea typeface="Montserrat"/>
              <a:cs typeface="Montserrat"/>
              <a:sym typeface="Montserrat"/>
            </a:endParaRPr>
          </a:p>
        </p:txBody>
      </p:sp>
      <p:sp>
        <p:nvSpPr>
          <p:cNvPr id="768" name="Google Shape;768;p79"/>
          <p:cNvSpPr/>
          <p:nvPr/>
        </p:nvSpPr>
        <p:spPr>
          <a:xfrm>
            <a:off x="923800" y="641950"/>
            <a:ext cx="7625100" cy="3986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9"/>
          <p:cNvSpPr txBox="1"/>
          <p:nvPr/>
        </p:nvSpPr>
        <p:spPr>
          <a:xfrm>
            <a:off x="6780750" y="4591825"/>
            <a:ext cx="2283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p80"/>
          <p:cNvPicPr preferRelativeResize="0"/>
          <p:nvPr/>
        </p:nvPicPr>
        <p:blipFill>
          <a:blip r:embed="rId3">
            <a:alphaModFix/>
          </a:blip>
          <a:stretch>
            <a:fillRect/>
          </a:stretch>
        </p:blipFill>
        <p:spPr>
          <a:xfrm>
            <a:off x="0" y="0"/>
            <a:ext cx="861675" cy="887475"/>
          </a:xfrm>
          <a:prstGeom prst="rect">
            <a:avLst/>
          </a:prstGeom>
          <a:noFill/>
          <a:ln>
            <a:noFill/>
          </a:ln>
        </p:spPr>
      </p:pic>
      <p:pic>
        <p:nvPicPr>
          <p:cNvPr id="775" name="Google Shape;775;p8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76" name="Google Shape;776;p8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node contains all the services necessary to run pods: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Container Runtime: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Ability to run containers</a:t>
            </a:r>
            <a:endParaRPr sz="2900">
              <a:solidFill>
                <a:srgbClr val="000000"/>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777" name="Google Shape;777;p8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id="782" name="Google Shape;782;p81"/>
          <p:cNvPicPr preferRelativeResize="0"/>
          <p:nvPr/>
        </p:nvPicPr>
        <p:blipFill>
          <a:blip r:embed="rId3">
            <a:alphaModFix/>
          </a:blip>
          <a:stretch>
            <a:fillRect/>
          </a:stretch>
        </p:blipFill>
        <p:spPr>
          <a:xfrm>
            <a:off x="0" y="0"/>
            <a:ext cx="861675" cy="887475"/>
          </a:xfrm>
          <a:prstGeom prst="rect">
            <a:avLst/>
          </a:prstGeom>
          <a:noFill/>
          <a:ln>
            <a:noFill/>
          </a:ln>
        </p:spPr>
      </p:pic>
      <p:pic>
        <p:nvPicPr>
          <p:cNvPr id="783" name="Google Shape;783;p8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84" name="Google Shape;784;p8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node contains all the services necessary to run pods: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Kubelet</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Confirms that all operations that should be running are actually running.</a:t>
            </a:r>
            <a:endParaRPr sz="2900">
              <a:solidFill>
                <a:srgbClr val="000000"/>
              </a:solidFill>
              <a:latin typeface="Montserrat"/>
              <a:ea typeface="Montserrat"/>
              <a:cs typeface="Montserrat"/>
              <a:sym typeface="Montserrat"/>
            </a:endParaRPr>
          </a:p>
        </p:txBody>
      </p:sp>
      <p:sp>
        <p:nvSpPr>
          <p:cNvPr id="785" name="Google Shape;785;p8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 name="Google Shape;99;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 name="Google Shape;100;p19"/>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Kubernetes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Basic Overview</a:t>
            </a:r>
            <a:endParaRPr b="1">
              <a:latin typeface="Montserrat"/>
              <a:ea typeface="Montserrat"/>
              <a:cs typeface="Montserrat"/>
              <a:sym typeface="Montserrat"/>
            </a:endParaRPr>
          </a:p>
        </p:txBody>
      </p:sp>
      <p:sp>
        <p:nvSpPr>
          <p:cNvPr id="101" name="Google Shape;101;p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pic>
        <p:nvPicPr>
          <p:cNvPr id="790" name="Google Shape;790;p82"/>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1" name="Google Shape;791;p8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92" name="Google Shape;792;p8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Each node contains all the services necessary to run pods: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Kube-proxy</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Handles networking, allowing for the Kubernetes API to keep track of nodes, pods and networking.</a:t>
            </a:r>
            <a:endParaRPr sz="2900">
              <a:solidFill>
                <a:srgbClr val="000000"/>
              </a:solidFill>
              <a:latin typeface="Montserrat"/>
              <a:ea typeface="Montserrat"/>
              <a:cs typeface="Montserrat"/>
              <a:sym typeface="Montserrat"/>
            </a:endParaRPr>
          </a:p>
        </p:txBody>
      </p:sp>
      <p:sp>
        <p:nvSpPr>
          <p:cNvPr id="793" name="Google Shape;793;p8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83"/>
          <p:cNvPicPr preferRelativeResize="0"/>
          <p:nvPr/>
        </p:nvPicPr>
        <p:blipFill>
          <a:blip r:embed="rId3">
            <a:alphaModFix/>
          </a:blip>
          <a:stretch>
            <a:fillRect/>
          </a:stretch>
        </p:blipFill>
        <p:spPr>
          <a:xfrm>
            <a:off x="0" y="0"/>
            <a:ext cx="861675" cy="887475"/>
          </a:xfrm>
          <a:prstGeom prst="rect">
            <a:avLst/>
          </a:prstGeom>
          <a:noFill/>
          <a:ln>
            <a:noFill/>
          </a:ln>
        </p:spPr>
      </p:pic>
      <p:pic>
        <p:nvPicPr>
          <p:cNvPr id="799" name="Google Shape;799;p8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0" name="Google Shape;800;p8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Even with the organization that Nodes and Pods gives us, it’s still not possible for a human to manage all the pods and nodes in a cluster.</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Kubernetes manages this for us through the </a:t>
            </a:r>
            <a:r>
              <a:rPr b="1" lang="en" sz="2900">
                <a:solidFill>
                  <a:srgbClr val="000000"/>
                </a:solidFill>
                <a:latin typeface="Montserrat"/>
                <a:ea typeface="Montserrat"/>
                <a:cs typeface="Montserrat"/>
                <a:sym typeface="Montserrat"/>
              </a:rPr>
              <a:t>control plane</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p:txBody>
      </p:sp>
      <p:sp>
        <p:nvSpPr>
          <p:cNvPr id="801" name="Google Shape;801;p8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84"/>
          <p:cNvPicPr preferRelativeResize="0"/>
          <p:nvPr/>
        </p:nvPicPr>
        <p:blipFill>
          <a:blip r:embed="rId3">
            <a:alphaModFix/>
          </a:blip>
          <a:stretch>
            <a:fillRect/>
          </a:stretch>
        </p:blipFill>
        <p:spPr>
          <a:xfrm>
            <a:off x="0" y="0"/>
            <a:ext cx="861675" cy="887475"/>
          </a:xfrm>
          <a:prstGeom prst="rect">
            <a:avLst/>
          </a:prstGeom>
          <a:noFill/>
          <a:ln>
            <a:noFill/>
          </a:ln>
        </p:spPr>
      </p:pic>
      <p:pic>
        <p:nvPicPr>
          <p:cNvPr id="807" name="Google Shape;807;p8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08" name="Google Shape;808;p8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09" name="Google Shape;809;p84"/>
          <p:cNvSpPr/>
          <p:nvPr/>
        </p:nvSpPr>
        <p:spPr>
          <a:xfrm>
            <a:off x="1250275"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810" name="Google Shape;810;p84"/>
          <p:cNvSpPr/>
          <p:nvPr/>
        </p:nvSpPr>
        <p:spPr>
          <a:xfrm>
            <a:off x="3147300" y="730075"/>
            <a:ext cx="2692800" cy="8874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11" name="Google Shape;811;p84"/>
          <p:cNvSpPr/>
          <p:nvPr/>
        </p:nvSpPr>
        <p:spPr>
          <a:xfrm>
            <a:off x="5716500" y="2391425"/>
            <a:ext cx="2692800" cy="20709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1</a:t>
            </a:r>
            <a:endParaRPr b="1" sz="2000">
              <a:latin typeface="Montserrat"/>
              <a:ea typeface="Montserrat"/>
              <a:cs typeface="Montserrat"/>
              <a:sym typeface="Montserrat"/>
            </a:endParaRPr>
          </a:p>
        </p:txBody>
      </p:sp>
      <p:sp>
        <p:nvSpPr>
          <p:cNvPr id="812" name="Google Shape;812;p84"/>
          <p:cNvSpPr/>
          <p:nvPr/>
        </p:nvSpPr>
        <p:spPr>
          <a:xfrm>
            <a:off x="18706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1</a:t>
            </a:r>
            <a:endParaRPr b="1" sz="2000">
              <a:latin typeface="Montserrat"/>
              <a:ea typeface="Montserrat"/>
              <a:cs typeface="Montserrat"/>
              <a:sym typeface="Montserrat"/>
            </a:endParaRPr>
          </a:p>
        </p:txBody>
      </p:sp>
      <p:sp>
        <p:nvSpPr>
          <p:cNvPr id="813" name="Google Shape;813;p84"/>
          <p:cNvSpPr/>
          <p:nvPr/>
        </p:nvSpPr>
        <p:spPr>
          <a:xfrm>
            <a:off x="3477425" y="14013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14" name="Google Shape;814;p84"/>
          <p:cNvSpPr/>
          <p:nvPr/>
        </p:nvSpPr>
        <p:spPr>
          <a:xfrm>
            <a:off x="6275575" y="298272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3</a:t>
            </a:r>
            <a:endParaRPr b="1" sz="2000">
              <a:latin typeface="Montserrat"/>
              <a:ea typeface="Montserrat"/>
              <a:cs typeface="Montserrat"/>
              <a:sym typeface="Montserrat"/>
            </a:endParaRPr>
          </a:p>
        </p:txBody>
      </p:sp>
      <p:sp>
        <p:nvSpPr>
          <p:cNvPr id="815" name="Google Shape;815;p84"/>
          <p:cNvSpPr/>
          <p:nvPr/>
        </p:nvSpPr>
        <p:spPr>
          <a:xfrm>
            <a:off x="6275575" y="3667475"/>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4</a:t>
            </a:r>
            <a:endParaRPr b="1" sz="2000">
              <a:latin typeface="Montserrat"/>
              <a:ea typeface="Montserrat"/>
              <a:cs typeface="Montserrat"/>
              <a:sym typeface="Montserrat"/>
            </a:endParaRPr>
          </a:p>
        </p:txBody>
      </p:sp>
      <p:cxnSp>
        <p:nvCxnSpPr>
          <p:cNvPr id="816" name="Google Shape;816;p84"/>
          <p:cNvCxnSpPr>
            <a:stCxn id="810" idx="1"/>
            <a:endCxn id="809" idx="0"/>
          </p:cNvCxnSpPr>
          <p:nvPr/>
        </p:nvCxnSpPr>
        <p:spPr>
          <a:xfrm flipH="1">
            <a:off x="2596800" y="1173775"/>
            <a:ext cx="550500" cy="1217700"/>
          </a:xfrm>
          <a:prstGeom prst="bentConnector2">
            <a:avLst/>
          </a:prstGeom>
          <a:noFill/>
          <a:ln cap="flat" cmpd="sng" w="28575">
            <a:solidFill>
              <a:schemeClr val="dk2"/>
            </a:solidFill>
            <a:prstDash val="dash"/>
            <a:round/>
            <a:headEnd len="med" w="med" type="none"/>
            <a:tailEnd len="med" w="med" type="none"/>
          </a:ln>
        </p:spPr>
      </p:cxnSp>
      <p:cxnSp>
        <p:nvCxnSpPr>
          <p:cNvPr id="817" name="Google Shape;817;p84"/>
          <p:cNvCxnSpPr>
            <a:stCxn id="810" idx="3"/>
            <a:endCxn id="811" idx="0"/>
          </p:cNvCxnSpPr>
          <p:nvPr/>
        </p:nvCxnSpPr>
        <p:spPr>
          <a:xfrm>
            <a:off x="5840100" y="1173775"/>
            <a:ext cx="1222800" cy="1217700"/>
          </a:xfrm>
          <a:prstGeom prst="bentConnector2">
            <a:avLst/>
          </a:prstGeom>
          <a:noFill/>
          <a:ln cap="flat" cmpd="sng" w="28575">
            <a:solidFill>
              <a:schemeClr val="dk2"/>
            </a:solidFill>
            <a:prstDash val="dash"/>
            <a:round/>
            <a:headEnd len="med" w="med" type="none"/>
            <a:tailEnd len="med" w="med" type="none"/>
          </a:ln>
        </p:spPr>
      </p:cxnSp>
      <p:sp>
        <p:nvSpPr>
          <p:cNvPr id="818" name="Google Shape;818;p84"/>
          <p:cNvSpPr/>
          <p:nvPr/>
        </p:nvSpPr>
        <p:spPr>
          <a:xfrm>
            <a:off x="1870675" y="3667463"/>
            <a:ext cx="14520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 2</a:t>
            </a:r>
            <a:endParaRPr b="1" sz="2000">
              <a:latin typeface="Montserrat"/>
              <a:ea typeface="Montserrat"/>
              <a:cs typeface="Montserrat"/>
              <a:sym typeface="Montserrat"/>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85"/>
          <p:cNvPicPr preferRelativeResize="0"/>
          <p:nvPr/>
        </p:nvPicPr>
        <p:blipFill>
          <a:blip r:embed="rId3">
            <a:alphaModFix/>
          </a:blip>
          <a:stretch>
            <a:fillRect/>
          </a:stretch>
        </p:blipFill>
        <p:spPr>
          <a:xfrm>
            <a:off x="0" y="0"/>
            <a:ext cx="861675" cy="887475"/>
          </a:xfrm>
          <a:prstGeom prst="rect">
            <a:avLst/>
          </a:prstGeom>
          <a:noFill/>
          <a:ln>
            <a:noFill/>
          </a:ln>
        </p:spPr>
      </p:pic>
      <p:pic>
        <p:nvPicPr>
          <p:cNvPr id="824" name="Google Shape;824;p8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25" name="Google Shape;825;p8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26" name="Google Shape;826;p85"/>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27" name="Google Shape;827;p85"/>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id="832" name="Google Shape;832;p86"/>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3" name="Google Shape;833;p8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34" name="Google Shape;834;p8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35" name="Google Shape;835;p86"/>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36" name="Google Shape;836;p86"/>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37" name="Google Shape;837;p86"/>
          <p:cNvSpPr/>
          <p:nvPr/>
        </p:nvSpPr>
        <p:spPr>
          <a:xfrm>
            <a:off x="3729825"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API Server</a:t>
            </a:r>
            <a:endParaRPr sz="2000">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8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43" name="Google Shape;843;p8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4" name="Google Shape;844;p8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45" name="Google Shape;845;p87"/>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46" name="Google Shape;846;p87"/>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47" name="Google Shape;847;p87"/>
          <p:cNvSpPr/>
          <p:nvPr/>
        </p:nvSpPr>
        <p:spPr>
          <a:xfrm>
            <a:off x="3729825"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API Server</a:t>
            </a:r>
            <a:endParaRPr sz="2000">
              <a:latin typeface="Montserrat"/>
              <a:ea typeface="Montserrat"/>
              <a:cs typeface="Montserrat"/>
              <a:sym typeface="Montserrat"/>
            </a:endParaRPr>
          </a:p>
        </p:txBody>
      </p:sp>
      <p:sp>
        <p:nvSpPr>
          <p:cNvPr id="848" name="Google Shape;848;p87"/>
          <p:cNvSpPr/>
          <p:nvPr/>
        </p:nvSpPr>
        <p:spPr>
          <a:xfrm>
            <a:off x="609825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etcd</a:t>
            </a:r>
            <a:endParaRPr sz="2000">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88"/>
          <p:cNvPicPr preferRelativeResize="0"/>
          <p:nvPr/>
        </p:nvPicPr>
        <p:blipFill>
          <a:blip r:embed="rId3">
            <a:alphaModFix/>
          </a:blip>
          <a:stretch>
            <a:fillRect/>
          </a:stretch>
        </p:blipFill>
        <p:spPr>
          <a:xfrm>
            <a:off x="0" y="0"/>
            <a:ext cx="861675" cy="887475"/>
          </a:xfrm>
          <a:prstGeom prst="rect">
            <a:avLst/>
          </a:prstGeom>
          <a:noFill/>
          <a:ln>
            <a:noFill/>
          </a:ln>
        </p:spPr>
      </p:pic>
      <p:pic>
        <p:nvPicPr>
          <p:cNvPr id="854" name="Google Shape;854;p8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55" name="Google Shape;855;p8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56" name="Google Shape;856;p88"/>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57" name="Google Shape;857;p88"/>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58" name="Google Shape;858;p88"/>
          <p:cNvSpPr/>
          <p:nvPr/>
        </p:nvSpPr>
        <p:spPr>
          <a:xfrm>
            <a:off x="3729825"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API Server</a:t>
            </a:r>
            <a:endParaRPr sz="2000">
              <a:latin typeface="Montserrat"/>
              <a:ea typeface="Montserrat"/>
              <a:cs typeface="Montserrat"/>
              <a:sym typeface="Montserrat"/>
            </a:endParaRPr>
          </a:p>
        </p:txBody>
      </p:sp>
      <p:sp>
        <p:nvSpPr>
          <p:cNvPr id="859" name="Google Shape;859;p88"/>
          <p:cNvSpPr/>
          <p:nvPr/>
        </p:nvSpPr>
        <p:spPr>
          <a:xfrm>
            <a:off x="609825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etcd</a:t>
            </a:r>
            <a:endParaRPr sz="2000">
              <a:latin typeface="Montserrat"/>
              <a:ea typeface="Montserrat"/>
              <a:cs typeface="Montserrat"/>
              <a:sym typeface="Montserrat"/>
            </a:endParaRPr>
          </a:p>
        </p:txBody>
      </p:sp>
      <p:sp>
        <p:nvSpPr>
          <p:cNvPr id="860" name="Google Shape;860;p88"/>
          <p:cNvSpPr/>
          <p:nvPr/>
        </p:nvSpPr>
        <p:spPr>
          <a:xfrm>
            <a:off x="145530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Scheduler</a:t>
            </a:r>
            <a:endParaRPr sz="20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pic>
        <p:nvPicPr>
          <p:cNvPr id="865" name="Google Shape;865;p89"/>
          <p:cNvPicPr preferRelativeResize="0"/>
          <p:nvPr/>
        </p:nvPicPr>
        <p:blipFill>
          <a:blip r:embed="rId3">
            <a:alphaModFix/>
          </a:blip>
          <a:stretch>
            <a:fillRect/>
          </a:stretch>
        </p:blipFill>
        <p:spPr>
          <a:xfrm>
            <a:off x="0" y="0"/>
            <a:ext cx="861675" cy="887475"/>
          </a:xfrm>
          <a:prstGeom prst="rect">
            <a:avLst/>
          </a:prstGeom>
          <a:noFill/>
          <a:ln>
            <a:noFill/>
          </a:ln>
        </p:spPr>
      </p:pic>
      <p:pic>
        <p:nvPicPr>
          <p:cNvPr id="866" name="Google Shape;866;p8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67" name="Google Shape;867;p8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68" name="Google Shape;868;p89"/>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69" name="Google Shape;869;p89"/>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70" name="Google Shape;870;p89"/>
          <p:cNvSpPr/>
          <p:nvPr/>
        </p:nvSpPr>
        <p:spPr>
          <a:xfrm>
            <a:off x="3729825"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API Server</a:t>
            </a:r>
            <a:endParaRPr sz="2000">
              <a:latin typeface="Montserrat"/>
              <a:ea typeface="Montserrat"/>
              <a:cs typeface="Montserrat"/>
              <a:sym typeface="Montserrat"/>
            </a:endParaRPr>
          </a:p>
        </p:txBody>
      </p:sp>
      <p:sp>
        <p:nvSpPr>
          <p:cNvPr id="871" name="Google Shape;871;p89"/>
          <p:cNvSpPr/>
          <p:nvPr/>
        </p:nvSpPr>
        <p:spPr>
          <a:xfrm>
            <a:off x="609825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etcd</a:t>
            </a:r>
            <a:endParaRPr sz="2000">
              <a:latin typeface="Montserrat"/>
              <a:ea typeface="Montserrat"/>
              <a:cs typeface="Montserrat"/>
              <a:sym typeface="Montserrat"/>
            </a:endParaRPr>
          </a:p>
        </p:txBody>
      </p:sp>
      <p:sp>
        <p:nvSpPr>
          <p:cNvPr id="872" name="Google Shape;872;p89"/>
          <p:cNvSpPr/>
          <p:nvPr/>
        </p:nvSpPr>
        <p:spPr>
          <a:xfrm>
            <a:off x="145530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Scheduler</a:t>
            </a:r>
            <a:endParaRPr sz="2000">
              <a:latin typeface="Montserrat"/>
              <a:ea typeface="Montserrat"/>
              <a:cs typeface="Montserrat"/>
              <a:sym typeface="Montserrat"/>
            </a:endParaRPr>
          </a:p>
        </p:txBody>
      </p:sp>
      <p:sp>
        <p:nvSpPr>
          <p:cNvPr id="873" name="Google Shape;873;p89"/>
          <p:cNvSpPr/>
          <p:nvPr/>
        </p:nvSpPr>
        <p:spPr>
          <a:xfrm>
            <a:off x="6098250" y="26612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Controller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Manager</a:t>
            </a:r>
            <a:endParaRPr sz="2000">
              <a:latin typeface="Montserrat"/>
              <a:ea typeface="Montserrat"/>
              <a:cs typeface="Montserrat"/>
              <a:sym typeface="Montserra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pic>
        <p:nvPicPr>
          <p:cNvPr id="878" name="Google Shape;878;p90"/>
          <p:cNvPicPr preferRelativeResize="0"/>
          <p:nvPr/>
        </p:nvPicPr>
        <p:blipFill>
          <a:blip r:embed="rId3">
            <a:alphaModFix/>
          </a:blip>
          <a:stretch>
            <a:fillRect/>
          </a:stretch>
        </p:blipFill>
        <p:spPr>
          <a:xfrm>
            <a:off x="0" y="0"/>
            <a:ext cx="861675" cy="887475"/>
          </a:xfrm>
          <a:prstGeom prst="rect">
            <a:avLst/>
          </a:prstGeom>
          <a:noFill/>
          <a:ln>
            <a:noFill/>
          </a:ln>
        </p:spPr>
      </p:pic>
      <p:pic>
        <p:nvPicPr>
          <p:cNvPr id="879" name="Google Shape;879;p9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80" name="Google Shape;880;p9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881" name="Google Shape;881;p90"/>
          <p:cNvSpPr/>
          <p:nvPr/>
        </p:nvSpPr>
        <p:spPr>
          <a:xfrm>
            <a:off x="1205625" y="730075"/>
            <a:ext cx="7140000" cy="3898200"/>
          </a:xfrm>
          <a:prstGeom prst="roundRect">
            <a:avLst>
              <a:gd fmla="val 16667" name="adj"/>
            </a:avLst>
          </a:prstGeom>
          <a:solidFill>
            <a:schemeClr val="accen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Kubernetes API</a:t>
            </a:r>
            <a:endParaRPr b="1" sz="2000">
              <a:solidFill>
                <a:schemeClr val="lt1"/>
              </a:solidFill>
              <a:latin typeface="Montserrat"/>
              <a:ea typeface="Montserrat"/>
              <a:cs typeface="Montserrat"/>
              <a:sym typeface="Montserrat"/>
            </a:endParaRPr>
          </a:p>
        </p:txBody>
      </p:sp>
      <p:sp>
        <p:nvSpPr>
          <p:cNvPr id="882" name="Google Shape;882;p90"/>
          <p:cNvSpPr/>
          <p:nvPr/>
        </p:nvSpPr>
        <p:spPr>
          <a:xfrm>
            <a:off x="3842800" y="4313600"/>
            <a:ext cx="2053500" cy="5154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 Plane</a:t>
            </a:r>
            <a:endParaRPr sz="2000">
              <a:latin typeface="Montserrat"/>
              <a:ea typeface="Montserrat"/>
              <a:cs typeface="Montserrat"/>
              <a:sym typeface="Montserrat"/>
            </a:endParaRPr>
          </a:p>
        </p:txBody>
      </p:sp>
      <p:sp>
        <p:nvSpPr>
          <p:cNvPr id="883" name="Google Shape;883;p90"/>
          <p:cNvSpPr/>
          <p:nvPr/>
        </p:nvSpPr>
        <p:spPr>
          <a:xfrm>
            <a:off x="3729825"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API Server</a:t>
            </a:r>
            <a:endParaRPr sz="2000">
              <a:latin typeface="Montserrat"/>
              <a:ea typeface="Montserrat"/>
              <a:cs typeface="Montserrat"/>
              <a:sym typeface="Montserrat"/>
            </a:endParaRPr>
          </a:p>
        </p:txBody>
      </p:sp>
      <p:sp>
        <p:nvSpPr>
          <p:cNvPr id="884" name="Google Shape;884;p90"/>
          <p:cNvSpPr/>
          <p:nvPr/>
        </p:nvSpPr>
        <p:spPr>
          <a:xfrm>
            <a:off x="609825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etcd</a:t>
            </a:r>
            <a:endParaRPr sz="2000">
              <a:latin typeface="Montserrat"/>
              <a:ea typeface="Montserrat"/>
              <a:cs typeface="Montserrat"/>
              <a:sym typeface="Montserrat"/>
            </a:endParaRPr>
          </a:p>
        </p:txBody>
      </p:sp>
      <p:sp>
        <p:nvSpPr>
          <p:cNvPr id="885" name="Google Shape;885;p90"/>
          <p:cNvSpPr/>
          <p:nvPr/>
        </p:nvSpPr>
        <p:spPr>
          <a:xfrm>
            <a:off x="1455300" y="13658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Scheduler</a:t>
            </a:r>
            <a:endParaRPr sz="2000">
              <a:latin typeface="Montserrat"/>
              <a:ea typeface="Montserrat"/>
              <a:cs typeface="Montserrat"/>
              <a:sym typeface="Montserrat"/>
            </a:endParaRPr>
          </a:p>
        </p:txBody>
      </p:sp>
      <p:sp>
        <p:nvSpPr>
          <p:cNvPr id="886" name="Google Shape;886;p90"/>
          <p:cNvSpPr/>
          <p:nvPr/>
        </p:nvSpPr>
        <p:spPr>
          <a:xfrm>
            <a:off x="1455300" y="26612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Cloud</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Controller</a:t>
            </a:r>
            <a:endParaRPr sz="2000">
              <a:latin typeface="Montserrat"/>
              <a:ea typeface="Montserrat"/>
              <a:cs typeface="Montserrat"/>
              <a:sym typeface="Montserrat"/>
            </a:endParaRPr>
          </a:p>
        </p:txBody>
      </p:sp>
      <p:sp>
        <p:nvSpPr>
          <p:cNvPr id="887" name="Google Shape;887;p90"/>
          <p:cNvSpPr/>
          <p:nvPr/>
        </p:nvSpPr>
        <p:spPr>
          <a:xfrm>
            <a:off x="6098250" y="2661200"/>
            <a:ext cx="2053500" cy="887400"/>
          </a:xfrm>
          <a:prstGeom prst="roundRect">
            <a:avLst>
              <a:gd fmla="val 16667" name="adj"/>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Controller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Manager</a:t>
            </a:r>
            <a:endParaRPr sz="2000">
              <a:latin typeface="Montserrat"/>
              <a:ea typeface="Montserrat"/>
              <a:cs typeface="Montserrat"/>
              <a:sym typeface="Montserra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id="892" name="Google Shape;892;p91"/>
          <p:cNvPicPr preferRelativeResize="0"/>
          <p:nvPr/>
        </p:nvPicPr>
        <p:blipFill>
          <a:blip r:embed="rId3">
            <a:alphaModFix/>
          </a:blip>
          <a:stretch>
            <a:fillRect/>
          </a:stretch>
        </p:blipFill>
        <p:spPr>
          <a:xfrm>
            <a:off x="0" y="0"/>
            <a:ext cx="861675" cy="887475"/>
          </a:xfrm>
          <a:prstGeom prst="rect">
            <a:avLst/>
          </a:prstGeom>
          <a:noFill/>
          <a:ln>
            <a:noFill/>
          </a:ln>
        </p:spPr>
      </p:pic>
      <p:pic>
        <p:nvPicPr>
          <p:cNvPr id="893" name="Google Shape;893;p9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94" name="Google Shape;894;p9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gives the user an abstraction to communicate with using the </a:t>
            </a:r>
            <a:r>
              <a:rPr b="1" lang="en" sz="2900">
                <a:solidFill>
                  <a:srgbClr val="000000"/>
                </a:solidFill>
                <a:latin typeface="Montserrat"/>
                <a:ea typeface="Montserrat"/>
                <a:cs typeface="Montserrat"/>
                <a:sym typeface="Montserrat"/>
              </a:rPr>
              <a:t>Kubernetes API</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deploy a container, a pod is created for the container and that pod can exist on a node.</a:t>
            </a:r>
            <a:endParaRPr sz="2900">
              <a:solidFill>
                <a:srgbClr val="000000"/>
              </a:solidFill>
              <a:latin typeface="Montserrat"/>
              <a:ea typeface="Montserrat"/>
              <a:cs typeface="Montserrat"/>
              <a:sym typeface="Montserrat"/>
            </a:endParaRPr>
          </a:p>
        </p:txBody>
      </p:sp>
      <p:sp>
        <p:nvSpPr>
          <p:cNvPr id="895" name="Google Shape;895;p9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 name="Google Shape;108;p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Let’s start with a formal definition of </a:t>
            </a:r>
            <a:r>
              <a:rPr lang="en" sz="2900">
                <a:solidFill>
                  <a:srgbClr val="000000"/>
                </a:solidFill>
                <a:latin typeface="Montserrat"/>
                <a:ea typeface="Montserrat"/>
                <a:cs typeface="Montserrat"/>
                <a:sym typeface="Montserrat"/>
              </a:rPr>
              <a:t>Kubernetes</a:t>
            </a:r>
            <a:r>
              <a:rPr lang="en" sz="2900">
                <a:solidFill>
                  <a:srgbClr val="000000"/>
                </a:solidFill>
                <a:latin typeface="Montserrat"/>
                <a:ea typeface="Montserrat"/>
                <a:cs typeface="Montserrat"/>
                <a:sym typeface="Montserrat"/>
              </a:rPr>
              <a:t> and then break it down into some key ideas and concepts.</a:t>
            </a:r>
            <a:endParaRPr sz="2900">
              <a:solidFill>
                <a:srgbClr val="000000"/>
              </a:solidFill>
              <a:latin typeface="Montserrat"/>
              <a:ea typeface="Montserrat"/>
              <a:cs typeface="Montserrat"/>
              <a:sym typeface="Montserrat"/>
            </a:endParaRPr>
          </a:p>
        </p:txBody>
      </p:sp>
      <p:sp>
        <p:nvSpPr>
          <p:cNvPr id="109" name="Google Shape;109;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pic>
        <p:nvPicPr>
          <p:cNvPr id="900" name="Google Shape;900;p92"/>
          <p:cNvPicPr preferRelativeResize="0"/>
          <p:nvPr/>
        </p:nvPicPr>
        <p:blipFill>
          <a:blip r:embed="rId3">
            <a:alphaModFix/>
          </a:blip>
          <a:stretch>
            <a:fillRect/>
          </a:stretch>
        </p:blipFill>
        <p:spPr>
          <a:xfrm>
            <a:off x="0" y="0"/>
            <a:ext cx="861675" cy="887475"/>
          </a:xfrm>
          <a:prstGeom prst="rect">
            <a:avLst/>
          </a:prstGeom>
          <a:noFill/>
          <a:ln>
            <a:noFill/>
          </a:ln>
        </p:spPr>
      </p:pic>
      <p:pic>
        <p:nvPicPr>
          <p:cNvPr id="901" name="Google Shape;901;p9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02" name="Google Shape;902;p9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discussed a high level overview of nodes, the control plane, and its components.</a:t>
            </a:r>
            <a:endParaRPr sz="2900">
              <a:solidFill>
                <a:srgbClr val="000000"/>
              </a:solidFill>
              <a:latin typeface="Montserrat"/>
              <a:ea typeface="Montserrat"/>
              <a:cs typeface="Montserrat"/>
              <a:sym typeface="Montserrat"/>
            </a:endParaRPr>
          </a:p>
        </p:txBody>
      </p:sp>
      <p:sp>
        <p:nvSpPr>
          <p:cNvPr id="903" name="Google Shape;903;p9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pic>
        <p:nvPicPr>
          <p:cNvPr id="908" name="Google Shape;908;p93"/>
          <p:cNvPicPr preferRelativeResize="0"/>
          <p:nvPr/>
        </p:nvPicPr>
        <p:blipFill>
          <a:blip r:embed="rId3">
            <a:alphaModFix/>
          </a:blip>
          <a:stretch>
            <a:fillRect/>
          </a:stretch>
        </p:blipFill>
        <p:spPr>
          <a:xfrm>
            <a:off x="0" y="0"/>
            <a:ext cx="861675" cy="887475"/>
          </a:xfrm>
          <a:prstGeom prst="rect">
            <a:avLst/>
          </a:prstGeom>
          <a:noFill/>
          <a:ln>
            <a:noFill/>
          </a:ln>
        </p:spPr>
      </p:pic>
      <p:pic>
        <p:nvPicPr>
          <p:cNvPr id="909" name="Google Shape;909;p9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10" name="Google Shape;910;p9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take a closer look at the Kubernetes API.</a:t>
            </a:r>
            <a:endParaRPr sz="2900">
              <a:solidFill>
                <a:srgbClr val="000000"/>
              </a:solidFill>
              <a:latin typeface="Montserrat"/>
              <a:ea typeface="Montserrat"/>
              <a:cs typeface="Montserrat"/>
              <a:sym typeface="Montserrat"/>
            </a:endParaRPr>
          </a:p>
        </p:txBody>
      </p:sp>
      <p:sp>
        <p:nvSpPr>
          <p:cNvPr id="911" name="Google Shape;911;p9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pic>
        <p:nvPicPr>
          <p:cNvPr id="916" name="Google Shape;916;p94"/>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7" name="Google Shape;917;p9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18" name="Google Shape;918;p94"/>
          <p:cNvSpPr txBox="1"/>
          <p:nvPr>
            <p:ph type="ctrTitle"/>
          </p:nvPr>
        </p:nvSpPr>
        <p:spPr>
          <a:xfrm>
            <a:off x="311700" y="17132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Understanding Kubernetes API</a:t>
            </a:r>
            <a:endParaRPr b="1">
              <a:latin typeface="Montserrat"/>
              <a:ea typeface="Montserrat"/>
              <a:cs typeface="Montserrat"/>
              <a:sym typeface="Montserrat"/>
            </a:endParaRPr>
          </a:p>
        </p:txBody>
      </p:sp>
      <p:sp>
        <p:nvSpPr>
          <p:cNvPr id="919" name="Google Shape;919;p9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pic>
        <p:nvPicPr>
          <p:cNvPr id="924" name="Google Shape;924;p95"/>
          <p:cNvPicPr preferRelativeResize="0"/>
          <p:nvPr/>
        </p:nvPicPr>
        <p:blipFill>
          <a:blip r:embed="rId3">
            <a:alphaModFix/>
          </a:blip>
          <a:stretch>
            <a:fillRect/>
          </a:stretch>
        </p:blipFill>
        <p:spPr>
          <a:xfrm>
            <a:off x="0" y="0"/>
            <a:ext cx="861675" cy="887475"/>
          </a:xfrm>
          <a:prstGeom prst="rect">
            <a:avLst/>
          </a:prstGeom>
          <a:noFill/>
          <a:ln>
            <a:noFill/>
          </a:ln>
        </p:spPr>
      </p:pic>
      <p:pic>
        <p:nvPicPr>
          <p:cNvPr id="925" name="Google Shape;925;p9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6" name="Google Shape;926;p9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get started exploring the Kubernetes API, take note that this walkthrough example shows us using the API </a:t>
            </a:r>
            <a:r>
              <a:rPr b="1" lang="en" sz="2900">
                <a:solidFill>
                  <a:srgbClr val="000000"/>
                </a:solidFill>
                <a:latin typeface="Montserrat"/>
                <a:ea typeface="Montserrat"/>
                <a:cs typeface="Montserrat"/>
                <a:sym typeface="Montserrat"/>
              </a:rPr>
              <a:t>imperatively</a:t>
            </a:r>
            <a:r>
              <a:rPr lang="en" sz="2900">
                <a:solidFill>
                  <a:srgbClr val="000000"/>
                </a:solidFill>
                <a:latin typeface="Montserrat"/>
                <a:ea typeface="Montserrat"/>
                <a:cs typeface="Montserrat"/>
                <a:sym typeface="Montserrat"/>
              </a:rPr>
              <a:t>, </a:t>
            </a:r>
            <a:r>
              <a:rPr lang="en" sz="2900">
                <a:solidFill>
                  <a:srgbClr val="000000"/>
                </a:solidFill>
                <a:latin typeface="Montserrat"/>
                <a:ea typeface="Montserrat"/>
                <a:cs typeface="Montserrat"/>
                <a:sym typeface="Montserrat"/>
              </a:rPr>
              <a:t>meaning</a:t>
            </a:r>
            <a:r>
              <a:rPr lang="en" sz="2900">
                <a:solidFill>
                  <a:srgbClr val="000000"/>
                </a:solidFill>
                <a:latin typeface="Montserrat"/>
                <a:ea typeface="Montserrat"/>
                <a:cs typeface="Montserrat"/>
                <a:sym typeface="Montserrat"/>
              </a:rPr>
              <a:t> we manually type out commands.</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927" name="Google Shape;927;p9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pic>
        <p:nvPicPr>
          <p:cNvPr id="932" name="Google Shape;932;p96"/>
          <p:cNvPicPr preferRelativeResize="0"/>
          <p:nvPr/>
        </p:nvPicPr>
        <p:blipFill>
          <a:blip r:embed="rId3">
            <a:alphaModFix/>
          </a:blip>
          <a:stretch>
            <a:fillRect/>
          </a:stretch>
        </p:blipFill>
        <p:spPr>
          <a:xfrm>
            <a:off x="0" y="0"/>
            <a:ext cx="861675" cy="887475"/>
          </a:xfrm>
          <a:prstGeom prst="rect">
            <a:avLst/>
          </a:prstGeom>
          <a:noFill/>
          <a:ln>
            <a:noFill/>
          </a:ln>
        </p:spPr>
      </p:pic>
      <p:pic>
        <p:nvPicPr>
          <p:cNvPr id="933" name="Google Shape;933;p9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34" name="Google Shape;934;p9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Typically we want to work with the Kubernetes API </a:t>
            </a:r>
            <a:r>
              <a:rPr b="1" lang="en" sz="2900">
                <a:solidFill>
                  <a:srgbClr val="000000"/>
                </a:solidFill>
                <a:latin typeface="Montserrat"/>
                <a:ea typeface="Montserrat"/>
                <a:cs typeface="Montserrat"/>
                <a:sym typeface="Montserrat"/>
              </a:rPr>
              <a:t>declaratively</a:t>
            </a:r>
            <a:r>
              <a:rPr lang="en" sz="2900">
                <a:solidFill>
                  <a:srgbClr val="000000"/>
                </a:solidFill>
                <a:latin typeface="Montserrat"/>
                <a:ea typeface="Montserrat"/>
                <a:cs typeface="Montserrat"/>
                <a:sym typeface="Montserrat"/>
              </a:rPr>
              <a:t>, meaning we create a simple file that Kubernetes API reads to understand the desired state and then attempt to achieve that state from the current state.</a:t>
            </a:r>
            <a:endParaRPr sz="2900">
              <a:solidFill>
                <a:srgbClr val="000000"/>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000000"/>
              </a:solidFill>
              <a:latin typeface="Montserrat"/>
              <a:ea typeface="Montserrat"/>
              <a:cs typeface="Montserrat"/>
              <a:sym typeface="Montserrat"/>
            </a:endParaRPr>
          </a:p>
        </p:txBody>
      </p:sp>
      <p:sp>
        <p:nvSpPr>
          <p:cNvPr id="935" name="Google Shape;935;p9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pic>
        <p:nvPicPr>
          <p:cNvPr id="940" name="Google Shape;940;p97"/>
          <p:cNvPicPr preferRelativeResize="0"/>
          <p:nvPr/>
        </p:nvPicPr>
        <p:blipFill>
          <a:blip r:embed="rId3">
            <a:alphaModFix/>
          </a:blip>
          <a:stretch>
            <a:fillRect/>
          </a:stretch>
        </p:blipFill>
        <p:spPr>
          <a:xfrm>
            <a:off x="0" y="0"/>
            <a:ext cx="861675" cy="887475"/>
          </a:xfrm>
          <a:prstGeom prst="rect">
            <a:avLst/>
          </a:prstGeom>
          <a:noFill/>
          <a:ln>
            <a:noFill/>
          </a:ln>
        </p:spPr>
      </p:pic>
      <p:pic>
        <p:nvPicPr>
          <p:cNvPr id="941" name="Google Shape;941;p9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42" name="Google Shape;942;p9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understand the Kubernetes API, let’s go through a very simple example of deploying a hello world application.</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Imagine we’ve created a containerized application that simply echos “Hello World” when its pinged on its local IP on Port 8080.</a:t>
            </a:r>
            <a:endParaRPr sz="2900">
              <a:solidFill>
                <a:srgbClr val="000000"/>
              </a:solidFill>
              <a:latin typeface="Montserrat"/>
              <a:ea typeface="Montserrat"/>
              <a:cs typeface="Montserrat"/>
              <a:sym typeface="Montserrat"/>
            </a:endParaRPr>
          </a:p>
        </p:txBody>
      </p:sp>
      <p:sp>
        <p:nvSpPr>
          <p:cNvPr id="943" name="Google Shape;943;p9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pic>
        <p:nvPicPr>
          <p:cNvPr id="948" name="Google Shape;948;p9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49" name="Google Shape;949;p9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50" name="Google Shape;950;p9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51" name="Google Shape;951;p98"/>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gcloud container clusters create hello-world-cluster</a:t>
            </a:r>
            <a:endParaRPr sz="2000">
              <a:solidFill>
                <a:srgbClr val="FFFFFF"/>
              </a:solidFill>
              <a:latin typeface="Roboto Mono"/>
              <a:ea typeface="Roboto Mono"/>
              <a:cs typeface="Roboto Mono"/>
              <a:sym typeface="Roboto Mon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99"/>
          <p:cNvSpPr/>
          <p:nvPr/>
        </p:nvSpPr>
        <p:spPr>
          <a:xfrm>
            <a:off x="610650" y="2035475"/>
            <a:ext cx="8282700" cy="22926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7" name="Google Shape;957;p9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58" name="Google Shape;958;p9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59" name="Google Shape;959;p9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60" name="Google Shape;960;p99"/>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gcloud container clusters create hello-world-cluster</a:t>
            </a:r>
            <a:endParaRPr sz="2000">
              <a:solidFill>
                <a:srgbClr val="FFFFFF"/>
              </a:solidFill>
              <a:latin typeface="Roboto Mono"/>
              <a:ea typeface="Roboto Mono"/>
              <a:cs typeface="Roboto Mono"/>
              <a:sym typeface="Roboto Mono"/>
            </a:endParaRPr>
          </a:p>
        </p:txBody>
      </p:sp>
      <p:sp>
        <p:nvSpPr>
          <p:cNvPr id="961" name="Google Shape;961;p99"/>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62" name="Google Shape;962;p99"/>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63" name="Google Shape;963;p99"/>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964" name="Google Shape;964;p99"/>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00"/>
          <p:cNvSpPr/>
          <p:nvPr/>
        </p:nvSpPr>
        <p:spPr>
          <a:xfrm>
            <a:off x="610650" y="2035475"/>
            <a:ext cx="8282700" cy="22926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0" name="Google Shape;970;p100"/>
          <p:cNvPicPr preferRelativeResize="0"/>
          <p:nvPr/>
        </p:nvPicPr>
        <p:blipFill>
          <a:blip r:embed="rId3">
            <a:alphaModFix/>
          </a:blip>
          <a:stretch>
            <a:fillRect/>
          </a:stretch>
        </p:blipFill>
        <p:spPr>
          <a:xfrm>
            <a:off x="0" y="0"/>
            <a:ext cx="861675" cy="887475"/>
          </a:xfrm>
          <a:prstGeom prst="rect">
            <a:avLst/>
          </a:prstGeom>
          <a:noFill/>
          <a:ln>
            <a:noFill/>
          </a:ln>
        </p:spPr>
      </p:pic>
      <p:pic>
        <p:nvPicPr>
          <p:cNvPr id="971" name="Google Shape;971;p10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72" name="Google Shape;972;p10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73" name="Google Shape;973;p100"/>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kubectl run dbs –image myapp/example-db:1.0.0 –record</a:t>
            </a:r>
            <a:endParaRPr sz="2000">
              <a:solidFill>
                <a:srgbClr val="FFFFFF"/>
              </a:solidFill>
              <a:latin typeface="Roboto Mono"/>
              <a:ea typeface="Roboto Mono"/>
              <a:cs typeface="Roboto Mono"/>
              <a:sym typeface="Roboto Mono"/>
            </a:endParaRPr>
          </a:p>
        </p:txBody>
      </p:sp>
      <p:sp>
        <p:nvSpPr>
          <p:cNvPr id="974" name="Google Shape;974;p100"/>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75" name="Google Shape;975;p100"/>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76" name="Google Shape;976;p100"/>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977" name="Google Shape;977;p100"/>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01"/>
          <p:cNvSpPr/>
          <p:nvPr/>
        </p:nvSpPr>
        <p:spPr>
          <a:xfrm>
            <a:off x="610650" y="2035475"/>
            <a:ext cx="8282700" cy="22926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3" name="Google Shape;983;p101"/>
          <p:cNvPicPr preferRelativeResize="0"/>
          <p:nvPr/>
        </p:nvPicPr>
        <p:blipFill>
          <a:blip r:embed="rId3">
            <a:alphaModFix/>
          </a:blip>
          <a:stretch>
            <a:fillRect/>
          </a:stretch>
        </p:blipFill>
        <p:spPr>
          <a:xfrm>
            <a:off x="0" y="0"/>
            <a:ext cx="861675" cy="887475"/>
          </a:xfrm>
          <a:prstGeom prst="rect">
            <a:avLst/>
          </a:prstGeom>
          <a:noFill/>
          <a:ln>
            <a:noFill/>
          </a:ln>
        </p:spPr>
      </p:pic>
      <p:pic>
        <p:nvPicPr>
          <p:cNvPr id="984" name="Google Shape;984;p10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85" name="Google Shape;985;p10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986" name="Google Shape;986;p101"/>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 kubectl run dbs –image myapp/example-db:1.0.0 –record</a:t>
            </a:r>
            <a:endParaRPr sz="2000">
              <a:solidFill>
                <a:srgbClr val="FFFFFF"/>
              </a:solidFill>
              <a:latin typeface="Roboto Mono"/>
              <a:ea typeface="Roboto Mono"/>
              <a:cs typeface="Roboto Mono"/>
              <a:sym typeface="Roboto Mono"/>
            </a:endParaRPr>
          </a:p>
        </p:txBody>
      </p:sp>
      <p:sp>
        <p:nvSpPr>
          <p:cNvPr id="987" name="Google Shape;987;p101"/>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88" name="Google Shape;988;p101"/>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989" name="Google Shape;989;p101"/>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990" name="Google Shape;990;p101"/>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991" name="Google Shape;991;p101"/>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992" name="Google Shape;992;p101"/>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 name="Google Shape;115;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 name="Google Shape;116;p2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Kubernetes: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portable, extensible, open-source </a:t>
            </a:r>
            <a:r>
              <a:rPr lang="en" sz="2900">
                <a:solidFill>
                  <a:srgbClr val="000000"/>
                </a:solidFill>
                <a:latin typeface="Montserrat"/>
                <a:ea typeface="Montserrat"/>
                <a:cs typeface="Montserrat"/>
                <a:sym typeface="Montserrat"/>
              </a:rPr>
              <a:t>platform</a:t>
            </a:r>
            <a:r>
              <a:rPr lang="en" sz="2900">
                <a:solidFill>
                  <a:srgbClr val="000000"/>
                </a:solidFill>
                <a:latin typeface="Montserrat"/>
                <a:ea typeface="Montserrat"/>
                <a:cs typeface="Montserrat"/>
                <a:sym typeface="Montserrat"/>
              </a:rPr>
              <a:t> for managing containerized workloads and services, that facilitates both </a:t>
            </a:r>
            <a:r>
              <a:rPr lang="en" sz="2900">
                <a:solidFill>
                  <a:srgbClr val="000000"/>
                </a:solidFill>
                <a:latin typeface="Montserrat"/>
                <a:ea typeface="Montserrat"/>
                <a:cs typeface="Montserrat"/>
                <a:sym typeface="Montserrat"/>
              </a:rPr>
              <a:t>declarative</a:t>
            </a:r>
            <a:r>
              <a:rPr lang="en" sz="2900">
                <a:solidFill>
                  <a:srgbClr val="000000"/>
                </a:solidFill>
                <a:latin typeface="Montserrat"/>
                <a:ea typeface="Montserrat"/>
                <a:cs typeface="Montserrat"/>
                <a:sym typeface="Montserrat"/>
              </a:rPr>
              <a:t> configuration and automation allowing users to run </a:t>
            </a:r>
            <a:r>
              <a:rPr lang="en" sz="2900">
                <a:solidFill>
                  <a:srgbClr val="000000"/>
                </a:solidFill>
                <a:latin typeface="Montserrat"/>
                <a:ea typeface="Montserrat"/>
                <a:cs typeface="Montserrat"/>
                <a:sym typeface="Montserrat"/>
              </a:rPr>
              <a:t>resilient</a:t>
            </a:r>
            <a:r>
              <a:rPr lang="en" sz="2900">
                <a:solidFill>
                  <a:srgbClr val="000000"/>
                </a:solidFill>
                <a:latin typeface="Montserrat"/>
                <a:ea typeface="Montserrat"/>
                <a:cs typeface="Montserrat"/>
                <a:sym typeface="Montserrat"/>
              </a:rPr>
              <a:t> distributed systems at scale.</a:t>
            </a:r>
            <a:endParaRPr sz="2900">
              <a:solidFill>
                <a:srgbClr val="000000"/>
              </a:solidFill>
              <a:latin typeface="Montserrat"/>
              <a:ea typeface="Montserrat"/>
              <a:cs typeface="Montserrat"/>
              <a:sym typeface="Montserrat"/>
            </a:endParaRPr>
          </a:p>
        </p:txBody>
      </p:sp>
      <p:sp>
        <p:nvSpPr>
          <p:cNvPr id="117" name="Google Shape;117;p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02"/>
          <p:cNvSpPr/>
          <p:nvPr/>
        </p:nvSpPr>
        <p:spPr>
          <a:xfrm>
            <a:off x="610650" y="887475"/>
            <a:ext cx="8282700" cy="34407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8" name="Google Shape;998;p102"/>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9" name="Google Shape;999;p10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0" name="Google Shape;1000;p10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01" name="Google Shape;1001;p102"/>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02" name="Google Shape;1002;p102"/>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03" name="Google Shape;1003;p102"/>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1004" name="Google Shape;1004;p102"/>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005" name="Google Shape;1005;p102"/>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06" name="Google Shape;1006;p102"/>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07" name="Google Shape;1007;p102"/>
          <p:cNvSpPr/>
          <p:nvPr/>
        </p:nvSpPr>
        <p:spPr>
          <a:xfrm>
            <a:off x="3614775" y="1030688"/>
            <a:ext cx="2283600" cy="9192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app: </a:t>
            </a:r>
            <a:r>
              <a:rPr lang="en" sz="2000">
                <a:latin typeface="Montserrat"/>
                <a:ea typeface="Montserrat"/>
                <a:cs typeface="Montserrat"/>
                <a:sym typeface="Montserrat"/>
              </a:rPr>
              <a:t>hello</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replicas:</a:t>
            </a:r>
            <a:r>
              <a:rPr lang="en" sz="2000">
                <a:latin typeface="Montserrat"/>
                <a:ea typeface="Montserrat"/>
                <a:cs typeface="Montserrat"/>
                <a:sym typeface="Montserrat"/>
              </a:rPr>
              <a:t> 1</a:t>
            </a:r>
            <a:endParaRPr sz="2000">
              <a:latin typeface="Montserrat"/>
              <a:ea typeface="Montserrat"/>
              <a:cs typeface="Montserrat"/>
              <a:sym typeface="Montserrat"/>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03"/>
          <p:cNvSpPr/>
          <p:nvPr/>
        </p:nvSpPr>
        <p:spPr>
          <a:xfrm>
            <a:off x="610650" y="887475"/>
            <a:ext cx="8282700" cy="34407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3" name="Google Shape;1013;p10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14" name="Google Shape;1014;p10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15" name="Google Shape;1015;p10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16" name="Google Shape;1016;p103"/>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17" name="Google Shape;1017;p103"/>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18" name="Google Shape;1018;p103"/>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1019" name="Google Shape;1019;p103"/>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020" name="Google Shape;1020;p103"/>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21" name="Google Shape;1021;p103"/>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22" name="Google Shape;1022;p103"/>
          <p:cNvSpPr/>
          <p:nvPr/>
        </p:nvSpPr>
        <p:spPr>
          <a:xfrm>
            <a:off x="3614775" y="1030688"/>
            <a:ext cx="2283600" cy="9192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app: </a:t>
            </a:r>
            <a:r>
              <a:rPr lang="en" sz="2000">
                <a:latin typeface="Montserrat"/>
                <a:ea typeface="Montserrat"/>
                <a:cs typeface="Montserrat"/>
                <a:sym typeface="Montserrat"/>
              </a:rPr>
              <a:t>hello</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replicas:</a:t>
            </a:r>
            <a:r>
              <a:rPr lang="en" sz="2000">
                <a:latin typeface="Montserrat"/>
                <a:ea typeface="Montserrat"/>
                <a:cs typeface="Montserrat"/>
                <a:sym typeface="Montserrat"/>
              </a:rPr>
              <a:t> 2</a:t>
            </a:r>
            <a:endParaRPr sz="2000">
              <a:latin typeface="Montserrat"/>
              <a:ea typeface="Montserrat"/>
              <a:cs typeface="Montserrat"/>
              <a:sym typeface="Montserra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4"/>
          <p:cNvSpPr/>
          <p:nvPr/>
        </p:nvSpPr>
        <p:spPr>
          <a:xfrm>
            <a:off x="610650" y="887475"/>
            <a:ext cx="8282700" cy="34407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8" name="Google Shape;1028;p10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29" name="Google Shape;1029;p10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30" name="Google Shape;1030;p10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31" name="Google Shape;1031;p104"/>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32" name="Google Shape;1032;p104"/>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33" name="Google Shape;1033;p104"/>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1034" name="Google Shape;1034;p104"/>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035" name="Google Shape;1035;p104"/>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36" name="Google Shape;1036;p104"/>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37" name="Google Shape;1037;p104"/>
          <p:cNvSpPr/>
          <p:nvPr/>
        </p:nvSpPr>
        <p:spPr>
          <a:xfrm>
            <a:off x="3614775" y="1030688"/>
            <a:ext cx="2283600" cy="9192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app: </a:t>
            </a:r>
            <a:r>
              <a:rPr lang="en" sz="2000">
                <a:latin typeface="Montserrat"/>
                <a:ea typeface="Montserrat"/>
                <a:cs typeface="Montserrat"/>
                <a:sym typeface="Montserrat"/>
              </a:rPr>
              <a:t>hello</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replicas:</a:t>
            </a:r>
            <a:r>
              <a:rPr lang="en" sz="2000">
                <a:latin typeface="Montserrat"/>
                <a:ea typeface="Montserrat"/>
                <a:cs typeface="Montserrat"/>
                <a:sym typeface="Montserrat"/>
              </a:rPr>
              <a:t> 2</a:t>
            </a:r>
            <a:endParaRPr sz="2000">
              <a:latin typeface="Montserrat"/>
              <a:ea typeface="Montserrat"/>
              <a:cs typeface="Montserrat"/>
              <a:sym typeface="Montserrat"/>
            </a:endParaRPr>
          </a:p>
        </p:txBody>
      </p:sp>
      <p:sp>
        <p:nvSpPr>
          <p:cNvPr id="1038" name="Google Shape;1038;p104"/>
          <p:cNvSpPr/>
          <p:nvPr/>
        </p:nvSpPr>
        <p:spPr>
          <a:xfrm>
            <a:off x="39096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39" name="Google Shape;1039;p104"/>
          <p:cNvSpPr/>
          <p:nvPr/>
        </p:nvSpPr>
        <p:spPr>
          <a:xfrm>
            <a:off x="40386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5"/>
          <p:cNvSpPr/>
          <p:nvPr/>
        </p:nvSpPr>
        <p:spPr>
          <a:xfrm>
            <a:off x="610650" y="887475"/>
            <a:ext cx="8282700" cy="34407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5" name="Google Shape;1045;p10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46" name="Google Shape;1046;p10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47" name="Google Shape;1047;p10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48" name="Google Shape;1048;p105"/>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49" name="Google Shape;1049;p105"/>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50" name="Google Shape;1050;p105"/>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1051" name="Google Shape;1051;p105"/>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052" name="Google Shape;1052;p105"/>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53" name="Google Shape;1053;p105"/>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54" name="Google Shape;1054;p105"/>
          <p:cNvSpPr/>
          <p:nvPr/>
        </p:nvSpPr>
        <p:spPr>
          <a:xfrm>
            <a:off x="3614775" y="1030688"/>
            <a:ext cx="2283600" cy="9192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app: </a:t>
            </a:r>
            <a:r>
              <a:rPr lang="en" sz="2000">
                <a:latin typeface="Montserrat"/>
                <a:ea typeface="Montserrat"/>
                <a:cs typeface="Montserrat"/>
                <a:sym typeface="Montserrat"/>
              </a:rPr>
              <a:t>hello</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replicas:</a:t>
            </a:r>
            <a:r>
              <a:rPr lang="en" sz="2000">
                <a:latin typeface="Montserrat"/>
                <a:ea typeface="Montserrat"/>
                <a:cs typeface="Montserrat"/>
                <a:sym typeface="Montserrat"/>
              </a:rPr>
              <a:t> 2</a:t>
            </a:r>
            <a:endParaRPr sz="2000">
              <a:latin typeface="Montserrat"/>
              <a:ea typeface="Montserrat"/>
              <a:cs typeface="Montserrat"/>
              <a:sym typeface="Montserrat"/>
            </a:endParaRPr>
          </a:p>
        </p:txBody>
      </p:sp>
      <p:sp>
        <p:nvSpPr>
          <p:cNvPr id="1055" name="Google Shape;1055;p105"/>
          <p:cNvSpPr/>
          <p:nvPr/>
        </p:nvSpPr>
        <p:spPr>
          <a:xfrm>
            <a:off x="3909675" y="2771375"/>
            <a:ext cx="1788600" cy="1284000"/>
          </a:xfrm>
          <a:prstGeom prst="roundRect">
            <a:avLst>
              <a:gd fmla="val 16667" name="adj"/>
            </a:avLst>
          </a:prstGeom>
          <a:solidFill>
            <a:srgbClr val="E066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56" name="Google Shape;1056;p105"/>
          <p:cNvSpPr/>
          <p:nvPr/>
        </p:nvSpPr>
        <p:spPr>
          <a:xfrm>
            <a:off x="40386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06"/>
          <p:cNvSpPr/>
          <p:nvPr/>
        </p:nvSpPr>
        <p:spPr>
          <a:xfrm>
            <a:off x="610650" y="887475"/>
            <a:ext cx="8282700" cy="34407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2" name="Google Shape;1062;p10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63" name="Google Shape;1063;p10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64" name="Google Shape;1064;p10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65" name="Google Shape;1065;p106"/>
          <p:cNvSpPr/>
          <p:nvPr/>
        </p:nvSpPr>
        <p:spPr>
          <a:xfrm>
            <a:off x="8616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66" name="Google Shape;1066;p106"/>
          <p:cNvSpPr/>
          <p:nvPr/>
        </p:nvSpPr>
        <p:spPr>
          <a:xfrm>
            <a:off x="36828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067" name="Google Shape;1067;p106"/>
          <p:cNvSpPr/>
          <p:nvPr/>
        </p:nvSpPr>
        <p:spPr>
          <a:xfrm>
            <a:off x="6504075" y="22505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a:t>
            </a:r>
            <a:endParaRPr b="1" sz="2000">
              <a:latin typeface="Montserrat"/>
              <a:ea typeface="Montserrat"/>
              <a:cs typeface="Montserrat"/>
              <a:sym typeface="Montserrat"/>
            </a:endParaRPr>
          </a:p>
        </p:txBody>
      </p:sp>
      <p:sp>
        <p:nvSpPr>
          <p:cNvPr id="1068" name="Google Shape;1068;p106"/>
          <p:cNvSpPr txBox="1"/>
          <p:nvPr/>
        </p:nvSpPr>
        <p:spPr>
          <a:xfrm>
            <a:off x="6692901" y="43071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069" name="Google Shape;1069;p106"/>
          <p:cNvSpPr/>
          <p:nvPr/>
        </p:nvSpPr>
        <p:spPr>
          <a:xfrm>
            <a:off x="1014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70" name="Google Shape;1070;p106"/>
          <p:cNvSpPr/>
          <p:nvPr/>
        </p:nvSpPr>
        <p:spPr>
          <a:xfrm>
            <a:off x="1143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71" name="Google Shape;1071;p106"/>
          <p:cNvSpPr/>
          <p:nvPr/>
        </p:nvSpPr>
        <p:spPr>
          <a:xfrm>
            <a:off x="3614775" y="1030688"/>
            <a:ext cx="2283600" cy="9192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app: </a:t>
            </a:r>
            <a:r>
              <a:rPr lang="en" sz="2000">
                <a:latin typeface="Montserrat"/>
                <a:ea typeface="Montserrat"/>
                <a:cs typeface="Montserrat"/>
                <a:sym typeface="Montserrat"/>
              </a:rPr>
              <a:t>hello</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 </a:t>
            </a:r>
            <a:r>
              <a:rPr b="1" lang="en" sz="2000">
                <a:latin typeface="Montserrat"/>
                <a:ea typeface="Montserrat"/>
                <a:cs typeface="Montserrat"/>
                <a:sym typeface="Montserrat"/>
              </a:rPr>
              <a:t>replicas:</a:t>
            </a:r>
            <a:r>
              <a:rPr lang="en" sz="2000">
                <a:latin typeface="Montserrat"/>
                <a:ea typeface="Montserrat"/>
                <a:cs typeface="Montserrat"/>
                <a:sym typeface="Montserrat"/>
              </a:rPr>
              <a:t> 2</a:t>
            </a:r>
            <a:endParaRPr sz="2000">
              <a:latin typeface="Montserrat"/>
              <a:ea typeface="Montserrat"/>
              <a:cs typeface="Montserrat"/>
              <a:sym typeface="Montserrat"/>
            </a:endParaRPr>
          </a:p>
        </p:txBody>
      </p:sp>
      <p:sp>
        <p:nvSpPr>
          <p:cNvPr id="1072" name="Google Shape;1072;p106"/>
          <p:cNvSpPr/>
          <p:nvPr/>
        </p:nvSpPr>
        <p:spPr>
          <a:xfrm>
            <a:off x="3909675" y="2771375"/>
            <a:ext cx="1788600" cy="1284000"/>
          </a:xfrm>
          <a:prstGeom prst="roundRect">
            <a:avLst>
              <a:gd fmla="val 16667" name="adj"/>
            </a:avLst>
          </a:prstGeom>
          <a:solidFill>
            <a:srgbClr val="E06666"/>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73" name="Google Shape;1073;p106"/>
          <p:cNvSpPr/>
          <p:nvPr/>
        </p:nvSpPr>
        <p:spPr>
          <a:xfrm>
            <a:off x="40386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074" name="Google Shape;1074;p106"/>
          <p:cNvSpPr/>
          <p:nvPr/>
        </p:nvSpPr>
        <p:spPr>
          <a:xfrm>
            <a:off x="6729075" y="27713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075" name="Google Shape;1075;p106"/>
          <p:cNvSpPr/>
          <p:nvPr/>
        </p:nvSpPr>
        <p:spPr>
          <a:xfrm>
            <a:off x="6858000" y="33820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pic>
        <p:nvPicPr>
          <p:cNvPr id="1080" name="Google Shape;1080;p10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81" name="Google Shape;1081;p10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2" name="Google Shape;1082;p10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To access our application, we’ll need to create a service.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we have multiple instances of our application, this service will need to be able to communicate with them across nodes.</a:t>
            </a:r>
            <a:endParaRPr sz="2900">
              <a:solidFill>
                <a:srgbClr val="000000"/>
              </a:solidFill>
              <a:latin typeface="Montserrat"/>
              <a:ea typeface="Montserrat"/>
              <a:cs typeface="Montserrat"/>
              <a:sym typeface="Montserrat"/>
            </a:endParaRPr>
          </a:p>
        </p:txBody>
      </p:sp>
      <p:sp>
        <p:nvSpPr>
          <p:cNvPr id="1083" name="Google Shape;1083;p10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pic>
        <p:nvPicPr>
          <p:cNvPr id="1088" name="Google Shape;1088;p108"/>
          <p:cNvPicPr preferRelativeResize="0"/>
          <p:nvPr/>
        </p:nvPicPr>
        <p:blipFill>
          <a:blip r:embed="rId3">
            <a:alphaModFix/>
          </a:blip>
          <a:stretch>
            <a:fillRect/>
          </a:stretch>
        </p:blipFill>
        <p:spPr>
          <a:xfrm>
            <a:off x="0" y="4628200"/>
            <a:ext cx="2283675" cy="515300"/>
          </a:xfrm>
          <a:prstGeom prst="rect">
            <a:avLst/>
          </a:prstGeom>
          <a:noFill/>
          <a:ln>
            <a:noFill/>
          </a:ln>
        </p:spPr>
      </p:pic>
      <p:pic>
        <p:nvPicPr>
          <p:cNvPr id="1089" name="Google Shape;1089;p108"/>
          <p:cNvPicPr preferRelativeResize="0"/>
          <p:nvPr/>
        </p:nvPicPr>
        <p:blipFill>
          <a:blip r:embed="rId4">
            <a:alphaModFix/>
          </a:blip>
          <a:stretch>
            <a:fillRect/>
          </a:stretch>
        </p:blipFill>
        <p:spPr>
          <a:xfrm>
            <a:off x="0" y="0"/>
            <a:ext cx="861675" cy="887475"/>
          </a:xfrm>
          <a:prstGeom prst="rect">
            <a:avLst/>
          </a:prstGeom>
          <a:noFill/>
          <a:ln>
            <a:noFill/>
          </a:ln>
        </p:spPr>
      </p:pic>
      <p:sp>
        <p:nvSpPr>
          <p:cNvPr id="1090" name="Google Shape;1090;p10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091" name="Google Shape;1091;p108"/>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t>
            </a:r>
            <a:r>
              <a:rPr lang="en" sz="1800">
                <a:solidFill>
                  <a:srgbClr val="FFFFFF"/>
                </a:solidFill>
                <a:latin typeface="Roboto Mono"/>
                <a:ea typeface="Roboto Mono"/>
                <a:cs typeface="Roboto Mono"/>
                <a:sym typeface="Roboto Mono"/>
              </a:rPr>
              <a:t> kubectl expose deployment dbs --port 80 --type LoadBalancer</a:t>
            </a:r>
            <a:endParaRPr sz="1800">
              <a:solidFill>
                <a:srgbClr val="FFFFFF"/>
              </a:solidFill>
              <a:latin typeface="Roboto Mono"/>
              <a:ea typeface="Roboto Mono"/>
              <a:cs typeface="Roboto Mono"/>
              <a:sym typeface="Roboto Mon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pic>
        <p:nvPicPr>
          <p:cNvPr id="1096" name="Google Shape;1096;p109"/>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097" name="Google Shape;1097;p109"/>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8" name="Google Shape;1098;p109"/>
          <p:cNvPicPr preferRelativeResize="0"/>
          <p:nvPr/>
        </p:nvPicPr>
        <p:blipFill>
          <a:blip r:embed="rId4">
            <a:alphaModFix/>
          </a:blip>
          <a:stretch>
            <a:fillRect/>
          </a:stretch>
        </p:blipFill>
        <p:spPr>
          <a:xfrm>
            <a:off x="0" y="0"/>
            <a:ext cx="861675" cy="887475"/>
          </a:xfrm>
          <a:prstGeom prst="rect">
            <a:avLst/>
          </a:prstGeom>
          <a:noFill/>
          <a:ln>
            <a:noFill/>
          </a:ln>
        </p:spPr>
      </p:pic>
      <p:sp>
        <p:nvSpPr>
          <p:cNvPr id="1099" name="Google Shape;1099;p10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00" name="Google Shape;1100;p109"/>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t>
            </a:r>
            <a:r>
              <a:rPr lang="en" sz="1800">
                <a:solidFill>
                  <a:srgbClr val="FFFFFF"/>
                </a:solidFill>
                <a:latin typeface="Roboto Mono"/>
                <a:ea typeface="Roboto Mono"/>
                <a:cs typeface="Roboto Mono"/>
                <a:sym typeface="Roboto Mono"/>
              </a:rPr>
              <a:t> kubectl expose deployment dbs --port 80 --type LoadBalancer</a:t>
            </a:r>
            <a:endParaRPr sz="1800">
              <a:solidFill>
                <a:srgbClr val="FFFFFF"/>
              </a:solidFill>
              <a:latin typeface="Roboto Mono"/>
              <a:ea typeface="Roboto Mono"/>
              <a:cs typeface="Roboto Mono"/>
              <a:sym typeface="Roboto Mono"/>
            </a:endParaRPr>
          </a:p>
        </p:txBody>
      </p:sp>
      <p:sp>
        <p:nvSpPr>
          <p:cNvPr id="1101" name="Google Shape;1101;p109"/>
          <p:cNvSpPr/>
          <p:nvPr/>
        </p:nvSpPr>
        <p:spPr>
          <a:xfrm>
            <a:off x="10140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02" name="Google Shape;1102;p109"/>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103" name="Google Shape;1103;p109"/>
          <p:cNvSpPr/>
          <p:nvPr/>
        </p:nvSpPr>
        <p:spPr>
          <a:xfrm>
            <a:off x="11664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04" name="Google Shape;1104;p109"/>
          <p:cNvSpPr/>
          <p:nvPr/>
        </p:nvSpPr>
        <p:spPr>
          <a:xfrm>
            <a:off x="12954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05" name="Google Shape;1105;p109"/>
          <p:cNvSpPr/>
          <p:nvPr/>
        </p:nvSpPr>
        <p:spPr>
          <a:xfrm>
            <a:off x="65004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06" name="Google Shape;1106;p109"/>
          <p:cNvSpPr/>
          <p:nvPr/>
        </p:nvSpPr>
        <p:spPr>
          <a:xfrm>
            <a:off x="66528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07" name="Google Shape;1107;p109"/>
          <p:cNvSpPr/>
          <p:nvPr/>
        </p:nvSpPr>
        <p:spPr>
          <a:xfrm>
            <a:off x="67818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pic>
        <p:nvPicPr>
          <p:cNvPr id="1112" name="Google Shape;1112;p110"/>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13" name="Google Shape;1113;p110"/>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4" name="Google Shape;1114;p110"/>
          <p:cNvPicPr preferRelativeResize="0"/>
          <p:nvPr/>
        </p:nvPicPr>
        <p:blipFill>
          <a:blip r:embed="rId4">
            <a:alphaModFix/>
          </a:blip>
          <a:stretch>
            <a:fillRect/>
          </a:stretch>
        </p:blipFill>
        <p:spPr>
          <a:xfrm>
            <a:off x="0" y="0"/>
            <a:ext cx="861675" cy="887475"/>
          </a:xfrm>
          <a:prstGeom prst="rect">
            <a:avLst/>
          </a:prstGeom>
          <a:noFill/>
          <a:ln>
            <a:noFill/>
          </a:ln>
        </p:spPr>
      </p:pic>
      <p:sp>
        <p:nvSpPr>
          <p:cNvPr id="1115" name="Google Shape;1115;p11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16" name="Google Shape;1116;p110"/>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t>
            </a:r>
            <a:r>
              <a:rPr lang="en" sz="1800">
                <a:solidFill>
                  <a:srgbClr val="FFFFFF"/>
                </a:solidFill>
                <a:latin typeface="Roboto Mono"/>
                <a:ea typeface="Roboto Mono"/>
                <a:cs typeface="Roboto Mono"/>
                <a:sym typeface="Roboto Mono"/>
              </a:rPr>
              <a:t> kubectl expose deployment dbs --port 80 --type LoadBalancer</a:t>
            </a:r>
            <a:endParaRPr sz="1800">
              <a:solidFill>
                <a:srgbClr val="FFFFFF"/>
              </a:solidFill>
              <a:latin typeface="Roboto Mono"/>
              <a:ea typeface="Roboto Mono"/>
              <a:cs typeface="Roboto Mono"/>
              <a:sym typeface="Roboto Mono"/>
            </a:endParaRPr>
          </a:p>
        </p:txBody>
      </p:sp>
      <p:sp>
        <p:nvSpPr>
          <p:cNvPr id="1117" name="Google Shape;1117;p110"/>
          <p:cNvSpPr/>
          <p:nvPr/>
        </p:nvSpPr>
        <p:spPr>
          <a:xfrm>
            <a:off x="10140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18" name="Google Shape;1118;p110"/>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119" name="Google Shape;1119;p110"/>
          <p:cNvSpPr/>
          <p:nvPr/>
        </p:nvSpPr>
        <p:spPr>
          <a:xfrm>
            <a:off x="11664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20" name="Google Shape;1120;p110"/>
          <p:cNvSpPr/>
          <p:nvPr/>
        </p:nvSpPr>
        <p:spPr>
          <a:xfrm>
            <a:off x="12954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21" name="Google Shape;1121;p110"/>
          <p:cNvSpPr/>
          <p:nvPr/>
        </p:nvSpPr>
        <p:spPr>
          <a:xfrm>
            <a:off x="65004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22" name="Google Shape;1122;p110"/>
          <p:cNvSpPr/>
          <p:nvPr/>
        </p:nvSpPr>
        <p:spPr>
          <a:xfrm>
            <a:off x="66528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23" name="Google Shape;1123;p110"/>
          <p:cNvSpPr/>
          <p:nvPr/>
        </p:nvSpPr>
        <p:spPr>
          <a:xfrm>
            <a:off x="67818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24" name="Google Shape;1124;p110"/>
          <p:cNvSpPr/>
          <p:nvPr/>
        </p:nvSpPr>
        <p:spPr>
          <a:xfrm>
            <a:off x="835225" y="2393250"/>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10.1.0.1</a:t>
            </a:r>
            <a:endParaRPr b="1">
              <a:latin typeface="Montserrat"/>
              <a:ea typeface="Montserrat"/>
              <a:cs typeface="Montserrat"/>
              <a:sym typeface="Montserrat"/>
            </a:endParaRPr>
          </a:p>
        </p:txBody>
      </p:sp>
      <p:sp>
        <p:nvSpPr>
          <p:cNvPr id="1125" name="Google Shape;1125;p110"/>
          <p:cNvSpPr/>
          <p:nvPr/>
        </p:nvSpPr>
        <p:spPr>
          <a:xfrm>
            <a:off x="7785425" y="2323475"/>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10.1.0.2</a:t>
            </a:r>
            <a:endParaRPr b="1">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pic>
        <p:nvPicPr>
          <p:cNvPr id="1130" name="Google Shape;1130;p111"/>
          <p:cNvPicPr preferRelativeResize="0"/>
          <p:nvPr/>
        </p:nvPicPr>
        <p:blipFill>
          <a:blip r:embed="rId3">
            <a:alphaModFix/>
          </a:blip>
          <a:stretch>
            <a:fillRect/>
          </a:stretch>
        </p:blipFill>
        <p:spPr>
          <a:xfrm>
            <a:off x="0" y="4628200"/>
            <a:ext cx="2283675" cy="515300"/>
          </a:xfrm>
          <a:prstGeom prst="rect">
            <a:avLst/>
          </a:prstGeom>
          <a:noFill/>
          <a:ln>
            <a:noFill/>
          </a:ln>
        </p:spPr>
      </p:pic>
      <p:sp>
        <p:nvSpPr>
          <p:cNvPr id="1131" name="Google Shape;1131;p111"/>
          <p:cNvSpPr/>
          <p:nvPr/>
        </p:nvSpPr>
        <p:spPr>
          <a:xfrm>
            <a:off x="610650" y="1424825"/>
            <a:ext cx="8282700" cy="3203400"/>
          </a:xfrm>
          <a:prstGeom prst="rect">
            <a:avLst/>
          </a:prstGeom>
          <a:no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2" name="Google Shape;1132;p111"/>
          <p:cNvPicPr preferRelativeResize="0"/>
          <p:nvPr/>
        </p:nvPicPr>
        <p:blipFill>
          <a:blip r:embed="rId4">
            <a:alphaModFix/>
          </a:blip>
          <a:stretch>
            <a:fillRect/>
          </a:stretch>
        </p:blipFill>
        <p:spPr>
          <a:xfrm>
            <a:off x="0" y="0"/>
            <a:ext cx="861675" cy="887475"/>
          </a:xfrm>
          <a:prstGeom prst="rect">
            <a:avLst/>
          </a:prstGeom>
          <a:noFill/>
          <a:ln>
            <a:noFill/>
          </a:ln>
        </p:spPr>
      </p:pic>
      <p:sp>
        <p:nvSpPr>
          <p:cNvPr id="1133" name="Google Shape;1133;p11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1134" name="Google Shape;1134;p111"/>
          <p:cNvSpPr/>
          <p:nvPr/>
        </p:nvSpPr>
        <p:spPr>
          <a:xfrm>
            <a:off x="172225" y="887475"/>
            <a:ext cx="8784000" cy="756600"/>
          </a:xfrm>
          <a:prstGeom prst="rect">
            <a:avLst/>
          </a:prstGeom>
          <a:solidFill>
            <a:srgbClr val="434343"/>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Roboto Mono"/>
                <a:ea typeface="Roboto Mono"/>
                <a:cs typeface="Roboto Mono"/>
                <a:sym typeface="Roboto Mono"/>
              </a:rPr>
              <a:t>$</a:t>
            </a:r>
            <a:r>
              <a:rPr lang="en" sz="1800">
                <a:solidFill>
                  <a:srgbClr val="FFFFFF"/>
                </a:solidFill>
                <a:latin typeface="Roboto Mono"/>
                <a:ea typeface="Roboto Mono"/>
                <a:cs typeface="Roboto Mono"/>
                <a:sym typeface="Roboto Mono"/>
              </a:rPr>
              <a:t> kubectl expose deployment dbs --port 80 --type LoadBalancer</a:t>
            </a:r>
            <a:endParaRPr sz="1800">
              <a:solidFill>
                <a:srgbClr val="FFFFFF"/>
              </a:solidFill>
              <a:latin typeface="Roboto Mono"/>
              <a:ea typeface="Roboto Mono"/>
              <a:cs typeface="Roboto Mono"/>
              <a:sym typeface="Roboto Mono"/>
            </a:endParaRPr>
          </a:p>
        </p:txBody>
      </p:sp>
      <p:sp>
        <p:nvSpPr>
          <p:cNvPr id="1135" name="Google Shape;1135;p111"/>
          <p:cNvSpPr/>
          <p:nvPr/>
        </p:nvSpPr>
        <p:spPr>
          <a:xfrm>
            <a:off x="10140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36" name="Google Shape;1136;p111"/>
          <p:cNvSpPr txBox="1"/>
          <p:nvPr/>
        </p:nvSpPr>
        <p:spPr>
          <a:xfrm>
            <a:off x="6845301" y="4611955"/>
            <a:ext cx="237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Montserrat"/>
                <a:ea typeface="Montserrat"/>
                <a:cs typeface="Montserrat"/>
                <a:sym typeface="Montserrat"/>
              </a:rPr>
              <a:t>CLUSTER</a:t>
            </a:r>
            <a:endParaRPr b="1" sz="2200">
              <a:latin typeface="Montserrat"/>
              <a:ea typeface="Montserrat"/>
              <a:cs typeface="Montserrat"/>
              <a:sym typeface="Montserrat"/>
            </a:endParaRPr>
          </a:p>
        </p:txBody>
      </p:sp>
      <p:sp>
        <p:nvSpPr>
          <p:cNvPr id="1137" name="Google Shape;1137;p111"/>
          <p:cNvSpPr/>
          <p:nvPr/>
        </p:nvSpPr>
        <p:spPr>
          <a:xfrm>
            <a:off x="11664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38" name="Google Shape;1138;p111"/>
          <p:cNvSpPr/>
          <p:nvPr/>
        </p:nvSpPr>
        <p:spPr>
          <a:xfrm>
            <a:off x="12954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sp>
        <p:nvSpPr>
          <p:cNvPr id="1139" name="Google Shape;1139;p111"/>
          <p:cNvSpPr/>
          <p:nvPr/>
        </p:nvSpPr>
        <p:spPr>
          <a:xfrm>
            <a:off x="3570825" y="1505850"/>
            <a:ext cx="2371500" cy="887400"/>
          </a:xfrm>
          <a:prstGeom prst="roundRect">
            <a:avLst>
              <a:gd fmla="val 16667" name="adj"/>
            </a:avLst>
          </a:prstGeom>
          <a:solidFill>
            <a:srgbClr val="CFE2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Service</a:t>
            </a:r>
            <a:endParaRPr b="1"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10.8.244.100</a:t>
            </a:r>
            <a:endParaRPr sz="2000">
              <a:latin typeface="Montserrat"/>
              <a:ea typeface="Montserrat"/>
              <a:cs typeface="Montserrat"/>
              <a:sym typeface="Montserrat"/>
            </a:endParaRPr>
          </a:p>
        </p:txBody>
      </p:sp>
      <p:sp>
        <p:nvSpPr>
          <p:cNvPr id="1140" name="Google Shape;1140;p111"/>
          <p:cNvSpPr/>
          <p:nvPr/>
        </p:nvSpPr>
        <p:spPr>
          <a:xfrm>
            <a:off x="6500475" y="2555300"/>
            <a:ext cx="2147400" cy="1945800"/>
          </a:xfrm>
          <a:prstGeom prst="roundRect">
            <a:avLst>
              <a:gd fmla="val 16667" name="adj"/>
            </a:avLst>
          </a:prstGeom>
          <a:solidFill>
            <a:srgbClr val="C9DAF8"/>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Node </a:t>
            </a:r>
            <a:endParaRPr b="1" sz="2000">
              <a:latin typeface="Montserrat"/>
              <a:ea typeface="Montserrat"/>
              <a:cs typeface="Montserrat"/>
              <a:sym typeface="Montserrat"/>
            </a:endParaRPr>
          </a:p>
        </p:txBody>
      </p:sp>
      <p:sp>
        <p:nvSpPr>
          <p:cNvPr id="1141" name="Google Shape;1141;p111"/>
          <p:cNvSpPr/>
          <p:nvPr/>
        </p:nvSpPr>
        <p:spPr>
          <a:xfrm>
            <a:off x="6652875" y="3076175"/>
            <a:ext cx="1788600" cy="12840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Pod</a:t>
            </a:r>
            <a:endParaRPr b="1" sz="2000">
              <a:latin typeface="Montserrat"/>
              <a:ea typeface="Montserrat"/>
              <a:cs typeface="Montserrat"/>
              <a:sym typeface="Montserrat"/>
            </a:endParaRPr>
          </a:p>
        </p:txBody>
      </p:sp>
      <p:sp>
        <p:nvSpPr>
          <p:cNvPr id="1142" name="Google Shape;1142;p111"/>
          <p:cNvSpPr/>
          <p:nvPr/>
        </p:nvSpPr>
        <p:spPr>
          <a:xfrm>
            <a:off x="6781800" y="3686825"/>
            <a:ext cx="1518900" cy="391500"/>
          </a:xfrm>
          <a:prstGeom prst="rect">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hello-world</a:t>
            </a:r>
            <a:endParaRPr>
              <a:latin typeface="Montserrat"/>
              <a:ea typeface="Montserrat"/>
              <a:cs typeface="Montserrat"/>
              <a:sym typeface="Montserrat"/>
            </a:endParaRPr>
          </a:p>
        </p:txBody>
      </p:sp>
      <p:cxnSp>
        <p:nvCxnSpPr>
          <p:cNvPr id="1143" name="Google Shape;1143;p111"/>
          <p:cNvCxnSpPr>
            <a:stCxn id="1139" idx="1"/>
            <a:endCxn id="1135" idx="0"/>
          </p:cNvCxnSpPr>
          <p:nvPr/>
        </p:nvCxnSpPr>
        <p:spPr>
          <a:xfrm flipH="1">
            <a:off x="2087925" y="1949550"/>
            <a:ext cx="1482900" cy="605700"/>
          </a:xfrm>
          <a:prstGeom prst="bentConnector2">
            <a:avLst/>
          </a:prstGeom>
          <a:noFill/>
          <a:ln cap="flat" cmpd="sng" w="28575">
            <a:solidFill>
              <a:schemeClr val="dk2"/>
            </a:solidFill>
            <a:prstDash val="solid"/>
            <a:round/>
            <a:headEnd len="med" w="med" type="none"/>
            <a:tailEnd len="med" w="med" type="triangle"/>
          </a:ln>
        </p:spPr>
      </p:cxnSp>
      <p:cxnSp>
        <p:nvCxnSpPr>
          <p:cNvPr id="1144" name="Google Shape;1144;p111"/>
          <p:cNvCxnSpPr>
            <a:stCxn id="1139" idx="3"/>
            <a:endCxn id="1140" idx="0"/>
          </p:cNvCxnSpPr>
          <p:nvPr/>
        </p:nvCxnSpPr>
        <p:spPr>
          <a:xfrm>
            <a:off x="5942325" y="1949550"/>
            <a:ext cx="1632000" cy="605700"/>
          </a:xfrm>
          <a:prstGeom prst="bentConnector2">
            <a:avLst/>
          </a:prstGeom>
          <a:noFill/>
          <a:ln cap="flat" cmpd="sng" w="28575">
            <a:solidFill>
              <a:schemeClr val="dk2"/>
            </a:solidFill>
            <a:prstDash val="solid"/>
            <a:round/>
            <a:headEnd len="med" w="med" type="none"/>
            <a:tailEnd len="med" w="med" type="triangle"/>
          </a:ln>
        </p:spPr>
      </p:cxnSp>
      <p:sp>
        <p:nvSpPr>
          <p:cNvPr id="1145" name="Google Shape;1145;p111"/>
          <p:cNvSpPr/>
          <p:nvPr/>
        </p:nvSpPr>
        <p:spPr>
          <a:xfrm>
            <a:off x="835225" y="2393250"/>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10.1.0.1</a:t>
            </a:r>
            <a:endParaRPr b="1">
              <a:latin typeface="Montserrat"/>
              <a:ea typeface="Montserrat"/>
              <a:cs typeface="Montserrat"/>
              <a:sym typeface="Montserrat"/>
            </a:endParaRPr>
          </a:p>
        </p:txBody>
      </p:sp>
      <p:sp>
        <p:nvSpPr>
          <p:cNvPr id="1146" name="Google Shape;1146;p111"/>
          <p:cNvSpPr/>
          <p:nvPr/>
        </p:nvSpPr>
        <p:spPr>
          <a:xfrm>
            <a:off x="7785425" y="2323475"/>
            <a:ext cx="1041300" cy="35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10.1.0.2</a:t>
            </a:r>
            <a:endParaRPr b="1">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