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3e9e7948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3e9e7948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3e9e7948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3e9e7948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e9e7948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e9e7948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3e9e7948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3e9e7948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3e9e7948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3e9e7948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3e9e7948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3e9e7948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3e9e7948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3e9e7948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3e9e7948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3e9e7948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3e9e7948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3e9e7948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3e9e7948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3e9e7948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3e9e7948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3e9e7948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21899b6d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21899b6d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3e9e7948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3e9e7948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3e9e7948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3e9e7948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3e9e7948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3e9e7948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3e9e7948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3e9e7948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3e9e7948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3e9e7948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3e9e79487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3e9e7948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3e9e794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3e9e794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3e9e7948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3e9e7948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3e9e7948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3e9e7948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3e9e7948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3e9e7948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3e9e7948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3e9e7948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3e9e7948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3e9e7948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3e9e7948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3e9e7948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3e9e7948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3e9e7948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3e9e7948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3e9e7948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3e9e794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3e9e7948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3e9e794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3e9e794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3e9e7948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3e9e794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3e9e7948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3e9e7948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3e9e7948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3e9e7948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3e9e7948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3e9e7948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3e9e7948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3e9e7948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3e9e7948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3e9e7948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861675" cy="887475"/>
          </a:xfrm>
          <a:prstGeom prst="rect">
            <a:avLst/>
          </a:prstGeom>
          <a:noFill/>
          <a:ln>
            <a:noFill/>
          </a:ln>
        </p:spPr>
      </p:pic>
      <p:pic>
        <p:nvPicPr>
          <p:cNvPr id="55" name="Google Shape;55;p1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6" name="Google Shape;56;p13"/>
          <p:cNvSpPr txBox="1"/>
          <p:nvPr>
            <p:ph type="ctrTitle"/>
          </p:nvPr>
        </p:nvSpPr>
        <p:spPr>
          <a:xfrm>
            <a:off x="311700" y="1179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Taking the Exam</a:t>
            </a:r>
            <a:endParaRPr b="1">
              <a:latin typeface="Montserrat"/>
              <a:ea typeface="Montserrat"/>
              <a:cs typeface="Montserrat"/>
              <a:sym typeface="Montserrat"/>
            </a:endParaRPr>
          </a:p>
        </p:txBody>
      </p:sp>
      <p:sp>
        <p:nvSpPr>
          <p:cNvPr id="57" name="Google Shape;57;p13"/>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8" name="Google Shape;58;p1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8" name="Google Shape;128;p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9" name="Google Shape;129;p22"/>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Section 2. </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2.4 Planning and configuring network resources. Tasks include: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Differentiating load balancing options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Identifying resource locations in a network for availability</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Configuring Cloud DNS</a:t>
            </a:r>
            <a:endParaRPr sz="2900">
              <a:solidFill>
                <a:srgbClr val="000000"/>
              </a:solidFill>
              <a:latin typeface="Montserrat"/>
              <a:ea typeface="Montserrat"/>
              <a:cs typeface="Montserrat"/>
              <a:sym typeface="Montserrat"/>
            </a:endParaRPr>
          </a:p>
        </p:txBody>
      </p:sp>
      <p:sp>
        <p:nvSpPr>
          <p:cNvPr id="130" name="Google Shape;130;p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6" name="Google Shape;136;p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7" name="Google Shape;137;p23"/>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70000" lnSpcReduction="10000"/>
          </a:bodyPr>
          <a:lstStyle/>
          <a:p>
            <a:pPr indent="-357505"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3. </a:t>
            </a:r>
            <a:endParaRPr b="1" sz="2900">
              <a:solidFill>
                <a:srgbClr val="000000"/>
              </a:solidFill>
              <a:latin typeface="Montserrat"/>
              <a:ea typeface="Montserrat"/>
              <a:cs typeface="Montserrat"/>
              <a:sym typeface="Montserrat"/>
            </a:endParaRPr>
          </a:p>
          <a:p>
            <a:pPr indent="-357505"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3.1 Deploying and implementing Compute Engine resources. Tasks include:</a:t>
            </a:r>
            <a:endParaRPr sz="2900">
              <a:solidFill>
                <a:srgbClr val="000000"/>
              </a:solidFill>
              <a:latin typeface="Montserrat"/>
              <a:ea typeface="Montserrat"/>
              <a:cs typeface="Montserrat"/>
              <a:sym typeface="Montserrat"/>
            </a:endParaRPr>
          </a:p>
          <a:p>
            <a:pPr indent="-357505"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Launching a compute instance using Cloud Console and Cloud SDK (gcloud) (e.g., assign disks, availability policy, SSH keys)</a:t>
            </a:r>
            <a:endParaRPr sz="2900">
              <a:solidFill>
                <a:srgbClr val="000000"/>
              </a:solidFill>
              <a:latin typeface="Montserrat"/>
              <a:ea typeface="Montserrat"/>
              <a:cs typeface="Montserrat"/>
              <a:sym typeface="Montserrat"/>
            </a:endParaRPr>
          </a:p>
          <a:p>
            <a:pPr indent="-357505"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an autoscaled managed instance group using an instance template</a:t>
            </a:r>
            <a:endParaRPr sz="2900">
              <a:solidFill>
                <a:srgbClr val="000000"/>
              </a:solidFill>
              <a:latin typeface="Montserrat"/>
              <a:ea typeface="Montserrat"/>
              <a:cs typeface="Montserrat"/>
              <a:sym typeface="Montserrat"/>
            </a:endParaRPr>
          </a:p>
          <a:p>
            <a:pPr indent="-357505"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Generating/uploading a custom SSH key for instances</a:t>
            </a:r>
            <a:endParaRPr sz="2900">
              <a:solidFill>
                <a:srgbClr val="000000"/>
              </a:solidFill>
              <a:latin typeface="Montserrat"/>
              <a:ea typeface="Montserrat"/>
              <a:cs typeface="Montserrat"/>
              <a:sym typeface="Montserrat"/>
            </a:endParaRPr>
          </a:p>
          <a:p>
            <a:pPr indent="-357505"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Installing and configuring the Cloud Monitoring and Logging Agent</a:t>
            </a:r>
            <a:endParaRPr sz="2900">
              <a:solidFill>
                <a:srgbClr val="000000"/>
              </a:solidFill>
              <a:latin typeface="Montserrat"/>
              <a:ea typeface="Montserrat"/>
              <a:cs typeface="Montserrat"/>
              <a:sym typeface="Montserrat"/>
            </a:endParaRPr>
          </a:p>
          <a:p>
            <a:pPr indent="-357505"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Assessing compute quotas and requesting increases</a:t>
            </a:r>
            <a:endParaRPr sz="2900">
              <a:solidFill>
                <a:srgbClr val="000000"/>
              </a:solidFill>
              <a:latin typeface="Montserrat"/>
              <a:ea typeface="Montserrat"/>
              <a:cs typeface="Montserrat"/>
              <a:sym typeface="Montserrat"/>
            </a:endParaRPr>
          </a:p>
        </p:txBody>
      </p:sp>
      <p:sp>
        <p:nvSpPr>
          <p:cNvPr id="138" name="Google Shape;138;p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4" name="Google Shape;144;p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5" name="Google Shape;145;p24"/>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77500" lnSpcReduction="20000"/>
          </a:bodyPr>
          <a:lstStyle/>
          <a:p>
            <a:pPr indent="-371316"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3. </a:t>
            </a:r>
            <a:endParaRPr b="1" sz="2900">
              <a:solidFill>
                <a:srgbClr val="000000"/>
              </a:solidFill>
              <a:latin typeface="Montserrat"/>
              <a:ea typeface="Montserrat"/>
              <a:cs typeface="Montserrat"/>
              <a:sym typeface="Montserrat"/>
            </a:endParaRPr>
          </a:p>
          <a:p>
            <a:pPr indent="-371316"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3.2 Deploying and implementing Google Kubernetes Engine resources. Tasks include:</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Installing and configuring the command line interface (CLI) for Kubernetes (kubectl)</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Deploying a Google Kubernetes Engine cluster with different configurations including AutoPilot, regional clusters, private clusters, etc.</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Deploying a containerized application to Google Kubernetes Engine</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Configuring Google Kubernetes Engine monitoring and logging</a:t>
            </a:r>
            <a:endParaRPr sz="2900">
              <a:solidFill>
                <a:srgbClr val="000000"/>
              </a:solidFill>
              <a:latin typeface="Montserrat"/>
              <a:ea typeface="Montserrat"/>
              <a:cs typeface="Montserrat"/>
              <a:sym typeface="Montserrat"/>
            </a:endParaRPr>
          </a:p>
        </p:txBody>
      </p:sp>
      <p:sp>
        <p:nvSpPr>
          <p:cNvPr id="146" name="Google Shape;146;p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2" name="Google Shape;152;p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3" name="Google Shape;153;p25"/>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85000" lnSpcReduction="20000"/>
          </a:bodyPr>
          <a:lstStyle/>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3.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3.3 Deploying and implementing Cloud Run and Cloud Functions resources. Tasks include, where applicable:</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Deploying an application and updating scaling configuration, versions, and traffic splitting</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Deploying an application that receives Google Cloud events (e.g., Pub/Sub events, Cloud Storage object change notification events)</a:t>
            </a:r>
            <a:endParaRPr sz="2900">
              <a:solidFill>
                <a:srgbClr val="000000"/>
              </a:solidFill>
              <a:latin typeface="Montserrat"/>
              <a:ea typeface="Montserrat"/>
              <a:cs typeface="Montserrat"/>
              <a:sym typeface="Montserrat"/>
            </a:endParaRPr>
          </a:p>
        </p:txBody>
      </p:sp>
      <p:sp>
        <p:nvSpPr>
          <p:cNvPr id="154" name="Google Shape;154;p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0" name="Google Shape;160;p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1" name="Google Shape;161;p26"/>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85000" lnSpcReduction="20000"/>
          </a:bodyPr>
          <a:lstStyle/>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3.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3.4 Deploying and implementing data solutions. Tasks include:</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Initializing data systems with products (e.g., Cloud SQL, Firestore, BigQuery, Cloud Spanner, Pub/Sub, Cloud Bigtable, Dataproc, Dataflow, Cloud Storage)</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Loading data (e.g., command line upload, API transfer, import/export, load data from Cloud Storage, streaming data to Pub/Sub)</a:t>
            </a:r>
            <a:endParaRPr sz="2900">
              <a:solidFill>
                <a:srgbClr val="000000"/>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62" name="Google Shape;162;p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8" name="Google Shape;168;p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9" name="Google Shape;169;p27"/>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55000"/>
          </a:bodyPr>
          <a:lstStyle/>
          <a:p>
            <a:pPr indent="-329882"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3. </a:t>
            </a:r>
            <a:endParaRPr b="1" sz="2900">
              <a:solidFill>
                <a:srgbClr val="000000"/>
              </a:solidFill>
              <a:latin typeface="Montserrat"/>
              <a:ea typeface="Montserrat"/>
              <a:cs typeface="Montserrat"/>
              <a:sym typeface="Montserrat"/>
            </a:endParaRPr>
          </a:p>
          <a:p>
            <a:pPr indent="-329882"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3.5 Deploying and implementing networking resources. Tasks include:</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a VPC with subnets (e.g., custom-mode VPC, shared VPC)</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Launching a Compute Engine instance with custom network configuration (e.g., internal-only IP address, Google private access, static external and private IP address, network tags)</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ingress and egress firewall rules for a VPC (e.g., IP subnets, network tags, service accounts)</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a VPN between a Google VPC and an external network using Cloud VPN</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a load balancer to distribute application network traffic to an application (e.g., Global HTTP(S) load balancer, Global SSL Proxy load balancer, Global TCP Proxy load balancer, regional network load balancer, regional internal load balancer)</a:t>
            </a:r>
            <a:endParaRPr sz="2900">
              <a:solidFill>
                <a:srgbClr val="000000"/>
              </a:solidFill>
              <a:latin typeface="Montserrat"/>
              <a:ea typeface="Montserrat"/>
              <a:cs typeface="Montserrat"/>
              <a:sym typeface="Montserrat"/>
            </a:endParaRPr>
          </a:p>
        </p:txBody>
      </p:sp>
      <p:sp>
        <p:nvSpPr>
          <p:cNvPr id="170" name="Google Shape;170;p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6" name="Google Shape;176;p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7" name="Google Shape;177;p28"/>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Section 3. </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3.6 Deploying a solution using Cloud Marketplace. Tasks include: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Browsing the Cloud Marketplace catalog and viewing solution details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Deploying a Cloud Marketplace solution</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78" name="Google Shape;178;p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4" name="Google Shape;184;p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5" name="Google Shape;185;p29"/>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85000" lnSpcReduction="20000"/>
          </a:bodyPr>
          <a:lstStyle/>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3.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3.7 Implementing resources via infrastructure as code. Tasks include:</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Building infrastructure via Cloud Foundation Toolkit templates and implementing best practices</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Installing and configuring Config Connector in Google Kubernetes Engine to create, update, delete, and secure resources</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86" name="Google Shape;186;p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2" name="Google Shape;192;p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3" name="Google Shape;193;p30"/>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55000" lnSpcReduction="20000"/>
          </a:bodyPr>
          <a:lstStyle/>
          <a:p>
            <a:pPr indent="-329882"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4. </a:t>
            </a:r>
            <a:endParaRPr b="1" sz="2900">
              <a:solidFill>
                <a:srgbClr val="000000"/>
              </a:solidFill>
              <a:latin typeface="Montserrat"/>
              <a:ea typeface="Montserrat"/>
              <a:cs typeface="Montserrat"/>
              <a:sym typeface="Montserrat"/>
            </a:endParaRPr>
          </a:p>
          <a:p>
            <a:pPr indent="-329882"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4.1 Managing Compute Engine resources. Tasks include:</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Managing a single VM instance (e.g., start, stop, edit configuration, or delete an instance)</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Remotely connecting to the instance</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Attaching a GPU to a new instance and installing necessary dependencies</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Viewing current running VM inventory (instance IDs, details)</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Working with snapshots (e.g., create a snapshot from a VM, view snapshots, delete a snapshot)</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Working with images (e.g., create an image from a VM or a snapshot, view images, delete an image)</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Working with instance groups (e.g., set autoscaling parameters, assign instance template, create an instance template, remove instance group)</a:t>
            </a:r>
            <a:endParaRPr sz="2900">
              <a:solidFill>
                <a:srgbClr val="000000"/>
              </a:solidFill>
              <a:latin typeface="Montserrat"/>
              <a:ea typeface="Montserrat"/>
              <a:cs typeface="Montserrat"/>
              <a:sym typeface="Montserrat"/>
            </a:endParaRPr>
          </a:p>
          <a:p>
            <a:pPr indent="-329882"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Working with management interfaces (e.g., Cloud Console, Cloud Shell, Cloud SDK)</a:t>
            </a:r>
            <a:endParaRPr sz="2900">
              <a:solidFill>
                <a:srgbClr val="000000"/>
              </a:solidFill>
              <a:latin typeface="Montserrat"/>
              <a:ea typeface="Montserrat"/>
              <a:cs typeface="Montserrat"/>
              <a:sym typeface="Montserrat"/>
            </a:endParaRPr>
          </a:p>
        </p:txBody>
      </p:sp>
      <p:sp>
        <p:nvSpPr>
          <p:cNvPr id="194" name="Google Shape;194;p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0" name="Google Shape;200;p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1" name="Google Shape;201;p31"/>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62500" lnSpcReduction="20000"/>
          </a:bodyPr>
          <a:lstStyle/>
          <a:p>
            <a:pPr indent="-343693"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4. </a:t>
            </a:r>
            <a:endParaRPr b="1" sz="2900">
              <a:solidFill>
                <a:srgbClr val="000000"/>
              </a:solidFill>
              <a:latin typeface="Montserrat"/>
              <a:ea typeface="Montserrat"/>
              <a:cs typeface="Montserrat"/>
              <a:sym typeface="Montserrat"/>
            </a:endParaRPr>
          </a:p>
          <a:p>
            <a:pPr indent="-343693"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4.2 Managing Google Kubernetes Engine resources. Tasks include:</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Viewing current running cluster inventory (nodes, pods, services)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Browsing Docker images and viewing their details in the Artifact Registry</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Working with node pools (e.g., add, edit, or remove a node pool)</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Working with pods (e.g., add, edit, or remove pods)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Working with services (e.g., add, edit, or remove a service)</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Working with stateful applications (e.g. persistent volumes, stateful sets)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Managing Horizontal and Vertical autoscaling configurations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Working with management interfaces (e.g., Cloud Console, Cloud Shell, Cloud SDK, kubectl)</a:t>
            </a:r>
            <a:endParaRPr sz="2900">
              <a:solidFill>
                <a:srgbClr val="000000"/>
              </a:solidFill>
              <a:latin typeface="Montserrat"/>
              <a:ea typeface="Montserrat"/>
              <a:cs typeface="Montserrat"/>
              <a:sym typeface="Montserrat"/>
            </a:endParaRPr>
          </a:p>
        </p:txBody>
      </p:sp>
      <p:sp>
        <p:nvSpPr>
          <p:cNvPr id="202" name="Google Shape;202;p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0" y="0"/>
            <a:ext cx="861675" cy="887475"/>
          </a:xfrm>
          <a:prstGeom prst="rect">
            <a:avLst/>
          </a:prstGeom>
          <a:noFill/>
          <a:ln>
            <a:noFill/>
          </a:ln>
        </p:spPr>
      </p:pic>
      <p:pic>
        <p:nvPicPr>
          <p:cNvPr id="64" name="Google Shape;64;p1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5" name="Google Shape;65;p14"/>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this lecture, we’ll go through the official exam prep guide and we’ll share some </a:t>
            </a:r>
            <a:r>
              <a:rPr lang="en" sz="2900">
                <a:solidFill>
                  <a:srgbClr val="000000"/>
                </a:solidFill>
                <a:latin typeface="Montserrat"/>
                <a:ea typeface="Montserrat"/>
                <a:cs typeface="Montserrat"/>
                <a:sym typeface="Montserrat"/>
              </a:rPr>
              <a:t>anecdotes</a:t>
            </a:r>
            <a:r>
              <a:rPr lang="en" sz="2900">
                <a:solidFill>
                  <a:srgbClr val="000000"/>
                </a:solidFill>
                <a:latin typeface="Montserrat"/>
                <a:ea typeface="Montserrat"/>
                <a:cs typeface="Montserrat"/>
                <a:sym typeface="Montserrat"/>
              </a:rPr>
              <a:t> from the test taking experience.</a:t>
            </a:r>
            <a:endParaRPr sz="2900">
              <a:solidFill>
                <a:srgbClr val="000000"/>
              </a:solidFill>
              <a:latin typeface="Montserrat"/>
              <a:ea typeface="Montserrat"/>
              <a:cs typeface="Montserrat"/>
              <a:sym typeface="Montserrat"/>
            </a:endParaRPr>
          </a:p>
        </p:txBody>
      </p:sp>
      <p:sp>
        <p:nvSpPr>
          <p:cNvPr id="66" name="Google Shape;66;p1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8" name="Google Shape;208;p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9" name="Google Shape;209;p32"/>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92500" lnSpcReduction="20000"/>
          </a:bodyPr>
          <a:lstStyle/>
          <a:p>
            <a:pPr indent="-398938"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4. </a:t>
            </a:r>
            <a:endParaRPr b="1" sz="2900">
              <a:solidFill>
                <a:srgbClr val="000000"/>
              </a:solidFill>
              <a:latin typeface="Montserrat"/>
              <a:ea typeface="Montserrat"/>
              <a:cs typeface="Montserrat"/>
              <a:sym typeface="Montserrat"/>
            </a:endParaRPr>
          </a:p>
          <a:p>
            <a:pPr indent="-398938"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4.3 Managing Cloud Run resources. Tasks include:</a:t>
            </a:r>
            <a:endParaRPr sz="2900">
              <a:solidFill>
                <a:srgbClr val="000000"/>
              </a:solidFill>
              <a:latin typeface="Montserrat"/>
              <a:ea typeface="Montserrat"/>
              <a:cs typeface="Montserrat"/>
              <a:sym typeface="Montserrat"/>
            </a:endParaRPr>
          </a:p>
          <a:p>
            <a:pPr indent="-398938"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Adjusting application traffic-splitting parameters</a:t>
            </a:r>
            <a:endParaRPr sz="2900">
              <a:solidFill>
                <a:srgbClr val="000000"/>
              </a:solidFill>
              <a:latin typeface="Montserrat"/>
              <a:ea typeface="Montserrat"/>
              <a:cs typeface="Montserrat"/>
              <a:sym typeface="Montserrat"/>
            </a:endParaRPr>
          </a:p>
          <a:p>
            <a:pPr indent="-398938"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Setting scaling parameters for autoscaling instances</a:t>
            </a:r>
            <a:endParaRPr sz="2900">
              <a:solidFill>
                <a:srgbClr val="000000"/>
              </a:solidFill>
              <a:latin typeface="Montserrat"/>
              <a:ea typeface="Montserrat"/>
              <a:cs typeface="Montserrat"/>
              <a:sym typeface="Montserrat"/>
            </a:endParaRPr>
          </a:p>
          <a:p>
            <a:pPr indent="-398938"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Determining whether to run Cloud Run (fully managed) or Cloud Run for Anthos</a:t>
            </a:r>
            <a:endParaRPr sz="2900">
              <a:solidFill>
                <a:srgbClr val="000000"/>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210" name="Google Shape;210;p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6" name="Google Shape;216;p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7" name="Google Shape;217;p33"/>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62500" lnSpcReduction="10000"/>
          </a:bodyPr>
          <a:lstStyle/>
          <a:p>
            <a:pPr indent="-343693"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4. </a:t>
            </a:r>
            <a:endParaRPr b="1" sz="2900">
              <a:solidFill>
                <a:srgbClr val="000000"/>
              </a:solidFill>
              <a:latin typeface="Montserrat"/>
              <a:ea typeface="Montserrat"/>
              <a:cs typeface="Montserrat"/>
              <a:sym typeface="Montserrat"/>
            </a:endParaRPr>
          </a:p>
          <a:p>
            <a:pPr indent="-343693"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4.4 Managing storage and database solutions. Tasks include:</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Managing and securing objects in and between Cloud Storage buckets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Setting object life cycle management policies for Cloud Storage buckets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Executing queries to retrieve data from data instances (e.g., Cloud SQL, BigQuery, Cloud Spanner, Datastore, Cloud Bigtable)</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Estimating costs of data storage resources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Backing up and restoring database instances (e.g., Cloud SQL, Datastore)</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Reviewing job status in Dataproc, Dataflow, or BigQuery</a:t>
            </a:r>
            <a:endParaRPr sz="2900">
              <a:solidFill>
                <a:srgbClr val="000000"/>
              </a:solidFill>
              <a:latin typeface="Montserrat"/>
              <a:ea typeface="Montserrat"/>
              <a:cs typeface="Montserrat"/>
              <a:sym typeface="Montserrat"/>
            </a:endParaRPr>
          </a:p>
        </p:txBody>
      </p:sp>
      <p:sp>
        <p:nvSpPr>
          <p:cNvPr id="218" name="Google Shape;218;p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4" name="Google Shape;224;p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5" name="Google Shape;225;p34"/>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lnSpcReduction="2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Section 4. </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4.5 Managing networking resources. Tasks include: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Adding a subnet to an existing VPC</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Expanding a subnet to have more IP addresses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Reserving static external or internal IP addresses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Working with CloudDNS, CloudNAT, Load Balancers and firewall rules</a:t>
            </a:r>
            <a:endParaRPr sz="2900">
              <a:solidFill>
                <a:srgbClr val="000000"/>
              </a:solidFill>
              <a:latin typeface="Montserrat"/>
              <a:ea typeface="Montserrat"/>
              <a:cs typeface="Montserrat"/>
              <a:sym typeface="Montserrat"/>
            </a:endParaRPr>
          </a:p>
        </p:txBody>
      </p:sp>
      <p:sp>
        <p:nvSpPr>
          <p:cNvPr id="226" name="Google Shape;226;p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2" name="Google Shape;232;p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3" name="Google Shape;233;p35"/>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62500" lnSpcReduction="10000"/>
          </a:bodyPr>
          <a:lstStyle/>
          <a:p>
            <a:pPr indent="-343693"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4. </a:t>
            </a:r>
            <a:endParaRPr b="1" sz="2900">
              <a:solidFill>
                <a:srgbClr val="000000"/>
              </a:solidFill>
              <a:latin typeface="Montserrat"/>
              <a:ea typeface="Montserrat"/>
              <a:cs typeface="Montserrat"/>
              <a:sym typeface="Montserrat"/>
            </a:endParaRPr>
          </a:p>
          <a:p>
            <a:pPr indent="-343693"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4.6 Monitoring and logging. Tasks include:</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Cloud Monitoring alerts based on resource metrics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and ingesting Cloud Monitoring custom metrics (e.g., from applications or logs)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Configuring log sinks to export logs to external systems (e.g., on-premises or BigQuery)</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Configuring log routers</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Viewing and filtering logs in Cloud Logging</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Viewing specific log message details in Cloud Logging</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Using cloud diagnostics to research an application issue (e.g., viewing Cloud Trace data, using Cloud Debug to view an application point-in-time)</a:t>
            </a:r>
            <a:endParaRPr sz="2900">
              <a:solidFill>
                <a:srgbClr val="000000"/>
              </a:solidFill>
              <a:latin typeface="Montserrat"/>
              <a:ea typeface="Montserrat"/>
              <a:cs typeface="Montserrat"/>
              <a:sym typeface="Montserrat"/>
            </a:endParaRPr>
          </a:p>
          <a:p>
            <a:pPr indent="-343693"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Viewing Google Cloud status</a:t>
            </a:r>
            <a:endParaRPr sz="2900">
              <a:solidFill>
                <a:srgbClr val="000000"/>
              </a:solidFill>
              <a:latin typeface="Montserrat"/>
              <a:ea typeface="Montserrat"/>
              <a:cs typeface="Montserrat"/>
              <a:sym typeface="Montserrat"/>
            </a:endParaRPr>
          </a:p>
        </p:txBody>
      </p:sp>
      <p:sp>
        <p:nvSpPr>
          <p:cNvPr id="234" name="Google Shape;234;p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40" name="Google Shape;240;p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41" name="Google Shape;241;p36"/>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Section 5. </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5.1 Managing Identity and Access Management (IAM). Tasks include: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Viewing IAM policies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Creating IAM policies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Managing the various role types and defining custom IAM roles (e.g., primitive, predefined and custom)</a:t>
            </a:r>
            <a:endParaRPr sz="2900">
              <a:solidFill>
                <a:srgbClr val="000000"/>
              </a:solidFill>
              <a:latin typeface="Montserrat"/>
              <a:ea typeface="Montserrat"/>
              <a:cs typeface="Montserrat"/>
              <a:sym typeface="Montserrat"/>
            </a:endParaRPr>
          </a:p>
        </p:txBody>
      </p:sp>
      <p:sp>
        <p:nvSpPr>
          <p:cNvPr id="242" name="Google Shape;242;p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48" name="Google Shape;248;p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49" name="Google Shape;249;p37"/>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85000" lnSpcReduction="20000"/>
          </a:bodyPr>
          <a:lstStyle/>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5.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5.2 Managing service accounts. Tasks include:</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service accounts</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Using service accounts in IAM policies with minimum permissions</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Assigning service accounts to resources</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Managing IAM of a service account </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Managing service account impersonation</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and managing short-lived service account credentials</a:t>
            </a:r>
            <a:endParaRPr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5.3 Viewing audit logs</a:t>
            </a:r>
            <a:endParaRPr sz="2900">
              <a:solidFill>
                <a:srgbClr val="000000"/>
              </a:solidFill>
              <a:latin typeface="Montserrat"/>
              <a:ea typeface="Montserrat"/>
              <a:cs typeface="Montserrat"/>
              <a:sym typeface="Montserrat"/>
            </a:endParaRPr>
          </a:p>
        </p:txBody>
      </p:sp>
      <p:sp>
        <p:nvSpPr>
          <p:cNvPr id="250" name="Google Shape;250;p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56" name="Google Shape;256;p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57" name="Google Shape;257;p38"/>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Now let’s talk about the actual test taking experience.</a:t>
            </a:r>
            <a:endParaRPr sz="2900">
              <a:solidFill>
                <a:srgbClr val="000000"/>
              </a:solidFill>
              <a:latin typeface="Montserrat"/>
              <a:ea typeface="Montserrat"/>
              <a:cs typeface="Montserrat"/>
              <a:sym typeface="Montserrat"/>
            </a:endParaRPr>
          </a:p>
        </p:txBody>
      </p:sp>
      <p:sp>
        <p:nvSpPr>
          <p:cNvPr id="258" name="Google Shape;258;p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64" name="Google Shape;264;p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65" name="Google Shape;265;p39"/>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recommends about 6 months of GCP experience before taking the GCP Associate Cloud Engineer Exam.</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Currently the exam costs $125 USD and can be taken both online and in-person at a testing center, both of these experience are run by a third party company called Kryterion.</a:t>
            </a:r>
            <a:endParaRPr sz="2900">
              <a:solidFill>
                <a:srgbClr val="000000"/>
              </a:solidFill>
              <a:latin typeface="Montserrat"/>
              <a:ea typeface="Montserrat"/>
              <a:cs typeface="Montserrat"/>
              <a:sym typeface="Montserrat"/>
            </a:endParaRPr>
          </a:p>
        </p:txBody>
      </p:sp>
      <p:sp>
        <p:nvSpPr>
          <p:cNvPr id="266" name="Google Shape;266;p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72" name="Google Shape;272;p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73" name="Google Shape;273;p40"/>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Retake Policy: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you don't pass an exam, you can take it again after 14 days. If you don't pass the second time, you must wait 60 days before you can take it a third time. If you don't pass the third time, you must wait 365 days before taking it again.</a:t>
            </a:r>
            <a:endParaRPr sz="2900">
              <a:solidFill>
                <a:srgbClr val="000000"/>
              </a:solidFill>
              <a:latin typeface="Montserrat"/>
              <a:ea typeface="Montserrat"/>
              <a:cs typeface="Montserrat"/>
              <a:sym typeface="Montserrat"/>
            </a:endParaRPr>
          </a:p>
        </p:txBody>
      </p:sp>
      <p:sp>
        <p:nvSpPr>
          <p:cNvPr id="274" name="Google Shape;274;p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80" name="Google Shape;280;p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81" name="Google Shape;281;p41"/>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Taking the Exam Online: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Get ready to potentially wait a long time for the proctor to begin the exam.</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Get ready for a thorough check of the room.</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You’ll need to install anti-cheating software on your computer called Sentinel.</a:t>
            </a:r>
            <a:endParaRPr sz="2900">
              <a:solidFill>
                <a:srgbClr val="000000"/>
              </a:solidFill>
              <a:latin typeface="Montserrat"/>
              <a:ea typeface="Montserrat"/>
              <a:cs typeface="Montserrat"/>
              <a:sym typeface="Montserrat"/>
            </a:endParaRPr>
          </a:p>
        </p:txBody>
      </p:sp>
      <p:sp>
        <p:nvSpPr>
          <p:cNvPr id="282" name="Google Shape;282;p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72" name="Google Shape;72;p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3" name="Google Shape;73;p15"/>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review Google’s official exam guide: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73763"/>
              </a:buClr>
              <a:buSzPts val="2900"/>
              <a:buFont typeface="Montserrat"/>
              <a:buChar char="○"/>
            </a:pPr>
            <a:r>
              <a:rPr b="1" lang="en" sz="2900">
                <a:solidFill>
                  <a:srgbClr val="073763"/>
                </a:solidFill>
                <a:latin typeface="Montserrat"/>
                <a:ea typeface="Montserrat"/>
                <a:cs typeface="Montserrat"/>
                <a:sym typeface="Montserrat"/>
              </a:rPr>
              <a:t>cloud.google.com/certification/guides/ cloud-engineer</a:t>
            </a:r>
            <a:endParaRPr b="1" sz="2900">
              <a:solidFill>
                <a:srgbClr val="073763"/>
              </a:solidFill>
              <a:latin typeface="Montserrat"/>
              <a:ea typeface="Montserrat"/>
              <a:cs typeface="Montserrat"/>
              <a:sym typeface="Montserrat"/>
            </a:endParaRPr>
          </a:p>
        </p:txBody>
      </p:sp>
      <p:sp>
        <p:nvSpPr>
          <p:cNvPr id="74" name="Google Shape;74;p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88" name="Google Shape;288;p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89" name="Google Shape;289;p42"/>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Taking the Exam Online: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are able to mark questions down for review and review them before submission.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are asked for feedback on the experience and then given a pass/no pass subject to another review.</a:t>
            </a:r>
            <a:endParaRPr sz="2900">
              <a:solidFill>
                <a:srgbClr val="000000"/>
              </a:solidFill>
              <a:latin typeface="Montserrat"/>
              <a:ea typeface="Montserrat"/>
              <a:cs typeface="Montserrat"/>
              <a:sym typeface="Montserrat"/>
            </a:endParaRPr>
          </a:p>
        </p:txBody>
      </p:sp>
      <p:sp>
        <p:nvSpPr>
          <p:cNvPr id="290" name="Google Shape;290;p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96" name="Google Shape;296;p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97" name="Google Shape;297;p43"/>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Taking the Exam Online: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won’t be told how many you missed or how many questions you need to get right to pass the exam.</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It’s estimated online that a 70% correct rate is a pass, but nothing has confirmed.</a:t>
            </a:r>
            <a:endParaRPr sz="2900">
              <a:solidFill>
                <a:srgbClr val="000000"/>
              </a:solidFill>
              <a:latin typeface="Montserrat"/>
              <a:ea typeface="Montserrat"/>
              <a:cs typeface="Montserrat"/>
              <a:sym typeface="Montserrat"/>
            </a:endParaRPr>
          </a:p>
        </p:txBody>
      </p:sp>
      <p:sp>
        <p:nvSpPr>
          <p:cNvPr id="298" name="Google Shape;298;p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304" name="Google Shape;304;p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05" name="Google Shape;305;p44"/>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Taking the Exam Online: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Personal </a:t>
            </a:r>
            <a:r>
              <a:rPr lang="en" sz="2900">
                <a:solidFill>
                  <a:srgbClr val="000000"/>
                </a:solidFill>
                <a:latin typeface="Montserrat"/>
                <a:ea typeface="Montserrat"/>
                <a:cs typeface="Montserrat"/>
                <a:sym typeface="Montserrat"/>
              </a:rPr>
              <a:t>Anecdote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 found the exam quite challenging, but passed it on my first attempt.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By far the most relevant material was reading the documentation, questions seem to come from examples in the documentation.</a:t>
            </a:r>
            <a:endParaRPr sz="2900">
              <a:solidFill>
                <a:srgbClr val="000000"/>
              </a:solidFill>
              <a:latin typeface="Montserrat"/>
              <a:ea typeface="Montserrat"/>
              <a:cs typeface="Montserrat"/>
              <a:sym typeface="Montserrat"/>
            </a:endParaRPr>
          </a:p>
        </p:txBody>
      </p:sp>
      <p:sp>
        <p:nvSpPr>
          <p:cNvPr id="306" name="Google Shape;306;p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312" name="Google Shape;312;p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13" name="Google Shape;313;p45"/>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Taking the Exam Online: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Personal Anecdote: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Questions didn’t appear in any topic order.</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Seemed to be a slightly heavier emphasis on Kubernetes when I took the exam (2022(.</a:t>
            </a:r>
            <a:endParaRPr sz="2900">
              <a:solidFill>
                <a:srgbClr val="000000"/>
              </a:solidFill>
              <a:latin typeface="Montserrat"/>
              <a:ea typeface="Montserrat"/>
              <a:cs typeface="Montserrat"/>
              <a:sym typeface="Montserrat"/>
            </a:endParaRPr>
          </a:p>
        </p:txBody>
      </p:sp>
      <p:sp>
        <p:nvSpPr>
          <p:cNvPr id="314" name="Google Shape;314;p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320" name="Google Shape;320;p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21" name="Google Shape;321;p46"/>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Try not to stress too much!</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always retake the exam.</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 common sense, there are no “trick” questions, just pay close attention to the requirements given in each situation, there are usually clear constraints (e.g. “You want the method with the least steps”)</a:t>
            </a:r>
            <a:endParaRPr sz="2900">
              <a:solidFill>
                <a:srgbClr val="000000"/>
              </a:solidFill>
              <a:latin typeface="Montserrat"/>
              <a:ea typeface="Montserrat"/>
              <a:cs typeface="Montserrat"/>
              <a:sym typeface="Montserrat"/>
            </a:endParaRPr>
          </a:p>
        </p:txBody>
      </p:sp>
      <p:sp>
        <p:nvSpPr>
          <p:cNvPr id="322" name="Google Shape;322;p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328" name="Google Shape;328;p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29" name="Google Shape;329;p47"/>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Check out the next lecture for information on a full practice exam!</a:t>
            </a:r>
            <a:endParaRPr sz="2900">
              <a:solidFill>
                <a:srgbClr val="000000"/>
              </a:solidFill>
              <a:latin typeface="Montserrat"/>
              <a:ea typeface="Montserrat"/>
              <a:cs typeface="Montserrat"/>
              <a:sym typeface="Montserrat"/>
            </a:endParaRPr>
          </a:p>
        </p:txBody>
      </p:sp>
      <p:sp>
        <p:nvSpPr>
          <p:cNvPr id="330" name="Google Shape;330;p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80" name="Google Shape;80;p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1" name="Google Shape;81;p16"/>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85000" lnSpcReduction="20000"/>
          </a:bodyPr>
          <a:lstStyle/>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1.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Setting up a cloud solution environment</a:t>
            </a:r>
            <a:endParaRPr sz="2900">
              <a:solidFill>
                <a:srgbClr val="000000"/>
              </a:solidFill>
              <a:latin typeface="Montserrat"/>
              <a:ea typeface="Montserrat"/>
              <a:cs typeface="Montserrat"/>
              <a:sym typeface="Montserrat"/>
            </a:endParaRPr>
          </a:p>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2.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Planning and configuring a cloud solution</a:t>
            </a:r>
            <a:endParaRPr sz="2900">
              <a:solidFill>
                <a:srgbClr val="000000"/>
              </a:solidFill>
              <a:latin typeface="Montserrat"/>
              <a:ea typeface="Montserrat"/>
              <a:cs typeface="Montserrat"/>
              <a:sym typeface="Montserrat"/>
            </a:endParaRPr>
          </a:p>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3.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Deploying and implementing a cloud solution</a:t>
            </a:r>
            <a:endParaRPr sz="2900">
              <a:solidFill>
                <a:srgbClr val="000000"/>
              </a:solidFill>
              <a:latin typeface="Montserrat"/>
              <a:ea typeface="Montserrat"/>
              <a:cs typeface="Montserrat"/>
              <a:sym typeface="Montserrat"/>
            </a:endParaRPr>
          </a:p>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4.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Ensuring successful operation of a cloud solution</a:t>
            </a:r>
            <a:endParaRPr sz="2900">
              <a:solidFill>
                <a:srgbClr val="000000"/>
              </a:solidFill>
              <a:latin typeface="Montserrat"/>
              <a:ea typeface="Montserrat"/>
              <a:cs typeface="Montserrat"/>
              <a:sym typeface="Montserrat"/>
            </a:endParaRPr>
          </a:p>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5.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Configuring access and security</a:t>
            </a:r>
            <a:endParaRPr sz="2900">
              <a:solidFill>
                <a:srgbClr val="000000"/>
              </a:solidFill>
              <a:latin typeface="Montserrat"/>
              <a:ea typeface="Montserrat"/>
              <a:cs typeface="Montserrat"/>
              <a:sym typeface="Montserrat"/>
            </a:endParaRPr>
          </a:p>
        </p:txBody>
      </p:sp>
      <p:sp>
        <p:nvSpPr>
          <p:cNvPr id="82" name="Google Shape;82;p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8" name="Google Shape;88;p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9" name="Google Shape;89;p17"/>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77500" lnSpcReduction="20000"/>
          </a:bodyPr>
          <a:lstStyle/>
          <a:p>
            <a:pPr indent="-371316"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1. </a:t>
            </a:r>
            <a:endParaRPr b="1" sz="2900">
              <a:solidFill>
                <a:srgbClr val="000000"/>
              </a:solidFill>
              <a:latin typeface="Montserrat"/>
              <a:ea typeface="Montserrat"/>
              <a:cs typeface="Montserrat"/>
              <a:sym typeface="Montserrat"/>
            </a:endParaRPr>
          </a:p>
          <a:p>
            <a:pPr indent="-371316"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1.1 Setting up cloud projects and accounts. Activities include:</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Creating a resource hierarchy</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Applying organizational policies to the resource hierarchy</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Granting members IAM roles within a project</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Managing users and groups in Cloud Identity (manually and automated)</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Enabling APIs within projects</a:t>
            </a:r>
            <a:endParaRPr sz="2900">
              <a:solidFill>
                <a:srgbClr val="000000"/>
              </a:solidFill>
              <a:latin typeface="Montserrat"/>
              <a:ea typeface="Montserrat"/>
              <a:cs typeface="Montserrat"/>
              <a:sym typeface="Montserrat"/>
            </a:endParaRPr>
          </a:p>
          <a:p>
            <a:pPr indent="-371316"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Provisioning and setting up products in Google Cloud’s operations  </a:t>
            </a:r>
            <a:endParaRPr sz="2900">
              <a:solidFill>
                <a:srgbClr val="000000"/>
              </a:solidFill>
              <a:latin typeface="Montserrat"/>
              <a:ea typeface="Montserrat"/>
              <a:cs typeface="Montserrat"/>
              <a:sym typeface="Montserrat"/>
            </a:endParaRPr>
          </a:p>
        </p:txBody>
      </p:sp>
      <p:sp>
        <p:nvSpPr>
          <p:cNvPr id="90" name="Google Shape;90;p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6" name="Google Shape;96;p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7" name="Google Shape;97;p18"/>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Section 1. </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1.2 Managing billing configuration. Activities include: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Creating one or more billing accounts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Linking projects to a billing account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Establishing billing budgets and alerts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Setting up billing exports</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98" name="Google Shape;98;p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4" name="Google Shape;104;p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5" name="Google Shape;105;p19"/>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Section 1. </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1.3 Installing and configuring the command line interface (CLI), specifically the Cloud SDK (e.g., setting the default project).</a:t>
            </a:r>
            <a:endParaRPr sz="2900">
              <a:solidFill>
                <a:srgbClr val="000000"/>
              </a:solidFill>
              <a:latin typeface="Montserrat"/>
              <a:ea typeface="Montserrat"/>
              <a:cs typeface="Montserrat"/>
              <a:sym typeface="Montserrat"/>
            </a:endParaRPr>
          </a:p>
        </p:txBody>
      </p:sp>
      <p:sp>
        <p:nvSpPr>
          <p:cNvPr id="106" name="Google Shape;106;p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2" name="Google Shape;112;p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3" name="Google Shape;113;p20"/>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fontScale="85000" lnSpcReduction="20000"/>
          </a:bodyPr>
          <a:lstStyle/>
          <a:p>
            <a:pPr indent="-385127"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Section 2. </a:t>
            </a:r>
            <a:endParaRPr b="1"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2.1 Planning and estimating Google Cloud product use using the Pricing Calculator</a:t>
            </a:r>
            <a:endParaRPr sz="2900">
              <a:solidFill>
                <a:srgbClr val="000000"/>
              </a:solidFill>
              <a:latin typeface="Montserrat"/>
              <a:ea typeface="Montserrat"/>
              <a:cs typeface="Montserrat"/>
              <a:sym typeface="Montserrat"/>
            </a:endParaRPr>
          </a:p>
          <a:p>
            <a:pPr indent="-385127"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2.2 Planning and configuring compute resources. Considerations include:</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Selecting appropriate compute choices for a given workload (e.g., Compute Engine, Google Kubernetes Engine, Cloud Run, Cloud Functions)</a:t>
            </a:r>
            <a:endParaRPr sz="2900">
              <a:solidFill>
                <a:srgbClr val="000000"/>
              </a:solidFill>
              <a:latin typeface="Montserrat"/>
              <a:ea typeface="Montserrat"/>
              <a:cs typeface="Montserrat"/>
              <a:sym typeface="Montserrat"/>
            </a:endParaRPr>
          </a:p>
          <a:p>
            <a:pPr indent="-385127" lvl="2" marL="13716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Using preemptible VMs and custom machine types as appropriate</a:t>
            </a:r>
            <a:endParaRPr sz="2900">
              <a:solidFill>
                <a:srgbClr val="000000"/>
              </a:solidFill>
              <a:latin typeface="Montserrat"/>
              <a:ea typeface="Montserrat"/>
              <a:cs typeface="Montserrat"/>
              <a:sym typeface="Montserrat"/>
            </a:endParaRPr>
          </a:p>
        </p:txBody>
      </p:sp>
      <p:sp>
        <p:nvSpPr>
          <p:cNvPr id="114" name="Google Shape;114;p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0" name="Google Shape;120;p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1" name="Google Shape;121;p21"/>
          <p:cNvSpPr txBox="1"/>
          <p:nvPr>
            <p:ph idx="1" type="subTitle"/>
          </p:nvPr>
        </p:nvSpPr>
        <p:spPr>
          <a:xfrm>
            <a:off x="311700" y="1152475"/>
            <a:ext cx="8684100" cy="3732600"/>
          </a:xfrm>
          <a:prstGeom prst="rect">
            <a:avLst/>
          </a:prstGeom>
        </p:spPr>
        <p:txBody>
          <a:bodyPr anchorCtr="0" anchor="t" bIns="91425" lIns="91425" spcFirstLastPara="1" rIns="91425" wrap="square" tIns="91425">
            <a:normAutofit lnSpcReduction="2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Section 2. </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2.3 Planning and configuring data storage options. Considerations include: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Product choice (e.g., Cloud SQL, BigQuery, Firestore, Cloud Spanner, Cloud Bigtable)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Choosing storage options (e.g., Zonal persistent disk, Regional balanced persistent disk, Standard, Nearline, Coldline, Archive)</a:t>
            </a:r>
            <a:endParaRPr sz="2900">
              <a:solidFill>
                <a:srgbClr val="000000"/>
              </a:solidFill>
              <a:latin typeface="Montserrat"/>
              <a:ea typeface="Montserrat"/>
              <a:cs typeface="Montserrat"/>
              <a:sym typeface="Montserrat"/>
            </a:endParaRPr>
          </a:p>
        </p:txBody>
      </p:sp>
      <p:sp>
        <p:nvSpPr>
          <p:cNvPr id="122" name="Google Shape;122;p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