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13"/>
  </p:notesMasterIdLst>
  <p:sldIdLst>
    <p:sldId id="256" r:id="rId2"/>
    <p:sldId id="263" r:id="rId3"/>
    <p:sldId id="309" r:id="rId4"/>
    <p:sldId id="311" r:id="rId5"/>
    <p:sldId id="312" r:id="rId6"/>
    <p:sldId id="314" r:id="rId7"/>
    <p:sldId id="315" r:id="rId8"/>
    <p:sldId id="316" r:id="rId9"/>
    <p:sldId id="317" r:id="rId10"/>
    <p:sldId id="318" r:id="rId11"/>
    <p:sldId id="26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雷 建明" initials="雷" lastIdx="1" clrIdx="0">
    <p:extLst>
      <p:ext uri="{19B8F6BF-5375-455C-9EA6-DF929625EA0E}">
        <p15:presenceInfo xmlns:p15="http://schemas.microsoft.com/office/powerpoint/2012/main" userId="3ef4ea4edac765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FFCC"/>
    <a:srgbClr val="FD0CFF"/>
    <a:srgbClr val="15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17" autoAdjust="0"/>
  </p:normalViewPr>
  <p:slideViewPr>
    <p:cSldViewPr snapToGrid="0" showGuides="1">
      <p:cViewPr varScale="1">
        <p:scale>
          <a:sx n="78" d="100"/>
          <a:sy n="78" d="100"/>
        </p:scale>
        <p:origin x="555" y="1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92645-80E6-4699-B722-97B7A218B946}" type="doc">
      <dgm:prSet loTypeId="urn:microsoft.com/office/officeart/2005/8/layout/hierarchy4" loCatId="list" qsTypeId="urn:microsoft.com/office/officeart/2005/8/quickstyle/simple1" qsCatId="simple" csTypeId="urn:microsoft.com/office/officeart/2005/8/colors/accent5_3" csCatId="accent5" phldr="1"/>
      <dgm:spPr/>
    </dgm:pt>
    <dgm:pt modelId="{31DDA79D-012A-4ACC-A32F-04BD7F24F5DC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>
              <a:effectLst/>
            </a:rPr>
            <a:t>可重用代码，代码更容易被人理解，保证代码可靠性，</a:t>
          </a:r>
          <a:r>
            <a:rPr lang="zh-CN" altLang="en-US" b="1">
              <a:effectLst/>
            </a:rPr>
            <a:t>经过实践验证的解决方案</a:t>
          </a:r>
          <a:endParaRPr lang="zh-CN" altLang="en-US" dirty="0"/>
        </a:p>
      </dgm:t>
    </dgm:pt>
    <dgm:pt modelId="{7B527BFD-E5E8-4AF5-ACB1-C0EFC9AF9E74}" type="parTrans" cxnId="{3E259F77-30BD-4F1C-98CA-0956F3CF67DC}">
      <dgm:prSet/>
      <dgm:spPr/>
      <dgm:t>
        <a:bodyPr/>
        <a:lstStyle/>
        <a:p>
          <a:endParaRPr lang="zh-CN" altLang="en-US"/>
        </a:p>
      </dgm:t>
    </dgm:pt>
    <dgm:pt modelId="{589B0DB5-45DB-4B33-994F-F3138F49E2D5}" type="sibTrans" cxnId="{3E259F77-30BD-4F1C-98CA-0956F3CF67DC}">
      <dgm:prSet/>
      <dgm:spPr/>
      <dgm:t>
        <a:bodyPr/>
        <a:lstStyle/>
        <a:p>
          <a:endParaRPr lang="zh-CN" altLang="en-US"/>
        </a:p>
      </dgm:t>
    </dgm:pt>
    <dgm:pt modelId="{D4273449-47E2-4D51-849C-AA67DE7D15C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>
              <a:effectLst/>
            </a:rPr>
            <a:t>能够指导你编写面向对象的设计原则来解决各种问题</a:t>
          </a:r>
          <a:endParaRPr lang="zh-CN" altLang="en-US" dirty="0"/>
        </a:p>
      </dgm:t>
    </dgm:pt>
    <dgm:pt modelId="{B61BFAF4-6BE6-43DC-AD7B-0049BBD40883}" type="parTrans" cxnId="{7BF72B74-54BE-4C1F-B8AF-D9A1E8623CFA}">
      <dgm:prSet/>
      <dgm:spPr/>
      <dgm:t>
        <a:bodyPr/>
        <a:lstStyle/>
        <a:p>
          <a:endParaRPr lang="zh-CN" altLang="en-US"/>
        </a:p>
      </dgm:t>
    </dgm:pt>
    <dgm:pt modelId="{99301BCE-DBEF-49E3-9119-5C600E298EDA}" type="sibTrans" cxnId="{7BF72B74-54BE-4C1F-B8AF-D9A1E8623CFA}">
      <dgm:prSet/>
      <dgm:spPr/>
      <dgm:t>
        <a:bodyPr/>
        <a:lstStyle/>
        <a:p>
          <a:endParaRPr lang="zh-CN" altLang="en-US"/>
        </a:p>
      </dgm:t>
    </dgm:pt>
    <dgm:pt modelId="{9FC5B914-7056-43D8-8975-EC0D38661D2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>
              <a:effectLst/>
            </a:rPr>
            <a:t>设计模式定义了一种让你和团队成员能够更高效沟通的通用语言</a:t>
          </a:r>
          <a:endParaRPr lang="zh-CN" altLang="en-US" dirty="0"/>
        </a:p>
      </dgm:t>
    </dgm:pt>
    <dgm:pt modelId="{D14F1B4C-0041-4A1B-A0E1-0B56479B56A7}" type="parTrans" cxnId="{35133197-EA19-4877-B935-7AC2DE325986}">
      <dgm:prSet/>
      <dgm:spPr/>
      <dgm:t>
        <a:bodyPr/>
        <a:lstStyle/>
        <a:p>
          <a:endParaRPr lang="zh-CN" altLang="en-US"/>
        </a:p>
      </dgm:t>
    </dgm:pt>
    <dgm:pt modelId="{CBDB17C8-57F4-4942-83D2-CA2CB99F90B2}" type="sibTrans" cxnId="{35133197-EA19-4877-B935-7AC2DE325986}">
      <dgm:prSet/>
      <dgm:spPr/>
      <dgm:t>
        <a:bodyPr/>
        <a:lstStyle/>
        <a:p>
          <a:endParaRPr lang="zh-CN" altLang="en-US"/>
        </a:p>
      </dgm:t>
    </dgm:pt>
    <dgm:pt modelId="{6FAC13C0-B0BF-4FCE-A4B1-E01A863F2D3A}" type="pres">
      <dgm:prSet presAssocID="{5A992645-80E6-4699-B722-97B7A218B9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6A0712-1AEF-4DAC-A2F5-9F25DD38375A}" type="pres">
      <dgm:prSet presAssocID="{31DDA79D-012A-4ACC-A32F-04BD7F24F5DC}" presName="vertOne" presStyleCnt="0"/>
      <dgm:spPr/>
    </dgm:pt>
    <dgm:pt modelId="{9C9FD3DD-5D9D-42EB-B0BD-6B327354E5D3}" type="pres">
      <dgm:prSet presAssocID="{31DDA79D-012A-4ACC-A32F-04BD7F24F5DC}" presName="txOne" presStyleLbl="node0" presStyleIdx="0" presStyleCnt="3">
        <dgm:presLayoutVars>
          <dgm:chPref val="3"/>
        </dgm:presLayoutVars>
      </dgm:prSet>
      <dgm:spPr/>
    </dgm:pt>
    <dgm:pt modelId="{1652257C-10E5-491F-B844-92CDBC91C354}" type="pres">
      <dgm:prSet presAssocID="{31DDA79D-012A-4ACC-A32F-04BD7F24F5DC}" presName="horzOne" presStyleCnt="0"/>
      <dgm:spPr/>
    </dgm:pt>
    <dgm:pt modelId="{A1FB5715-DC2C-4F79-83FD-8C2ACF4BCAFC}" type="pres">
      <dgm:prSet presAssocID="{589B0DB5-45DB-4B33-994F-F3138F49E2D5}" presName="sibSpaceOne" presStyleCnt="0"/>
      <dgm:spPr/>
    </dgm:pt>
    <dgm:pt modelId="{4F772D15-1BBD-4CB7-B910-6CAC9CBF734C}" type="pres">
      <dgm:prSet presAssocID="{D4273449-47E2-4D51-849C-AA67DE7D15C0}" presName="vertOne" presStyleCnt="0"/>
      <dgm:spPr/>
    </dgm:pt>
    <dgm:pt modelId="{A034778A-DBA3-4811-AE6E-B719D41736A3}" type="pres">
      <dgm:prSet presAssocID="{D4273449-47E2-4D51-849C-AA67DE7D15C0}" presName="txOne" presStyleLbl="node0" presStyleIdx="1" presStyleCnt="3">
        <dgm:presLayoutVars>
          <dgm:chPref val="3"/>
        </dgm:presLayoutVars>
      </dgm:prSet>
      <dgm:spPr/>
    </dgm:pt>
    <dgm:pt modelId="{D0D5D7A4-A1DA-4C01-AD45-D131CA6E0FD5}" type="pres">
      <dgm:prSet presAssocID="{D4273449-47E2-4D51-849C-AA67DE7D15C0}" presName="horzOne" presStyleCnt="0"/>
      <dgm:spPr/>
    </dgm:pt>
    <dgm:pt modelId="{1904F6EE-10AD-4B66-BBA4-CC512D6C896A}" type="pres">
      <dgm:prSet presAssocID="{99301BCE-DBEF-49E3-9119-5C600E298EDA}" presName="sibSpaceOne" presStyleCnt="0"/>
      <dgm:spPr/>
    </dgm:pt>
    <dgm:pt modelId="{5F5FDD15-779B-4E09-950E-ED05BB053291}" type="pres">
      <dgm:prSet presAssocID="{9FC5B914-7056-43D8-8975-EC0D38661D21}" presName="vertOne" presStyleCnt="0"/>
      <dgm:spPr/>
    </dgm:pt>
    <dgm:pt modelId="{4DA618E4-EE31-4FC2-873F-A226C421D172}" type="pres">
      <dgm:prSet presAssocID="{9FC5B914-7056-43D8-8975-EC0D38661D21}" presName="txOne" presStyleLbl="node0" presStyleIdx="2" presStyleCnt="3">
        <dgm:presLayoutVars>
          <dgm:chPref val="3"/>
        </dgm:presLayoutVars>
      </dgm:prSet>
      <dgm:spPr/>
    </dgm:pt>
    <dgm:pt modelId="{0C228796-2EF4-4DBB-A307-921C6761F598}" type="pres">
      <dgm:prSet presAssocID="{9FC5B914-7056-43D8-8975-EC0D38661D21}" presName="horzOne" presStyleCnt="0"/>
      <dgm:spPr/>
    </dgm:pt>
  </dgm:ptLst>
  <dgm:cxnLst>
    <dgm:cxn modelId="{FC839111-6F41-4DDD-9DAF-E26DCF2F6241}" type="presOf" srcId="{5A992645-80E6-4699-B722-97B7A218B946}" destId="{6FAC13C0-B0BF-4FCE-A4B1-E01A863F2D3A}" srcOrd="0" destOrd="0" presId="urn:microsoft.com/office/officeart/2005/8/layout/hierarchy4"/>
    <dgm:cxn modelId="{12EBD115-C17F-4F2F-8713-15B13D6C73C8}" type="presOf" srcId="{D4273449-47E2-4D51-849C-AA67DE7D15C0}" destId="{A034778A-DBA3-4811-AE6E-B719D41736A3}" srcOrd="0" destOrd="0" presId="urn:microsoft.com/office/officeart/2005/8/layout/hierarchy4"/>
    <dgm:cxn modelId="{FE977B47-7B7D-4980-8A02-D6B90E298CE6}" type="presOf" srcId="{31DDA79D-012A-4ACC-A32F-04BD7F24F5DC}" destId="{9C9FD3DD-5D9D-42EB-B0BD-6B327354E5D3}" srcOrd="0" destOrd="0" presId="urn:microsoft.com/office/officeart/2005/8/layout/hierarchy4"/>
    <dgm:cxn modelId="{7BF72B74-54BE-4C1F-B8AF-D9A1E8623CFA}" srcId="{5A992645-80E6-4699-B722-97B7A218B946}" destId="{D4273449-47E2-4D51-849C-AA67DE7D15C0}" srcOrd="1" destOrd="0" parTransId="{B61BFAF4-6BE6-43DC-AD7B-0049BBD40883}" sibTransId="{99301BCE-DBEF-49E3-9119-5C600E298EDA}"/>
    <dgm:cxn modelId="{3E259F77-30BD-4F1C-98CA-0956F3CF67DC}" srcId="{5A992645-80E6-4699-B722-97B7A218B946}" destId="{31DDA79D-012A-4ACC-A32F-04BD7F24F5DC}" srcOrd="0" destOrd="0" parTransId="{7B527BFD-E5E8-4AF5-ACB1-C0EFC9AF9E74}" sibTransId="{589B0DB5-45DB-4B33-994F-F3138F49E2D5}"/>
    <dgm:cxn modelId="{0530A97B-24B9-4A44-AC1B-0BE2F720CDFA}" type="presOf" srcId="{9FC5B914-7056-43D8-8975-EC0D38661D21}" destId="{4DA618E4-EE31-4FC2-873F-A226C421D172}" srcOrd="0" destOrd="0" presId="urn:microsoft.com/office/officeart/2005/8/layout/hierarchy4"/>
    <dgm:cxn modelId="{35133197-EA19-4877-B935-7AC2DE325986}" srcId="{5A992645-80E6-4699-B722-97B7A218B946}" destId="{9FC5B914-7056-43D8-8975-EC0D38661D21}" srcOrd="2" destOrd="0" parTransId="{D14F1B4C-0041-4A1B-A0E1-0B56479B56A7}" sibTransId="{CBDB17C8-57F4-4942-83D2-CA2CB99F90B2}"/>
    <dgm:cxn modelId="{103C9721-F9EB-493A-A386-164D065A8258}" type="presParOf" srcId="{6FAC13C0-B0BF-4FCE-A4B1-E01A863F2D3A}" destId="{4A6A0712-1AEF-4DAC-A2F5-9F25DD38375A}" srcOrd="0" destOrd="0" presId="urn:microsoft.com/office/officeart/2005/8/layout/hierarchy4"/>
    <dgm:cxn modelId="{0C34F854-1217-48CE-A87A-19AD88609E43}" type="presParOf" srcId="{4A6A0712-1AEF-4DAC-A2F5-9F25DD38375A}" destId="{9C9FD3DD-5D9D-42EB-B0BD-6B327354E5D3}" srcOrd="0" destOrd="0" presId="urn:microsoft.com/office/officeart/2005/8/layout/hierarchy4"/>
    <dgm:cxn modelId="{F3300D79-46EB-4DEC-A3A1-AA1F57450B09}" type="presParOf" srcId="{4A6A0712-1AEF-4DAC-A2F5-9F25DD38375A}" destId="{1652257C-10E5-491F-B844-92CDBC91C354}" srcOrd="1" destOrd="0" presId="urn:microsoft.com/office/officeart/2005/8/layout/hierarchy4"/>
    <dgm:cxn modelId="{7A7CDC2A-505D-461C-9755-F89059CF9E53}" type="presParOf" srcId="{6FAC13C0-B0BF-4FCE-A4B1-E01A863F2D3A}" destId="{A1FB5715-DC2C-4F79-83FD-8C2ACF4BCAFC}" srcOrd="1" destOrd="0" presId="urn:microsoft.com/office/officeart/2005/8/layout/hierarchy4"/>
    <dgm:cxn modelId="{8B0FD4F3-D30E-4C60-B6A8-F8A0B118DA7B}" type="presParOf" srcId="{6FAC13C0-B0BF-4FCE-A4B1-E01A863F2D3A}" destId="{4F772D15-1BBD-4CB7-B910-6CAC9CBF734C}" srcOrd="2" destOrd="0" presId="urn:microsoft.com/office/officeart/2005/8/layout/hierarchy4"/>
    <dgm:cxn modelId="{B6517A45-41D3-416C-A342-C340DEF48E2F}" type="presParOf" srcId="{4F772D15-1BBD-4CB7-B910-6CAC9CBF734C}" destId="{A034778A-DBA3-4811-AE6E-B719D41736A3}" srcOrd="0" destOrd="0" presId="urn:microsoft.com/office/officeart/2005/8/layout/hierarchy4"/>
    <dgm:cxn modelId="{2F7682C2-6973-4058-99FC-FBF461116A76}" type="presParOf" srcId="{4F772D15-1BBD-4CB7-B910-6CAC9CBF734C}" destId="{D0D5D7A4-A1DA-4C01-AD45-D131CA6E0FD5}" srcOrd="1" destOrd="0" presId="urn:microsoft.com/office/officeart/2005/8/layout/hierarchy4"/>
    <dgm:cxn modelId="{BD1FD221-B415-4A6C-81A2-114D0FF588F9}" type="presParOf" srcId="{6FAC13C0-B0BF-4FCE-A4B1-E01A863F2D3A}" destId="{1904F6EE-10AD-4B66-BBA4-CC512D6C896A}" srcOrd="3" destOrd="0" presId="urn:microsoft.com/office/officeart/2005/8/layout/hierarchy4"/>
    <dgm:cxn modelId="{809A5FA8-E6A5-4F9E-B4DE-DF5048F60C4B}" type="presParOf" srcId="{6FAC13C0-B0BF-4FCE-A4B1-E01A863F2D3A}" destId="{5F5FDD15-779B-4E09-950E-ED05BB053291}" srcOrd="4" destOrd="0" presId="urn:microsoft.com/office/officeart/2005/8/layout/hierarchy4"/>
    <dgm:cxn modelId="{5B3814A1-6D15-49DF-8966-DDC3FACDF634}" type="presParOf" srcId="{5F5FDD15-779B-4E09-950E-ED05BB053291}" destId="{4DA618E4-EE31-4FC2-873F-A226C421D172}" srcOrd="0" destOrd="0" presId="urn:microsoft.com/office/officeart/2005/8/layout/hierarchy4"/>
    <dgm:cxn modelId="{949E9502-8800-4B79-95CD-21CBA702341B}" type="presParOf" srcId="{5F5FDD15-779B-4E09-950E-ED05BB053291}" destId="{0C228796-2EF4-4DBB-A307-921C6761F5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DCD02-CC61-48E7-A313-7AAF35BC61F0}" type="doc">
      <dgm:prSet loTypeId="urn:microsoft.com/office/officeart/2005/8/layout/hList6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1260B805-C30D-4EA3-A626-C74360A77A90}">
      <dgm:prSet phldrT="[文本]"/>
      <dgm:spPr/>
      <dgm:t>
        <a:bodyPr/>
        <a:lstStyle/>
        <a:p>
          <a:r>
            <a:rPr lang="zh-CN" altLang="en-US" dirty="0"/>
            <a:t>创建型</a:t>
          </a:r>
        </a:p>
      </dgm:t>
    </dgm:pt>
    <dgm:pt modelId="{5C00FA0B-170A-4F3C-9847-A0502122C806}" type="parTrans" cxnId="{766BBFA6-5AE5-4A35-B551-6B6FF7C0E599}">
      <dgm:prSet/>
      <dgm:spPr/>
      <dgm:t>
        <a:bodyPr/>
        <a:lstStyle/>
        <a:p>
          <a:endParaRPr lang="zh-CN" altLang="en-US"/>
        </a:p>
      </dgm:t>
    </dgm:pt>
    <dgm:pt modelId="{E1B1DB87-8FA3-4638-850A-ABA2328A8D7F}" type="sibTrans" cxnId="{766BBFA6-5AE5-4A35-B551-6B6FF7C0E599}">
      <dgm:prSet/>
      <dgm:spPr/>
      <dgm:t>
        <a:bodyPr/>
        <a:lstStyle/>
        <a:p>
          <a:endParaRPr lang="zh-CN" altLang="en-US"/>
        </a:p>
      </dgm:t>
    </dgm:pt>
    <dgm:pt modelId="{D84384E4-798B-4F08-B5EE-0E15A59C89D3}">
      <dgm:prSet phldrT="[文本]"/>
      <dgm:spPr/>
      <dgm:t>
        <a:bodyPr/>
        <a:lstStyle/>
        <a:p>
          <a:r>
            <a:rPr lang="zh-CN" altLang="en-US" dirty="0"/>
            <a:t>提供创建对象的机制， 增加已有代码的灵活性和可复用性</a:t>
          </a:r>
        </a:p>
      </dgm:t>
    </dgm:pt>
    <dgm:pt modelId="{2E0422B4-489A-4CB2-B71A-EF0ED83E351D}" type="parTrans" cxnId="{071DB7F0-B6E2-4FD5-937B-A9E69725597A}">
      <dgm:prSet/>
      <dgm:spPr/>
      <dgm:t>
        <a:bodyPr/>
        <a:lstStyle/>
        <a:p>
          <a:endParaRPr lang="zh-CN" altLang="en-US"/>
        </a:p>
      </dgm:t>
    </dgm:pt>
    <dgm:pt modelId="{8014D1C7-D292-43B2-AF75-191E10EEFF3A}" type="sibTrans" cxnId="{071DB7F0-B6E2-4FD5-937B-A9E69725597A}">
      <dgm:prSet/>
      <dgm:spPr/>
      <dgm:t>
        <a:bodyPr/>
        <a:lstStyle/>
        <a:p>
          <a:endParaRPr lang="zh-CN" altLang="en-US"/>
        </a:p>
      </dgm:t>
    </dgm:pt>
    <dgm:pt modelId="{3386CC3E-D059-4CFE-940F-82FE42FDC04A}">
      <dgm:prSet phldrT="[文本]"/>
      <dgm:spPr/>
      <dgm:t>
        <a:bodyPr/>
        <a:lstStyle/>
        <a:p>
          <a:r>
            <a:rPr lang="zh-CN" altLang="en-US" dirty="0"/>
            <a:t>结构型</a:t>
          </a:r>
        </a:p>
      </dgm:t>
    </dgm:pt>
    <dgm:pt modelId="{D782BE4F-1E1E-45BB-8D11-2BE9D01EB693}" type="parTrans" cxnId="{6EB57789-8647-4F15-9167-864D96456017}">
      <dgm:prSet/>
      <dgm:spPr/>
      <dgm:t>
        <a:bodyPr/>
        <a:lstStyle/>
        <a:p>
          <a:endParaRPr lang="zh-CN" altLang="en-US"/>
        </a:p>
      </dgm:t>
    </dgm:pt>
    <dgm:pt modelId="{F150BAE3-2A64-4D9D-A070-031130925F42}" type="sibTrans" cxnId="{6EB57789-8647-4F15-9167-864D96456017}">
      <dgm:prSet/>
      <dgm:spPr/>
      <dgm:t>
        <a:bodyPr/>
        <a:lstStyle/>
        <a:p>
          <a:endParaRPr lang="zh-CN" altLang="en-US"/>
        </a:p>
      </dgm:t>
    </dgm:pt>
    <dgm:pt modelId="{023FA37A-EA98-4E0F-80E8-0B3C55699DCF}">
      <dgm:prSet phldrT="[文本]"/>
      <dgm:spPr/>
      <dgm:t>
        <a:bodyPr/>
        <a:lstStyle/>
        <a:p>
          <a:r>
            <a:rPr lang="zh-CN" altLang="en-US" dirty="0"/>
            <a:t>介绍如何将对象和类组装成较大的结构， 并同时保持结构的灵活和高效。</a:t>
          </a:r>
        </a:p>
      </dgm:t>
    </dgm:pt>
    <dgm:pt modelId="{905B932A-AFBA-4CF4-9B57-AA4F384C3674}" type="parTrans" cxnId="{BE6B50E7-5DD6-461E-A452-13D13620680A}">
      <dgm:prSet/>
      <dgm:spPr/>
      <dgm:t>
        <a:bodyPr/>
        <a:lstStyle/>
        <a:p>
          <a:endParaRPr lang="zh-CN" altLang="en-US"/>
        </a:p>
      </dgm:t>
    </dgm:pt>
    <dgm:pt modelId="{6D773442-CC3D-49C8-94AC-042BB67BA690}" type="sibTrans" cxnId="{BE6B50E7-5DD6-461E-A452-13D13620680A}">
      <dgm:prSet/>
      <dgm:spPr/>
      <dgm:t>
        <a:bodyPr/>
        <a:lstStyle/>
        <a:p>
          <a:endParaRPr lang="zh-CN" altLang="en-US"/>
        </a:p>
      </dgm:t>
    </dgm:pt>
    <dgm:pt modelId="{D5E8CEB7-B187-4DD2-B6A8-B00D3F2593C4}">
      <dgm:prSet phldrT="[文本]"/>
      <dgm:spPr/>
      <dgm:t>
        <a:bodyPr/>
        <a:lstStyle/>
        <a:p>
          <a:r>
            <a:rPr lang="zh-CN" altLang="en-US" dirty="0"/>
            <a:t>行为型</a:t>
          </a:r>
        </a:p>
      </dgm:t>
    </dgm:pt>
    <dgm:pt modelId="{BA031D6C-B795-4B48-9363-502A360F5A49}" type="parTrans" cxnId="{34E8D0AB-332F-48EC-9049-9B12A1D9C507}">
      <dgm:prSet/>
      <dgm:spPr/>
      <dgm:t>
        <a:bodyPr/>
        <a:lstStyle/>
        <a:p>
          <a:endParaRPr lang="zh-CN" altLang="en-US"/>
        </a:p>
      </dgm:t>
    </dgm:pt>
    <dgm:pt modelId="{4072379A-0BDF-464C-8D25-A58FABD7522A}" type="sibTrans" cxnId="{34E8D0AB-332F-48EC-9049-9B12A1D9C507}">
      <dgm:prSet/>
      <dgm:spPr/>
      <dgm:t>
        <a:bodyPr/>
        <a:lstStyle/>
        <a:p>
          <a:endParaRPr lang="zh-CN" altLang="en-US"/>
        </a:p>
      </dgm:t>
    </dgm:pt>
    <dgm:pt modelId="{AAE4772A-C282-431F-9D66-93499C96DD30}">
      <dgm:prSet phldrT="[文本]"/>
      <dgm:spPr/>
      <dgm:t>
        <a:bodyPr/>
        <a:lstStyle/>
        <a:p>
          <a:r>
            <a:rPr lang="zh-CN" altLang="en-US" dirty="0"/>
            <a:t>负责对象间的高效沟通和职责委派</a:t>
          </a:r>
        </a:p>
      </dgm:t>
    </dgm:pt>
    <dgm:pt modelId="{395E9964-D4E2-48CD-9B3A-741AFF0D1656}" type="sibTrans" cxnId="{57122CBA-3FB6-44CB-9747-69FEB116C0F5}">
      <dgm:prSet/>
      <dgm:spPr/>
      <dgm:t>
        <a:bodyPr/>
        <a:lstStyle/>
        <a:p>
          <a:endParaRPr lang="zh-CN" altLang="en-US"/>
        </a:p>
      </dgm:t>
    </dgm:pt>
    <dgm:pt modelId="{E01C448A-4A0D-4DF0-B522-28AE15597BB3}" type="parTrans" cxnId="{57122CBA-3FB6-44CB-9747-69FEB116C0F5}">
      <dgm:prSet/>
      <dgm:spPr/>
      <dgm:t>
        <a:bodyPr/>
        <a:lstStyle/>
        <a:p>
          <a:endParaRPr lang="zh-CN" altLang="en-US"/>
        </a:p>
      </dgm:t>
    </dgm:pt>
    <dgm:pt modelId="{3E3B90FC-52F9-48BC-80C0-CDCE8E2D8032}" type="pres">
      <dgm:prSet presAssocID="{94EDCD02-CC61-48E7-A313-7AAF35BC61F0}" presName="Name0" presStyleCnt="0">
        <dgm:presLayoutVars>
          <dgm:dir/>
          <dgm:resizeHandles val="exact"/>
        </dgm:presLayoutVars>
      </dgm:prSet>
      <dgm:spPr/>
    </dgm:pt>
    <dgm:pt modelId="{B37CE4D2-BB8E-42A3-89CF-C6AEAF8FBA49}" type="pres">
      <dgm:prSet presAssocID="{1260B805-C30D-4EA3-A626-C74360A77A90}" presName="node" presStyleLbl="node1" presStyleIdx="0" presStyleCnt="3">
        <dgm:presLayoutVars>
          <dgm:bulletEnabled val="1"/>
        </dgm:presLayoutVars>
      </dgm:prSet>
      <dgm:spPr/>
    </dgm:pt>
    <dgm:pt modelId="{3EDE3366-4199-464B-AB73-4BF947AC935B}" type="pres">
      <dgm:prSet presAssocID="{E1B1DB87-8FA3-4638-850A-ABA2328A8D7F}" presName="sibTrans" presStyleCnt="0"/>
      <dgm:spPr/>
    </dgm:pt>
    <dgm:pt modelId="{675D0F25-86D3-4322-80F1-0990F866C7D1}" type="pres">
      <dgm:prSet presAssocID="{3386CC3E-D059-4CFE-940F-82FE42FDC04A}" presName="node" presStyleLbl="node1" presStyleIdx="1" presStyleCnt="3">
        <dgm:presLayoutVars>
          <dgm:bulletEnabled val="1"/>
        </dgm:presLayoutVars>
      </dgm:prSet>
      <dgm:spPr/>
    </dgm:pt>
    <dgm:pt modelId="{3D42DD9F-7130-445F-B953-944FAE0AA486}" type="pres">
      <dgm:prSet presAssocID="{F150BAE3-2A64-4D9D-A070-031130925F42}" presName="sibTrans" presStyleCnt="0"/>
      <dgm:spPr/>
    </dgm:pt>
    <dgm:pt modelId="{A8689266-0392-4E99-9402-07AB544CC6B2}" type="pres">
      <dgm:prSet presAssocID="{D5E8CEB7-B187-4DD2-B6A8-B00D3F2593C4}" presName="node" presStyleLbl="node1" presStyleIdx="2" presStyleCnt="3">
        <dgm:presLayoutVars>
          <dgm:bulletEnabled val="1"/>
        </dgm:presLayoutVars>
      </dgm:prSet>
      <dgm:spPr/>
    </dgm:pt>
  </dgm:ptLst>
  <dgm:cxnLst>
    <dgm:cxn modelId="{B74CDC17-FDAA-4DF9-BE73-D74BB389DEA8}" type="presOf" srcId="{3386CC3E-D059-4CFE-940F-82FE42FDC04A}" destId="{675D0F25-86D3-4322-80F1-0990F866C7D1}" srcOrd="0" destOrd="0" presId="urn:microsoft.com/office/officeart/2005/8/layout/hList6"/>
    <dgm:cxn modelId="{39200D50-3AEF-48D1-BA00-2C26B3D67A5A}" type="presOf" srcId="{94EDCD02-CC61-48E7-A313-7AAF35BC61F0}" destId="{3E3B90FC-52F9-48BC-80C0-CDCE8E2D8032}" srcOrd="0" destOrd="0" presId="urn:microsoft.com/office/officeart/2005/8/layout/hList6"/>
    <dgm:cxn modelId="{6AA09F7F-C310-4558-9F39-25E45F557396}" type="presOf" srcId="{D84384E4-798B-4F08-B5EE-0E15A59C89D3}" destId="{B37CE4D2-BB8E-42A3-89CF-C6AEAF8FBA49}" srcOrd="0" destOrd="1" presId="urn:microsoft.com/office/officeart/2005/8/layout/hList6"/>
    <dgm:cxn modelId="{6EB57789-8647-4F15-9167-864D96456017}" srcId="{94EDCD02-CC61-48E7-A313-7AAF35BC61F0}" destId="{3386CC3E-D059-4CFE-940F-82FE42FDC04A}" srcOrd="1" destOrd="0" parTransId="{D782BE4F-1E1E-45BB-8D11-2BE9D01EB693}" sibTransId="{F150BAE3-2A64-4D9D-A070-031130925F42}"/>
    <dgm:cxn modelId="{766BBFA6-5AE5-4A35-B551-6B6FF7C0E599}" srcId="{94EDCD02-CC61-48E7-A313-7AAF35BC61F0}" destId="{1260B805-C30D-4EA3-A626-C74360A77A90}" srcOrd="0" destOrd="0" parTransId="{5C00FA0B-170A-4F3C-9847-A0502122C806}" sibTransId="{E1B1DB87-8FA3-4638-850A-ABA2328A8D7F}"/>
    <dgm:cxn modelId="{34E8D0AB-332F-48EC-9049-9B12A1D9C507}" srcId="{94EDCD02-CC61-48E7-A313-7AAF35BC61F0}" destId="{D5E8CEB7-B187-4DD2-B6A8-B00D3F2593C4}" srcOrd="2" destOrd="0" parTransId="{BA031D6C-B795-4B48-9363-502A360F5A49}" sibTransId="{4072379A-0BDF-464C-8D25-A58FABD7522A}"/>
    <dgm:cxn modelId="{57122CBA-3FB6-44CB-9747-69FEB116C0F5}" srcId="{D5E8CEB7-B187-4DD2-B6A8-B00D3F2593C4}" destId="{AAE4772A-C282-431F-9D66-93499C96DD30}" srcOrd="0" destOrd="0" parTransId="{E01C448A-4A0D-4DF0-B522-28AE15597BB3}" sibTransId="{395E9964-D4E2-48CD-9B3A-741AFF0D1656}"/>
    <dgm:cxn modelId="{C5A838CE-E01A-45BF-BF02-6BC2C2995AA2}" type="presOf" srcId="{023FA37A-EA98-4E0F-80E8-0B3C55699DCF}" destId="{675D0F25-86D3-4322-80F1-0990F866C7D1}" srcOrd="0" destOrd="1" presId="urn:microsoft.com/office/officeart/2005/8/layout/hList6"/>
    <dgm:cxn modelId="{2D0DEBDB-F928-46E4-9F1C-627F4DE9A516}" type="presOf" srcId="{AAE4772A-C282-431F-9D66-93499C96DD30}" destId="{A8689266-0392-4E99-9402-07AB544CC6B2}" srcOrd="0" destOrd="1" presId="urn:microsoft.com/office/officeart/2005/8/layout/hList6"/>
    <dgm:cxn modelId="{BE6B50E7-5DD6-461E-A452-13D13620680A}" srcId="{3386CC3E-D059-4CFE-940F-82FE42FDC04A}" destId="{023FA37A-EA98-4E0F-80E8-0B3C55699DCF}" srcOrd="0" destOrd="0" parTransId="{905B932A-AFBA-4CF4-9B57-AA4F384C3674}" sibTransId="{6D773442-CC3D-49C8-94AC-042BB67BA690}"/>
    <dgm:cxn modelId="{BECF81EF-D53A-491E-98D6-0FB14101256E}" type="presOf" srcId="{D5E8CEB7-B187-4DD2-B6A8-B00D3F2593C4}" destId="{A8689266-0392-4E99-9402-07AB544CC6B2}" srcOrd="0" destOrd="0" presId="urn:microsoft.com/office/officeart/2005/8/layout/hList6"/>
    <dgm:cxn modelId="{071DB7F0-B6E2-4FD5-937B-A9E69725597A}" srcId="{1260B805-C30D-4EA3-A626-C74360A77A90}" destId="{D84384E4-798B-4F08-B5EE-0E15A59C89D3}" srcOrd="0" destOrd="0" parTransId="{2E0422B4-489A-4CB2-B71A-EF0ED83E351D}" sibTransId="{8014D1C7-D292-43B2-AF75-191E10EEFF3A}"/>
    <dgm:cxn modelId="{568D3BF4-C8D9-4B5C-BE4C-6359887BE3FF}" type="presOf" srcId="{1260B805-C30D-4EA3-A626-C74360A77A90}" destId="{B37CE4D2-BB8E-42A3-89CF-C6AEAF8FBA49}" srcOrd="0" destOrd="0" presId="urn:microsoft.com/office/officeart/2005/8/layout/hList6"/>
    <dgm:cxn modelId="{46191752-1182-42B6-B1D4-D182C8402EC7}" type="presParOf" srcId="{3E3B90FC-52F9-48BC-80C0-CDCE8E2D8032}" destId="{B37CE4D2-BB8E-42A3-89CF-C6AEAF8FBA49}" srcOrd="0" destOrd="0" presId="urn:microsoft.com/office/officeart/2005/8/layout/hList6"/>
    <dgm:cxn modelId="{95F62AAB-CBDB-4581-AA78-10AED951362D}" type="presParOf" srcId="{3E3B90FC-52F9-48BC-80C0-CDCE8E2D8032}" destId="{3EDE3366-4199-464B-AB73-4BF947AC935B}" srcOrd="1" destOrd="0" presId="urn:microsoft.com/office/officeart/2005/8/layout/hList6"/>
    <dgm:cxn modelId="{EB81002B-5DB5-4676-8505-9450ECC54B4C}" type="presParOf" srcId="{3E3B90FC-52F9-48BC-80C0-CDCE8E2D8032}" destId="{675D0F25-86D3-4322-80F1-0990F866C7D1}" srcOrd="2" destOrd="0" presId="urn:microsoft.com/office/officeart/2005/8/layout/hList6"/>
    <dgm:cxn modelId="{CD297E53-C2A4-4DE5-AD32-7FFB2010961A}" type="presParOf" srcId="{3E3B90FC-52F9-48BC-80C0-CDCE8E2D8032}" destId="{3D42DD9F-7130-445F-B953-944FAE0AA486}" srcOrd="3" destOrd="0" presId="urn:microsoft.com/office/officeart/2005/8/layout/hList6"/>
    <dgm:cxn modelId="{DBB6BEE7-6E5F-452E-A4CA-949CE0828FAC}" type="presParOf" srcId="{3E3B90FC-52F9-48BC-80C0-CDCE8E2D8032}" destId="{A8689266-0392-4E99-9402-07AB544CC6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60CF8-0DA5-4C8E-A6F1-ED1BFA8B7C83}" type="doc">
      <dgm:prSet loTypeId="urn:microsoft.com/office/officeart/2008/layout/VerticalCircle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426B852E-7048-4FB4-B37F-3B9DAA948F8B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>
              <a:effectLst/>
            </a:rPr>
            <a:t>如果程序中的某个类对于所有客户端只有一个可用的实例， 可以使用单例模式</a:t>
          </a:r>
        </a:p>
      </dgm:t>
    </dgm:pt>
    <dgm:pt modelId="{F8ED7E10-4FFB-46BA-998C-7E1B1DD5619B}" type="parTrans" cxnId="{A570536E-95A7-4140-84AF-05660E11DB10}">
      <dgm:prSet/>
      <dgm:spPr/>
      <dgm:t>
        <a:bodyPr/>
        <a:lstStyle/>
        <a:p>
          <a:endParaRPr lang="zh-CN" altLang="en-US"/>
        </a:p>
      </dgm:t>
    </dgm:pt>
    <dgm:pt modelId="{443348F5-F62F-46EC-BBE8-341BFCB069DA}" type="sibTrans" cxnId="{A570536E-95A7-4140-84AF-05660E11DB10}">
      <dgm:prSet/>
      <dgm:spPr/>
      <dgm:t>
        <a:bodyPr/>
        <a:lstStyle/>
        <a:p>
          <a:endParaRPr lang="zh-CN" altLang="en-US"/>
        </a:p>
      </dgm:t>
    </dgm:pt>
    <dgm:pt modelId="{002AE612-3173-48A4-8C58-CDAEC7F9325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>
              <a:effectLst/>
            </a:rPr>
            <a:t>如果你需要更加严格地控制全局变量， 可以使用单例模式</a:t>
          </a:r>
          <a:endParaRPr lang="zh-CN" altLang="en-US" dirty="0"/>
        </a:p>
      </dgm:t>
    </dgm:pt>
    <dgm:pt modelId="{2BD560C8-BB31-427F-8724-65C31812368E}" type="parTrans" cxnId="{80A39B4D-5E11-462A-BCB1-DCA75D192532}">
      <dgm:prSet/>
      <dgm:spPr/>
      <dgm:t>
        <a:bodyPr/>
        <a:lstStyle/>
        <a:p>
          <a:endParaRPr lang="zh-CN" altLang="en-US"/>
        </a:p>
      </dgm:t>
    </dgm:pt>
    <dgm:pt modelId="{CCB18B2C-4AAA-48F2-8FA7-182B0BF166A3}" type="sibTrans" cxnId="{80A39B4D-5E11-462A-BCB1-DCA75D192532}">
      <dgm:prSet/>
      <dgm:spPr/>
      <dgm:t>
        <a:bodyPr/>
        <a:lstStyle/>
        <a:p>
          <a:endParaRPr lang="zh-CN" altLang="en-US"/>
        </a:p>
      </dgm:t>
    </dgm:pt>
    <dgm:pt modelId="{D8625B16-8D67-4448-9C93-AFD8B44B6ED2}" type="pres">
      <dgm:prSet presAssocID="{11360CF8-0DA5-4C8E-A6F1-ED1BFA8B7C83}" presName="Name0" presStyleCnt="0">
        <dgm:presLayoutVars>
          <dgm:dir/>
        </dgm:presLayoutVars>
      </dgm:prSet>
      <dgm:spPr/>
    </dgm:pt>
    <dgm:pt modelId="{88D0C5BB-8D3D-4940-A7BA-37C7EAEB5D08}" type="pres">
      <dgm:prSet presAssocID="{426B852E-7048-4FB4-B37F-3B9DAA948F8B}" presName="noChildren" presStyleCnt="0"/>
      <dgm:spPr/>
    </dgm:pt>
    <dgm:pt modelId="{51F5A0A2-2CA2-4A71-945C-A26F955636D3}" type="pres">
      <dgm:prSet presAssocID="{426B852E-7048-4FB4-B37F-3B9DAA948F8B}" presName="gap" presStyleCnt="0"/>
      <dgm:spPr/>
    </dgm:pt>
    <dgm:pt modelId="{5782E4B0-C346-4074-83F4-574504BACA70}" type="pres">
      <dgm:prSet presAssocID="{426B852E-7048-4FB4-B37F-3B9DAA948F8B}" presName="medCircle2" presStyleLbl="vennNode1" presStyleIdx="0" presStyleCnt="2"/>
      <dgm:spPr/>
    </dgm:pt>
    <dgm:pt modelId="{E16C93EF-4606-4137-B0CD-FA65C9A8FB35}" type="pres">
      <dgm:prSet presAssocID="{426B852E-7048-4FB4-B37F-3B9DAA948F8B}" presName="txLvlOnly1" presStyleLbl="revTx" presStyleIdx="0" presStyleCnt="2"/>
      <dgm:spPr/>
    </dgm:pt>
    <dgm:pt modelId="{5B3DF2E2-1E3D-415A-A1E4-4208FD457697}" type="pres">
      <dgm:prSet presAssocID="{002AE612-3173-48A4-8C58-CDAEC7F93254}" presName="noChildren" presStyleCnt="0"/>
      <dgm:spPr/>
    </dgm:pt>
    <dgm:pt modelId="{5376B42D-8D3E-4569-82A5-A13D4FD11BE1}" type="pres">
      <dgm:prSet presAssocID="{002AE612-3173-48A4-8C58-CDAEC7F93254}" presName="gap" presStyleCnt="0"/>
      <dgm:spPr/>
    </dgm:pt>
    <dgm:pt modelId="{5CAE3892-AC3B-4978-AD2B-B9138E453DAB}" type="pres">
      <dgm:prSet presAssocID="{002AE612-3173-48A4-8C58-CDAEC7F93254}" presName="medCircle2" presStyleLbl="vennNode1" presStyleIdx="1" presStyleCnt="2"/>
      <dgm:spPr/>
    </dgm:pt>
    <dgm:pt modelId="{2C549C44-4309-4940-879C-B409FC0F8B84}" type="pres">
      <dgm:prSet presAssocID="{002AE612-3173-48A4-8C58-CDAEC7F93254}" presName="txLvlOnly1" presStyleLbl="revTx" presStyleIdx="1" presStyleCnt="2"/>
      <dgm:spPr/>
    </dgm:pt>
  </dgm:ptLst>
  <dgm:cxnLst>
    <dgm:cxn modelId="{EABB2D3E-EB2A-4FE8-844E-DED7E1227933}" type="presOf" srcId="{002AE612-3173-48A4-8C58-CDAEC7F93254}" destId="{2C549C44-4309-4940-879C-B409FC0F8B84}" srcOrd="0" destOrd="0" presId="urn:microsoft.com/office/officeart/2008/layout/VerticalCircleList"/>
    <dgm:cxn modelId="{2E07325F-C5A8-4A2A-93CD-2B5F777B8BA0}" type="presOf" srcId="{11360CF8-0DA5-4C8E-A6F1-ED1BFA8B7C83}" destId="{D8625B16-8D67-4448-9C93-AFD8B44B6ED2}" srcOrd="0" destOrd="0" presId="urn:microsoft.com/office/officeart/2008/layout/VerticalCircleList"/>
    <dgm:cxn modelId="{80A39B4D-5E11-462A-BCB1-DCA75D192532}" srcId="{11360CF8-0DA5-4C8E-A6F1-ED1BFA8B7C83}" destId="{002AE612-3173-48A4-8C58-CDAEC7F93254}" srcOrd="1" destOrd="0" parTransId="{2BD560C8-BB31-427F-8724-65C31812368E}" sibTransId="{CCB18B2C-4AAA-48F2-8FA7-182B0BF166A3}"/>
    <dgm:cxn modelId="{A570536E-95A7-4140-84AF-05660E11DB10}" srcId="{11360CF8-0DA5-4C8E-A6F1-ED1BFA8B7C83}" destId="{426B852E-7048-4FB4-B37F-3B9DAA948F8B}" srcOrd="0" destOrd="0" parTransId="{F8ED7E10-4FFB-46BA-998C-7E1B1DD5619B}" sibTransId="{443348F5-F62F-46EC-BBE8-341BFCB069DA}"/>
    <dgm:cxn modelId="{2E7984F3-A319-4391-AF38-12C16B61AD26}" type="presOf" srcId="{426B852E-7048-4FB4-B37F-3B9DAA948F8B}" destId="{E16C93EF-4606-4137-B0CD-FA65C9A8FB35}" srcOrd="0" destOrd="0" presId="urn:microsoft.com/office/officeart/2008/layout/VerticalCircleList"/>
    <dgm:cxn modelId="{7D9F0960-271B-4A47-95DF-77930A3CEFB7}" type="presParOf" srcId="{D8625B16-8D67-4448-9C93-AFD8B44B6ED2}" destId="{88D0C5BB-8D3D-4940-A7BA-37C7EAEB5D08}" srcOrd="0" destOrd="0" presId="urn:microsoft.com/office/officeart/2008/layout/VerticalCircleList"/>
    <dgm:cxn modelId="{49A49AF5-8172-4698-BC47-8626B5BFC7EE}" type="presParOf" srcId="{88D0C5BB-8D3D-4940-A7BA-37C7EAEB5D08}" destId="{51F5A0A2-2CA2-4A71-945C-A26F955636D3}" srcOrd="0" destOrd="0" presId="urn:microsoft.com/office/officeart/2008/layout/VerticalCircleList"/>
    <dgm:cxn modelId="{B1FF79D1-8643-4EB6-B16C-5A2591365EBB}" type="presParOf" srcId="{88D0C5BB-8D3D-4940-A7BA-37C7EAEB5D08}" destId="{5782E4B0-C346-4074-83F4-574504BACA70}" srcOrd="1" destOrd="0" presId="urn:microsoft.com/office/officeart/2008/layout/VerticalCircleList"/>
    <dgm:cxn modelId="{E0EF9F1A-A996-49D9-8C28-E48A583B8C85}" type="presParOf" srcId="{88D0C5BB-8D3D-4940-A7BA-37C7EAEB5D08}" destId="{E16C93EF-4606-4137-B0CD-FA65C9A8FB35}" srcOrd="2" destOrd="0" presId="urn:microsoft.com/office/officeart/2008/layout/VerticalCircleList"/>
    <dgm:cxn modelId="{1E5675AD-ED00-4485-BA72-1F9641DAD6BB}" type="presParOf" srcId="{D8625B16-8D67-4448-9C93-AFD8B44B6ED2}" destId="{5B3DF2E2-1E3D-415A-A1E4-4208FD457697}" srcOrd="1" destOrd="0" presId="urn:microsoft.com/office/officeart/2008/layout/VerticalCircleList"/>
    <dgm:cxn modelId="{6CB614FC-CBFB-423F-A34F-9223653394D8}" type="presParOf" srcId="{5B3DF2E2-1E3D-415A-A1E4-4208FD457697}" destId="{5376B42D-8D3E-4569-82A5-A13D4FD11BE1}" srcOrd="0" destOrd="0" presId="urn:microsoft.com/office/officeart/2008/layout/VerticalCircleList"/>
    <dgm:cxn modelId="{A68AA17F-516A-48CC-A593-530CA58C43A4}" type="presParOf" srcId="{5B3DF2E2-1E3D-415A-A1E4-4208FD457697}" destId="{5CAE3892-AC3B-4978-AD2B-B9138E453DAB}" srcOrd="1" destOrd="0" presId="urn:microsoft.com/office/officeart/2008/layout/VerticalCircleList"/>
    <dgm:cxn modelId="{D2C18254-5662-403C-B991-839F88F9CA21}" type="presParOf" srcId="{5B3DF2E2-1E3D-415A-A1E4-4208FD457697}" destId="{2C549C44-4309-4940-879C-B409FC0F8B8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FD3DD-5D9D-42EB-B0BD-6B327354E5D3}">
      <dsp:nvSpPr>
        <dsp:cNvPr id="0" name=""/>
        <dsp:cNvSpPr/>
      </dsp:nvSpPr>
      <dsp:spPr>
        <a:xfrm>
          <a:off x="4512" y="0"/>
          <a:ext cx="1824632" cy="406400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kern="1200">
              <a:effectLst/>
            </a:rPr>
            <a:t>可重用代码，代码更容易被人理解，保证代码可靠性，</a:t>
          </a:r>
          <a:r>
            <a:rPr lang="zh-CN" altLang="en-US" sz="2700" b="1" kern="1200">
              <a:effectLst/>
            </a:rPr>
            <a:t>经过实践验证的解决方案</a:t>
          </a:r>
          <a:endParaRPr lang="zh-CN" altLang="en-US" sz="2700" kern="1200" dirty="0"/>
        </a:p>
      </dsp:txBody>
      <dsp:txXfrm>
        <a:off x="57954" y="53442"/>
        <a:ext cx="1717748" cy="3957116"/>
      </dsp:txXfrm>
    </dsp:sp>
    <dsp:sp modelId="{A034778A-DBA3-4811-AE6E-B719D41736A3}">
      <dsp:nvSpPr>
        <dsp:cNvPr id="0" name=""/>
        <dsp:cNvSpPr/>
      </dsp:nvSpPr>
      <dsp:spPr>
        <a:xfrm>
          <a:off x="2135683" y="0"/>
          <a:ext cx="1824632" cy="406400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kern="1200" dirty="0">
              <a:effectLst/>
            </a:rPr>
            <a:t>能够指导你编写面向对象的设计原则来解决各种问题</a:t>
          </a:r>
          <a:endParaRPr lang="zh-CN" altLang="en-US" sz="2700" kern="1200" dirty="0"/>
        </a:p>
      </dsp:txBody>
      <dsp:txXfrm>
        <a:off x="2189125" y="53442"/>
        <a:ext cx="1717748" cy="3957116"/>
      </dsp:txXfrm>
    </dsp:sp>
    <dsp:sp modelId="{4DA618E4-EE31-4FC2-873F-A226C421D172}">
      <dsp:nvSpPr>
        <dsp:cNvPr id="0" name=""/>
        <dsp:cNvSpPr/>
      </dsp:nvSpPr>
      <dsp:spPr>
        <a:xfrm>
          <a:off x="4266854" y="0"/>
          <a:ext cx="1824632" cy="406400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kern="1200" dirty="0">
              <a:effectLst/>
            </a:rPr>
            <a:t>设计模式定义了一种让你和团队成员能够更高效沟通的通用语言</a:t>
          </a:r>
          <a:endParaRPr lang="zh-CN" altLang="en-US" sz="2700" kern="1200" dirty="0"/>
        </a:p>
      </dsp:txBody>
      <dsp:txXfrm>
        <a:off x="4320296" y="53442"/>
        <a:ext cx="1717748" cy="3957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CE4D2-BB8E-42A3-89CF-C6AEAF8FBA49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创建型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提供创建对象的机制， 增加已有代码的灵活性和可复用性</a:t>
          </a:r>
        </a:p>
      </dsp:txBody>
      <dsp:txXfrm rot="5400000">
        <a:off x="744" y="812800"/>
        <a:ext cx="1934765" cy="2438400"/>
      </dsp:txXfrm>
    </dsp:sp>
    <dsp:sp modelId="{675D0F25-86D3-4322-80F1-0990F866C7D1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5">
            <a:shade val="80000"/>
            <a:hueOff val="5528"/>
            <a:satOff val="-3258"/>
            <a:lumOff val="1294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结构型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介绍如何将对象和类组装成较大的结构， 并同时保持结构的灵活和高效。</a:t>
          </a:r>
        </a:p>
      </dsp:txBody>
      <dsp:txXfrm rot="5400000">
        <a:off x="2080617" y="812800"/>
        <a:ext cx="1934765" cy="2438400"/>
      </dsp:txXfrm>
    </dsp:sp>
    <dsp:sp modelId="{A8689266-0392-4E99-9402-07AB544CC6B2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5">
            <a:shade val="80000"/>
            <a:hueOff val="11057"/>
            <a:satOff val="-6516"/>
            <a:lumOff val="258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行为型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负责对象间的高效沟通和职责委派</a:t>
          </a:r>
        </a:p>
      </dsp:txBody>
      <dsp:txXfrm rot="5400000">
        <a:off x="4160490" y="812800"/>
        <a:ext cx="1934765" cy="243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2E4B0-C346-4074-83F4-574504BACA70}">
      <dsp:nvSpPr>
        <dsp:cNvPr id="0" name=""/>
        <dsp:cNvSpPr/>
      </dsp:nvSpPr>
      <dsp:spPr>
        <a:xfrm>
          <a:off x="262127" y="1032255"/>
          <a:ext cx="999744" cy="99974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6C93EF-4606-4137-B0CD-FA65C9A8FB35}">
      <dsp:nvSpPr>
        <dsp:cNvPr id="0" name=""/>
        <dsp:cNvSpPr/>
      </dsp:nvSpPr>
      <dsp:spPr>
        <a:xfrm>
          <a:off x="761999" y="1032255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400" kern="1200" dirty="0">
              <a:effectLst/>
            </a:rPr>
            <a:t>如果程序中的某个类对于所有客户端只有一个可用的实例， 可以使用单例模式</a:t>
          </a:r>
        </a:p>
      </dsp:txBody>
      <dsp:txXfrm>
        <a:off x="761999" y="1032255"/>
        <a:ext cx="5334000" cy="999744"/>
      </dsp:txXfrm>
    </dsp:sp>
    <dsp:sp modelId="{5CAE3892-AC3B-4978-AD2B-B9138E453DAB}">
      <dsp:nvSpPr>
        <dsp:cNvPr id="0" name=""/>
        <dsp:cNvSpPr/>
      </dsp:nvSpPr>
      <dsp:spPr>
        <a:xfrm>
          <a:off x="262127" y="2032000"/>
          <a:ext cx="999744" cy="99974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549C44-4309-4940-879C-B409FC0F8B84}">
      <dsp:nvSpPr>
        <dsp:cNvPr id="0" name=""/>
        <dsp:cNvSpPr/>
      </dsp:nvSpPr>
      <dsp:spPr>
        <a:xfrm>
          <a:off x="761999" y="2032000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400" kern="1200" dirty="0">
              <a:effectLst/>
            </a:rPr>
            <a:t>如果你需要更加严格地控制全局变量， 可以使用单例模式</a:t>
          </a:r>
          <a:endParaRPr lang="zh-CN" altLang="en-US" sz="2400" kern="1200" dirty="0"/>
        </a:p>
      </dsp:txBody>
      <dsp:txXfrm>
        <a:off x="761999" y="2032000"/>
        <a:ext cx="5334000" cy="999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4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7524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3170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644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200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3390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3628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4974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068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7862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建筑, 塔&#10;&#10;描述已自动生成">
            <a:extLst>
              <a:ext uri="{FF2B5EF4-FFF2-40B4-BE49-F238E27FC236}">
                <a16:creationId xmlns:a16="http://schemas.microsoft.com/office/drawing/2014/main" id="{9136D104-5015-4528-9258-7734A2D434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4" b="12634"/>
          <a:stretch/>
        </p:blipFill>
        <p:spPr>
          <a:xfrm rot="16200000">
            <a:off x="1143001" y="-1143001"/>
            <a:ext cx="6858002" cy="91440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95300" y="4201269"/>
            <a:ext cx="4567917" cy="1173162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zh-CN" altLang="en-US" sz="3000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797103" y="4726725"/>
            <a:ext cx="2430126" cy="477830"/>
          </a:xfrm>
        </p:spPr>
        <p:txBody>
          <a:bodyPr vert="horz" lIns="91440" tIns="45720" rIns="91440" bIns="45720" rtlCol="0" anchor="b">
            <a:noAutofit/>
          </a:bodyPr>
          <a:lstStyle>
            <a:lvl1pPr algn="l">
              <a:defRPr lang="zh-CN" altLang="en-US" sz="788" dirty="0">
                <a:solidFill>
                  <a:srgbClr val="FFFFFF"/>
                </a:solidFill>
              </a:defRPr>
            </a:lvl1pPr>
          </a:lstStyle>
          <a:p>
            <a:pPr marL="0" lvl="0" indent="0" defTabSz="685749">
              <a:lnSpc>
                <a:spcPct val="150000"/>
              </a:lnSpc>
              <a:buNone/>
            </a:pPr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018020" y="6024158"/>
            <a:ext cx="162115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900" b="0" smtClean="0"/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95301" y="723901"/>
            <a:ext cx="779318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900" b="0" smtClean="0"/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95300" y="6031505"/>
            <a:ext cx="4176713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900" b="0" smtClean="0"/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7660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片包含 游戏机, 建筑, 塔&#10;&#10;描述已自动生成">
            <a:extLst>
              <a:ext uri="{FF2B5EF4-FFF2-40B4-BE49-F238E27FC236}">
                <a16:creationId xmlns:a16="http://schemas.microsoft.com/office/drawing/2014/main" id="{B65A09CB-95A4-41EE-9624-E105165A9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4" b="12634"/>
          <a:stretch/>
        </p:blipFill>
        <p:spPr>
          <a:xfrm rot="16200000">
            <a:off x="1143001" y="-1143001"/>
            <a:ext cx="6858002" cy="9144003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1092" y="6030569"/>
            <a:ext cx="1848083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900" b="0" smtClean="0"/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6056933"/>
            <a:ext cx="119062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900" b="0" smtClean="0"/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398313"/>
            <a:ext cx="8143875" cy="1643062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altLang="zh-CN" sz="7200" b="1" dirty="0"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412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883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545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49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0711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7357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3700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8558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484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2022/7/23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397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  <p:sldLayoutId id="2147484064" r:id="rId18"/>
    <p:sldLayoutId id="2147484065" r:id="rId19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2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782278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hyperlink" Target="https://www.runoob.com/design-pattern/singleton-patter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l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íḋè">
            <a:extLst>
              <a:ext uri="{FF2B5EF4-FFF2-40B4-BE49-F238E27FC236}">
                <a16:creationId xmlns:a16="http://schemas.microsoft.com/office/drawing/2014/main" id="{5BB6C15D-617B-4C4C-8FBA-97E9EE6DFB11}"/>
              </a:ext>
            </a:extLst>
          </p:cNvPr>
          <p:cNvSpPr/>
          <p:nvPr/>
        </p:nvSpPr>
        <p:spPr>
          <a:xfrm>
            <a:off x="0" y="0"/>
            <a:ext cx="7784259" cy="6858000"/>
          </a:xfrm>
          <a:prstGeom prst="rect">
            <a:avLst/>
          </a:prstGeom>
          <a:solidFill>
            <a:srgbClr val="0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íşḻïḍé">
            <a:extLst>
              <a:ext uri="{FF2B5EF4-FFF2-40B4-BE49-F238E27FC236}">
                <a16:creationId xmlns:a16="http://schemas.microsoft.com/office/drawing/2014/main" id="{5AE932EC-ECEA-496D-8637-E73AE0ED5201}"/>
              </a:ext>
            </a:extLst>
          </p:cNvPr>
          <p:cNvSpPr/>
          <p:nvPr/>
        </p:nvSpPr>
        <p:spPr>
          <a:xfrm>
            <a:off x="244609" y="0"/>
            <a:ext cx="7639077" cy="6858000"/>
          </a:xfrm>
          <a:custGeom>
            <a:avLst/>
            <a:gdLst>
              <a:gd name="connsiteX0" fmla="*/ 4729581 w 7639076"/>
              <a:gd name="connsiteY0" fmla="*/ 567069 h 6858000"/>
              <a:gd name="connsiteX1" fmla="*/ 4471124 w 7639076"/>
              <a:gd name="connsiteY1" fmla="*/ 567539 h 6858000"/>
              <a:gd name="connsiteX2" fmla="*/ 2081845 w 7639076"/>
              <a:gd name="connsiteY2" fmla="*/ 3220620 h 6858000"/>
              <a:gd name="connsiteX3" fmla="*/ 4734926 w 7639076"/>
              <a:gd name="connsiteY3" fmla="*/ 5609900 h 6858000"/>
              <a:gd name="connsiteX4" fmla="*/ 7124206 w 7639076"/>
              <a:gd name="connsiteY4" fmla="*/ 2956818 h 6858000"/>
              <a:gd name="connsiteX5" fmla="*/ 4729581 w 7639076"/>
              <a:gd name="connsiteY5" fmla="*/ 567069 h 6858000"/>
              <a:gd name="connsiteX6" fmla="*/ 1191770 w 7639076"/>
              <a:gd name="connsiteY6" fmla="*/ 0 h 6858000"/>
              <a:gd name="connsiteX7" fmla="*/ 7639076 w 7639076"/>
              <a:gd name="connsiteY7" fmla="*/ 0 h 6858000"/>
              <a:gd name="connsiteX8" fmla="*/ 7639076 w 7639076"/>
              <a:gd name="connsiteY8" fmla="*/ 6548056 h 6858000"/>
              <a:gd name="connsiteX9" fmla="*/ 7630113 w 7639076"/>
              <a:gd name="connsiteY9" fmla="*/ 6556476 h 6858000"/>
              <a:gd name="connsiteX10" fmla="*/ 7372454 w 7639076"/>
              <a:gd name="connsiteY10" fmla="*/ 6765856 h 6858000"/>
              <a:gd name="connsiteX11" fmla="*/ 7244024 w 7639076"/>
              <a:gd name="connsiteY11" fmla="*/ 6858000 h 6858000"/>
              <a:gd name="connsiteX12" fmla="*/ 1963120 w 7639076"/>
              <a:gd name="connsiteY12" fmla="*/ 6858000 h 6858000"/>
              <a:gd name="connsiteX13" fmla="*/ 1864715 w 7639076"/>
              <a:gd name="connsiteY13" fmla="*/ 6788668 h 6858000"/>
              <a:gd name="connsiteX14" fmla="*/ 6401 w 7639076"/>
              <a:gd name="connsiteY14" fmla="*/ 3329203 h 6858000"/>
              <a:gd name="connsiteX15" fmla="*/ 1038826 w 7639076"/>
              <a:gd name="connsiteY15" fmla="*/ 17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39076" h="6858000">
                <a:moveTo>
                  <a:pt x="4729581" y="567069"/>
                </a:moveTo>
                <a:cubicBezTo>
                  <a:pt x="4644376" y="562897"/>
                  <a:pt x="4558150" y="562986"/>
                  <a:pt x="4471124" y="567539"/>
                </a:cubicBezTo>
                <a:cubicBezTo>
                  <a:pt x="3078714" y="640386"/>
                  <a:pt x="2008999" y="1828211"/>
                  <a:pt x="2081845" y="3220620"/>
                </a:cubicBezTo>
                <a:cubicBezTo>
                  <a:pt x="2154692" y="4613031"/>
                  <a:pt x="3342517" y="5682747"/>
                  <a:pt x="4734926" y="5609900"/>
                </a:cubicBezTo>
                <a:cubicBezTo>
                  <a:pt x="6127337" y="5537052"/>
                  <a:pt x="7197053" y="4349228"/>
                  <a:pt x="7124206" y="2956818"/>
                </a:cubicBezTo>
                <a:cubicBezTo>
                  <a:pt x="7055912" y="1651434"/>
                  <a:pt x="6007656" y="629668"/>
                  <a:pt x="4729581" y="567069"/>
                </a:cubicBezTo>
                <a:close/>
                <a:moveTo>
                  <a:pt x="1191770" y="0"/>
                </a:moveTo>
                <a:lnTo>
                  <a:pt x="7639076" y="0"/>
                </a:lnTo>
                <a:lnTo>
                  <a:pt x="7639076" y="6548056"/>
                </a:lnTo>
                <a:lnTo>
                  <a:pt x="7630113" y="6556476"/>
                </a:lnTo>
                <a:cubicBezTo>
                  <a:pt x="7546854" y="6629254"/>
                  <a:pt x="7460916" y="6699105"/>
                  <a:pt x="7372454" y="6765856"/>
                </a:cubicBezTo>
                <a:lnTo>
                  <a:pt x="7244024" y="6858000"/>
                </a:lnTo>
                <a:lnTo>
                  <a:pt x="1963120" y="6858000"/>
                </a:lnTo>
                <a:lnTo>
                  <a:pt x="1864715" y="6788668"/>
                </a:lnTo>
                <a:cubicBezTo>
                  <a:pt x="799020" y="5999026"/>
                  <a:pt x="81110" y="4757190"/>
                  <a:pt x="6401" y="3329203"/>
                </a:cubicBezTo>
                <a:cubicBezTo>
                  <a:pt x="-55855" y="2139213"/>
                  <a:pt x="339606" y="1031180"/>
                  <a:pt x="1038826" y="176063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73000"/>
                </a:schemeClr>
              </a:gs>
              <a:gs pos="100000">
                <a:schemeClr val="accent3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ïşḷiďê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922" y="3320467"/>
            <a:ext cx="5933297" cy="1096940"/>
          </a:xfrm>
          <a:noFill/>
          <a:ln>
            <a:noFill/>
          </a:ln>
        </p:spPr>
        <p:txBody>
          <a:bodyPr vert="horz" wrap="square" lIns="68580" tIns="34290" rIns="68580" bIns="3429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单例模式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iṥ1ïḑé">
            <a:extLst>
              <a:ext uri="{FF2B5EF4-FFF2-40B4-BE49-F238E27FC236}">
                <a16:creationId xmlns:a16="http://schemas.microsoft.com/office/drawing/2014/main" id="{17977813-FA9D-4968-9058-B20BD3B47621}"/>
              </a:ext>
            </a:extLst>
          </p:cNvPr>
          <p:cNvCxnSpPr>
            <a:cxnSpLocks/>
          </p:cNvCxnSpPr>
          <p:nvPr/>
        </p:nvCxnSpPr>
        <p:spPr>
          <a:xfrm>
            <a:off x="2270432" y="2700183"/>
            <a:ext cx="0" cy="358373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ṧḻídé">
            <a:extLst>
              <a:ext uri="{FF2B5EF4-FFF2-40B4-BE49-F238E27FC236}">
                <a16:creationId xmlns:a16="http://schemas.microsoft.com/office/drawing/2014/main" id="{6C46407B-CBF0-4A7D-9AD4-DA067C87ECF9}"/>
              </a:ext>
            </a:extLst>
          </p:cNvPr>
          <p:cNvSpPr txBox="1">
            <a:spLocks/>
          </p:cNvSpPr>
          <p:nvPr/>
        </p:nvSpPr>
        <p:spPr>
          <a:xfrm>
            <a:off x="787398" y="2651900"/>
            <a:ext cx="2790422" cy="502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700" b="1" dirty="0">
                <a:cs typeface="+mn-ea"/>
                <a:sym typeface="+mn-lt"/>
              </a:rPr>
              <a:t>设计模式</a:t>
            </a:r>
          </a:p>
        </p:txBody>
      </p:sp>
      <p:cxnSp>
        <p:nvCxnSpPr>
          <p:cNvPr id="4" name="îṥlîďè">
            <a:extLst>
              <a:ext uri="{FF2B5EF4-FFF2-40B4-BE49-F238E27FC236}">
                <a16:creationId xmlns:a16="http://schemas.microsoft.com/office/drawing/2014/main" id="{37E54468-B2C6-4B70-9615-C5DF62210F01}"/>
              </a:ext>
            </a:extLst>
          </p:cNvPr>
          <p:cNvCxnSpPr/>
          <p:nvPr/>
        </p:nvCxnSpPr>
        <p:spPr>
          <a:xfrm>
            <a:off x="7784260" y="857250"/>
            <a:ext cx="0" cy="51435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ṣḷiḓê">
            <a:extLst>
              <a:ext uri="{FF2B5EF4-FFF2-40B4-BE49-F238E27FC236}">
                <a16:creationId xmlns:a16="http://schemas.microsoft.com/office/drawing/2014/main" id="{083099EF-479F-460D-9F6F-D33B87C55345}"/>
              </a:ext>
            </a:extLst>
          </p:cNvPr>
          <p:cNvSpPr/>
          <p:nvPr/>
        </p:nvSpPr>
        <p:spPr>
          <a:xfrm>
            <a:off x="7675725" y="3320466"/>
            <a:ext cx="217070" cy="217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/>
              </a:rPr>
              <a:t>结束语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78D7DA-7414-58AE-174A-6E9B981B8647}"/>
              </a:ext>
            </a:extLst>
          </p:cNvPr>
          <p:cNvSpPr txBox="1"/>
          <p:nvPr/>
        </p:nvSpPr>
        <p:spPr>
          <a:xfrm>
            <a:off x="484710" y="1274423"/>
            <a:ext cx="814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</a:rPr>
              <a:t>有时候你可能学会了某个设计模式后，有时候有更简单的方案能实现时，仍然会使用设计模式来实现，有时候这样做只会让程序更加复杂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</a:rPr>
              <a:t>请记住：</a:t>
            </a:r>
            <a:r>
              <a:rPr lang="zh-CN" altLang="en-US" sz="1600" b="1" dirty="0">
                <a:solidFill>
                  <a:srgbClr val="F5222D"/>
                </a:solidFill>
                <a:effectLst/>
              </a:rPr>
              <a:t>设计模式并不适用于你遇到的所有问题，不要为了设计模式而设计模式</a:t>
            </a:r>
            <a:endParaRPr lang="zh-CN" altLang="en-US" sz="1600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B72632-0962-BC10-BA27-4BD49484D0DE}"/>
              </a:ext>
            </a:extLst>
          </p:cNvPr>
          <p:cNvSpPr txBox="1"/>
          <p:nvPr/>
        </p:nvSpPr>
        <p:spPr>
          <a:xfrm>
            <a:off x="495300" y="2412084"/>
            <a:ext cx="772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七大设计原则和</a:t>
            </a:r>
            <a:r>
              <a:rPr lang="en-US" altLang="zh-CN" sz="1600" dirty="0" err="1">
                <a:effectLst/>
              </a:rPr>
              <a:t>uml</a:t>
            </a:r>
            <a:r>
              <a:rPr lang="zh-CN" altLang="en-US" sz="1600" dirty="0">
                <a:effectLst/>
              </a:rPr>
              <a:t>图：</a:t>
            </a:r>
            <a:r>
              <a:rPr lang="en-US" altLang="zh-CN" sz="1200" dirty="0">
                <a:effectLst/>
                <a:hlinkClick r:id="rId3"/>
              </a:rPr>
              <a:t>https://cloud.tencent.com/developer/article/1782278</a:t>
            </a:r>
            <a:endParaRPr lang="en-US" altLang="zh-CN" sz="12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在其他语言中会有饿汉式，懒汉式，双重检查的实现方式</a:t>
            </a:r>
            <a:r>
              <a:rPr lang="zh-CN" altLang="en-US" sz="1400" dirty="0">
                <a:effectLst/>
              </a:rPr>
              <a:t>：</a:t>
            </a:r>
            <a:r>
              <a:rPr lang="en-US" altLang="zh-CN" sz="1400" dirty="0">
                <a:effectLst/>
                <a:hlinkClick r:id="rId4"/>
              </a:rPr>
              <a:t>https://www.runoob.com/design-pattern/singleton-pattern.html</a:t>
            </a:r>
            <a:endParaRPr lang="zh-CN" altLang="en-US" sz="14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29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ïṩḷiďé">
            <a:extLst>
              <a:ext uri="{FF2B5EF4-FFF2-40B4-BE49-F238E27FC236}">
                <a16:creationId xmlns:a16="http://schemas.microsoft.com/office/drawing/2014/main" id="{30105F0D-11B5-4219-BE90-F7725A60E354}"/>
              </a:ext>
            </a:extLst>
          </p:cNvPr>
          <p:cNvSpPr/>
          <p:nvPr/>
        </p:nvSpPr>
        <p:spPr>
          <a:xfrm>
            <a:off x="0" y="0"/>
            <a:ext cx="7784259" cy="6858000"/>
          </a:xfrm>
          <a:prstGeom prst="rect">
            <a:avLst/>
          </a:prstGeom>
          <a:solidFill>
            <a:srgbClr val="0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" name="iṡ1iḋê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68580" tIns="34290" rIns="68580" bIns="34290" rtlCol="0" anchor="b"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Tha</a:t>
            </a:r>
            <a:r>
              <a:rPr lang="en-US" altLang="zh-CN" sz="1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nks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íśḷíḑé">
            <a:extLst>
              <a:ext uri="{FF2B5EF4-FFF2-40B4-BE49-F238E27FC236}">
                <a16:creationId xmlns:a16="http://schemas.microsoft.com/office/drawing/2014/main" id="{DB5C347F-D1F4-4939-A12D-2CE173508C27}"/>
              </a:ext>
            </a:extLst>
          </p:cNvPr>
          <p:cNvSpPr/>
          <p:nvPr/>
        </p:nvSpPr>
        <p:spPr>
          <a:xfrm>
            <a:off x="145182" y="0"/>
            <a:ext cx="7639077" cy="6858000"/>
          </a:xfrm>
          <a:custGeom>
            <a:avLst/>
            <a:gdLst>
              <a:gd name="connsiteX0" fmla="*/ 4729581 w 7639076"/>
              <a:gd name="connsiteY0" fmla="*/ 567069 h 6858000"/>
              <a:gd name="connsiteX1" fmla="*/ 4471124 w 7639076"/>
              <a:gd name="connsiteY1" fmla="*/ 567539 h 6858000"/>
              <a:gd name="connsiteX2" fmla="*/ 2081845 w 7639076"/>
              <a:gd name="connsiteY2" fmla="*/ 3220620 h 6858000"/>
              <a:gd name="connsiteX3" fmla="*/ 4734926 w 7639076"/>
              <a:gd name="connsiteY3" fmla="*/ 5609900 h 6858000"/>
              <a:gd name="connsiteX4" fmla="*/ 7124206 w 7639076"/>
              <a:gd name="connsiteY4" fmla="*/ 2956818 h 6858000"/>
              <a:gd name="connsiteX5" fmla="*/ 4729581 w 7639076"/>
              <a:gd name="connsiteY5" fmla="*/ 567069 h 6858000"/>
              <a:gd name="connsiteX6" fmla="*/ 1191770 w 7639076"/>
              <a:gd name="connsiteY6" fmla="*/ 0 h 6858000"/>
              <a:gd name="connsiteX7" fmla="*/ 7639076 w 7639076"/>
              <a:gd name="connsiteY7" fmla="*/ 0 h 6858000"/>
              <a:gd name="connsiteX8" fmla="*/ 7639076 w 7639076"/>
              <a:gd name="connsiteY8" fmla="*/ 6548056 h 6858000"/>
              <a:gd name="connsiteX9" fmla="*/ 7630113 w 7639076"/>
              <a:gd name="connsiteY9" fmla="*/ 6556476 h 6858000"/>
              <a:gd name="connsiteX10" fmla="*/ 7372454 w 7639076"/>
              <a:gd name="connsiteY10" fmla="*/ 6765856 h 6858000"/>
              <a:gd name="connsiteX11" fmla="*/ 7244024 w 7639076"/>
              <a:gd name="connsiteY11" fmla="*/ 6858000 h 6858000"/>
              <a:gd name="connsiteX12" fmla="*/ 1963120 w 7639076"/>
              <a:gd name="connsiteY12" fmla="*/ 6858000 h 6858000"/>
              <a:gd name="connsiteX13" fmla="*/ 1864715 w 7639076"/>
              <a:gd name="connsiteY13" fmla="*/ 6788668 h 6858000"/>
              <a:gd name="connsiteX14" fmla="*/ 6401 w 7639076"/>
              <a:gd name="connsiteY14" fmla="*/ 3329203 h 6858000"/>
              <a:gd name="connsiteX15" fmla="*/ 1038826 w 7639076"/>
              <a:gd name="connsiteY15" fmla="*/ 17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39076" h="6858000">
                <a:moveTo>
                  <a:pt x="4729581" y="567069"/>
                </a:moveTo>
                <a:cubicBezTo>
                  <a:pt x="4644376" y="562897"/>
                  <a:pt x="4558150" y="562986"/>
                  <a:pt x="4471124" y="567539"/>
                </a:cubicBezTo>
                <a:cubicBezTo>
                  <a:pt x="3078714" y="640386"/>
                  <a:pt x="2008999" y="1828211"/>
                  <a:pt x="2081845" y="3220620"/>
                </a:cubicBezTo>
                <a:cubicBezTo>
                  <a:pt x="2154692" y="4613031"/>
                  <a:pt x="3342517" y="5682747"/>
                  <a:pt x="4734926" y="5609900"/>
                </a:cubicBezTo>
                <a:cubicBezTo>
                  <a:pt x="6127337" y="5537052"/>
                  <a:pt x="7197053" y="4349228"/>
                  <a:pt x="7124206" y="2956818"/>
                </a:cubicBezTo>
                <a:cubicBezTo>
                  <a:pt x="7055912" y="1651434"/>
                  <a:pt x="6007656" y="629668"/>
                  <a:pt x="4729581" y="567069"/>
                </a:cubicBezTo>
                <a:close/>
                <a:moveTo>
                  <a:pt x="1191770" y="0"/>
                </a:moveTo>
                <a:lnTo>
                  <a:pt x="7639076" y="0"/>
                </a:lnTo>
                <a:lnTo>
                  <a:pt x="7639076" y="6548056"/>
                </a:lnTo>
                <a:lnTo>
                  <a:pt x="7630113" y="6556476"/>
                </a:lnTo>
                <a:cubicBezTo>
                  <a:pt x="7546854" y="6629254"/>
                  <a:pt x="7460916" y="6699105"/>
                  <a:pt x="7372454" y="6765856"/>
                </a:cubicBezTo>
                <a:lnTo>
                  <a:pt x="7244024" y="6858000"/>
                </a:lnTo>
                <a:lnTo>
                  <a:pt x="1963120" y="6858000"/>
                </a:lnTo>
                <a:lnTo>
                  <a:pt x="1864715" y="6788668"/>
                </a:lnTo>
                <a:cubicBezTo>
                  <a:pt x="799020" y="5999026"/>
                  <a:pt x="81110" y="4757190"/>
                  <a:pt x="6401" y="3329203"/>
                </a:cubicBezTo>
                <a:cubicBezTo>
                  <a:pt x="-55855" y="2139213"/>
                  <a:pt x="339606" y="1031180"/>
                  <a:pt x="1038826" y="176063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73000"/>
                </a:schemeClr>
              </a:gs>
              <a:gs pos="100000">
                <a:schemeClr val="accent3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350">
              <a:cs typeface="+mn-ea"/>
              <a:sym typeface="+mn-lt"/>
            </a:endParaRPr>
          </a:p>
        </p:txBody>
      </p:sp>
      <p:cxnSp>
        <p:nvCxnSpPr>
          <p:cNvPr id="8" name="ïṩḷîďè">
            <a:extLst>
              <a:ext uri="{FF2B5EF4-FFF2-40B4-BE49-F238E27FC236}">
                <a16:creationId xmlns:a16="http://schemas.microsoft.com/office/drawing/2014/main" id="{3AC6B622-825D-4662-B3EC-70A64FAC6AC4}"/>
              </a:ext>
            </a:extLst>
          </p:cNvPr>
          <p:cNvCxnSpPr/>
          <p:nvPr/>
        </p:nvCxnSpPr>
        <p:spPr>
          <a:xfrm>
            <a:off x="7784260" y="857250"/>
            <a:ext cx="0" cy="51435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ṣľiḋé">
            <a:extLst>
              <a:ext uri="{FF2B5EF4-FFF2-40B4-BE49-F238E27FC236}">
                <a16:creationId xmlns:a16="http://schemas.microsoft.com/office/drawing/2014/main" id="{E6B728EC-3081-4CB8-996F-D6D59A322E79}"/>
              </a:ext>
            </a:extLst>
          </p:cNvPr>
          <p:cNvSpPr/>
          <p:nvPr/>
        </p:nvSpPr>
        <p:spPr>
          <a:xfrm>
            <a:off x="7675725" y="3320466"/>
            <a:ext cx="217070" cy="217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6" name="ïślïḍe">
            <a:extLst>
              <a:ext uri="{FF2B5EF4-FFF2-40B4-BE49-F238E27FC236}">
                <a16:creationId xmlns:a16="http://schemas.microsoft.com/office/drawing/2014/main" id="{88A816AF-5E20-4EA6-BC1E-D48ED82323FD}"/>
              </a:ext>
            </a:extLst>
          </p:cNvPr>
          <p:cNvSpPr txBox="1">
            <a:spLocks/>
          </p:cNvSpPr>
          <p:nvPr/>
        </p:nvSpPr>
        <p:spPr>
          <a:xfrm>
            <a:off x="495301" y="806497"/>
            <a:ext cx="779318" cy="2222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cs typeface="+mn-ea"/>
                <a:sym typeface="+mn-lt"/>
              </a:rPr>
              <a:t>LOGO</a:t>
            </a:r>
            <a:r>
              <a:rPr lang="en-US" sz="100">
                <a:cs typeface="+mn-ea"/>
                <a:sym typeface="+mn-lt"/>
              </a:rPr>
              <a:t> </a:t>
            </a:r>
            <a:r>
              <a:rPr lang="en-US" sz="900">
                <a:cs typeface="+mn-ea"/>
                <a:sym typeface="+mn-lt"/>
              </a:rPr>
              <a:t> HERE</a:t>
            </a:r>
            <a:endParaRPr lang="en-US" altLang="zh-CN" sz="9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什么是设计模式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78D7DA-7414-58AE-174A-6E9B981B8647}"/>
              </a:ext>
            </a:extLst>
          </p:cNvPr>
          <p:cNvSpPr txBox="1"/>
          <p:nvPr/>
        </p:nvSpPr>
        <p:spPr>
          <a:xfrm>
            <a:off x="495299" y="1411490"/>
            <a:ext cx="814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effectLst/>
                <a:latin typeface="+mn-ea"/>
              </a:rPr>
              <a:t>概念</a:t>
            </a:r>
            <a:r>
              <a:rPr lang="en-US" altLang="zh-CN" dirty="0">
                <a:solidFill>
                  <a:srgbClr val="FFFFFF"/>
                </a:solidFill>
                <a:effectLst/>
                <a:latin typeface="+mn-ea"/>
              </a:rPr>
              <a:t>:</a:t>
            </a:r>
            <a:r>
              <a:rPr lang="zh-CN" altLang="en-US" dirty="0">
                <a:solidFill>
                  <a:srgbClr val="FFFFFF"/>
                </a:solidFill>
                <a:effectLst/>
                <a:latin typeface="+mn-ea"/>
              </a:rPr>
              <a:t>软件设计模式（</a:t>
            </a:r>
            <a:r>
              <a:rPr lang="en-US" altLang="zh-CN" dirty="0">
                <a:solidFill>
                  <a:srgbClr val="FFFFFF"/>
                </a:solidFill>
                <a:effectLst/>
                <a:latin typeface="+mn-ea"/>
              </a:rPr>
              <a:t>Design pattern</a:t>
            </a:r>
            <a:r>
              <a:rPr lang="zh-CN" altLang="en-US" dirty="0">
                <a:solidFill>
                  <a:srgbClr val="FFFFFF"/>
                </a:solidFill>
                <a:effectLst/>
                <a:latin typeface="+mn-ea"/>
              </a:rPr>
              <a:t>），又称设计模式，是一套被反复使用、多数人知晓的、经过分类编目的、代码设计经验的总结。使用设计模式是为了可重用代码、让代码更容易被他人理解、保证代码可靠性、程序的重用性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A596C-EAC5-36C8-90E7-EACB1F62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7" y="2636539"/>
            <a:ext cx="41243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52CEDB-B755-AA9C-EDE1-B874FBF757C7}"/>
              </a:ext>
            </a:extLst>
          </p:cNvPr>
          <p:cNvSpPr txBox="1"/>
          <p:nvPr/>
        </p:nvSpPr>
        <p:spPr>
          <a:xfrm>
            <a:off x="1227679" y="5271883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埃里希</a:t>
            </a:r>
            <a:r>
              <a:rPr lang="en-US" altLang="zh-CN" dirty="0"/>
              <a:t>·</a:t>
            </a:r>
            <a:r>
              <a:rPr lang="zh-CN" altLang="en-US" dirty="0"/>
              <a:t>伽玛、 约翰</a:t>
            </a:r>
            <a:r>
              <a:rPr lang="en-US" altLang="zh-CN" dirty="0"/>
              <a:t>·</a:t>
            </a:r>
            <a:r>
              <a:rPr lang="zh-CN" altLang="en-US" dirty="0"/>
              <a:t>弗利赛德斯、 拉尔夫</a:t>
            </a:r>
            <a:r>
              <a:rPr lang="en-US" altLang="zh-CN" dirty="0"/>
              <a:t>·</a:t>
            </a:r>
            <a:r>
              <a:rPr lang="zh-CN" altLang="en-US" dirty="0"/>
              <a:t>约翰逊和理查德</a:t>
            </a:r>
            <a:r>
              <a:rPr lang="en-US" altLang="zh-CN" dirty="0"/>
              <a:t>·</a:t>
            </a:r>
            <a:r>
              <a:rPr lang="zh-CN" altLang="en-US" dirty="0"/>
              <a:t>赫尔姆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6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设计模式的作用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7E3E88C-CE43-6C72-6F1F-4F95313B6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8114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4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7687"/>
          </a:xfrm>
        </p:spPr>
        <p:txBody>
          <a:bodyPr/>
          <a:lstStyle/>
          <a:p>
            <a:r>
              <a:rPr lang="zh-CN" altLang="en-US" dirty="0"/>
              <a:t>设计模式的分类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015034D-02C2-8DE1-BE77-50D4B0F79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8781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677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78D7DA-7414-58AE-174A-6E9B981B8647}"/>
              </a:ext>
            </a:extLst>
          </p:cNvPr>
          <p:cNvSpPr txBox="1"/>
          <p:nvPr/>
        </p:nvSpPr>
        <p:spPr>
          <a:xfrm>
            <a:off x="484710" y="1274423"/>
            <a:ext cx="8140700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zh-CN" altLang="en-US" sz="1600" b="1" dirty="0">
                <a:effectLst/>
              </a:rPr>
              <a:t>名称：单例模式</a:t>
            </a:r>
            <a:endParaRPr lang="en-US" altLang="zh-CN" sz="16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effectLst/>
              </a:rPr>
              <a:t>别名：单件模式、</a:t>
            </a:r>
            <a:r>
              <a:rPr lang="en-US" altLang="zh-CN" sz="1600" b="1" dirty="0">
                <a:effectLst/>
              </a:rPr>
              <a:t>Singleton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effectLst/>
              </a:rPr>
              <a:t>意图：保证一个类只有一个实例，并且提供一个访问他的全局访问点</a:t>
            </a: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4ED96018-B3B5-0B17-F5FB-780973A36F47}"/>
              </a:ext>
            </a:extLst>
          </p:cNvPr>
          <p:cNvSpPr/>
          <p:nvPr/>
        </p:nvSpPr>
        <p:spPr>
          <a:xfrm>
            <a:off x="1284147" y="2845034"/>
            <a:ext cx="4228334" cy="1848982"/>
          </a:xfrm>
          <a:prstGeom prst="cloudCallout">
            <a:avLst>
              <a:gd name="adj1" fmla="val 34755"/>
              <a:gd name="adj2" fmla="val 65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effectLst/>
              </a:rPr>
              <a:t>一个类只有一个实例？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effectLst/>
              </a:rPr>
              <a:t>提供一个访问他的全局访问点？</a:t>
            </a:r>
          </a:p>
          <a:p>
            <a:pPr algn="ctr"/>
            <a:endParaRPr lang="zh-CN" altLang="en-US" dirty="0"/>
          </a:p>
        </p:txBody>
      </p:sp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CE0B4915-3DC2-8E93-44D3-5C395AAB3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353" y="4553845"/>
            <a:ext cx="1580255" cy="15802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46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78D7DA-7414-58AE-174A-6E9B981B8647}"/>
              </a:ext>
            </a:extLst>
          </p:cNvPr>
          <p:cNvSpPr txBox="1"/>
          <p:nvPr/>
        </p:nvSpPr>
        <p:spPr>
          <a:xfrm>
            <a:off x="484710" y="1274423"/>
            <a:ext cx="8140700" cy="1520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将默认构造函数设为私有， 防止其他对象使用单例类的 </a:t>
            </a:r>
            <a:r>
              <a:rPr lang="en-US" altLang="zh-CN" sz="1600" dirty="0">
                <a:effectLst/>
              </a:rPr>
              <a:t>new</a:t>
            </a:r>
            <a:r>
              <a:rPr lang="zh-CN" altLang="en-US" sz="1600" dirty="0">
                <a:effectLst/>
              </a:rPr>
              <a:t>运算符。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新建一个静态构建方法作为构造函数。 该函数会 “偷偷” 调用私有构造函数来创建对象， 并将其保存在一个静态成员变量中。 此后所有对于该函数的调用都将返回这一缓存对象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C3D62A1-CAF1-3CB6-4EFF-675504D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55" y="3047256"/>
            <a:ext cx="44005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8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577758B-E0A5-8CB8-2EAF-EDD768631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725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986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78D7DA-7414-58AE-174A-6E9B981B8647}"/>
              </a:ext>
            </a:extLst>
          </p:cNvPr>
          <p:cNvSpPr txBox="1"/>
          <p:nvPr/>
        </p:nvSpPr>
        <p:spPr>
          <a:xfrm>
            <a:off x="484710" y="1274423"/>
            <a:ext cx="8140700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在类中添加一个私有静态成员变量用于保存单例实例。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声明一个公有静态构建方法用于获取单例实例。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在静态方法中实现</a:t>
            </a:r>
            <a:r>
              <a:rPr lang="en-US" altLang="zh-CN" sz="1600" dirty="0">
                <a:effectLst/>
              </a:rPr>
              <a:t>"</a:t>
            </a:r>
            <a:r>
              <a:rPr lang="zh-CN" altLang="en-US" sz="1600" dirty="0">
                <a:effectLst/>
              </a:rPr>
              <a:t>延迟初始化</a:t>
            </a:r>
            <a:r>
              <a:rPr lang="en-US" altLang="zh-CN" sz="1600" dirty="0">
                <a:effectLst/>
              </a:rPr>
              <a:t>"</a:t>
            </a:r>
            <a:r>
              <a:rPr lang="zh-CN" altLang="en-US" sz="1600" dirty="0">
                <a:effectLst/>
              </a:rPr>
              <a:t>。 该方法会在首次被调用时创建一个新对象， 并将其存储在静态成员变量中。 此后该方法每次被调用时都返回该实例。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将类的构造函数设为私有。 类的静态方法仍能调用构造函数， 但是其他对象不能调用。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effectLst/>
              </a:rPr>
              <a:t>检查客户端代码， 将对单例的构造函数的调用替换为对其静态构建方法的调用。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7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ídê">
            <a:extLst>
              <a:ext uri="{FF2B5EF4-FFF2-40B4-BE49-F238E27FC236}">
                <a16:creationId xmlns:a16="http://schemas.microsoft.com/office/drawing/2014/main" id="{1A6A2EB0-1839-4827-BDC5-D69C30A7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89D65-5D7B-22AD-0EC4-B4BD45196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6BFFF9-6742-E597-64BB-9A9DD6B01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>
                <a:effectLst/>
              </a:rPr>
              <a:t>你可以保证一个类只有一个实例。</a:t>
            </a:r>
          </a:p>
          <a:p>
            <a:pPr algn="just">
              <a:spcBef>
                <a:spcPts val="0"/>
              </a:spcBef>
            </a:pPr>
            <a:r>
              <a:rPr lang="zh-CN" altLang="en-US" dirty="0">
                <a:effectLst/>
              </a:rPr>
              <a:t>你获得了一个指向该实例的全局访问节点。</a:t>
            </a:r>
          </a:p>
          <a:p>
            <a:pPr algn="just">
              <a:spcBef>
                <a:spcPts val="0"/>
              </a:spcBef>
            </a:pPr>
            <a:r>
              <a:rPr lang="zh-CN" altLang="en-US" dirty="0">
                <a:effectLst/>
              </a:rPr>
              <a:t>仅在首次请求单例对象时对其进行初始化。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13FF6EA-C4FE-06C9-6EF8-B16FCF11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39726FF-2CD4-4174-EC66-ECD3A79170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effectLst/>
              </a:rPr>
              <a:t>该模式在多线程环境下需要进行特殊处理， 避免多个线程多次创建单例对象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effectLst/>
              </a:rPr>
              <a:t>没有抽象类，不具备扩展性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effectLst/>
              </a:rPr>
              <a:t>违反了单一职责原则</a:t>
            </a:r>
          </a:p>
        </p:txBody>
      </p:sp>
      <p:sp>
        <p:nvSpPr>
          <p:cNvPr id="3" name="íṥḷiďe">
            <a:extLst>
              <a:ext uri="{FF2B5EF4-FFF2-40B4-BE49-F238E27FC236}">
                <a16:creationId xmlns:a16="http://schemas.microsoft.com/office/drawing/2014/main" id="{00FA503E-341D-4342-BD98-2BBA81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984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960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683</Words>
  <Application>Microsoft Office PowerPoint</Application>
  <PresentationFormat>全屏显示(4:3)</PresentationFormat>
  <Paragraphs>60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Arial</vt:lpstr>
      <vt:lpstr>Century Gothic</vt:lpstr>
      <vt:lpstr>Wingdings 3</vt:lpstr>
      <vt:lpstr>离子</vt:lpstr>
      <vt:lpstr>单例模式</vt:lpstr>
      <vt:lpstr>什么是设计模式</vt:lpstr>
      <vt:lpstr>设计模式的作用</vt:lpstr>
      <vt:lpstr>设计模式的分类</vt:lpstr>
      <vt:lpstr>单例模式</vt:lpstr>
      <vt:lpstr>解决方案</vt:lpstr>
      <vt:lpstr>适用场景</vt:lpstr>
      <vt:lpstr>实现方式</vt:lpstr>
      <vt:lpstr>优缺点</vt:lpstr>
      <vt:lpstr>结束语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Duck</dc:creator>
  <cp:lastModifiedBy>雷 建明</cp:lastModifiedBy>
  <cp:revision>7</cp:revision>
  <cp:lastPrinted>2021-12-12T16:00:00Z</cp:lastPrinted>
  <dcterms:created xsi:type="dcterms:W3CDTF">2021-12-12T16:00:00Z</dcterms:created>
  <dcterms:modified xsi:type="dcterms:W3CDTF">2022-07-23T11:09:04Z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738c253b-686f-4ead-90a0-dc7f611541af</vt:lpwstr>
  </property>
</Properties>
</file>